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85" r:id="rId3"/>
    <p:sldId id="259" r:id="rId4"/>
    <p:sldId id="260" r:id="rId5"/>
    <p:sldId id="273" r:id="rId6"/>
    <p:sldId id="287" r:id="rId7"/>
    <p:sldId id="274" r:id="rId8"/>
    <p:sldId id="286" r:id="rId9"/>
    <p:sldId id="304" r:id="rId10"/>
    <p:sldId id="302" r:id="rId11"/>
    <p:sldId id="303" r:id="rId12"/>
    <p:sldId id="288" r:id="rId13"/>
    <p:sldId id="264" r:id="rId14"/>
    <p:sldId id="265" r:id="rId15"/>
    <p:sldId id="266" r:id="rId16"/>
    <p:sldId id="267" r:id="rId17"/>
    <p:sldId id="268" r:id="rId18"/>
    <p:sldId id="269" r:id="rId19"/>
    <p:sldId id="289" r:id="rId20"/>
    <p:sldId id="290" r:id="rId21"/>
    <p:sldId id="291" r:id="rId22"/>
    <p:sldId id="292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5" r:id="rId31"/>
    <p:sldId id="306" r:id="rId32"/>
    <p:sldId id="283" r:id="rId33"/>
    <p:sldId id="284" r:id="rId34"/>
    <p:sldId id="25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73" autoAdjust="0"/>
  </p:normalViewPr>
  <p:slideViewPr>
    <p:cSldViewPr>
      <p:cViewPr varScale="1">
        <p:scale>
          <a:sx n="67" d="100"/>
          <a:sy n="67" d="100"/>
        </p:scale>
        <p:origin x="-6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E6F26-AA4A-4D0E-AE68-4ADFCAA7D449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6820A-1B27-41D4-A22C-4B09A25FB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12700">
            <a:miter lim="800000"/>
            <a:headEnd/>
            <a:tailEnd/>
          </a:ln>
        </p:spPr>
        <p:txBody>
          <a:bodyPr/>
          <a:lstStyle/>
          <a:p>
            <a:pPr eaLnBrk="1" hangingPunct="1"/>
            <a:fld id="{A4DEAEDB-DF2D-446E-9CAE-566DBACC3646}" type="slidenum">
              <a:rPr lang="en-CA">
                <a:latin typeface="Tahoma" pitchFamily="34" charset="0"/>
              </a:rPr>
              <a:pPr eaLnBrk="1" hangingPunct="1"/>
              <a:t>13</a:t>
            </a:fld>
            <a:endParaRPr lang="en-CA">
              <a:latin typeface="Tahoma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12700">
            <a:miter lim="800000"/>
            <a:headEnd/>
            <a:tailEnd/>
          </a:ln>
        </p:spPr>
        <p:txBody>
          <a:bodyPr/>
          <a:lstStyle/>
          <a:p>
            <a:pPr eaLnBrk="1" hangingPunct="1"/>
            <a:fld id="{19704982-C4D2-411E-9ADD-88574467BCCB}" type="slidenum">
              <a:rPr lang="en-CA">
                <a:latin typeface="Tahoma" pitchFamily="34" charset="0"/>
              </a:rPr>
              <a:pPr eaLnBrk="1" hangingPunct="1"/>
              <a:t>14</a:t>
            </a:fld>
            <a:endParaRPr lang="en-CA">
              <a:latin typeface="Tahoma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12700">
            <a:miter lim="800000"/>
            <a:headEnd/>
            <a:tailEnd/>
          </a:ln>
        </p:spPr>
        <p:txBody>
          <a:bodyPr/>
          <a:lstStyle/>
          <a:p>
            <a:pPr eaLnBrk="1" hangingPunct="1"/>
            <a:fld id="{C874AE1D-3832-4502-8C73-D13613E5CF04}" type="slidenum">
              <a:rPr lang="en-CA">
                <a:latin typeface="Tahoma" pitchFamily="34" charset="0"/>
              </a:rPr>
              <a:pPr eaLnBrk="1" hangingPunct="1"/>
              <a:t>15</a:t>
            </a:fld>
            <a:endParaRPr lang="en-CA">
              <a:latin typeface="Tahoma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12700">
            <a:miter lim="800000"/>
            <a:headEnd/>
            <a:tailEnd/>
          </a:ln>
        </p:spPr>
        <p:txBody>
          <a:bodyPr/>
          <a:lstStyle/>
          <a:p>
            <a:pPr eaLnBrk="1" hangingPunct="1"/>
            <a:fld id="{4535FB86-5621-4FDC-B62E-5CF10F0CD3BC}" type="slidenum">
              <a:rPr lang="en-CA">
                <a:latin typeface="Tahoma" pitchFamily="34" charset="0"/>
              </a:rPr>
              <a:pPr eaLnBrk="1" hangingPunct="1"/>
              <a:t>16</a:t>
            </a:fld>
            <a:endParaRPr lang="en-CA">
              <a:latin typeface="Tahoma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fld id="{4DF5E2EB-D78C-4F01-B27E-663B53A8CF0D}" type="slidenum">
              <a:rPr lang="en-US"/>
              <a:pPr/>
              <a:t>32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Classification of transactions by time</a:t>
            </a:r>
          </a:p>
          <a:p>
            <a:r>
              <a:rPr lang="en-US" dirty="0" smtClean="0"/>
              <a:t> - T1: started before checkpoint; completed before checkpoint</a:t>
            </a:r>
          </a:p>
          <a:p>
            <a:r>
              <a:rPr lang="en-US" dirty="0" smtClean="0"/>
              <a:t> - T2: started before checkpoint; completed after checkpoint</a:t>
            </a:r>
          </a:p>
          <a:p>
            <a:r>
              <a:rPr lang="en-US" dirty="0" smtClean="0"/>
              <a:t> - T3: started after checkpoint, completed before failure</a:t>
            </a:r>
          </a:p>
          <a:p>
            <a:r>
              <a:rPr lang="en-US" dirty="0" smtClean="0"/>
              <a:t> - T4: started before checkpoint; not complete at failure time</a:t>
            </a:r>
          </a:p>
          <a:p>
            <a:r>
              <a:rPr lang="en-US" dirty="0" smtClean="0"/>
              <a:t> - T5: started after checkpoint; not complete at failure time</a:t>
            </a:r>
          </a:p>
          <a:p>
            <a:r>
              <a:rPr lang="en-US" dirty="0" smtClean="0"/>
              <a:t>Consistent state after failure:</a:t>
            </a:r>
          </a:p>
          <a:p>
            <a:r>
              <a:rPr lang="en-US" dirty="0" smtClean="0"/>
              <a:t> - T1, T2, and T3 changes are on the database</a:t>
            </a:r>
          </a:p>
          <a:p>
            <a:r>
              <a:rPr lang="en-US" dirty="0" smtClean="0"/>
              <a:t> - T4 and T5: no changes on the database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fld id="{9253372A-267B-4EA7-9389-75857EED71CF}" type="slidenum">
              <a:rPr lang="en-US"/>
              <a:pPr/>
              <a:t>33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Recovery processes for local and system failures depend on the timing of database writes</a:t>
            </a:r>
          </a:p>
          <a:p>
            <a:r>
              <a:rPr lang="en-US" smtClean="0"/>
              <a:t>Immediate update approach:</a:t>
            </a:r>
          </a:p>
          <a:p>
            <a:r>
              <a:rPr lang="en-US" smtClean="0"/>
              <a:t> - Database updates written when they occur</a:t>
            </a:r>
          </a:p>
          <a:p>
            <a:r>
              <a:rPr lang="en-US" smtClean="0"/>
              <a:t> - Log records must be written to disk first</a:t>
            </a:r>
          </a:p>
          <a:p>
            <a:r>
              <a:rPr lang="en-US" smtClean="0"/>
              <a:t> - Uses both undo and redo operations in the recovery process</a:t>
            </a:r>
          </a:p>
          <a:p>
            <a:r>
              <a:rPr lang="en-US" smtClean="0"/>
              <a:t> - Checkpoint: write log buffers and database buffers</a:t>
            </a:r>
          </a:p>
          <a:p>
            <a:r>
              <a:rPr lang="en-US" smtClean="0"/>
              <a:t>Deferred update approach:</a:t>
            </a:r>
          </a:p>
          <a:p>
            <a:r>
              <a:rPr lang="en-US" smtClean="0"/>
              <a:t> - Database writes written to disk after commit</a:t>
            </a:r>
          </a:p>
          <a:p>
            <a:r>
              <a:rPr lang="en-US" smtClean="0"/>
              <a:t> - Only redo operations are used</a:t>
            </a:r>
          </a:p>
          <a:p>
            <a:r>
              <a:rPr lang="en-US" smtClean="0"/>
              <a:t> - No database writes of uncommitted transactions at checkpoint </a:t>
            </a:r>
          </a:p>
          <a:p>
            <a:r>
              <a:rPr lang="en-US" smtClean="0"/>
              <a:t> - Checkpoint: database writes of committed transactions and log writes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0CCB-0FCD-4D29-A7AD-EC5172B142FA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F50B-15DD-4548-BE9E-CDD6A4B1F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0CCB-0FCD-4D29-A7AD-EC5172B142FA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F50B-15DD-4548-BE9E-CDD6A4B1F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0CCB-0FCD-4D29-A7AD-EC5172B142FA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F50B-15DD-4548-BE9E-CDD6A4B1F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18F669D-A233-48BB-A7C6-40456AE21AE1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0CCB-0FCD-4D29-A7AD-EC5172B142FA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F50B-15DD-4548-BE9E-CDD6A4B1F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0CCB-0FCD-4D29-A7AD-EC5172B142FA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F50B-15DD-4548-BE9E-CDD6A4B1F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0CCB-0FCD-4D29-A7AD-EC5172B142FA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F50B-15DD-4548-BE9E-CDD6A4B1F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0CCB-0FCD-4D29-A7AD-EC5172B142FA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F50B-15DD-4548-BE9E-CDD6A4B1F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0CCB-0FCD-4D29-A7AD-EC5172B142FA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F50B-15DD-4548-BE9E-CDD6A4B1F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0CCB-0FCD-4D29-A7AD-EC5172B142FA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F50B-15DD-4548-BE9E-CDD6A4B1F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0CCB-0FCD-4D29-A7AD-EC5172B142FA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F50B-15DD-4548-BE9E-CDD6A4B1F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0CCB-0FCD-4D29-A7AD-EC5172B142FA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F50B-15DD-4548-BE9E-CDD6A4B1F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60CCB-0FCD-4D29-A7AD-EC5172B142FA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8F50B-15DD-4548-BE9E-CDD6A4B1F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4CD51B69-EF0B-4669-898D-F0AD1AA2EECB}" type="slidenum">
              <a:rPr lang="ar-SA" smtClean="0">
                <a:latin typeface="Arial" charset="0"/>
              </a:rPr>
              <a:pPr>
                <a:defRPr/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57200"/>
            <a:ext cx="7772400" cy="2819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1" dirty="0" smtClean="0"/>
              <a:t>Transaction Processing concepts, </a:t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Concurrency Control and Recovery</a:t>
            </a:r>
            <a:br>
              <a:rPr lang="en-US" sz="4000" b="1" dirty="0" smtClean="0"/>
            </a:br>
            <a:r>
              <a:rPr lang="en-US" sz="4000" b="1" dirty="0" smtClean="0"/>
              <a:t> </a:t>
            </a:r>
          </a:p>
        </p:txBody>
      </p:sp>
      <p:sp>
        <p:nvSpPr>
          <p:cNvPr id="2052" name="TextBox 3"/>
          <p:cNvSpPr txBox="1">
            <a:spLocks noChangeArrowheads="1"/>
          </p:cNvSpPr>
          <p:nvPr/>
        </p:nvSpPr>
        <p:spPr bwMode="auto">
          <a:xfrm>
            <a:off x="3048000" y="3962400"/>
            <a:ext cx="320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/>
              <a:t>PART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Non-catastrophic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computer failure</a:t>
            </a:r>
          </a:p>
          <a:p>
            <a:pPr lvl="1"/>
            <a:r>
              <a:rPr lang="en-US" dirty="0" smtClean="0"/>
              <a:t>Hardware failure</a:t>
            </a:r>
          </a:p>
          <a:p>
            <a:pPr lvl="1"/>
            <a:r>
              <a:rPr lang="en-US" dirty="0" smtClean="0"/>
              <a:t>Software failure</a:t>
            </a:r>
          </a:p>
          <a:p>
            <a:pPr lvl="1"/>
            <a:r>
              <a:rPr lang="en-US" dirty="0" smtClean="0"/>
              <a:t>Network failure</a:t>
            </a:r>
          </a:p>
          <a:p>
            <a:r>
              <a:rPr lang="en-US" dirty="0" smtClean="0"/>
              <a:t>A transaction error</a:t>
            </a:r>
          </a:p>
          <a:p>
            <a:pPr lvl="1"/>
            <a:r>
              <a:rPr lang="en-US" dirty="0" smtClean="0"/>
              <a:t>Integer overflow</a:t>
            </a:r>
          </a:p>
          <a:p>
            <a:pPr lvl="1"/>
            <a:r>
              <a:rPr lang="en-US" dirty="0" smtClean="0"/>
              <a:t>Division by zero</a:t>
            </a:r>
          </a:p>
          <a:p>
            <a:pPr lvl="1"/>
            <a:r>
              <a:rPr lang="en-US" dirty="0" smtClean="0"/>
              <a:t>Logical error</a:t>
            </a:r>
          </a:p>
          <a:p>
            <a:pPr lvl="1"/>
            <a:r>
              <a:rPr lang="en-US" dirty="0" smtClean="0"/>
              <a:t>Exception condition</a:t>
            </a:r>
          </a:p>
          <a:p>
            <a:pPr lvl="1"/>
            <a:r>
              <a:rPr lang="en-US" dirty="0" smtClean="0"/>
              <a:t>User interruption</a:t>
            </a:r>
          </a:p>
          <a:p>
            <a:r>
              <a:rPr lang="en-US" dirty="0" smtClean="0"/>
              <a:t>Concurrency control enforcement</a:t>
            </a:r>
          </a:p>
          <a:p>
            <a:pPr lvl="1"/>
            <a:r>
              <a:rPr lang="en-US" dirty="0" smtClean="0"/>
              <a:t>Violated </a:t>
            </a:r>
            <a:r>
              <a:rPr lang="en-US" dirty="0" err="1" smtClean="0"/>
              <a:t>serializability</a:t>
            </a:r>
            <a:endParaRPr lang="en-US" dirty="0" smtClean="0"/>
          </a:p>
          <a:p>
            <a:pPr lvl="1"/>
            <a:r>
              <a:rPr lang="en-US" dirty="0" smtClean="0"/>
              <a:t>deadlock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Non-catastrophic failure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Assumes that data on disk is safe (thus only considers recovery from non-disk failures)</a:t>
            </a:r>
          </a:p>
          <a:p>
            <a:r>
              <a:rPr lang="en-US" dirty="0" smtClean="0"/>
              <a:t>Generally, if a DB becomes inconsistent due to a non-catastrophic failure, the idea is to reverse those changes that make it inconsistent.</a:t>
            </a:r>
          </a:p>
          <a:p>
            <a:r>
              <a:rPr lang="en-US" dirty="0" smtClean="0"/>
              <a:t>Recovery can be based on many algorithms including:</a:t>
            </a:r>
          </a:p>
          <a:p>
            <a:pPr lvl="1"/>
            <a:r>
              <a:rPr lang="en-US" dirty="0" smtClean="0"/>
              <a:t>Deferred update </a:t>
            </a:r>
          </a:p>
          <a:p>
            <a:pPr lvl="1"/>
            <a:r>
              <a:rPr lang="en-US" dirty="0" smtClean="0"/>
              <a:t>Immediate update and </a:t>
            </a:r>
          </a:p>
          <a:p>
            <a:pPr lvl="1"/>
            <a:r>
              <a:rPr lang="en-US" dirty="0" smtClean="0"/>
              <a:t>Shadow paging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4" name="AutoShape 20"/>
          <p:cNvSpPr>
            <a:spLocks noChangeArrowheads="1"/>
          </p:cNvSpPr>
          <p:nvPr/>
        </p:nvSpPr>
        <p:spPr bwMode="auto">
          <a:xfrm>
            <a:off x="468313" y="1627188"/>
            <a:ext cx="5168900" cy="863600"/>
          </a:xfrm>
          <a:prstGeom prst="horizontalScroll">
            <a:avLst>
              <a:gd name="adj" fmla="val 21634"/>
            </a:avLst>
          </a:prstGeom>
          <a:solidFill>
            <a:schemeClr val="accent1"/>
          </a:solidFill>
          <a:ln w="9525">
            <a:solidFill>
              <a:srgbClr val="00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60412"/>
          </a:xfrm>
        </p:spPr>
        <p:txBody>
          <a:bodyPr/>
          <a:lstStyle/>
          <a:p>
            <a:r>
              <a:rPr lang="en-US" altLang="ja-JP" sz="3200" u="sng" dirty="0"/>
              <a:t>Basic </a:t>
            </a:r>
            <a:r>
              <a:rPr lang="en-US" altLang="ja-JP" sz="3200" u="sng" dirty="0" smtClean="0"/>
              <a:t>Concepts </a:t>
            </a:r>
            <a:r>
              <a:rPr lang="en-US" altLang="ja-JP" sz="3200" u="sng" dirty="0"/>
              <a:t>: </a:t>
            </a:r>
            <a:r>
              <a:rPr lang="en-US" altLang="ja-JP" sz="3200" u="sng" dirty="0">
                <a:latin typeface="Arial"/>
              </a:rPr>
              <a:t>“</a:t>
            </a:r>
            <a:r>
              <a:rPr lang="en-US" altLang="ja-JP" sz="3200" u="sng" dirty="0"/>
              <a:t>Logging</a:t>
            </a:r>
            <a:r>
              <a:rPr lang="en-US" altLang="ja-JP" sz="3200" u="sng" dirty="0">
                <a:latin typeface="Arial"/>
              </a:rPr>
              <a:t>”</a:t>
            </a:r>
            <a:endParaRPr lang="en-US" altLang="ja-JP" sz="3200" u="sng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365625"/>
            <a:ext cx="8640763" cy="936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ja-JP" sz="2800" dirty="0"/>
              <a:t>Undo/Redo </a:t>
            </a:r>
            <a:r>
              <a:rPr lang="en-US" altLang="ja-JP" sz="2800" dirty="0" smtClean="0"/>
              <a:t>done using the </a:t>
            </a:r>
            <a:r>
              <a:rPr lang="en-US" altLang="ja-JP" sz="2800" dirty="0"/>
              <a:t>Log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2800" dirty="0">
                <a:sym typeface="Wingdings" pitchFamily="2" charset="2"/>
              </a:rPr>
              <a:t>                         </a:t>
            </a:r>
            <a:r>
              <a:rPr lang="en-US" altLang="ja-JP" sz="2800" dirty="0"/>
              <a:t> recover Non-catastrophic failure 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676400" y="2995613"/>
            <a:ext cx="1368425" cy="730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2252663" y="3284538"/>
            <a:ext cx="2447925" cy="714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3836988" y="3571875"/>
            <a:ext cx="2160587" cy="730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920750" y="3932238"/>
            <a:ext cx="6156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7148513" y="3716338"/>
            <a:ext cx="73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1173163" y="2779713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006600"/>
                </a:solidFill>
              </a:rPr>
              <a:t>T1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1676400" y="3140075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006600"/>
                </a:solidFill>
              </a:rPr>
              <a:t>T2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3260725" y="3463925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006600"/>
                </a:solidFill>
              </a:rPr>
              <a:t>T3</a:t>
            </a:r>
          </a:p>
        </p:txBody>
      </p:sp>
      <p:sp>
        <p:nvSpPr>
          <p:cNvPr id="62476" name="Line 12"/>
          <p:cNvSpPr>
            <a:spLocks noChangeShapeType="1"/>
          </p:cNvSpPr>
          <p:nvPr/>
        </p:nvSpPr>
        <p:spPr bwMode="auto">
          <a:xfrm>
            <a:off x="5492750" y="2563813"/>
            <a:ext cx="0" cy="1655762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77" name="AutoShape 13"/>
          <p:cNvSpPr>
            <a:spLocks noChangeArrowheads="1"/>
          </p:cNvSpPr>
          <p:nvPr/>
        </p:nvSpPr>
        <p:spPr bwMode="auto">
          <a:xfrm>
            <a:off x="5565775" y="2706688"/>
            <a:ext cx="1511300" cy="1079500"/>
          </a:xfrm>
          <a:prstGeom prst="irregularSeal2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2000" u="none"/>
              <a:t>Crash</a:t>
            </a:r>
          </a:p>
        </p:txBody>
      </p:sp>
      <p:sp>
        <p:nvSpPr>
          <p:cNvPr id="62482" name="Line 18"/>
          <p:cNvSpPr>
            <a:spLocks noChangeShapeType="1"/>
          </p:cNvSpPr>
          <p:nvPr/>
        </p:nvSpPr>
        <p:spPr bwMode="auto">
          <a:xfrm flipV="1">
            <a:off x="3044825" y="2203450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 flipV="1">
            <a:off x="4700588" y="2203450"/>
            <a:ext cx="0" cy="1079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85" name="AutoShape 21"/>
          <p:cNvSpPr>
            <a:spLocks noChangeArrowheads="1"/>
          </p:cNvSpPr>
          <p:nvPr/>
        </p:nvSpPr>
        <p:spPr bwMode="auto">
          <a:xfrm>
            <a:off x="2900363" y="1916113"/>
            <a:ext cx="287337" cy="287337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86" name="AutoShape 22"/>
          <p:cNvSpPr>
            <a:spLocks noChangeArrowheads="1"/>
          </p:cNvSpPr>
          <p:nvPr/>
        </p:nvSpPr>
        <p:spPr bwMode="auto">
          <a:xfrm>
            <a:off x="4557713" y="1916113"/>
            <a:ext cx="287337" cy="287337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87" name="Rectangle 23"/>
          <p:cNvSpPr>
            <a:spLocks noChangeArrowheads="1"/>
          </p:cNvSpPr>
          <p:nvPr/>
        </p:nvSpPr>
        <p:spPr bwMode="auto">
          <a:xfrm>
            <a:off x="5508625" y="1052513"/>
            <a:ext cx="3708400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400" u="non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System Log</a:t>
            </a:r>
            <a:r>
              <a:rPr lang="en-US" altLang="ja-JP" sz="2400" u="none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400" u="none">
                <a:effectLst>
                  <a:outerShdw blurRad="38100" dist="38100" dir="2700000" algn="tl">
                    <a:srgbClr val="000000"/>
                  </a:outerShdw>
                </a:effectLst>
              </a:rPr>
              <a:t>  - keeps info of changes applied by transactions </a:t>
            </a:r>
          </a:p>
        </p:txBody>
      </p:sp>
      <p:sp>
        <p:nvSpPr>
          <p:cNvPr id="62488" name="AutoShape 24"/>
          <p:cNvSpPr>
            <a:spLocks noChangeArrowheads="1"/>
          </p:cNvSpPr>
          <p:nvPr/>
        </p:nvSpPr>
        <p:spPr bwMode="auto">
          <a:xfrm rot="19028297" flipV="1">
            <a:off x="5168900" y="1052513"/>
            <a:ext cx="433388" cy="1463675"/>
          </a:xfrm>
          <a:prstGeom prst="curvedLeftArrow">
            <a:avLst>
              <a:gd name="adj1" fmla="val 67546"/>
              <a:gd name="adj2" fmla="val 135091"/>
              <a:gd name="adj3" fmla="val 6963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89" name="AutoShape 25"/>
          <p:cNvSpPr>
            <a:spLocks noChangeArrowheads="1"/>
          </p:cNvSpPr>
          <p:nvPr/>
        </p:nvSpPr>
        <p:spPr bwMode="auto">
          <a:xfrm>
            <a:off x="2144713" y="1268413"/>
            <a:ext cx="2735262" cy="360362"/>
          </a:xfrm>
          <a:prstGeom prst="leftArrow">
            <a:avLst>
              <a:gd name="adj1" fmla="val 49778"/>
              <a:gd name="adj2" fmla="val 8813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92" name="AutoShape 28"/>
          <p:cNvSpPr>
            <a:spLocks noChangeArrowheads="1"/>
          </p:cNvSpPr>
          <p:nvPr/>
        </p:nvSpPr>
        <p:spPr bwMode="auto">
          <a:xfrm flipH="1">
            <a:off x="2289175" y="1557338"/>
            <a:ext cx="2663825" cy="215900"/>
          </a:xfrm>
          <a:prstGeom prst="leftArrow">
            <a:avLst>
              <a:gd name="adj1" fmla="val 49685"/>
              <a:gd name="adj2" fmla="val 169651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93" name="Line 29"/>
          <p:cNvSpPr>
            <a:spLocks noChangeShapeType="1"/>
          </p:cNvSpPr>
          <p:nvPr/>
        </p:nvSpPr>
        <p:spPr bwMode="auto">
          <a:xfrm>
            <a:off x="2051050" y="1268413"/>
            <a:ext cx="0" cy="1296987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1331913" y="871538"/>
            <a:ext cx="1419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000000"/>
                </a:solidFill>
              </a:rPr>
              <a:t>Checkpoint</a:t>
            </a:r>
          </a:p>
        </p:txBody>
      </p:sp>
      <p:sp>
        <p:nvSpPr>
          <p:cNvPr id="62495" name="Line 31"/>
          <p:cNvSpPr>
            <a:spLocks noChangeShapeType="1"/>
          </p:cNvSpPr>
          <p:nvPr/>
        </p:nvSpPr>
        <p:spPr bwMode="auto">
          <a:xfrm>
            <a:off x="755650" y="1268413"/>
            <a:ext cx="0" cy="1296987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96" name="Text Box 32"/>
          <p:cNvSpPr txBox="1">
            <a:spLocks noChangeArrowheads="1"/>
          </p:cNvSpPr>
          <p:nvPr/>
        </p:nvSpPr>
        <p:spPr bwMode="auto">
          <a:xfrm>
            <a:off x="250825" y="871538"/>
            <a:ext cx="992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 dirty="0">
                <a:solidFill>
                  <a:srgbClr val="000000"/>
                </a:solidFill>
              </a:rPr>
              <a:t>Backup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Transaction and System Concepts 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The System Log</a:t>
            </a:r>
          </a:p>
          <a:p>
            <a:pPr lvl="1" eaLnBrk="1" hangingPunct="1"/>
            <a:r>
              <a:rPr lang="en-US" b="1" smtClean="0"/>
              <a:t>Log</a:t>
            </a:r>
            <a:r>
              <a:rPr lang="en-US" smtClean="0"/>
              <a:t> or </a:t>
            </a:r>
            <a:r>
              <a:rPr lang="en-US" b="1" smtClean="0"/>
              <a:t>Journal</a:t>
            </a:r>
            <a:r>
              <a:rPr lang="en-US" smtClean="0"/>
              <a:t>: The log keeps track of all transaction operations that affect the values of database items.</a:t>
            </a:r>
          </a:p>
          <a:p>
            <a:pPr lvl="2" eaLnBrk="1" hangingPunct="1"/>
            <a:r>
              <a:rPr lang="en-US" smtClean="0"/>
              <a:t>This information may be needed to permit recovery from transaction failures.</a:t>
            </a:r>
          </a:p>
          <a:p>
            <a:pPr lvl="2" eaLnBrk="1" hangingPunct="1"/>
            <a:r>
              <a:rPr lang="en-US" smtClean="0"/>
              <a:t>The log is kept on disk, so it is not affected by any type of failure except for disk or catastrophic failure.</a:t>
            </a:r>
          </a:p>
          <a:p>
            <a:pPr lvl="2" eaLnBrk="1" hangingPunct="1"/>
            <a:r>
              <a:rPr lang="en-US" smtClean="0"/>
              <a:t>In addition, the log is periodically backed up to archival storage (tape) to guard against such catastrophic failures.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Transaction and System Concepts (2) 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The System Log (cont):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T in the following discussion refers to a unique </a:t>
            </a:r>
            <a:r>
              <a:rPr lang="en-US" sz="2100" b="1" smtClean="0"/>
              <a:t>transaction-id</a:t>
            </a:r>
            <a:r>
              <a:rPr lang="en-US" sz="2100" smtClean="0"/>
              <a:t> that is generated automatically by the system and is used to identify each transaction: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Types of log record: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[start_transaction,T]: Records that transaction T has started execution.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[write_item,T,X,old_value,new_value]: Records that transaction T has changed the value of database item X from old_value to new_value.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[read_item,T,X]: Records that transaction T  has read the value of database item X.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[commit,T]: Records that transaction T has completed successfully, and affirms that its effect can be committed (recorded permanently) to the database.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[abort,T]: Records that transaction T has been aborted.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Transaction and System Concepts (3)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System Log (cont):</a:t>
            </a:r>
          </a:p>
          <a:p>
            <a:pPr lvl="1" eaLnBrk="1" hangingPunct="1"/>
            <a:r>
              <a:rPr lang="en-US" smtClean="0"/>
              <a:t>Protocols for recovery that </a:t>
            </a:r>
            <a:r>
              <a:rPr lang="en-US" i="1" smtClean="0"/>
              <a:t>avoid cascading rollbacks do not require that read operations be written to the system log</a:t>
            </a:r>
            <a:r>
              <a:rPr lang="en-US" smtClean="0"/>
              <a:t>, whereas other protocols require these entries for recovery. </a:t>
            </a:r>
          </a:p>
          <a:p>
            <a:pPr lvl="1" eaLnBrk="1" hangingPunct="1"/>
            <a:r>
              <a:rPr lang="en-US" smtClean="0"/>
              <a:t>Strict protocols require simpler write entries that do not include new_value.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Transaction and System Concepts (4) 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Recovery using log records: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n-US" smtClean="0"/>
              <a:t>If the system crashes, we can recover to a consistent database state by examining the log</a:t>
            </a:r>
          </a:p>
          <a:p>
            <a:pPr marL="533400" indent="-533400" eaLnBrk="1" hangingPunct="1">
              <a:lnSpc>
                <a:spcPct val="80000"/>
              </a:lnSpc>
            </a:pPr>
            <a:endParaRPr lang="en-US" smtClean="0"/>
          </a:p>
          <a:p>
            <a:pPr marL="952500" lvl="1" indent="-49530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en-US" sz="2100" smtClean="0"/>
              <a:t>Because the </a:t>
            </a:r>
            <a:r>
              <a:rPr lang="en-US" sz="2100" b="1" smtClean="0"/>
              <a:t>log contains a record of every write operation </a:t>
            </a:r>
            <a:r>
              <a:rPr lang="en-US" sz="2100" smtClean="0"/>
              <a:t>that changes the value of some database item, it is possible to </a:t>
            </a:r>
            <a:r>
              <a:rPr lang="en-US" sz="2100" b="1" smtClean="0"/>
              <a:t>undo</a:t>
            </a:r>
            <a:r>
              <a:rPr lang="en-US" sz="2100" smtClean="0"/>
              <a:t> the effect of these write operations of a transaction T by tracing backward through the log and resetting all items changed by a write operation of T to their old_values.</a:t>
            </a:r>
          </a:p>
          <a:p>
            <a:pPr marL="952500" lvl="1" indent="-49530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endParaRPr lang="en-US" sz="2100" smtClean="0"/>
          </a:p>
          <a:p>
            <a:pPr marL="952500" lvl="1" indent="-49530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en-US" sz="2100" smtClean="0"/>
              <a:t>We can also </a:t>
            </a:r>
            <a:r>
              <a:rPr lang="en-US" sz="2100" b="1" smtClean="0"/>
              <a:t>redo</a:t>
            </a:r>
            <a:r>
              <a:rPr lang="en-US" sz="2100" smtClean="0"/>
              <a:t> the effect of the write operations of a transaction T by tracing forward through the log and setting all items changed by a write operation of T (that did not get done permanently) to their new_values.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Entries in the System Log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6324600" cy="5410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For every transaction a unique transaction-id is generated by the system.</a:t>
            </a:r>
          </a:p>
          <a:p>
            <a:pPr eaLnBrk="1" hangingPunct="1"/>
            <a:r>
              <a:rPr lang="en-US" sz="1800" b="1" smtClean="0"/>
              <a:t>[start_transaction, transaction-id]:</a:t>
            </a:r>
            <a:r>
              <a:rPr lang="en-US" sz="1800" smtClean="0"/>
              <a:t>  the start of execution of the transaction identified by transaction-id</a:t>
            </a:r>
          </a:p>
          <a:p>
            <a:pPr eaLnBrk="1" hangingPunct="1"/>
            <a:endParaRPr lang="en-US" sz="700" smtClean="0"/>
          </a:p>
          <a:p>
            <a:pPr eaLnBrk="1" hangingPunct="1"/>
            <a:r>
              <a:rPr lang="en-US" sz="1800" b="1" smtClean="0"/>
              <a:t>[read_item, transaction-id, X]:</a:t>
            </a:r>
            <a:r>
              <a:rPr lang="en-US" sz="1800" smtClean="0"/>
              <a:t> the transaction identified by transaction-id reads the value of database item X. Optional in some protocols.</a:t>
            </a:r>
          </a:p>
          <a:p>
            <a:pPr eaLnBrk="1" hangingPunct="1"/>
            <a:r>
              <a:rPr lang="en-US" sz="1800" b="1" smtClean="0"/>
              <a:t>[write_item, transaction-id, X, old_value, new_value]:</a:t>
            </a:r>
            <a:r>
              <a:rPr lang="en-US" sz="1800" smtClean="0"/>
              <a:t> the transaction identified by transaction-id changes the value of database item X from old_value to new_value</a:t>
            </a:r>
          </a:p>
          <a:p>
            <a:pPr eaLnBrk="1" hangingPunct="1"/>
            <a:endParaRPr lang="en-US" sz="500" smtClean="0"/>
          </a:p>
          <a:p>
            <a:pPr eaLnBrk="1" hangingPunct="1"/>
            <a:endParaRPr lang="en-US" sz="500" smtClean="0"/>
          </a:p>
          <a:p>
            <a:pPr eaLnBrk="1" hangingPunct="1"/>
            <a:r>
              <a:rPr lang="en-US" sz="1800" b="1" smtClean="0"/>
              <a:t>[commit, transaction-id]:</a:t>
            </a:r>
            <a:r>
              <a:rPr lang="en-US" sz="1800" smtClean="0"/>
              <a:t> the transaction identified by transaction-id has completed all accesses to the database successfully and its effect can be recorded permanently (committed)</a:t>
            </a:r>
          </a:p>
          <a:p>
            <a:pPr eaLnBrk="1" hangingPunct="1"/>
            <a:endParaRPr lang="en-US" sz="600" smtClean="0"/>
          </a:p>
          <a:p>
            <a:pPr eaLnBrk="1" hangingPunct="1"/>
            <a:r>
              <a:rPr lang="en-US" sz="1800" b="1" smtClean="0"/>
              <a:t>[abort, transaction-id]:</a:t>
            </a:r>
            <a:r>
              <a:rPr lang="en-US" sz="1800" smtClean="0"/>
              <a:t> the transaction identified by transaction-id has been aborted</a:t>
            </a:r>
          </a:p>
        </p:txBody>
      </p:sp>
      <p:sp>
        <p:nvSpPr>
          <p:cNvPr id="16388" name="Text Box 8"/>
          <p:cNvSpPr txBox="1">
            <a:spLocks noChangeArrowheads="1"/>
          </p:cNvSpPr>
          <p:nvPr/>
        </p:nvSpPr>
        <p:spPr bwMode="auto">
          <a:xfrm>
            <a:off x="6248400" y="1143000"/>
            <a:ext cx="2895600" cy="5635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latin typeface="Courier New" pitchFamily="49" charset="0"/>
              </a:rPr>
              <a:t>Credit_labmark (sno NUMBER, cno CHAR, credit NUMBER)</a:t>
            </a:r>
          </a:p>
          <a:p>
            <a:pPr eaLnBrk="0" hangingPunct="0"/>
            <a:r>
              <a:rPr lang="en-US" sz="1400">
                <a:latin typeface="Courier New" pitchFamily="49" charset="0"/>
              </a:rPr>
              <a:t>old_mark  NUMBER; </a:t>
            </a:r>
          </a:p>
          <a:p>
            <a:pPr eaLnBrk="0" hangingPunct="0"/>
            <a:r>
              <a:rPr lang="en-US" sz="1400">
                <a:latin typeface="Courier New" pitchFamily="49" charset="0"/>
              </a:rPr>
              <a:t>new_mark  NUMBER;</a:t>
            </a:r>
            <a:r>
              <a:rPr lang="en-US" sz="1600">
                <a:latin typeface="Courier New" pitchFamily="49" charset="0"/>
              </a:rPr>
              <a:t> </a:t>
            </a:r>
          </a:p>
          <a:p>
            <a:pPr eaLnBrk="0" hangingPunct="0"/>
            <a:endParaRPr lang="en-US" sz="1400">
              <a:latin typeface="Courier New" pitchFamily="49" charset="0"/>
            </a:endParaRPr>
          </a:p>
          <a:p>
            <a:pPr eaLnBrk="0" hangingPunct="0"/>
            <a:r>
              <a:rPr lang="en-US" sz="1400">
                <a:latin typeface="Courier New" pitchFamily="49" charset="0"/>
              </a:rPr>
              <a:t>SELECT labmark INTO old_mark FROM enrol </a:t>
            </a:r>
          </a:p>
          <a:p>
            <a:pPr eaLnBrk="0" hangingPunct="0"/>
            <a:r>
              <a:rPr lang="en-US" sz="1400">
                <a:latin typeface="Courier New" pitchFamily="49" charset="0"/>
              </a:rPr>
              <a:t>WHERE studno = sno and courseno = cno FOR UPDATE OF labmark; </a:t>
            </a:r>
          </a:p>
          <a:p>
            <a:pPr eaLnBrk="0" hangingPunct="0"/>
            <a:endParaRPr lang="en-US" sz="1400">
              <a:latin typeface="Courier New" pitchFamily="49" charset="0"/>
            </a:endParaRPr>
          </a:p>
          <a:p>
            <a:pPr eaLnBrk="0" hangingPunct="0"/>
            <a:r>
              <a:rPr lang="en-US" sz="1400">
                <a:latin typeface="Courier New" pitchFamily="49" charset="0"/>
              </a:rPr>
              <a:t>new_ mark := old_ mark + credit;</a:t>
            </a:r>
          </a:p>
          <a:p>
            <a:pPr eaLnBrk="0" hangingPunct="0"/>
            <a:r>
              <a:rPr lang="en-US" sz="1400">
                <a:latin typeface="Courier New" pitchFamily="49" charset="0"/>
              </a:rPr>
              <a:t> </a:t>
            </a:r>
          </a:p>
          <a:p>
            <a:pPr eaLnBrk="0" hangingPunct="0"/>
            <a:r>
              <a:rPr lang="en-US" sz="1400">
                <a:latin typeface="Courier New" pitchFamily="49" charset="0"/>
              </a:rPr>
              <a:t>UPDATE enrol SET labmark = new_mark WHERE studno = sno and courseno = cno ;</a:t>
            </a:r>
          </a:p>
          <a:p>
            <a:pPr eaLnBrk="0" hangingPunct="0"/>
            <a:endParaRPr lang="en-US" sz="1400">
              <a:latin typeface="Courier New" pitchFamily="49" charset="0"/>
            </a:endParaRPr>
          </a:p>
          <a:p>
            <a:pPr eaLnBrk="0" hangingPunct="0"/>
            <a:r>
              <a:rPr lang="en-US" sz="1400">
                <a:latin typeface="Courier New" pitchFamily="49" charset="0"/>
              </a:rPr>
              <a:t>COMMIT;</a:t>
            </a:r>
          </a:p>
          <a:p>
            <a:pPr eaLnBrk="0" hangingPunct="0"/>
            <a:endParaRPr lang="en-US" sz="1400">
              <a:latin typeface="Courier New" pitchFamily="49" charset="0"/>
            </a:endParaRPr>
          </a:p>
          <a:p>
            <a:pPr eaLnBrk="0" hangingPunct="0"/>
            <a:r>
              <a:rPr lang="en-US" sz="1400">
                <a:latin typeface="Courier New" pitchFamily="49" charset="0"/>
              </a:rPr>
              <a:t>EXCEPTION </a:t>
            </a:r>
            <a:endParaRPr lang="en-US" sz="1400" b="1">
              <a:latin typeface="Courier New" pitchFamily="49" charset="0"/>
            </a:endParaRPr>
          </a:p>
          <a:p>
            <a:pPr eaLnBrk="0" hangingPunct="0"/>
            <a:r>
              <a:rPr lang="en-US" sz="1400">
                <a:latin typeface="Courier New" pitchFamily="49" charset="0"/>
              </a:rPr>
              <a:t>  WHEN OTHERS THEN  ROLLBACK;</a:t>
            </a:r>
          </a:p>
          <a:p>
            <a:pPr eaLnBrk="0" hangingPunct="0"/>
            <a:r>
              <a:rPr lang="en-US" sz="1400">
                <a:latin typeface="Courier New" pitchFamily="49" charset="0"/>
              </a:rPr>
              <a:t> </a:t>
            </a:r>
          </a:p>
          <a:p>
            <a:pPr eaLnBrk="0" hangingPunct="0"/>
            <a:r>
              <a:rPr lang="en-US" sz="1400">
                <a:latin typeface="Courier New" pitchFamily="49" charset="0"/>
              </a:rPr>
              <a:t>END credit_labmark; </a:t>
            </a:r>
            <a:endParaRPr lang="en-US" sz="1000">
              <a:latin typeface="Courier New" pitchFamily="49" charset="0"/>
            </a:endParaRPr>
          </a:p>
        </p:txBody>
      </p:sp>
      <p:sp>
        <p:nvSpPr>
          <p:cNvPr id="16389" name="Line 9"/>
          <p:cNvSpPr>
            <a:spLocks noChangeShapeType="1"/>
          </p:cNvSpPr>
          <p:nvPr/>
        </p:nvSpPr>
        <p:spPr bwMode="auto">
          <a:xfrm flipV="1">
            <a:off x="5638800" y="12954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10"/>
          <p:cNvSpPr>
            <a:spLocks noChangeShapeType="1"/>
          </p:cNvSpPr>
          <p:nvPr/>
        </p:nvSpPr>
        <p:spPr bwMode="auto">
          <a:xfrm>
            <a:off x="5867400" y="4114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11"/>
          <p:cNvSpPr>
            <a:spLocks noChangeShapeType="1"/>
          </p:cNvSpPr>
          <p:nvPr/>
        </p:nvSpPr>
        <p:spPr bwMode="auto">
          <a:xfrm flipV="1">
            <a:off x="5562600" y="2971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12"/>
          <p:cNvSpPr>
            <a:spLocks noChangeShapeType="1"/>
          </p:cNvSpPr>
          <p:nvPr/>
        </p:nvSpPr>
        <p:spPr bwMode="auto">
          <a:xfrm>
            <a:off x="5638800" y="4800600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13"/>
          <p:cNvSpPr>
            <a:spLocks noChangeShapeType="1"/>
          </p:cNvSpPr>
          <p:nvPr/>
        </p:nvSpPr>
        <p:spPr bwMode="auto">
          <a:xfrm>
            <a:off x="5029200" y="6019800"/>
            <a:ext cx="12192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4"/>
          <p:cNvSpPr>
            <a:spLocks noChangeArrowheads="1"/>
          </p:cNvSpPr>
          <p:nvPr/>
        </p:nvSpPr>
        <p:spPr bwMode="auto">
          <a:xfrm>
            <a:off x="914400" y="2438400"/>
            <a:ext cx="7620000" cy="2286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Oval 7"/>
          <p:cNvSpPr>
            <a:spLocks noChangeArrowheads="1"/>
          </p:cNvSpPr>
          <p:nvPr/>
        </p:nvSpPr>
        <p:spPr bwMode="auto">
          <a:xfrm>
            <a:off x="2041525" y="3113088"/>
            <a:ext cx="665163" cy="631825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2" name="Oval 8"/>
          <p:cNvSpPr>
            <a:spLocks noChangeArrowheads="1"/>
          </p:cNvSpPr>
          <p:nvPr/>
        </p:nvSpPr>
        <p:spPr bwMode="auto">
          <a:xfrm>
            <a:off x="1958975" y="2855913"/>
            <a:ext cx="1117600" cy="363537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3" name="Oval 9"/>
          <p:cNvSpPr>
            <a:spLocks noChangeArrowheads="1"/>
          </p:cNvSpPr>
          <p:nvPr/>
        </p:nvSpPr>
        <p:spPr bwMode="auto">
          <a:xfrm>
            <a:off x="4146550" y="2876550"/>
            <a:ext cx="1516063" cy="481013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Oval 10"/>
          <p:cNvSpPr>
            <a:spLocks noChangeArrowheads="1"/>
          </p:cNvSpPr>
          <p:nvPr/>
        </p:nvSpPr>
        <p:spPr bwMode="auto">
          <a:xfrm>
            <a:off x="6515100" y="3143250"/>
            <a:ext cx="1363663" cy="452438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Oval 11"/>
          <p:cNvSpPr>
            <a:spLocks noChangeArrowheads="1"/>
          </p:cNvSpPr>
          <p:nvPr/>
        </p:nvSpPr>
        <p:spPr bwMode="auto">
          <a:xfrm>
            <a:off x="4648200" y="4267200"/>
            <a:ext cx="1489075" cy="363538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Oval 12"/>
          <p:cNvSpPr>
            <a:spLocks noChangeArrowheads="1"/>
          </p:cNvSpPr>
          <p:nvPr/>
        </p:nvSpPr>
        <p:spPr bwMode="auto">
          <a:xfrm>
            <a:off x="7086600" y="4114800"/>
            <a:ext cx="1363663" cy="452438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041650" y="3013075"/>
            <a:ext cx="1112838" cy="79375"/>
            <a:chOff x="1195" y="1555"/>
            <a:chExt cx="411" cy="94"/>
          </a:xfrm>
        </p:grpSpPr>
        <p:sp>
          <p:nvSpPr>
            <p:cNvPr id="17462" name="Freeform 13"/>
            <p:cNvSpPr>
              <a:spLocks/>
            </p:cNvSpPr>
            <p:nvPr/>
          </p:nvSpPr>
          <p:spPr bwMode="auto">
            <a:xfrm>
              <a:off x="1535" y="1555"/>
              <a:ext cx="71" cy="94"/>
            </a:xfrm>
            <a:custGeom>
              <a:avLst/>
              <a:gdLst>
                <a:gd name="T0" fmla="*/ 71 w 71"/>
                <a:gd name="T1" fmla="*/ 47 h 94"/>
                <a:gd name="T2" fmla="*/ 0 w 71"/>
                <a:gd name="T3" fmla="*/ 94 h 94"/>
                <a:gd name="T4" fmla="*/ 0 w 71"/>
                <a:gd name="T5" fmla="*/ 47 h 94"/>
                <a:gd name="T6" fmla="*/ 0 w 71"/>
                <a:gd name="T7" fmla="*/ 0 h 94"/>
                <a:gd name="T8" fmla="*/ 71 w 71"/>
                <a:gd name="T9" fmla="*/ 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" h="94">
                  <a:moveTo>
                    <a:pt x="71" y="47"/>
                  </a:moveTo>
                  <a:lnTo>
                    <a:pt x="0" y="94"/>
                  </a:lnTo>
                  <a:lnTo>
                    <a:pt x="0" y="47"/>
                  </a:lnTo>
                  <a:lnTo>
                    <a:pt x="0" y="0"/>
                  </a:lnTo>
                  <a:lnTo>
                    <a:pt x="71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3" name="Line 14"/>
            <p:cNvSpPr>
              <a:spLocks noChangeShapeType="1"/>
            </p:cNvSpPr>
            <p:nvPr/>
          </p:nvSpPr>
          <p:spPr bwMode="auto">
            <a:xfrm>
              <a:off x="1195" y="1602"/>
              <a:ext cx="34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640388" y="3171825"/>
            <a:ext cx="868362" cy="147638"/>
            <a:chOff x="2155" y="1742"/>
            <a:chExt cx="321" cy="176"/>
          </a:xfrm>
        </p:grpSpPr>
        <p:sp>
          <p:nvSpPr>
            <p:cNvPr id="17460" name="Freeform 16"/>
            <p:cNvSpPr>
              <a:spLocks/>
            </p:cNvSpPr>
            <p:nvPr/>
          </p:nvSpPr>
          <p:spPr bwMode="auto">
            <a:xfrm>
              <a:off x="2399" y="1836"/>
              <a:ext cx="77" cy="82"/>
            </a:xfrm>
            <a:custGeom>
              <a:avLst/>
              <a:gdLst>
                <a:gd name="T0" fmla="*/ 77 w 77"/>
                <a:gd name="T1" fmla="*/ 82 h 82"/>
                <a:gd name="T2" fmla="*/ 0 w 77"/>
                <a:gd name="T3" fmla="*/ 82 h 82"/>
                <a:gd name="T4" fmla="*/ 5 w 77"/>
                <a:gd name="T5" fmla="*/ 47 h 82"/>
                <a:gd name="T6" fmla="*/ 10 w 77"/>
                <a:gd name="T7" fmla="*/ 0 h 82"/>
                <a:gd name="T8" fmla="*/ 77 w 77"/>
                <a:gd name="T9" fmla="*/ 82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82">
                  <a:moveTo>
                    <a:pt x="77" y="82"/>
                  </a:moveTo>
                  <a:lnTo>
                    <a:pt x="0" y="82"/>
                  </a:lnTo>
                  <a:lnTo>
                    <a:pt x="5" y="47"/>
                  </a:lnTo>
                  <a:lnTo>
                    <a:pt x="10" y="0"/>
                  </a:lnTo>
                  <a:lnTo>
                    <a:pt x="77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1" name="Line 17"/>
            <p:cNvSpPr>
              <a:spLocks noChangeShapeType="1"/>
            </p:cNvSpPr>
            <p:nvPr/>
          </p:nvSpPr>
          <p:spPr bwMode="auto">
            <a:xfrm>
              <a:off x="2155" y="1742"/>
              <a:ext cx="249" cy="1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037138" y="3349625"/>
            <a:ext cx="357187" cy="950913"/>
            <a:chOff x="1932" y="1953"/>
            <a:chExt cx="132" cy="1124"/>
          </a:xfrm>
        </p:grpSpPr>
        <p:sp>
          <p:nvSpPr>
            <p:cNvPr id="17458" name="Freeform 19"/>
            <p:cNvSpPr>
              <a:spLocks/>
            </p:cNvSpPr>
            <p:nvPr/>
          </p:nvSpPr>
          <p:spPr bwMode="auto">
            <a:xfrm>
              <a:off x="2028" y="2902"/>
              <a:ext cx="36" cy="175"/>
            </a:xfrm>
            <a:custGeom>
              <a:avLst/>
              <a:gdLst>
                <a:gd name="T0" fmla="*/ 36 w 36"/>
                <a:gd name="T1" fmla="*/ 175 h 175"/>
                <a:gd name="T2" fmla="*/ 0 w 36"/>
                <a:gd name="T3" fmla="*/ 23 h 175"/>
                <a:gd name="T4" fmla="*/ 15 w 36"/>
                <a:gd name="T5" fmla="*/ 11 h 175"/>
                <a:gd name="T6" fmla="*/ 36 w 36"/>
                <a:gd name="T7" fmla="*/ 0 h 175"/>
                <a:gd name="T8" fmla="*/ 36 w 36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175">
                  <a:moveTo>
                    <a:pt x="36" y="175"/>
                  </a:moveTo>
                  <a:lnTo>
                    <a:pt x="0" y="23"/>
                  </a:lnTo>
                  <a:lnTo>
                    <a:pt x="15" y="11"/>
                  </a:lnTo>
                  <a:lnTo>
                    <a:pt x="36" y="0"/>
                  </a:lnTo>
                  <a:lnTo>
                    <a:pt x="36" y="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9" name="Line 20"/>
            <p:cNvSpPr>
              <a:spLocks noChangeShapeType="1"/>
            </p:cNvSpPr>
            <p:nvPr/>
          </p:nvSpPr>
          <p:spPr bwMode="auto">
            <a:xfrm>
              <a:off x="1932" y="1953"/>
              <a:ext cx="111" cy="9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2957513" y="3151188"/>
            <a:ext cx="1941512" cy="1239837"/>
            <a:chOff x="1164" y="1719"/>
            <a:chExt cx="717" cy="1464"/>
          </a:xfrm>
        </p:grpSpPr>
        <p:sp>
          <p:nvSpPr>
            <p:cNvPr id="17456" name="Freeform 22"/>
            <p:cNvSpPr>
              <a:spLocks/>
            </p:cNvSpPr>
            <p:nvPr/>
          </p:nvSpPr>
          <p:spPr bwMode="auto">
            <a:xfrm>
              <a:off x="1815" y="3042"/>
              <a:ext cx="66" cy="141"/>
            </a:xfrm>
            <a:custGeom>
              <a:avLst/>
              <a:gdLst>
                <a:gd name="T0" fmla="*/ 66 w 66"/>
                <a:gd name="T1" fmla="*/ 141 h 141"/>
                <a:gd name="T2" fmla="*/ 0 w 66"/>
                <a:gd name="T3" fmla="*/ 59 h 141"/>
                <a:gd name="T4" fmla="*/ 10 w 66"/>
                <a:gd name="T5" fmla="*/ 35 h 141"/>
                <a:gd name="T6" fmla="*/ 25 w 66"/>
                <a:gd name="T7" fmla="*/ 0 h 141"/>
                <a:gd name="T8" fmla="*/ 66 w 66"/>
                <a:gd name="T9" fmla="*/ 141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" h="141">
                  <a:moveTo>
                    <a:pt x="66" y="141"/>
                  </a:moveTo>
                  <a:lnTo>
                    <a:pt x="0" y="59"/>
                  </a:lnTo>
                  <a:lnTo>
                    <a:pt x="10" y="35"/>
                  </a:lnTo>
                  <a:lnTo>
                    <a:pt x="25" y="0"/>
                  </a:lnTo>
                  <a:lnTo>
                    <a:pt x="66" y="1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7" name="Line 23"/>
            <p:cNvSpPr>
              <a:spLocks noChangeShapeType="1"/>
            </p:cNvSpPr>
            <p:nvPr/>
          </p:nvSpPr>
          <p:spPr bwMode="auto">
            <a:xfrm>
              <a:off x="1164" y="1719"/>
              <a:ext cx="661" cy="135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1060450" y="3013075"/>
            <a:ext cx="866775" cy="79375"/>
            <a:chOff x="463" y="1555"/>
            <a:chExt cx="320" cy="94"/>
          </a:xfrm>
        </p:grpSpPr>
        <p:sp>
          <p:nvSpPr>
            <p:cNvPr id="17454" name="Freeform 25"/>
            <p:cNvSpPr>
              <a:spLocks/>
            </p:cNvSpPr>
            <p:nvPr/>
          </p:nvSpPr>
          <p:spPr bwMode="auto">
            <a:xfrm>
              <a:off x="712" y="1555"/>
              <a:ext cx="71" cy="94"/>
            </a:xfrm>
            <a:custGeom>
              <a:avLst/>
              <a:gdLst>
                <a:gd name="T0" fmla="*/ 71 w 71"/>
                <a:gd name="T1" fmla="*/ 47 h 94"/>
                <a:gd name="T2" fmla="*/ 0 w 71"/>
                <a:gd name="T3" fmla="*/ 94 h 94"/>
                <a:gd name="T4" fmla="*/ 0 w 71"/>
                <a:gd name="T5" fmla="*/ 47 h 94"/>
                <a:gd name="T6" fmla="*/ 0 w 71"/>
                <a:gd name="T7" fmla="*/ 0 h 94"/>
                <a:gd name="T8" fmla="*/ 71 w 71"/>
                <a:gd name="T9" fmla="*/ 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" h="94">
                  <a:moveTo>
                    <a:pt x="71" y="47"/>
                  </a:moveTo>
                  <a:lnTo>
                    <a:pt x="0" y="94"/>
                  </a:lnTo>
                  <a:lnTo>
                    <a:pt x="0" y="47"/>
                  </a:lnTo>
                  <a:lnTo>
                    <a:pt x="0" y="0"/>
                  </a:lnTo>
                  <a:lnTo>
                    <a:pt x="71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5" name="Line 26"/>
            <p:cNvSpPr>
              <a:spLocks noChangeShapeType="1"/>
            </p:cNvSpPr>
            <p:nvPr/>
          </p:nvSpPr>
          <p:spPr bwMode="auto">
            <a:xfrm>
              <a:off x="463" y="1602"/>
              <a:ext cx="24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 flipV="1">
            <a:off x="6172200" y="4343400"/>
            <a:ext cx="914400" cy="76200"/>
            <a:chOff x="2338" y="3393"/>
            <a:chExt cx="321" cy="117"/>
          </a:xfrm>
        </p:grpSpPr>
        <p:sp>
          <p:nvSpPr>
            <p:cNvPr id="17452" name="Freeform 28"/>
            <p:cNvSpPr>
              <a:spLocks/>
            </p:cNvSpPr>
            <p:nvPr/>
          </p:nvSpPr>
          <p:spPr bwMode="auto">
            <a:xfrm>
              <a:off x="2587" y="3440"/>
              <a:ext cx="72" cy="70"/>
            </a:xfrm>
            <a:custGeom>
              <a:avLst/>
              <a:gdLst>
                <a:gd name="T0" fmla="*/ 72 w 72"/>
                <a:gd name="T1" fmla="*/ 59 h 70"/>
                <a:gd name="T2" fmla="*/ 0 w 72"/>
                <a:gd name="T3" fmla="*/ 70 h 70"/>
                <a:gd name="T4" fmla="*/ 0 w 72"/>
                <a:gd name="T5" fmla="*/ 35 h 70"/>
                <a:gd name="T6" fmla="*/ 5 w 72"/>
                <a:gd name="T7" fmla="*/ 0 h 70"/>
                <a:gd name="T8" fmla="*/ 72 w 72"/>
                <a:gd name="T9" fmla="*/ 59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" h="70">
                  <a:moveTo>
                    <a:pt x="72" y="59"/>
                  </a:moveTo>
                  <a:lnTo>
                    <a:pt x="0" y="70"/>
                  </a:lnTo>
                  <a:lnTo>
                    <a:pt x="0" y="35"/>
                  </a:lnTo>
                  <a:lnTo>
                    <a:pt x="5" y="0"/>
                  </a:lnTo>
                  <a:lnTo>
                    <a:pt x="72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3" name="Line 29"/>
            <p:cNvSpPr>
              <a:spLocks noChangeShapeType="1"/>
            </p:cNvSpPr>
            <p:nvPr/>
          </p:nvSpPr>
          <p:spPr bwMode="auto">
            <a:xfrm>
              <a:off x="2338" y="3393"/>
              <a:ext cx="249" cy="8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7375525" y="3587750"/>
            <a:ext cx="244475" cy="527050"/>
            <a:chOff x="2796" y="2234"/>
            <a:chExt cx="137" cy="1054"/>
          </a:xfrm>
        </p:grpSpPr>
        <p:sp>
          <p:nvSpPr>
            <p:cNvPr id="17450" name="Freeform 31"/>
            <p:cNvSpPr>
              <a:spLocks/>
            </p:cNvSpPr>
            <p:nvPr/>
          </p:nvSpPr>
          <p:spPr bwMode="auto">
            <a:xfrm>
              <a:off x="2897" y="3112"/>
              <a:ext cx="36" cy="176"/>
            </a:xfrm>
            <a:custGeom>
              <a:avLst/>
              <a:gdLst>
                <a:gd name="T0" fmla="*/ 36 w 36"/>
                <a:gd name="T1" fmla="*/ 176 h 176"/>
                <a:gd name="T2" fmla="*/ 0 w 36"/>
                <a:gd name="T3" fmla="*/ 35 h 176"/>
                <a:gd name="T4" fmla="*/ 16 w 36"/>
                <a:gd name="T5" fmla="*/ 12 h 176"/>
                <a:gd name="T6" fmla="*/ 31 w 36"/>
                <a:gd name="T7" fmla="*/ 0 h 176"/>
                <a:gd name="T8" fmla="*/ 36 w 36"/>
                <a:gd name="T9" fmla="*/ 176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176">
                  <a:moveTo>
                    <a:pt x="36" y="176"/>
                  </a:moveTo>
                  <a:lnTo>
                    <a:pt x="0" y="35"/>
                  </a:lnTo>
                  <a:lnTo>
                    <a:pt x="16" y="12"/>
                  </a:lnTo>
                  <a:lnTo>
                    <a:pt x="31" y="0"/>
                  </a:lnTo>
                  <a:lnTo>
                    <a:pt x="36" y="1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1" name="Line 32"/>
            <p:cNvSpPr>
              <a:spLocks noChangeShapeType="1"/>
            </p:cNvSpPr>
            <p:nvPr/>
          </p:nvSpPr>
          <p:spPr bwMode="auto">
            <a:xfrm>
              <a:off x="2796" y="2234"/>
              <a:ext cx="117" cy="89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24" name="Rectangle 34"/>
          <p:cNvSpPr>
            <a:spLocks noChangeArrowheads="1"/>
          </p:cNvSpPr>
          <p:nvPr/>
        </p:nvSpPr>
        <p:spPr bwMode="auto">
          <a:xfrm>
            <a:off x="2160588" y="2933700"/>
            <a:ext cx="5016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active</a:t>
            </a:r>
            <a:endParaRPr lang="en-US" sz="1400" b="1">
              <a:latin typeface="Arial" charset="0"/>
            </a:endParaRPr>
          </a:p>
        </p:txBody>
      </p:sp>
      <p:sp>
        <p:nvSpPr>
          <p:cNvPr id="17425" name="Rectangle 35"/>
          <p:cNvSpPr>
            <a:spLocks noChangeArrowheads="1"/>
          </p:cNvSpPr>
          <p:nvPr/>
        </p:nvSpPr>
        <p:spPr bwMode="auto">
          <a:xfrm>
            <a:off x="4362450" y="2894013"/>
            <a:ext cx="7286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partially </a:t>
            </a:r>
            <a:endParaRPr lang="en-US" sz="1400" b="1">
              <a:latin typeface="Arial" charset="0"/>
            </a:endParaRPr>
          </a:p>
        </p:txBody>
      </p:sp>
      <p:sp>
        <p:nvSpPr>
          <p:cNvPr id="17426" name="Rectangle 36"/>
          <p:cNvSpPr>
            <a:spLocks noChangeArrowheads="1"/>
          </p:cNvSpPr>
          <p:nvPr/>
        </p:nvSpPr>
        <p:spPr bwMode="auto">
          <a:xfrm>
            <a:off x="4362450" y="3082925"/>
            <a:ext cx="8969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committed</a:t>
            </a:r>
            <a:endParaRPr lang="en-US" sz="1400" b="1">
              <a:latin typeface="Arial" charset="0"/>
            </a:endParaRPr>
          </a:p>
        </p:txBody>
      </p:sp>
      <p:sp>
        <p:nvSpPr>
          <p:cNvPr id="17427" name="Rectangle 37"/>
          <p:cNvSpPr>
            <a:spLocks noChangeArrowheads="1"/>
          </p:cNvSpPr>
          <p:nvPr/>
        </p:nvSpPr>
        <p:spPr bwMode="auto">
          <a:xfrm>
            <a:off x="6645275" y="3251200"/>
            <a:ext cx="8969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committed</a:t>
            </a:r>
            <a:endParaRPr lang="en-US" sz="1400" b="1">
              <a:latin typeface="Arial" charset="0"/>
            </a:endParaRPr>
          </a:p>
        </p:txBody>
      </p:sp>
      <p:sp>
        <p:nvSpPr>
          <p:cNvPr id="17428" name="Rectangle 38"/>
          <p:cNvSpPr>
            <a:spLocks noChangeArrowheads="1"/>
          </p:cNvSpPr>
          <p:nvPr/>
        </p:nvSpPr>
        <p:spPr bwMode="auto">
          <a:xfrm>
            <a:off x="5145088" y="4360863"/>
            <a:ext cx="4619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failed</a:t>
            </a:r>
            <a:endParaRPr lang="en-US" sz="1400" b="1">
              <a:latin typeface="Arial" charset="0"/>
            </a:endParaRPr>
          </a:p>
        </p:txBody>
      </p:sp>
      <p:sp>
        <p:nvSpPr>
          <p:cNvPr id="17429" name="Rectangle 39"/>
          <p:cNvSpPr>
            <a:spLocks noChangeArrowheads="1"/>
          </p:cNvSpPr>
          <p:nvPr/>
        </p:nvSpPr>
        <p:spPr bwMode="auto">
          <a:xfrm>
            <a:off x="7315200" y="4267200"/>
            <a:ext cx="9064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terminated</a:t>
            </a:r>
            <a:endParaRPr lang="en-US" sz="1400" b="1">
              <a:latin typeface="Arial" charset="0"/>
            </a:endParaRPr>
          </a:p>
        </p:txBody>
      </p:sp>
      <p:sp>
        <p:nvSpPr>
          <p:cNvPr id="17430" name="Rectangle 40"/>
          <p:cNvSpPr>
            <a:spLocks noChangeArrowheads="1"/>
          </p:cNvSpPr>
          <p:nvPr/>
        </p:nvSpPr>
        <p:spPr bwMode="auto">
          <a:xfrm>
            <a:off x="990600" y="2478088"/>
            <a:ext cx="5635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BEGIN</a:t>
            </a:r>
            <a:endParaRPr lang="en-US" sz="1400" b="1">
              <a:latin typeface="Arial" charset="0"/>
            </a:endParaRPr>
          </a:p>
        </p:txBody>
      </p:sp>
      <p:sp>
        <p:nvSpPr>
          <p:cNvPr id="17431" name="Rectangle 41"/>
          <p:cNvSpPr>
            <a:spLocks noChangeArrowheads="1"/>
          </p:cNvSpPr>
          <p:nvPr/>
        </p:nvSpPr>
        <p:spPr bwMode="auto">
          <a:xfrm>
            <a:off x="1609725" y="2438400"/>
            <a:ext cx="492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 </a:t>
            </a:r>
            <a:endParaRPr lang="en-US" sz="1400" b="1">
              <a:latin typeface="Arial" charset="0"/>
            </a:endParaRPr>
          </a:p>
        </p:txBody>
      </p:sp>
      <p:sp>
        <p:nvSpPr>
          <p:cNvPr id="17432" name="Rectangle 42"/>
          <p:cNvSpPr>
            <a:spLocks noChangeArrowheads="1"/>
          </p:cNvSpPr>
          <p:nvPr/>
        </p:nvSpPr>
        <p:spPr bwMode="auto">
          <a:xfrm>
            <a:off x="990600" y="2705100"/>
            <a:ext cx="12938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TRANSACTION</a:t>
            </a:r>
            <a:endParaRPr lang="en-US" sz="1400" b="1">
              <a:latin typeface="Arial" charset="0"/>
            </a:endParaRPr>
          </a:p>
        </p:txBody>
      </p:sp>
      <p:sp>
        <p:nvSpPr>
          <p:cNvPr id="17433" name="Rectangle 43"/>
          <p:cNvSpPr>
            <a:spLocks noChangeArrowheads="1"/>
          </p:cNvSpPr>
          <p:nvPr/>
        </p:nvSpPr>
        <p:spPr bwMode="auto">
          <a:xfrm>
            <a:off x="1789113" y="3786188"/>
            <a:ext cx="5048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READ</a:t>
            </a:r>
            <a:endParaRPr lang="en-US" sz="1400" b="1">
              <a:latin typeface="Arial" charset="0"/>
            </a:endParaRPr>
          </a:p>
        </p:txBody>
      </p:sp>
      <p:sp>
        <p:nvSpPr>
          <p:cNvPr id="17434" name="Rectangle 44"/>
          <p:cNvSpPr>
            <a:spLocks noChangeArrowheads="1"/>
          </p:cNvSpPr>
          <p:nvPr/>
        </p:nvSpPr>
        <p:spPr bwMode="auto">
          <a:xfrm>
            <a:off x="2284413" y="37465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, </a:t>
            </a:r>
            <a:endParaRPr lang="en-US" sz="1400" b="1">
              <a:latin typeface="Arial" charset="0"/>
            </a:endParaRPr>
          </a:p>
        </p:txBody>
      </p:sp>
      <p:sp>
        <p:nvSpPr>
          <p:cNvPr id="17435" name="Rectangle 45"/>
          <p:cNvSpPr>
            <a:spLocks noChangeArrowheads="1"/>
          </p:cNvSpPr>
          <p:nvPr/>
        </p:nvSpPr>
        <p:spPr bwMode="auto">
          <a:xfrm>
            <a:off x="2449513" y="3786188"/>
            <a:ext cx="5730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WRITE</a:t>
            </a:r>
            <a:endParaRPr lang="en-US" sz="1400" b="1">
              <a:latin typeface="Arial" charset="0"/>
            </a:endParaRPr>
          </a:p>
        </p:txBody>
      </p:sp>
      <p:sp>
        <p:nvSpPr>
          <p:cNvPr id="17436" name="Rectangle 46"/>
          <p:cNvSpPr>
            <a:spLocks noChangeArrowheads="1"/>
          </p:cNvSpPr>
          <p:nvPr/>
        </p:nvSpPr>
        <p:spPr bwMode="auto">
          <a:xfrm>
            <a:off x="3151188" y="2517775"/>
            <a:ext cx="3762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END</a:t>
            </a:r>
            <a:endParaRPr lang="en-US" sz="1400" b="1">
              <a:latin typeface="Arial" charset="0"/>
            </a:endParaRPr>
          </a:p>
        </p:txBody>
      </p:sp>
      <p:sp>
        <p:nvSpPr>
          <p:cNvPr id="17437" name="Rectangle 47"/>
          <p:cNvSpPr>
            <a:spLocks noChangeArrowheads="1"/>
          </p:cNvSpPr>
          <p:nvPr/>
        </p:nvSpPr>
        <p:spPr bwMode="auto">
          <a:xfrm>
            <a:off x="3536950" y="2478088"/>
            <a:ext cx="492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 </a:t>
            </a:r>
            <a:endParaRPr lang="en-US" sz="1400" b="1">
              <a:latin typeface="Arial" charset="0"/>
            </a:endParaRPr>
          </a:p>
        </p:txBody>
      </p:sp>
      <p:sp>
        <p:nvSpPr>
          <p:cNvPr id="17438" name="Rectangle 48"/>
          <p:cNvSpPr>
            <a:spLocks noChangeArrowheads="1"/>
          </p:cNvSpPr>
          <p:nvPr/>
        </p:nvSpPr>
        <p:spPr bwMode="auto">
          <a:xfrm>
            <a:off x="3151188" y="2746375"/>
            <a:ext cx="12938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TRANSACTION</a:t>
            </a:r>
            <a:endParaRPr lang="en-US" sz="1400" b="1">
              <a:latin typeface="Arial" charset="0"/>
            </a:endParaRPr>
          </a:p>
        </p:txBody>
      </p:sp>
      <p:sp>
        <p:nvSpPr>
          <p:cNvPr id="17439" name="Rectangle 49"/>
          <p:cNvSpPr>
            <a:spLocks noChangeArrowheads="1"/>
          </p:cNvSpPr>
          <p:nvPr/>
        </p:nvSpPr>
        <p:spPr bwMode="auto">
          <a:xfrm>
            <a:off x="3935413" y="3665538"/>
            <a:ext cx="9969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ROLLBACK</a:t>
            </a:r>
            <a:endParaRPr lang="en-US" sz="1400" b="1">
              <a:latin typeface="Arial" charset="0"/>
            </a:endParaRPr>
          </a:p>
        </p:txBody>
      </p:sp>
      <p:sp>
        <p:nvSpPr>
          <p:cNvPr id="17440" name="Rectangle 50"/>
          <p:cNvSpPr>
            <a:spLocks noChangeArrowheads="1"/>
          </p:cNvSpPr>
          <p:nvPr/>
        </p:nvSpPr>
        <p:spPr bwMode="auto">
          <a:xfrm>
            <a:off x="5256213" y="3646488"/>
            <a:ext cx="9969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ROLLBACK</a:t>
            </a:r>
            <a:endParaRPr lang="en-US" sz="1400" b="1">
              <a:latin typeface="Arial" charset="0"/>
            </a:endParaRPr>
          </a:p>
        </p:txBody>
      </p:sp>
      <p:sp>
        <p:nvSpPr>
          <p:cNvPr id="17441" name="Rectangle 51"/>
          <p:cNvSpPr>
            <a:spLocks noChangeArrowheads="1"/>
          </p:cNvSpPr>
          <p:nvPr/>
        </p:nvSpPr>
        <p:spPr bwMode="auto">
          <a:xfrm>
            <a:off x="5862638" y="3022600"/>
            <a:ext cx="7191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COMMIT</a:t>
            </a:r>
            <a:endParaRPr lang="en-US" sz="1400" b="1">
              <a:latin typeface="Arial" charset="0"/>
            </a:endParaRPr>
          </a:p>
        </p:txBody>
      </p: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2022475" y="3171825"/>
            <a:ext cx="138113" cy="138113"/>
            <a:chOff x="818" y="1742"/>
            <a:chExt cx="51" cy="164"/>
          </a:xfrm>
        </p:grpSpPr>
        <p:sp>
          <p:nvSpPr>
            <p:cNvPr id="17448" name="Freeform 52"/>
            <p:cNvSpPr>
              <a:spLocks/>
            </p:cNvSpPr>
            <p:nvPr/>
          </p:nvSpPr>
          <p:spPr bwMode="auto">
            <a:xfrm>
              <a:off x="818" y="1742"/>
              <a:ext cx="51" cy="164"/>
            </a:xfrm>
            <a:custGeom>
              <a:avLst/>
              <a:gdLst>
                <a:gd name="T0" fmla="*/ 51 w 51"/>
                <a:gd name="T1" fmla="*/ 0 h 164"/>
                <a:gd name="T2" fmla="*/ 31 w 51"/>
                <a:gd name="T3" fmla="*/ 164 h 164"/>
                <a:gd name="T4" fmla="*/ 16 w 51"/>
                <a:gd name="T5" fmla="*/ 141 h 164"/>
                <a:gd name="T6" fmla="*/ 0 w 51"/>
                <a:gd name="T7" fmla="*/ 129 h 164"/>
                <a:gd name="T8" fmla="*/ 51 w 51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164">
                  <a:moveTo>
                    <a:pt x="51" y="0"/>
                  </a:moveTo>
                  <a:lnTo>
                    <a:pt x="31" y="164"/>
                  </a:lnTo>
                  <a:lnTo>
                    <a:pt x="16" y="141"/>
                  </a:lnTo>
                  <a:lnTo>
                    <a:pt x="0" y="129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9" name="Line 53"/>
            <p:cNvSpPr>
              <a:spLocks noChangeShapeType="1"/>
            </p:cNvSpPr>
            <p:nvPr/>
          </p:nvSpPr>
          <p:spPr bwMode="auto">
            <a:xfrm flipH="1">
              <a:off x="834" y="1871"/>
              <a:ext cx="5" cy="1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43" name="Rectangle 56"/>
          <p:cNvSpPr>
            <a:spLocks noGrp="1" noChangeArrowheads="1"/>
          </p:cNvSpPr>
          <p:nvPr>
            <p:ph type="title"/>
          </p:nvPr>
        </p:nvSpPr>
        <p:spPr>
          <a:xfrm>
            <a:off x="152400" y="323850"/>
            <a:ext cx="8305800" cy="5905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Transaction execution</a:t>
            </a:r>
          </a:p>
        </p:txBody>
      </p:sp>
      <p:sp>
        <p:nvSpPr>
          <p:cNvPr id="17444" name="Rectangle 58"/>
          <p:cNvSpPr>
            <a:spLocks noChangeArrowheads="1"/>
          </p:cNvSpPr>
          <p:nvPr/>
        </p:nvSpPr>
        <p:spPr bwMode="auto">
          <a:xfrm>
            <a:off x="3505200" y="1143000"/>
            <a:ext cx="5334000" cy="1203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A transaction reaches its </a:t>
            </a:r>
            <a:r>
              <a:rPr lang="en-US" sz="1800" i="1">
                <a:latin typeface="Arial" charset="0"/>
              </a:rPr>
              <a:t>commit point</a:t>
            </a:r>
            <a:r>
              <a:rPr lang="en-US" sz="1800">
                <a:latin typeface="Arial" charset="0"/>
              </a:rPr>
              <a:t> when all operations accessing the database are completed and the result has been recorded in the log. It then writes a [commit, transaction-id].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7445" name="Line 59"/>
          <p:cNvSpPr>
            <a:spLocks noChangeShapeType="1"/>
          </p:cNvSpPr>
          <p:nvPr/>
        </p:nvSpPr>
        <p:spPr bwMode="auto">
          <a:xfrm>
            <a:off x="6934200" y="2362200"/>
            <a:ext cx="228600" cy="7620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6" name="Rectangle 60"/>
          <p:cNvSpPr>
            <a:spLocks noChangeArrowheads="1"/>
          </p:cNvSpPr>
          <p:nvPr/>
        </p:nvSpPr>
        <p:spPr bwMode="auto">
          <a:xfrm>
            <a:off x="609600" y="4953000"/>
            <a:ext cx="8077200" cy="1477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If a system failure occurs, searching the log and rollback the transactions that have written into the log a</a:t>
            </a:r>
          </a:p>
          <a:p>
            <a:pPr lvl="1" eaLnBrk="0" hangingPunct="0"/>
            <a:r>
              <a:rPr lang="en-US" sz="1800" b="1">
                <a:latin typeface="Arial" charset="0"/>
              </a:rPr>
              <a:t>[start_transaction, transaction-id]</a:t>
            </a:r>
          </a:p>
          <a:p>
            <a:pPr lvl="1" eaLnBrk="0" hangingPunct="0"/>
            <a:r>
              <a:rPr lang="en-US" sz="1800" b="1">
                <a:latin typeface="Arial" charset="0"/>
              </a:rPr>
              <a:t>[write_item, transaction-id, X, old_value, new_value]</a:t>
            </a:r>
          </a:p>
          <a:p>
            <a:pPr eaLnBrk="0" hangingPunct="0"/>
            <a:r>
              <a:rPr lang="en-US" sz="1800">
                <a:latin typeface="Arial" charset="0"/>
              </a:rPr>
              <a:t>but have not recorded into the log  a </a:t>
            </a:r>
            <a:r>
              <a:rPr lang="en-US" sz="1800" b="1">
                <a:latin typeface="Arial" charset="0"/>
              </a:rPr>
              <a:t>[commit, transaction-id]</a:t>
            </a:r>
            <a:endParaRPr lang="en-US" sz="1800">
              <a:latin typeface="Arial" charset="0"/>
            </a:endParaRPr>
          </a:p>
        </p:txBody>
      </p:sp>
      <p:sp>
        <p:nvSpPr>
          <p:cNvPr id="17447" name="Line 61"/>
          <p:cNvSpPr>
            <a:spLocks noChangeShapeType="1"/>
          </p:cNvSpPr>
          <p:nvPr/>
        </p:nvSpPr>
        <p:spPr bwMode="auto">
          <a:xfrm flipV="1">
            <a:off x="3124200" y="3962400"/>
            <a:ext cx="685800" cy="990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60412"/>
          </a:xfrm>
        </p:spPr>
        <p:txBody>
          <a:bodyPr/>
          <a:lstStyle/>
          <a:p>
            <a:r>
              <a:rPr lang="en-US" altLang="ja-JP" sz="3200" u="sng"/>
              <a:t>Physical View  </a:t>
            </a:r>
            <a:r>
              <a:rPr lang="en-US" altLang="ja-JP" sz="2800" u="sng"/>
              <a:t>- How they work -</a:t>
            </a:r>
            <a:r>
              <a:rPr lang="en-US" altLang="ja-JP" sz="3200" u="sng"/>
              <a:t> (1)</a:t>
            </a: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468313" y="4100513"/>
            <a:ext cx="82804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8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Action :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800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ja-JP" sz="28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1)</a:t>
            </a:r>
            <a:r>
              <a:rPr lang="en-US" altLang="ja-JP" sz="2800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ja-JP" sz="28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Check</a:t>
            </a:r>
            <a:r>
              <a:rPr lang="en-US" altLang="ja-JP" sz="2800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the directory </a:t>
            </a:r>
            <a:r>
              <a:rPr lang="en-US" altLang="ja-JP" sz="28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whether</a:t>
            </a:r>
            <a:r>
              <a:rPr lang="en-US" altLang="ja-JP" sz="2800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in the cache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800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ja-JP" sz="28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2) If none, copy from </a:t>
            </a:r>
            <a:r>
              <a:rPr lang="en-US" altLang="ja-JP" sz="2800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disk pages</a:t>
            </a:r>
            <a:r>
              <a:rPr lang="en-US" altLang="ja-JP" sz="28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to </a:t>
            </a:r>
            <a:r>
              <a:rPr lang="en-US" altLang="ja-JP" sz="2800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cache</a:t>
            </a:r>
            <a:r>
              <a:rPr lang="en-US" altLang="ja-JP" sz="28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3506" name="AutoShape 18"/>
          <p:cNvSpPr>
            <a:spLocks noChangeArrowheads="1"/>
          </p:cNvSpPr>
          <p:nvPr/>
        </p:nvSpPr>
        <p:spPr bwMode="auto">
          <a:xfrm>
            <a:off x="1114425" y="1268413"/>
            <a:ext cx="2232025" cy="2663825"/>
          </a:xfrm>
          <a:prstGeom prst="can">
            <a:avLst>
              <a:gd name="adj" fmla="val 2983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4138613" y="1484313"/>
            <a:ext cx="4033837" cy="2520950"/>
            <a:chOff x="3878" y="1071"/>
            <a:chExt cx="1089" cy="681"/>
          </a:xfrm>
        </p:grpSpPr>
        <p:sp>
          <p:nvSpPr>
            <p:cNvPr id="63507" name="Rectangle 19"/>
            <p:cNvSpPr>
              <a:spLocks noChangeArrowheads="1"/>
            </p:cNvSpPr>
            <p:nvPr/>
          </p:nvSpPr>
          <p:spPr bwMode="auto">
            <a:xfrm>
              <a:off x="3878" y="1117"/>
              <a:ext cx="1089" cy="6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8" name="Rectangle 20"/>
            <p:cNvSpPr>
              <a:spLocks noChangeArrowheads="1"/>
            </p:cNvSpPr>
            <p:nvPr/>
          </p:nvSpPr>
          <p:spPr bwMode="auto">
            <a:xfrm>
              <a:off x="3923" y="1162"/>
              <a:ext cx="998" cy="5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9" name="Line 21"/>
            <p:cNvSpPr>
              <a:spLocks noChangeShapeType="1"/>
            </p:cNvSpPr>
            <p:nvPr/>
          </p:nvSpPr>
          <p:spPr bwMode="auto">
            <a:xfrm flipV="1">
              <a:off x="3923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Line 22"/>
            <p:cNvSpPr>
              <a:spLocks noChangeShapeType="1"/>
            </p:cNvSpPr>
            <p:nvPr/>
          </p:nvSpPr>
          <p:spPr bwMode="auto">
            <a:xfrm flipV="1">
              <a:off x="3969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Line 23"/>
            <p:cNvSpPr>
              <a:spLocks noChangeShapeType="1"/>
            </p:cNvSpPr>
            <p:nvPr/>
          </p:nvSpPr>
          <p:spPr bwMode="auto">
            <a:xfrm flipV="1">
              <a:off x="4059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Line 24"/>
            <p:cNvSpPr>
              <a:spLocks noChangeShapeType="1"/>
            </p:cNvSpPr>
            <p:nvPr/>
          </p:nvSpPr>
          <p:spPr bwMode="auto">
            <a:xfrm flipV="1">
              <a:off x="4105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13" name="Line 25"/>
            <p:cNvSpPr>
              <a:spLocks noChangeShapeType="1"/>
            </p:cNvSpPr>
            <p:nvPr/>
          </p:nvSpPr>
          <p:spPr bwMode="auto">
            <a:xfrm flipV="1">
              <a:off x="4014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14" name="Line 26"/>
            <p:cNvSpPr>
              <a:spLocks noChangeShapeType="1"/>
            </p:cNvSpPr>
            <p:nvPr/>
          </p:nvSpPr>
          <p:spPr bwMode="auto">
            <a:xfrm flipV="1">
              <a:off x="4150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15" name="Line 27"/>
            <p:cNvSpPr>
              <a:spLocks noChangeShapeType="1"/>
            </p:cNvSpPr>
            <p:nvPr/>
          </p:nvSpPr>
          <p:spPr bwMode="auto">
            <a:xfrm flipV="1">
              <a:off x="4196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16" name="Line 28"/>
            <p:cNvSpPr>
              <a:spLocks noChangeShapeType="1"/>
            </p:cNvSpPr>
            <p:nvPr/>
          </p:nvSpPr>
          <p:spPr bwMode="auto">
            <a:xfrm flipV="1">
              <a:off x="4286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17" name="Line 29"/>
            <p:cNvSpPr>
              <a:spLocks noChangeShapeType="1"/>
            </p:cNvSpPr>
            <p:nvPr/>
          </p:nvSpPr>
          <p:spPr bwMode="auto">
            <a:xfrm flipV="1">
              <a:off x="4332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Line 30"/>
            <p:cNvSpPr>
              <a:spLocks noChangeShapeType="1"/>
            </p:cNvSpPr>
            <p:nvPr/>
          </p:nvSpPr>
          <p:spPr bwMode="auto">
            <a:xfrm flipV="1">
              <a:off x="4241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19" name="Line 31"/>
            <p:cNvSpPr>
              <a:spLocks noChangeShapeType="1"/>
            </p:cNvSpPr>
            <p:nvPr/>
          </p:nvSpPr>
          <p:spPr bwMode="auto">
            <a:xfrm flipV="1">
              <a:off x="4376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20" name="Line 32"/>
            <p:cNvSpPr>
              <a:spLocks noChangeShapeType="1"/>
            </p:cNvSpPr>
            <p:nvPr/>
          </p:nvSpPr>
          <p:spPr bwMode="auto">
            <a:xfrm flipV="1">
              <a:off x="4422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21" name="Line 33"/>
            <p:cNvSpPr>
              <a:spLocks noChangeShapeType="1"/>
            </p:cNvSpPr>
            <p:nvPr/>
          </p:nvSpPr>
          <p:spPr bwMode="auto">
            <a:xfrm flipV="1">
              <a:off x="4512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22" name="Line 34"/>
            <p:cNvSpPr>
              <a:spLocks noChangeShapeType="1"/>
            </p:cNvSpPr>
            <p:nvPr/>
          </p:nvSpPr>
          <p:spPr bwMode="auto">
            <a:xfrm flipV="1">
              <a:off x="4558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23" name="Line 35"/>
            <p:cNvSpPr>
              <a:spLocks noChangeShapeType="1"/>
            </p:cNvSpPr>
            <p:nvPr/>
          </p:nvSpPr>
          <p:spPr bwMode="auto">
            <a:xfrm flipV="1">
              <a:off x="4467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24" name="Line 36"/>
            <p:cNvSpPr>
              <a:spLocks noChangeShapeType="1"/>
            </p:cNvSpPr>
            <p:nvPr/>
          </p:nvSpPr>
          <p:spPr bwMode="auto">
            <a:xfrm flipV="1">
              <a:off x="4602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25" name="Line 37"/>
            <p:cNvSpPr>
              <a:spLocks noChangeShapeType="1"/>
            </p:cNvSpPr>
            <p:nvPr/>
          </p:nvSpPr>
          <p:spPr bwMode="auto">
            <a:xfrm flipV="1">
              <a:off x="4648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26" name="Line 38"/>
            <p:cNvSpPr>
              <a:spLocks noChangeShapeType="1"/>
            </p:cNvSpPr>
            <p:nvPr/>
          </p:nvSpPr>
          <p:spPr bwMode="auto">
            <a:xfrm flipV="1">
              <a:off x="4738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27" name="Line 39"/>
            <p:cNvSpPr>
              <a:spLocks noChangeShapeType="1"/>
            </p:cNvSpPr>
            <p:nvPr/>
          </p:nvSpPr>
          <p:spPr bwMode="auto">
            <a:xfrm flipV="1">
              <a:off x="4784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28" name="Line 40"/>
            <p:cNvSpPr>
              <a:spLocks noChangeShapeType="1"/>
            </p:cNvSpPr>
            <p:nvPr/>
          </p:nvSpPr>
          <p:spPr bwMode="auto">
            <a:xfrm flipV="1">
              <a:off x="4693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29" name="Line 41"/>
            <p:cNvSpPr>
              <a:spLocks noChangeShapeType="1"/>
            </p:cNvSpPr>
            <p:nvPr/>
          </p:nvSpPr>
          <p:spPr bwMode="auto">
            <a:xfrm flipV="1">
              <a:off x="4739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30" name="Line 42"/>
            <p:cNvSpPr>
              <a:spLocks noChangeShapeType="1"/>
            </p:cNvSpPr>
            <p:nvPr/>
          </p:nvSpPr>
          <p:spPr bwMode="auto">
            <a:xfrm flipV="1">
              <a:off x="4785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31" name="Line 43"/>
            <p:cNvSpPr>
              <a:spLocks noChangeShapeType="1"/>
            </p:cNvSpPr>
            <p:nvPr/>
          </p:nvSpPr>
          <p:spPr bwMode="auto">
            <a:xfrm flipV="1">
              <a:off x="4875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32" name="Line 44"/>
            <p:cNvSpPr>
              <a:spLocks noChangeShapeType="1"/>
            </p:cNvSpPr>
            <p:nvPr/>
          </p:nvSpPr>
          <p:spPr bwMode="auto">
            <a:xfrm flipV="1">
              <a:off x="4921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33" name="Line 45"/>
            <p:cNvSpPr>
              <a:spLocks noChangeShapeType="1"/>
            </p:cNvSpPr>
            <p:nvPr/>
          </p:nvSpPr>
          <p:spPr bwMode="auto">
            <a:xfrm flipV="1">
              <a:off x="4830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5" name="Rectangle 47"/>
          <p:cNvSpPr>
            <a:spLocks noChangeArrowheads="1"/>
          </p:cNvSpPr>
          <p:nvPr/>
        </p:nvSpPr>
        <p:spPr bwMode="auto">
          <a:xfrm>
            <a:off x="1546225" y="20621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36" name="Rectangle 48"/>
          <p:cNvSpPr>
            <a:spLocks noChangeArrowheads="1"/>
          </p:cNvSpPr>
          <p:nvPr/>
        </p:nvSpPr>
        <p:spPr bwMode="auto">
          <a:xfrm>
            <a:off x="1762125" y="20621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37" name="Rectangle 49"/>
          <p:cNvSpPr>
            <a:spLocks noChangeArrowheads="1"/>
          </p:cNvSpPr>
          <p:nvPr/>
        </p:nvSpPr>
        <p:spPr bwMode="auto">
          <a:xfrm>
            <a:off x="1978025" y="20621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38" name="Rectangle 50"/>
          <p:cNvSpPr>
            <a:spLocks noChangeArrowheads="1"/>
          </p:cNvSpPr>
          <p:nvPr/>
        </p:nvSpPr>
        <p:spPr bwMode="auto">
          <a:xfrm>
            <a:off x="2195513" y="20621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39" name="Rectangle 51"/>
          <p:cNvSpPr>
            <a:spLocks noChangeArrowheads="1"/>
          </p:cNvSpPr>
          <p:nvPr/>
        </p:nvSpPr>
        <p:spPr bwMode="auto">
          <a:xfrm>
            <a:off x="2411413" y="20621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40" name="Rectangle 52"/>
          <p:cNvSpPr>
            <a:spLocks noChangeArrowheads="1"/>
          </p:cNvSpPr>
          <p:nvPr/>
        </p:nvSpPr>
        <p:spPr bwMode="auto">
          <a:xfrm>
            <a:off x="1762125" y="22780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41" name="Rectangle 53"/>
          <p:cNvSpPr>
            <a:spLocks noChangeArrowheads="1"/>
          </p:cNvSpPr>
          <p:nvPr/>
        </p:nvSpPr>
        <p:spPr bwMode="auto">
          <a:xfrm>
            <a:off x="1979613" y="24939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42" name="Rectangle 54"/>
          <p:cNvSpPr>
            <a:spLocks noChangeArrowheads="1"/>
          </p:cNvSpPr>
          <p:nvPr/>
        </p:nvSpPr>
        <p:spPr bwMode="auto">
          <a:xfrm>
            <a:off x="1546225" y="24939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43" name="Rectangle 55"/>
          <p:cNvSpPr>
            <a:spLocks noChangeArrowheads="1"/>
          </p:cNvSpPr>
          <p:nvPr/>
        </p:nvSpPr>
        <p:spPr bwMode="auto">
          <a:xfrm>
            <a:off x="2193925" y="24939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44" name="Rectangle 56"/>
          <p:cNvSpPr>
            <a:spLocks noChangeArrowheads="1"/>
          </p:cNvSpPr>
          <p:nvPr/>
        </p:nvSpPr>
        <p:spPr bwMode="auto">
          <a:xfrm>
            <a:off x="1978025" y="22780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45" name="Rectangle 57"/>
          <p:cNvSpPr>
            <a:spLocks noChangeArrowheads="1"/>
          </p:cNvSpPr>
          <p:nvPr/>
        </p:nvSpPr>
        <p:spPr bwMode="auto">
          <a:xfrm>
            <a:off x="2193925" y="22780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46" name="Rectangle 58"/>
          <p:cNvSpPr>
            <a:spLocks noChangeArrowheads="1"/>
          </p:cNvSpPr>
          <p:nvPr/>
        </p:nvSpPr>
        <p:spPr bwMode="auto">
          <a:xfrm>
            <a:off x="2627313" y="2062163"/>
            <a:ext cx="215900" cy="2159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47" name="Rectangle 59"/>
          <p:cNvSpPr>
            <a:spLocks noChangeArrowheads="1"/>
          </p:cNvSpPr>
          <p:nvPr/>
        </p:nvSpPr>
        <p:spPr bwMode="auto">
          <a:xfrm>
            <a:off x="2411413" y="22780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48" name="Rectangle 60"/>
          <p:cNvSpPr>
            <a:spLocks noChangeArrowheads="1"/>
          </p:cNvSpPr>
          <p:nvPr/>
        </p:nvSpPr>
        <p:spPr bwMode="auto">
          <a:xfrm>
            <a:off x="2411413" y="249237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49" name="Rectangle 61"/>
          <p:cNvSpPr>
            <a:spLocks noChangeArrowheads="1"/>
          </p:cNvSpPr>
          <p:nvPr/>
        </p:nvSpPr>
        <p:spPr bwMode="auto">
          <a:xfrm>
            <a:off x="2627313" y="22780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50" name="Rectangle 62"/>
          <p:cNvSpPr>
            <a:spLocks noChangeArrowheads="1"/>
          </p:cNvSpPr>
          <p:nvPr/>
        </p:nvSpPr>
        <p:spPr bwMode="auto">
          <a:xfrm>
            <a:off x="2627313" y="24939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51" name="Rectangle 63"/>
          <p:cNvSpPr>
            <a:spLocks noChangeArrowheads="1"/>
          </p:cNvSpPr>
          <p:nvPr/>
        </p:nvSpPr>
        <p:spPr bwMode="auto">
          <a:xfrm>
            <a:off x="1546225" y="22780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52" name="Rectangle 64"/>
          <p:cNvSpPr>
            <a:spLocks noChangeArrowheads="1"/>
          </p:cNvSpPr>
          <p:nvPr/>
        </p:nvSpPr>
        <p:spPr bwMode="auto">
          <a:xfrm>
            <a:off x="1762125" y="24939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53" name="Text Box 65"/>
          <p:cNvSpPr txBox="1">
            <a:spLocks noChangeArrowheads="1"/>
          </p:cNvSpPr>
          <p:nvPr/>
        </p:nvSpPr>
        <p:spPr bwMode="auto">
          <a:xfrm>
            <a:off x="1804988" y="1341438"/>
            <a:ext cx="749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400" u="none"/>
              <a:t>Disk</a:t>
            </a:r>
          </a:p>
        </p:txBody>
      </p:sp>
      <p:sp>
        <p:nvSpPr>
          <p:cNvPr id="63554" name="Text Box 66"/>
          <p:cNvSpPr txBox="1">
            <a:spLocks noChangeArrowheads="1"/>
          </p:cNvSpPr>
          <p:nvPr/>
        </p:nvSpPr>
        <p:spPr bwMode="auto">
          <a:xfrm>
            <a:off x="5580063" y="981075"/>
            <a:ext cx="1262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400" u="none"/>
              <a:t>Memory</a:t>
            </a:r>
          </a:p>
        </p:txBody>
      </p:sp>
      <p:sp>
        <p:nvSpPr>
          <p:cNvPr id="63556" name="Rectangle 68"/>
          <p:cNvSpPr>
            <a:spLocks noChangeArrowheads="1"/>
          </p:cNvSpPr>
          <p:nvPr/>
        </p:nvSpPr>
        <p:spPr bwMode="auto">
          <a:xfrm>
            <a:off x="4429125" y="1916113"/>
            <a:ext cx="2735263" cy="1800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58" name="Text Box 70"/>
          <p:cNvSpPr txBox="1">
            <a:spLocks noChangeArrowheads="1"/>
          </p:cNvSpPr>
          <p:nvPr/>
        </p:nvSpPr>
        <p:spPr bwMode="auto">
          <a:xfrm>
            <a:off x="5057775" y="1916113"/>
            <a:ext cx="16017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ja-JP" sz="2000" u="none">
                <a:solidFill>
                  <a:srgbClr val="FF3300"/>
                </a:solidFill>
              </a:rPr>
              <a:t>DBMS cache</a:t>
            </a:r>
          </a:p>
          <a:p>
            <a:pPr algn="ctr">
              <a:lnSpc>
                <a:spcPct val="90000"/>
              </a:lnSpc>
            </a:pPr>
            <a:r>
              <a:rPr lang="en-US" altLang="ja-JP" sz="2000" u="none">
                <a:solidFill>
                  <a:srgbClr val="FF3300"/>
                </a:solidFill>
              </a:rPr>
              <a:t>(buffers)</a:t>
            </a:r>
          </a:p>
        </p:txBody>
      </p:sp>
      <p:sp>
        <p:nvSpPr>
          <p:cNvPr id="63559" name="Rectangle 71"/>
          <p:cNvSpPr>
            <a:spLocks noChangeArrowheads="1"/>
          </p:cNvSpPr>
          <p:nvPr/>
        </p:nvSpPr>
        <p:spPr bwMode="auto">
          <a:xfrm>
            <a:off x="1546225" y="27098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60" name="Rectangle 72"/>
          <p:cNvSpPr>
            <a:spLocks noChangeArrowheads="1"/>
          </p:cNvSpPr>
          <p:nvPr/>
        </p:nvSpPr>
        <p:spPr bwMode="auto">
          <a:xfrm>
            <a:off x="1762125" y="27098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61" name="Rectangle 73"/>
          <p:cNvSpPr>
            <a:spLocks noChangeArrowheads="1"/>
          </p:cNvSpPr>
          <p:nvPr/>
        </p:nvSpPr>
        <p:spPr bwMode="auto">
          <a:xfrm>
            <a:off x="1978025" y="27098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62" name="Rectangle 74"/>
          <p:cNvSpPr>
            <a:spLocks noChangeArrowheads="1"/>
          </p:cNvSpPr>
          <p:nvPr/>
        </p:nvSpPr>
        <p:spPr bwMode="auto">
          <a:xfrm>
            <a:off x="2195513" y="2709863"/>
            <a:ext cx="215900" cy="2159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63" name="Rectangle 75"/>
          <p:cNvSpPr>
            <a:spLocks noChangeArrowheads="1"/>
          </p:cNvSpPr>
          <p:nvPr/>
        </p:nvSpPr>
        <p:spPr bwMode="auto">
          <a:xfrm>
            <a:off x="2411413" y="27098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64" name="Rectangle 76"/>
          <p:cNvSpPr>
            <a:spLocks noChangeArrowheads="1"/>
          </p:cNvSpPr>
          <p:nvPr/>
        </p:nvSpPr>
        <p:spPr bwMode="auto">
          <a:xfrm>
            <a:off x="1762125" y="29257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65" name="Rectangle 77"/>
          <p:cNvSpPr>
            <a:spLocks noChangeArrowheads="1"/>
          </p:cNvSpPr>
          <p:nvPr/>
        </p:nvSpPr>
        <p:spPr bwMode="auto">
          <a:xfrm>
            <a:off x="1978025" y="31416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66" name="Rectangle 78"/>
          <p:cNvSpPr>
            <a:spLocks noChangeArrowheads="1"/>
          </p:cNvSpPr>
          <p:nvPr/>
        </p:nvSpPr>
        <p:spPr bwMode="auto">
          <a:xfrm>
            <a:off x="1546225" y="31416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67" name="Rectangle 79"/>
          <p:cNvSpPr>
            <a:spLocks noChangeArrowheads="1"/>
          </p:cNvSpPr>
          <p:nvPr/>
        </p:nvSpPr>
        <p:spPr bwMode="auto">
          <a:xfrm>
            <a:off x="2193925" y="31416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68" name="Rectangle 80"/>
          <p:cNvSpPr>
            <a:spLocks noChangeArrowheads="1"/>
          </p:cNvSpPr>
          <p:nvPr/>
        </p:nvSpPr>
        <p:spPr bwMode="auto">
          <a:xfrm>
            <a:off x="1978025" y="29257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69" name="Rectangle 81"/>
          <p:cNvSpPr>
            <a:spLocks noChangeArrowheads="1"/>
          </p:cNvSpPr>
          <p:nvPr/>
        </p:nvSpPr>
        <p:spPr bwMode="auto">
          <a:xfrm>
            <a:off x="2193925" y="29257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70" name="Rectangle 82"/>
          <p:cNvSpPr>
            <a:spLocks noChangeArrowheads="1"/>
          </p:cNvSpPr>
          <p:nvPr/>
        </p:nvSpPr>
        <p:spPr bwMode="auto">
          <a:xfrm>
            <a:off x="2627313" y="27098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71" name="Rectangle 83"/>
          <p:cNvSpPr>
            <a:spLocks noChangeArrowheads="1"/>
          </p:cNvSpPr>
          <p:nvPr/>
        </p:nvSpPr>
        <p:spPr bwMode="auto">
          <a:xfrm>
            <a:off x="2411413" y="29257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72" name="Rectangle 84"/>
          <p:cNvSpPr>
            <a:spLocks noChangeArrowheads="1"/>
          </p:cNvSpPr>
          <p:nvPr/>
        </p:nvSpPr>
        <p:spPr bwMode="auto">
          <a:xfrm>
            <a:off x="2411413" y="31416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73" name="Rectangle 85"/>
          <p:cNvSpPr>
            <a:spLocks noChangeArrowheads="1"/>
          </p:cNvSpPr>
          <p:nvPr/>
        </p:nvSpPr>
        <p:spPr bwMode="auto">
          <a:xfrm>
            <a:off x="2627313" y="29257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74" name="Rectangle 86"/>
          <p:cNvSpPr>
            <a:spLocks noChangeArrowheads="1"/>
          </p:cNvSpPr>
          <p:nvPr/>
        </p:nvSpPr>
        <p:spPr bwMode="auto">
          <a:xfrm>
            <a:off x="2627313" y="3141663"/>
            <a:ext cx="215900" cy="2159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75" name="Rectangle 87"/>
          <p:cNvSpPr>
            <a:spLocks noChangeArrowheads="1"/>
          </p:cNvSpPr>
          <p:nvPr/>
        </p:nvSpPr>
        <p:spPr bwMode="auto">
          <a:xfrm>
            <a:off x="1546225" y="29257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76" name="Rectangle 88"/>
          <p:cNvSpPr>
            <a:spLocks noChangeArrowheads="1"/>
          </p:cNvSpPr>
          <p:nvPr/>
        </p:nvSpPr>
        <p:spPr bwMode="auto">
          <a:xfrm>
            <a:off x="1762125" y="31416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87" name="Text Box 99"/>
          <p:cNvSpPr txBox="1">
            <a:spLocks noChangeArrowheads="1"/>
          </p:cNvSpPr>
          <p:nvPr/>
        </p:nvSpPr>
        <p:spPr bwMode="auto">
          <a:xfrm>
            <a:off x="1116013" y="3357563"/>
            <a:ext cx="218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FF3300"/>
                </a:solidFill>
              </a:rPr>
              <a:t>Disk pages/blocks</a:t>
            </a:r>
          </a:p>
        </p:txBody>
      </p:sp>
      <p:sp>
        <p:nvSpPr>
          <p:cNvPr id="63594" name="Text Box 106"/>
          <p:cNvSpPr txBox="1">
            <a:spLocks noChangeArrowheads="1"/>
          </p:cNvSpPr>
          <p:nvPr/>
        </p:nvSpPr>
        <p:spPr bwMode="auto">
          <a:xfrm>
            <a:off x="5219700" y="2994025"/>
            <a:ext cx="1800225" cy="650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 u="none">
                <a:solidFill>
                  <a:srgbClr val="FF9900"/>
                </a:solidFill>
              </a:rPr>
              <a:t>(address:A,a,1)</a:t>
            </a:r>
          </a:p>
          <a:p>
            <a:r>
              <a:rPr lang="en-US" altLang="ja-JP" u="none">
                <a:solidFill>
                  <a:srgbClr val="3333FF"/>
                </a:solidFill>
              </a:rPr>
              <a:t>(address:B,b,0)</a:t>
            </a:r>
          </a:p>
        </p:txBody>
      </p:sp>
      <p:sp>
        <p:nvSpPr>
          <p:cNvPr id="63597" name="Rectangle 109"/>
          <p:cNvSpPr>
            <a:spLocks noChangeArrowheads="1"/>
          </p:cNvSpPr>
          <p:nvPr/>
        </p:nvSpPr>
        <p:spPr bwMode="auto">
          <a:xfrm>
            <a:off x="4643438" y="2708275"/>
            <a:ext cx="358775" cy="21590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8" name="Rectangle 110"/>
          <p:cNvSpPr>
            <a:spLocks noChangeArrowheads="1"/>
          </p:cNvSpPr>
          <p:nvPr/>
        </p:nvSpPr>
        <p:spPr bwMode="auto">
          <a:xfrm>
            <a:off x="4643438" y="2924175"/>
            <a:ext cx="358775" cy="215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9" name="Rectangle 111"/>
          <p:cNvSpPr>
            <a:spLocks noChangeArrowheads="1"/>
          </p:cNvSpPr>
          <p:nvPr/>
        </p:nvSpPr>
        <p:spPr bwMode="auto">
          <a:xfrm>
            <a:off x="4643438" y="3140075"/>
            <a:ext cx="358775" cy="215900"/>
          </a:xfrm>
          <a:prstGeom prst="rect">
            <a:avLst/>
          </a:prstGeom>
          <a:solidFill>
            <a:srgbClr val="3366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86" name="Line 98"/>
          <p:cNvSpPr>
            <a:spLocks noChangeShapeType="1"/>
          </p:cNvSpPr>
          <p:nvPr/>
        </p:nvSpPr>
        <p:spPr bwMode="auto">
          <a:xfrm>
            <a:off x="2843213" y="2132013"/>
            <a:ext cx="1800225" cy="503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96" name="Line 108"/>
          <p:cNvSpPr>
            <a:spLocks noChangeShapeType="1"/>
          </p:cNvSpPr>
          <p:nvPr/>
        </p:nvSpPr>
        <p:spPr bwMode="auto">
          <a:xfrm>
            <a:off x="2266950" y="2781300"/>
            <a:ext cx="2233613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601" name="Text Box 113"/>
          <p:cNvSpPr txBox="1">
            <a:spLocks noChangeArrowheads="1"/>
          </p:cNvSpPr>
          <p:nvPr/>
        </p:nvSpPr>
        <p:spPr bwMode="auto">
          <a:xfrm>
            <a:off x="2771775" y="1773238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FF9900"/>
                </a:solidFill>
              </a:rPr>
              <a:t>A</a:t>
            </a:r>
          </a:p>
        </p:txBody>
      </p:sp>
      <p:sp>
        <p:nvSpPr>
          <p:cNvPr id="63602" name="Text Box 114"/>
          <p:cNvSpPr txBox="1">
            <a:spLocks noChangeArrowheads="1"/>
          </p:cNvSpPr>
          <p:nvPr/>
        </p:nvSpPr>
        <p:spPr bwMode="auto">
          <a:xfrm>
            <a:off x="2151063" y="2349500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3333FF"/>
                </a:solidFill>
              </a:rPr>
              <a:t>B</a:t>
            </a:r>
          </a:p>
        </p:txBody>
      </p:sp>
      <p:sp>
        <p:nvSpPr>
          <p:cNvPr id="63603" name="Text Box 115"/>
          <p:cNvSpPr txBox="1">
            <a:spLocks noChangeArrowheads="1"/>
          </p:cNvSpPr>
          <p:nvPr/>
        </p:nvSpPr>
        <p:spPr bwMode="auto">
          <a:xfrm>
            <a:off x="4643438" y="2349500"/>
            <a:ext cx="31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 sz="2000" u="none">
                <a:solidFill>
                  <a:srgbClr val="FF9900"/>
                </a:solidFill>
              </a:rPr>
              <a:t>a</a:t>
            </a:r>
          </a:p>
        </p:txBody>
      </p:sp>
      <p:sp>
        <p:nvSpPr>
          <p:cNvPr id="63604" name="Text Box 116"/>
          <p:cNvSpPr txBox="1">
            <a:spLocks noChangeArrowheads="1"/>
          </p:cNvSpPr>
          <p:nvPr/>
        </p:nvSpPr>
        <p:spPr bwMode="auto">
          <a:xfrm>
            <a:off x="4679950" y="3319463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 sz="2000" u="none">
                <a:solidFill>
                  <a:srgbClr val="3333FF"/>
                </a:solidFill>
              </a:rPr>
              <a:t>b</a:t>
            </a:r>
          </a:p>
        </p:txBody>
      </p:sp>
      <p:sp>
        <p:nvSpPr>
          <p:cNvPr id="63605" name="Text Box 117"/>
          <p:cNvSpPr txBox="1">
            <a:spLocks noChangeArrowheads="1"/>
          </p:cNvSpPr>
          <p:nvPr/>
        </p:nvSpPr>
        <p:spPr bwMode="auto">
          <a:xfrm>
            <a:off x="5508625" y="2635250"/>
            <a:ext cx="1223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 sz="2000" u="none" dirty="0">
                <a:solidFill>
                  <a:srgbClr val="FF3300"/>
                </a:solidFill>
              </a:rPr>
              <a:t>Directory</a:t>
            </a:r>
          </a:p>
        </p:txBody>
      </p:sp>
      <p:sp>
        <p:nvSpPr>
          <p:cNvPr id="63606" name="Line 118"/>
          <p:cNvSpPr>
            <a:spLocks noChangeShapeType="1"/>
          </p:cNvSpPr>
          <p:nvPr/>
        </p:nvSpPr>
        <p:spPr bwMode="auto">
          <a:xfrm flipH="1" flipV="1">
            <a:off x="2843213" y="3284538"/>
            <a:ext cx="1657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608" name="Line 120"/>
          <p:cNvSpPr>
            <a:spLocks noChangeShapeType="1"/>
          </p:cNvSpPr>
          <p:nvPr/>
        </p:nvSpPr>
        <p:spPr bwMode="auto">
          <a:xfrm flipH="1" flipV="1">
            <a:off x="2843213" y="2276475"/>
            <a:ext cx="1728787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609" name="Text Box 121"/>
          <p:cNvSpPr txBox="1">
            <a:spLocks noChangeArrowheads="1"/>
          </p:cNvSpPr>
          <p:nvPr/>
        </p:nvSpPr>
        <p:spPr bwMode="auto">
          <a:xfrm>
            <a:off x="3492500" y="198913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u="none">
                <a:solidFill>
                  <a:srgbClr val="000000"/>
                </a:solidFill>
              </a:rPr>
              <a:t>copy</a:t>
            </a:r>
          </a:p>
        </p:txBody>
      </p:sp>
      <p:sp>
        <p:nvSpPr>
          <p:cNvPr id="63610" name="Text Box 122"/>
          <p:cNvSpPr txBox="1">
            <a:spLocks noChangeArrowheads="1"/>
          </p:cNvSpPr>
          <p:nvPr/>
        </p:nvSpPr>
        <p:spPr bwMode="auto">
          <a:xfrm>
            <a:off x="3402013" y="2557463"/>
            <a:ext cx="665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u="none">
                <a:solidFill>
                  <a:srgbClr val="000000"/>
                </a:solidFill>
              </a:rPr>
              <a:t>flush</a:t>
            </a:r>
          </a:p>
        </p:txBody>
      </p:sp>
      <p:sp>
        <p:nvSpPr>
          <p:cNvPr id="63616" name="Text Box 128"/>
          <p:cNvSpPr txBox="1">
            <a:spLocks noChangeArrowheads="1"/>
          </p:cNvSpPr>
          <p:nvPr/>
        </p:nvSpPr>
        <p:spPr bwMode="auto">
          <a:xfrm>
            <a:off x="684213" y="5664200"/>
            <a:ext cx="795655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u="none">
                <a:effectLst>
                  <a:outerShdw blurRad="38100" dist="38100" dir="2700000" algn="tl">
                    <a:srgbClr val="000000"/>
                  </a:outerShdw>
                </a:effectLst>
              </a:rPr>
              <a:t>3) For the copy, old buffers needs to be flushed    </a:t>
            </a:r>
          </a:p>
          <a:p>
            <a:pPr>
              <a:lnSpc>
                <a:spcPct val="90000"/>
              </a:lnSpc>
            </a:pPr>
            <a:r>
              <a:rPr lang="en-US" altLang="ja-JP" sz="2800" u="none">
                <a:effectLst>
                  <a:outerShdw blurRad="38100" dist="38100" dir="2700000" algn="tl">
                    <a:srgbClr val="000000"/>
                  </a:outerShdw>
                </a:effectLst>
              </a:rPr>
              <a:t>   from </a:t>
            </a:r>
            <a:r>
              <a:rPr lang="en-US" altLang="ja-JP" sz="2800" u="non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cache</a:t>
            </a:r>
            <a:r>
              <a:rPr lang="en-US" altLang="ja-JP" sz="2800" u="none">
                <a:effectLst>
                  <a:outerShdw blurRad="38100" dist="38100" dir="2700000" algn="tl">
                    <a:srgbClr val="000000"/>
                  </a:outerShdw>
                </a:effectLst>
              </a:rPr>
              <a:t> to </a:t>
            </a:r>
            <a:r>
              <a:rPr lang="en-US" altLang="ja-JP" sz="2800" u="non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disk pages</a:t>
            </a:r>
            <a:endParaRPr lang="ja-JP" altLang="en-US" sz="2800">
              <a:solidFill>
                <a:srgbClr val="FFFF00"/>
              </a:solidFill>
            </a:endParaRPr>
          </a:p>
        </p:txBody>
      </p:sp>
      <p:sp>
        <p:nvSpPr>
          <p:cNvPr id="63618" name="Text Box 130"/>
          <p:cNvSpPr txBox="1">
            <a:spLocks noChangeArrowheads="1"/>
          </p:cNvSpPr>
          <p:nvPr/>
        </p:nvSpPr>
        <p:spPr bwMode="auto">
          <a:xfrm>
            <a:off x="2268538" y="3103563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3333FF"/>
                </a:solidFill>
              </a:rPr>
              <a:t>B’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the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 smtClean="0"/>
              <a:t>Discuss database recovery issues:</a:t>
            </a:r>
          </a:p>
          <a:p>
            <a:pPr lvl="1"/>
            <a:r>
              <a:rPr lang="en-US" dirty="0" smtClean="0"/>
              <a:t>Recovery from catastrophic (like disc crash) failure, and</a:t>
            </a:r>
          </a:p>
          <a:p>
            <a:pPr lvl="1"/>
            <a:r>
              <a:rPr lang="en-US" dirty="0" smtClean="0"/>
              <a:t>recovery from a non-catastrophic failure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60412"/>
          </a:xfrm>
        </p:spPr>
        <p:txBody>
          <a:bodyPr/>
          <a:lstStyle/>
          <a:p>
            <a:r>
              <a:rPr lang="en-US" altLang="ja-JP" sz="3200" u="sng"/>
              <a:t>Physical View  </a:t>
            </a:r>
            <a:r>
              <a:rPr lang="en-US" altLang="ja-JP" sz="2800" u="sng"/>
              <a:t>- How they work -</a:t>
            </a:r>
            <a:r>
              <a:rPr lang="en-US" altLang="ja-JP" sz="3200" u="sng"/>
              <a:t> (2)</a:t>
            </a:r>
          </a:p>
        </p:txBody>
      </p:sp>
      <p:sp>
        <p:nvSpPr>
          <p:cNvPr id="80900" name="AutoShape 4"/>
          <p:cNvSpPr>
            <a:spLocks noChangeArrowheads="1"/>
          </p:cNvSpPr>
          <p:nvPr/>
        </p:nvSpPr>
        <p:spPr bwMode="auto">
          <a:xfrm>
            <a:off x="1114425" y="1268413"/>
            <a:ext cx="2232025" cy="2663825"/>
          </a:xfrm>
          <a:prstGeom prst="can">
            <a:avLst>
              <a:gd name="adj" fmla="val 2983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138613" y="1484313"/>
            <a:ext cx="4033837" cy="2520950"/>
            <a:chOff x="3878" y="1071"/>
            <a:chExt cx="1089" cy="681"/>
          </a:xfrm>
        </p:grpSpPr>
        <p:sp>
          <p:nvSpPr>
            <p:cNvPr id="80902" name="Rectangle 6"/>
            <p:cNvSpPr>
              <a:spLocks noChangeArrowheads="1"/>
            </p:cNvSpPr>
            <p:nvPr/>
          </p:nvSpPr>
          <p:spPr bwMode="auto">
            <a:xfrm>
              <a:off x="3878" y="1117"/>
              <a:ext cx="1089" cy="6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3" name="Rectangle 7"/>
            <p:cNvSpPr>
              <a:spLocks noChangeArrowheads="1"/>
            </p:cNvSpPr>
            <p:nvPr/>
          </p:nvSpPr>
          <p:spPr bwMode="auto">
            <a:xfrm>
              <a:off x="3923" y="1162"/>
              <a:ext cx="998" cy="5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4" name="Line 8"/>
            <p:cNvSpPr>
              <a:spLocks noChangeShapeType="1"/>
            </p:cNvSpPr>
            <p:nvPr/>
          </p:nvSpPr>
          <p:spPr bwMode="auto">
            <a:xfrm flipV="1">
              <a:off x="3923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05" name="Line 9"/>
            <p:cNvSpPr>
              <a:spLocks noChangeShapeType="1"/>
            </p:cNvSpPr>
            <p:nvPr/>
          </p:nvSpPr>
          <p:spPr bwMode="auto">
            <a:xfrm flipV="1">
              <a:off x="3969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06" name="Line 10"/>
            <p:cNvSpPr>
              <a:spLocks noChangeShapeType="1"/>
            </p:cNvSpPr>
            <p:nvPr/>
          </p:nvSpPr>
          <p:spPr bwMode="auto">
            <a:xfrm flipV="1">
              <a:off x="4059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07" name="Line 11"/>
            <p:cNvSpPr>
              <a:spLocks noChangeShapeType="1"/>
            </p:cNvSpPr>
            <p:nvPr/>
          </p:nvSpPr>
          <p:spPr bwMode="auto">
            <a:xfrm flipV="1">
              <a:off x="4105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08" name="Line 12"/>
            <p:cNvSpPr>
              <a:spLocks noChangeShapeType="1"/>
            </p:cNvSpPr>
            <p:nvPr/>
          </p:nvSpPr>
          <p:spPr bwMode="auto">
            <a:xfrm flipV="1">
              <a:off x="4014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09" name="Line 13"/>
            <p:cNvSpPr>
              <a:spLocks noChangeShapeType="1"/>
            </p:cNvSpPr>
            <p:nvPr/>
          </p:nvSpPr>
          <p:spPr bwMode="auto">
            <a:xfrm flipV="1">
              <a:off x="4150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10" name="Line 14"/>
            <p:cNvSpPr>
              <a:spLocks noChangeShapeType="1"/>
            </p:cNvSpPr>
            <p:nvPr/>
          </p:nvSpPr>
          <p:spPr bwMode="auto">
            <a:xfrm flipV="1">
              <a:off x="4196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11" name="Line 15"/>
            <p:cNvSpPr>
              <a:spLocks noChangeShapeType="1"/>
            </p:cNvSpPr>
            <p:nvPr/>
          </p:nvSpPr>
          <p:spPr bwMode="auto">
            <a:xfrm flipV="1">
              <a:off x="4286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12" name="Line 16"/>
            <p:cNvSpPr>
              <a:spLocks noChangeShapeType="1"/>
            </p:cNvSpPr>
            <p:nvPr/>
          </p:nvSpPr>
          <p:spPr bwMode="auto">
            <a:xfrm flipV="1">
              <a:off x="4332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13" name="Line 17"/>
            <p:cNvSpPr>
              <a:spLocks noChangeShapeType="1"/>
            </p:cNvSpPr>
            <p:nvPr/>
          </p:nvSpPr>
          <p:spPr bwMode="auto">
            <a:xfrm flipV="1">
              <a:off x="4241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14" name="Line 18"/>
            <p:cNvSpPr>
              <a:spLocks noChangeShapeType="1"/>
            </p:cNvSpPr>
            <p:nvPr/>
          </p:nvSpPr>
          <p:spPr bwMode="auto">
            <a:xfrm flipV="1">
              <a:off x="4376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15" name="Line 19"/>
            <p:cNvSpPr>
              <a:spLocks noChangeShapeType="1"/>
            </p:cNvSpPr>
            <p:nvPr/>
          </p:nvSpPr>
          <p:spPr bwMode="auto">
            <a:xfrm flipV="1">
              <a:off x="4422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16" name="Line 20"/>
            <p:cNvSpPr>
              <a:spLocks noChangeShapeType="1"/>
            </p:cNvSpPr>
            <p:nvPr/>
          </p:nvSpPr>
          <p:spPr bwMode="auto">
            <a:xfrm flipV="1">
              <a:off x="4512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17" name="Line 21"/>
            <p:cNvSpPr>
              <a:spLocks noChangeShapeType="1"/>
            </p:cNvSpPr>
            <p:nvPr/>
          </p:nvSpPr>
          <p:spPr bwMode="auto">
            <a:xfrm flipV="1">
              <a:off x="4558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18" name="Line 22"/>
            <p:cNvSpPr>
              <a:spLocks noChangeShapeType="1"/>
            </p:cNvSpPr>
            <p:nvPr/>
          </p:nvSpPr>
          <p:spPr bwMode="auto">
            <a:xfrm flipV="1">
              <a:off x="4467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19" name="Line 23"/>
            <p:cNvSpPr>
              <a:spLocks noChangeShapeType="1"/>
            </p:cNvSpPr>
            <p:nvPr/>
          </p:nvSpPr>
          <p:spPr bwMode="auto">
            <a:xfrm flipV="1">
              <a:off x="4602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20" name="Line 24"/>
            <p:cNvSpPr>
              <a:spLocks noChangeShapeType="1"/>
            </p:cNvSpPr>
            <p:nvPr/>
          </p:nvSpPr>
          <p:spPr bwMode="auto">
            <a:xfrm flipV="1">
              <a:off x="4648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21" name="Line 25"/>
            <p:cNvSpPr>
              <a:spLocks noChangeShapeType="1"/>
            </p:cNvSpPr>
            <p:nvPr/>
          </p:nvSpPr>
          <p:spPr bwMode="auto">
            <a:xfrm flipV="1">
              <a:off x="4738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22" name="Line 26"/>
            <p:cNvSpPr>
              <a:spLocks noChangeShapeType="1"/>
            </p:cNvSpPr>
            <p:nvPr/>
          </p:nvSpPr>
          <p:spPr bwMode="auto">
            <a:xfrm flipV="1">
              <a:off x="4784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23" name="Line 27"/>
            <p:cNvSpPr>
              <a:spLocks noChangeShapeType="1"/>
            </p:cNvSpPr>
            <p:nvPr/>
          </p:nvSpPr>
          <p:spPr bwMode="auto">
            <a:xfrm flipV="1">
              <a:off x="4693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24" name="Line 28"/>
            <p:cNvSpPr>
              <a:spLocks noChangeShapeType="1"/>
            </p:cNvSpPr>
            <p:nvPr/>
          </p:nvSpPr>
          <p:spPr bwMode="auto">
            <a:xfrm flipV="1">
              <a:off x="4739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25" name="Line 29"/>
            <p:cNvSpPr>
              <a:spLocks noChangeShapeType="1"/>
            </p:cNvSpPr>
            <p:nvPr/>
          </p:nvSpPr>
          <p:spPr bwMode="auto">
            <a:xfrm flipV="1">
              <a:off x="4785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26" name="Line 30"/>
            <p:cNvSpPr>
              <a:spLocks noChangeShapeType="1"/>
            </p:cNvSpPr>
            <p:nvPr/>
          </p:nvSpPr>
          <p:spPr bwMode="auto">
            <a:xfrm flipV="1">
              <a:off x="4875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27" name="Line 31"/>
            <p:cNvSpPr>
              <a:spLocks noChangeShapeType="1"/>
            </p:cNvSpPr>
            <p:nvPr/>
          </p:nvSpPr>
          <p:spPr bwMode="auto">
            <a:xfrm flipV="1">
              <a:off x="4921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28" name="Line 32"/>
            <p:cNvSpPr>
              <a:spLocks noChangeShapeType="1"/>
            </p:cNvSpPr>
            <p:nvPr/>
          </p:nvSpPr>
          <p:spPr bwMode="auto">
            <a:xfrm flipV="1">
              <a:off x="4830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929" name="Rectangle 33"/>
          <p:cNvSpPr>
            <a:spLocks noChangeArrowheads="1"/>
          </p:cNvSpPr>
          <p:nvPr/>
        </p:nvSpPr>
        <p:spPr bwMode="auto">
          <a:xfrm>
            <a:off x="1546225" y="20621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0" name="Rectangle 34"/>
          <p:cNvSpPr>
            <a:spLocks noChangeArrowheads="1"/>
          </p:cNvSpPr>
          <p:nvPr/>
        </p:nvSpPr>
        <p:spPr bwMode="auto">
          <a:xfrm>
            <a:off x="1762125" y="20621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1" name="Rectangle 35"/>
          <p:cNvSpPr>
            <a:spLocks noChangeArrowheads="1"/>
          </p:cNvSpPr>
          <p:nvPr/>
        </p:nvSpPr>
        <p:spPr bwMode="auto">
          <a:xfrm>
            <a:off x="1978025" y="20621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2" name="Rectangle 36"/>
          <p:cNvSpPr>
            <a:spLocks noChangeArrowheads="1"/>
          </p:cNvSpPr>
          <p:nvPr/>
        </p:nvSpPr>
        <p:spPr bwMode="auto">
          <a:xfrm>
            <a:off x="2195513" y="20621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3" name="Rectangle 37"/>
          <p:cNvSpPr>
            <a:spLocks noChangeArrowheads="1"/>
          </p:cNvSpPr>
          <p:nvPr/>
        </p:nvSpPr>
        <p:spPr bwMode="auto">
          <a:xfrm>
            <a:off x="2411413" y="20621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4" name="Rectangle 38"/>
          <p:cNvSpPr>
            <a:spLocks noChangeArrowheads="1"/>
          </p:cNvSpPr>
          <p:nvPr/>
        </p:nvSpPr>
        <p:spPr bwMode="auto">
          <a:xfrm>
            <a:off x="1762125" y="22780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5" name="Rectangle 39"/>
          <p:cNvSpPr>
            <a:spLocks noChangeArrowheads="1"/>
          </p:cNvSpPr>
          <p:nvPr/>
        </p:nvSpPr>
        <p:spPr bwMode="auto">
          <a:xfrm>
            <a:off x="1979613" y="24939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6" name="Rectangle 40"/>
          <p:cNvSpPr>
            <a:spLocks noChangeArrowheads="1"/>
          </p:cNvSpPr>
          <p:nvPr/>
        </p:nvSpPr>
        <p:spPr bwMode="auto">
          <a:xfrm>
            <a:off x="1546225" y="24939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7" name="Rectangle 41"/>
          <p:cNvSpPr>
            <a:spLocks noChangeArrowheads="1"/>
          </p:cNvSpPr>
          <p:nvPr/>
        </p:nvSpPr>
        <p:spPr bwMode="auto">
          <a:xfrm>
            <a:off x="2193925" y="24939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8" name="Rectangle 42"/>
          <p:cNvSpPr>
            <a:spLocks noChangeArrowheads="1"/>
          </p:cNvSpPr>
          <p:nvPr/>
        </p:nvSpPr>
        <p:spPr bwMode="auto">
          <a:xfrm>
            <a:off x="1978025" y="22780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9" name="Rectangle 43"/>
          <p:cNvSpPr>
            <a:spLocks noChangeArrowheads="1"/>
          </p:cNvSpPr>
          <p:nvPr/>
        </p:nvSpPr>
        <p:spPr bwMode="auto">
          <a:xfrm>
            <a:off x="2193925" y="22780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40" name="Rectangle 44"/>
          <p:cNvSpPr>
            <a:spLocks noChangeArrowheads="1"/>
          </p:cNvSpPr>
          <p:nvPr/>
        </p:nvSpPr>
        <p:spPr bwMode="auto">
          <a:xfrm>
            <a:off x="2627313" y="2062163"/>
            <a:ext cx="215900" cy="2159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41" name="Rectangle 45"/>
          <p:cNvSpPr>
            <a:spLocks noChangeArrowheads="1"/>
          </p:cNvSpPr>
          <p:nvPr/>
        </p:nvSpPr>
        <p:spPr bwMode="auto">
          <a:xfrm>
            <a:off x="2411413" y="22780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42" name="Rectangle 46"/>
          <p:cNvSpPr>
            <a:spLocks noChangeArrowheads="1"/>
          </p:cNvSpPr>
          <p:nvPr/>
        </p:nvSpPr>
        <p:spPr bwMode="auto">
          <a:xfrm>
            <a:off x="2411413" y="249237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43" name="Rectangle 47"/>
          <p:cNvSpPr>
            <a:spLocks noChangeArrowheads="1"/>
          </p:cNvSpPr>
          <p:nvPr/>
        </p:nvSpPr>
        <p:spPr bwMode="auto">
          <a:xfrm>
            <a:off x="2627313" y="22780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44" name="Rectangle 48"/>
          <p:cNvSpPr>
            <a:spLocks noChangeArrowheads="1"/>
          </p:cNvSpPr>
          <p:nvPr/>
        </p:nvSpPr>
        <p:spPr bwMode="auto">
          <a:xfrm>
            <a:off x="2627313" y="24939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45" name="Rectangle 49"/>
          <p:cNvSpPr>
            <a:spLocks noChangeArrowheads="1"/>
          </p:cNvSpPr>
          <p:nvPr/>
        </p:nvSpPr>
        <p:spPr bwMode="auto">
          <a:xfrm>
            <a:off x="1546225" y="22780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46" name="Rectangle 50"/>
          <p:cNvSpPr>
            <a:spLocks noChangeArrowheads="1"/>
          </p:cNvSpPr>
          <p:nvPr/>
        </p:nvSpPr>
        <p:spPr bwMode="auto">
          <a:xfrm>
            <a:off x="1762125" y="24939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47" name="Text Box 51"/>
          <p:cNvSpPr txBox="1">
            <a:spLocks noChangeArrowheads="1"/>
          </p:cNvSpPr>
          <p:nvPr/>
        </p:nvSpPr>
        <p:spPr bwMode="auto">
          <a:xfrm>
            <a:off x="1804988" y="1341438"/>
            <a:ext cx="749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400" u="none"/>
              <a:t>Disk</a:t>
            </a:r>
          </a:p>
        </p:txBody>
      </p:sp>
      <p:sp>
        <p:nvSpPr>
          <p:cNvPr id="80948" name="Text Box 52"/>
          <p:cNvSpPr txBox="1">
            <a:spLocks noChangeArrowheads="1"/>
          </p:cNvSpPr>
          <p:nvPr/>
        </p:nvSpPr>
        <p:spPr bwMode="auto">
          <a:xfrm>
            <a:off x="5580063" y="981075"/>
            <a:ext cx="1262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400" u="none"/>
              <a:t>Memory</a:t>
            </a:r>
          </a:p>
        </p:txBody>
      </p:sp>
      <p:sp>
        <p:nvSpPr>
          <p:cNvPr id="80949" name="Rectangle 53"/>
          <p:cNvSpPr>
            <a:spLocks noChangeArrowheads="1"/>
          </p:cNvSpPr>
          <p:nvPr/>
        </p:nvSpPr>
        <p:spPr bwMode="auto">
          <a:xfrm>
            <a:off x="4429125" y="1916113"/>
            <a:ext cx="2735263" cy="1800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50" name="Text Box 54"/>
          <p:cNvSpPr txBox="1">
            <a:spLocks noChangeArrowheads="1"/>
          </p:cNvSpPr>
          <p:nvPr/>
        </p:nvSpPr>
        <p:spPr bwMode="auto">
          <a:xfrm>
            <a:off x="5057775" y="1916113"/>
            <a:ext cx="16017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ja-JP" sz="2000" u="none">
                <a:solidFill>
                  <a:srgbClr val="FF3300"/>
                </a:solidFill>
              </a:rPr>
              <a:t>DBMS cache</a:t>
            </a:r>
          </a:p>
          <a:p>
            <a:pPr algn="ctr">
              <a:lnSpc>
                <a:spcPct val="90000"/>
              </a:lnSpc>
            </a:pPr>
            <a:r>
              <a:rPr lang="en-US" altLang="ja-JP" sz="2000" u="none">
                <a:solidFill>
                  <a:srgbClr val="FF3300"/>
                </a:solidFill>
              </a:rPr>
              <a:t>(buffers)</a:t>
            </a:r>
          </a:p>
        </p:txBody>
      </p:sp>
      <p:sp>
        <p:nvSpPr>
          <p:cNvPr id="80951" name="Rectangle 55"/>
          <p:cNvSpPr>
            <a:spLocks noChangeArrowheads="1"/>
          </p:cNvSpPr>
          <p:nvPr/>
        </p:nvSpPr>
        <p:spPr bwMode="auto">
          <a:xfrm>
            <a:off x="1546225" y="27098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52" name="Rectangle 56"/>
          <p:cNvSpPr>
            <a:spLocks noChangeArrowheads="1"/>
          </p:cNvSpPr>
          <p:nvPr/>
        </p:nvSpPr>
        <p:spPr bwMode="auto">
          <a:xfrm>
            <a:off x="1762125" y="27098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53" name="Rectangle 57"/>
          <p:cNvSpPr>
            <a:spLocks noChangeArrowheads="1"/>
          </p:cNvSpPr>
          <p:nvPr/>
        </p:nvSpPr>
        <p:spPr bwMode="auto">
          <a:xfrm>
            <a:off x="1978025" y="27098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54" name="Rectangle 58"/>
          <p:cNvSpPr>
            <a:spLocks noChangeArrowheads="1"/>
          </p:cNvSpPr>
          <p:nvPr/>
        </p:nvSpPr>
        <p:spPr bwMode="auto">
          <a:xfrm>
            <a:off x="2195513" y="2709863"/>
            <a:ext cx="215900" cy="2159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55" name="Rectangle 59"/>
          <p:cNvSpPr>
            <a:spLocks noChangeArrowheads="1"/>
          </p:cNvSpPr>
          <p:nvPr/>
        </p:nvSpPr>
        <p:spPr bwMode="auto">
          <a:xfrm>
            <a:off x="2411413" y="27098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56" name="Rectangle 60"/>
          <p:cNvSpPr>
            <a:spLocks noChangeArrowheads="1"/>
          </p:cNvSpPr>
          <p:nvPr/>
        </p:nvSpPr>
        <p:spPr bwMode="auto">
          <a:xfrm>
            <a:off x="1762125" y="29257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57" name="Rectangle 61"/>
          <p:cNvSpPr>
            <a:spLocks noChangeArrowheads="1"/>
          </p:cNvSpPr>
          <p:nvPr/>
        </p:nvSpPr>
        <p:spPr bwMode="auto">
          <a:xfrm>
            <a:off x="1978025" y="31416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58" name="Rectangle 62"/>
          <p:cNvSpPr>
            <a:spLocks noChangeArrowheads="1"/>
          </p:cNvSpPr>
          <p:nvPr/>
        </p:nvSpPr>
        <p:spPr bwMode="auto">
          <a:xfrm>
            <a:off x="1546225" y="31416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59" name="Rectangle 63"/>
          <p:cNvSpPr>
            <a:spLocks noChangeArrowheads="1"/>
          </p:cNvSpPr>
          <p:nvPr/>
        </p:nvSpPr>
        <p:spPr bwMode="auto">
          <a:xfrm>
            <a:off x="2193925" y="31416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60" name="Rectangle 64"/>
          <p:cNvSpPr>
            <a:spLocks noChangeArrowheads="1"/>
          </p:cNvSpPr>
          <p:nvPr/>
        </p:nvSpPr>
        <p:spPr bwMode="auto">
          <a:xfrm>
            <a:off x="1978025" y="29257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61" name="Rectangle 65"/>
          <p:cNvSpPr>
            <a:spLocks noChangeArrowheads="1"/>
          </p:cNvSpPr>
          <p:nvPr/>
        </p:nvSpPr>
        <p:spPr bwMode="auto">
          <a:xfrm>
            <a:off x="2193925" y="29257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62" name="Rectangle 66"/>
          <p:cNvSpPr>
            <a:spLocks noChangeArrowheads="1"/>
          </p:cNvSpPr>
          <p:nvPr/>
        </p:nvSpPr>
        <p:spPr bwMode="auto">
          <a:xfrm>
            <a:off x="2627313" y="27098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63" name="Rectangle 67"/>
          <p:cNvSpPr>
            <a:spLocks noChangeArrowheads="1"/>
          </p:cNvSpPr>
          <p:nvPr/>
        </p:nvSpPr>
        <p:spPr bwMode="auto">
          <a:xfrm>
            <a:off x="2411413" y="29257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64" name="Rectangle 68"/>
          <p:cNvSpPr>
            <a:spLocks noChangeArrowheads="1"/>
          </p:cNvSpPr>
          <p:nvPr/>
        </p:nvSpPr>
        <p:spPr bwMode="auto">
          <a:xfrm>
            <a:off x="2411413" y="31416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65" name="Rectangle 69"/>
          <p:cNvSpPr>
            <a:spLocks noChangeArrowheads="1"/>
          </p:cNvSpPr>
          <p:nvPr/>
        </p:nvSpPr>
        <p:spPr bwMode="auto">
          <a:xfrm>
            <a:off x="2627313" y="29257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66" name="Rectangle 70"/>
          <p:cNvSpPr>
            <a:spLocks noChangeArrowheads="1"/>
          </p:cNvSpPr>
          <p:nvPr/>
        </p:nvSpPr>
        <p:spPr bwMode="auto">
          <a:xfrm>
            <a:off x="2627313" y="3141663"/>
            <a:ext cx="215900" cy="2159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67" name="Rectangle 71"/>
          <p:cNvSpPr>
            <a:spLocks noChangeArrowheads="1"/>
          </p:cNvSpPr>
          <p:nvPr/>
        </p:nvSpPr>
        <p:spPr bwMode="auto">
          <a:xfrm>
            <a:off x="1546225" y="29257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68" name="Rectangle 72"/>
          <p:cNvSpPr>
            <a:spLocks noChangeArrowheads="1"/>
          </p:cNvSpPr>
          <p:nvPr/>
        </p:nvSpPr>
        <p:spPr bwMode="auto">
          <a:xfrm>
            <a:off x="1762125" y="31416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69" name="Text Box 73"/>
          <p:cNvSpPr txBox="1">
            <a:spLocks noChangeArrowheads="1"/>
          </p:cNvSpPr>
          <p:nvPr/>
        </p:nvSpPr>
        <p:spPr bwMode="auto">
          <a:xfrm>
            <a:off x="1116013" y="3357563"/>
            <a:ext cx="218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FF3300"/>
                </a:solidFill>
              </a:rPr>
              <a:t>Disk pages/blocks</a:t>
            </a:r>
          </a:p>
        </p:txBody>
      </p:sp>
      <p:sp>
        <p:nvSpPr>
          <p:cNvPr id="80970" name="Text Box 74"/>
          <p:cNvSpPr txBox="1">
            <a:spLocks noChangeArrowheads="1"/>
          </p:cNvSpPr>
          <p:nvPr/>
        </p:nvSpPr>
        <p:spPr bwMode="auto">
          <a:xfrm>
            <a:off x="5219700" y="2994025"/>
            <a:ext cx="1800225" cy="650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 u="none">
                <a:solidFill>
                  <a:srgbClr val="FF9900"/>
                </a:solidFill>
              </a:rPr>
              <a:t>(address:A,a,1)</a:t>
            </a:r>
          </a:p>
          <a:p>
            <a:r>
              <a:rPr lang="en-US" altLang="ja-JP" u="none">
                <a:solidFill>
                  <a:srgbClr val="3333FF"/>
                </a:solidFill>
              </a:rPr>
              <a:t>(address:B,b,0)</a:t>
            </a:r>
          </a:p>
        </p:txBody>
      </p:sp>
      <p:sp>
        <p:nvSpPr>
          <p:cNvPr id="80971" name="Rectangle 75"/>
          <p:cNvSpPr>
            <a:spLocks noChangeArrowheads="1"/>
          </p:cNvSpPr>
          <p:nvPr/>
        </p:nvSpPr>
        <p:spPr bwMode="auto">
          <a:xfrm>
            <a:off x="4643438" y="2708275"/>
            <a:ext cx="358775" cy="21590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72" name="Rectangle 76"/>
          <p:cNvSpPr>
            <a:spLocks noChangeArrowheads="1"/>
          </p:cNvSpPr>
          <p:nvPr/>
        </p:nvSpPr>
        <p:spPr bwMode="auto">
          <a:xfrm>
            <a:off x="4643438" y="2924175"/>
            <a:ext cx="358775" cy="215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73" name="Rectangle 77"/>
          <p:cNvSpPr>
            <a:spLocks noChangeArrowheads="1"/>
          </p:cNvSpPr>
          <p:nvPr/>
        </p:nvSpPr>
        <p:spPr bwMode="auto">
          <a:xfrm>
            <a:off x="4643438" y="3140075"/>
            <a:ext cx="358775" cy="215900"/>
          </a:xfrm>
          <a:prstGeom prst="rect">
            <a:avLst/>
          </a:prstGeom>
          <a:solidFill>
            <a:srgbClr val="3366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74" name="Line 78"/>
          <p:cNvSpPr>
            <a:spLocks noChangeShapeType="1"/>
          </p:cNvSpPr>
          <p:nvPr/>
        </p:nvSpPr>
        <p:spPr bwMode="auto">
          <a:xfrm>
            <a:off x="2843213" y="2132013"/>
            <a:ext cx="1800225" cy="503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75" name="Line 79"/>
          <p:cNvSpPr>
            <a:spLocks noChangeShapeType="1"/>
          </p:cNvSpPr>
          <p:nvPr/>
        </p:nvSpPr>
        <p:spPr bwMode="auto">
          <a:xfrm>
            <a:off x="2266950" y="2781300"/>
            <a:ext cx="2233613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76" name="Text Box 80"/>
          <p:cNvSpPr txBox="1">
            <a:spLocks noChangeArrowheads="1"/>
          </p:cNvSpPr>
          <p:nvPr/>
        </p:nvSpPr>
        <p:spPr bwMode="auto">
          <a:xfrm>
            <a:off x="2771775" y="1773238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FF9900"/>
                </a:solidFill>
              </a:rPr>
              <a:t>A</a:t>
            </a:r>
          </a:p>
        </p:txBody>
      </p:sp>
      <p:sp>
        <p:nvSpPr>
          <p:cNvPr id="80977" name="Text Box 81"/>
          <p:cNvSpPr txBox="1">
            <a:spLocks noChangeArrowheads="1"/>
          </p:cNvSpPr>
          <p:nvPr/>
        </p:nvSpPr>
        <p:spPr bwMode="auto">
          <a:xfrm>
            <a:off x="2151063" y="2349500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3333FF"/>
                </a:solidFill>
              </a:rPr>
              <a:t>B</a:t>
            </a:r>
          </a:p>
        </p:txBody>
      </p:sp>
      <p:sp>
        <p:nvSpPr>
          <p:cNvPr id="80978" name="Text Box 82"/>
          <p:cNvSpPr txBox="1">
            <a:spLocks noChangeArrowheads="1"/>
          </p:cNvSpPr>
          <p:nvPr/>
        </p:nvSpPr>
        <p:spPr bwMode="auto">
          <a:xfrm>
            <a:off x="4643438" y="2349500"/>
            <a:ext cx="31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 sz="2000" u="none">
                <a:solidFill>
                  <a:srgbClr val="FF9900"/>
                </a:solidFill>
              </a:rPr>
              <a:t>a</a:t>
            </a:r>
          </a:p>
        </p:txBody>
      </p:sp>
      <p:sp>
        <p:nvSpPr>
          <p:cNvPr id="80979" name="Text Box 83"/>
          <p:cNvSpPr txBox="1">
            <a:spLocks noChangeArrowheads="1"/>
          </p:cNvSpPr>
          <p:nvPr/>
        </p:nvSpPr>
        <p:spPr bwMode="auto">
          <a:xfrm>
            <a:off x="4679950" y="3319463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 sz="2000" u="none">
                <a:solidFill>
                  <a:srgbClr val="3333FF"/>
                </a:solidFill>
              </a:rPr>
              <a:t>b</a:t>
            </a:r>
          </a:p>
        </p:txBody>
      </p:sp>
      <p:sp>
        <p:nvSpPr>
          <p:cNvPr id="80980" name="Text Box 84"/>
          <p:cNvSpPr txBox="1">
            <a:spLocks noChangeArrowheads="1"/>
          </p:cNvSpPr>
          <p:nvPr/>
        </p:nvSpPr>
        <p:spPr bwMode="auto">
          <a:xfrm>
            <a:off x="5508625" y="2635250"/>
            <a:ext cx="1223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 sz="2000" u="none">
                <a:solidFill>
                  <a:srgbClr val="FF3300"/>
                </a:solidFill>
              </a:rPr>
              <a:t>Directory</a:t>
            </a:r>
          </a:p>
        </p:txBody>
      </p:sp>
      <p:sp>
        <p:nvSpPr>
          <p:cNvPr id="80981" name="Line 85"/>
          <p:cNvSpPr>
            <a:spLocks noChangeShapeType="1"/>
          </p:cNvSpPr>
          <p:nvPr/>
        </p:nvSpPr>
        <p:spPr bwMode="auto">
          <a:xfrm flipH="1" flipV="1">
            <a:off x="2843213" y="3284538"/>
            <a:ext cx="1657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82" name="Line 86"/>
          <p:cNvSpPr>
            <a:spLocks noChangeShapeType="1"/>
          </p:cNvSpPr>
          <p:nvPr/>
        </p:nvSpPr>
        <p:spPr bwMode="auto">
          <a:xfrm flipH="1" flipV="1">
            <a:off x="2843213" y="2276475"/>
            <a:ext cx="1728787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83" name="Text Box 87"/>
          <p:cNvSpPr txBox="1">
            <a:spLocks noChangeArrowheads="1"/>
          </p:cNvSpPr>
          <p:nvPr/>
        </p:nvSpPr>
        <p:spPr bwMode="auto">
          <a:xfrm>
            <a:off x="3492500" y="198913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u="none">
                <a:solidFill>
                  <a:srgbClr val="000000"/>
                </a:solidFill>
              </a:rPr>
              <a:t>copy</a:t>
            </a:r>
          </a:p>
        </p:txBody>
      </p:sp>
      <p:sp>
        <p:nvSpPr>
          <p:cNvPr id="80984" name="Text Box 88"/>
          <p:cNvSpPr txBox="1">
            <a:spLocks noChangeArrowheads="1"/>
          </p:cNvSpPr>
          <p:nvPr/>
        </p:nvSpPr>
        <p:spPr bwMode="auto">
          <a:xfrm>
            <a:off x="3402013" y="2557463"/>
            <a:ext cx="665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u="none">
                <a:solidFill>
                  <a:srgbClr val="000000"/>
                </a:solidFill>
              </a:rPr>
              <a:t>flush</a:t>
            </a:r>
          </a:p>
        </p:txBody>
      </p:sp>
      <p:sp>
        <p:nvSpPr>
          <p:cNvPr id="80985" name="Text Box 89"/>
          <p:cNvSpPr txBox="1">
            <a:spLocks noChangeArrowheads="1"/>
          </p:cNvSpPr>
          <p:nvPr/>
        </p:nvSpPr>
        <p:spPr bwMode="auto">
          <a:xfrm>
            <a:off x="611188" y="4149725"/>
            <a:ext cx="7956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u="none">
                <a:effectLst>
                  <a:outerShdw blurRad="38100" dist="38100" dir="2700000" algn="tl">
                    <a:srgbClr val="000000"/>
                  </a:outerShdw>
                </a:effectLst>
              </a:rPr>
              <a:t>4) Flush only if </a:t>
            </a:r>
            <a:r>
              <a:rPr lang="en-US" altLang="ja-JP" sz="2800" u="non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dirty bit</a:t>
            </a:r>
            <a:r>
              <a:rPr lang="en-US" altLang="ja-JP" sz="2800" u="none">
                <a:effectLst>
                  <a:outerShdw blurRad="38100" dist="38100" dir="2700000" algn="tl">
                    <a:srgbClr val="000000"/>
                  </a:outerShdw>
                </a:effectLst>
              </a:rPr>
              <a:t> is 1 </a:t>
            </a:r>
            <a:endParaRPr lang="ja-JP" altLang="en-US" sz="2800">
              <a:solidFill>
                <a:srgbClr val="FFFF00"/>
              </a:solidFill>
            </a:endParaRPr>
          </a:p>
        </p:txBody>
      </p:sp>
      <p:sp>
        <p:nvSpPr>
          <p:cNvPr id="80986" name="Rectangle 90"/>
          <p:cNvSpPr>
            <a:spLocks noChangeArrowheads="1"/>
          </p:cNvSpPr>
          <p:nvPr/>
        </p:nvSpPr>
        <p:spPr bwMode="auto">
          <a:xfrm>
            <a:off x="611188" y="4725988"/>
            <a:ext cx="8281987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8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Dirty bit : (in the directory) </a:t>
            </a:r>
            <a:r>
              <a:rPr lang="en-US" altLang="ja-JP" sz="2800" u="non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indicates </a:t>
            </a:r>
            <a:r>
              <a:rPr lang="en-US" altLang="ja-JP" sz="28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whether there is 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8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a change after copy to the cache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8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en-US" altLang="ja-JP" sz="2800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en-US" altLang="ja-JP" sz="2800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–</a:t>
            </a:r>
            <a:r>
              <a:rPr lang="en-US" altLang="ja-JP" sz="2800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updated in the cache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8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ja-JP" sz="2800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0 </a:t>
            </a:r>
            <a:r>
              <a:rPr lang="en-US" altLang="ja-JP" sz="2800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–</a:t>
            </a:r>
            <a:r>
              <a:rPr lang="en-US" altLang="ja-JP" sz="2800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not updated in the cache (no need to flush) </a:t>
            </a:r>
            <a:endParaRPr lang="en-US" altLang="ja-JP" sz="2800" u="none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0987" name="Line 91"/>
          <p:cNvSpPr>
            <a:spLocks noChangeShapeType="1"/>
          </p:cNvSpPr>
          <p:nvPr/>
        </p:nvSpPr>
        <p:spPr bwMode="auto">
          <a:xfrm flipH="1">
            <a:off x="4356100" y="3276600"/>
            <a:ext cx="2197100" cy="8731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92" name="AutoShape 96"/>
          <p:cNvSpPr>
            <a:spLocks noChangeArrowheads="1"/>
          </p:cNvSpPr>
          <p:nvPr/>
        </p:nvSpPr>
        <p:spPr bwMode="auto">
          <a:xfrm>
            <a:off x="5003800" y="2636838"/>
            <a:ext cx="288925" cy="287337"/>
          </a:xfrm>
          <a:prstGeom prst="leftArrow">
            <a:avLst>
              <a:gd name="adj1" fmla="val 50278"/>
              <a:gd name="adj2" fmla="val 45859"/>
            </a:avLst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4" name="Text Box 98"/>
          <p:cNvSpPr txBox="1">
            <a:spLocks noChangeArrowheads="1"/>
          </p:cNvSpPr>
          <p:nvPr/>
        </p:nvSpPr>
        <p:spPr bwMode="auto">
          <a:xfrm flipH="1">
            <a:off x="5076825" y="2420938"/>
            <a:ext cx="935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 u="none">
                <a:solidFill>
                  <a:srgbClr val="000000"/>
                </a:solidFill>
              </a:rPr>
              <a:t>update</a:t>
            </a:r>
          </a:p>
        </p:txBody>
      </p:sp>
      <p:sp>
        <p:nvSpPr>
          <p:cNvPr id="80995" name="Text Box 99"/>
          <p:cNvSpPr txBox="1">
            <a:spLocks noChangeArrowheads="1"/>
          </p:cNvSpPr>
          <p:nvPr/>
        </p:nvSpPr>
        <p:spPr bwMode="auto">
          <a:xfrm>
            <a:off x="2268538" y="3103563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3333FF"/>
                </a:solidFill>
              </a:rPr>
              <a:t>B’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60412"/>
          </a:xfrm>
        </p:spPr>
        <p:txBody>
          <a:bodyPr/>
          <a:lstStyle/>
          <a:p>
            <a:r>
              <a:rPr lang="en-US" altLang="ja-JP" sz="3200" u="sng"/>
              <a:t>Physical View  </a:t>
            </a:r>
            <a:r>
              <a:rPr lang="en-US" altLang="ja-JP" sz="2800" u="sng"/>
              <a:t>- How they work -</a:t>
            </a:r>
            <a:r>
              <a:rPr lang="en-US" altLang="ja-JP" sz="3200" u="sng"/>
              <a:t> (3)</a:t>
            </a:r>
          </a:p>
        </p:txBody>
      </p:sp>
      <p:sp>
        <p:nvSpPr>
          <p:cNvPr id="83971" name="AutoShape 3"/>
          <p:cNvSpPr>
            <a:spLocks noChangeArrowheads="1"/>
          </p:cNvSpPr>
          <p:nvPr/>
        </p:nvSpPr>
        <p:spPr bwMode="auto">
          <a:xfrm>
            <a:off x="1114425" y="1268413"/>
            <a:ext cx="2232025" cy="2663825"/>
          </a:xfrm>
          <a:prstGeom prst="can">
            <a:avLst>
              <a:gd name="adj" fmla="val 2983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38613" y="1484313"/>
            <a:ext cx="4033837" cy="2520950"/>
            <a:chOff x="3878" y="1071"/>
            <a:chExt cx="1089" cy="681"/>
          </a:xfrm>
        </p:grpSpPr>
        <p:sp>
          <p:nvSpPr>
            <p:cNvPr id="83973" name="Rectangle 5"/>
            <p:cNvSpPr>
              <a:spLocks noChangeArrowheads="1"/>
            </p:cNvSpPr>
            <p:nvPr/>
          </p:nvSpPr>
          <p:spPr bwMode="auto">
            <a:xfrm>
              <a:off x="3878" y="1117"/>
              <a:ext cx="1089" cy="6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4" name="Rectangle 6"/>
            <p:cNvSpPr>
              <a:spLocks noChangeArrowheads="1"/>
            </p:cNvSpPr>
            <p:nvPr/>
          </p:nvSpPr>
          <p:spPr bwMode="auto">
            <a:xfrm>
              <a:off x="3923" y="1162"/>
              <a:ext cx="998" cy="5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5" name="Line 7"/>
            <p:cNvSpPr>
              <a:spLocks noChangeShapeType="1"/>
            </p:cNvSpPr>
            <p:nvPr/>
          </p:nvSpPr>
          <p:spPr bwMode="auto">
            <a:xfrm flipV="1">
              <a:off x="3923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76" name="Line 8"/>
            <p:cNvSpPr>
              <a:spLocks noChangeShapeType="1"/>
            </p:cNvSpPr>
            <p:nvPr/>
          </p:nvSpPr>
          <p:spPr bwMode="auto">
            <a:xfrm flipV="1">
              <a:off x="3969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77" name="Line 9"/>
            <p:cNvSpPr>
              <a:spLocks noChangeShapeType="1"/>
            </p:cNvSpPr>
            <p:nvPr/>
          </p:nvSpPr>
          <p:spPr bwMode="auto">
            <a:xfrm flipV="1">
              <a:off x="4059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78" name="Line 10"/>
            <p:cNvSpPr>
              <a:spLocks noChangeShapeType="1"/>
            </p:cNvSpPr>
            <p:nvPr/>
          </p:nvSpPr>
          <p:spPr bwMode="auto">
            <a:xfrm flipV="1">
              <a:off x="4105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79" name="Line 11"/>
            <p:cNvSpPr>
              <a:spLocks noChangeShapeType="1"/>
            </p:cNvSpPr>
            <p:nvPr/>
          </p:nvSpPr>
          <p:spPr bwMode="auto">
            <a:xfrm flipV="1">
              <a:off x="4014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80" name="Line 12"/>
            <p:cNvSpPr>
              <a:spLocks noChangeShapeType="1"/>
            </p:cNvSpPr>
            <p:nvPr/>
          </p:nvSpPr>
          <p:spPr bwMode="auto">
            <a:xfrm flipV="1">
              <a:off x="4150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81" name="Line 13"/>
            <p:cNvSpPr>
              <a:spLocks noChangeShapeType="1"/>
            </p:cNvSpPr>
            <p:nvPr/>
          </p:nvSpPr>
          <p:spPr bwMode="auto">
            <a:xfrm flipV="1">
              <a:off x="4196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82" name="Line 14"/>
            <p:cNvSpPr>
              <a:spLocks noChangeShapeType="1"/>
            </p:cNvSpPr>
            <p:nvPr/>
          </p:nvSpPr>
          <p:spPr bwMode="auto">
            <a:xfrm flipV="1">
              <a:off x="4286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83" name="Line 15"/>
            <p:cNvSpPr>
              <a:spLocks noChangeShapeType="1"/>
            </p:cNvSpPr>
            <p:nvPr/>
          </p:nvSpPr>
          <p:spPr bwMode="auto">
            <a:xfrm flipV="1">
              <a:off x="4332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84" name="Line 16"/>
            <p:cNvSpPr>
              <a:spLocks noChangeShapeType="1"/>
            </p:cNvSpPr>
            <p:nvPr/>
          </p:nvSpPr>
          <p:spPr bwMode="auto">
            <a:xfrm flipV="1">
              <a:off x="4241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85" name="Line 17"/>
            <p:cNvSpPr>
              <a:spLocks noChangeShapeType="1"/>
            </p:cNvSpPr>
            <p:nvPr/>
          </p:nvSpPr>
          <p:spPr bwMode="auto">
            <a:xfrm flipV="1">
              <a:off x="4376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86" name="Line 18"/>
            <p:cNvSpPr>
              <a:spLocks noChangeShapeType="1"/>
            </p:cNvSpPr>
            <p:nvPr/>
          </p:nvSpPr>
          <p:spPr bwMode="auto">
            <a:xfrm flipV="1">
              <a:off x="4422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87" name="Line 19"/>
            <p:cNvSpPr>
              <a:spLocks noChangeShapeType="1"/>
            </p:cNvSpPr>
            <p:nvPr/>
          </p:nvSpPr>
          <p:spPr bwMode="auto">
            <a:xfrm flipV="1">
              <a:off x="4512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88" name="Line 20"/>
            <p:cNvSpPr>
              <a:spLocks noChangeShapeType="1"/>
            </p:cNvSpPr>
            <p:nvPr/>
          </p:nvSpPr>
          <p:spPr bwMode="auto">
            <a:xfrm flipV="1">
              <a:off x="4558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89" name="Line 21"/>
            <p:cNvSpPr>
              <a:spLocks noChangeShapeType="1"/>
            </p:cNvSpPr>
            <p:nvPr/>
          </p:nvSpPr>
          <p:spPr bwMode="auto">
            <a:xfrm flipV="1">
              <a:off x="4467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90" name="Line 22"/>
            <p:cNvSpPr>
              <a:spLocks noChangeShapeType="1"/>
            </p:cNvSpPr>
            <p:nvPr/>
          </p:nvSpPr>
          <p:spPr bwMode="auto">
            <a:xfrm flipV="1">
              <a:off x="4602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91" name="Line 23"/>
            <p:cNvSpPr>
              <a:spLocks noChangeShapeType="1"/>
            </p:cNvSpPr>
            <p:nvPr/>
          </p:nvSpPr>
          <p:spPr bwMode="auto">
            <a:xfrm flipV="1">
              <a:off x="4648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92" name="Line 24"/>
            <p:cNvSpPr>
              <a:spLocks noChangeShapeType="1"/>
            </p:cNvSpPr>
            <p:nvPr/>
          </p:nvSpPr>
          <p:spPr bwMode="auto">
            <a:xfrm flipV="1">
              <a:off x="4738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93" name="Line 25"/>
            <p:cNvSpPr>
              <a:spLocks noChangeShapeType="1"/>
            </p:cNvSpPr>
            <p:nvPr/>
          </p:nvSpPr>
          <p:spPr bwMode="auto">
            <a:xfrm flipV="1">
              <a:off x="4784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94" name="Line 26"/>
            <p:cNvSpPr>
              <a:spLocks noChangeShapeType="1"/>
            </p:cNvSpPr>
            <p:nvPr/>
          </p:nvSpPr>
          <p:spPr bwMode="auto">
            <a:xfrm flipV="1">
              <a:off x="4693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95" name="Line 27"/>
            <p:cNvSpPr>
              <a:spLocks noChangeShapeType="1"/>
            </p:cNvSpPr>
            <p:nvPr/>
          </p:nvSpPr>
          <p:spPr bwMode="auto">
            <a:xfrm flipV="1">
              <a:off x="4739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96" name="Line 28"/>
            <p:cNvSpPr>
              <a:spLocks noChangeShapeType="1"/>
            </p:cNvSpPr>
            <p:nvPr/>
          </p:nvSpPr>
          <p:spPr bwMode="auto">
            <a:xfrm flipV="1">
              <a:off x="4785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97" name="Line 29"/>
            <p:cNvSpPr>
              <a:spLocks noChangeShapeType="1"/>
            </p:cNvSpPr>
            <p:nvPr/>
          </p:nvSpPr>
          <p:spPr bwMode="auto">
            <a:xfrm flipV="1">
              <a:off x="4875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98" name="Line 30"/>
            <p:cNvSpPr>
              <a:spLocks noChangeShapeType="1"/>
            </p:cNvSpPr>
            <p:nvPr/>
          </p:nvSpPr>
          <p:spPr bwMode="auto">
            <a:xfrm flipV="1">
              <a:off x="4921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99" name="Line 31"/>
            <p:cNvSpPr>
              <a:spLocks noChangeShapeType="1"/>
            </p:cNvSpPr>
            <p:nvPr/>
          </p:nvSpPr>
          <p:spPr bwMode="auto">
            <a:xfrm flipV="1">
              <a:off x="4830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000" name="Rectangle 32"/>
          <p:cNvSpPr>
            <a:spLocks noChangeArrowheads="1"/>
          </p:cNvSpPr>
          <p:nvPr/>
        </p:nvSpPr>
        <p:spPr bwMode="auto">
          <a:xfrm>
            <a:off x="1546225" y="20621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01" name="Rectangle 33"/>
          <p:cNvSpPr>
            <a:spLocks noChangeArrowheads="1"/>
          </p:cNvSpPr>
          <p:nvPr/>
        </p:nvSpPr>
        <p:spPr bwMode="auto">
          <a:xfrm>
            <a:off x="1762125" y="20621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02" name="Rectangle 34"/>
          <p:cNvSpPr>
            <a:spLocks noChangeArrowheads="1"/>
          </p:cNvSpPr>
          <p:nvPr/>
        </p:nvSpPr>
        <p:spPr bwMode="auto">
          <a:xfrm>
            <a:off x="1978025" y="20621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03" name="Rectangle 35"/>
          <p:cNvSpPr>
            <a:spLocks noChangeArrowheads="1"/>
          </p:cNvSpPr>
          <p:nvPr/>
        </p:nvSpPr>
        <p:spPr bwMode="auto">
          <a:xfrm>
            <a:off x="2195513" y="20621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04" name="Rectangle 36"/>
          <p:cNvSpPr>
            <a:spLocks noChangeArrowheads="1"/>
          </p:cNvSpPr>
          <p:nvPr/>
        </p:nvSpPr>
        <p:spPr bwMode="auto">
          <a:xfrm>
            <a:off x="2411413" y="20621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05" name="Rectangle 37"/>
          <p:cNvSpPr>
            <a:spLocks noChangeArrowheads="1"/>
          </p:cNvSpPr>
          <p:nvPr/>
        </p:nvSpPr>
        <p:spPr bwMode="auto">
          <a:xfrm>
            <a:off x="1762125" y="22780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06" name="Rectangle 38"/>
          <p:cNvSpPr>
            <a:spLocks noChangeArrowheads="1"/>
          </p:cNvSpPr>
          <p:nvPr/>
        </p:nvSpPr>
        <p:spPr bwMode="auto">
          <a:xfrm>
            <a:off x="1979613" y="24939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07" name="Rectangle 39"/>
          <p:cNvSpPr>
            <a:spLocks noChangeArrowheads="1"/>
          </p:cNvSpPr>
          <p:nvPr/>
        </p:nvSpPr>
        <p:spPr bwMode="auto">
          <a:xfrm>
            <a:off x="1546225" y="24939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08" name="Rectangle 40"/>
          <p:cNvSpPr>
            <a:spLocks noChangeArrowheads="1"/>
          </p:cNvSpPr>
          <p:nvPr/>
        </p:nvSpPr>
        <p:spPr bwMode="auto">
          <a:xfrm>
            <a:off x="2193925" y="24939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auto">
          <a:xfrm>
            <a:off x="1978025" y="22780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auto">
          <a:xfrm>
            <a:off x="2193925" y="22780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11" name="Rectangle 43"/>
          <p:cNvSpPr>
            <a:spLocks noChangeArrowheads="1"/>
          </p:cNvSpPr>
          <p:nvPr/>
        </p:nvSpPr>
        <p:spPr bwMode="auto">
          <a:xfrm>
            <a:off x="2627313" y="2062163"/>
            <a:ext cx="215900" cy="2159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auto">
          <a:xfrm>
            <a:off x="2411413" y="22780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13" name="Rectangle 45"/>
          <p:cNvSpPr>
            <a:spLocks noChangeArrowheads="1"/>
          </p:cNvSpPr>
          <p:nvPr/>
        </p:nvSpPr>
        <p:spPr bwMode="auto">
          <a:xfrm>
            <a:off x="2411413" y="249237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14" name="Rectangle 46"/>
          <p:cNvSpPr>
            <a:spLocks noChangeArrowheads="1"/>
          </p:cNvSpPr>
          <p:nvPr/>
        </p:nvSpPr>
        <p:spPr bwMode="auto">
          <a:xfrm>
            <a:off x="2627313" y="22780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15" name="Rectangle 47"/>
          <p:cNvSpPr>
            <a:spLocks noChangeArrowheads="1"/>
          </p:cNvSpPr>
          <p:nvPr/>
        </p:nvSpPr>
        <p:spPr bwMode="auto">
          <a:xfrm>
            <a:off x="2627313" y="24939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16" name="Rectangle 48"/>
          <p:cNvSpPr>
            <a:spLocks noChangeArrowheads="1"/>
          </p:cNvSpPr>
          <p:nvPr/>
        </p:nvSpPr>
        <p:spPr bwMode="auto">
          <a:xfrm>
            <a:off x="1546225" y="22780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17" name="Rectangle 49"/>
          <p:cNvSpPr>
            <a:spLocks noChangeArrowheads="1"/>
          </p:cNvSpPr>
          <p:nvPr/>
        </p:nvSpPr>
        <p:spPr bwMode="auto">
          <a:xfrm>
            <a:off x="1762125" y="24939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18" name="Text Box 50"/>
          <p:cNvSpPr txBox="1">
            <a:spLocks noChangeArrowheads="1"/>
          </p:cNvSpPr>
          <p:nvPr/>
        </p:nvSpPr>
        <p:spPr bwMode="auto">
          <a:xfrm>
            <a:off x="1804988" y="1341438"/>
            <a:ext cx="749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400" u="none"/>
              <a:t>Disk</a:t>
            </a:r>
          </a:p>
        </p:txBody>
      </p:sp>
      <p:sp>
        <p:nvSpPr>
          <p:cNvPr id="84019" name="Text Box 51"/>
          <p:cNvSpPr txBox="1">
            <a:spLocks noChangeArrowheads="1"/>
          </p:cNvSpPr>
          <p:nvPr/>
        </p:nvSpPr>
        <p:spPr bwMode="auto">
          <a:xfrm>
            <a:off x="5580063" y="981075"/>
            <a:ext cx="1262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400" u="none"/>
              <a:t>Memory</a:t>
            </a:r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auto">
          <a:xfrm>
            <a:off x="4429125" y="1916113"/>
            <a:ext cx="2735263" cy="1800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21" name="Text Box 53"/>
          <p:cNvSpPr txBox="1">
            <a:spLocks noChangeArrowheads="1"/>
          </p:cNvSpPr>
          <p:nvPr/>
        </p:nvSpPr>
        <p:spPr bwMode="auto">
          <a:xfrm>
            <a:off x="5057775" y="1916113"/>
            <a:ext cx="16017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ja-JP" sz="2000" u="none">
                <a:solidFill>
                  <a:srgbClr val="FF3300"/>
                </a:solidFill>
              </a:rPr>
              <a:t>DBMS cache</a:t>
            </a:r>
          </a:p>
          <a:p>
            <a:pPr algn="ctr">
              <a:lnSpc>
                <a:spcPct val="90000"/>
              </a:lnSpc>
            </a:pPr>
            <a:r>
              <a:rPr lang="en-US" altLang="ja-JP" sz="2000" u="none">
                <a:solidFill>
                  <a:srgbClr val="FF3300"/>
                </a:solidFill>
              </a:rPr>
              <a:t>(buffers)</a:t>
            </a:r>
          </a:p>
        </p:txBody>
      </p:sp>
      <p:sp>
        <p:nvSpPr>
          <p:cNvPr id="84022" name="Rectangle 54"/>
          <p:cNvSpPr>
            <a:spLocks noChangeArrowheads="1"/>
          </p:cNvSpPr>
          <p:nvPr/>
        </p:nvSpPr>
        <p:spPr bwMode="auto">
          <a:xfrm>
            <a:off x="1546225" y="27098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23" name="Rectangle 55"/>
          <p:cNvSpPr>
            <a:spLocks noChangeArrowheads="1"/>
          </p:cNvSpPr>
          <p:nvPr/>
        </p:nvSpPr>
        <p:spPr bwMode="auto">
          <a:xfrm>
            <a:off x="1762125" y="27098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24" name="Rectangle 56"/>
          <p:cNvSpPr>
            <a:spLocks noChangeArrowheads="1"/>
          </p:cNvSpPr>
          <p:nvPr/>
        </p:nvSpPr>
        <p:spPr bwMode="auto">
          <a:xfrm>
            <a:off x="1978025" y="27098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25" name="Rectangle 57"/>
          <p:cNvSpPr>
            <a:spLocks noChangeArrowheads="1"/>
          </p:cNvSpPr>
          <p:nvPr/>
        </p:nvSpPr>
        <p:spPr bwMode="auto">
          <a:xfrm>
            <a:off x="2195513" y="2709863"/>
            <a:ext cx="215900" cy="2159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auto">
          <a:xfrm>
            <a:off x="2411413" y="27098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27" name="Rectangle 59"/>
          <p:cNvSpPr>
            <a:spLocks noChangeArrowheads="1"/>
          </p:cNvSpPr>
          <p:nvPr/>
        </p:nvSpPr>
        <p:spPr bwMode="auto">
          <a:xfrm>
            <a:off x="1762125" y="29257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auto">
          <a:xfrm>
            <a:off x="1978025" y="31416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auto">
          <a:xfrm>
            <a:off x="1546225" y="31416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auto">
          <a:xfrm>
            <a:off x="2193925" y="31416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31" name="Rectangle 63"/>
          <p:cNvSpPr>
            <a:spLocks noChangeArrowheads="1"/>
          </p:cNvSpPr>
          <p:nvPr/>
        </p:nvSpPr>
        <p:spPr bwMode="auto">
          <a:xfrm>
            <a:off x="1978025" y="29257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32" name="Rectangle 64"/>
          <p:cNvSpPr>
            <a:spLocks noChangeArrowheads="1"/>
          </p:cNvSpPr>
          <p:nvPr/>
        </p:nvSpPr>
        <p:spPr bwMode="auto">
          <a:xfrm>
            <a:off x="2193925" y="29257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33" name="Rectangle 65"/>
          <p:cNvSpPr>
            <a:spLocks noChangeArrowheads="1"/>
          </p:cNvSpPr>
          <p:nvPr/>
        </p:nvSpPr>
        <p:spPr bwMode="auto">
          <a:xfrm>
            <a:off x="2627313" y="27098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34" name="Rectangle 66"/>
          <p:cNvSpPr>
            <a:spLocks noChangeArrowheads="1"/>
          </p:cNvSpPr>
          <p:nvPr/>
        </p:nvSpPr>
        <p:spPr bwMode="auto">
          <a:xfrm>
            <a:off x="2411413" y="29257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35" name="Rectangle 67"/>
          <p:cNvSpPr>
            <a:spLocks noChangeArrowheads="1"/>
          </p:cNvSpPr>
          <p:nvPr/>
        </p:nvSpPr>
        <p:spPr bwMode="auto">
          <a:xfrm>
            <a:off x="2411413" y="31416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36" name="Rectangle 68"/>
          <p:cNvSpPr>
            <a:spLocks noChangeArrowheads="1"/>
          </p:cNvSpPr>
          <p:nvPr/>
        </p:nvSpPr>
        <p:spPr bwMode="auto">
          <a:xfrm>
            <a:off x="2627313" y="29257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37" name="Rectangle 69"/>
          <p:cNvSpPr>
            <a:spLocks noChangeArrowheads="1"/>
          </p:cNvSpPr>
          <p:nvPr/>
        </p:nvSpPr>
        <p:spPr bwMode="auto">
          <a:xfrm>
            <a:off x="2627313" y="3141663"/>
            <a:ext cx="215900" cy="2159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38" name="Rectangle 70"/>
          <p:cNvSpPr>
            <a:spLocks noChangeArrowheads="1"/>
          </p:cNvSpPr>
          <p:nvPr/>
        </p:nvSpPr>
        <p:spPr bwMode="auto">
          <a:xfrm>
            <a:off x="1546225" y="29257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39" name="Rectangle 71"/>
          <p:cNvSpPr>
            <a:spLocks noChangeArrowheads="1"/>
          </p:cNvSpPr>
          <p:nvPr/>
        </p:nvSpPr>
        <p:spPr bwMode="auto">
          <a:xfrm>
            <a:off x="1762125" y="31416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40" name="Text Box 72"/>
          <p:cNvSpPr txBox="1">
            <a:spLocks noChangeArrowheads="1"/>
          </p:cNvSpPr>
          <p:nvPr/>
        </p:nvSpPr>
        <p:spPr bwMode="auto">
          <a:xfrm>
            <a:off x="1116013" y="3357563"/>
            <a:ext cx="218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FF3300"/>
                </a:solidFill>
              </a:rPr>
              <a:t>Disk pages/blocks</a:t>
            </a:r>
          </a:p>
        </p:txBody>
      </p:sp>
      <p:sp>
        <p:nvSpPr>
          <p:cNvPr id="84042" name="Rectangle 74"/>
          <p:cNvSpPr>
            <a:spLocks noChangeArrowheads="1"/>
          </p:cNvSpPr>
          <p:nvPr/>
        </p:nvSpPr>
        <p:spPr bwMode="auto">
          <a:xfrm>
            <a:off x="4643438" y="2708275"/>
            <a:ext cx="358775" cy="21590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43" name="Rectangle 75"/>
          <p:cNvSpPr>
            <a:spLocks noChangeArrowheads="1"/>
          </p:cNvSpPr>
          <p:nvPr/>
        </p:nvSpPr>
        <p:spPr bwMode="auto">
          <a:xfrm>
            <a:off x="4643438" y="2924175"/>
            <a:ext cx="358775" cy="215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44" name="Rectangle 76"/>
          <p:cNvSpPr>
            <a:spLocks noChangeArrowheads="1"/>
          </p:cNvSpPr>
          <p:nvPr/>
        </p:nvSpPr>
        <p:spPr bwMode="auto">
          <a:xfrm>
            <a:off x="4643438" y="3140075"/>
            <a:ext cx="358775" cy="215900"/>
          </a:xfrm>
          <a:prstGeom prst="rect">
            <a:avLst/>
          </a:prstGeom>
          <a:solidFill>
            <a:srgbClr val="3366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45" name="Line 77"/>
          <p:cNvSpPr>
            <a:spLocks noChangeShapeType="1"/>
          </p:cNvSpPr>
          <p:nvPr/>
        </p:nvSpPr>
        <p:spPr bwMode="auto">
          <a:xfrm>
            <a:off x="2843213" y="2132013"/>
            <a:ext cx="1800225" cy="503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046" name="Line 78"/>
          <p:cNvSpPr>
            <a:spLocks noChangeShapeType="1"/>
          </p:cNvSpPr>
          <p:nvPr/>
        </p:nvSpPr>
        <p:spPr bwMode="auto">
          <a:xfrm>
            <a:off x="2266950" y="2781300"/>
            <a:ext cx="2233613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047" name="Text Box 79"/>
          <p:cNvSpPr txBox="1">
            <a:spLocks noChangeArrowheads="1"/>
          </p:cNvSpPr>
          <p:nvPr/>
        </p:nvSpPr>
        <p:spPr bwMode="auto">
          <a:xfrm>
            <a:off x="2771775" y="1773238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FF9900"/>
                </a:solidFill>
              </a:rPr>
              <a:t>A</a:t>
            </a:r>
          </a:p>
        </p:txBody>
      </p:sp>
      <p:sp>
        <p:nvSpPr>
          <p:cNvPr id="84048" name="Text Box 80"/>
          <p:cNvSpPr txBox="1">
            <a:spLocks noChangeArrowheads="1"/>
          </p:cNvSpPr>
          <p:nvPr/>
        </p:nvSpPr>
        <p:spPr bwMode="auto">
          <a:xfrm>
            <a:off x="2151063" y="2349500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3333FF"/>
                </a:solidFill>
              </a:rPr>
              <a:t>B</a:t>
            </a:r>
          </a:p>
        </p:txBody>
      </p:sp>
      <p:sp>
        <p:nvSpPr>
          <p:cNvPr id="84049" name="Text Box 81"/>
          <p:cNvSpPr txBox="1">
            <a:spLocks noChangeArrowheads="1"/>
          </p:cNvSpPr>
          <p:nvPr/>
        </p:nvSpPr>
        <p:spPr bwMode="auto">
          <a:xfrm>
            <a:off x="4643438" y="2349500"/>
            <a:ext cx="31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 sz="2000" u="none">
                <a:solidFill>
                  <a:srgbClr val="FF9900"/>
                </a:solidFill>
              </a:rPr>
              <a:t>a</a:t>
            </a:r>
          </a:p>
        </p:txBody>
      </p:sp>
      <p:sp>
        <p:nvSpPr>
          <p:cNvPr id="84050" name="Text Box 82"/>
          <p:cNvSpPr txBox="1">
            <a:spLocks noChangeArrowheads="1"/>
          </p:cNvSpPr>
          <p:nvPr/>
        </p:nvSpPr>
        <p:spPr bwMode="auto">
          <a:xfrm>
            <a:off x="4679950" y="3319463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 sz="2000" u="none">
                <a:solidFill>
                  <a:srgbClr val="3333FF"/>
                </a:solidFill>
              </a:rPr>
              <a:t>b</a:t>
            </a:r>
          </a:p>
        </p:txBody>
      </p:sp>
      <p:sp>
        <p:nvSpPr>
          <p:cNvPr id="84052" name="Line 84"/>
          <p:cNvSpPr>
            <a:spLocks noChangeShapeType="1"/>
          </p:cNvSpPr>
          <p:nvPr/>
        </p:nvSpPr>
        <p:spPr bwMode="auto">
          <a:xfrm flipH="1" flipV="1">
            <a:off x="2843213" y="3284538"/>
            <a:ext cx="1657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053" name="Line 85"/>
          <p:cNvSpPr>
            <a:spLocks noChangeShapeType="1"/>
          </p:cNvSpPr>
          <p:nvPr/>
        </p:nvSpPr>
        <p:spPr bwMode="auto">
          <a:xfrm flipH="1" flipV="1">
            <a:off x="2843213" y="2276475"/>
            <a:ext cx="1728787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054" name="Text Box 86"/>
          <p:cNvSpPr txBox="1">
            <a:spLocks noChangeArrowheads="1"/>
          </p:cNvSpPr>
          <p:nvPr/>
        </p:nvSpPr>
        <p:spPr bwMode="auto">
          <a:xfrm>
            <a:off x="3492500" y="198913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u="none">
                <a:solidFill>
                  <a:srgbClr val="000000"/>
                </a:solidFill>
              </a:rPr>
              <a:t>copy</a:t>
            </a:r>
          </a:p>
        </p:txBody>
      </p:sp>
      <p:sp>
        <p:nvSpPr>
          <p:cNvPr id="84055" name="Text Box 87"/>
          <p:cNvSpPr txBox="1">
            <a:spLocks noChangeArrowheads="1"/>
          </p:cNvSpPr>
          <p:nvPr/>
        </p:nvSpPr>
        <p:spPr bwMode="auto">
          <a:xfrm>
            <a:off x="3402013" y="2557463"/>
            <a:ext cx="665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u="none">
                <a:solidFill>
                  <a:srgbClr val="000000"/>
                </a:solidFill>
              </a:rPr>
              <a:t>flush</a:t>
            </a:r>
          </a:p>
        </p:txBody>
      </p:sp>
      <p:sp>
        <p:nvSpPr>
          <p:cNvPr id="84056" name="Text Box 88"/>
          <p:cNvSpPr txBox="1">
            <a:spLocks noChangeArrowheads="1"/>
          </p:cNvSpPr>
          <p:nvPr/>
        </p:nvSpPr>
        <p:spPr bwMode="auto">
          <a:xfrm>
            <a:off x="395288" y="4149725"/>
            <a:ext cx="849630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u="none">
                <a:effectLst>
                  <a:outerShdw blurRad="38100" dist="38100" dir="2700000" algn="tl">
                    <a:srgbClr val="000000"/>
                  </a:outerShdw>
                </a:effectLst>
              </a:rPr>
              <a:t>A-a : </a:t>
            </a:r>
            <a:r>
              <a:rPr lang="en-US" altLang="ja-JP" sz="2800" u="none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“</a:t>
            </a:r>
            <a:r>
              <a:rPr lang="en-US" altLang="ja-JP" sz="2800" u="none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in-place updating</a:t>
            </a:r>
            <a:r>
              <a:rPr lang="en-US" altLang="ja-JP" sz="2800" u="none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”</a:t>
            </a:r>
            <a:endParaRPr lang="en-US" altLang="ja-JP" sz="2800" u="none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10000"/>
              </a:lnSpc>
            </a:pPr>
            <a:r>
              <a:rPr lang="en-US" altLang="ja-JP" sz="2800" u="none">
                <a:effectLst>
                  <a:outerShdw blurRad="38100" dist="38100" dir="2700000" algn="tl">
                    <a:srgbClr val="000000"/>
                  </a:outerShdw>
                </a:effectLst>
              </a:rPr>
              <a:t>        - when flushing, overwrite at the same location</a:t>
            </a:r>
          </a:p>
          <a:p>
            <a:pPr>
              <a:lnSpc>
                <a:spcPct val="110000"/>
              </a:lnSpc>
            </a:pPr>
            <a:r>
              <a:rPr lang="ja-JP" altLang="en-US" sz="2800" u="none"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ja-JP" sz="2800" u="none">
                <a:effectLst>
                  <a:outerShdw blurRad="38100" dist="38100" dir="2700000" algn="tl">
                    <a:srgbClr val="000000"/>
                  </a:outerShdw>
                </a:effectLst>
              </a:rPr>
              <a:t>- </a:t>
            </a:r>
            <a:r>
              <a:rPr lang="en-US" altLang="ja-JP" sz="2800" u="non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logging</a:t>
            </a:r>
            <a:r>
              <a:rPr lang="en-US" altLang="ja-JP" sz="2800" u="none">
                <a:effectLst>
                  <a:outerShdw blurRad="38100" dist="38100" dir="2700000" algn="tl">
                    <a:srgbClr val="000000"/>
                  </a:outerShdw>
                </a:effectLst>
              </a:rPr>
              <a:t> is required</a:t>
            </a:r>
            <a:endParaRPr lang="en-US" altLang="ja-JP" sz="2800">
              <a:solidFill>
                <a:srgbClr val="FFFF00"/>
              </a:solidFill>
            </a:endParaRPr>
          </a:p>
        </p:txBody>
      </p:sp>
      <p:sp>
        <p:nvSpPr>
          <p:cNvPr id="84061" name="Text Box 93"/>
          <p:cNvSpPr txBox="1">
            <a:spLocks noChangeArrowheads="1"/>
          </p:cNvSpPr>
          <p:nvPr/>
        </p:nvSpPr>
        <p:spPr bwMode="auto">
          <a:xfrm>
            <a:off x="395288" y="5832475"/>
            <a:ext cx="84963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u="none">
                <a:effectLst>
                  <a:outerShdw blurRad="38100" dist="38100" dir="2700000" algn="tl">
                    <a:srgbClr val="000000"/>
                  </a:outerShdw>
                </a:effectLst>
              </a:rPr>
              <a:t>B-b : </a:t>
            </a:r>
            <a:r>
              <a:rPr lang="en-US" altLang="ja-JP" sz="2800" u="none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“</a:t>
            </a:r>
            <a:r>
              <a:rPr lang="en-US" altLang="ja-JP" sz="2800" u="none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shadowing</a:t>
            </a:r>
            <a:r>
              <a:rPr lang="en-US" altLang="ja-JP" sz="2800" u="none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”</a:t>
            </a:r>
            <a:endParaRPr lang="ja-JP" altLang="en-US" sz="2800">
              <a:solidFill>
                <a:srgbClr val="FF9900"/>
              </a:solidFill>
            </a:endParaRPr>
          </a:p>
        </p:txBody>
      </p:sp>
      <p:sp>
        <p:nvSpPr>
          <p:cNvPr id="84062" name="Text Box 94"/>
          <p:cNvSpPr txBox="1">
            <a:spLocks noChangeArrowheads="1"/>
          </p:cNvSpPr>
          <p:nvPr/>
        </p:nvSpPr>
        <p:spPr bwMode="auto">
          <a:xfrm>
            <a:off x="2268538" y="3103563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3333FF"/>
                </a:solidFill>
              </a:rPr>
              <a:t>B’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60412"/>
          </a:xfrm>
        </p:spPr>
        <p:txBody>
          <a:bodyPr/>
          <a:lstStyle/>
          <a:p>
            <a:r>
              <a:rPr lang="en-US" altLang="ja-JP" sz="3200" u="sng"/>
              <a:t>Physical View  </a:t>
            </a:r>
            <a:r>
              <a:rPr lang="en-US" altLang="ja-JP" sz="2800" u="sng"/>
              <a:t>- How they work -</a:t>
            </a:r>
            <a:r>
              <a:rPr lang="en-US" altLang="ja-JP" sz="3200" u="sng"/>
              <a:t> (4)</a:t>
            </a:r>
          </a:p>
        </p:txBody>
      </p:sp>
      <p:sp>
        <p:nvSpPr>
          <p:cNvPr id="84995" name="AutoShape 3"/>
          <p:cNvSpPr>
            <a:spLocks noChangeArrowheads="1"/>
          </p:cNvSpPr>
          <p:nvPr/>
        </p:nvSpPr>
        <p:spPr bwMode="auto">
          <a:xfrm>
            <a:off x="1114425" y="1268413"/>
            <a:ext cx="2233613" cy="3455987"/>
          </a:xfrm>
          <a:prstGeom prst="can">
            <a:avLst>
              <a:gd name="adj" fmla="val 3113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38613" y="1484313"/>
            <a:ext cx="4033837" cy="2520950"/>
            <a:chOff x="3878" y="1071"/>
            <a:chExt cx="1089" cy="681"/>
          </a:xfrm>
        </p:grpSpPr>
        <p:sp>
          <p:nvSpPr>
            <p:cNvPr id="84997" name="Rectangle 5"/>
            <p:cNvSpPr>
              <a:spLocks noChangeArrowheads="1"/>
            </p:cNvSpPr>
            <p:nvPr/>
          </p:nvSpPr>
          <p:spPr bwMode="auto">
            <a:xfrm>
              <a:off x="3878" y="1117"/>
              <a:ext cx="1089" cy="6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8" name="Rectangle 6"/>
            <p:cNvSpPr>
              <a:spLocks noChangeArrowheads="1"/>
            </p:cNvSpPr>
            <p:nvPr/>
          </p:nvSpPr>
          <p:spPr bwMode="auto">
            <a:xfrm>
              <a:off x="3923" y="1162"/>
              <a:ext cx="998" cy="5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9" name="Line 7"/>
            <p:cNvSpPr>
              <a:spLocks noChangeShapeType="1"/>
            </p:cNvSpPr>
            <p:nvPr/>
          </p:nvSpPr>
          <p:spPr bwMode="auto">
            <a:xfrm flipV="1">
              <a:off x="3923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00" name="Line 8"/>
            <p:cNvSpPr>
              <a:spLocks noChangeShapeType="1"/>
            </p:cNvSpPr>
            <p:nvPr/>
          </p:nvSpPr>
          <p:spPr bwMode="auto">
            <a:xfrm flipV="1">
              <a:off x="3969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01" name="Line 9"/>
            <p:cNvSpPr>
              <a:spLocks noChangeShapeType="1"/>
            </p:cNvSpPr>
            <p:nvPr/>
          </p:nvSpPr>
          <p:spPr bwMode="auto">
            <a:xfrm flipV="1">
              <a:off x="4059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02" name="Line 10"/>
            <p:cNvSpPr>
              <a:spLocks noChangeShapeType="1"/>
            </p:cNvSpPr>
            <p:nvPr/>
          </p:nvSpPr>
          <p:spPr bwMode="auto">
            <a:xfrm flipV="1">
              <a:off x="4105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03" name="Line 11"/>
            <p:cNvSpPr>
              <a:spLocks noChangeShapeType="1"/>
            </p:cNvSpPr>
            <p:nvPr/>
          </p:nvSpPr>
          <p:spPr bwMode="auto">
            <a:xfrm flipV="1">
              <a:off x="4014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04" name="Line 12"/>
            <p:cNvSpPr>
              <a:spLocks noChangeShapeType="1"/>
            </p:cNvSpPr>
            <p:nvPr/>
          </p:nvSpPr>
          <p:spPr bwMode="auto">
            <a:xfrm flipV="1">
              <a:off x="4150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05" name="Line 13"/>
            <p:cNvSpPr>
              <a:spLocks noChangeShapeType="1"/>
            </p:cNvSpPr>
            <p:nvPr/>
          </p:nvSpPr>
          <p:spPr bwMode="auto">
            <a:xfrm flipV="1">
              <a:off x="4196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06" name="Line 14"/>
            <p:cNvSpPr>
              <a:spLocks noChangeShapeType="1"/>
            </p:cNvSpPr>
            <p:nvPr/>
          </p:nvSpPr>
          <p:spPr bwMode="auto">
            <a:xfrm flipV="1">
              <a:off x="4286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07" name="Line 15"/>
            <p:cNvSpPr>
              <a:spLocks noChangeShapeType="1"/>
            </p:cNvSpPr>
            <p:nvPr/>
          </p:nvSpPr>
          <p:spPr bwMode="auto">
            <a:xfrm flipV="1">
              <a:off x="4332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08" name="Line 16"/>
            <p:cNvSpPr>
              <a:spLocks noChangeShapeType="1"/>
            </p:cNvSpPr>
            <p:nvPr/>
          </p:nvSpPr>
          <p:spPr bwMode="auto">
            <a:xfrm flipV="1">
              <a:off x="4241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09" name="Line 17"/>
            <p:cNvSpPr>
              <a:spLocks noChangeShapeType="1"/>
            </p:cNvSpPr>
            <p:nvPr/>
          </p:nvSpPr>
          <p:spPr bwMode="auto">
            <a:xfrm flipV="1">
              <a:off x="4376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10" name="Line 18"/>
            <p:cNvSpPr>
              <a:spLocks noChangeShapeType="1"/>
            </p:cNvSpPr>
            <p:nvPr/>
          </p:nvSpPr>
          <p:spPr bwMode="auto">
            <a:xfrm flipV="1">
              <a:off x="4422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11" name="Line 19"/>
            <p:cNvSpPr>
              <a:spLocks noChangeShapeType="1"/>
            </p:cNvSpPr>
            <p:nvPr/>
          </p:nvSpPr>
          <p:spPr bwMode="auto">
            <a:xfrm flipV="1">
              <a:off x="4512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12" name="Line 20"/>
            <p:cNvSpPr>
              <a:spLocks noChangeShapeType="1"/>
            </p:cNvSpPr>
            <p:nvPr/>
          </p:nvSpPr>
          <p:spPr bwMode="auto">
            <a:xfrm flipV="1">
              <a:off x="4558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13" name="Line 21"/>
            <p:cNvSpPr>
              <a:spLocks noChangeShapeType="1"/>
            </p:cNvSpPr>
            <p:nvPr/>
          </p:nvSpPr>
          <p:spPr bwMode="auto">
            <a:xfrm flipV="1">
              <a:off x="4467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14" name="Line 22"/>
            <p:cNvSpPr>
              <a:spLocks noChangeShapeType="1"/>
            </p:cNvSpPr>
            <p:nvPr/>
          </p:nvSpPr>
          <p:spPr bwMode="auto">
            <a:xfrm flipV="1">
              <a:off x="4602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15" name="Line 23"/>
            <p:cNvSpPr>
              <a:spLocks noChangeShapeType="1"/>
            </p:cNvSpPr>
            <p:nvPr/>
          </p:nvSpPr>
          <p:spPr bwMode="auto">
            <a:xfrm flipV="1">
              <a:off x="4648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16" name="Line 24"/>
            <p:cNvSpPr>
              <a:spLocks noChangeShapeType="1"/>
            </p:cNvSpPr>
            <p:nvPr/>
          </p:nvSpPr>
          <p:spPr bwMode="auto">
            <a:xfrm flipV="1">
              <a:off x="4738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17" name="Line 25"/>
            <p:cNvSpPr>
              <a:spLocks noChangeShapeType="1"/>
            </p:cNvSpPr>
            <p:nvPr/>
          </p:nvSpPr>
          <p:spPr bwMode="auto">
            <a:xfrm flipV="1">
              <a:off x="4784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18" name="Line 26"/>
            <p:cNvSpPr>
              <a:spLocks noChangeShapeType="1"/>
            </p:cNvSpPr>
            <p:nvPr/>
          </p:nvSpPr>
          <p:spPr bwMode="auto">
            <a:xfrm flipV="1">
              <a:off x="4693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19" name="Line 27"/>
            <p:cNvSpPr>
              <a:spLocks noChangeShapeType="1"/>
            </p:cNvSpPr>
            <p:nvPr/>
          </p:nvSpPr>
          <p:spPr bwMode="auto">
            <a:xfrm flipV="1">
              <a:off x="4739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20" name="Line 28"/>
            <p:cNvSpPr>
              <a:spLocks noChangeShapeType="1"/>
            </p:cNvSpPr>
            <p:nvPr/>
          </p:nvSpPr>
          <p:spPr bwMode="auto">
            <a:xfrm flipV="1">
              <a:off x="4785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21" name="Line 29"/>
            <p:cNvSpPr>
              <a:spLocks noChangeShapeType="1"/>
            </p:cNvSpPr>
            <p:nvPr/>
          </p:nvSpPr>
          <p:spPr bwMode="auto">
            <a:xfrm flipV="1">
              <a:off x="4875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22" name="Line 30"/>
            <p:cNvSpPr>
              <a:spLocks noChangeShapeType="1"/>
            </p:cNvSpPr>
            <p:nvPr/>
          </p:nvSpPr>
          <p:spPr bwMode="auto">
            <a:xfrm flipV="1">
              <a:off x="4921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23" name="Line 31"/>
            <p:cNvSpPr>
              <a:spLocks noChangeShapeType="1"/>
            </p:cNvSpPr>
            <p:nvPr/>
          </p:nvSpPr>
          <p:spPr bwMode="auto">
            <a:xfrm flipV="1">
              <a:off x="4830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024" name="Rectangle 32"/>
          <p:cNvSpPr>
            <a:spLocks noChangeArrowheads="1"/>
          </p:cNvSpPr>
          <p:nvPr/>
        </p:nvSpPr>
        <p:spPr bwMode="auto">
          <a:xfrm>
            <a:off x="1546225" y="31416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25" name="Rectangle 33"/>
          <p:cNvSpPr>
            <a:spLocks noChangeArrowheads="1"/>
          </p:cNvSpPr>
          <p:nvPr/>
        </p:nvSpPr>
        <p:spPr bwMode="auto">
          <a:xfrm>
            <a:off x="1762125" y="31416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26" name="Rectangle 34"/>
          <p:cNvSpPr>
            <a:spLocks noChangeArrowheads="1"/>
          </p:cNvSpPr>
          <p:nvPr/>
        </p:nvSpPr>
        <p:spPr bwMode="auto">
          <a:xfrm>
            <a:off x="1978025" y="31416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27" name="Rectangle 35"/>
          <p:cNvSpPr>
            <a:spLocks noChangeArrowheads="1"/>
          </p:cNvSpPr>
          <p:nvPr/>
        </p:nvSpPr>
        <p:spPr bwMode="auto">
          <a:xfrm>
            <a:off x="2195513" y="31416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28" name="Rectangle 36"/>
          <p:cNvSpPr>
            <a:spLocks noChangeArrowheads="1"/>
          </p:cNvSpPr>
          <p:nvPr/>
        </p:nvSpPr>
        <p:spPr bwMode="auto">
          <a:xfrm>
            <a:off x="2411413" y="31416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29" name="Rectangle 37"/>
          <p:cNvSpPr>
            <a:spLocks noChangeArrowheads="1"/>
          </p:cNvSpPr>
          <p:nvPr/>
        </p:nvSpPr>
        <p:spPr bwMode="auto">
          <a:xfrm>
            <a:off x="1762125" y="22780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30" name="Rectangle 38"/>
          <p:cNvSpPr>
            <a:spLocks noChangeArrowheads="1"/>
          </p:cNvSpPr>
          <p:nvPr/>
        </p:nvSpPr>
        <p:spPr bwMode="auto">
          <a:xfrm>
            <a:off x="1979613" y="24939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31" name="Rectangle 39"/>
          <p:cNvSpPr>
            <a:spLocks noChangeArrowheads="1"/>
          </p:cNvSpPr>
          <p:nvPr/>
        </p:nvSpPr>
        <p:spPr bwMode="auto">
          <a:xfrm>
            <a:off x="1546225" y="24939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32" name="Rectangle 40"/>
          <p:cNvSpPr>
            <a:spLocks noChangeArrowheads="1"/>
          </p:cNvSpPr>
          <p:nvPr/>
        </p:nvSpPr>
        <p:spPr bwMode="auto">
          <a:xfrm>
            <a:off x="2193925" y="24939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33" name="Rectangle 41"/>
          <p:cNvSpPr>
            <a:spLocks noChangeArrowheads="1"/>
          </p:cNvSpPr>
          <p:nvPr/>
        </p:nvSpPr>
        <p:spPr bwMode="auto">
          <a:xfrm>
            <a:off x="1978025" y="22780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34" name="Rectangle 42"/>
          <p:cNvSpPr>
            <a:spLocks noChangeArrowheads="1"/>
          </p:cNvSpPr>
          <p:nvPr/>
        </p:nvSpPr>
        <p:spPr bwMode="auto">
          <a:xfrm>
            <a:off x="2193925" y="22780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35" name="Rectangle 43"/>
          <p:cNvSpPr>
            <a:spLocks noChangeArrowheads="1"/>
          </p:cNvSpPr>
          <p:nvPr/>
        </p:nvSpPr>
        <p:spPr bwMode="auto">
          <a:xfrm>
            <a:off x="2627313" y="31416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36" name="Rectangle 44"/>
          <p:cNvSpPr>
            <a:spLocks noChangeArrowheads="1"/>
          </p:cNvSpPr>
          <p:nvPr/>
        </p:nvSpPr>
        <p:spPr bwMode="auto">
          <a:xfrm>
            <a:off x="2411413" y="22780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37" name="Rectangle 45"/>
          <p:cNvSpPr>
            <a:spLocks noChangeArrowheads="1"/>
          </p:cNvSpPr>
          <p:nvPr/>
        </p:nvSpPr>
        <p:spPr bwMode="auto">
          <a:xfrm>
            <a:off x="2411413" y="249237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38" name="Rectangle 46"/>
          <p:cNvSpPr>
            <a:spLocks noChangeArrowheads="1"/>
          </p:cNvSpPr>
          <p:nvPr/>
        </p:nvSpPr>
        <p:spPr bwMode="auto">
          <a:xfrm>
            <a:off x="2627313" y="22780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39" name="Rectangle 47"/>
          <p:cNvSpPr>
            <a:spLocks noChangeArrowheads="1"/>
          </p:cNvSpPr>
          <p:nvPr/>
        </p:nvSpPr>
        <p:spPr bwMode="auto">
          <a:xfrm>
            <a:off x="2627313" y="24939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40" name="Rectangle 48"/>
          <p:cNvSpPr>
            <a:spLocks noChangeArrowheads="1"/>
          </p:cNvSpPr>
          <p:nvPr/>
        </p:nvSpPr>
        <p:spPr bwMode="auto">
          <a:xfrm>
            <a:off x="1546225" y="22780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41" name="Rectangle 49"/>
          <p:cNvSpPr>
            <a:spLocks noChangeArrowheads="1"/>
          </p:cNvSpPr>
          <p:nvPr/>
        </p:nvSpPr>
        <p:spPr bwMode="auto">
          <a:xfrm>
            <a:off x="1762125" y="24939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42" name="Text Box 50"/>
          <p:cNvSpPr txBox="1">
            <a:spLocks noChangeArrowheads="1"/>
          </p:cNvSpPr>
          <p:nvPr/>
        </p:nvSpPr>
        <p:spPr bwMode="auto">
          <a:xfrm>
            <a:off x="1804988" y="1341438"/>
            <a:ext cx="749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400" u="none"/>
              <a:t>Disk</a:t>
            </a:r>
          </a:p>
        </p:txBody>
      </p:sp>
      <p:sp>
        <p:nvSpPr>
          <p:cNvPr id="85043" name="Text Box 51"/>
          <p:cNvSpPr txBox="1">
            <a:spLocks noChangeArrowheads="1"/>
          </p:cNvSpPr>
          <p:nvPr/>
        </p:nvSpPr>
        <p:spPr bwMode="auto">
          <a:xfrm>
            <a:off x="5580063" y="981075"/>
            <a:ext cx="1262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400" u="none"/>
              <a:t>Memory</a:t>
            </a:r>
          </a:p>
        </p:txBody>
      </p:sp>
      <p:sp>
        <p:nvSpPr>
          <p:cNvPr id="85044" name="Rectangle 52"/>
          <p:cNvSpPr>
            <a:spLocks noChangeArrowheads="1"/>
          </p:cNvSpPr>
          <p:nvPr/>
        </p:nvSpPr>
        <p:spPr bwMode="auto">
          <a:xfrm>
            <a:off x="4429125" y="1916113"/>
            <a:ext cx="2735263" cy="1800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45" name="Text Box 53"/>
          <p:cNvSpPr txBox="1">
            <a:spLocks noChangeArrowheads="1"/>
          </p:cNvSpPr>
          <p:nvPr/>
        </p:nvSpPr>
        <p:spPr bwMode="auto">
          <a:xfrm>
            <a:off x="5057775" y="1916113"/>
            <a:ext cx="1601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ja-JP" sz="2000" u="none">
                <a:solidFill>
                  <a:srgbClr val="FF3300"/>
                </a:solidFill>
              </a:rPr>
              <a:t>DBMS cache</a:t>
            </a:r>
          </a:p>
        </p:txBody>
      </p:sp>
      <p:sp>
        <p:nvSpPr>
          <p:cNvPr id="85046" name="Rectangle 54"/>
          <p:cNvSpPr>
            <a:spLocks noChangeArrowheads="1"/>
          </p:cNvSpPr>
          <p:nvPr/>
        </p:nvSpPr>
        <p:spPr bwMode="auto">
          <a:xfrm>
            <a:off x="1546225" y="27098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47" name="Rectangle 55"/>
          <p:cNvSpPr>
            <a:spLocks noChangeArrowheads="1"/>
          </p:cNvSpPr>
          <p:nvPr/>
        </p:nvSpPr>
        <p:spPr bwMode="auto">
          <a:xfrm>
            <a:off x="1762125" y="27098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48" name="Rectangle 56"/>
          <p:cNvSpPr>
            <a:spLocks noChangeArrowheads="1"/>
          </p:cNvSpPr>
          <p:nvPr/>
        </p:nvSpPr>
        <p:spPr bwMode="auto">
          <a:xfrm>
            <a:off x="1978025" y="27098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49" name="Rectangle 57"/>
          <p:cNvSpPr>
            <a:spLocks noChangeArrowheads="1"/>
          </p:cNvSpPr>
          <p:nvPr/>
        </p:nvSpPr>
        <p:spPr bwMode="auto">
          <a:xfrm>
            <a:off x="2195513" y="2709863"/>
            <a:ext cx="215900" cy="2159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50" name="Rectangle 58"/>
          <p:cNvSpPr>
            <a:spLocks noChangeArrowheads="1"/>
          </p:cNvSpPr>
          <p:nvPr/>
        </p:nvSpPr>
        <p:spPr bwMode="auto">
          <a:xfrm>
            <a:off x="2411413" y="27098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51" name="Rectangle 59"/>
          <p:cNvSpPr>
            <a:spLocks noChangeArrowheads="1"/>
          </p:cNvSpPr>
          <p:nvPr/>
        </p:nvSpPr>
        <p:spPr bwMode="auto">
          <a:xfrm>
            <a:off x="1762125" y="29257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52" name="Rectangle 60"/>
          <p:cNvSpPr>
            <a:spLocks noChangeArrowheads="1"/>
          </p:cNvSpPr>
          <p:nvPr/>
        </p:nvSpPr>
        <p:spPr bwMode="auto">
          <a:xfrm>
            <a:off x="1978025" y="31416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53" name="Rectangle 61"/>
          <p:cNvSpPr>
            <a:spLocks noChangeArrowheads="1"/>
          </p:cNvSpPr>
          <p:nvPr/>
        </p:nvSpPr>
        <p:spPr bwMode="auto">
          <a:xfrm>
            <a:off x="1546225" y="31416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54" name="Rectangle 62"/>
          <p:cNvSpPr>
            <a:spLocks noChangeArrowheads="1"/>
          </p:cNvSpPr>
          <p:nvPr/>
        </p:nvSpPr>
        <p:spPr bwMode="auto">
          <a:xfrm>
            <a:off x="2193925" y="31416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55" name="Rectangle 63"/>
          <p:cNvSpPr>
            <a:spLocks noChangeArrowheads="1"/>
          </p:cNvSpPr>
          <p:nvPr/>
        </p:nvSpPr>
        <p:spPr bwMode="auto">
          <a:xfrm>
            <a:off x="1978025" y="29257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56" name="Rectangle 64"/>
          <p:cNvSpPr>
            <a:spLocks noChangeArrowheads="1"/>
          </p:cNvSpPr>
          <p:nvPr/>
        </p:nvSpPr>
        <p:spPr bwMode="auto">
          <a:xfrm>
            <a:off x="2193925" y="29257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57" name="Rectangle 65"/>
          <p:cNvSpPr>
            <a:spLocks noChangeArrowheads="1"/>
          </p:cNvSpPr>
          <p:nvPr/>
        </p:nvSpPr>
        <p:spPr bwMode="auto">
          <a:xfrm>
            <a:off x="2627313" y="27098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58" name="Rectangle 66"/>
          <p:cNvSpPr>
            <a:spLocks noChangeArrowheads="1"/>
          </p:cNvSpPr>
          <p:nvPr/>
        </p:nvSpPr>
        <p:spPr bwMode="auto">
          <a:xfrm>
            <a:off x="2411413" y="29257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59" name="Rectangle 67"/>
          <p:cNvSpPr>
            <a:spLocks noChangeArrowheads="1"/>
          </p:cNvSpPr>
          <p:nvPr/>
        </p:nvSpPr>
        <p:spPr bwMode="auto">
          <a:xfrm>
            <a:off x="2411413" y="31416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60" name="Rectangle 68"/>
          <p:cNvSpPr>
            <a:spLocks noChangeArrowheads="1"/>
          </p:cNvSpPr>
          <p:nvPr/>
        </p:nvSpPr>
        <p:spPr bwMode="auto">
          <a:xfrm>
            <a:off x="2627313" y="29257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61" name="Rectangle 69"/>
          <p:cNvSpPr>
            <a:spLocks noChangeArrowheads="1"/>
          </p:cNvSpPr>
          <p:nvPr/>
        </p:nvSpPr>
        <p:spPr bwMode="auto">
          <a:xfrm>
            <a:off x="2627313" y="3141663"/>
            <a:ext cx="215900" cy="2159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62" name="Rectangle 70"/>
          <p:cNvSpPr>
            <a:spLocks noChangeArrowheads="1"/>
          </p:cNvSpPr>
          <p:nvPr/>
        </p:nvSpPr>
        <p:spPr bwMode="auto">
          <a:xfrm>
            <a:off x="1546225" y="29257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63" name="Rectangle 71"/>
          <p:cNvSpPr>
            <a:spLocks noChangeArrowheads="1"/>
          </p:cNvSpPr>
          <p:nvPr/>
        </p:nvSpPr>
        <p:spPr bwMode="auto">
          <a:xfrm>
            <a:off x="1762125" y="31416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64" name="Text Box 72"/>
          <p:cNvSpPr txBox="1">
            <a:spLocks noChangeArrowheads="1"/>
          </p:cNvSpPr>
          <p:nvPr/>
        </p:nvSpPr>
        <p:spPr bwMode="auto">
          <a:xfrm>
            <a:off x="1476375" y="3357563"/>
            <a:ext cx="1482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FF3300"/>
                </a:solidFill>
              </a:rPr>
              <a:t>Data blocks</a:t>
            </a:r>
          </a:p>
        </p:txBody>
      </p:sp>
      <p:sp>
        <p:nvSpPr>
          <p:cNvPr id="85066" name="Rectangle 74"/>
          <p:cNvSpPr>
            <a:spLocks noChangeArrowheads="1"/>
          </p:cNvSpPr>
          <p:nvPr/>
        </p:nvSpPr>
        <p:spPr bwMode="auto">
          <a:xfrm>
            <a:off x="4643438" y="2492375"/>
            <a:ext cx="358775" cy="215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67" name="Rectangle 75"/>
          <p:cNvSpPr>
            <a:spLocks noChangeArrowheads="1"/>
          </p:cNvSpPr>
          <p:nvPr/>
        </p:nvSpPr>
        <p:spPr bwMode="auto">
          <a:xfrm>
            <a:off x="4643438" y="2708275"/>
            <a:ext cx="358775" cy="215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68" name="Rectangle 76"/>
          <p:cNvSpPr>
            <a:spLocks noChangeArrowheads="1"/>
          </p:cNvSpPr>
          <p:nvPr/>
        </p:nvSpPr>
        <p:spPr bwMode="auto">
          <a:xfrm>
            <a:off x="4643438" y="2924175"/>
            <a:ext cx="358775" cy="215900"/>
          </a:xfrm>
          <a:prstGeom prst="rect">
            <a:avLst/>
          </a:prstGeom>
          <a:solidFill>
            <a:srgbClr val="3366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70" name="Line 78"/>
          <p:cNvSpPr>
            <a:spLocks noChangeShapeType="1"/>
          </p:cNvSpPr>
          <p:nvPr/>
        </p:nvSpPr>
        <p:spPr bwMode="auto">
          <a:xfrm>
            <a:off x="2266950" y="2781300"/>
            <a:ext cx="230505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072" name="Text Box 80"/>
          <p:cNvSpPr txBox="1">
            <a:spLocks noChangeArrowheads="1"/>
          </p:cNvSpPr>
          <p:nvPr/>
        </p:nvSpPr>
        <p:spPr bwMode="auto">
          <a:xfrm>
            <a:off x="2151063" y="2349500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3333FF"/>
                </a:solidFill>
              </a:rPr>
              <a:t>B</a:t>
            </a:r>
          </a:p>
        </p:txBody>
      </p:sp>
      <p:sp>
        <p:nvSpPr>
          <p:cNvPr id="85074" name="Text Box 82"/>
          <p:cNvSpPr txBox="1">
            <a:spLocks noChangeArrowheads="1"/>
          </p:cNvSpPr>
          <p:nvPr/>
        </p:nvSpPr>
        <p:spPr bwMode="auto">
          <a:xfrm>
            <a:off x="4356100" y="2636838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 sz="2000" u="none">
                <a:solidFill>
                  <a:srgbClr val="3333FF"/>
                </a:solidFill>
              </a:rPr>
              <a:t>b</a:t>
            </a:r>
          </a:p>
        </p:txBody>
      </p:sp>
      <p:sp>
        <p:nvSpPr>
          <p:cNvPr id="85076" name="Line 84"/>
          <p:cNvSpPr>
            <a:spLocks noChangeShapeType="1"/>
          </p:cNvSpPr>
          <p:nvPr/>
        </p:nvSpPr>
        <p:spPr bwMode="auto">
          <a:xfrm flipH="1">
            <a:off x="2843213" y="3141663"/>
            <a:ext cx="1728787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081" name="Text Box 89"/>
          <p:cNvSpPr txBox="1">
            <a:spLocks noChangeArrowheads="1"/>
          </p:cNvSpPr>
          <p:nvPr/>
        </p:nvSpPr>
        <p:spPr bwMode="auto">
          <a:xfrm>
            <a:off x="828675" y="4868863"/>
            <a:ext cx="7920038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u="none"/>
              <a:t>(1) copy (from the disk to the cache)</a:t>
            </a:r>
          </a:p>
          <a:p>
            <a:pPr>
              <a:lnSpc>
                <a:spcPct val="120000"/>
              </a:lnSpc>
            </a:pPr>
            <a:r>
              <a:rPr lang="en-US" altLang="ja-JP" sz="2800" u="none"/>
              <a:t>(2) update the cached data, record it in the log</a:t>
            </a:r>
          </a:p>
          <a:p>
            <a:pPr>
              <a:lnSpc>
                <a:spcPct val="120000"/>
              </a:lnSpc>
            </a:pPr>
            <a:r>
              <a:rPr lang="en-US" altLang="ja-JP" sz="2800" u="none"/>
              <a:t>(3) flush the log and the data </a:t>
            </a:r>
          </a:p>
          <a:p>
            <a:pPr>
              <a:lnSpc>
                <a:spcPct val="90000"/>
              </a:lnSpc>
            </a:pPr>
            <a:r>
              <a:rPr lang="en-US" altLang="ja-JP" sz="2800" u="none"/>
              <a:t>                          (from the cache to the disk) </a:t>
            </a:r>
          </a:p>
        </p:txBody>
      </p:sp>
      <p:sp>
        <p:nvSpPr>
          <p:cNvPr id="85082" name="Text Box 90"/>
          <p:cNvSpPr txBox="1">
            <a:spLocks noChangeArrowheads="1"/>
          </p:cNvSpPr>
          <p:nvPr/>
        </p:nvSpPr>
        <p:spPr bwMode="auto">
          <a:xfrm>
            <a:off x="3419475" y="26304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u="none">
                <a:solidFill>
                  <a:srgbClr val="000000"/>
                </a:solidFill>
              </a:rPr>
              <a:t>copy</a:t>
            </a:r>
          </a:p>
        </p:txBody>
      </p:sp>
      <p:sp>
        <p:nvSpPr>
          <p:cNvPr id="85083" name="Text Box 91"/>
          <p:cNvSpPr txBox="1">
            <a:spLocks noChangeArrowheads="1"/>
          </p:cNvSpPr>
          <p:nvPr/>
        </p:nvSpPr>
        <p:spPr bwMode="auto">
          <a:xfrm>
            <a:off x="3419475" y="3284538"/>
            <a:ext cx="665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u="none">
                <a:solidFill>
                  <a:srgbClr val="000000"/>
                </a:solidFill>
              </a:rPr>
              <a:t>flush</a:t>
            </a:r>
          </a:p>
        </p:txBody>
      </p:sp>
      <p:sp>
        <p:nvSpPr>
          <p:cNvPr id="85096" name="Rectangle 104"/>
          <p:cNvSpPr>
            <a:spLocks noChangeArrowheads="1"/>
          </p:cNvSpPr>
          <p:nvPr/>
        </p:nvSpPr>
        <p:spPr bwMode="auto">
          <a:xfrm>
            <a:off x="1547813" y="206057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97" name="Rectangle 105"/>
          <p:cNvSpPr>
            <a:spLocks noChangeArrowheads="1"/>
          </p:cNvSpPr>
          <p:nvPr/>
        </p:nvSpPr>
        <p:spPr bwMode="auto">
          <a:xfrm>
            <a:off x="1763713" y="206057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98" name="Rectangle 106"/>
          <p:cNvSpPr>
            <a:spLocks noChangeArrowheads="1"/>
          </p:cNvSpPr>
          <p:nvPr/>
        </p:nvSpPr>
        <p:spPr bwMode="auto">
          <a:xfrm>
            <a:off x="1979613" y="206057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99" name="Rectangle 107"/>
          <p:cNvSpPr>
            <a:spLocks noChangeArrowheads="1"/>
          </p:cNvSpPr>
          <p:nvPr/>
        </p:nvSpPr>
        <p:spPr bwMode="auto">
          <a:xfrm>
            <a:off x="2197100" y="206057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100" name="Rectangle 108"/>
          <p:cNvSpPr>
            <a:spLocks noChangeArrowheads="1"/>
          </p:cNvSpPr>
          <p:nvPr/>
        </p:nvSpPr>
        <p:spPr bwMode="auto">
          <a:xfrm>
            <a:off x="2413000" y="206057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101" name="Rectangle 109"/>
          <p:cNvSpPr>
            <a:spLocks noChangeArrowheads="1"/>
          </p:cNvSpPr>
          <p:nvPr/>
        </p:nvSpPr>
        <p:spPr bwMode="auto">
          <a:xfrm>
            <a:off x="2628900" y="20605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102" name="Rectangle 110"/>
          <p:cNvSpPr>
            <a:spLocks noChangeArrowheads="1"/>
          </p:cNvSpPr>
          <p:nvPr/>
        </p:nvSpPr>
        <p:spPr bwMode="auto">
          <a:xfrm>
            <a:off x="1547813" y="40052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103" name="Rectangle 111"/>
          <p:cNvSpPr>
            <a:spLocks noChangeArrowheads="1"/>
          </p:cNvSpPr>
          <p:nvPr/>
        </p:nvSpPr>
        <p:spPr bwMode="auto">
          <a:xfrm>
            <a:off x="1763713" y="40052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104" name="Rectangle 112"/>
          <p:cNvSpPr>
            <a:spLocks noChangeArrowheads="1"/>
          </p:cNvSpPr>
          <p:nvPr/>
        </p:nvSpPr>
        <p:spPr bwMode="auto">
          <a:xfrm>
            <a:off x="1979613" y="40052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105" name="Rectangle 113"/>
          <p:cNvSpPr>
            <a:spLocks noChangeArrowheads="1"/>
          </p:cNvSpPr>
          <p:nvPr/>
        </p:nvSpPr>
        <p:spPr bwMode="auto">
          <a:xfrm>
            <a:off x="2197100" y="40052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106" name="Rectangle 114"/>
          <p:cNvSpPr>
            <a:spLocks noChangeArrowheads="1"/>
          </p:cNvSpPr>
          <p:nvPr/>
        </p:nvSpPr>
        <p:spPr bwMode="auto">
          <a:xfrm>
            <a:off x="2413000" y="40052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107" name="Rectangle 115"/>
          <p:cNvSpPr>
            <a:spLocks noChangeArrowheads="1"/>
          </p:cNvSpPr>
          <p:nvPr/>
        </p:nvSpPr>
        <p:spPr bwMode="auto">
          <a:xfrm>
            <a:off x="2628900" y="4005263"/>
            <a:ext cx="215900" cy="2159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108" name="Text Box 116"/>
          <p:cNvSpPr txBox="1">
            <a:spLocks noChangeArrowheads="1"/>
          </p:cNvSpPr>
          <p:nvPr/>
        </p:nvSpPr>
        <p:spPr bwMode="auto">
          <a:xfrm>
            <a:off x="1554163" y="4221163"/>
            <a:ext cx="1362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FF3300"/>
                </a:solidFill>
              </a:rPr>
              <a:t>Log blocks</a:t>
            </a:r>
          </a:p>
        </p:txBody>
      </p:sp>
      <p:sp>
        <p:nvSpPr>
          <p:cNvPr id="85109" name="Rectangle 117"/>
          <p:cNvSpPr>
            <a:spLocks noChangeArrowheads="1"/>
          </p:cNvSpPr>
          <p:nvPr/>
        </p:nvSpPr>
        <p:spPr bwMode="auto">
          <a:xfrm>
            <a:off x="6156325" y="2492375"/>
            <a:ext cx="144463" cy="215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110" name="Rectangle 118"/>
          <p:cNvSpPr>
            <a:spLocks noChangeArrowheads="1"/>
          </p:cNvSpPr>
          <p:nvPr/>
        </p:nvSpPr>
        <p:spPr bwMode="auto">
          <a:xfrm>
            <a:off x="6156325" y="2708275"/>
            <a:ext cx="144463" cy="215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111" name="Rectangle 119"/>
          <p:cNvSpPr>
            <a:spLocks noChangeArrowheads="1"/>
          </p:cNvSpPr>
          <p:nvPr/>
        </p:nvSpPr>
        <p:spPr bwMode="auto">
          <a:xfrm>
            <a:off x="6156325" y="2924175"/>
            <a:ext cx="144463" cy="215900"/>
          </a:xfrm>
          <a:prstGeom prst="rect">
            <a:avLst/>
          </a:prstGeom>
          <a:solidFill>
            <a:srgbClr val="3366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113" name="AutoShape 121"/>
          <p:cNvSpPr>
            <a:spLocks noChangeArrowheads="1"/>
          </p:cNvSpPr>
          <p:nvPr/>
        </p:nvSpPr>
        <p:spPr bwMode="auto">
          <a:xfrm>
            <a:off x="5003800" y="2852738"/>
            <a:ext cx="288925" cy="287337"/>
          </a:xfrm>
          <a:prstGeom prst="leftArrow">
            <a:avLst>
              <a:gd name="adj1" fmla="val 50278"/>
              <a:gd name="adj2" fmla="val 45859"/>
            </a:avLst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114" name="Text Box 122"/>
          <p:cNvSpPr txBox="1">
            <a:spLocks noChangeArrowheads="1"/>
          </p:cNvSpPr>
          <p:nvPr/>
        </p:nvSpPr>
        <p:spPr bwMode="auto">
          <a:xfrm flipH="1">
            <a:off x="5003800" y="2565400"/>
            <a:ext cx="1008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 u="none">
                <a:solidFill>
                  <a:srgbClr val="000000"/>
                </a:solidFill>
              </a:rPr>
              <a:t>update</a:t>
            </a:r>
          </a:p>
        </p:txBody>
      </p:sp>
      <p:sp>
        <p:nvSpPr>
          <p:cNvPr id="85115" name="Text Box 123"/>
          <p:cNvSpPr txBox="1">
            <a:spLocks noChangeArrowheads="1"/>
          </p:cNvSpPr>
          <p:nvPr/>
        </p:nvSpPr>
        <p:spPr bwMode="auto">
          <a:xfrm>
            <a:off x="2268538" y="3103563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3333FF"/>
                </a:solidFill>
              </a:rPr>
              <a:t>B’</a:t>
            </a:r>
          </a:p>
        </p:txBody>
      </p:sp>
      <p:sp>
        <p:nvSpPr>
          <p:cNvPr id="85116" name="Text Box 124"/>
          <p:cNvSpPr txBox="1">
            <a:spLocks noChangeArrowheads="1"/>
          </p:cNvSpPr>
          <p:nvPr/>
        </p:nvSpPr>
        <p:spPr bwMode="auto">
          <a:xfrm>
            <a:off x="5795963" y="3148013"/>
            <a:ext cx="8778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ja-JP" sz="2000" u="none">
                <a:solidFill>
                  <a:srgbClr val="FF3300"/>
                </a:solidFill>
              </a:rPr>
              <a:t>Log</a:t>
            </a:r>
          </a:p>
          <a:p>
            <a:pPr algn="ctr">
              <a:lnSpc>
                <a:spcPct val="90000"/>
              </a:lnSpc>
            </a:pPr>
            <a:r>
              <a:rPr lang="en-US" altLang="ja-JP" sz="2000" u="none">
                <a:solidFill>
                  <a:srgbClr val="FF3300"/>
                </a:solidFill>
              </a:rPr>
              <a:t>blocks</a:t>
            </a:r>
          </a:p>
        </p:txBody>
      </p:sp>
      <p:sp>
        <p:nvSpPr>
          <p:cNvPr id="85117" name="Text Box 125"/>
          <p:cNvSpPr txBox="1">
            <a:spLocks noChangeArrowheads="1"/>
          </p:cNvSpPr>
          <p:nvPr/>
        </p:nvSpPr>
        <p:spPr bwMode="auto">
          <a:xfrm>
            <a:off x="4414838" y="3141663"/>
            <a:ext cx="8778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ja-JP" sz="2000" u="none">
                <a:solidFill>
                  <a:srgbClr val="FF3300"/>
                </a:solidFill>
              </a:rPr>
              <a:t>Data</a:t>
            </a:r>
          </a:p>
          <a:p>
            <a:pPr algn="ctr">
              <a:lnSpc>
                <a:spcPct val="90000"/>
              </a:lnSpc>
            </a:pPr>
            <a:r>
              <a:rPr lang="en-US" altLang="ja-JP" sz="2000" u="none">
                <a:solidFill>
                  <a:srgbClr val="FF3300"/>
                </a:solidFill>
              </a:rPr>
              <a:t>blocks</a:t>
            </a:r>
          </a:p>
        </p:txBody>
      </p:sp>
      <p:sp>
        <p:nvSpPr>
          <p:cNvPr id="85118" name="Text Box 126"/>
          <p:cNvSpPr txBox="1">
            <a:spLocks noChangeArrowheads="1"/>
          </p:cNvSpPr>
          <p:nvPr/>
        </p:nvSpPr>
        <p:spPr bwMode="auto">
          <a:xfrm>
            <a:off x="6300788" y="2873375"/>
            <a:ext cx="10080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u="none">
                <a:solidFill>
                  <a:srgbClr val="0000FF"/>
                </a:solidFill>
              </a:rPr>
              <a:t>update</a:t>
            </a:r>
          </a:p>
        </p:txBody>
      </p:sp>
      <p:sp>
        <p:nvSpPr>
          <p:cNvPr id="85120" name="AutoShape 128"/>
          <p:cNvSpPr>
            <a:spLocks noChangeArrowheads="1"/>
          </p:cNvSpPr>
          <p:nvPr/>
        </p:nvSpPr>
        <p:spPr bwMode="auto">
          <a:xfrm rot="6522754" flipV="1">
            <a:off x="5933282" y="1916906"/>
            <a:ext cx="503238" cy="1368425"/>
          </a:xfrm>
          <a:prstGeom prst="curvedRightArrow">
            <a:avLst>
              <a:gd name="adj1" fmla="val 19035"/>
              <a:gd name="adj2" fmla="val 73419"/>
              <a:gd name="adj3" fmla="val 31130"/>
            </a:avLst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121" name="Line 129"/>
          <p:cNvSpPr>
            <a:spLocks noChangeShapeType="1"/>
          </p:cNvSpPr>
          <p:nvPr/>
        </p:nvSpPr>
        <p:spPr bwMode="auto">
          <a:xfrm flipH="1">
            <a:off x="2916238" y="3068638"/>
            <a:ext cx="3168650" cy="1008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60412"/>
          </a:xfrm>
        </p:spPr>
        <p:txBody>
          <a:bodyPr/>
          <a:lstStyle/>
          <a:p>
            <a:r>
              <a:rPr lang="en-US" altLang="ja-JP" sz="3200" u="sng" dirty="0" smtClean="0"/>
              <a:t>Basic Concepts: Steal </a:t>
            </a:r>
            <a:r>
              <a:rPr lang="en-US" altLang="ja-JP" sz="3200" u="sng" dirty="0"/>
              <a:t>&amp; No-Force (1)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79388" y="836613"/>
            <a:ext cx="85693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altLang="ja-JP" sz="2800" u="none">
                <a:effectLst>
                  <a:outerShdw blurRad="38100" dist="38100" dir="2700000" algn="tl">
                    <a:srgbClr val="000000"/>
                  </a:outerShdw>
                </a:effectLst>
              </a:rPr>
              <a:t>Typical DB</a:t>
            </a:r>
            <a:r>
              <a:rPr lang="en-US" altLang="ja-JP" sz="2800" u="non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ja-JP" sz="2800" u="none">
                <a:effectLst>
                  <a:outerShdw blurRad="38100" dist="38100" dir="2700000" algn="tl">
                    <a:srgbClr val="000000"/>
                  </a:outerShdw>
                </a:effectLst>
              </a:rPr>
              <a:t>employs</a:t>
            </a:r>
            <a:r>
              <a:rPr lang="en-US" altLang="ja-JP" sz="2800" u="non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ja-JP" sz="2800" u="none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ja-JP" sz="2800" u="non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ja-JP" sz="2800" u="none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steal/no-force</a:t>
            </a:r>
            <a:r>
              <a:rPr lang="en-US" altLang="ja-JP" sz="2800" u="non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ja-JP" sz="2800" u="none">
                <a:effectLst>
                  <a:outerShdw blurRad="38100" dist="38100" dir="2700000" algn="tl">
                    <a:srgbClr val="000000"/>
                  </a:outerShdw>
                </a:effectLst>
              </a:rPr>
              <a:t>strategy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827088" y="2490788"/>
            <a:ext cx="936625" cy="71437"/>
          </a:xfrm>
          <a:prstGeom prst="rect">
            <a:avLst/>
          </a:prstGeom>
          <a:solidFill>
            <a:srgbClr val="00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1403350" y="2779713"/>
            <a:ext cx="2016125" cy="71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2555875" y="3067050"/>
            <a:ext cx="2160588" cy="730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 flipV="1">
            <a:off x="395288" y="3570288"/>
            <a:ext cx="48244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4427538" y="3211513"/>
            <a:ext cx="73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395288" y="2274888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006600"/>
                </a:solidFill>
              </a:rPr>
              <a:t>T1</a:t>
            </a: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933450" y="2635250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006600"/>
                </a:solidFill>
              </a:rPr>
              <a:t>T2</a:t>
            </a:r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2085975" y="2922588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006600"/>
                </a:solidFill>
              </a:rPr>
              <a:t>T3</a:t>
            </a:r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>
            <a:off x="3059113" y="2155825"/>
            <a:ext cx="0" cy="1558925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1331913" y="2124075"/>
            <a:ext cx="9255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u="none">
                <a:solidFill>
                  <a:srgbClr val="000000"/>
                </a:solidFill>
              </a:rPr>
              <a:t>commit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47813" y="3789363"/>
            <a:ext cx="1223962" cy="863600"/>
            <a:chOff x="3878" y="1071"/>
            <a:chExt cx="1089" cy="681"/>
          </a:xfrm>
        </p:grpSpPr>
        <p:sp>
          <p:nvSpPr>
            <p:cNvPr id="88080" name="Rectangle 16"/>
            <p:cNvSpPr>
              <a:spLocks noChangeArrowheads="1"/>
            </p:cNvSpPr>
            <p:nvPr/>
          </p:nvSpPr>
          <p:spPr bwMode="auto">
            <a:xfrm>
              <a:off x="3878" y="1117"/>
              <a:ext cx="1089" cy="6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81" name="Rectangle 17"/>
            <p:cNvSpPr>
              <a:spLocks noChangeArrowheads="1"/>
            </p:cNvSpPr>
            <p:nvPr/>
          </p:nvSpPr>
          <p:spPr bwMode="auto">
            <a:xfrm>
              <a:off x="3923" y="1162"/>
              <a:ext cx="998" cy="5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82" name="Line 18"/>
            <p:cNvSpPr>
              <a:spLocks noChangeShapeType="1"/>
            </p:cNvSpPr>
            <p:nvPr/>
          </p:nvSpPr>
          <p:spPr bwMode="auto">
            <a:xfrm flipV="1">
              <a:off x="3923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83" name="Line 19"/>
            <p:cNvSpPr>
              <a:spLocks noChangeShapeType="1"/>
            </p:cNvSpPr>
            <p:nvPr/>
          </p:nvSpPr>
          <p:spPr bwMode="auto">
            <a:xfrm flipV="1">
              <a:off x="3969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84" name="Line 20"/>
            <p:cNvSpPr>
              <a:spLocks noChangeShapeType="1"/>
            </p:cNvSpPr>
            <p:nvPr/>
          </p:nvSpPr>
          <p:spPr bwMode="auto">
            <a:xfrm flipV="1">
              <a:off x="4059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85" name="Line 21"/>
            <p:cNvSpPr>
              <a:spLocks noChangeShapeType="1"/>
            </p:cNvSpPr>
            <p:nvPr/>
          </p:nvSpPr>
          <p:spPr bwMode="auto">
            <a:xfrm flipV="1">
              <a:off x="4105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86" name="Line 22"/>
            <p:cNvSpPr>
              <a:spLocks noChangeShapeType="1"/>
            </p:cNvSpPr>
            <p:nvPr/>
          </p:nvSpPr>
          <p:spPr bwMode="auto">
            <a:xfrm flipV="1">
              <a:off x="4014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87" name="Line 23"/>
            <p:cNvSpPr>
              <a:spLocks noChangeShapeType="1"/>
            </p:cNvSpPr>
            <p:nvPr/>
          </p:nvSpPr>
          <p:spPr bwMode="auto">
            <a:xfrm flipV="1">
              <a:off x="4150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88" name="Line 24"/>
            <p:cNvSpPr>
              <a:spLocks noChangeShapeType="1"/>
            </p:cNvSpPr>
            <p:nvPr/>
          </p:nvSpPr>
          <p:spPr bwMode="auto">
            <a:xfrm flipV="1">
              <a:off x="4196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89" name="Line 25"/>
            <p:cNvSpPr>
              <a:spLocks noChangeShapeType="1"/>
            </p:cNvSpPr>
            <p:nvPr/>
          </p:nvSpPr>
          <p:spPr bwMode="auto">
            <a:xfrm flipV="1">
              <a:off x="4286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90" name="Line 26"/>
            <p:cNvSpPr>
              <a:spLocks noChangeShapeType="1"/>
            </p:cNvSpPr>
            <p:nvPr/>
          </p:nvSpPr>
          <p:spPr bwMode="auto">
            <a:xfrm flipV="1">
              <a:off x="4332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91" name="Line 27"/>
            <p:cNvSpPr>
              <a:spLocks noChangeShapeType="1"/>
            </p:cNvSpPr>
            <p:nvPr/>
          </p:nvSpPr>
          <p:spPr bwMode="auto">
            <a:xfrm flipV="1">
              <a:off x="4241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92" name="Line 28"/>
            <p:cNvSpPr>
              <a:spLocks noChangeShapeType="1"/>
            </p:cNvSpPr>
            <p:nvPr/>
          </p:nvSpPr>
          <p:spPr bwMode="auto">
            <a:xfrm flipV="1">
              <a:off x="4376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93" name="Line 29"/>
            <p:cNvSpPr>
              <a:spLocks noChangeShapeType="1"/>
            </p:cNvSpPr>
            <p:nvPr/>
          </p:nvSpPr>
          <p:spPr bwMode="auto">
            <a:xfrm flipV="1">
              <a:off x="4422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94" name="Line 30"/>
            <p:cNvSpPr>
              <a:spLocks noChangeShapeType="1"/>
            </p:cNvSpPr>
            <p:nvPr/>
          </p:nvSpPr>
          <p:spPr bwMode="auto">
            <a:xfrm flipV="1">
              <a:off x="4512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95" name="Line 31"/>
            <p:cNvSpPr>
              <a:spLocks noChangeShapeType="1"/>
            </p:cNvSpPr>
            <p:nvPr/>
          </p:nvSpPr>
          <p:spPr bwMode="auto">
            <a:xfrm flipV="1">
              <a:off x="4558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96" name="Line 32"/>
            <p:cNvSpPr>
              <a:spLocks noChangeShapeType="1"/>
            </p:cNvSpPr>
            <p:nvPr/>
          </p:nvSpPr>
          <p:spPr bwMode="auto">
            <a:xfrm flipV="1">
              <a:off x="4467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97" name="Line 33"/>
            <p:cNvSpPr>
              <a:spLocks noChangeShapeType="1"/>
            </p:cNvSpPr>
            <p:nvPr/>
          </p:nvSpPr>
          <p:spPr bwMode="auto">
            <a:xfrm flipV="1">
              <a:off x="4602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98" name="Line 34"/>
            <p:cNvSpPr>
              <a:spLocks noChangeShapeType="1"/>
            </p:cNvSpPr>
            <p:nvPr/>
          </p:nvSpPr>
          <p:spPr bwMode="auto">
            <a:xfrm flipV="1">
              <a:off x="4648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99" name="Line 35"/>
            <p:cNvSpPr>
              <a:spLocks noChangeShapeType="1"/>
            </p:cNvSpPr>
            <p:nvPr/>
          </p:nvSpPr>
          <p:spPr bwMode="auto">
            <a:xfrm flipV="1">
              <a:off x="4738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100" name="Line 36"/>
            <p:cNvSpPr>
              <a:spLocks noChangeShapeType="1"/>
            </p:cNvSpPr>
            <p:nvPr/>
          </p:nvSpPr>
          <p:spPr bwMode="auto">
            <a:xfrm flipV="1">
              <a:off x="4784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101" name="Line 37"/>
            <p:cNvSpPr>
              <a:spLocks noChangeShapeType="1"/>
            </p:cNvSpPr>
            <p:nvPr/>
          </p:nvSpPr>
          <p:spPr bwMode="auto">
            <a:xfrm flipV="1">
              <a:off x="4693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102" name="Line 38"/>
            <p:cNvSpPr>
              <a:spLocks noChangeShapeType="1"/>
            </p:cNvSpPr>
            <p:nvPr/>
          </p:nvSpPr>
          <p:spPr bwMode="auto">
            <a:xfrm flipV="1">
              <a:off x="4739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103" name="Line 39"/>
            <p:cNvSpPr>
              <a:spLocks noChangeShapeType="1"/>
            </p:cNvSpPr>
            <p:nvPr/>
          </p:nvSpPr>
          <p:spPr bwMode="auto">
            <a:xfrm flipV="1">
              <a:off x="4785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104" name="Line 40"/>
            <p:cNvSpPr>
              <a:spLocks noChangeShapeType="1"/>
            </p:cNvSpPr>
            <p:nvPr/>
          </p:nvSpPr>
          <p:spPr bwMode="auto">
            <a:xfrm flipV="1">
              <a:off x="4875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105" name="Line 41"/>
            <p:cNvSpPr>
              <a:spLocks noChangeShapeType="1"/>
            </p:cNvSpPr>
            <p:nvPr/>
          </p:nvSpPr>
          <p:spPr bwMode="auto">
            <a:xfrm flipV="1">
              <a:off x="4921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106" name="Line 42"/>
            <p:cNvSpPr>
              <a:spLocks noChangeShapeType="1"/>
            </p:cNvSpPr>
            <p:nvPr/>
          </p:nvSpPr>
          <p:spPr bwMode="auto">
            <a:xfrm flipV="1">
              <a:off x="4830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107" name="AutoShape 43"/>
          <p:cNvSpPr>
            <a:spLocks noChangeArrowheads="1"/>
          </p:cNvSpPr>
          <p:nvPr/>
        </p:nvSpPr>
        <p:spPr bwMode="auto">
          <a:xfrm>
            <a:off x="1617663" y="5157788"/>
            <a:ext cx="1154112" cy="1077912"/>
          </a:xfrm>
          <a:prstGeom prst="can">
            <a:avLst>
              <a:gd name="adj" fmla="val 2012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65" name="Text Box 101"/>
          <p:cNvSpPr txBox="1">
            <a:spLocks noChangeArrowheads="1"/>
          </p:cNvSpPr>
          <p:nvPr/>
        </p:nvSpPr>
        <p:spPr bwMode="auto">
          <a:xfrm>
            <a:off x="3059113" y="2411413"/>
            <a:ext cx="9255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u="none">
                <a:solidFill>
                  <a:schemeClr val="tx2"/>
                </a:solidFill>
              </a:rPr>
              <a:t>commit</a:t>
            </a:r>
          </a:p>
        </p:txBody>
      </p:sp>
      <p:sp>
        <p:nvSpPr>
          <p:cNvPr id="88167" name="Rectangle 103"/>
          <p:cNvSpPr>
            <a:spLocks noChangeArrowheads="1"/>
          </p:cNvSpPr>
          <p:nvPr/>
        </p:nvSpPr>
        <p:spPr bwMode="auto">
          <a:xfrm>
            <a:off x="1403350" y="3716338"/>
            <a:ext cx="3313113" cy="259238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68" name="Rectangle 104"/>
          <p:cNvSpPr>
            <a:spLocks noChangeArrowheads="1"/>
          </p:cNvSpPr>
          <p:nvPr/>
        </p:nvSpPr>
        <p:spPr bwMode="auto">
          <a:xfrm>
            <a:off x="1692275" y="4148138"/>
            <a:ext cx="217488" cy="2159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69" name="Text Box 105"/>
          <p:cNvSpPr txBox="1">
            <a:spLocks noChangeArrowheads="1"/>
          </p:cNvSpPr>
          <p:nvPr/>
        </p:nvSpPr>
        <p:spPr bwMode="auto">
          <a:xfrm>
            <a:off x="1979613" y="401955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u="none"/>
              <a:t>cache</a:t>
            </a:r>
          </a:p>
        </p:txBody>
      </p:sp>
      <p:sp>
        <p:nvSpPr>
          <p:cNvPr id="88170" name="Line 106"/>
          <p:cNvSpPr>
            <a:spLocks noChangeShapeType="1"/>
          </p:cNvSpPr>
          <p:nvPr/>
        </p:nvSpPr>
        <p:spPr bwMode="auto">
          <a:xfrm flipH="1">
            <a:off x="1044575" y="4291013"/>
            <a:ext cx="719138" cy="3603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171" name="Rectangle 107"/>
          <p:cNvSpPr>
            <a:spLocks noChangeArrowheads="1"/>
          </p:cNvSpPr>
          <p:nvPr/>
        </p:nvSpPr>
        <p:spPr bwMode="auto">
          <a:xfrm>
            <a:off x="1763713" y="5516563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72" name="Rectangle 108"/>
          <p:cNvSpPr>
            <a:spLocks noChangeArrowheads="1"/>
          </p:cNvSpPr>
          <p:nvPr/>
        </p:nvSpPr>
        <p:spPr bwMode="auto">
          <a:xfrm>
            <a:off x="1908175" y="5516563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73" name="Rectangle 109"/>
          <p:cNvSpPr>
            <a:spLocks noChangeArrowheads="1"/>
          </p:cNvSpPr>
          <p:nvPr/>
        </p:nvSpPr>
        <p:spPr bwMode="auto">
          <a:xfrm>
            <a:off x="2052638" y="5516563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74" name="Rectangle 110"/>
          <p:cNvSpPr>
            <a:spLocks noChangeArrowheads="1"/>
          </p:cNvSpPr>
          <p:nvPr/>
        </p:nvSpPr>
        <p:spPr bwMode="auto">
          <a:xfrm>
            <a:off x="2195513" y="5516563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75" name="Rectangle 111"/>
          <p:cNvSpPr>
            <a:spLocks noChangeArrowheads="1"/>
          </p:cNvSpPr>
          <p:nvPr/>
        </p:nvSpPr>
        <p:spPr bwMode="auto">
          <a:xfrm>
            <a:off x="2339975" y="5516563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76" name="Rectangle 112"/>
          <p:cNvSpPr>
            <a:spLocks noChangeArrowheads="1"/>
          </p:cNvSpPr>
          <p:nvPr/>
        </p:nvSpPr>
        <p:spPr bwMode="auto">
          <a:xfrm>
            <a:off x="2484438" y="5516563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77" name="Rectangle 113"/>
          <p:cNvSpPr>
            <a:spLocks noChangeArrowheads="1"/>
          </p:cNvSpPr>
          <p:nvPr/>
        </p:nvSpPr>
        <p:spPr bwMode="auto">
          <a:xfrm>
            <a:off x="1763713" y="5659438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78" name="Rectangle 114"/>
          <p:cNvSpPr>
            <a:spLocks noChangeArrowheads="1"/>
          </p:cNvSpPr>
          <p:nvPr/>
        </p:nvSpPr>
        <p:spPr bwMode="auto">
          <a:xfrm>
            <a:off x="1908175" y="5659438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79" name="Rectangle 115"/>
          <p:cNvSpPr>
            <a:spLocks noChangeArrowheads="1"/>
          </p:cNvSpPr>
          <p:nvPr/>
        </p:nvSpPr>
        <p:spPr bwMode="auto">
          <a:xfrm>
            <a:off x="2052638" y="5659438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80" name="Rectangle 116"/>
          <p:cNvSpPr>
            <a:spLocks noChangeArrowheads="1"/>
          </p:cNvSpPr>
          <p:nvPr/>
        </p:nvSpPr>
        <p:spPr bwMode="auto">
          <a:xfrm>
            <a:off x="2195513" y="5659438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81" name="Rectangle 117"/>
          <p:cNvSpPr>
            <a:spLocks noChangeArrowheads="1"/>
          </p:cNvSpPr>
          <p:nvPr/>
        </p:nvSpPr>
        <p:spPr bwMode="auto">
          <a:xfrm>
            <a:off x="2339975" y="5659438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82" name="Rectangle 118"/>
          <p:cNvSpPr>
            <a:spLocks noChangeArrowheads="1"/>
          </p:cNvSpPr>
          <p:nvPr/>
        </p:nvSpPr>
        <p:spPr bwMode="auto">
          <a:xfrm>
            <a:off x="2484438" y="5659438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83" name="Rectangle 119"/>
          <p:cNvSpPr>
            <a:spLocks noChangeArrowheads="1"/>
          </p:cNvSpPr>
          <p:nvPr/>
        </p:nvSpPr>
        <p:spPr bwMode="auto">
          <a:xfrm>
            <a:off x="1763713" y="5805488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84" name="Rectangle 120"/>
          <p:cNvSpPr>
            <a:spLocks noChangeArrowheads="1"/>
          </p:cNvSpPr>
          <p:nvPr/>
        </p:nvSpPr>
        <p:spPr bwMode="auto">
          <a:xfrm>
            <a:off x="1908175" y="5805488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85" name="Rectangle 121"/>
          <p:cNvSpPr>
            <a:spLocks noChangeArrowheads="1"/>
          </p:cNvSpPr>
          <p:nvPr/>
        </p:nvSpPr>
        <p:spPr bwMode="auto">
          <a:xfrm>
            <a:off x="2052638" y="5805488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86" name="Rectangle 122"/>
          <p:cNvSpPr>
            <a:spLocks noChangeArrowheads="1"/>
          </p:cNvSpPr>
          <p:nvPr/>
        </p:nvSpPr>
        <p:spPr bwMode="auto">
          <a:xfrm>
            <a:off x="2195513" y="5805488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87" name="Rectangle 123"/>
          <p:cNvSpPr>
            <a:spLocks noChangeArrowheads="1"/>
          </p:cNvSpPr>
          <p:nvPr/>
        </p:nvSpPr>
        <p:spPr bwMode="auto">
          <a:xfrm>
            <a:off x="2339975" y="5805488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88" name="Rectangle 124"/>
          <p:cNvSpPr>
            <a:spLocks noChangeArrowheads="1"/>
          </p:cNvSpPr>
          <p:nvPr/>
        </p:nvSpPr>
        <p:spPr bwMode="auto">
          <a:xfrm>
            <a:off x="2484438" y="5805488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89" name="Rectangle 125"/>
          <p:cNvSpPr>
            <a:spLocks noChangeArrowheads="1"/>
          </p:cNvSpPr>
          <p:nvPr/>
        </p:nvSpPr>
        <p:spPr bwMode="auto">
          <a:xfrm>
            <a:off x="1763713" y="5949950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90" name="Rectangle 126"/>
          <p:cNvSpPr>
            <a:spLocks noChangeArrowheads="1"/>
          </p:cNvSpPr>
          <p:nvPr/>
        </p:nvSpPr>
        <p:spPr bwMode="auto">
          <a:xfrm>
            <a:off x="1908175" y="5949950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91" name="Rectangle 127"/>
          <p:cNvSpPr>
            <a:spLocks noChangeArrowheads="1"/>
          </p:cNvSpPr>
          <p:nvPr/>
        </p:nvSpPr>
        <p:spPr bwMode="auto">
          <a:xfrm>
            <a:off x="2052638" y="5949950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92" name="Rectangle 128"/>
          <p:cNvSpPr>
            <a:spLocks noChangeArrowheads="1"/>
          </p:cNvSpPr>
          <p:nvPr/>
        </p:nvSpPr>
        <p:spPr bwMode="auto">
          <a:xfrm>
            <a:off x="2195513" y="5949950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93" name="Rectangle 129"/>
          <p:cNvSpPr>
            <a:spLocks noChangeArrowheads="1"/>
          </p:cNvSpPr>
          <p:nvPr/>
        </p:nvSpPr>
        <p:spPr bwMode="auto">
          <a:xfrm>
            <a:off x="2339975" y="5949950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94" name="Rectangle 130"/>
          <p:cNvSpPr>
            <a:spLocks noChangeArrowheads="1"/>
          </p:cNvSpPr>
          <p:nvPr/>
        </p:nvSpPr>
        <p:spPr bwMode="auto">
          <a:xfrm>
            <a:off x="2484438" y="5949950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95" name="Text Box 131"/>
          <p:cNvSpPr txBox="1">
            <a:spLocks noChangeArrowheads="1"/>
          </p:cNvSpPr>
          <p:nvPr/>
        </p:nvSpPr>
        <p:spPr bwMode="auto">
          <a:xfrm>
            <a:off x="466725" y="4651375"/>
            <a:ext cx="1441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000" u="none">
                <a:solidFill>
                  <a:srgbClr val="FF3300"/>
                </a:solidFill>
              </a:rPr>
              <a:t>Updated data by T2</a:t>
            </a:r>
          </a:p>
        </p:txBody>
      </p:sp>
      <p:sp>
        <p:nvSpPr>
          <p:cNvPr id="88196" name="Line 132"/>
          <p:cNvSpPr>
            <a:spLocks noChangeShapeType="1"/>
          </p:cNvSpPr>
          <p:nvPr/>
        </p:nvSpPr>
        <p:spPr bwMode="auto">
          <a:xfrm>
            <a:off x="1836738" y="4364038"/>
            <a:ext cx="719137" cy="1655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133"/>
          <p:cNvGrpSpPr>
            <a:grpSpLocks/>
          </p:cNvGrpSpPr>
          <p:nvPr/>
        </p:nvGrpSpPr>
        <p:grpSpPr bwMode="auto">
          <a:xfrm>
            <a:off x="3348038" y="3787775"/>
            <a:ext cx="1223962" cy="863600"/>
            <a:chOff x="3878" y="1071"/>
            <a:chExt cx="1089" cy="681"/>
          </a:xfrm>
        </p:grpSpPr>
        <p:sp>
          <p:nvSpPr>
            <p:cNvPr id="88198" name="Rectangle 134"/>
            <p:cNvSpPr>
              <a:spLocks noChangeArrowheads="1"/>
            </p:cNvSpPr>
            <p:nvPr/>
          </p:nvSpPr>
          <p:spPr bwMode="auto">
            <a:xfrm>
              <a:off x="3878" y="1117"/>
              <a:ext cx="1089" cy="6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99" name="Rectangle 135"/>
            <p:cNvSpPr>
              <a:spLocks noChangeArrowheads="1"/>
            </p:cNvSpPr>
            <p:nvPr/>
          </p:nvSpPr>
          <p:spPr bwMode="auto">
            <a:xfrm>
              <a:off x="3923" y="1162"/>
              <a:ext cx="998" cy="5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00" name="Line 136"/>
            <p:cNvSpPr>
              <a:spLocks noChangeShapeType="1"/>
            </p:cNvSpPr>
            <p:nvPr/>
          </p:nvSpPr>
          <p:spPr bwMode="auto">
            <a:xfrm flipV="1">
              <a:off x="3923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201" name="Line 137"/>
            <p:cNvSpPr>
              <a:spLocks noChangeShapeType="1"/>
            </p:cNvSpPr>
            <p:nvPr/>
          </p:nvSpPr>
          <p:spPr bwMode="auto">
            <a:xfrm flipV="1">
              <a:off x="3969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202" name="Line 138"/>
            <p:cNvSpPr>
              <a:spLocks noChangeShapeType="1"/>
            </p:cNvSpPr>
            <p:nvPr/>
          </p:nvSpPr>
          <p:spPr bwMode="auto">
            <a:xfrm flipV="1">
              <a:off x="4059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203" name="Line 139"/>
            <p:cNvSpPr>
              <a:spLocks noChangeShapeType="1"/>
            </p:cNvSpPr>
            <p:nvPr/>
          </p:nvSpPr>
          <p:spPr bwMode="auto">
            <a:xfrm flipV="1">
              <a:off x="4105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204" name="Line 140"/>
            <p:cNvSpPr>
              <a:spLocks noChangeShapeType="1"/>
            </p:cNvSpPr>
            <p:nvPr/>
          </p:nvSpPr>
          <p:spPr bwMode="auto">
            <a:xfrm flipV="1">
              <a:off x="4014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205" name="Line 141"/>
            <p:cNvSpPr>
              <a:spLocks noChangeShapeType="1"/>
            </p:cNvSpPr>
            <p:nvPr/>
          </p:nvSpPr>
          <p:spPr bwMode="auto">
            <a:xfrm flipV="1">
              <a:off x="4150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206" name="Line 142"/>
            <p:cNvSpPr>
              <a:spLocks noChangeShapeType="1"/>
            </p:cNvSpPr>
            <p:nvPr/>
          </p:nvSpPr>
          <p:spPr bwMode="auto">
            <a:xfrm flipV="1">
              <a:off x="4196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207" name="Line 143"/>
            <p:cNvSpPr>
              <a:spLocks noChangeShapeType="1"/>
            </p:cNvSpPr>
            <p:nvPr/>
          </p:nvSpPr>
          <p:spPr bwMode="auto">
            <a:xfrm flipV="1">
              <a:off x="4286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208" name="Line 144"/>
            <p:cNvSpPr>
              <a:spLocks noChangeShapeType="1"/>
            </p:cNvSpPr>
            <p:nvPr/>
          </p:nvSpPr>
          <p:spPr bwMode="auto">
            <a:xfrm flipV="1">
              <a:off x="4332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209" name="Line 145"/>
            <p:cNvSpPr>
              <a:spLocks noChangeShapeType="1"/>
            </p:cNvSpPr>
            <p:nvPr/>
          </p:nvSpPr>
          <p:spPr bwMode="auto">
            <a:xfrm flipV="1">
              <a:off x="4241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210" name="Line 146"/>
            <p:cNvSpPr>
              <a:spLocks noChangeShapeType="1"/>
            </p:cNvSpPr>
            <p:nvPr/>
          </p:nvSpPr>
          <p:spPr bwMode="auto">
            <a:xfrm flipV="1">
              <a:off x="4376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211" name="Line 147"/>
            <p:cNvSpPr>
              <a:spLocks noChangeShapeType="1"/>
            </p:cNvSpPr>
            <p:nvPr/>
          </p:nvSpPr>
          <p:spPr bwMode="auto">
            <a:xfrm flipV="1">
              <a:off x="4422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212" name="Line 148"/>
            <p:cNvSpPr>
              <a:spLocks noChangeShapeType="1"/>
            </p:cNvSpPr>
            <p:nvPr/>
          </p:nvSpPr>
          <p:spPr bwMode="auto">
            <a:xfrm flipV="1">
              <a:off x="4512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213" name="Line 149"/>
            <p:cNvSpPr>
              <a:spLocks noChangeShapeType="1"/>
            </p:cNvSpPr>
            <p:nvPr/>
          </p:nvSpPr>
          <p:spPr bwMode="auto">
            <a:xfrm flipV="1">
              <a:off x="4558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214" name="Line 150"/>
            <p:cNvSpPr>
              <a:spLocks noChangeShapeType="1"/>
            </p:cNvSpPr>
            <p:nvPr/>
          </p:nvSpPr>
          <p:spPr bwMode="auto">
            <a:xfrm flipV="1">
              <a:off x="4467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215" name="Line 151"/>
            <p:cNvSpPr>
              <a:spLocks noChangeShapeType="1"/>
            </p:cNvSpPr>
            <p:nvPr/>
          </p:nvSpPr>
          <p:spPr bwMode="auto">
            <a:xfrm flipV="1">
              <a:off x="4602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216" name="Line 152"/>
            <p:cNvSpPr>
              <a:spLocks noChangeShapeType="1"/>
            </p:cNvSpPr>
            <p:nvPr/>
          </p:nvSpPr>
          <p:spPr bwMode="auto">
            <a:xfrm flipV="1">
              <a:off x="4648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217" name="Line 153"/>
            <p:cNvSpPr>
              <a:spLocks noChangeShapeType="1"/>
            </p:cNvSpPr>
            <p:nvPr/>
          </p:nvSpPr>
          <p:spPr bwMode="auto">
            <a:xfrm flipV="1">
              <a:off x="4738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218" name="Line 154"/>
            <p:cNvSpPr>
              <a:spLocks noChangeShapeType="1"/>
            </p:cNvSpPr>
            <p:nvPr/>
          </p:nvSpPr>
          <p:spPr bwMode="auto">
            <a:xfrm flipV="1">
              <a:off x="4784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219" name="Line 155"/>
            <p:cNvSpPr>
              <a:spLocks noChangeShapeType="1"/>
            </p:cNvSpPr>
            <p:nvPr/>
          </p:nvSpPr>
          <p:spPr bwMode="auto">
            <a:xfrm flipV="1">
              <a:off x="4693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220" name="Line 156"/>
            <p:cNvSpPr>
              <a:spLocks noChangeShapeType="1"/>
            </p:cNvSpPr>
            <p:nvPr/>
          </p:nvSpPr>
          <p:spPr bwMode="auto">
            <a:xfrm flipV="1">
              <a:off x="4739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221" name="Line 157"/>
            <p:cNvSpPr>
              <a:spLocks noChangeShapeType="1"/>
            </p:cNvSpPr>
            <p:nvPr/>
          </p:nvSpPr>
          <p:spPr bwMode="auto">
            <a:xfrm flipV="1">
              <a:off x="4785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222" name="Line 158"/>
            <p:cNvSpPr>
              <a:spLocks noChangeShapeType="1"/>
            </p:cNvSpPr>
            <p:nvPr/>
          </p:nvSpPr>
          <p:spPr bwMode="auto">
            <a:xfrm flipV="1">
              <a:off x="4875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223" name="Line 159"/>
            <p:cNvSpPr>
              <a:spLocks noChangeShapeType="1"/>
            </p:cNvSpPr>
            <p:nvPr/>
          </p:nvSpPr>
          <p:spPr bwMode="auto">
            <a:xfrm flipV="1">
              <a:off x="4921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224" name="Line 160"/>
            <p:cNvSpPr>
              <a:spLocks noChangeShapeType="1"/>
            </p:cNvSpPr>
            <p:nvPr/>
          </p:nvSpPr>
          <p:spPr bwMode="auto">
            <a:xfrm flipV="1">
              <a:off x="4830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225" name="AutoShape 161"/>
          <p:cNvSpPr>
            <a:spLocks noChangeArrowheads="1"/>
          </p:cNvSpPr>
          <p:nvPr/>
        </p:nvSpPr>
        <p:spPr bwMode="auto">
          <a:xfrm>
            <a:off x="3417888" y="5156200"/>
            <a:ext cx="1154112" cy="1077913"/>
          </a:xfrm>
          <a:prstGeom prst="can">
            <a:avLst>
              <a:gd name="adj" fmla="val 2012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26" name="Rectangle 162"/>
          <p:cNvSpPr>
            <a:spLocks noChangeArrowheads="1"/>
          </p:cNvSpPr>
          <p:nvPr/>
        </p:nvSpPr>
        <p:spPr bwMode="auto">
          <a:xfrm>
            <a:off x="3492500" y="4146550"/>
            <a:ext cx="217488" cy="215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27" name="Text Box 163"/>
          <p:cNvSpPr txBox="1">
            <a:spLocks noChangeArrowheads="1"/>
          </p:cNvSpPr>
          <p:nvPr/>
        </p:nvSpPr>
        <p:spPr bwMode="auto">
          <a:xfrm>
            <a:off x="3779838" y="4017963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u="none"/>
              <a:t>cache</a:t>
            </a:r>
          </a:p>
        </p:txBody>
      </p:sp>
      <p:sp>
        <p:nvSpPr>
          <p:cNvPr id="88229" name="Rectangle 165"/>
          <p:cNvSpPr>
            <a:spLocks noChangeArrowheads="1"/>
          </p:cNvSpPr>
          <p:nvPr/>
        </p:nvSpPr>
        <p:spPr bwMode="auto">
          <a:xfrm>
            <a:off x="3563938" y="5514975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30" name="Rectangle 166"/>
          <p:cNvSpPr>
            <a:spLocks noChangeArrowheads="1"/>
          </p:cNvSpPr>
          <p:nvPr/>
        </p:nvSpPr>
        <p:spPr bwMode="auto">
          <a:xfrm>
            <a:off x="3708400" y="5514975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31" name="Rectangle 167"/>
          <p:cNvSpPr>
            <a:spLocks noChangeArrowheads="1"/>
          </p:cNvSpPr>
          <p:nvPr/>
        </p:nvSpPr>
        <p:spPr bwMode="auto">
          <a:xfrm>
            <a:off x="3852863" y="5514975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32" name="Rectangle 168"/>
          <p:cNvSpPr>
            <a:spLocks noChangeArrowheads="1"/>
          </p:cNvSpPr>
          <p:nvPr/>
        </p:nvSpPr>
        <p:spPr bwMode="auto">
          <a:xfrm>
            <a:off x="3995738" y="5514975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33" name="Rectangle 169"/>
          <p:cNvSpPr>
            <a:spLocks noChangeArrowheads="1"/>
          </p:cNvSpPr>
          <p:nvPr/>
        </p:nvSpPr>
        <p:spPr bwMode="auto">
          <a:xfrm>
            <a:off x="4140200" y="5514975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34" name="Rectangle 170"/>
          <p:cNvSpPr>
            <a:spLocks noChangeArrowheads="1"/>
          </p:cNvSpPr>
          <p:nvPr/>
        </p:nvSpPr>
        <p:spPr bwMode="auto">
          <a:xfrm>
            <a:off x="4284663" y="5514975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35" name="Rectangle 171"/>
          <p:cNvSpPr>
            <a:spLocks noChangeArrowheads="1"/>
          </p:cNvSpPr>
          <p:nvPr/>
        </p:nvSpPr>
        <p:spPr bwMode="auto">
          <a:xfrm>
            <a:off x="3563938" y="5657850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36" name="Rectangle 172"/>
          <p:cNvSpPr>
            <a:spLocks noChangeArrowheads="1"/>
          </p:cNvSpPr>
          <p:nvPr/>
        </p:nvSpPr>
        <p:spPr bwMode="auto">
          <a:xfrm>
            <a:off x="3708400" y="5657850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37" name="Rectangle 173"/>
          <p:cNvSpPr>
            <a:spLocks noChangeArrowheads="1"/>
          </p:cNvSpPr>
          <p:nvPr/>
        </p:nvSpPr>
        <p:spPr bwMode="auto">
          <a:xfrm>
            <a:off x="3852863" y="5657850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38" name="Rectangle 174"/>
          <p:cNvSpPr>
            <a:spLocks noChangeArrowheads="1"/>
          </p:cNvSpPr>
          <p:nvPr/>
        </p:nvSpPr>
        <p:spPr bwMode="auto">
          <a:xfrm>
            <a:off x="3995738" y="5657850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39" name="Rectangle 175"/>
          <p:cNvSpPr>
            <a:spLocks noChangeArrowheads="1"/>
          </p:cNvSpPr>
          <p:nvPr/>
        </p:nvSpPr>
        <p:spPr bwMode="auto">
          <a:xfrm>
            <a:off x="4140200" y="5657850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40" name="Rectangle 176"/>
          <p:cNvSpPr>
            <a:spLocks noChangeArrowheads="1"/>
          </p:cNvSpPr>
          <p:nvPr/>
        </p:nvSpPr>
        <p:spPr bwMode="auto">
          <a:xfrm>
            <a:off x="4284663" y="5657850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41" name="Rectangle 177"/>
          <p:cNvSpPr>
            <a:spLocks noChangeArrowheads="1"/>
          </p:cNvSpPr>
          <p:nvPr/>
        </p:nvSpPr>
        <p:spPr bwMode="auto">
          <a:xfrm>
            <a:off x="3563938" y="5803900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42" name="Rectangle 178"/>
          <p:cNvSpPr>
            <a:spLocks noChangeArrowheads="1"/>
          </p:cNvSpPr>
          <p:nvPr/>
        </p:nvSpPr>
        <p:spPr bwMode="auto">
          <a:xfrm>
            <a:off x="3708400" y="5803900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43" name="Rectangle 179"/>
          <p:cNvSpPr>
            <a:spLocks noChangeArrowheads="1"/>
          </p:cNvSpPr>
          <p:nvPr/>
        </p:nvSpPr>
        <p:spPr bwMode="auto">
          <a:xfrm>
            <a:off x="3852863" y="5803900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44" name="Rectangle 180"/>
          <p:cNvSpPr>
            <a:spLocks noChangeArrowheads="1"/>
          </p:cNvSpPr>
          <p:nvPr/>
        </p:nvSpPr>
        <p:spPr bwMode="auto">
          <a:xfrm>
            <a:off x="3995738" y="5803900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45" name="Rectangle 181"/>
          <p:cNvSpPr>
            <a:spLocks noChangeArrowheads="1"/>
          </p:cNvSpPr>
          <p:nvPr/>
        </p:nvSpPr>
        <p:spPr bwMode="auto">
          <a:xfrm>
            <a:off x="4140200" y="5803900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46" name="Rectangle 182"/>
          <p:cNvSpPr>
            <a:spLocks noChangeArrowheads="1"/>
          </p:cNvSpPr>
          <p:nvPr/>
        </p:nvSpPr>
        <p:spPr bwMode="auto">
          <a:xfrm>
            <a:off x="4284663" y="5803900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47" name="Rectangle 183"/>
          <p:cNvSpPr>
            <a:spLocks noChangeArrowheads="1"/>
          </p:cNvSpPr>
          <p:nvPr/>
        </p:nvSpPr>
        <p:spPr bwMode="auto">
          <a:xfrm>
            <a:off x="3563938" y="5948363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48" name="Rectangle 184"/>
          <p:cNvSpPr>
            <a:spLocks noChangeArrowheads="1"/>
          </p:cNvSpPr>
          <p:nvPr/>
        </p:nvSpPr>
        <p:spPr bwMode="auto">
          <a:xfrm>
            <a:off x="3708400" y="5948363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49" name="Rectangle 185"/>
          <p:cNvSpPr>
            <a:spLocks noChangeArrowheads="1"/>
          </p:cNvSpPr>
          <p:nvPr/>
        </p:nvSpPr>
        <p:spPr bwMode="auto">
          <a:xfrm>
            <a:off x="3852863" y="5948363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50" name="Rectangle 186"/>
          <p:cNvSpPr>
            <a:spLocks noChangeArrowheads="1"/>
          </p:cNvSpPr>
          <p:nvPr/>
        </p:nvSpPr>
        <p:spPr bwMode="auto">
          <a:xfrm>
            <a:off x="3995738" y="5948363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51" name="Rectangle 187"/>
          <p:cNvSpPr>
            <a:spLocks noChangeArrowheads="1"/>
          </p:cNvSpPr>
          <p:nvPr/>
        </p:nvSpPr>
        <p:spPr bwMode="auto">
          <a:xfrm>
            <a:off x="4140200" y="5948363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52" name="Rectangle 188"/>
          <p:cNvSpPr>
            <a:spLocks noChangeArrowheads="1"/>
          </p:cNvSpPr>
          <p:nvPr/>
        </p:nvSpPr>
        <p:spPr bwMode="auto">
          <a:xfrm>
            <a:off x="4284663" y="5948363"/>
            <a:ext cx="144462" cy="14287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54" name="AutoShape 190"/>
          <p:cNvSpPr>
            <a:spLocks noChangeArrowheads="1"/>
          </p:cNvSpPr>
          <p:nvPr/>
        </p:nvSpPr>
        <p:spPr bwMode="auto">
          <a:xfrm>
            <a:off x="2843213" y="4867275"/>
            <a:ext cx="504825" cy="360363"/>
          </a:xfrm>
          <a:prstGeom prst="rightArrow">
            <a:avLst>
              <a:gd name="adj1" fmla="val 49778"/>
              <a:gd name="adj2" fmla="val 493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55" name="Line 191"/>
          <p:cNvSpPr>
            <a:spLocks noChangeShapeType="1"/>
          </p:cNvSpPr>
          <p:nvPr/>
        </p:nvSpPr>
        <p:spPr bwMode="auto">
          <a:xfrm flipH="1" flipV="1">
            <a:off x="3635375" y="4221163"/>
            <a:ext cx="1223963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256" name="Text Box 192"/>
          <p:cNvSpPr txBox="1">
            <a:spLocks noChangeArrowheads="1"/>
          </p:cNvSpPr>
          <p:nvPr/>
        </p:nvSpPr>
        <p:spPr bwMode="auto">
          <a:xfrm>
            <a:off x="4859338" y="4149725"/>
            <a:ext cx="25209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000" u="none">
                <a:solidFill>
                  <a:srgbClr val="00FF00"/>
                </a:solidFill>
              </a:rPr>
              <a:t>Can be Used for other transactions (T3)</a:t>
            </a:r>
          </a:p>
        </p:txBody>
      </p:sp>
      <p:sp>
        <p:nvSpPr>
          <p:cNvPr id="88257" name="Text Box 193"/>
          <p:cNvSpPr txBox="1">
            <a:spLocks noChangeArrowheads="1"/>
          </p:cNvSpPr>
          <p:nvPr/>
        </p:nvSpPr>
        <p:spPr bwMode="auto">
          <a:xfrm>
            <a:off x="1784350" y="6284913"/>
            <a:ext cx="270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400" u="none"/>
              <a:t>before T2 commits</a:t>
            </a:r>
          </a:p>
        </p:txBody>
      </p:sp>
      <p:sp>
        <p:nvSpPr>
          <p:cNvPr id="88258" name="Rectangle 194"/>
          <p:cNvSpPr>
            <a:spLocks noChangeArrowheads="1"/>
          </p:cNvSpPr>
          <p:nvPr/>
        </p:nvSpPr>
        <p:spPr bwMode="auto">
          <a:xfrm>
            <a:off x="179388" y="1484313"/>
            <a:ext cx="878522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altLang="ja-JP" sz="2800" u="none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Steal</a:t>
            </a:r>
            <a:r>
              <a:rPr lang="en-US" altLang="ja-JP" sz="2800" u="non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ja-JP" sz="2800" u="none">
                <a:effectLst>
                  <a:outerShdw blurRad="38100" dist="38100" dir="2700000" algn="tl">
                    <a:srgbClr val="000000"/>
                  </a:outerShdw>
                </a:effectLst>
              </a:rPr>
              <a:t>strategy : a transaction </a:t>
            </a:r>
            <a:r>
              <a:rPr lang="en-US" altLang="ja-JP" sz="2800" u="non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can</a:t>
            </a:r>
            <a:r>
              <a:rPr lang="en-US" altLang="ja-JP" sz="2800" u="none">
                <a:effectLst>
                  <a:outerShdw blurRad="38100" dist="38100" dir="2700000" algn="tl">
                    <a:srgbClr val="000000"/>
                  </a:outerShdw>
                </a:effectLst>
              </a:rPr>
              <a:t> be written to disk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800" u="none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                   </a:t>
            </a:r>
            <a:r>
              <a:rPr lang="en-US" altLang="ja-JP" sz="2800" u="non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before it commits</a:t>
            </a:r>
          </a:p>
        </p:txBody>
      </p:sp>
      <p:sp>
        <p:nvSpPr>
          <p:cNvPr id="88259" name="Rectangle 195"/>
          <p:cNvSpPr>
            <a:spLocks noChangeArrowheads="1"/>
          </p:cNvSpPr>
          <p:nvPr/>
        </p:nvSpPr>
        <p:spPr bwMode="auto">
          <a:xfrm>
            <a:off x="5364163" y="5373688"/>
            <a:ext cx="3527425" cy="10080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800" u="none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Advantage :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800" u="none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buffer space saving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60412"/>
          </a:xfrm>
        </p:spPr>
        <p:txBody>
          <a:bodyPr/>
          <a:lstStyle/>
          <a:p>
            <a:r>
              <a:rPr lang="en-US" altLang="ja-JP" sz="3200" u="sng" dirty="0" smtClean="0"/>
              <a:t>Basic Concepts: Steal </a:t>
            </a:r>
            <a:r>
              <a:rPr lang="en-US" altLang="ja-JP" sz="3200" u="sng" dirty="0"/>
              <a:t>&amp; No-Force (2)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827088" y="2633663"/>
            <a:ext cx="936625" cy="71437"/>
          </a:xfrm>
          <a:prstGeom prst="rect">
            <a:avLst/>
          </a:prstGeom>
          <a:solidFill>
            <a:srgbClr val="00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1403350" y="2922588"/>
            <a:ext cx="2016125" cy="71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2555875" y="3209925"/>
            <a:ext cx="2160588" cy="730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>
            <a:off x="395288" y="3713163"/>
            <a:ext cx="4608512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4284663" y="3354388"/>
            <a:ext cx="73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395288" y="2417763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006600"/>
                </a:solidFill>
              </a:rPr>
              <a:t>T1</a:t>
            </a:r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933450" y="2778125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006600"/>
                </a:solidFill>
              </a:rPr>
              <a:t>T2</a:t>
            </a:r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2085975" y="3065463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006600"/>
                </a:solidFill>
              </a:rPr>
              <a:t>T3</a:t>
            </a:r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>
            <a:off x="3419475" y="2298700"/>
            <a:ext cx="0" cy="1558925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1331913" y="2266950"/>
            <a:ext cx="9255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u="none">
                <a:solidFill>
                  <a:srgbClr val="000000"/>
                </a:solidFill>
              </a:rPr>
              <a:t>commit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47813" y="3932238"/>
            <a:ext cx="1223962" cy="863600"/>
            <a:chOff x="3878" y="1071"/>
            <a:chExt cx="1089" cy="681"/>
          </a:xfrm>
        </p:grpSpPr>
        <p:sp>
          <p:nvSpPr>
            <p:cNvPr id="90127" name="Rectangle 15"/>
            <p:cNvSpPr>
              <a:spLocks noChangeArrowheads="1"/>
            </p:cNvSpPr>
            <p:nvPr/>
          </p:nvSpPr>
          <p:spPr bwMode="auto">
            <a:xfrm>
              <a:off x="3878" y="1117"/>
              <a:ext cx="1089" cy="6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8" name="Rectangle 16"/>
            <p:cNvSpPr>
              <a:spLocks noChangeArrowheads="1"/>
            </p:cNvSpPr>
            <p:nvPr/>
          </p:nvSpPr>
          <p:spPr bwMode="auto">
            <a:xfrm>
              <a:off x="3923" y="1162"/>
              <a:ext cx="998" cy="5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9" name="Line 17"/>
            <p:cNvSpPr>
              <a:spLocks noChangeShapeType="1"/>
            </p:cNvSpPr>
            <p:nvPr/>
          </p:nvSpPr>
          <p:spPr bwMode="auto">
            <a:xfrm flipV="1">
              <a:off x="3923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30" name="Line 18"/>
            <p:cNvSpPr>
              <a:spLocks noChangeShapeType="1"/>
            </p:cNvSpPr>
            <p:nvPr/>
          </p:nvSpPr>
          <p:spPr bwMode="auto">
            <a:xfrm flipV="1">
              <a:off x="3969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31" name="Line 19"/>
            <p:cNvSpPr>
              <a:spLocks noChangeShapeType="1"/>
            </p:cNvSpPr>
            <p:nvPr/>
          </p:nvSpPr>
          <p:spPr bwMode="auto">
            <a:xfrm flipV="1">
              <a:off x="4059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32" name="Line 20"/>
            <p:cNvSpPr>
              <a:spLocks noChangeShapeType="1"/>
            </p:cNvSpPr>
            <p:nvPr/>
          </p:nvSpPr>
          <p:spPr bwMode="auto">
            <a:xfrm flipV="1">
              <a:off x="4105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33" name="Line 21"/>
            <p:cNvSpPr>
              <a:spLocks noChangeShapeType="1"/>
            </p:cNvSpPr>
            <p:nvPr/>
          </p:nvSpPr>
          <p:spPr bwMode="auto">
            <a:xfrm flipV="1">
              <a:off x="4014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34" name="Line 22"/>
            <p:cNvSpPr>
              <a:spLocks noChangeShapeType="1"/>
            </p:cNvSpPr>
            <p:nvPr/>
          </p:nvSpPr>
          <p:spPr bwMode="auto">
            <a:xfrm flipV="1">
              <a:off x="4150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35" name="Line 23"/>
            <p:cNvSpPr>
              <a:spLocks noChangeShapeType="1"/>
            </p:cNvSpPr>
            <p:nvPr/>
          </p:nvSpPr>
          <p:spPr bwMode="auto">
            <a:xfrm flipV="1">
              <a:off x="4196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36" name="Line 24"/>
            <p:cNvSpPr>
              <a:spLocks noChangeShapeType="1"/>
            </p:cNvSpPr>
            <p:nvPr/>
          </p:nvSpPr>
          <p:spPr bwMode="auto">
            <a:xfrm flipV="1">
              <a:off x="4286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37" name="Line 25"/>
            <p:cNvSpPr>
              <a:spLocks noChangeShapeType="1"/>
            </p:cNvSpPr>
            <p:nvPr/>
          </p:nvSpPr>
          <p:spPr bwMode="auto">
            <a:xfrm flipV="1">
              <a:off x="4332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38" name="Line 26"/>
            <p:cNvSpPr>
              <a:spLocks noChangeShapeType="1"/>
            </p:cNvSpPr>
            <p:nvPr/>
          </p:nvSpPr>
          <p:spPr bwMode="auto">
            <a:xfrm flipV="1">
              <a:off x="4241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39" name="Line 27"/>
            <p:cNvSpPr>
              <a:spLocks noChangeShapeType="1"/>
            </p:cNvSpPr>
            <p:nvPr/>
          </p:nvSpPr>
          <p:spPr bwMode="auto">
            <a:xfrm flipV="1">
              <a:off x="4376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40" name="Line 28"/>
            <p:cNvSpPr>
              <a:spLocks noChangeShapeType="1"/>
            </p:cNvSpPr>
            <p:nvPr/>
          </p:nvSpPr>
          <p:spPr bwMode="auto">
            <a:xfrm flipV="1">
              <a:off x="4422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41" name="Line 29"/>
            <p:cNvSpPr>
              <a:spLocks noChangeShapeType="1"/>
            </p:cNvSpPr>
            <p:nvPr/>
          </p:nvSpPr>
          <p:spPr bwMode="auto">
            <a:xfrm flipV="1">
              <a:off x="4512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42" name="Line 30"/>
            <p:cNvSpPr>
              <a:spLocks noChangeShapeType="1"/>
            </p:cNvSpPr>
            <p:nvPr/>
          </p:nvSpPr>
          <p:spPr bwMode="auto">
            <a:xfrm flipV="1">
              <a:off x="4558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43" name="Line 31"/>
            <p:cNvSpPr>
              <a:spLocks noChangeShapeType="1"/>
            </p:cNvSpPr>
            <p:nvPr/>
          </p:nvSpPr>
          <p:spPr bwMode="auto">
            <a:xfrm flipV="1">
              <a:off x="4467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44" name="Line 32"/>
            <p:cNvSpPr>
              <a:spLocks noChangeShapeType="1"/>
            </p:cNvSpPr>
            <p:nvPr/>
          </p:nvSpPr>
          <p:spPr bwMode="auto">
            <a:xfrm flipV="1">
              <a:off x="4602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45" name="Line 33"/>
            <p:cNvSpPr>
              <a:spLocks noChangeShapeType="1"/>
            </p:cNvSpPr>
            <p:nvPr/>
          </p:nvSpPr>
          <p:spPr bwMode="auto">
            <a:xfrm flipV="1">
              <a:off x="4648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46" name="Line 34"/>
            <p:cNvSpPr>
              <a:spLocks noChangeShapeType="1"/>
            </p:cNvSpPr>
            <p:nvPr/>
          </p:nvSpPr>
          <p:spPr bwMode="auto">
            <a:xfrm flipV="1">
              <a:off x="4738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47" name="Line 35"/>
            <p:cNvSpPr>
              <a:spLocks noChangeShapeType="1"/>
            </p:cNvSpPr>
            <p:nvPr/>
          </p:nvSpPr>
          <p:spPr bwMode="auto">
            <a:xfrm flipV="1">
              <a:off x="4784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48" name="Line 36"/>
            <p:cNvSpPr>
              <a:spLocks noChangeShapeType="1"/>
            </p:cNvSpPr>
            <p:nvPr/>
          </p:nvSpPr>
          <p:spPr bwMode="auto">
            <a:xfrm flipV="1">
              <a:off x="4693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49" name="Line 37"/>
            <p:cNvSpPr>
              <a:spLocks noChangeShapeType="1"/>
            </p:cNvSpPr>
            <p:nvPr/>
          </p:nvSpPr>
          <p:spPr bwMode="auto">
            <a:xfrm flipV="1">
              <a:off x="4739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50" name="Line 38"/>
            <p:cNvSpPr>
              <a:spLocks noChangeShapeType="1"/>
            </p:cNvSpPr>
            <p:nvPr/>
          </p:nvSpPr>
          <p:spPr bwMode="auto">
            <a:xfrm flipV="1">
              <a:off x="4785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51" name="Line 39"/>
            <p:cNvSpPr>
              <a:spLocks noChangeShapeType="1"/>
            </p:cNvSpPr>
            <p:nvPr/>
          </p:nvSpPr>
          <p:spPr bwMode="auto">
            <a:xfrm flipV="1">
              <a:off x="4875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52" name="Line 40"/>
            <p:cNvSpPr>
              <a:spLocks noChangeShapeType="1"/>
            </p:cNvSpPr>
            <p:nvPr/>
          </p:nvSpPr>
          <p:spPr bwMode="auto">
            <a:xfrm flipV="1">
              <a:off x="4921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53" name="Line 41"/>
            <p:cNvSpPr>
              <a:spLocks noChangeShapeType="1"/>
            </p:cNvSpPr>
            <p:nvPr/>
          </p:nvSpPr>
          <p:spPr bwMode="auto">
            <a:xfrm flipV="1">
              <a:off x="4830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154" name="AutoShape 42"/>
          <p:cNvSpPr>
            <a:spLocks noChangeArrowheads="1"/>
          </p:cNvSpPr>
          <p:nvPr/>
        </p:nvSpPr>
        <p:spPr bwMode="auto">
          <a:xfrm>
            <a:off x="1617663" y="5300663"/>
            <a:ext cx="1154112" cy="1077912"/>
          </a:xfrm>
          <a:prstGeom prst="can">
            <a:avLst>
              <a:gd name="adj" fmla="val 2012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55" name="Text Box 43"/>
          <p:cNvSpPr txBox="1">
            <a:spLocks noChangeArrowheads="1"/>
          </p:cNvSpPr>
          <p:nvPr/>
        </p:nvSpPr>
        <p:spPr bwMode="auto">
          <a:xfrm>
            <a:off x="3430588" y="2554288"/>
            <a:ext cx="9255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u="none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90156" name="Rectangle 44"/>
          <p:cNvSpPr>
            <a:spLocks noChangeArrowheads="1"/>
          </p:cNvSpPr>
          <p:nvPr/>
        </p:nvSpPr>
        <p:spPr bwMode="auto">
          <a:xfrm>
            <a:off x="1403350" y="3859213"/>
            <a:ext cx="3313113" cy="259238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57" name="Rectangle 45"/>
          <p:cNvSpPr>
            <a:spLocks noChangeArrowheads="1"/>
          </p:cNvSpPr>
          <p:nvPr/>
        </p:nvSpPr>
        <p:spPr bwMode="auto">
          <a:xfrm>
            <a:off x="1692275" y="4291013"/>
            <a:ext cx="217488" cy="2159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58" name="Text Box 46"/>
          <p:cNvSpPr txBox="1">
            <a:spLocks noChangeArrowheads="1"/>
          </p:cNvSpPr>
          <p:nvPr/>
        </p:nvSpPr>
        <p:spPr bwMode="auto">
          <a:xfrm>
            <a:off x="1979613" y="416242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u="none"/>
              <a:t>cache</a:t>
            </a:r>
          </a:p>
        </p:txBody>
      </p:sp>
      <p:sp>
        <p:nvSpPr>
          <p:cNvPr id="90159" name="Line 47"/>
          <p:cNvSpPr>
            <a:spLocks noChangeShapeType="1"/>
          </p:cNvSpPr>
          <p:nvPr/>
        </p:nvSpPr>
        <p:spPr bwMode="auto">
          <a:xfrm flipH="1">
            <a:off x="1044575" y="4433888"/>
            <a:ext cx="719138" cy="3603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160" name="Rectangle 48"/>
          <p:cNvSpPr>
            <a:spLocks noChangeArrowheads="1"/>
          </p:cNvSpPr>
          <p:nvPr/>
        </p:nvSpPr>
        <p:spPr bwMode="auto">
          <a:xfrm>
            <a:off x="1763713" y="5659438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61" name="Rectangle 49"/>
          <p:cNvSpPr>
            <a:spLocks noChangeArrowheads="1"/>
          </p:cNvSpPr>
          <p:nvPr/>
        </p:nvSpPr>
        <p:spPr bwMode="auto">
          <a:xfrm>
            <a:off x="1908175" y="5659438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62" name="Rectangle 50"/>
          <p:cNvSpPr>
            <a:spLocks noChangeArrowheads="1"/>
          </p:cNvSpPr>
          <p:nvPr/>
        </p:nvSpPr>
        <p:spPr bwMode="auto">
          <a:xfrm>
            <a:off x="2052638" y="5659438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63" name="Rectangle 51"/>
          <p:cNvSpPr>
            <a:spLocks noChangeArrowheads="1"/>
          </p:cNvSpPr>
          <p:nvPr/>
        </p:nvSpPr>
        <p:spPr bwMode="auto">
          <a:xfrm>
            <a:off x="2195513" y="5659438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64" name="Rectangle 52"/>
          <p:cNvSpPr>
            <a:spLocks noChangeArrowheads="1"/>
          </p:cNvSpPr>
          <p:nvPr/>
        </p:nvSpPr>
        <p:spPr bwMode="auto">
          <a:xfrm>
            <a:off x="2339975" y="5659438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65" name="Rectangle 53"/>
          <p:cNvSpPr>
            <a:spLocks noChangeArrowheads="1"/>
          </p:cNvSpPr>
          <p:nvPr/>
        </p:nvSpPr>
        <p:spPr bwMode="auto">
          <a:xfrm>
            <a:off x="2484438" y="5659438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66" name="Rectangle 54"/>
          <p:cNvSpPr>
            <a:spLocks noChangeArrowheads="1"/>
          </p:cNvSpPr>
          <p:nvPr/>
        </p:nvSpPr>
        <p:spPr bwMode="auto">
          <a:xfrm>
            <a:off x="1763713" y="5802313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67" name="Rectangle 55"/>
          <p:cNvSpPr>
            <a:spLocks noChangeArrowheads="1"/>
          </p:cNvSpPr>
          <p:nvPr/>
        </p:nvSpPr>
        <p:spPr bwMode="auto">
          <a:xfrm>
            <a:off x="1908175" y="5802313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68" name="Rectangle 56"/>
          <p:cNvSpPr>
            <a:spLocks noChangeArrowheads="1"/>
          </p:cNvSpPr>
          <p:nvPr/>
        </p:nvSpPr>
        <p:spPr bwMode="auto">
          <a:xfrm>
            <a:off x="2052638" y="5802313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69" name="Rectangle 57"/>
          <p:cNvSpPr>
            <a:spLocks noChangeArrowheads="1"/>
          </p:cNvSpPr>
          <p:nvPr/>
        </p:nvSpPr>
        <p:spPr bwMode="auto">
          <a:xfrm>
            <a:off x="2195513" y="5802313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70" name="Rectangle 58"/>
          <p:cNvSpPr>
            <a:spLocks noChangeArrowheads="1"/>
          </p:cNvSpPr>
          <p:nvPr/>
        </p:nvSpPr>
        <p:spPr bwMode="auto">
          <a:xfrm>
            <a:off x="2339975" y="5802313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71" name="Rectangle 59"/>
          <p:cNvSpPr>
            <a:spLocks noChangeArrowheads="1"/>
          </p:cNvSpPr>
          <p:nvPr/>
        </p:nvSpPr>
        <p:spPr bwMode="auto">
          <a:xfrm>
            <a:off x="2484438" y="5802313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72" name="Rectangle 60"/>
          <p:cNvSpPr>
            <a:spLocks noChangeArrowheads="1"/>
          </p:cNvSpPr>
          <p:nvPr/>
        </p:nvSpPr>
        <p:spPr bwMode="auto">
          <a:xfrm>
            <a:off x="1763713" y="5948363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73" name="Rectangle 61"/>
          <p:cNvSpPr>
            <a:spLocks noChangeArrowheads="1"/>
          </p:cNvSpPr>
          <p:nvPr/>
        </p:nvSpPr>
        <p:spPr bwMode="auto">
          <a:xfrm>
            <a:off x="1908175" y="5948363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74" name="Rectangle 62"/>
          <p:cNvSpPr>
            <a:spLocks noChangeArrowheads="1"/>
          </p:cNvSpPr>
          <p:nvPr/>
        </p:nvSpPr>
        <p:spPr bwMode="auto">
          <a:xfrm>
            <a:off x="2052638" y="5948363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75" name="Rectangle 63"/>
          <p:cNvSpPr>
            <a:spLocks noChangeArrowheads="1"/>
          </p:cNvSpPr>
          <p:nvPr/>
        </p:nvSpPr>
        <p:spPr bwMode="auto">
          <a:xfrm>
            <a:off x="2195513" y="5948363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76" name="Rectangle 64"/>
          <p:cNvSpPr>
            <a:spLocks noChangeArrowheads="1"/>
          </p:cNvSpPr>
          <p:nvPr/>
        </p:nvSpPr>
        <p:spPr bwMode="auto">
          <a:xfrm>
            <a:off x="2339975" y="5948363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77" name="Rectangle 65"/>
          <p:cNvSpPr>
            <a:spLocks noChangeArrowheads="1"/>
          </p:cNvSpPr>
          <p:nvPr/>
        </p:nvSpPr>
        <p:spPr bwMode="auto">
          <a:xfrm>
            <a:off x="2484438" y="5948363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78" name="Rectangle 66"/>
          <p:cNvSpPr>
            <a:spLocks noChangeArrowheads="1"/>
          </p:cNvSpPr>
          <p:nvPr/>
        </p:nvSpPr>
        <p:spPr bwMode="auto">
          <a:xfrm>
            <a:off x="1763713" y="6092825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79" name="Rectangle 67"/>
          <p:cNvSpPr>
            <a:spLocks noChangeArrowheads="1"/>
          </p:cNvSpPr>
          <p:nvPr/>
        </p:nvSpPr>
        <p:spPr bwMode="auto">
          <a:xfrm>
            <a:off x="1908175" y="6092825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80" name="Rectangle 68"/>
          <p:cNvSpPr>
            <a:spLocks noChangeArrowheads="1"/>
          </p:cNvSpPr>
          <p:nvPr/>
        </p:nvSpPr>
        <p:spPr bwMode="auto">
          <a:xfrm>
            <a:off x="2052638" y="6092825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81" name="Rectangle 69"/>
          <p:cNvSpPr>
            <a:spLocks noChangeArrowheads="1"/>
          </p:cNvSpPr>
          <p:nvPr/>
        </p:nvSpPr>
        <p:spPr bwMode="auto">
          <a:xfrm>
            <a:off x="2195513" y="6092825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82" name="Rectangle 70"/>
          <p:cNvSpPr>
            <a:spLocks noChangeArrowheads="1"/>
          </p:cNvSpPr>
          <p:nvPr/>
        </p:nvSpPr>
        <p:spPr bwMode="auto">
          <a:xfrm>
            <a:off x="2339975" y="6092825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83" name="Rectangle 71"/>
          <p:cNvSpPr>
            <a:spLocks noChangeArrowheads="1"/>
          </p:cNvSpPr>
          <p:nvPr/>
        </p:nvSpPr>
        <p:spPr bwMode="auto">
          <a:xfrm>
            <a:off x="2484438" y="6092825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84" name="Text Box 72"/>
          <p:cNvSpPr txBox="1">
            <a:spLocks noChangeArrowheads="1"/>
          </p:cNvSpPr>
          <p:nvPr/>
        </p:nvSpPr>
        <p:spPr bwMode="auto">
          <a:xfrm>
            <a:off x="466725" y="4794250"/>
            <a:ext cx="1441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000" u="none">
                <a:solidFill>
                  <a:srgbClr val="FF3300"/>
                </a:solidFill>
              </a:rPr>
              <a:t>Updated data by T2</a:t>
            </a:r>
          </a:p>
        </p:txBody>
      </p:sp>
      <p:sp>
        <p:nvSpPr>
          <p:cNvPr id="90185" name="Line 73"/>
          <p:cNvSpPr>
            <a:spLocks noChangeShapeType="1"/>
          </p:cNvSpPr>
          <p:nvPr/>
        </p:nvSpPr>
        <p:spPr bwMode="auto">
          <a:xfrm>
            <a:off x="1836738" y="4506913"/>
            <a:ext cx="719137" cy="1655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3348038" y="3930650"/>
            <a:ext cx="1223962" cy="863600"/>
            <a:chOff x="3878" y="1071"/>
            <a:chExt cx="1089" cy="681"/>
          </a:xfrm>
        </p:grpSpPr>
        <p:sp>
          <p:nvSpPr>
            <p:cNvPr id="90187" name="Rectangle 75"/>
            <p:cNvSpPr>
              <a:spLocks noChangeArrowheads="1"/>
            </p:cNvSpPr>
            <p:nvPr/>
          </p:nvSpPr>
          <p:spPr bwMode="auto">
            <a:xfrm>
              <a:off x="3878" y="1117"/>
              <a:ext cx="1089" cy="6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88" name="Rectangle 76"/>
            <p:cNvSpPr>
              <a:spLocks noChangeArrowheads="1"/>
            </p:cNvSpPr>
            <p:nvPr/>
          </p:nvSpPr>
          <p:spPr bwMode="auto">
            <a:xfrm>
              <a:off x="3923" y="1162"/>
              <a:ext cx="998" cy="5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89" name="Line 77"/>
            <p:cNvSpPr>
              <a:spLocks noChangeShapeType="1"/>
            </p:cNvSpPr>
            <p:nvPr/>
          </p:nvSpPr>
          <p:spPr bwMode="auto">
            <a:xfrm flipV="1">
              <a:off x="3923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90" name="Line 78"/>
            <p:cNvSpPr>
              <a:spLocks noChangeShapeType="1"/>
            </p:cNvSpPr>
            <p:nvPr/>
          </p:nvSpPr>
          <p:spPr bwMode="auto">
            <a:xfrm flipV="1">
              <a:off x="3969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91" name="Line 79"/>
            <p:cNvSpPr>
              <a:spLocks noChangeShapeType="1"/>
            </p:cNvSpPr>
            <p:nvPr/>
          </p:nvSpPr>
          <p:spPr bwMode="auto">
            <a:xfrm flipV="1">
              <a:off x="4059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92" name="Line 80"/>
            <p:cNvSpPr>
              <a:spLocks noChangeShapeType="1"/>
            </p:cNvSpPr>
            <p:nvPr/>
          </p:nvSpPr>
          <p:spPr bwMode="auto">
            <a:xfrm flipV="1">
              <a:off x="4105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93" name="Line 81"/>
            <p:cNvSpPr>
              <a:spLocks noChangeShapeType="1"/>
            </p:cNvSpPr>
            <p:nvPr/>
          </p:nvSpPr>
          <p:spPr bwMode="auto">
            <a:xfrm flipV="1">
              <a:off x="4014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94" name="Line 82"/>
            <p:cNvSpPr>
              <a:spLocks noChangeShapeType="1"/>
            </p:cNvSpPr>
            <p:nvPr/>
          </p:nvSpPr>
          <p:spPr bwMode="auto">
            <a:xfrm flipV="1">
              <a:off x="4150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95" name="Line 83"/>
            <p:cNvSpPr>
              <a:spLocks noChangeShapeType="1"/>
            </p:cNvSpPr>
            <p:nvPr/>
          </p:nvSpPr>
          <p:spPr bwMode="auto">
            <a:xfrm flipV="1">
              <a:off x="4196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96" name="Line 84"/>
            <p:cNvSpPr>
              <a:spLocks noChangeShapeType="1"/>
            </p:cNvSpPr>
            <p:nvPr/>
          </p:nvSpPr>
          <p:spPr bwMode="auto">
            <a:xfrm flipV="1">
              <a:off x="4286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97" name="Line 85"/>
            <p:cNvSpPr>
              <a:spLocks noChangeShapeType="1"/>
            </p:cNvSpPr>
            <p:nvPr/>
          </p:nvSpPr>
          <p:spPr bwMode="auto">
            <a:xfrm flipV="1">
              <a:off x="4332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98" name="Line 86"/>
            <p:cNvSpPr>
              <a:spLocks noChangeShapeType="1"/>
            </p:cNvSpPr>
            <p:nvPr/>
          </p:nvSpPr>
          <p:spPr bwMode="auto">
            <a:xfrm flipV="1">
              <a:off x="4241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99" name="Line 87"/>
            <p:cNvSpPr>
              <a:spLocks noChangeShapeType="1"/>
            </p:cNvSpPr>
            <p:nvPr/>
          </p:nvSpPr>
          <p:spPr bwMode="auto">
            <a:xfrm flipV="1">
              <a:off x="4376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200" name="Line 88"/>
            <p:cNvSpPr>
              <a:spLocks noChangeShapeType="1"/>
            </p:cNvSpPr>
            <p:nvPr/>
          </p:nvSpPr>
          <p:spPr bwMode="auto">
            <a:xfrm flipV="1">
              <a:off x="4422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201" name="Line 89"/>
            <p:cNvSpPr>
              <a:spLocks noChangeShapeType="1"/>
            </p:cNvSpPr>
            <p:nvPr/>
          </p:nvSpPr>
          <p:spPr bwMode="auto">
            <a:xfrm flipV="1">
              <a:off x="4512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202" name="Line 90"/>
            <p:cNvSpPr>
              <a:spLocks noChangeShapeType="1"/>
            </p:cNvSpPr>
            <p:nvPr/>
          </p:nvSpPr>
          <p:spPr bwMode="auto">
            <a:xfrm flipV="1">
              <a:off x="4558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203" name="Line 91"/>
            <p:cNvSpPr>
              <a:spLocks noChangeShapeType="1"/>
            </p:cNvSpPr>
            <p:nvPr/>
          </p:nvSpPr>
          <p:spPr bwMode="auto">
            <a:xfrm flipV="1">
              <a:off x="4467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204" name="Line 92"/>
            <p:cNvSpPr>
              <a:spLocks noChangeShapeType="1"/>
            </p:cNvSpPr>
            <p:nvPr/>
          </p:nvSpPr>
          <p:spPr bwMode="auto">
            <a:xfrm flipV="1">
              <a:off x="4602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205" name="Line 93"/>
            <p:cNvSpPr>
              <a:spLocks noChangeShapeType="1"/>
            </p:cNvSpPr>
            <p:nvPr/>
          </p:nvSpPr>
          <p:spPr bwMode="auto">
            <a:xfrm flipV="1">
              <a:off x="4648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206" name="Line 94"/>
            <p:cNvSpPr>
              <a:spLocks noChangeShapeType="1"/>
            </p:cNvSpPr>
            <p:nvPr/>
          </p:nvSpPr>
          <p:spPr bwMode="auto">
            <a:xfrm flipV="1">
              <a:off x="4738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207" name="Line 95"/>
            <p:cNvSpPr>
              <a:spLocks noChangeShapeType="1"/>
            </p:cNvSpPr>
            <p:nvPr/>
          </p:nvSpPr>
          <p:spPr bwMode="auto">
            <a:xfrm flipV="1">
              <a:off x="4784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208" name="Line 96"/>
            <p:cNvSpPr>
              <a:spLocks noChangeShapeType="1"/>
            </p:cNvSpPr>
            <p:nvPr/>
          </p:nvSpPr>
          <p:spPr bwMode="auto">
            <a:xfrm flipV="1">
              <a:off x="4693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209" name="Line 97"/>
            <p:cNvSpPr>
              <a:spLocks noChangeShapeType="1"/>
            </p:cNvSpPr>
            <p:nvPr/>
          </p:nvSpPr>
          <p:spPr bwMode="auto">
            <a:xfrm flipV="1">
              <a:off x="4739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210" name="Line 98"/>
            <p:cNvSpPr>
              <a:spLocks noChangeShapeType="1"/>
            </p:cNvSpPr>
            <p:nvPr/>
          </p:nvSpPr>
          <p:spPr bwMode="auto">
            <a:xfrm flipV="1">
              <a:off x="4785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211" name="Line 99"/>
            <p:cNvSpPr>
              <a:spLocks noChangeShapeType="1"/>
            </p:cNvSpPr>
            <p:nvPr/>
          </p:nvSpPr>
          <p:spPr bwMode="auto">
            <a:xfrm flipV="1">
              <a:off x="4875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212" name="Line 100"/>
            <p:cNvSpPr>
              <a:spLocks noChangeShapeType="1"/>
            </p:cNvSpPr>
            <p:nvPr/>
          </p:nvSpPr>
          <p:spPr bwMode="auto">
            <a:xfrm flipV="1">
              <a:off x="4921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213" name="Line 101"/>
            <p:cNvSpPr>
              <a:spLocks noChangeShapeType="1"/>
            </p:cNvSpPr>
            <p:nvPr/>
          </p:nvSpPr>
          <p:spPr bwMode="auto">
            <a:xfrm flipV="1">
              <a:off x="4830" y="1071"/>
              <a:ext cx="4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214" name="AutoShape 102"/>
          <p:cNvSpPr>
            <a:spLocks noChangeArrowheads="1"/>
          </p:cNvSpPr>
          <p:nvPr/>
        </p:nvSpPr>
        <p:spPr bwMode="auto">
          <a:xfrm>
            <a:off x="3417888" y="5299075"/>
            <a:ext cx="1154112" cy="1077913"/>
          </a:xfrm>
          <a:prstGeom prst="can">
            <a:avLst>
              <a:gd name="adj" fmla="val 2012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15" name="Rectangle 103"/>
          <p:cNvSpPr>
            <a:spLocks noChangeArrowheads="1"/>
          </p:cNvSpPr>
          <p:nvPr/>
        </p:nvSpPr>
        <p:spPr bwMode="auto">
          <a:xfrm>
            <a:off x="3492500" y="4289425"/>
            <a:ext cx="217488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16" name="Text Box 104"/>
          <p:cNvSpPr txBox="1">
            <a:spLocks noChangeArrowheads="1"/>
          </p:cNvSpPr>
          <p:nvPr/>
        </p:nvSpPr>
        <p:spPr bwMode="auto">
          <a:xfrm>
            <a:off x="3779838" y="416083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u="none"/>
              <a:t>cache</a:t>
            </a:r>
          </a:p>
        </p:txBody>
      </p:sp>
      <p:sp>
        <p:nvSpPr>
          <p:cNvPr id="90217" name="Rectangle 105"/>
          <p:cNvSpPr>
            <a:spLocks noChangeArrowheads="1"/>
          </p:cNvSpPr>
          <p:nvPr/>
        </p:nvSpPr>
        <p:spPr bwMode="auto">
          <a:xfrm>
            <a:off x="3563938" y="5657850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18" name="Rectangle 106"/>
          <p:cNvSpPr>
            <a:spLocks noChangeArrowheads="1"/>
          </p:cNvSpPr>
          <p:nvPr/>
        </p:nvSpPr>
        <p:spPr bwMode="auto">
          <a:xfrm>
            <a:off x="3708400" y="5657850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19" name="Rectangle 107"/>
          <p:cNvSpPr>
            <a:spLocks noChangeArrowheads="1"/>
          </p:cNvSpPr>
          <p:nvPr/>
        </p:nvSpPr>
        <p:spPr bwMode="auto">
          <a:xfrm>
            <a:off x="3852863" y="5657850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20" name="Rectangle 108"/>
          <p:cNvSpPr>
            <a:spLocks noChangeArrowheads="1"/>
          </p:cNvSpPr>
          <p:nvPr/>
        </p:nvSpPr>
        <p:spPr bwMode="auto">
          <a:xfrm>
            <a:off x="3995738" y="5657850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21" name="Rectangle 109"/>
          <p:cNvSpPr>
            <a:spLocks noChangeArrowheads="1"/>
          </p:cNvSpPr>
          <p:nvPr/>
        </p:nvSpPr>
        <p:spPr bwMode="auto">
          <a:xfrm>
            <a:off x="4140200" y="5657850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22" name="Rectangle 110"/>
          <p:cNvSpPr>
            <a:spLocks noChangeArrowheads="1"/>
          </p:cNvSpPr>
          <p:nvPr/>
        </p:nvSpPr>
        <p:spPr bwMode="auto">
          <a:xfrm>
            <a:off x="4284663" y="5657850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23" name="Rectangle 111"/>
          <p:cNvSpPr>
            <a:spLocks noChangeArrowheads="1"/>
          </p:cNvSpPr>
          <p:nvPr/>
        </p:nvSpPr>
        <p:spPr bwMode="auto">
          <a:xfrm>
            <a:off x="3563938" y="5800725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24" name="Rectangle 112"/>
          <p:cNvSpPr>
            <a:spLocks noChangeArrowheads="1"/>
          </p:cNvSpPr>
          <p:nvPr/>
        </p:nvSpPr>
        <p:spPr bwMode="auto">
          <a:xfrm>
            <a:off x="3708400" y="5800725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25" name="Rectangle 113"/>
          <p:cNvSpPr>
            <a:spLocks noChangeArrowheads="1"/>
          </p:cNvSpPr>
          <p:nvPr/>
        </p:nvSpPr>
        <p:spPr bwMode="auto">
          <a:xfrm>
            <a:off x="3852863" y="5800725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26" name="Rectangle 114"/>
          <p:cNvSpPr>
            <a:spLocks noChangeArrowheads="1"/>
          </p:cNvSpPr>
          <p:nvPr/>
        </p:nvSpPr>
        <p:spPr bwMode="auto">
          <a:xfrm>
            <a:off x="3995738" y="5800725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27" name="Rectangle 115"/>
          <p:cNvSpPr>
            <a:spLocks noChangeArrowheads="1"/>
          </p:cNvSpPr>
          <p:nvPr/>
        </p:nvSpPr>
        <p:spPr bwMode="auto">
          <a:xfrm>
            <a:off x="4140200" y="5800725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28" name="Rectangle 116"/>
          <p:cNvSpPr>
            <a:spLocks noChangeArrowheads="1"/>
          </p:cNvSpPr>
          <p:nvPr/>
        </p:nvSpPr>
        <p:spPr bwMode="auto">
          <a:xfrm>
            <a:off x="4284663" y="5800725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29" name="Rectangle 117"/>
          <p:cNvSpPr>
            <a:spLocks noChangeArrowheads="1"/>
          </p:cNvSpPr>
          <p:nvPr/>
        </p:nvSpPr>
        <p:spPr bwMode="auto">
          <a:xfrm>
            <a:off x="3563938" y="5946775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30" name="Rectangle 118"/>
          <p:cNvSpPr>
            <a:spLocks noChangeArrowheads="1"/>
          </p:cNvSpPr>
          <p:nvPr/>
        </p:nvSpPr>
        <p:spPr bwMode="auto">
          <a:xfrm>
            <a:off x="3708400" y="5946775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31" name="Rectangle 119"/>
          <p:cNvSpPr>
            <a:spLocks noChangeArrowheads="1"/>
          </p:cNvSpPr>
          <p:nvPr/>
        </p:nvSpPr>
        <p:spPr bwMode="auto">
          <a:xfrm>
            <a:off x="3852863" y="5946775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32" name="Rectangle 120"/>
          <p:cNvSpPr>
            <a:spLocks noChangeArrowheads="1"/>
          </p:cNvSpPr>
          <p:nvPr/>
        </p:nvSpPr>
        <p:spPr bwMode="auto">
          <a:xfrm>
            <a:off x="3995738" y="5946775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33" name="Rectangle 121"/>
          <p:cNvSpPr>
            <a:spLocks noChangeArrowheads="1"/>
          </p:cNvSpPr>
          <p:nvPr/>
        </p:nvSpPr>
        <p:spPr bwMode="auto">
          <a:xfrm>
            <a:off x="4140200" y="5946775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34" name="Rectangle 122"/>
          <p:cNvSpPr>
            <a:spLocks noChangeArrowheads="1"/>
          </p:cNvSpPr>
          <p:nvPr/>
        </p:nvSpPr>
        <p:spPr bwMode="auto">
          <a:xfrm>
            <a:off x="4284663" y="5946775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35" name="Rectangle 123"/>
          <p:cNvSpPr>
            <a:spLocks noChangeArrowheads="1"/>
          </p:cNvSpPr>
          <p:nvPr/>
        </p:nvSpPr>
        <p:spPr bwMode="auto">
          <a:xfrm>
            <a:off x="3563938" y="6091238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36" name="Rectangle 124"/>
          <p:cNvSpPr>
            <a:spLocks noChangeArrowheads="1"/>
          </p:cNvSpPr>
          <p:nvPr/>
        </p:nvSpPr>
        <p:spPr bwMode="auto">
          <a:xfrm>
            <a:off x="3708400" y="6091238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37" name="Rectangle 125"/>
          <p:cNvSpPr>
            <a:spLocks noChangeArrowheads="1"/>
          </p:cNvSpPr>
          <p:nvPr/>
        </p:nvSpPr>
        <p:spPr bwMode="auto">
          <a:xfrm>
            <a:off x="3852863" y="6091238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38" name="Rectangle 126"/>
          <p:cNvSpPr>
            <a:spLocks noChangeArrowheads="1"/>
          </p:cNvSpPr>
          <p:nvPr/>
        </p:nvSpPr>
        <p:spPr bwMode="auto">
          <a:xfrm>
            <a:off x="3995738" y="6091238"/>
            <a:ext cx="144462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39" name="Rectangle 127"/>
          <p:cNvSpPr>
            <a:spLocks noChangeArrowheads="1"/>
          </p:cNvSpPr>
          <p:nvPr/>
        </p:nvSpPr>
        <p:spPr bwMode="auto">
          <a:xfrm>
            <a:off x="4140200" y="6091238"/>
            <a:ext cx="14446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40" name="Rectangle 128"/>
          <p:cNvSpPr>
            <a:spLocks noChangeArrowheads="1"/>
          </p:cNvSpPr>
          <p:nvPr/>
        </p:nvSpPr>
        <p:spPr bwMode="auto">
          <a:xfrm>
            <a:off x="4284663" y="6091238"/>
            <a:ext cx="144462" cy="14287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41" name="AutoShape 129"/>
          <p:cNvSpPr>
            <a:spLocks noChangeArrowheads="1"/>
          </p:cNvSpPr>
          <p:nvPr/>
        </p:nvSpPr>
        <p:spPr bwMode="auto">
          <a:xfrm>
            <a:off x="2843213" y="5010150"/>
            <a:ext cx="504825" cy="360363"/>
          </a:xfrm>
          <a:prstGeom prst="rightArrow">
            <a:avLst>
              <a:gd name="adj1" fmla="val 49778"/>
              <a:gd name="adj2" fmla="val 493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43" name="Text Box 131"/>
          <p:cNvSpPr txBox="1">
            <a:spLocks noChangeArrowheads="1"/>
          </p:cNvSpPr>
          <p:nvPr/>
        </p:nvSpPr>
        <p:spPr bwMode="auto">
          <a:xfrm>
            <a:off x="4751388" y="4479925"/>
            <a:ext cx="39243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400" u="none">
                <a:solidFill>
                  <a:srgbClr val="00FF00"/>
                </a:solidFill>
              </a:rPr>
              <a:t>If T3 needs the same data, it must be copied again</a:t>
            </a:r>
          </a:p>
        </p:txBody>
      </p:sp>
      <p:sp>
        <p:nvSpPr>
          <p:cNvPr id="90244" name="Text Box 132"/>
          <p:cNvSpPr txBox="1">
            <a:spLocks noChangeArrowheads="1"/>
          </p:cNvSpPr>
          <p:nvPr/>
        </p:nvSpPr>
        <p:spPr bwMode="auto">
          <a:xfrm>
            <a:off x="1784350" y="6381750"/>
            <a:ext cx="257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400" u="none"/>
              <a:t>when T2 commits</a:t>
            </a:r>
          </a:p>
        </p:txBody>
      </p:sp>
      <p:sp>
        <p:nvSpPr>
          <p:cNvPr id="90245" name="Rectangle 133"/>
          <p:cNvSpPr>
            <a:spLocks noChangeArrowheads="1"/>
          </p:cNvSpPr>
          <p:nvPr/>
        </p:nvSpPr>
        <p:spPr bwMode="auto">
          <a:xfrm>
            <a:off x="179388" y="836613"/>
            <a:ext cx="8785225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altLang="ja-JP" sz="2800" u="none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No-Force</a:t>
            </a:r>
            <a:r>
              <a:rPr lang="en-US" altLang="ja-JP" sz="2800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ja-JP" sz="28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strategy : a transaction </a:t>
            </a:r>
            <a:r>
              <a:rPr lang="en-US" altLang="ja-JP" sz="2800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need </a:t>
            </a:r>
            <a:r>
              <a:rPr lang="en-US" altLang="ja-JP" sz="2800" u="none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</a:t>
            </a:r>
            <a:r>
              <a:rPr lang="en-US" altLang="ja-JP" sz="2800" u="non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ja-JP" sz="28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be                                  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8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written to disk </a:t>
            </a:r>
            <a:r>
              <a:rPr lang="en-US" altLang="ja-JP" sz="2800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immediately</a:t>
            </a:r>
            <a:r>
              <a:rPr lang="en-US" altLang="ja-JP" sz="28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8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</a:t>
            </a:r>
            <a:r>
              <a:rPr lang="en-US" altLang="ja-JP" sz="2800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when it commits</a:t>
            </a:r>
          </a:p>
        </p:txBody>
      </p:sp>
      <p:sp>
        <p:nvSpPr>
          <p:cNvPr id="90246" name="Rectangle 134"/>
          <p:cNvSpPr>
            <a:spLocks noChangeArrowheads="1"/>
          </p:cNvSpPr>
          <p:nvPr/>
        </p:nvSpPr>
        <p:spPr bwMode="auto">
          <a:xfrm>
            <a:off x="5292725" y="2276475"/>
            <a:ext cx="3600450" cy="10080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800" u="none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Advantage :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800" u="none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I/O operations saving </a:t>
            </a:r>
          </a:p>
        </p:txBody>
      </p:sp>
      <p:sp>
        <p:nvSpPr>
          <p:cNvPr id="90247" name="Line 135"/>
          <p:cNvSpPr>
            <a:spLocks noChangeShapeType="1"/>
          </p:cNvSpPr>
          <p:nvPr/>
        </p:nvSpPr>
        <p:spPr bwMode="auto">
          <a:xfrm flipH="1" flipV="1">
            <a:off x="3635375" y="4435475"/>
            <a:ext cx="720725" cy="172878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248" name="Rectangle 136"/>
          <p:cNvSpPr>
            <a:spLocks noChangeArrowheads="1"/>
          </p:cNvSpPr>
          <p:nvPr/>
        </p:nvSpPr>
        <p:spPr bwMode="auto">
          <a:xfrm>
            <a:off x="4932363" y="6019800"/>
            <a:ext cx="35988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800" u="none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</a:t>
            </a:r>
            <a:r>
              <a:rPr lang="en-US" altLang="ja-JP" sz="2800" u="none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Force strategy</a:t>
            </a:r>
            <a:endParaRPr lang="en-US" altLang="ja-JP" sz="2800" u="none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0249" name="Line 137"/>
          <p:cNvSpPr>
            <a:spLocks noChangeShapeType="1"/>
          </p:cNvSpPr>
          <p:nvPr/>
        </p:nvSpPr>
        <p:spPr bwMode="auto">
          <a:xfrm>
            <a:off x="395288" y="2133600"/>
            <a:ext cx="4681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250" name="Line 138"/>
          <p:cNvSpPr>
            <a:spLocks noChangeShapeType="1"/>
          </p:cNvSpPr>
          <p:nvPr/>
        </p:nvSpPr>
        <p:spPr bwMode="auto">
          <a:xfrm>
            <a:off x="5076825" y="3500438"/>
            <a:ext cx="3814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251" name="Line 139"/>
          <p:cNvSpPr>
            <a:spLocks noChangeShapeType="1"/>
          </p:cNvSpPr>
          <p:nvPr/>
        </p:nvSpPr>
        <p:spPr bwMode="auto">
          <a:xfrm flipH="1" flipV="1">
            <a:off x="5076825" y="2133600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60412"/>
          </a:xfrm>
        </p:spPr>
        <p:txBody>
          <a:bodyPr/>
          <a:lstStyle/>
          <a:p>
            <a:r>
              <a:rPr lang="en-US" altLang="ja-JP" sz="3200" u="sng" dirty="0" smtClean="0"/>
              <a:t>Basic Concepts: </a:t>
            </a:r>
            <a:r>
              <a:rPr lang="en-US" altLang="ja-JP" sz="3200" u="sng" dirty="0" err="1" smtClean="0"/>
              <a:t>Checkpointing</a:t>
            </a:r>
            <a:endParaRPr lang="en-US" altLang="ja-JP" sz="3200" u="sng" dirty="0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179388" y="908050"/>
            <a:ext cx="8496300" cy="267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altLang="ja-JP" sz="2400" u="non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At a Checkpoint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ja-JP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- temporarily suspend all transactions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4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altLang="ja-JP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- Force write results of all update operations of committed transactions from memory to disk</a:t>
            </a:r>
            <a:endParaRPr lang="en-US" altLang="ja-JP" sz="2400" u="none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4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altLang="ja-JP" sz="2400" u="non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- </a:t>
            </a:r>
            <a:r>
              <a:rPr lang="en-US" altLang="ja-JP" sz="24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 record is written into the </a:t>
            </a:r>
            <a:r>
              <a:rPr lang="en-US" altLang="ja-JP" sz="2400" u="non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log file and log force written to disk. </a:t>
            </a:r>
            <a:r>
              <a:rPr lang="en-US" altLang="ja-JP" sz="24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([checkpoint</a:t>
            </a:r>
            <a:r>
              <a:rPr lang="en-US" altLang="ja-JP" sz="2400" u="non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])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	- Resume executing transactions</a:t>
            </a:r>
            <a:endParaRPr lang="en-US" altLang="ja-JP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buFont typeface="Arial" pitchFamily="34" charset="0"/>
              <a:buChar char="•"/>
            </a:pPr>
            <a:r>
              <a:rPr lang="en-US" altLang="ja-JP" sz="2400" u="non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Periodically done </a:t>
            </a:r>
            <a:r>
              <a:rPr lang="en-US" altLang="ja-JP" sz="24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(e.g. every n min. or every n </a:t>
            </a:r>
            <a:r>
              <a:rPr lang="en-US" altLang="ja-JP" sz="2400" u="non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transaction)</a:t>
            </a:r>
            <a:endParaRPr lang="en-US" altLang="ja-JP" sz="2400" u="none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6443663" y="6272213"/>
            <a:ext cx="73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93203" name="AutoShape 19"/>
          <p:cNvSpPr>
            <a:spLocks noChangeArrowheads="1"/>
          </p:cNvSpPr>
          <p:nvPr/>
        </p:nvSpPr>
        <p:spPr bwMode="auto">
          <a:xfrm rot="19028297" flipV="1">
            <a:off x="5959475" y="3284538"/>
            <a:ext cx="433388" cy="1463675"/>
          </a:xfrm>
          <a:prstGeom prst="curvedLeftArrow">
            <a:avLst>
              <a:gd name="adj1" fmla="val 67546"/>
              <a:gd name="adj2" fmla="val 135091"/>
              <a:gd name="adj3" fmla="val 6963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403350" y="3987800"/>
            <a:ext cx="5543550" cy="2717800"/>
            <a:chOff x="1403350" y="3103563"/>
            <a:chExt cx="5543550" cy="3348037"/>
          </a:xfrm>
        </p:grpSpPr>
        <p:sp>
          <p:nvSpPr>
            <p:cNvPr id="93188" name="AutoShape 4"/>
            <p:cNvSpPr>
              <a:spLocks noChangeArrowheads="1"/>
            </p:cNvSpPr>
            <p:nvPr/>
          </p:nvSpPr>
          <p:spPr bwMode="auto">
            <a:xfrm>
              <a:off x="1403350" y="3859213"/>
              <a:ext cx="5024438" cy="863600"/>
            </a:xfrm>
            <a:prstGeom prst="horizontalScroll">
              <a:avLst>
                <a:gd name="adj" fmla="val 21634"/>
              </a:avLst>
            </a:prstGeom>
            <a:solidFill>
              <a:schemeClr val="accent1"/>
            </a:solidFill>
            <a:ln w="9525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89" name="Rectangle 5"/>
            <p:cNvSpPr>
              <a:spLocks noChangeArrowheads="1"/>
            </p:cNvSpPr>
            <p:nvPr/>
          </p:nvSpPr>
          <p:spPr bwMode="auto">
            <a:xfrm>
              <a:off x="2466975" y="5227638"/>
              <a:ext cx="1368425" cy="7302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0" name="Rectangle 6"/>
            <p:cNvSpPr>
              <a:spLocks noChangeArrowheads="1"/>
            </p:cNvSpPr>
            <p:nvPr/>
          </p:nvSpPr>
          <p:spPr bwMode="auto">
            <a:xfrm>
              <a:off x="3043238" y="5516563"/>
              <a:ext cx="2447925" cy="71437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1" name="Rectangle 7"/>
            <p:cNvSpPr>
              <a:spLocks noChangeArrowheads="1"/>
            </p:cNvSpPr>
            <p:nvPr/>
          </p:nvSpPr>
          <p:spPr bwMode="auto">
            <a:xfrm>
              <a:off x="4627563" y="5803900"/>
              <a:ext cx="2160587" cy="7302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2" name="Line 8"/>
            <p:cNvSpPr>
              <a:spLocks noChangeShapeType="1"/>
            </p:cNvSpPr>
            <p:nvPr/>
          </p:nvSpPr>
          <p:spPr bwMode="auto">
            <a:xfrm flipV="1">
              <a:off x="1690688" y="6127750"/>
              <a:ext cx="52562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94" name="Text Box 10"/>
            <p:cNvSpPr txBox="1">
              <a:spLocks noChangeArrowheads="1"/>
            </p:cNvSpPr>
            <p:nvPr/>
          </p:nvSpPr>
          <p:spPr bwMode="auto">
            <a:xfrm>
              <a:off x="1963738" y="5011738"/>
              <a:ext cx="4699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2000" u="none">
                  <a:solidFill>
                    <a:srgbClr val="00FF00"/>
                  </a:solidFill>
                </a:rPr>
                <a:t>T1</a:t>
              </a:r>
            </a:p>
          </p:txBody>
        </p:sp>
        <p:sp>
          <p:nvSpPr>
            <p:cNvPr id="93195" name="Text Box 11"/>
            <p:cNvSpPr txBox="1">
              <a:spLocks noChangeArrowheads="1"/>
            </p:cNvSpPr>
            <p:nvPr/>
          </p:nvSpPr>
          <p:spPr bwMode="auto">
            <a:xfrm>
              <a:off x="2466975" y="5372100"/>
              <a:ext cx="4699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2000" u="none">
                  <a:solidFill>
                    <a:srgbClr val="00FF00"/>
                  </a:solidFill>
                </a:rPr>
                <a:t>T2</a:t>
              </a:r>
            </a:p>
          </p:txBody>
        </p:sp>
        <p:sp>
          <p:nvSpPr>
            <p:cNvPr id="93196" name="Text Box 12"/>
            <p:cNvSpPr txBox="1">
              <a:spLocks noChangeArrowheads="1"/>
            </p:cNvSpPr>
            <p:nvPr/>
          </p:nvSpPr>
          <p:spPr bwMode="auto">
            <a:xfrm>
              <a:off x="4051300" y="5695950"/>
              <a:ext cx="4699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2000" u="none">
                  <a:solidFill>
                    <a:srgbClr val="00FF00"/>
                  </a:solidFill>
                </a:rPr>
                <a:t>T3</a:t>
              </a:r>
            </a:p>
          </p:txBody>
        </p:sp>
        <p:sp>
          <p:nvSpPr>
            <p:cNvPr id="93197" name="Line 13"/>
            <p:cNvSpPr>
              <a:spLocks noChangeShapeType="1"/>
            </p:cNvSpPr>
            <p:nvPr/>
          </p:nvSpPr>
          <p:spPr bwMode="auto">
            <a:xfrm>
              <a:off x="6283325" y="4795838"/>
              <a:ext cx="0" cy="16557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98" name="AutoShape 14"/>
            <p:cNvSpPr>
              <a:spLocks noChangeArrowheads="1"/>
            </p:cNvSpPr>
            <p:nvPr/>
          </p:nvSpPr>
          <p:spPr bwMode="auto">
            <a:xfrm>
              <a:off x="5722938" y="4799013"/>
              <a:ext cx="1166812" cy="969962"/>
            </a:xfrm>
            <a:prstGeom prst="irregularSeal2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ja-JP" sz="2000" u="none"/>
                <a:t>Crash</a:t>
              </a:r>
            </a:p>
          </p:txBody>
        </p:sp>
        <p:sp>
          <p:nvSpPr>
            <p:cNvPr id="93199" name="Line 15"/>
            <p:cNvSpPr>
              <a:spLocks noChangeShapeType="1"/>
            </p:cNvSpPr>
            <p:nvPr/>
          </p:nvSpPr>
          <p:spPr bwMode="auto">
            <a:xfrm flipV="1">
              <a:off x="3922713" y="4435475"/>
              <a:ext cx="0" cy="792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00" name="Line 16"/>
            <p:cNvSpPr>
              <a:spLocks noChangeShapeType="1"/>
            </p:cNvSpPr>
            <p:nvPr/>
          </p:nvSpPr>
          <p:spPr bwMode="auto">
            <a:xfrm flipV="1">
              <a:off x="5578475" y="4435475"/>
              <a:ext cx="0" cy="1079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01" name="AutoShape 17"/>
            <p:cNvSpPr>
              <a:spLocks noChangeArrowheads="1"/>
            </p:cNvSpPr>
            <p:nvPr/>
          </p:nvSpPr>
          <p:spPr bwMode="auto">
            <a:xfrm>
              <a:off x="3779838" y="4148138"/>
              <a:ext cx="287337" cy="287337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2" name="AutoShape 18"/>
            <p:cNvSpPr>
              <a:spLocks noChangeArrowheads="1"/>
            </p:cNvSpPr>
            <p:nvPr/>
          </p:nvSpPr>
          <p:spPr bwMode="auto">
            <a:xfrm>
              <a:off x="5435600" y="4148138"/>
              <a:ext cx="287338" cy="287337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4" name="AutoShape 20"/>
            <p:cNvSpPr>
              <a:spLocks noChangeArrowheads="1"/>
            </p:cNvSpPr>
            <p:nvPr/>
          </p:nvSpPr>
          <p:spPr bwMode="auto">
            <a:xfrm>
              <a:off x="2935288" y="3500438"/>
              <a:ext cx="2735262" cy="360362"/>
            </a:xfrm>
            <a:prstGeom prst="leftArrow">
              <a:avLst>
                <a:gd name="adj1" fmla="val 49778"/>
                <a:gd name="adj2" fmla="val 88132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5" name="AutoShape 21"/>
            <p:cNvSpPr>
              <a:spLocks noChangeArrowheads="1"/>
            </p:cNvSpPr>
            <p:nvPr/>
          </p:nvSpPr>
          <p:spPr bwMode="auto">
            <a:xfrm flipH="1">
              <a:off x="3079750" y="3789363"/>
              <a:ext cx="2663825" cy="215900"/>
            </a:xfrm>
            <a:prstGeom prst="leftArrow">
              <a:avLst>
                <a:gd name="adj1" fmla="val 49685"/>
                <a:gd name="adj2" fmla="val 169651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6" name="Line 22"/>
            <p:cNvSpPr>
              <a:spLocks noChangeShapeType="1"/>
            </p:cNvSpPr>
            <p:nvPr/>
          </p:nvSpPr>
          <p:spPr bwMode="auto">
            <a:xfrm>
              <a:off x="2841625" y="3500438"/>
              <a:ext cx="0" cy="12969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07" name="Text Box 23"/>
            <p:cNvSpPr txBox="1">
              <a:spLocks noChangeArrowheads="1"/>
            </p:cNvSpPr>
            <p:nvPr/>
          </p:nvSpPr>
          <p:spPr bwMode="auto">
            <a:xfrm>
              <a:off x="2122488" y="3103563"/>
              <a:ext cx="14192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2000" u="none">
                  <a:solidFill>
                    <a:srgbClr val="000000"/>
                  </a:solidFill>
                </a:rPr>
                <a:t>Checkpoint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60412"/>
          </a:xfrm>
        </p:spPr>
        <p:txBody>
          <a:bodyPr/>
          <a:lstStyle/>
          <a:p>
            <a:r>
              <a:rPr lang="en-US" altLang="ja-JP" sz="3200" u="sng"/>
              <a:t>Transaction Rollback (1)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179388" y="908050"/>
            <a:ext cx="42481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altLang="ja-JP" sz="2800" u="non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Rollback / Roll foward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2195513" y="2997200"/>
            <a:ext cx="3240087" cy="7143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627313" y="3427413"/>
            <a:ext cx="2160587" cy="714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3563938" y="3871913"/>
            <a:ext cx="2160587" cy="730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971550" y="4292600"/>
            <a:ext cx="58324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6875463" y="4076700"/>
            <a:ext cx="73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827088" y="2060575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006600"/>
                </a:solidFill>
              </a:rPr>
              <a:t>T1</a:t>
            </a: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1476375" y="2419350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006600"/>
                </a:solidFill>
              </a:rPr>
              <a:t>T2</a:t>
            </a: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1763713" y="2852738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006600"/>
                </a:solidFill>
              </a:rPr>
              <a:t>T3</a:t>
            </a:r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>
            <a:off x="5219700" y="1844675"/>
            <a:ext cx="0" cy="2592388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173" name="AutoShape 13"/>
          <p:cNvSpPr>
            <a:spLocks noChangeArrowheads="1"/>
          </p:cNvSpPr>
          <p:nvPr/>
        </p:nvSpPr>
        <p:spPr bwMode="auto">
          <a:xfrm>
            <a:off x="4572000" y="1987550"/>
            <a:ext cx="1368425" cy="935038"/>
          </a:xfrm>
          <a:prstGeom prst="irregularSeal2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2000" u="none"/>
              <a:t>Crash</a:t>
            </a:r>
          </a:p>
        </p:txBody>
      </p:sp>
      <p:sp>
        <p:nvSpPr>
          <p:cNvPr id="92174" name="Line 14"/>
          <p:cNvSpPr>
            <a:spLocks noChangeShapeType="1"/>
          </p:cNvSpPr>
          <p:nvPr/>
        </p:nvSpPr>
        <p:spPr bwMode="auto">
          <a:xfrm>
            <a:off x="2411413" y="1916113"/>
            <a:ext cx="0" cy="252095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1258888" y="2203450"/>
            <a:ext cx="936625" cy="730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76" name="Rectangle 16"/>
          <p:cNvSpPr>
            <a:spLocks noChangeArrowheads="1"/>
          </p:cNvSpPr>
          <p:nvPr/>
        </p:nvSpPr>
        <p:spPr bwMode="auto">
          <a:xfrm>
            <a:off x="1906588" y="2563813"/>
            <a:ext cx="1512887" cy="730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78" name="Text Box 18"/>
          <p:cNvSpPr txBox="1">
            <a:spLocks noChangeArrowheads="1"/>
          </p:cNvSpPr>
          <p:nvPr/>
        </p:nvSpPr>
        <p:spPr bwMode="auto">
          <a:xfrm>
            <a:off x="2124075" y="3248025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006600"/>
                </a:solidFill>
              </a:rPr>
              <a:t>T4</a:t>
            </a:r>
          </a:p>
        </p:txBody>
      </p:sp>
      <p:sp>
        <p:nvSpPr>
          <p:cNvPr id="92179" name="Text Box 19"/>
          <p:cNvSpPr txBox="1">
            <a:spLocks noChangeArrowheads="1"/>
          </p:cNvSpPr>
          <p:nvPr/>
        </p:nvSpPr>
        <p:spPr bwMode="auto">
          <a:xfrm>
            <a:off x="3059113" y="3716338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006600"/>
                </a:solidFill>
              </a:rPr>
              <a:t>T5</a:t>
            </a:r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6227763" y="1916113"/>
            <a:ext cx="2114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FFFF00"/>
                </a:solidFill>
              </a:rPr>
              <a:t>1 : Not necesary </a:t>
            </a:r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6227763" y="2311400"/>
            <a:ext cx="1916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FFFF00"/>
                </a:solidFill>
              </a:rPr>
              <a:t>2 : Roll foward </a:t>
            </a:r>
          </a:p>
        </p:txBody>
      </p:sp>
      <p:sp>
        <p:nvSpPr>
          <p:cNvPr id="92182" name="Text Box 22"/>
          <p:cNvSpPr txBox="1">
            <a:spLocks noChangeArrowheads="1"/>
          </p:cNvSpPr>
          <p:nvPr/>
        </p:nvSpPr>
        <p:spPr bwMode="auto">
          <a:xfrm>
            <a:off x="6227763" y="2779713"/>
            <a:ext cx="158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FF0000"/>
                </a:solidFill>
              </a:rPr>
              <a:t>3 : Rollback </a:t>
            </a:r>
          </a:p>
        </p:txBody>
      </p:sp>
      <p:sp>
        <p:nvSpPr>
          <p:cNvPr id="92183" name="Text Box 23"/>
          <p:cNvSpPr txBox="1">
            <a:spLocks noChangeArrowheads="1"/>
          </p:cNvSpPr>
          <p:nvPr/>
        </p:nvSpPr>
        <p:spPr bwMode="auto">
          <a:xfrm>
            <a:off x="6227763" y="3211513"/>
            <a:ext cx="2008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FFFF00"/>
                </a:solidFill>
              </a:rPr>
              <a:t>4 : Roll forward </a:t>
            </a:r>
          </a:p>
        </p:txBody>
      </p:sp>
      <p:sp>
        <p:nvSpPr>
          <p:cNvPr id="92184" name="Text Box 24"/>
          <p:cNvSpPr txBox="1">
            <a:spLocks noChangeArrowheads="1"/>
          </p:cNvSpPr>
          <p:nvPr/>
        </p:nvSpPr>
        <p:spPr bwMode="auto">
          <a:xfrm>
            <a:off x="6227763" y="3678238"/>
            <a:ext cx="11623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 dirty="0">
                <a:solidFill>
                  <a:srgbClr val="FF0000"/>
                </a:solidFill>
              </a:rPr>
              <a:t>5 : </a:t>
            </a:r>
            <a:r>
              <a:rPr lang="en-US" altLang="ja-JP" sz="2000" dirty="0" smtClean="0">
                <a:solidFill>
                  <a:srgbClr val="FF0000"/>
                </a:solidFill>
              </a:rPr>
              <a:t>ignore</a:t>
            </a:r>
            <a:endParaRPr lang="en-US" altLang="ja-JP" sz="2000" u="none" dirty="0">
              <a:solidFill>
                <a:srgbClr val="FF0000"/>
              </a:solidFill>
            </a:endParaRPr>
          </a:p>
        </p:txBody>
      </p:sp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1692275" y="4398963"/>
            <a:ext cx="13572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 dirty="0"/>
              <a:t>Checkpoint</a:t>
            </a:r>
          </a:p>
        </p:txBody>
      </p:sp>
      <p:sp>
        <p:nvSpPr>
          <p:cNvPr id="92186" name="Rectangle 26"/>
          <p:cNvSpPr>
            <a:spLocks noChangeArrowheads="1"/>
          </p:cNvSpPr>
          <p:nvPr/>
        </p:nvSpPr>
        <p:spPr bwMode="auto">
          <a:xfrm>
            <a:off x="827088" y="5229225"/>
            <a:ext cx="73453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-"/>
            </a:pPr>
            <a:r>
              <a:rPr lang="en-US" altLang="ja-JP" sz="2800" u="non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Steal : transaction may be written on disk 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800" u="none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before it commits </a:t>
            </a:r>
            <a:endParaRPr lang="en-US" altLang="ja-JP" sz="2800" u="none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88" name="Text Box 28"/>
          <p:cNvSpPr txBox="1">
            <a:spLocks noChangeArrowheads="1"/>
          </p:cNvSpPr>
          <p:nvPr/>
        </p:nvSpPr>
        <p:spPr bwMode="auto">
          <a:xfrm>
            <a:off x="6156325" y="1484313"/>
            <a:ext cx="223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 sz="2000" u="none"/>
              <a:t>Recovery method </a:t>
            </a:r>
          </a:p>
        </p:txBody>
      </p:sp>
      <p:sp>
        <p:nvSpPr>
          <p:cNvPr id="92189" name="Line 29"/>
          <p:cNvSpPr>
            <a:spLocks noChangeShapeType="1"/>
          </p:cNvSpPr>
          <p:nvPr/>
        </p:nvSpPr>
        <p:spPr bwMode="auto">
          <a:xfrm flipH="1">
            <a:off x="2484438" y="3140075"/>
            <a:ext cx="2735262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190" name="Line 30"/>
          <p:cNvSpPr>
            <a:spLocks noChangeShapeType="1"/>
          </p:cNvSpPr>
          <p:nvPr/>
        </p:nvSpPr>
        <p:spPr bwMode="auto">
          <a:xfrm flipH="1">
            <a:off x="3563938" y="4003675"/>
            <a:ext cx="1655762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191" name="Line 31"/>
          <p:cNvSpPr>
            <a:spLocks noChangeShapeType="1"/>
          </p:cNvSpPr>
          <p:nvPr/>
        </p:nvSpPr>
        <p:spPr bwMode="auto">
          <a:xfrm>
            <a:off x="2411413" y="2708275"/>
            <a:ext cx="1081087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192" name="Line 32"/>
          <p:cNvSpPr>
            <a:spLocks noChangeShapeType="1"/>
          </p:cNvSpPr>
          <p:nvPr/>
        </p:nvSpPr>
        <p:spPr bwMode="auto">
          <a:xfrm>
            <a:off x="2411413" y="3571875"/>
            <a:ext cx="2376487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179388" y="765175"/>
            <a:ext cx="42481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altLang="ja-JP" sz="2800" u="non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:</a:t>
            </a:r>
          </a:p>
        </p:txBody>
      </p:sp>
      <p:graphicFrame>
        <p:nvGraphicFramePr>
          <p:cNvPr id="96395" name="Group 139"/>
          <p:cNvGraphicFramePr>
            <a:graphicFrameLocks noGrp="1"/>
          </p:cNvGraphicFramePr>
          <p:nvPr>
            <p:ph idx="1"/>
          </p:nvPr>
        </p:nvGraphicFramePr>
        <p:xfrm>
          <a:off x="468313" y="4076700"/>
          <a:ext cx="2239962" cy="1958976"/>
        </p:xfrm>
        <a:graphic>
          <a:graphicData uri="http://schemas.openxmlformats.org/drawingml/2006/table">
            <a:tbl>
              <a:tblPr/>
              <a:tblGrid>
                <a:gridCol w="963612"/>
                <a:gridCol w="127635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Account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Mr.A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$10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Mr.B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$2,000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Mr.C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$30,000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96333" name="Rectangle 77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60412"/>
          </a:xfrm>
          <a:noFill/>
          <a:ln/>
        </p:spPr>
        <p:txBody>
          <a:bodyPr/>
          <a:lstStyle/>
          <a:p>
            <a:r>
              <a:rPr lang="en-US" altLang="ja-JP" sz="3200" u="sng"/>
              <a:t>Transaction Rollback (2)</a:t>
            </a:r>
          </a:p>
        </p:txBody>
      </p:sp>
      <p:sp>
        <p:nvSpPr>
          <p:cNvPr id="96335" name="Rectangle 79"/>
          <p:cNvSpPr>
            <a:spLocks noChangeArrowheads="1"/>
          </p:cNvSpPr>
          <p:nvPr/>
        </p:nvSpPr>
        <p:spPr bwMode="auto">
          <a:xfrm>
            <a:off x="2771775" y="2598738"/>
            <a:ext cx="3887788" cy="698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36" name="Line 80"/>
          <p:cNvSpPr>
            <a:spLocks noChangeShapeType="1"/>
          </p:cNvSpPr>
          <p:nvPr/>
        </p:nvSpPr>
        <p:spPr bwMode="auto">
          <a:xfrm>
            <a:off x="684213" y="3032125"/>
            <a:ext cx="784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337" name="Text Box 81"/>
          <p:cNvSpPr txBox="1">
            <a:spLocks noChangeArrowheads="1"/>
          </p:cNvSpPr>
          <p:nvPr/>
        </p:nvSpPr>
        <p:spPr bwMode="auto">
          <a:xfrm>
            <a:off x="8083550" y="2598738"/>
            <a:ext cx="73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96339" name="Text Box 83"/>
          <p:cNvSpPr txBox="1">
            <a:spLocks noChangeArrowheads="1"/>
          </p:cNvSpPr>
          <p:nvPr/>
        </p:nvSpPr>
        <p:spPr bwMode="auto">
          <a:xfrm>
            <a:off x="2301875" y="2455863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006600"/>
                </a:solidFill>
              </a:rPr>
              <a:t>T2</a:t>
            </a:r>
          </a:p>
        </p:txBody>
      </p:sp>
      <p:sp>
        <p:nvSpPr>
          <p:cNvPr id="96341" name="Line 85"/>
          <p:cNvSpPr>
            <a:spLocks noChangeShapeType="1"/>
          </p:cNvSpPr>
          <p:nvPr/>
        </p:nvSpPr>
        <p:spPr bwMode="auto">
          <a:xfrm>
            <a:off x="1042988" y="1663700"/>
            <a:ext cx="0" cy="1476375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342" name="Rectangle 86"/>
          <p:cNvSpPr>
            <a:spLocks noChangeArrowheads="1"/>
          </p:cNvSpPr>
          <p:nvPr/>
        </p:nvSpPr>
        <p:spPr bwMode="auto">
          <a:xfrm>
            <a:off x="1258888" y="1951038"/>
            <a:ext cx="6121400" cy="698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43" name="Text Box 87"/>
          <p:cNvSpPr txBox="1">
            <a:spLocks noChangeArrowheads="1"/>
          </p:cNvSpPr>
          <p:nvPr/>
        </p:nvSpPr>
        <p:spPr bwMode="auto">
          <a:xfrm>
            <a:off x="614363" y="3067050"/>
            <a:ext cx="1419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FFFF00"/>
                </a:solidFill>
              </a:rPr>
              <a:t>Checkpoint</a:t>
            </a:r>
          </a:p>
        </p:txBody>
      </p:sp>
      <p:sp>
        <p:nvSpPr>
          <p:cNvPr id="96344" name="Text Box 88"/>
          <p:cNvSpPr txBox="1">
            <a:spLocks noChangeArrowheads="1"/>
          </p:cNvSpPr>
          <p:nvPr/>
        </p:nvSpPr>
        <p:spPr bwMode="auto">
          <a:xfrm>
            <a:off x="5700713" y="3103563"/>
            <a:ext cx="815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FF3300"/>
                </a:solidFill>
              </a:rPr>
              <a:t>Crash</a:t>
            </a:r>
          </a:p>
        </p:txBody>
      </p:sp>
      <p:sp>
        <p:nvSpPr>
          <p:cNvPr id="96369" name="Text Box 113"/>
          <p:cNvSpPr txBox="1">
            <a:spLocks noChangeArrowheads="1"/>
          </p:cNvSpPr>
          <p:nvPr/>
        </p:nvSpPr>
        <p:spPr bwMode="auto">
          <a:xfrm>
            <a:off x="3059113" y="3824288"/>
            <a:ext cx="60118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 sz="2400" u="none">
                <a:solidFill>
                  <a:schemeClr val="hlink"/>
                </a:solidFill>
              </a:rPr>
              <a:t>T1 : A company pays salary to employees</a:t>
            </a:r>
          </a:p>
          <a:p>
            <a:r>
              <a:rPr lang="en-US" altLang="ja-JP" sz="2400" u="none"/>
              <a:t>   i) transfer $2,000 to Mr. A</a:t>
            </a:r>
            <a:r>
              <a:rPr lang="en-US" altLang="ja-JP" sz="2400" u="none">
                <a:latin typeface="Arial"/>
              </a:rPr>
              <a:t>’</a:t>
            </a:r>
            <a:r>
              <a:rPr lang="en-US" altLang="ja-JP" sz="2400" u="none"/>
              <a:t>s account</a:t>
            </a:r>
          </a:p>
          <a:p>
            <a:r>
              <a:rPr lang="en-US" altLang="ja-JP" sz="2400" u="none"/>
              <a:t>   ii) transfer $2,500 to Mr B</a:t>
            </a:r>
            <a:r>
              <a:rPr lang="en-US" altLang="ja-JP" sz="2400" u="none">
                <a:latin typeface="Arial"/>
              </a:rPr>
              <a:t>’</a:t>
            </a:r>
            <a:r>
              <a:rPr lang="en-US" altLang="ja-JP" sz="2400" u="none"/>
              <a:t>s account </a:t>
            </a:r>
            <a:r>
              <a:rPr lang="en-US" altLang="ja-JP" sz="2400" u="none">
                <a:latin typeface="Arial"/>
              </a:rPr>
              <a:t>…</a:t>
            </a:r>
            <a:endParaRPr lang="en-US" altLang="ja-JP" sz="2400" u="none"/>
          </a:p>
        </p:txBody>
      </p:sp>
      <p:sp>
        <p:nvSpPr>
          <p:cNvPr id="96340" name="Line 84"/>
          <p:cNvSpPr>
            <a:spLocks noChangeShapeType="1"/>
          </p:cNvSpPr>
          <p:nvPr/>
        </p:nvSpPr>
        <p:spPr bwMode="auto">
          <a:xfrm>
            <a:off x="6516688" y="1735138"/>
            <a:ext cx="0" cy="1439862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370" name="Line 114"/>
          <p:cNvSpPr>
            <a:spLocks noChangeShapeType="1"/>
          </p:cNvSpPr>
          <p:nvPr/>
        </p:nvSpPr>
        <p:spPr bwMode="auto">
          <a:xfrm>
            <a:off x="1619250" y="1806575"/>
            <a:ext cx="0" cy="288925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372" name="Line 116"/>
          <p:cNvSpPr>
            <a:spLocks noChangeShapeType="1"/>
          </p:cNvSpPr>
          <p:nvPr/>
        </p:nvSpPr>
        <p:spPr bwMode="auto">
          <a:xfrm>
            <a:off x="6951663" y="1806575"/>
            <a:ext cx="0" cy="288925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376" name="Text Box 120"/>
          <p:cNvSpPr txBox="1">
            <a:spLocks noChangeArrowheads="1"/>
          </p:cNvSpPr>
          <p:nvPr/>
        </p:nvSpPr>
        <p:spPr bwMode="auto">
          <a:xfrm>
            <a:off x="2114550" y="1447800"/>
            <a:ext cx="1089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D60093"/>
                </a:solidFill>
              </a:rPr>
              <a:t>write(A)</a:t>
            </a:r>
          </a:p>
        </p:txBody>
      </p:sp>
      <p:sp>
        <p:nvSpPr>
          <p:cNvPr id="96377" name="Text Box 121"/>
          <p:cNvSpPr txBox="1">
            <a:spLocks noChangeArrowheads="1"/>
          </p:cNvSpPr>
          <p:nvPr/>
        </p:nvSpPr>
        <p:spPr bwMode="auto">
          <a:xfrm>
            <a:off x="2484438" y="2166938"/>
            <a:ext cx="1028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D60093"/>
                </a:solidFill>
              </a:rPr>
              <a:t>read(A)</a:t>
            </a:r>
          </a:p>
        </p:txBody>
      </p:sp>
      <p:sp>
        <p:nvSpPr>
          <p:cNvPr id="96338" name="Text Box 82"/>
          <p:cNvSpPr txBox="1">
            <a:spLocks noChangeArrowheads="1"/>
          </p:cNvSpPr>
          <p:nvPr/>
        </p:nvSpPr>
        <p:spPr bwMode="auto">
          <a:xfrm>
            <a:off x="827088" y="1770063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006600"/>
                </a:solidFill>
              </a:rPr>
              <a:t>T1</a:t>
            </a:r>
          </a:p>
        </p:txBody>
      </p:sp>
      <p:sp>
        <p:nvSpPr>
          <p:cNvPr id="96381" name="Text Box 125"/>
          <p:cNvSpPr txBox="1">
            <a:spLocks noChangeArrowheads="1"/>
          </p:cNvSpPr>
          <p:nvPr/>
        </p:nvSpPr>
        <p:spPr bwMode="auto">
          <a:xfrm>
            <a:off x="5583238" y="1447800"/>
            <a:ext cx="1025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D60093"/>
                </a:solidFill>
              </a:rPr>
              <a:t>read(B)</a:t>
            </a:r>
          </a:p>
        </p:txBody>
      </p:sp>
      <p:sp>
        <p:nvSpPr>
          <p:cNvPr id="96382" name="Text Box 126"/>
          <p:cNvSpPr txBox="1">
            <a:spLocks noChangeArrowheads="1"/>
          </p:cNvSpPr>
          <p:nvPr/>
        </p:nvSpPr>
        <p:spPr bwMode="auto">
          <a:xfrm>
            <a:off x="1116013" y="1447800"/>
            <a:ext cx="1028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D60093"/>
                </a:solidFill>
              </a:rPr>
              <a:t>read(A)</a:t>
            </a:r>
          </a:p>
        </p:txBody>
      </p:sp>
      <p:sp>
        <p:nvSpPr>
          <p:cNvPr id="96383" name="Line 127"/>
          <p:cNvSpPr>
            <a:spLocks noChangeShapeType="1"/>
          </p:cNvSpPr>
          <p:nvPr/>
        </p:nvSpPr>
        <p:spPr bwMode="auto">
          <a:xfrm>
            <a:off x="2627313" y="1806575"/>
            <a:ext cx="0" cy="288925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384" name="Line 128"/>
          <p:cNvSpPr>
            <a:spLocks noChangeShapeType="1"/>
          </p:cNvSpPr>
          <p:nvPr/>
        </p:nvSpPr>
        <p:spPr bwMode="auto">
          <a:xfrm>
            <a:off x="6088063" y="1806575"/>
            <a:ext cx="0" cy="288925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385" name="Text Box 129"/>
          <p:cNvSpPr txBox="1">
            <a:spLocks noChangeArrowheads="1"/>
          </p:cNvSpPr>
          <p:nvPr/>
        </p:nvSpPr>
        <p:spPr bwMode="auto">
          <a:xfrm>
            <a:off x="6510338" y="1447800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D60093"/>
                </a:solidFill>
              </a:rPr>
              <a:t>write(B)</a:t>
            </a:r>
          </a:p>
        </p:txBody>
      </p:sp>
      <p:sp>
        <p:nvSpPr>
          <p:cNvPr id="96386" name="Line 130"/>
          <p:cNvSpPr>
            <a:spLocks noChangeShapeType="1"/>
          </p:cNvSpPr>
          <p:nvPr/>
        </p:nvSpPr>
        <p:spPr bwMode="auto">
          <a:xfrm>
            <a:off x="2987675" y="2525713"/>
            <a:ext cx="0" cy="288925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387" name="Line 131"/>
          <p:cNvSpPr>
            <a:spLocks noChangeShapeType="1"/>
          </p:cNvSpPr>
          <p:nvPr/>
        </p:nvSpPr>
        <p:spPr bwMode="auto">
          <a:xfrm>
            <a:off x="5003800" y="2525713"/>
            <a:ext cx="0" cy="288925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388" name="Text Box 132"/>
          <p:cNvSpPr txBox="1">
            <a:spLocks noChangeArrowheads="1"/>
          </p:cNvSpPr>
          <p:nvPr/>
        </p:nvSpPr>
        <p:spPr bwMode="auto">
          <a:xfrm>
            <a:off x="5499100" y="2166938"/>
            <a:ext cx="1089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D60093"/>
                </a:solidFill>
              </a:rPr>
              <a:t>write(C)</a:t>
            </a:r>
          </a:p>
        </p:txBody>
      </p:sp>
      <p:sp>
        <p:nvSpPr>
          <p:cNvPr id="96389" name="Text Box 133"/>
          <p:cNvSpPr txBox="1">
            <a:spLocks noChangeArrowheads="1"/>
          </p:cNvSpPr>
          <p:nvPr/>
        </p:nvSpPr>
        <p:spPr bwMode="auto">
          <a:xfrm>
            <a:off x="4500563" y="2166938"/>
            <a:ext cx="1028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D60093"/>
                </a:solidFill>
              </a:rPr>
              <a:t>read(C)</a:t>
            </a:r>
          </a:p>
        </p:txBody>
      </p:sp>
      <p:sp>
        <p:nvSpPr>
          <p:cNvPr id="96390" name="Line 134"/>
          <p:cNvSpPr>
            <a:spLocks noChangeShapeType="1"/>
          </p:cNvSpPr>
          <p:nvPr/>
        </p:nvSpPr>
        <p:spPr bwMode="auto">
          <a:xfrm>
            <a:off x="6011863" y="2525713"/>
            <a:ext cx="0" cy="288925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391" name="Text Box 135"/>
          <p:cNvSpPr txBox="1">
            <a:spLocks noChangeArrowheads="1"/>
          </p:cNvSpPr>
          <p:nvPr/>
        </p:nvSpPr>
        <p:spPr bwMode="auto">
          <a:xfrm>
            <a:off x="3471863" y="2166938"/>
            <a:ext cx="1089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D60093"/>
                </a:solidFill>
              </a:rPr>
              <a:t>write(A)</a:t>
            </a:r>
          </a:p>
        </p:txBody>
      </p:sp>
      <p:sp>
        <p:nvSpPr>
          <p:cNvPr id="96393" name="Line 137"/>
          <p:cNvSpPr>
            <a:spLocks noChangeShapeType="1"/>
          </p:cNvSpPr>
          <p:nvPr/>
        </p:nvSpPr>
        <p:spPr bwMode="auto">
          <a:xfrm>
            <a:off x="3975100" y="2525713"/>
            <a:ext cx="0" cy="288925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394" name="Text Box 138"/>
          <p:cNvSpPr txBox="1">
            <a:spLocks noChangeArrowheads="1"/>
          </p:cNvSpPr>
          <p:nvPr/>
        </p:nvSpPr>
        <p:spPr bwMode="auto">
          <a:xfrm>
            <a:off x="3094038" y="5121275"/>
            <a:ext cx="60118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 sz="2400" u="none">
                <a:solidFill>
                  <a:schemeClr val="hlink"/>
                </a:solidFill>
              </a:rPr>
              <a:t>T2 : Mr.A pays the monthly rent.</a:t>
            </a:r>
          </a:p>
          <a:p>
            <a:r>
              <a:rPr lang="en-US" altLang="ja-JP" sz="2400" u="none"/>
              <a:t>   i) withdraw $1,500 from Mr.A</a:t>
            </a:r>
            <a:r>
              <a:rPr lang="en-US" altLang="ja-JP" sz="2400" u="none">
                <a:latin typeface="Arial"/>
              </a:rPr>
              <a:t>’</a:t>
            </a:r>
            <a:r>
              <a:rPr lang="en-US" altLang="ja-JP" sz="2400" u="none"/>
              <a:t>s account</a:t>
            </a:r>
          </a:p>
          <a:p>
            <a:r>
              <a:rPr lang="en-US" altLang="ja-JP" sz="2400" u="none"/>
              <a:t>   ii) transfer $1,500 to Mr.C</a:t>
            </a:r>
            <a:r>
              <a:rPr lang="en-US" altLang="ja-JP" sz="2400" u="none">
                <a:latin typeface="Arial"/>
              </a:rPr>
              <a:t>’</a:t>
            </a:r>
            <a:r>
              <a:rPr lang="en-US" altLang="ja-JP" sz="2400" u="none"/>
              <a:t>s account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179388" y="765175"/>
            <a:ext cx="42481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altLang="ja-JP" sz="2800" u="non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Cascading Rollback</a:t>
            </a:r>
          </a:p>
        </p:txBody>
      </p:sp>
      <p:sp>
        <p:nvSpPr>
          <p:cNvPr id="100372" name="Rectangle 20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60412"/>
          </a:xfrm>
          <a:noFill/>
          <a:ln/>
        </p:spPr>
        <p:txBody>
          <a:bodyPr/>
          <a:lstStyle/>
          <a:p>
            <a:r>
              <a:rPr lang="en-US" altLang="ja-JP" sz="3200" u="sng"/>
              <a:t>Transaction Rollback (3)</a:t>
            </a:r>
          </a:p>
        </p:txBody>
      </p:sp>
      <p:sp>
        <p:nvSpPr>
          <p:cNvPr id="100402" name="Rectangle 50"/>
          <p:cNvSpPr>
            <a:spLocks noChangeArrowheads="1"/>
          </p:cNvSpPr>
          <p:nvPr/>
        </p:nvSpPr>
        <p:spPr bwMode="auto">
          <a:xfrm>
            <a:off x="106363" y="2781300"/>
            <a:ext cx="3887787" cy="3960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0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System Log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0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[checkpoint]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0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en-US" altLang="ja-JP" sz="2000" u="none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start_transaction</a:t>
            </a:r>
            <a:r>
              <a:rPr lang="en-US" altLang="ja-JP" sz="20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T1]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0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en-US" altLang="ja-JP" sz="2000" u="none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read_item</a:t>
            </a:r>
            <a:r>
              <a:rPr lang="en-US" altLang="ja-JP" sz="20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T1, A]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0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en-US" altLang="ja-JP" sz="2000" u="none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write_item</a:t>
            </a:r>
            <a:r>
              <a:rPr lang="en-US" altLang="ja-JP" sz="20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T1, A, 10, 2010]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0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en-US" altLang="ja-JP" sz="2000" u="none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start_transaction</a:t>
            </a:r>
            <a:r>
              <a:rPr lang="en-US" altLang="ja-JP" sz="20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T2]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000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en-US" altLang="ja-JP" sz="2000" u="none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read_item</a:t>
            </a:r>
            <a:r>
              <a:rPr lang="en-US" altLang="ja-JP" sz="2000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T2, A]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000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en-US" altLang="ja-JP" sz="2000" u="none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write_item</a:t>
            </a:r>
            <a:r>
              <a:rPr lang="en-US" altLang="ja-JP" sz="2000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T2, A, 2010, 510]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0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en-US" altLang="ja-JP" sz="2000" u="none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read_item</a:t>
            </a:r>
            <a:r>
              <a:rPr lang="en-US" altLang="ja-JP" sz="20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T1, B]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0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en-US" altLang="ja-JP" sz="2000" u="none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read_item</a:t>
            </a:r>
            <a:r>
              <a:rPr lang="en-US" altLang="ja-JP" sz="20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T2, C]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0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en-US" altLang="ja-JP" sz="2000" u="none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write_item</a:t>
            </a:r>
            <a:r>
              <a:rPr lang="en-US" altLang="ja-JP" sz="20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T2, C, 1500, 31500]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0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~~~ CRASH ~~~~ </a:t>
            </a:r>
            <a:endParaRPr lang="en-US" altLang="ja-JP" sz="2000" u="none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4067175" y="495300"/>
            <a:ext cx="5062538" cy="2286000"/>
            <a:chOff x="2562" y="312"/>
            <a:chExt cx="3189" cy="1440"/>
          </a:xfrm>
        </p:grpSpPr>
        <p:sp>
          <p:nvSpPr>
            <p:cNvPr id="100373" name="Rectangle 21"/>
            <p:cNvSpPr>
              <a:spLocks noChangeArrowheads="1"/>
            </p:cNvSpPr>
            <p:nvPr/>
          </p:nvSpPr>
          <p:spPr bwMode="auto">
            <a:xfrm>
              <a:off x="3704" y="1220"/>
              <a:ext cx="1873" cy="4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4" name="Line 22"/>
            <p:cNvSpPr>
              <a:spLocks noChangeShapeType="1"/>
            </p:cNvSpPr>
            <p:nvPr/>
          </p:nvSpPr>
          <p:spPr bwMode="auto">
            <a:xfrm>
              <a:off x="2562" y="1436"/>
              <a:ext cx="313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76" name="Text Box 24"/>
            <p:cNvSpPr txBox="1">
              <a:spLocks noChangeArrowheads="1"/>
            </p:cNvSpPr>
            <p:nvPr/>
          </p:nvSpPr>
          <p:spPr bwMode="auto">
            <a:xfrm>
              <a:off x="3401" y="1139"/>
              <a:ext cx="2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2000" u="none">
                  <a:solidFill>
                    <a:srgbClr val="006600"/>
                  </a:solidFill>
                </a:rPr>
                <a:t>T2</a:t>
              </a:r>
            </a:p>
          </p:txBody>
        </p:sp>
        <p:sp>
          <p:nvSpPr>
            <p:cNvPr id="100377" name="Line 25"/>
            <p:cNvSpPr>
              <a:spLocks noChangeShapeType="1"/>
            </p:cNvSpPr>
            <p:nvPr/>
          </p:nvSpPr>
          <p:spPr bwMode="auto">
            <a:xfrm>
              <a:off x="2726" y="695"/>
              <a:ext cx="0" cy="82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78" name="Rectangle 26"/>
            <p:cNvSpPr>
              <a:spLocks noChangeArrowheads="1"/>
            </p:cNvSpPr>
            <p:nvPr/>
          </p:nvSpPr>
          <p:spPr bwMode="auto">
            <a:xfrm>
              <a:off x="2848" y="856"/>
              <a:ext cx="2729" cy="4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9" name="Text Box 27"/>
            <p:cNvSpPr txBox="1">
              <a:spLocks noChangeArrowheads="1"/>
            </p:cNvSpPr>
            <p:nvPr/>
          </p:nvSpPr>
          <p:spPr bwMode="auto">
            <a:xfrm>
              <a:off x="2575" y="1483"/>
              <a:ext cx="8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2000" u="none">
                  <a:solidFill>
                    <a:srgbClr val="FFFF00"/>
                  </a:solidFill>
                </a:rPr>
                <a:t>Checkpoint</a:t>
              </a:r>
            </a:p>
          </p:txBody>
        </p:sp>
        <p:sp>
          <p:nvSpPr>
            <p:cNvPr id="100380" name="Text Box 28"/>
            <p:cNvSpPr txBox="1">
              <a:spLocks noChangeArrowheads="1"/>
            </p:cNvSpPr>
            <p:nvPr/>
          </p:nvSpPr>
          <p:spPr bwMode="auto">
            <a:xfrm>
              <a:off x="5238" y="1502"/>
              <a:ext cx="5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2000" u="none">
                  <a:solidFill>
                    <a:srgbClr val="FF3300"/>
                  </a:solidFill>
                </a:rPr>
                <a:t>Crash</a:t>
              </a:r>
            </a:p>
          </p:txBody>
        </p:sp>
        <p:sp>
          <p:nvSpPr>
            <p:cNvPr id="100382" name="Line 30"/>
            <p:cNvSpPr>
              <a:spLocks noChangeShapeType="1"/>
            </p:cNvSpPr>
            <p:nvPr/>
          </p:nvSpPr>
          <p:spPr bwMode="auto">
            <a:xfrm>
              <a:off x="5577" y="735"/>
              <a:ext cx="0" cy="8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83" name="Line 31"/>
            <p:cNvSpPr>
              <a:spLocks noChangeShapeType="1"/>
            </p:cNvSpPr>
            <p:nvPr/>
          </p:nvSpPr>
          <p:spPr bwMode="auto">
            <a:xfrm>
              <a:off x="3052" y="775"/>
              <a:ext cx="0" cy="162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84" name="Line 32"/>
            <p:cNvSpPr>
              <a:spLocks noChangeShapeType="1"/>
            </p:cNvSpPr>
            <p:nvPr/>
          </p:nvSpPr>
          <p:spPr bwMode="auto">
            <a:xfrm>
              <a:off x="5103" y="1162"/>
              <a:ext cx="0" cy="162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85" name="Text Box 33"/>
            <p:cNvSpPr txBox="1">
              <a:spLocks noChangeArrowheads="1"/>
            </p:cNvSpPr>
            <p:nvPr/>
          </p:nvSpPr>
          <p:spPr bwMode="auto">
            <a:xfrm>
              <a:off x="3425" y="574"/>
              <a:ext cx="4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2000" u="none">
                  <a:solidFill>
                    <a:srgbClr val="D60093"/>
                  </a:solidFill>
                </a:rPr>
                <a:t>w(A)</a:t>
              </a:r>
            </a:p>
          </p:txBody>
        </p:sp>
        <p:sp>
          <p:nvSpPr>
            <p:cNvPr id="100386" name="Text Box 34"/>
            <p:cNvSpPr txBox="1">
              <a:spLocks noChangeArrowheads="1"/>
            </p:cNvSpPr>
            <p:nvPr/>
          </p:nvSpPr>
          <p:spPr bwMode="auto">
            <a:xfrm>
              <a:off x="3667" y="957"/>
              <a:ext cx="3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2000" u="none">
                  <a:solidFill>
                    <a:srgbClr val="D60093"/>
                  </a:solidFill>
                </a:rPr>
                <a:t>r(A)</a:t>
              </a:r>
            </a:p>
          </p:txBody>
        </p:sp>
        <p:sp>
          <p:nvSpPr>
            <p:cNvPr id="100387" name="Text Box 35"/>
            <p:cNvSpPr txBox="1">
              <a:spLocks noChangeArrowheads="1"/>
            </p:cNvSpPr>
            <p:nvPr/>
          </p:nvSpPr>
          <p:spPr bwMode="auto">
            <a:xfrm>
              <a:off x="2604" y="754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2000" u="none">
                  <a:solidFill>
                    <a:srgbClr val="006600"/>
                  </a:solidFill>
                </a:rPr>
                <a:t>T1</a:t>
              </a:r>
            </a:p>
          </p:txBody>
        </p:sp>
        <p:sp>
          <p:nvSpPr>
            <p:cNvPr id="100388" name="Text Box 36"/>
            <p:cNvSpPr txBox="1">
              <a:spLocks noChangeArrowheads="1"/>
            </p:cNvSpPr>
            <p:nvPr/>
          </p:nvSpPr>
          <p:spPr bwMode="auto">
            <a:xfrm>
              <a:off x="4527" y="574"/>
              <a:ext cx="4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2000" u="none">
                  <a:solidFill>
                    <a:srgbClr val="D60093"/>
                  </a:solidFill>
                </a:rPr>
                <a:t>r (B)</a:t>
              </a:r>
            </a:p>
          </p:txBody>
        </p:sp>
        <p:sp>
          <p:nvSpPr>
            <p:cNvPr id="100389" name="Text Box 37"/>
            <p:cNvSpPr txBox="1">
              <a:spLocks noChangeArrowheads="1"/>
            </p:cNvSpPr>
            <p:nvPr/>
          </p:nvSpPr>
          <p:spPr bwMode="auto">
            <a:xfrm>
              <a:off x="2851" y="574"/>
              <a:ext cx="3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000" u="none">
                  <a:solidFill>
                    <a:srgbClr val="D60093"/>
                  </a:solidFill>
                </a:rPr>
                <a:t>r(A)</a:t>
              </a:r>
            </a:p>
          </p:txBody>
        </p:sp>
        <p:sp>
          <p:nvSpPr>
            <p:cNvPr id="100390" name="Line 38"/>
            <p:cNvSpPr>
              <a:spLocks noChangeShapeType="1"/>
            </p:cNvSpPr>
            <p:nvPr/>
          </p:nvSpPr>
          <p:spPr bwMode="auto">
            <a:xfrm>
              <a:off x="3622" y="775"/>
              <a:ext cx="0" cy="162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91" name="Line 39"/>
            <p:cNvSpPr>
              <a:spLocks noChangeShapeType="1"/>
            </p:cNvSpPr>
            <p:nvPr/>
          </p:nvSpPr>
          <p:spPr bwMode="auto">
            <a:xfrm>
              <a:off x="4681" y="775"/>
              <a:ext cx="0" cy="162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92" name="Text Box 40"/>
            <p:cNvSpPr txBox="1">
              <a:spLocks noChangeArrowheads="1"/>
            </p:cNvSpPr>
            <p:nvPr/>
          </p:nvSpPr>
          <p:spPr bwMode="auto">
            <a:xfrm>
              <a:off x="4876" y="935"/>
              <a:ext cx="4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2000" u="none">
                  <a:solidFill>
                    <a:srgbClr val="D60093"/>
                  </a:solidFill>
                </a:rPr>
                <a:t>w(C)</a:t>
              </a:r>
            </a:p>
          </p:txBody>
        </p:sp>
        <p:sp>
          <p:nvSpPr>
            <p:cNvPr id="100393" name="Line 41"/>
            <p:cNvSpPr>
              <a:spLocks noChangeShapeType="1"/>
            </p:cNvSpPr>
            <p:nvPr/>
          </p:nvSpPr>
          <p:spPr bwMode="auto">
            <a:xfrm>
              <a:off x="3826" y="1179"/>
              <a:ext cx="0" cy="162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94" name="Line 42"/>
            <p:cNvSpPr>
              <a:spLocks noChangeShapeType="1"/>
            </p:cNvSpPr>
            <p:nvPr/>
          </p:nvSpPr>
          <p:spPr bwMode="auto">
            <a:xfrm>
              <a:off x="5465" y="1179"/>
              <a:ext cx="0" cy="162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96" name="Text Box 44"/>
            <p:cNvSpPr txBox="1">
              <a:spLocks noChangeArrowheads="1"/>
            </p:cNvSpPr>
            <p:nvPr/>
          </p:nvSpPr>
          <p:spPr bwMode="auto">
            <a:xfrm>
              <a:off x="5239" y="935"/>
              <a:ext cx="3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2000" u="none">
                  <a:solidFill>
                    <a:srgbClr val="D60093"/>
                  </a:solidFill>
                </a:rPr>
                <a:t>r(C)</a:t>
              </a:r>
            </a:p>
          </p:txBody>
        </p:sp>
        <p:sp>
          <p:nvSpPr>
            <p:cNvPr id="100398" name="Text Box 46"/>
            <p:cNvSpPr txBox="1">
              <a:spLocks noChangeArrowheads="1"/>
            </p:cNvSpPr>
            <p:nvPr/>
          </p:nvSpPr>
          <p:spPr bwMode="auto">
            <a:xfrm>
              <a:off x="4196" y="935"/>
              <a:ext cx="4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2000" u="none">
                  <a:solidFill>
                    <a:srgbClr val="D60093"/>
                  </a:solidFill>
                </a:rPr>
                <a:t>w(A)</a:t>
              </a:r>
            </a:p>
          </p:txBody>
        </p:sp>
        <p:sp>
          <p:nvSpPr>
            <p:cNvPr id="100399" name="Line 47"/>
            <p:cNvSpPr>
              <a:spLocks noChangeShapeType="1"/>
            </p:cNvSpPr>
            <p:nvPr/>
          </p:nvSpPr>
          <p:spPr bwMode="auto">
            <a:xfrm>
              <a:off x="4384" y="1179"/>
              <a:ext cx="0" cy="162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405" name="AutoShape 53"/>
            <p:cNvSpPr>
              <a:spLocks noChangeArrowheads="1"/>
            </p:cNvSpPr>
            <p:nvPr/>
          </p:nvSpPr>
          <p:spPr bwMode="auto">
            <a:xfrm rot="-2299872">
              <a:off x="3787" y="312"/>
              <a:ext cx="408" cy="625"/>
            </a:xfrm>
            <a:prstGeom prst="curvedLeftArrow">
              <a:avLst>
                <a:gd name="adj1" fmla="val 11872"/>
                <a:gd name="adj2" fmla="val 42509"/>
                <a:gd name="adj3" fmla="val 33333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409" name="Rectangle 57"/>
          <p:cNvSpPr>
            <a:spLocks noChangeArrowheads="1"/>
          </p:cNvSpPr>
          <p:nvPr/>
        </p:nvSpPr>
        <p:spPr bwMode="auto">
          <a:xfrm>
            <a:off x="4067175" y="2781300"/>
            <a:ext cx="1009650" cy="3887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0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  <a:p>
            <a:pPr marL="342900" indent="-342900" algn="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0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$10</a:t>
            </a:r>
          </a:p>
          <a:p>
            <a:pPr marL="342900" indent="-342900" algn="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endParaRPr lang="en-US" altLang="ja-JP" sz="2000" u="none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0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$10</a:t>
            </a:r>
          </a:p>
          <a:p>
            <a:pPr marL="342900" indent="-342900" algn="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0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$2,010</a:t>
            </a:r>
          </a:p>
          <a:p>
            <a:pPr marL="342900" indent="-342900" algn="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endParaRPr lang="en-US" altLang="ja-JP" sz="2000" u="none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000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$2,010</a:t>
            </a:r>
          </a:p>
          <a:p>
            <a:pPr marL="342900" indent="-342900" algn="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000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$510</a:t>
            </a:r>
          </a:p>
          <a:p>
            <a:pPr marL="342900" indent="-342900" algn="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endParaRPr lang="en-US" altLang="ja-JP" sz="2000" u="none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0410" name="Rectangle 58"/>
          <p:cNvSpPr>
            <a:spLocks noChangeArrowheads="1"/>
          </p:cNvSpPr>
          <p:nvPr/>
        </p:nvSpPr>
        <p:spPr bwMode="auto">
          <a:xfrm>
            <a:off x="5148263" y="2781300"/>
            <a:ext cx="1152525" cy="3887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0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  <a:p>
            <a:pPr marL="342900" indent="-342900" algn="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0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$30,000</a:t>
            </a:r>
          </a:p>
          <a:p>
            <a:pPr marL="342900" indent="-342900" algn="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endParaRPr lang="en-US" altLang="ja-JP" sz="2000" u="none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endParaRPr lang="en-US" altLang="ja-JP" sz="2000" u="none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endParaRPr lang="en-US" altLang="ja-JP" sz="2000" u="none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endParaRPr lang="en-US" altLang="ja-JP" sz="2000" u="none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endParaRPr lang="en-US" altLang="ja-JP" sz="2000" u="none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endParaRPr lang="en-US" altLang="ja-JP" sz="2000" u="none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endParaRPr lang="en-US" altLang="ja-JP" sz="2000" u="none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0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$30,000</a:t>
            </a:r>
          </a:p>
          <a:p>
            <a:pPr marL="342900" indent="-342900" algn="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0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$31,500</a:t>
            </a:r>
          </a:p>
        </p:txBody>
      </p:sp>
      <p:sp>
        <p:nvSpPr>
          <p:cNvPr id="100412" name="Text Box 60"/>
          <p:cNvSpPr txBox="1">
            <a:spLocks noChangeArrowheads="1"/>
          </p:cNvSpPr>
          <p:nvPr/>
        </p:nvSpPr>
        <p:spPr bwMode="auto">
          <a:xfrm>
            <a:off x="611188" y="1412875"/>
            <a:ext cx="2917825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Tx/>
              <a:buChar char="-"/>
            </a:pPr>
            <a:r>
              <a:rPr lang="en-US" altLang="ja-JP" sz="2800" u="none">
                <a:solidFill>
                  <a:srgbClr val="000000"/>
                </a:solidFill>
              </a:rPr>
              <a:t>T1 is interrupted</a:t>
            </a:r>
          </a:p>
          <a:p>
            <a:pPr>
              <a:lnSpc>
                <a:spcPct val="80000"/>
              </a:lnSpc>
            </a:pPr>
            <a:r>
              <a:rPr lang="en-US" altLang="ja-JP" sz="2800" u="none">
                <a:solidFill>
                  <a:srgbClr val="000000"/>
                </a:solidFill>
              </a:rPr>
              <a:t> (needs rollback)</a:t>
            </a:r>
          </a:p>
        </p:txBody>
      </p:sp>
      <p:sp>
        <p:nvSpPr>
          <p:cNvPr id="100413" name="Text Box 61"/>
          <p:cNvSpPr txBox="1">
            <a:spLocks noChangeArrowheads="1"/>
          </p:cNvSpPr>
          <p:nvPr/>
        </p:nvSpPr>
        <p:spPr bwMode="auto">
          <a:xfrm>
            <a:off x="6391275" y="4292600"/>
            <a:ext cx="27527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altLang="ja-JP" sz="2800" u="none">
                <a:solidFill>
                  <a:srgbClr val="000000"/>
                </a:solidFill>
              </a:rPr>
              <a:t>T2 uses value</a:t>
            </a:r>
          </a:p>
          <a:p>
            <a:r>
              <a:rPr lang="en-US" altLang="ja-JP" sz="2800" u="none">
                <a:solidFill>
                  <a:srgbClr val="000000"/>
                </a:solidFill>
              </a:rPr>
              <a:t>  modified by T1</a:t>
            </a:r>
          </a:p>
          <a:p>
            <a:r>
              <a:rPr lang="en-US" altLang="ja-JP" sz="2800" u="none">
                <a:solidFill>
                  <a:srgbClr val="000000"/>
                </a:solidFill>
              </a:rPr>
              <a:t> (also needs</a:t>
            </a:r>
          </a:p>
          <a:p>
            <a:r>
              <a:rPr lang="en-US" altLang="ja-JP" sz="2800" u="none">
                <a:solidFill>
                  <a:srgbClr val="000000"/>
                </a:solidFill>
              </a:rPr>
              <a:t>         rollback) </a:t>
            </a:r>
          </a:p>
        </p:txBody>
      </p:sp>
      <p:sp>
        <p:nvSpPr>
          <p:cNvPr id="100414" name="Line 62"/>
          <p:cNvSpPr>
            <a:spLocks noChangeShapeType="1"/>
          </p:cNvSpPr>
          <p:nvPr/>
        </p:nvSpPr>
        <p:spPr bwMode="auto">
          <a:xfrm>
            <a:off x="2555875" y="2205038"/>
            <a:ext cx="4032250" cy="2087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60412"/>
          </a:xfrm>
        </p:spPr>
        <p:txBody>
          <a:bodyPr/>
          <a:lstStyle/>
          <a:p>
            <a:r>
              <a:rPr lang="en-US" altLang="ja-JP" sz="3200" u="sng" dirty="0"/>
              <a:t>Categorization of Recovery </a:t>
            </a:r>
            <a:r>
              <a:rPr lang="en-US" altLang="ja-JP" sz="3200" u="sng" dirty="0" smtClean="0"/>
              <a:t>Algorithm</a:t>
            </a:r>
            <a:endParaRPr lang="en-US" altLang="ja-JP" sz="3200" u="sng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48712" cy="647700"/>
          </a:xfrm>
        </p:spPr>
        <p:txBody>
          <a:bodyPr/>
          <a:lstStyle/>
          <a:p>
            <a:r>
              <a:rPr lang="en-US" altLang="ja-JP" sz="2800" dirty="0"/>
              <a:t>Deferred update </a:t>
            </a:r>
            <a:r>
              <a:rPr lang="en-US" altLang="ja-JP" sz="2800" dirty="0">
                <a:latin typeface="Arial"/>
              </a:rPr>
              <a:t>–</a:t>
            </a:r>
            <a:r>
              <a:rPr lang="en-US" altLang="ja-JP" sz="2800" dirty="0"/>
              <a:t> the No-UNDO/REDO algorithm</a:t>
            </a:r>
          </a:p>
        </p:txBody>
      </p:sp>
      <p:sp>
        <p:nvSpPr>
          <p:cNvPr id="69717" name="Rectangle 85"/>
          <p:cNvSpPr>
            <a:spLocks noChangeArrowheads="1"/>
          </p:cNvSpPr>
          <p:nvPr/>
        </p:nvSpPr>
        <p:spPr bwMode="auto">
          <a:xfrm>
            <a:off x="228600" y="1600200"/>
            <a:ext cx="87487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altLang="ja-JP" sz="28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Immediate update </a:t>
            </a:r>
            <a:r>
              <a:rPr lang="en-US" altLang="ja-JP" sz="2800" u="none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–</a:t>
            </a:r>
            <a:r>
              <a:rPr lang="en-US" altLang="ja-JP" sz="28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altLang="ja-JP" sz="2800" u="none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altLang="ja-JP" sz="2800" u="non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 </a:t>
            </a:r>
            <a:r>
              <a:rPr lang="en-US" altLang="ja-JP" sz="28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UNDO/REDO </a:t>
            </a:r>
            <a:r>
              <a:rPr lang="en-US" altLang="ja-JP" sz="2800" u="non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algorithm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altLang="ja-JP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UNDO/No-REDO</a:t>
            </a:r>
            <a:endParaRPr lang="en-US" altLang="ja-JP" sz="2800" u="none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3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Requirements for Database Consistency - recall</a:t>
            </a:r>
          </a:p>
        </p:txBody>
      </p:sp>
      <p:sp>
        <p:nvSpPr>
          <p:cNvPr id="7171" name="Rectangle 103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Concurrency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concurrent execution of many different transactions submitted by various users must be organized such that each transaction does not interfere with another transaction in a way that produces incorrect results. i.e. the concurrent execution of transactions must be such that each transaction appears to execute in isolation. 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Recovery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System failures, either hardware or software, must not result in an inconsistent database</a:t>
            </a:r>
          </a:p>
        </p:txBody>
      </p:sp>
      <p:sp>
        <p:nvSpPr>
          <p:cNvPr id="7172" name="AutoShape 1034"/>
          <p:cNvSpPr>
            <a:spLocks noChangeArrowheads="1"/>
          </p:cNvSpPr>
          <p:nvPr/>
        </p:nvSpPr>
        <p:spPr bwMode="auto">
          <a:xfrm>
            <a:off x="5715000" y="4572000"/>
            <a:ext cx="304800" cy="457200"/>
          </a:xfrm>
          <a:prstGeom prst="flowChartMagneticDisk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3" name="Object 103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38600" y="3962400"/>
          <a:ext cx="609600" cy="533400"/>
        </p:xfrm>
        <a:graphic>
          <a:graphicData uri="http://schemas.openxmlformats.org/presentationml/2006/ole">
            <p:oleObj spid="_x0000_s1026" name="Microsoft ClipArt Gallery" r:id="rId3" imgW="6070600" imgH="4711700" progId="">
              <p:embed/>
            </p:oleObj>
          </a:graphicData>
        </a:graphic>
      </p:graphicFrame>
      <p:graphicFrame>
        <p:nvGraphicFramePr>
          <p:cNvPr id="7174" name="Object 1037">
            <a:hlinkClick r:id="" action="ppaction://ole?verb=0"/>
          </p:cNvPr>
          <p:cNvGraphicFramePr>
            <a:graphicFrameLocks/>
          </p:cNvGraphicFramePr>
          <p:nvPr/>
        </p:nvGraphicFramePr>
        <p:xfrm>
          <a:off x="7391400" y="3962400"/>
          <a:ext cx="609600" cy="533400"/>
        </p:xfrm>
        <a:graphic>
          <a:graphicData uri="http://schemas.openxmlformats.org/presentationml/2006/ole">
            <p:oleObj spid="_x0000_s1027" name="Microsoft ClipArt Gallery" r:id="rId4" imgW="6070600" imgH="4711700" progId="">
              <p:embed/>
            </p:oleObj>
          </a:graphicData>
        </a:graphic>
      </p:graphicFrame>
      <p:sp>
        <p:nvSpPr>
          <p:cNvPr id="7175" name="Line 1038"/>
          <p:cNvSpPr>
            <a:spLocks noChangeShapeType="1"/>
          </p:cNvSpPr>
          <p:nvPr/>
        </p:nvSpPr>
        <p:spPr bwMode="auto">
          <a:xfrm>
            <a:off x="4495800" y="4419600"/>
            <a:ext cx="1219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Line 1039"/>
          <p:cNvSpPr>
            <a:spLocks noChangeShapeType="1"/>
          </p:cNvSpPr>
          <p:nvPr/>
        </p:nvSpPr>
        <p:spPr bwMode="auto">
          <a:xfrm flipH="1">
            <a:off x="6019800" y="4343400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Update 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Deferred Update:</a:t>
            </a:r>
            <a:endParaRPr lang="en-US" sz="2000" dirty="0" smtClean="0"/>
          </a:p>
          <a:p>
            <a:pPr lvl="1" eaLnBrk="1" hangingPunct="1"/>
            <a:r>
              <a:rPr lang="en-US" sz="1800" dirty="0" smtClean="0"/>
              <a:t>Idea is that no actual update of the database until after a transaction reaches its commit point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1. During execution updates are recorded in log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2. Just before transaction commit point, all log updates are written to the log file in disk, and then the transaction commits.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3. After that, update the database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219200" y="4191000"/>
            <a:ext cx="7086600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000" b="1" dirty="0">
                <a:latin typeface="Arial" charset="0"/>
              </a:rPr>
              <a:t>FAILURE!</a:t>
            </a:r>
          </a:p>
          <a:p>
            <a:pPr eaLnBrk="0" hangingPunct="0">
              <a:buFont typeface="Arial" pitchFamily="34" charset="0"/>
              <a:buChar char="•"/>
            </a:pPr>
            <a:r>
              <a:rPr lang="en-US" sz="2000" dirty="0" smtClean="0">
                <a:latin typeface="Arial" charset="0"/>
              </a:rPr>
              <a:t> REDO committed transaction to database </a:t>
            </a:r>
            <a:r>
              <a:rPr lang="en-US" sz="2000" dirty="0">
                <a:latin typeface="Arial" charset="0"/>
              </a:rPr>
              <a:t>from log entries</a:t>
            </a:r>
          </a:p>
          <a:p>
            <a:pPr eaLnBrk="0" hangingPunct="0">
              <a:buFont typeface="Arial" pitchFamily="34" charset="0"/>
              <a:buChar char="•"/>
            </a:pPr>
            <a:r>
              <a:rPr lang="en-US" sz="2000" dirty="0" smtClean="0">
                <a:latin typeface="Arial" charset="0"/>
              </a:rPr>
              <a:t> No </a:t>
            </a:r>
            <a:r>
              <a:rPr lang="en-US" sz="2000" dirty="0">
                <a:latin typeface="Arial" charset="0"/>
              </a:rPr>
              <a:t>UNDO necessary because database never altered</a:t>
            </a:r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Update 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Immediate Update general concept:</a:t>
            </a:r>
          </a:p>
          <a:p>
            <a:pPr lvl="1" eaLnBrk="1" hangingPunct="1"/>
            <a:r>
              <a:rPr lang="en-US" dirty="0" smtClean="0"/>
              <a:t> the database may be updated by some operations of a transaction before it reaches its commit point.</a:t>
            </a:r>
          </a:p>
          <a:p>
            <a:r>
              <a:rPr lang="en-US" sz="2800" dirty="0" smtClean="0"/>
              <a:t>Thus an update X recorded in log is also leads to an update X in database</a:t>
            </a:r>
          </a:p>
          <a:p>
            <a:r>
              <a:rPr lang="en-US" sz="2800" dirty="0" smtClean="0"/>
              <a:t>There are two versions:</a:t>
            </a:r>
          </a:p>
          <a:p>
            <a:pPr lvl="1"/>
            <a:r>
              <a:rPr lang="en-US" dirty="0" smtClean="0"/>
              <a:t>one, where all updates are written to disk before transaction commits</a:t>
            </a:r>
          </a:p>
          <a:p>
            <a:pPr lvl="1"/>
            <a:r>
              <a:rPr lang="en-US" dirty="0" smtClean="0"/>
              <a:t>Two, where transaction commits before all its updates are written to disk</a:t>
            </a:r>
          </a:p>
          <a:p>
            <a:pPr lvl="2">
              <a:buNone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Recovery Timeline</a:t>
            </a:r>
          </a:p>
        </p:txBody>
      </p:sp>
      <p:graphicFrame>
        <p:nvGraphicFramePr>
          <p:cNvPr id="30723" name="Object 4"/>
          <p:cNvGraphicFramePr>
            <a:graphicFrameLocks noChangeAspect="1"/>
          </p:cNvGraphicFramePr>
          <p:nvPr/>
        </p:nvGraphicFramePr>
        <p:xfrm>
          <a:off x="304800" y="1828800"/>
          <a:ext cx="8610600" cy="4692650"/>
        </p:xfrm>
        <a:graphic>
          <a:graphicData uri="http://schemas.openxmlformats.org/presentationml/2006/ole">
            <p:oleObj spid="_x0000_s3074" name="VISIO" r:id="rId4" imgW="5153660" imgH="28092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Recovery Processes summary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Depend on timing of database writes (force or no-force)</a:t>
            </a:r>
          </a:p>
          <a:p>
            <a:pPr eaLnBrk="1" hangingPunct="1"/>
            <a:r>
              <a:rPr lang="en-US" dirty="0" smtClean="0"/>
              <a:t>Immediate update approach: </a:t>
            </a:r>
          </a:p>
          <a:p>
            <a:pPr lvl="1" eaLnBrk="1" hangingPunct="1"/>
            <a:r>
              <a:rPr lang="en-US" dirty="0" smtClean="0"/>
              <a:t>Before commit</a:t>
            </a:r>
          </a:p>
          <a:p>
            <a:pPr lvl="1" eaLnBrk="1" hangingPunct="1"/>
            <a:r>
              <a:rPr lang="en-US" dirty="0" smtClean="0"/>
              <a:t>Log records written first (write-ahead log protocol)</a:t>
            </a:r>
          </a:p>
          <a:p>
            <a:pPr eaLnBrk="1" hangingPunct="1"/>
            <a:r>
              <a:rPr lang="en-US" dirty="0" smtClean="0"/>
              <a:t>Deferred update approach</a:t>
            </a:r>
          </a:p>
          <a:p>
            <a:pPr lvl="1" eaLnBrk="1" hangingPunct="1"/>
            <a:r>
              <a:rPr lang="en-US" dirty="0" smtClean="0"/>
              <a:t>After commit</a:t>
            </a:r>
          </a:p>
          <a:p>
            <a:pPr lvl="1" eaLnBrk="1" hangingPunct="1"/>
            <a:r>
              <a:rPr lang="en-US" dirty="0" smtClean="0"/>
              <a:t>Undo operations not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  for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Shadow paging – read on your own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Transaction as a Recovery Unit</a:t>
            </a:r>
          </a:p>
        </p:txBody>
      </p:sp>
      <p:sp>
        <p:nvSpPr>
          <p:cNvPr id="819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791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If any of the below occurs between the begin and end of a transaction, the database will be inconsistent!</a:t>
            </a:r>
          </a:p>
          <a:p>
            <a:pPr lvl="1" eaLnBrk="1" hangingPunct="1"/>
            <a:r>
              <a:rPr lang="en-US" sz="2400" dirty="0" smtClean="0"/>
              <a:t>Computer Failure (system crash)</a:t>
            </a:r>
          </a:p>
          <a:p>
            <a:pPr lvl="1" eaLnBrk="1" hangingPunct="1"/>
            <a:r>
              <a:rPr lang="en-US" sz="2400" dirty="0" smtClean="0"/>
              <a:t>A transaction or system error</a:t>
            </a:r>
          </a:p>
          <a:p>
            <a:pPr lvl="1" eaLnBrk="1" hangingPunct="1"/>
            <a:r>
              <a:rPr lang="en-US" sz="2400" dirty="0" smtClean="0"/>
              <a:t>Local errors or exception conditions detected by the transaction</a:t>
            </a:r>
          </a:p>
          <a:p>
            <a:pPr lvl="1" eaLnBrk="1" hangingPunct="1"/>
            <a:r>
              <a:rPr lang="en-US" sz="2400" dirty="0" smtClean="0"/>
              <a:t>Concurrency control enforcement</a:t>
            </a:r>
          </a:p>
          <a:p>
            <a:pPr lvl="1" eaLnBrk="1" hangingPunct="1"/>
            <a:r>
              <a:rPr lang="en-US" sz="2400" dirty="0" smtClean="0"/>
              <a:t>Disk failure</a:t>
            </a:r>
          </a:p>
          <a:p>
            <a:pPr lvl="1" eaLnBrk="1" hangingPunct="1"/>
            <a:r>
              <a:rPr lang="en-US" sz="2400" dirty="0" smtClean="0"/>
              <a:t>Physical problems and catastrophes</a:t>
            </a:r>
          </a:p>
          <a:p>
            <a:pPr eaLnBrk="1" hangingPunct="1"/>
            <a:r>
              <a:rPr lang="en-US" sz="2400" dirty="0" smtClean="0"/>
              <a:t>The database is restored to some state from the past so that a correct state—close to the time of failure—can be reconstructed from the past state.</a:t>
            </a:r>
          </a:p>
          <a:p>
            <a:pPr eaLnBrk="1" hangingPunct="1"/>
            <a:r>
              <a:rPr lang="en-US" sz="2400" dirty="0" smtClean="0"/>
              <a:t>The statements COMMIT and ROLLBACK (or their equivalent) ensure Transaction Atomicity</a:t>
            </a:r>
          </a:p>
        </p:txBody>
      </p:sp>
      <p:sp>
        <p:nvSpPr>
          <p:cNvPr id="8196" name="AutoShape 1030"/>
          <p:cNvSpPr>
            <a:spLocks noChangeArrowheads="1"/>
          </p:cNvSpPr>
          <p:nvPr/>
        </p:nvSpPr>
        <p:spPr bwMode="auto">
          <a:xfrm>
            <a:off x="7772400" y="2057400"/>
            <a:ext cx="914400" cy="1295400"/>
          </a:xfrm>
          <a:prstGeom prst="flowChartMagneticDisk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AutoShape 1031"/>
          <p:cNvSpPr>
            <a:spLocks noChangeArrowheads="1"/>
          </p:cNvSpPr>
          <p:nvPr/>
        </p:nvSpPr>
        <p:spPr bwMode="auto">
          <a:xfrm>
            <a:off x="7543800" y="1905000"/>
            <a:ext cx="1143000" cy="1219200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as a Recovery Unit(2)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DBMS ensures that if a transaction executes some updates and then a failure occurs before the transaction reaches normal termination, then those updates are </a:t>
            </a:r>
            <a:r>
              <a:rPr lang="en-US" i="1" dirty="0" smtClean="0"/>
              <a:t>undone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DBMS also ensures that if a transaction executes some updates and commits, then a  failure occurs thereafter, then those updates are </a:t>
            </a:r>
            <a:r>
              <a:rPr lang="en-US" i="1" dirty="0" smtClean="0"/>
              <a:t>redone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60412"/>
          </a:xfrm>
        </p:spPr>
        <p:txBody>
          <a:bodyPr/>
          <a:lstStyle/>
          <a:p>
            <a:r>
              <a:rPr lang="en-US" altLang="ja-JP" sz="3200" u="sng"/>
              <a:t>Why </a:t>
            </a:r>
            <a:r>
              <a:rPr lang="en-US" altLang="ja-JP" sz="3200" u="sng">
                <a:latin typeface="Arial"/>
              </a:rPr>
              <a:t>“</a:t>
            </a:r>
            <a:r>
              <a:rPr lang="en-US" altLang="ja-JP" sz="3200" u="sng"/>
              <a:t>Database Recovery Techniques</a:t>
            </a:r>
            <a:r>
              <a:rPr lang="en-US" altLang="ja-JP" sz="3200" u="sng">
                <a:latin typeface="Arial"/>
              </a:rPr>
              <a:t>”</a:t>
            </a:r>
            <a:r>
              <a:rPr lang="en-US" altLang="ja-JP" sz="3200" u="sng"/>
              <a:t>?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3079750"/>
            <a:ext cx="8229600" cy="647700"/>
          </a:xfrm>
        </p:spPr>
        <p:txBody>
          <a:bodyPr/>
          <a:lstStyle/>
          <a:p>
            <a:r>
              <a:rPr lang="en-US" altLang="ja-JP" sz="2800" dirty="0">
                <a:solidFill>
                  <a:srgbClr val="FF9900"/>
                </a:solidFill>
              </a:rPr>
              <a:t>A</a:t>
            </a:r>
            <a:r>
              <a:rPr lang="en-US" altLang="ja-JP" sz="2800" dirty="0">
                <a:solidFill>
                  <a:srgbClr val="FFFF00"/>
                </a:solidFill>
              </a:rPr>
              <a:t>CI</a:t>
            </a:r>
            <a:r>
              <a:rPr lang="en-US" altLang="ja-JP" sz="2800" dirty="0">
                <a:solidFill>
                  <a:srgbClr val="FF9900"/>
                </a:solidFill>
              </a:rPr>
              <a:t>D</a:t>
            </a:r>
            <a:r>
              <a:rPr lang="en-US" altLang="ja-JP" sz="2800" dirty="0">
                <a:solidFill>
                  <a:srgbClr val="FFFF00"/>
                </a:solidFill>
              </a:rPr>
              <a:t> properties of Transaction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403350" y="1784350"/>
            <a:ext cx="1368425" cy="730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979613" y="2073275"/>
            <a:ext cx="2447925" cy="7143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3563938" y="2360613"/>
            <a:ext cx="2160587" cy="730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971550" y="2720975"/>
            <a:ext cx="58324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6875463" y="2505075"/>
            <a:ext cx="73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900113" y="1568450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006600"/>
                </a:solidFill>
              </a:rPr>
              <a:t>T1</a:t>
            </a:r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1403350" y="1928813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006600"/>
                </a:solidFill>
              </a:rPr>
              <a:t>T2</a:t>
            </a: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2987675" y="2252663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u="none">
                <a:solidFill>
                  <a:srgbClr val="006600"/>
                </a:solidFill>
              </a:rPr>
              <a:t>T3</a:t>
            </a:r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5219700" y="1352550"/>
            <a:ext cx="0" cy="1655763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AutoShape 17"/>
          <p:cNvSpPr>
            <a:spLocks noChangeArrowheads="1"/>
          </p:cNvSpPr>
          <p:nvPr/>
        </p:nvSpPr>
        <p:spPr bwMode="auto">
          <a:xfrm>
            <a:off x="5221288" y="1136650"/>
            <a:ext cx="1511300" cy="1079500"/>
          </a:xfrm>
          <a:prstGeom prst="irregularSeal2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2000" u="none"/>
              <a:t>Crash</a:t>
            </a:r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468313" y="3656013"/>
            <a:ext cx="59039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800" u="none">
                <a:effectLst>
                  <a:outerShdw blurRad="38100" dist="38100" dir="2700000" algn="tl">
                    <a:srgbClr val="000000"/>
                  </a:outerShdw>
                </a:effectLst>
              </a:rPr>
              <a:t>Database system should guarantee</a:t>
            </a: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755650" y="4376738"/>
            <a:ext cx="7632700" cy="1008062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-"/>
            </a:pPr>
            <a:r>
              <a:rPr lang="en-US" altLang="ja-JP" sz="2800" u="none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ja-JP" sz="28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urability : Applied changes by transactions          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8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must not be lost.        ~ </a:t>
            </a:r>
            <a:r>
              <a:rPr lang="en-US" altLang="ja-JP" sz="2800" u="non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T1, T2</a:t>
            </a:r>
            <a:endParaRPr lang="en-US" altLang="ja-JP" sz="2800" u="none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755650" y="5600700"/>
            <a:ext cx="7632700" cy="1008063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-"/>
            </a:pPr>
            <a:r>
              <a:rPr lang="en-US" altLang="ja-JP" sz="2800" u="none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ja-JP" sz="28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tomicity : Transactions can be aborted.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ja-JP" sz="28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                    ~ </a:t>
            </a:r>
            <a:r>
              <a:rPr lang="en-US" altLang="ja-JP" sz="2800" u="non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T3</a:t>
            </a:r>
            <a:endParaRPr lang="en-US" altLang="ja-JP" sz="2800" u="none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6732588" y="825500"/>
            <a:ext cx="19177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u="none">
                <a:solidFill>
                  <a:srgbClr val="FF6600"/>
                </a:solidFill>
              </a:rPr>
              <a:t>System crash</a:t>
            </a:r>
          </a:p>
          <a:p>
            <a:r>
              <a:rPr lang="en-US" altLang="ja-JP" u="none">
                <a:solidFill>
                  <a:srgbClr val="FF6600"/>
                </a:solidFill>
              </a:rPr>
              <a:t>Transaction error</a:t>
            </a:r>
          </a:p>
          <a:p>
            <a:r>
              <a:rPr lang="en-US" altLang="ja-JP" u="none">
                <a:solidFill>
                  <a:srgbClr val="FF6600"/>
                </a:solidFill>
              </a:rPr>
              <a:t>System error</a:t>
            </a:r>
          </a:p>
          <a:p>
            <a:r>
              <a:rPr lang="en-US" altLang="ja-JP" u="none">
                <a:solidFill>
                  <a:srgbClr val="FF6600"/>
                </a:solidFill>
              </a:rPr>
              <a:t>Local error</a:t>
            </a:r>
          </a:p>
          <a:p>
            <a:r>
              <a:rPr lang="en-US" altLang="ja-JP" u="none">
                <a:solidFill>
                  <a:srgbClr val="FF6600"/>
                </a:solidFill>
              </a:rPr>
              <a:t>Disk failure</a:t>
            </a:r>
          </a:p>
          <a:p>
            <a:r>
              <a:rPr lang="en-US" altLang="ja-JP" u="none">
                <a:solidFill>
                  <a:srgbClr val="FF6600"/>
                </a:solidFill>
              </a:rPr>
              <a:t>Catastrophe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According to type of the failure recovery procedures classify to:</a:t>
            </a:r>
          </a:p>
          <a:p>
            <a:pPr lvl="1"/>
            <a:r>
              <a:rPr lang="en-US" dirty="0" smtClean="0"/>
              <a:t>Recovery from catastrophic (like disc crash) failure, and</a:t>
            </a:r>
          </a:p>
          <a:p>
            <a:pPr lvl="1"/>
            <a:r>
              <a:rPr lang="en-US" dirty="0" smtClean="0"/>
              <a:t>recovery from a non-catastrophic failure</a:t>
            </a:r>
          </a:p>
          <a:p>
            <a:pPr>
              <a:buNone/>
            </a:pPr>
            <a:r>
              <a:rPr lang="en-US" dirty="0" smtClean="0"/>
              <a:t>Catastrophic failure:</a:t>
            </a:r>
          </a:p>
          <a:p>
            <a:r>
              <a:rPr lang="en-US" dirty="0" smtClean="0"/>
              <a:t>Restore from a previous copy of the database from archival backup.</a:t>
            </a:r>
          </a:p>
          <a:p>
            <a:r>
              <a:rPr lang="en-US" dirty="0" smtClean="0"/>
              <a:t>Apply transaction log to backup copy to  reconstruct more current state by redoing committed transaction operations up to failure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Recovery from Catastrophic failure: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from Catastrophic failure</a:t>
            </a:r>
            <a:endParaRPr lang="en-US" dirty="0"/>
          </a:p>
        </p:txBody>
      </p:sp>
      <p:grpSp>
        <p:nvGrpSpPr>
          <p:cNvPr id="4" name="Content Placeholder 3"/>
          <p:cNvGrpSpPr>
            <a:grpSpLocks noGrp="1"/>
          </p:cNvGrpSpPr>
          <p:nvPr>
            <p:ph idx="1"/>
          </p:nvPr>
        </p:nvGrpSpPr>
        <p:grpSpPr>
          <a:xfrm>
            <a:off x="457200" y="1600200"/>
            <a:ext cx="8229600" cy="4525963"/>
            <a:chOff x="323850" y="5373688"/>
            <a:chExt cx="8763000" cy="1295400"/>
          </a:xfrm>
        </p:grpSpPr>
        <p:sp>
          <p:nvSpPr>
            <p:cNvPr id="5" name="Rectangle 33"/>
            <p:cNvSpPr>
              <a:spLocks noChangeArrowheads="1"/>
            </p:cNvSpPr>
            <p:nvPr/>
          </p:nvSpPr>
          <p:spPr bwMode="auto">
            <a:xfrm>
              <a:off x="323850" y="5373688"/>
              <a:ext cx="6192838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20000"/>
                <a:buFontTx/>
                <a:buChar char="•"/>
              </a:pPr>
              <a:r>
                <a:rPr lang="en-US" altLang="ja-JP" sz="2800" u="none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Full DB Backup 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20000"/>
              </a:pPr>
              <a:r>
                <a:rPr lang="en-US" altLang="ja-JP" sz="2800" u="none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    &gt; Differential Backup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20000"/>
              </a:pPr>
              <a:r>
                <a:rPr lang="en-US" altLang="ja-JP" sz="2800" u="none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               &gt; </a:t>
              </a:r>
              <a:r>
                <a:rPr lang="en-US" altLang="ja-JP" sz="2800" u="none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(Transaction) Log</a:t>
              </a:r>
            </a:p>
          </p:txBody>
        </p:sp>
        <p:sp>
          <p:nvSpPr>
            <p:cNvPr id="6" name="AutoShape 34"/>
            <p:cNvSpPr>
              <a:spLocks/>
            </p:cNvSpPr>
            <p:nvPr/>
          </p:nvSpPr>
          <p:spPr bwMode="auto">
            <a:xfrm>
              <a:off x="5435600" y="5445125"/>
              <a:ext cx="405694" cy="299326"/>
            </a:xfrm>
            <a:prstGeom prst="rightBrace">
              <a:avLst>
                <a:gd name="adj1" fmla="val 2078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35"/>
            <p:cNvSpPr txBox="1">
              <a:spLocks noChangeArrowheads="1"/>
            </p:cNvSpPr>
            <p:nvPr/>
          </p:nvSpPr>
          <p:spPr bwMode="auto">
            <a:xfrm>
              <a:off x="5867400" y="5516563"/>
              <a:ext cx="32194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2800" u="none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Catastrophic failure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33400" y="37338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You should read on different strategies/types of backup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Full 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Incremental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differential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2379</Words>
  <Application>Microsoft Office PowerPoint</Application>
  <PresentationFormat>On-screen Show (4:3)</PresentationFormat>
  <Paragraphs>459</Paragraphs>
  <Slides>34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Office Theme</vt:lpstr>
      <vt:lpstr>Microsoft ClipArt Gallery</vt:lpstr>
      <vt:lpstr>VISIO</vt:lpstr>
      <vt:lpstr>   Transaction Processing concepts,   Concurrency Control and Recovery  </vt:lpstr>
      <vt:lpstr>Objectives of the Lecture</vt:lpstr>
      <vt:lpstr>Requirements for Database Consistency - recall</vt:lpstr>
      <vt:lpstr>Transaction as a Recovery Unit</vt:lpstr>
      <vt:lpstr>Transaction as a Recovery Unit(2)</vt:lpstr>
      <vt:lpstr>Why “Database Recovery Techniques”?</vt:lpstr>
      <vt:lpstr>Classification of failures</vt:lpstr>
      <vt:lpstr>Recovery from Catastrophic failure:</vt:lpstr>
      <vt:lpstr>Recovery from Catastrophic failure</vt:lpstr>
      <vt:lpstr>Non-catastrophic failures</vt:lpstr>
      <vt:lpstr>Non-catastrophic failure recovery</vt:lpstr>
      <vt:lpstr>Basic Concepts : “Logging”</vt:lpstr>
      <vt:lpstr>Transaction and System Concepts </vt:lpstr>
      <vt:lpstr>Transaction and System Concepts (2) </vt:lpstr>
      <vt:lpstr>Transaction and System Concepts (3)</vt:lpstr>
      <vt:lpstr>Transaction and System Concepts (4) </vt:lpstr>
      <vt:lpstr>Entries in the System Log</vt:lpstr>
      <vt:lpstr>Transaction execution</vt:lpstr>
      <vt:lpstr>Physical View  - How they work - (1)</vt:lpstr>
      <vt:lpstr>Physical View  - How they work - (2)</vt:lpstr>
      <vt:lpstr>Physical View  - How they work - (3)</vt:lpstr>
      <vt:lpstr>Physical View  - How they work - (4)</vt:lpstr>
      <vt:lpstr>Basic Concepts: Steal &amp; No-Force (1)</vt:lpstr>
      <vt:lpstr>Basic Concepts: Steal &amp; No-Force (2)</vt:lpstr>
      <vt:lpstr>Basic Concepts: Checkpointing</vt:lpstr>
      <vt:lpstr>Transaction Rollback (1)</vt:lpstr>
      <vt:lpstr>Transaction Rollback (2)</vt:lpstr>
      <vt:lpstr>Transaction Rollback (3)</vt:lpstr>
      <vt:lpstr>Categorization of Recovery Algorithm</vt:lpstr>
      <vt:lpstr>Deferred Update </vt:lpstr>
      <vt:lpstr>Immediate Update </vt:lpstr>
      <vt:lpstr>Recovery Timeline</vt:lpstr>
      <vt:lpstr>Recovery Processes summary</vt:lpstr>
      <vt:lpstr>Other methods  for recovery</vt:lpstr>
    </vt:vector>
  </TitlesOfParts>
  <Company>MICROSFOT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Processing concepts,   Concurrency Control and Recovery</dc:title>
  <dc:creator>USERS</dc:creator>
  <cp:lastModifiedBy>USERS</cp:lastModifiedBy>
  <cp:revision>35</cp:revision>
  <dcterms:created xsi:type="dcterms:W3CDTF">2014-02-20T06:22:51Z</dcterms:created>
  <dcterms:modified xsi:type="dcterms:W3CDTF">2014-02-20T16:40:17Z</dcterms:modified>
</cp:coreProperties>
</file>