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6" r:id="rId2"/>
    <p:sldId id="285" r:id="rId3"/>
    <p:sldId id="307" r:id="rId4"/>
    <p:sldId id="306" r:id="rId5"/>
    <p:sldId id="288" r:id="rId6"/>
    <p:sldId id="267" r:id="rId7"/>
    <p:sldId id="279" r:id="rId8"/>
    <p:sldId id="268" r:id="rId9"/>
    <p:sldId id="269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90" r:id="rId19"/>
    <p:sldId id="293" r:id="rId20"/>
    <p:sldId id="280" r:id="rId21"/>
    <p:sldId id="291" r:id="rId22"/>
    <p:sldId id="294" r:id="rId23"/>
    <p:sldId id="292" r:id="rId24"/>
    <p:sldId id="281" r:id="rId25"/>
    <p:sldId id="282" r:id="rId26"/>
    <p:sldId id="283" r:id="rId27"/>
    <p:sldId id="284" r:id="rId28"/>
    <p:sldId id="295" r:id="rId29"/>
    <p:sldId id="296" r:id="rId30"/>
    <p:sldId id="297" r:id="rId31"/>
    <p:sldId id="298" r:id="rId32"/>
    <p:sldId id="299" r:id="rId33"/>
    <p:sldId id="300" r:id="rId34"/>
    <p:sldId id="301" r:id="rId35"/>
    <p:sldId id="302" r:id="rId36"/>
    <p:sldId id="303" r:id="rId37"/>
    <p:sldId id="304" r:id="rId38"/>
    <p:sldId id="305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5766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03B038-5E2D-4F88-A002-5FED2A9C5F4E}" type="datetimeFigureOut">
              <a:rPr lang="en-US" smtClean="0"/>
              <a:pPr/>
              <a:t>3/25/2014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B558EC-AB16-4273-8C79-6E319E4927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92397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402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402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402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402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fld id="{2434B28D-BAED-43AB-9E2B-86DED247C060}" type="slidenum">
              <a:rPr lang="en-GB" sz="1100" smtClean="0">
                <a:solidFill>
                  <a:srgbClr val="000000"/>
                </a:solidFill>
              </a:rPr>
              <a:pPr/>
              <a:t>2</a:t>
            </a:fld>
            <a:endParaRPr lang="en-GB" sz="1100" smtClean="0">
              <a:solidFill>
                <a:srgbClr val="000000"/>
              </a:solidFill>
            </a:endParaRPr>
          </a:p>
        </p:txBody>
      </p:sp>
      <p:sp>
        <p:nvSpPr>
          <p:cNvPr id="49155" name="Text Box 1"/>
          <p:cNvSpPr txBox="1">
            <a:spLocks noChangeArrowheads="1"/>
          </p:cNvSpPr>
          <p:nvPr/>
        </p:nvSpPr>
        <p:spPr bwMode="auto">
          <a:xfrm>
            <a:off x="1258888" y="686803"/>
            <a:ext cx="4341812" cy="34273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402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402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402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402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endParaRPr lang="en-US"/>
          </a:p>
        </p:txBody>
      </p:sp>
      <p:sp>
        <p:nvSpPr>
          <p:cNvPr id="49156" name="Rectangle 2"/>
          <p:cNvSpPr>
            <a:spLocks noGrp="1" noChangeArrowheads="1"/>
          </p:cNvSpPr>
          <p:nvPr>
            <p:ph type="body"/>
          </p:nvPr>
        </p:nvSpPr>
        <p:spPr>
          <a:xfrm>
            <a:off x="914400" y="4343066"/>
            <a:ext cx="5029200" cy="4115802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C0139D0E-2256-4AD3-BE86-36842C362953}" type="slidenum">
              <a:rPr lang="en-CA" sz="1200">
                <a:latin typeface="Tahoma" pitchFamily="34" charset="0"/>
              </a:rPr>
              <a:pPr eaLnBrk="1" hangingPunct="1"/>
              <a:t>36</a:t>
            </a:fld>
            <a:endParaRPr lang="en-CA" sz="1200">
              <a:latin typeface="Tahoma" pitchFamily="34" charset="0"/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E7FAF09-2CDF-4FF7-B0D3-6E8D20B57293}" type="slidenum">
              <a:rPr lang="en-CA" sz="1200">
                <a:latin typeface="Tahoma" pitchFamily="34" charset="0"/>
              </a:rPr>
              <a:pPr eaLnBrk="1" hangingPunct="1"/>
              <a:t>37</a:t>
            </a:fld>
            <a:endParaRPr lang="en-CA" sz="1200">
              <a:latin typeface="Tahoma" pitchFamily="34" charset="0"/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57D5A114-59A2-45EC-84AA-F82B52ED61DF}" type="slidenum">
              <a:rPr lang="en-CA" sz="1200">
                <a:latin typeface="Tahoma" pitchFamily="34" charset="0"/>
              </a:rPr>
              <a:pPr eaLnBrk="1" hangingPunct="1"/>
              <a:t>38</a:t>
            </a:fld>
            <a:endParaRPr lang="en-CA" sz="1200">
              <a:latin typeface="Tahoma" pitchFamily="34" charset="0"/>
            </a:endParaRPr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194380A-D829-472E-8F42-1725C434D71C}" type="slidenum">
              <a:rPr lang="en-US"/>
              <a:pPr/>
              <a:t>6</a:t>
            </a:fld>
            <a:endParaRPr lang="en-US"/>
          </a:p>
        </p:txBody>
      </p:sp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402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402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402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402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fld id="{E1550751-7EC1-48EE-8155-3C7903F333E0}" type="slidenum">
              <a:rPr lang="en-GB" sz="1100" smtClean="0">
                <a:solidFill>
                  <a:srgbClr val="000000"/>
                </a:solidFill>
              </a:rPr>
              <a:pPr/>
              <a:t>28</a:t>
            </a:fld>
            <a:endParaRPr lang="en-GB" sz="1100" smtClean="0">
              <a:solidFill>
                <a:srgbClr val="000000"/>
              </a:solidFill>
            </a:endParaRPr>
          </a:p>
        </p:txBody>
      </p:sp>
      <p:sp>
        <p:nvSpPr>
          <p:cNvPr id="55299" name="Text Box 1"/>
          <p:cNvSpPr txBox="1">
            <a:spLocks noChangeArrowheads="1"/>
          </p:cNvSpPr>
          <p:nvPr/>
        </p:nvSpPr>
        <p:spPr bwMode="auto">
          <a:xfrm>
            <a:off x="1258888" y="686803"/>
            <a:ext cx="4341812" cy="34273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402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402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402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402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endParaRPr lang="en-US"/>
          </a:p>
        </p:txBody>
      </p:sp>
      <p:sp>
        <p:nvSpPr>
          <p:cNvPr id="55300" name="Rectangle 2"/>
          <p:cNvSpPr>
            <a:spLocks noGrp="1" noChangeArrowheads="1"/>
          </p:cNvSpPr>
          <p:nvPr>
            <p:ph type="body"/>
          </p:nvPr>
        </p:nvSpPr>
        <p:spPr>
          <a:xfrm>
            <a:off x="914400" y="4343066"/>
            <a:ext cx="5029200" cy="4115802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74974BD4-87A6-4E7F-9CDC-3DA7CFF7D452}" type="slidenum">
              <a:rPr lang="en-CA" sz="1200">
                <a:latin typeface="Tahoma" pitchFamily="34" charset="0"/>
              </a:rPr>
              <a:pPr eaLnBrk="1" hangingPunct="1"/>
              <a:t>30</a:t>
            </a:fld>
            <a:endParaRPr lang="en-CA" sz="1200">
              <a:latin typeface="Tahoma" pitchFamily="34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884C05BC-18A5-40C6-8B7F-46FAC90EB599}" type="slidenum">
              <a:rPr lang="en-CA" sz="1200">
                <a:latin typeface="Tahoma" pitchFamily="34" charset="0"/>
              </a:rPr>
              <a:pPr eaLnBrk="1" hangingPunct="1"/>
              <a:t>31</a:t>
            </a:fld>
            <a:endParaRPr lang="en-CA" sz="1200">
              <a:latin typeface="Tahoma" pitchFamily="34" charset="0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3E5CBB00-79D8-4E9A-B51A-B7DA82C536E6}" type="slidenum">
              <a:rPr lang="en-CA" sz="1200">
                <a:latin typeface="Tahoma" pitchFamily="34" charset="0"/>
              </a:rPr>
              <a:pPr eaLnBrk="1" hangingPunct="1"/>
              <a:t>32</a:t>
            </a:fld>
            <a:endParaRPr lang="en-CA" sz="1200">
              <a:latin typeface="Tahoma" pitchFamily="34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07ACD175-7553-4CAA-897F-4A50E92CA73D}" type="slidenum">
              <a:rPr lang="en-CA" sz="1200">
                <a:latin typeface="Tahoma" pitchFamily="34" charset="0"/>
              </a:rPr>
              <a:pPr eaLnBrk="1" hangingPunct="1"/>
              <a:t>33</a:t>
            </a:fld>
            <a:endParaRPr lang="en-CA" sz="1200">
              <a:latin typeface="Tahoma" pitchFamily="34" charset="0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F87C433D-6DDF-4128-92AB-CF32EBAE2FC6}" type="slidenum">
              <a:rPr lang="en-CA" sz="1200">
                <a:latin typeface="Tahoma" pitchFamily="34" charset="0"/>
              </a:rPr>
              <a:pPr eaLnBrk="1" hangingPunct="1"/>
              <a:t>34</a:t>
            </a:fld>
            <a:endParaRPr lang="en-CA" sz="1200">
              <a:latin typeface="Tahoma" pitchFamily="34" charset="0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67B6F039-1134-4FE7-9971-38F180EF14CC}" type="slidenum">
              <a:rPr lang="en-CA" sz="1200">
                <a:latin typeface="Tahoma" pitchFamily="34" charset="0"/>
              </a:rPr>
              <a:pPr eaLnBrk="1" hangingPunct="1"/>
              <a:t>35</a:t>
            </a:fld>
            <a:endParaRPr lang="en-CA" sz="1200">
              <a:latin typeface="Tahoma" pitchFamily="34" charset="0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16DE6-EFD8-476A-9C0A-1A4F66C75255}" type="datetimeFigureOut">
              <a:rPr lang="en-US" smtClean="0"/>
              <a:pPr/>
              <a:t>3/25/2014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5E245-76CF-41B7-A15E-212C7B72F7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47391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16DE6-EFD8-476A-9C0A-1A4F66C75255}" type="datetimeFigureOut">
              <a:rPr lang="en-US" smtClean="0"/>
              <a:pPr/>
              <a:t>3/25/2014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5E245-76CF-41B7-A15E-212C7B72F7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98243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16DE6-EFD8-476A-9C0A-1A4F66C75255}" type="datetimeFigureOut">
              <a:rPr lang="en-US" smtClean="0"/>
              <a:pPr/>
              <a:t>3/25/2014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5E245-76CF-41B7-A15E-212C7B72F7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16823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16DE6-EFD8-476A-9C0A-1A4F66C75255}" type="datetimeFigureOut">
              <a:rPr lang="en-US" smtClean="0"/>
              <a:pPr/>
              <a:t>3/25/2014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5E245-76CF-41B7-A15E-212C7B72F7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51387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16DE6-EFD8-476A-9C0A-1A4F66C75255}" type="datetimeFigureOut">
              <a:rPr lang="en-US" smtClean="0"/>
              <a:pPr/>
              <a:t>3/25/2014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5E245-76CF-41B7-A15E-212C7B72F7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98214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16DE6-EFD8-476A-9C0A-1A4F66C75255}" type="datetimeFigureOut">
              <a:rPr lang="en-US" smtClean="0"/>
              <a:pPr/>
              <a:t>3/25/2014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5E245-76CF-41B7-A15E-212C7B72F7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88289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16DE6-EFD8-476A-9C0A-1A4F66C75255}" type="datetimeFigureOut">
              <a:rPr lang="en-US" smtClean="0"/>
              <a:pPr/>
              <a:t>3/25/2014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5E245-76CF-41B7-A15E-212C7B72F7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01686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16DE6-EFD8-476A-9C0A-1A4F66C75255}" type="datetimeFigureOut">
              <a:rPr lang="en-US" smtClean="0"/>
              <a:pPr/>
              <a:t>3/25/2014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5E245-76CF-41B7-A15E-212C7B72F7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81855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16DE6-EFD8-476A-9C0A-1A4F66C75255}" type="datetimeFigureOut">
              <a:rPr lang="en-US" smtClean="0"/>
              <a:pPr/>
              <a:t>3/25/2014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5E245-76CF-41B7-A15E-212C7B72F7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27732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16DE6-EFD8-476A-9C0A-1A4F66C75255}" type="datetimeFigureOut">
              <a:rPr lang="en-US" smtClean="0"/>
              <a:pPr/>
              <a:t>3/25/2014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5E245-76CF-41B7-A15E-212C7B72F7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02226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16DE6-EFD8-476A-9C0A-1A4F66C75255}" type="datetimeFigureOut">
              <a:rPr lang="en-US" smtClean="0"/>
              <a:pPr/>
              <a:t>3/25/2014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5E245-76CF-41B7-A15E-212C7B72F7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4762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E16DE6-EFD8-476A-9C0A-1A4F66C75255}" type="datetimeFigureOut">
              <a:rPr lang="en-US" smtClean="0"/>
              <a:pPr/>
              <a:t>3/25/2014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5E245-76CF-41B7-A15E-212C7B72F7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91032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en.wikipedia.org/wiki/Relation_(database)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Implications of a </a:t>
            </a:r>
            <a:r>
              <a:rPr lang="en-US" b="1" dirty="0" err="1" smtClean="0"/>
              <a:t>ditributed</a:t>
            </a:r>
            <a:r>
              <a:rPr lang="en-US" b="1" dirty="0" smtClean="0"/>
              <a:t> environment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57600"/>
            <a:ext cx="6400800" cy="2590800"/>
          </a:xfrm>
        </p:spPr>
        <p:txBody>
          <a:bodyPr>
            <a:normAutofit/>
          </a:bodyPr>
          <a:lstStyle/>
          <a:p>
            <a:r>
              <a:rPr lang="en-US" dirty="0" smtClean="0"/>
              <a:t>Part Two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31360590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Localization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Input: Algebraic query on distributed relations</a:t>
            </a:r>
          </a:p>
          <a:p>
            <a:r>
              <a:rPr lang="en-US" dirty="0" smtClean="0"/>
              <a:t>Determine </a:t>
            </a:r>
            <a:r>
              <a:rPr lang="en-US" dirty="0"/>
              <a:t>which fragments are involved</a:t>
            </a:r>
          </a:p>
          <a:p>
            <a:r>
              <a:rPr lang="en-US" dirty="0" smtClean="0"/>
              <a:t>Localization </a:t>
            </a:r>
            <a:r>
              <a:rPr lang="en-US" dirty="0"/>
              <a:t>program</a:t>
            </a:r>
          </a:p>
          <a:p>
            <a:r>
              <a:rPr lang="en-US" dirty="0" smtClean="0"/>
              <a:t>substitute </a:t>
            </a:r>
            <a:r>
              <a:rPr lang="en-US" dirty="0"/>
              <a:t>for each global query its materialization program</a:t>
            </a:r>
          </a:p>
          <a:p>
            <a:r>
              <a:rPr lang="en-US" dirty="0" smtClean="0"/>
              <a:t>optimize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007617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66476" y="1600200"/>
            <a:ext cx="8011047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7825726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Provides Parallelism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00062" y="1910556"/>
            <a:ext cx="8143875" cy="3905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1872622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Reduction with Selection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47837" y="2405856"/>
            <a:ext cx="5648325" cy="291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4401728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Reduction with Join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09687" y="2262981"/>
            <a:ext cx="6524625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6713291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Global Query Optimization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Input: Fragment query</a:t>
            </a:r>
          </a:p>
          <a:p>
            <a:r>
              <a:rPr lang="en-US" dirty="0"/>
              <a:t>􀁑 Find the </a:t>
            </a:r>
            <a:r>
              <a:rPr lang="en-US" i="1" dirty="0"/>
              <a:t>best </a:t>
            </a:r>
            <a:r>
              <a:rPr lang="en-US" dirty="0"/>
              <a:t>(not necessarily optimal) global</a:t>
            </a:r>
          </a:p>
          <a:p>
            <a:r>
              <a:rPr lang="en-US" dirty="0"/>
              <a:t>schedule</a:t>
            </a:r>
          </a:p>
          <a:p>
            <a:r>
              <a:rPr lang="en-US" dirty="0"/>
              <a:t>􀂯 Minimize a cost function</a:t>
            </a:r>
          </a:p>
          <a:p>
            <a:r>
              <a:rPr lang="en-US" dirty="0"/>
              <a:t>􀂯 Distributed join processing</a:t>
            </a:r>
          </a:p>
          <a:p>
            <a:r>
              <a:rPr lang="en-US" dirty="0"/>
              <a:t>􀁘 Bushy vs. linear trees</a:t>
            </a:r>
          </a:p>
          <a:p>
            <a:r>
              <a:rPr lang="en-US" dirty="0"/>
              <a:t>􀁘 Which relation to ship where?</a:t>
            </a:r>
          </a:p>
          <a:p>
            <a:r>
              <a:rPr lang="en-US" dirty="0"/>
              <a:t>􀁘 Ship-whole </a:t>
            </a:r>
            <a:r>
              <a:rPr lang="en-US" dirty="0" err="1"/>
              <a:t>vs</a:t>
            </a:r>
            <a:r>
              <a:rPr lang="en-US" dirty="0"/>
              <a:t> ship-as-needed</a:t>
            </a:r>
          </a:p>
          <a:p>
            <a:r>
              <a:rPr lang="en-US" dirty="0"/>
              <a:t>􀂯 Decide on the use of </a:t>
            </a:r>
            <a:r>
              <a:rPr lang="en-US" dirty="0" err="1"/>
              <a:t>semijoins</a:t>
            </a:r>
            <a:endParaRPr lang="en-US" dirty="0"/>
          </a:p>
          <a:p>
            <a:r>
              <a:rPr lang="en-US" dirty="0"/>
              <a:t>􀁘 </a:t>
            </a:r>
            <a:r>
              <a:rPr lang="en-US" dirty="0" err="1"/>
              <a:t>Semijoin</a:t>
            </a:r>
            <a:r>
              <a:rPr lang="en-US" dirty="0"/>
              <a:t> saves on communication at the expense of</a:t>
            </a:r>
          </a:p>
          <a:p>
            <a:r>
              <a:rPr lang="en-US" dirty="0"/>
              <a:t>more local processing.</a:t>
            </a:r>
          </a:p>
          <a:p>
            <a:r>
              <a:rPr lang="en-US" dirty="0"/>
              <a:t>􀂯 Join methods</a:t>
            </a:r>
          </a:p>
          <a:p>
            <a:r>
              <a:rPr lang="en-US" dirty="0"/>
              <a:t>􀁘 nested loop </a:t>
            </a:r>
            <a:r>
              <a:rPr lang="en-US" dirty="0" err="1"/>
              <a:t>vs</a:t>
            </a:r>
            <a:r>
              <a:rPr lang="en-US" dirty="0"/>
              <a:t> ordered joins (merge join or hash join)</a:t>
            </a:r>
          </a:p>
        </p:txBody>
      </p:sp>
    </p:spTree>
    <p:extLst>
      <p:ext uri="{BB962C8B-B14F-4D97-AF65-F5344CB8AC3E}">
        <p14:creationId xmlns:p14="http://schemas.microsoft.com/office/powerpoint/2010/main" xmlns="" val="32004580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 Based Optimization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Solution space</a:t>
            </a:r>
          </a:p>
          <a:p>
            <a:r>
              <a:rPr lang="en-US" dirty="0"/>
              <a:t>􀂯 The set of equivalent algebra expressions (query trees).</a:t>
            </a:r>
          </a:p>
          <a:p>
            <a:r>
              <a:rPr lang="en-US" dirty="0"/>
              <a:t>􀁑 Cost function (in terms of time)</a:t>
            </a:r>
          </a:p>
          <a:p>
            <a:r>
              <a:rPr lang="en-US" dirty="0"/>
              <a:t>􀂯 I/O cost + CPU cost + communication cost</a:t>
            </a:r>
          </a:p>
          <a:p>
            <a:r>
              <a:rPr lang="en-US" dirty="0"/>
              <a:t>􀂯 These might have different weights in different distributed</a:t>
            </a:r>
          </a:p>
          <a:p>
            <a:r>
              <a:rPr lang="en-US" dirty="0"/>
              <a:t>environments (LAN </a:t>
            </a:r>
            <a:r>
              <a:rPr lang="en-US" dirty="0" err="1"/>
              <a:t>vs</a:t>
            </a:r>
            <a:r>
              <a:rPr lang="en-US" dirty="0"/>
              <a:t> WAN).</a:t>
            </a:r>
          </a:p>
          <a:p>
            <a:r>
              <a:rPr lang="en-US" dirty="0"/>
              <a:t>􀂯 Can also maximize throughput</a:t>
            </a:r>
          </a:p>
          <a:p>
            <a:r>
              <a:rPr lang="en-US" dirty="0"/>
              <a:t>􀁑 Search algorithm</a:t>
            </a:r>
          </a:p>
          <a:p>
            <a:r>
              <a:rPr lang="en-US" dirty="0"/>
              <a:t>􀂯 How do we move inside the solution space?</a:t>
            </a:r>
          </a:p>
          <a:p>
            <a:r>
              <a:rPr lang="en-US" dirty="0"/>
              <a:t>􀂯 Exhaustive search, heuristic algorithms (iterative</a:t>
            </a:r>
          </a:p>
          <a:p>
            <a:r>
              <a:rPr lang="en-US" dirty="0"/>
              <a:t>improvement, simulated annealing, genetic,…)</a:t>
            </a:r>
          </a:p>
        </p:txBody>
      </p:sp>
    </p:spTree>
    <p:extLst>
      <p:ext uri="{BB962C8B-B14F-4D97-AF65-F5344CB8AC3E}">
        <p14:creationId xmlns:p14="http://schemas.microsoft.com/office/powerpoint/2010/main" xmlns="" val="31465991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Total Time (or Total Cost)</a:t>
            </a:r>
          </a:p>
          <a:p>
            <a:r>
              <a:rPr lang="en-US" dirty="0"/>
              <a:t>􀂯 Reduce each cost (in terms of time) component individually</a:t>
            </a:r>
          </a:p>
          <a:p>
            <a:r>
              <a:rPr lang="en-US" dirty="0"/>
              <a:t>􀂯 Do as little of each cost component as possible</a:t>
            </a:r>
          </a:p>
          <a:p>
            <a:r>
              <a:rPr lang="en-US" dirty="0"/>
              <a:t>􀂯 Optimizes the utilization of the resources</a:t>
            </a:r>
          </a:p>
          <a:p>
            <a:r>
              <a:rPr lang="en-US" dirty="0"/>
              <a:t>Increases system throughput</a:t>
            </a:r>
          </a:p>
          <a:p>
            <a:r>
              <a:rPr lang="en-US" dirty="0"/>
              <a:t>􀁑 Response Time</a:t>
            </a:r>
          </a:p>
          <a:p>
            <a:r>
              <a:rPr lang="en-US" dirty="0"/>
              <a:t>􀂯 Do as many things as possible in parallel</a:t>
            </a:r>
          </a:p>
          <a:p>
            <a:r>
              <a:rPr lang="en-US" dirty="0"/>
              <a:t>􀂯 May increase total time because of increased total activity</a:t>
            </a:r>
          </a:p>
        </p:txBody>
      </p:sp>
    </p:spTree>
    <p:extLst>
      <p:ext uri="{BB962C8B-B14F-4D97-AF65-F5344CB8AC3E}">
        <p14:creationId xmlns:p14="http://schemas.microsoft.com/office/powerpoint/2010/main" xmlns="" val="26147066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Query Processing in Distributed Databases: Semi-join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90000"/>
              </a:lnSpc>
            </a:pPr>
            <a:r>
              <a:rPr lang="en-US" dirty="0" smtClean="0">
                <a:solidFill>
                  <a:schemeClr val="accent2"/>
                </a:solidFill>
              </a:rPr>
              <a:t>Idea:</a:t>
            </a:r>
            <a:r>
              <a:rPr lang="en-US" dirty="0" smtClean="0"/>
              <a:t>  Tradeoff cost of computing and shipping projection for cost of shipping full relation.</a:t>
            </a:r>
          </a:p>
          <a:p>
            <a:pPr algn="just">
              <a:lnSpc>
                <a:spcPct val="90000"/>
              </a:lnSpc>
            </a:pPr>
            <a:r>
              <a:rPr lang="en-US" dirty="0" smtClean="0">
                <a:solidFill>
                  <a:schemeClr val="accent2"/>
                </a:solidFill>
              </a:rPr>
              <a:t>Note:</a:t>
            </a:r>
            <a:r>
              <a:rPr lang="en-US" dirty="0" smtClean="0"/>
              <a:t>  Especially useful if there is selection on full relation (that can be exploited via index); and answer desired back at initial site.</a:t>
            </a:r>
          </a:p>
          <a:p>
            <a:pPr algn="just">
              <a:lnSpc>
                <a:spcPct val="90000"/>
              </a:lnSpc>
            </a:pPr>
            <a:r>
              <a:rPr lang="en-US" i="1" dirty="0"/>
              <a:t> </a:t>
            </a:r>
            <a:r>
              <a:rPr lang="en-US" i="1" dirty="0" smtClean="0"/>
              <a:t> </a:t>
            </a:r>
            <a:r>
              <a:rPr lang="en-US" dirty="0" smtClean="0"/>
              <a:t>   </a:t>
            </a:r>
            <a:r>
              <a:rPr lang="en-US" sz="3000" dirty="0" smtClean="0"/>
              <a:t>where </a:t>
            </a:r>
            <a:r>
              <a:rPr lang="en-US" sz="3000" i="1" dirty="0" smtClean="0"/>
              <a:t>R</a:t>
            </a:r>
            <a:r>
              <a:rPr lang="en-US" sz="3000" dirty="0" smtClean="0"/>
              <a:t> and </a:t>
            </a:r>
            <a:r>
              <a:rPr lang="en-US" sz="3000" i="1" dirty="0" smtClean="0"/>
              <a:t>S</a:t>
            </a:r>
            <a:r>
              <a:rPr lang="en-US" sz="3000" dirty="0" smtClean="0"/>
              <a:t> are </a:t>
            </a:r>
            <a:r>
              <a:rPr lang="en-US" sz="3000" dirty="0" err="1" smtClean="0">
                <a:hlinkClick r:id="rId2" tooltip="Relation (database)"/>
              </a:rPr>
              <a:t>relations</a:t>
            </a:r>
            <a:r>
              <a:rPr lang="en-US" sz="3000" dirty="0" err="1" smtClean="0"/>
              <a:t>.The</a:t>
            </a:r>
            <a:r>
              <a:rPr lang="en-US" sz="3000" dirty="0" smtClean="0"/>
              <a:t> result of this </a:t>
            </a:r>
            <a:r>
              <a:rPr lang="en-US" sz="3000" dirty="0" err="1" smtClean="0"/>
              <a:t>semijoin</a:t>
            </a:r>
            <a:r>
              <a:rPr lang="en-US" sz="3000" dirty="0" smtClean="0"/>
              <a:t> is the set of all tuples in </a:t>
            </a:r>
            <a:r>
              <a:rPr lang="en-US" sz="3000" i="1" dirty="0" smtClean="0"/>
              <a:t>R</a:t>
            </a:r>
            <a:r>
              <a:rPr lang="en-US" sz="3000" dirty="0" smtClean="0"/>
              <a:t> for which there is a tuple in </a:t>
            </a:r>
            <a:r>
              <a:rPr lang="en-US" sz="3000" i="1" dirty="0" smtClean="0"/>
              <a:t>S</a:t>
            </a:r>
            <a:r>
              <a:rPr lang="en-US" sz="3000" dirty="0" smtClean="0"/>
              <a:t> that is equal on their common attribute names. </a:t>
            </a:r>
            <a:endParaRPr lang="en-US" dirty="0"/>
          </a:p>
        </p:txBody>
      </p:sp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14373" y="4025118"/>
            <a:ext cx="581025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9686971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emi join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Example: consider the tables </a:t>
            </a:r>
            <a:r>
              <a:rPr lang="en-US" i="1" dirty="0" smtClean="0"/>
              <a:t>Employee</a:t>
            </a:r>
            <a:r>
              <a:rPr lang="en-US" dirty="0" smtClean="0"/>
              <a:t> and </a:t>
            </a:r>
            <a:r>
              <a:rPr lang="en-US" i="1" dirty="0" err="1" smtClean="0"/>
              <a:t>Dept</a:t>
            </a:r>
            <a:r>
              <a:rPr lang="en-US" dirty="0" smtClean="0"/>
              <a:t> and their semi join:</a:t>
            </a:r>
          </a:p>
          <a:p>
            <a:endParaRPr 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38200" y="3048000"/>
            <a:ext cx="7086600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448236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402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402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402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402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fld id="{58C6A53A-312D-47DC-8B53-6E256CFC1CBB}" type="slidenum">
              <a:rPr lang="en-GB" sz="1500" smtClean="0">
                <a:solidFill>
                  <a:srgbClr val="A08366"/>
                </a:solidFill>
              </a:rPr>
              <a:pPr/>
              <a:t>2</a:t>
            </a:fld>
            <a:endParaRPr lang="en-GB" sz="1500" smtClean="0">
              <a:solidFill>
                <a:srgbClr val="A08366"/>
              </a:solidFill>
            </a:endParaRPr>
          </a:p>
        </p:txBody>
      </p:sp>
      <p:sp>
        <p:nvSpPr>
          <p:cNvPr id="13316" name="Rectangle 1"/>
          <p:cNvSpPr>
            <a:spLocks noGrp="1" noChangeArrowheads="1"/>
          </p:cNvSpPr>
          <p:nvPr>
            <p:ph type="title"/>
          </p:nvPr>
        </p:nvSpPr>
        <p:spPr>
          <a:xfrm>
            <a:off x="304800" y="126341"/>
            <a:ext cx="8839200" cy="646331"/>
          </a:xfr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69963" algn="l"/>
                <a:tab pos="1941513" algn="l"/>
                <a:tab pos="2913063" algn="l"/>
                <a:tab pos="3886200" algn="l"/>
                <a:tab pos="4856163" algn="l"/>
                <a:tab pos="5827713" algn="l"/>
                <a:tab pos="6799263" algn="l"/>
                <a:tab pos="7772400" algn="l"/>
                <a:tab pos="8742363" algn="l"/>
                <a:tab pos="9713913" algn="l"/>
                <a:tab pos="10685463" algn="l"/>
              </a:tabLst>
            </a:pPr>
            <a:r>
              <a:rPr lang="en-GB" sz="3600" dirty="0" smtClean="0"/>
              <a:t>Distributed query processing and optimization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914400"/>
            <a:ext cx="7772400" cy="2320764"/>
          </a:xfrm>
        </p:spPr>
        <p:txBody>
          <a:bodyPr>
            <a:spAutoFit/>
          </a:bodyPr>
          <a:lstStyle/>
          <a:p>
            <a:pPr>
              <a:lnSpc>
                <a:spcPct val="110000"/>
              </a:lnSpc>
              <a:tabLst>
                <a:tab pos="968375" algn="l"/>
                <a:tab pos="1939925" algn="l"/>
                <a:tab pos="2911475" algn="l"/>
                <a:tab pos="3883025" algn="l"/>
                <a:tab pos="4854575" algn="l"/>
                <a:tab pos="5826125" algn="l"/>
                <a:tab pos="6797675" algn="l"/>
                <a:tab pos="7769225" algn="l"/>
                <a:tab pos="8740775" algn="l"/>
                <a:tab pos="9712325" algn="l"/>
                <a:tab pos="10685463" algn="l"/>
              </a:tabLst>
            </a:pPr>
            <a:r>
              <a:rPr lang="en-GB" sz="1800" dirty="0" smtClean="0"/>
              <a:t>New challenges</a:t>
            </a:r>
          </a:p>
          <a:p>
            <a:pPr lvl="1">
              <a:lnSpc>
                <a:spcPct val="110000"/>
              </a:lnSpc>
              <a:spcBef>
                <a:spcPct val="0"/>
              </a:spcBef>
              <a:tabLst>
                <a:tab pos="968375" algn="l"/>
                <a:tab pos="1939925" algn="l"/>
                <a:tab pos="2911475" algn="l"/>
                <a:tab pos="3883025" algn="l"/>
                <a:tab pos="4854575" algn="l"/>
                <a:tab pos="5826125" algn="l"/>
                <a:tab pos="6797675" algn="l"/>
                <a:tab pos="7769225" algn="l"/>
                <a:tab pos="8740775" algn="l"/>
                <a:tab pos="9712325" algn="l"/>
                <a:tab pos="10685463" algn="l"/>
              </a:tabLst>
            </a:pPr>
            <a:r>
              <a:rPr lang="en-GB" sz="1800" dirty="0" smtClean="0">
                <a:solidFill>
                  <a:srgbClr val="CD3333"/>
                </a:solidFill>
              </a:rPr>
              <a:t>Data transmission costs</a:t>
            </a:r>
            <a:r>
              <a:rPr lang="en-GB" sz="1800" dirty="0" smtClean="0"/>
              <a:t> (network)</a:t>
            </a:r>
          </a:p>
          <a:p>
            <a:pPr lvl="1">
              <a:lnSpc>
                <a:spcPct val="110000"/>
              </a:lnSpc>
              <a:spcBef>
                <a:spcPct val="0"/>
              </a:spcBef>
              <a:tabLst>
                <a:tab pos="968375" algn="l"/>
                <a:tab pos="1939925" algn="l"/>
                <a:tab pos="2911475" algn="l"/>
                <a:tab pos="3883025" algn="l"/>
                <a:tab pos="4854575" algn="l"/>
                <a:tab pos="5826125" algn="l"/>
                <a:tab pos="6797675" algn="l"/>
                <a:tab pos="7769225" algn="l"/>
                <a:tab pos="8740775" algn="l"/>
                <a:tab pos="9712325" algn="l"/>
                <a:tab pos="10685463" algn="l"/>
              </a:tabLst>
            </a:pPr>
            <a:r>
              <a:rPr lang="en-GB" sz="1800" dirty="0" smtClean="0">
                <a:solidFill>
                  <a:srgbClr val="0000CC"/>
                </a:solidFill>
              </a:rPr>
              <a:t>parallelism</a:t>
            </a:r>
          </a:p>
          <a:p>
            <a:pPr lvl="1">
              <a:lnSpc>
                <a:spcPct val="110000"/>
              </a:lnSpc>
              <a:spcBef>
                <a:spcPct val="0"/>
              </a:spcBef>
              <a:tabLst>
                <a:tab pos="968375" algn="l"/>
                <a:tab pos="1939925" algn="l"/>
                <a:tab pos="2911475" algn="l"/>
                <a:tab pos="3883025" algn="l"/>
                <a:tab pos="4854575" algn="l"/>
                <a:tab pos="5826125" algn="l"/>
                <a:tab pos="6797675" algn="l"/>
                <a:tab pos="7769225" algn="l"/>
                <a:tab pos="8740775" algn="l"/>
                <a:tab pos="9712325" algn="l"/>
                <a:tab pos="10685463" algn="l"/>
              </a:tabLst>
            </a:pPr>
            <a:r>
              <a:rPr lang="en-GB" sz="1800" dirty="0" smtClean="0"/>
              <a:t>Choice of </a:t>
            </a:r>
            <a:r>
              <a:rPr lang="en-GB" sz="1800" dirty="0" smtClean="0">
                <a:solidFill>
                  <a:srgbClr val="0000CC"/>
                </a:solidFill>
              </a:rPr>
              <a:t>replicas</a:t>
            </a:r>
            <a:r>
              <a:rPr lang="en-GB" sz="1800" dirty="0" smtClean="0"/>
              <a:t>: lowest transmission cost</a:t>
            </a:r>
          </a:p>
          <a:p>
            <a:pPr lvl="1">
              <a:lnSpc>
                <a:spcPct val="110000"/>
              </a:lnSpc>
              <a:spcBef>
                <a:spcPct val="0"/>
              </a:spcBef>
              <a:tabLst>
                <a:tab pos="968375" algn="l"/>
                <a:tab pos="1939925" algn="l"/>
                <a:tab pos="2911475" algn="l"/>
                <a:tab pos="3883025" algn="l"/>
                <a:tab pos="4854575" algn="l"/>
                <a:tab pos="5826125" algn="l"/>
                <a:tab pos="6797675" algn="l"/>
                <a:tab pos="7769225" algn="l"/>
                <a:tab pos="8740775" algn="l"/>
                <a:tab pos="9712325" algn="l"/>
                <a:tab pos="10685463" algn="l"/>
              </a:tabLst>
            </a:pPr>
            <a:r>
              <a:rPr lang="en-GB" sz="1800" dirty="0" smtClean="0">
                <a:solidFill>
                  <a:srgbClr val="FF0066"/>
                </a:solidFill>
              </a:rPr>
              <a:t>Fragmentation</a:t>
            </a:r>
            <a:r>
              <a:rPr lang="en-GB" sz="1800" dirty="0" smtClean="0"/>
              <a:t>: to reconstruct the original relation</a:t>
            </a:r>
          </a:p>
          <a:p>
            <a:pPr>
              <a:lnSpc>
                <a:spcPct val="110000"/>
              </a:lnSpc>
              <a:tabLst>
                <a:tab pos="968375" algn="l"/>
                <a:tab pos="1939925" algn="l"/>
                <a:tab pos="2911475" algn="l"/>
                <a:tab pos="3883025" algn="l"/>
                <a:tab pos="4854575" algn="l"/>
                <a:tab pos="5826125" algn="l"/>
                <a:tab pos="6797675" algn="l"/>
                <a:tab pos="7769225" algn="l"/>
                <a:tab pos="8740775" algn="l"/>
                <a:tab pos="9712325" algn="l"/>
                <a:tab pos="10685463" algn="l"/>
              </a:tabLst>
            </a:pPr>
            <a:r>
              <a:rPr lang="en-GB" sz="1800" dirty="0" smtClean="0"/>
              <a:t>Query decomposition: query rewriting/unfolding</a:t>
            </a:r>
          </a:p>
          <a:p>
            <a:pPr lvl="1">
              <a:lnSpc>
                <a:spcPct val="110000"/>
              </a:lnSpc>
              <a:buFont typeface="Arial" pitchFamily="34" charset="0"/>
              <a:buNone/>
              <a:tabLst>
                <a:tab pos="968375" algn="l"/>
                <a:tab pos="1939925" algn="l"/>
                <a:tab pos="2911475" algn="l"/>
                <a:tab pos="3883025" algn="l"/>
                <a:tab pos="4854575" algn="l"/>
                <a:tab pos="5826125" algn="l"/>
                <a:tab pos="6797675" algn="l"/>
                <a:tab pos="7769225" algn="l"/>
                <a:tab pos="8740775" algn="l"/>
                <a:tab pos="9712325" algn="l"/>
                <a:tab pos="10685463" algn="l"/>
              </a:tabLst>
            </a:pPr>
            <a:r>
              <a:rPr lang="en-GB" sz="1800" dirty="0" smtClean="0"/>
              <a:t>depending on how data is fragmented/replicated</a:t>
            </a:r>
          </a:p>
        </p:txBody>
      </p:sp>
      <p:grpSp>
        <p:nvGrpSpPr>
          <p:cNvPr id="13318" name="Group 3"/>
          <p:cNvGrpSpPr>
            <a:grpSpLocks/>
          </p:cNvGrpSpPr>
          <p:nvPr/>
        </p:nvGrpSpPr>
        <p:grpSpPr bwMode="auto">
          <a:xfrm>
            <a:off x="1981200" y="3643313"/>
            <a:ext cx="7048500" cy="2825750"/>
            <a:chOff x="1248" y="2295"/>
            <a:chExt cx="4440" cy="1780"/>
          </a:xfrm>
        </p:grpSpPr>
        <p:sp>
          <p:nvSpPr>
            <p:cNvPr id="13326" name="AutoShape 4"/>
            <p:cNvSpPr>
              <a:spLocks noChangeArrowheads="1"/>
            </p:cNvSpPr>
            <p:nvPr/>
          </p:nvSpPr>
          <p:spPr bwMode="auto">
            <a:xfrm>
              <a:off x="3552" y="3468"/>
              <a:ext cx="912" cy="173"/>
            </a:xfrm>
            <a:prstGeom prst="roundRect">
              <a:avLst>
                <a:gd name="adj" fmla="val 16667"/>
              </a:avLst>
            </a:prstGeom>
            <a:solidFill>
              <a:srgbClr val="CE9964"/>
            </a:solidFill>
            <a:ln w="9360">
              <a:solidFill>
                <a:srgbClr val="402000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100000"/>
                </a:lnSpc>
                <a:buFont typeface="Garamond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000" b="1">
                  <a:solidFill>
                    <a:srgbClr val="402000"/>
                  </a:solidFill>
                  <a:latin typeface="Garamond" pitchFamily="18" charset="0"/>
                </a:rPr>
                <a:t>network</a:t>
              </a:r>
            </a:p>
          </p:txBody>
        </p:sp>
        <p:sp>
          <p:nvSpPr>
            <p:cNvPr id="13327" name="Line 5"/>
            <p:cNvSpPr>
              <a:spLocks noChangeShapeType="1"/>
            </p:cNvSpPr>
            <p:nvPr/>
          </p:nvSpPr>
          <p:spPr bwMode="auto">
            <a:xfrm>
              <a:off x="3168" y="2992"/>
              <a:ext cx="1" cy="104"/>
            </a:xfrm>
            <a:prstGeom prst="line">
              <a:avLst/>
            </a:prstGeom>
            <a:noFill/>
            <a:ln w="38160">
              <a:solidFill>
                <a:srgbClr val="402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3328" name="Group 6"/>
            <p:cNvGrpSpPr>
              <a:grpSpLocks/>
            </p:cNvGrpSpPr>
            <p:nvPr/>
          </p:nvGrpSpPr>
          <p:grpSpPr bwMode="auto">
            <a:xfrm>
              <a:off x="1248" y="3101"/>
              <a:ext cx="1272" cy="974"/>
              <a:chOff x="1248" y="3101"/>
              <a:chExt cx="1272" cy="974"/>
            </a:xfrm>
          </p:grpSpPr>
          <p:sp>
            <p:nvSpPr>
              <p:cNvPr id="13353" name="AutoShape 7"/>
              <p:cNvSpPr>
                <a:spLocks noChangeArrowheads="1"/>
              </p:cNvSpPr>
              <p:nvPr/>
            </p:nvSpPr>
            <p:spPr bwMode="auto">
              <a:xfrm>
                <a:off x="1488" y="3851"/>
                <a:ext cx="576" cy="225"/>
              </a:xfrm>
              <a:prstGeom prst="can">
                <a:avLst>
                  <a:gd name="adj" fmla="val 25000"/>
                </a:avLst>
              </a:prstGeom>
              <a:solidFill>
                <a:srgbClr val="FFCC66"/>
              </a:solidFill>
              <a:ln w="9360">
                <a:solidFill>
                  <a:srgbClr val="402000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pPr algn="ctr">
                  <a:lnSpc>
                    <a:spcPct val="100000"/>
                  </a:lnSpc>
                  <a:buFont typeface="Andale Mono" pitchFamily="1" charset="0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2000" b="1">
                    <a:solidFill>
                      <a:srgbClr val="402000"/>
                    </a:solidFill>
                    <a:latin typeface="Andale Mono" pitchFamily="1" charset="0"/>
                  </a:rPr>
                  <a:t>DB</a:t>
                </a:r>
              </a:p>
            </p:txBody>
          </p:sp>
          <p:sp>
            <p:nvSpPr>
              <p:cNvPr id="13354" name="Line 8"/>
              <p:cNvSpPr>
                <a:spLocks noChangeShapeType="1"/>
              </p:cNvSpPr>
              <p:nvPr/>
            </p:nvSpPr>
            <p:spPr bwMode="auto">
              <a:xfrm>
                <a:off x="1776" y="3746"/>
                <a:ext cx="1" cy="105"/>
              </a:xfrm>
              <a:prstGeom prst="line">
                <a:avLst/>
              </a:prstGeom>
              <a:noFill/>
              <a:ln w="9360">
                <a:solidFill>
                  <a:srgbClr val="402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55" name="Line 9"/>
              <p:cNvSpPr>
                <a:spLocks noChangeShapeType="1"/>
              </p:cNvSpPr>
              <p:nvPr/>
            </p:nvSpPr>
            <p:spPr bwMode="auto">
              <a:xfrm>
                <a:off x="1776" y="3324"/>
                <a:ext cx="1" cy="90"/>
              </a:xfrm>
              <a:prstGeom prst="line">
                <a:avLst/>
              </a:prstGeom>
              <a:noFill/>
              <a:ln w="9360">
                <a:solidFill>
                  <a:srgbClr val="402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56" name="AutoShape 10"/>
              <p:cNvSpPr>
                <a:spLocks noChangeArrowheads="1"/>
              </p:cNvSpPr>
              <p:nvPr/>
            </p:nvSpPr>
            <p:spPr bwMode="auto">
              <a:xfrm>
                <a:off x="1440" y="3452"/>
                <a:ext cx="657" cy="287"/>
              </a:xfrm>
              <a:prstGeom prst="bevel">
                <a:avLst>
                  <a:gd name="adj" fmla="val 12500"/>
                </a:avLst>
              </a:prstGeom>
              <a:solidFill>
                <a:srgbClr val="CE9964"/>
              </a:solidFill>
              <a:ln w="9360">
                <a:solidFill>
                  <a:srgbClr val="402000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pPr algn="ctr">
                  <a:lnSpc>
                    <a:spcPct val="100000"/>
                  </a:lnSpc>
                  <a:buFont typeface="Garamond" pitchFamily="18" charset="0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2000" b="1">
                    <a:solidFill>
                      <a:srgbClr val="402000"/>
                    </a:solidFill>
                    <a:latin typeface="Garamond" pitchFamily="18" charset="0"/>
                  </a:rPr>
                  <a:t>DBMS</a:t>
                </a:r>
              </a:p>
            </p:txBody>
          </p:sp>
          <p:sp>
            <p:nvSpPr>
              <p:cNvPr id="13357" name="Oval 11"/>
              <p:cNvSpPr>
                <a:spLocks noChangeArrowheads="1"/>
              </p:cNvSpPr>
              <p:nvPr/>
            </p:nvSpPr>
            <p:spPr bwMode="auto">
              <a:xfrm>
                <a:off x="1248" y="3101"/>
                <a:ext cx="1104" cy="191"/>
              </a:xfrm>
              <a:prstGeom prst="ellipse">
                <a:avLst/>
              </a:prstGeom>
              <a:noFill/>
              <a:ln w="9360">
                <a:solidFill>
                  <a:srgbClr val="402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58" name="Text Box 12"/>
              <p:cNvSpPr txBox="1">
                <a:spLocks noChangeArrowheads="1"/>
              </p:cNvSpPr>
              <p:nvPr/>
            </p:nvSpPr>
            <p:spPr bwMode="auto">
              <a:xfrm>
                <a:off x="1344" y="3101"/>
                <a:ext cx="1177" cy="2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bg1"/>
                    </a:solidFill>
                    <a:latin typeface="Times New Roman" pitchFamily="18" charset="0"/>
                  </a:defRPr>
                </a:lvl1pPr>
                <a:lvl2pPr marL="742950" indent="-28575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bg1"/>
                    </a:solidFill>
                    <a:latin typeface="Times New Roman" pitchFamily="18" charset="0"/>
                  </a:defRPr>
                </a:lvl2pPr>
                <a:lvl3pPr marL="1143000" indent="-22860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bg1"/>
                    </a:solidFill>
                    <a:latin typeface="Times New Roman" pitchFamily="18" charset="0"/>
                  </a:defRPr>
                </a:lvl3pPr>
                <a:lvl4pPr marL="1600200" indent="-22860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bg1"/>
                    </a:solidFill>
                    <a:latin typeface="Times New Roman" pitchFamily="18" charset="0"/>
                  </a:defRPr>
                </a:lvl4pPr>
                <a:lvl5pPr marL="2057400" indent="-22860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bg1"/>
                    </a:solidFill>
                    <a:latin typeface="Times New Roman" pitchFamily="18" charset="0"/>
                  </a:defRPr>
                </a:lvl5pPr>
                <a:lvl6pPr marL="2514600" indent="-228600" defTabSz="449263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402000"/>
                  </a:buClr>
                  <a:buSzPct val="100000"/>
                  <a:buFont typeface="Times New Roman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bg1"/>
                    </a:solidFill>
                    <a:latin typeface="Times New Roman" pitchFamily="18" charset="0"/>
                  </a:defRPr>
                </a:lvl6pPr>
                <a:lvl7pPr marL="2971800" indent="-228600" defTabSz="449263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402000"/>
                  </a:buClr>
                  <a:buSzPct val="100000"/>
                  <a:buFont typeface="Times New Roman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bg1"/>
                    </a:solidFill>
                    <a:latin typeface="Times New Roman" pitchFamily="18" charset="0"/>
                  </a:defRPr>
                </a:lvl7pPr>
                <a:lvl8pPr marL="3429000" indent="-228600" defTabSz="449263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402000"/>
                  </a:buClr>
                  <a:buSzPct val="100000"/>
                  <a:buFont typeface="Times New Roman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bg1"/>
                    </a:solidFill>
                    <a:latin typeface="Times New Roman" pitchFamily="18" charset="0"/>
                  </a:defRPr>
                </a:lvl8pPr>
                <a:lvl9pPr marL="3886200" indent="-228600" defTabSz="449263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402000"/>
                  </a:buClr>
                  <a:buSzPct val="100000"/>
                  <a:buFont typeface="Times New Roman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bg1"/>
                    </a:solidFill>
                    <a:latin typeface="Times New Roman" pitchFamily="18" charset="0"/>
                  </a:defRPr>
                </a:lvl9pPr>
              </a:lstStyle>
              <a:p>
                <a:pPr>
                  <a:lnSpc>
                    <a:spcPct val="100000"/>
                  </a:lnSpc>
                  <a:buFont typeface="Garamond" pitchFamily="18" charset="0"/>
                  <a:buNone/>
                </a:pPr>
                <a:r>
                  <a:rPr lang="en-GB" sz="2000" b="1">
                    <a:solidFill>
                      <a:srgbClr val="402000"/>
                    </a:solidFill>
                    <a:latin typeface="Garamond" pitchFamily="18" charset="0"/>
                  </a:rPr>
                  <a:t>local schema</a:t>
                </a:r>
              </a:p>
            </p:txBody>
          </p:sp>
        </p:grpSp>
        <p:grpSp>
          <p:nvGrpSpPr>
            <p:cNvPr id="13329" name="Group 13"/>
            <p:cNvGrpSpPr>
              <a:grpSpLocks/>
            </p:cNvGrpSpPr>
            <p:nvPr/>
          </p:nvGrpSpPr>
          <p:grpSpPr bwMode="auto">
            <a:xfrm>
              <a:off x="4416" y="3101"/>
              <a:ext cx="1272" cy="974"/>
              <a:chOff x="4416" y="3101"/>
              <a:chExt cx="1272" cy="974"/>
            </a:xfrm>
          </p:grpSpPr>
          <p:sp>
            <p:nvSpPr>
              <p:cNvPr id="13347" name="AutoShape 14"/>
              <p:cNvSpPr>
                <a:spLocks noChangeArrowheads="1"/>
              </p:cNvSpPr>
              <p:nvPr/>
            </p:nvSpPr>
            <p:spPr bwMode="auto">
              <a:xfrm>
                <a:off x="4656" y="3851"/>
                <a:ext cx="576" cy="225"/>
              </a:xfrm>
              <a:prstGeom prst="can">
                <a:avLst>
                  <a:gd name="adj" fmla="val 25000"/>
                </a:avLst>
              </a:prstGeom>
              <a:solidFill>
                <a:srgbClr val="FFCC66"/>
              </a:solidFill>
              <a:ln w="9360">
                <a:solidFill>
                  <a:srgbClr val="402000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pPr algn="ctr">
                  <a:lnSpc>
                    <a:spcPct val="100000"/>
                  </a:lnSpc>
                  <a:buFont typeface="Andale Mono" pitchFamily="1" charset="0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2000" b="1">
                    <a:solidFill>
                      <a:srgbClr val="402000"/>
                    </a:solidFill>
                    <a:latin typeface="Andale Mono" pitchFamily="1" charset="0"/>
                  </a:rPr>
                  <a:t>DB</a:t>
                </a:r>
              </a:p>
            </p:txBody>
          </p:sp>
          <p:sp>
            <p:nvSpPr>
              <p:cNvPr id="13348" name="Line 15"/>
              <p:cNvSpPr>
                <a:spLocks noChangeShapeType="1"/>
              </p:cNvSpPr>
              <p:nvPr/>
            </p:nvSpPr>
            <p:spPr bwMode="auto">
              <a:xfrm>
                <a:off x="4944" y="3746"/>
                <a:ext cx="1" cy="105"/>
              </a:xfrm>
              <a:prstGeom prst="line">
                <a:avLst/>
              </a:prstGeom>
              <a:noFill/>
              <a:ln w="9360">
                <a:solidFill>
                  <a:srgbClr val="402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49" name="Line 16"/>
              <p:cNvSpPr>
                <a:spLocks noChangeShapeType="1"/>
              </p:cNvSpPr>
              <p:nvPr/>
            </p:nvSpPr>
            <p:spPr bwMode="auto">
              <a:xfrm>
                <a:off x="4944" y="3324"/>
                <a:ext cx="1" cy="90"/>
              </a:xfrm>
              <a:prstGeom prst="line">
                <a:avLst/>
              </a:prstGeom>
              <a:noFill/>
              <a:ln w="9360">
                <a:solidFill>
                  <a:srgbClr val="402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50" name="AutoShape 17"/>
              <p:cNvSpPr>
                <a:spLocks noChangeArrowheads="1"/>
              </p:cNvSpPr>
              <p:nvPr/>
            </p:nvSpPr>
            <p:spPr bwMode="auto">
              <a:xfrm>
                <a:off x="4608" y="3452"/>
                <a:ext cx="657" cy="287"/>
              </a:xfrm>
              <a:prstGeom prst="bevel">
                <a:avLst>
                  <a:gd name="adj" fmla="val 12500"/>
                </a:avLst>
              </a:prstGeom>
              <a:solidFill>
                <a:srgbClr val="CE9964"/>
              </a:solidFill>
              <a:ln w="9360">
                <a:solidFill>
                  <a:srgbClr val="402000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pPr algn="ctr">
                  <a:lnSpc>
                    <a:spcPct val="100000"/>
                  </a:lnSpc>
                  <a:buFont typeface="Garamond" pitchFamily="18" charset="0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2000" b="1">
                    <a:solidFill>
                      <a:srgbClr val="402000"/>
                    </a:solidFill>
                    <a:latin typeface="Garamond" pitchFamily="18" charset="0"/>
                  </a:rPr>
                  <a:t>DBMS</a:t>
                </a:r>
              </a:p>
            </p:txBody>
          </p:sp>
          <p:sp>
            <p:nvSpPr>
              <p:cNvPr id="13351" name="Oval 18"/>
              <p:cNvSpPr>
                <a:spLocks noChangeArrowheads="1"/>
              </p:cNvSpPr>
              <p:nvPr/>
            </p:nvSpPr>
            <p:spPr bwMode="auto">
              <a:xfrm>
                <a:off x="4416" y="3101"/>
                <a:ext cx="1104" cy="191"/>
              </a:xfrm>
              <a:prstGeom prst="ellipse">
                <a:avLst/>
              </a:prstGeom>
              <a:noFill/>
              <a:ln w="9360">
                <a:solidFill>
                  <a:srgbClr val="402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52" name="Text Box 19"/>
              <p:cNvSpPr txBox="1">
                <a:spLocks noChangeArrowheads="1"/>
              </p:cNvSpPr>
              <p:nvPr/>
            </p:nvSpPr>
            <p:spPr bwMode="auto">
              <a:xfrm>
                <a:off x="4512" y="3101"/>
                <a:ext cx="1177" cy="2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bg1"/>
                    </a:solidFill>
                    <a:latin typeface="Times New Roman" pitchFamily="18" charset="0"/>
                  </a:defRPr>
                </a:lvl1pPr>
                <a:lvl2pPr marL="742950" indent="-28575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bg1"/>
                    </a:solidFill>
                    <a:latin typeface="Times New Roman" pitchFamily="18" charset="0"/>
                  </a:defRPr>
                </a:lvl2pPr>
                <a:lvl3pPr marL="1143000" indent="-22860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bg1"/>
                    </a:solidFill>
                    <a:latin typeface="Times New Roman" pitchFamily="18" charset="0"/>
                  </a:defRPr>
                </a:lvl3pPr>
                <a:lvl4pPr marL="1600200" indent="-22860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bg1"/>
                    </a:solidFill>
                    <a:latin typeface="Times New Roman" pitchFamily="18" charset="0"/>
                  </a:defRPr>
                </a:lvl4pPr>
                <a:lvl5pPr marL="2057400" indent="-22860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bg1"/>
                    </a:solidFill>
                    <a:latin typeface="Times New Roman" pitchFamily="18" charset="0"/>
                  </a:defRPr>
                </a:lvl5pPr>
                <a:lvl6pPr marL="2514600" indent="-228600" defTabSz="449263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402000"/>
                  </a:buClr>
                  <a:buSzPct val="100000"/>
                  <a:buFont typeface="Times New Roman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bg1"/>
                    </a:solidFill>
                    <a:latin typeface="Times New Roman" pitchFamily="18" charset="0"/>
                  </a:defRPr>
                </a:lvl6pPr>
                <a:lvl7pPr marL="2971800" indent="-228600" defTabSz="449263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402000"/>
                  </a:buClr>
                  <a:buSzPct val="100000"/>
                  <a:buFont typeface="Times New Roman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bg1"/>
                    </a:solidFill>
                    <a:latin typeface="Times New Roman" pitchFamily="18" charset="0"/>
                  </a:defRPr>
                </a:lvl7pPr>
                <a:lvl8pPr marL="3429000" indent="-228600" defTabSz="449263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402000"/>
                  </a:buClr>
                  <a:buSzPct val="100000"/>
                  <a:buFont typeface="Times New Roman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bg1"/>
                    </a:solidFill>
                    <a:latin typeface="Times New Roman" pitchFamily="18" charset="0"/>
                  </a:defRPr>
                </a:lvl8pPr>
                <a:lvl9pPr marL="3886200" indent="-228600" defTabSz="449263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402000"/>
                  </a:buClr>
                  <a:buSzPct val="100000"/>
                  <a:buFont typeface="Times New Roman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bg1"/>
                    </a:solidFill>
                    <a:latin typeface="Times New Roman" pitchFamily="18" charset="0"/>
                  </a:defRPr>
                </a:lvl9pPr>
              </a:lstStyle>
              <a:p>
                <a:pPr>
                  <a:lnSpc>
                    <a:spcPct val="100000"/>
                  </a:lnSpc>
                  <a:buFont typeface="Garamond" pitchFamily="18" charset="0"/>
                  <a:buNone/>
                </a:pPr>
                <a:r>
                  <a:rPr lang="en-GB" sz="2000" b="1">
                    <a:solidFill>
                      <a:srgbClr val="402000"/>
                    </a:solidFill>
                    <a:latin typeface="Garamond" pitchFamily="18" charset="0"/>
                  </a:rPr>
                  <a:t>local schema</a:t>
                </a:r>
              </a:p>
            </p:txBody>
          </p:sp>
        </p:grpSp>
        <p:grpSp>
          <p:nvGrpSpPr>
            <p:cNvPr id="13330" name="Group 20"/>
            <p:cNvGrpSpPr>
              <a:grpSpLocks/>
            </p:cNvGrpSpPr>
            <p:nvPr/>
          </p:nvGrpSpPr>
          <p:grpSpPr bwMode="auto">
            <a:xfrm>
              <a:off x="2592" y="3101"/>
              <a:ext cx="1272" cy="974"/>
              <a:chOff x="2592" y="3101"/>
              <a:chExt cx="1272" cy="974"/>
            </a:xfrm>
          </p:grpSpPr>
          <p:sp>
            <p:nvSpPr>
              <p:cNvPr id="13341" name="AutoShape 21"/>
              <p:cNvSpPr>
                <a:spLocks noChangeArrowheads="1"/>
              </p:cNvSpPr>
              <p:nvPr/>
            </p:nvSpPr>
            <p:spPr bwMode="auto">
              <a:xfrm>
                <a:off x="2832" y="3851"/>
                <a:ext cx="576" cy="225"/>
              </a:xfrm>
              <a:prstGeom prst="can">
                <a:avLst>
                  <a:gd name="adj" fmla="val 25000"/>
                </a:avLst>
              </a:prstGeom>
              <a:solidFill>
                <a:srgbClr val="FFCC66"/>
              </a:solidFill>
              <a:ln w="9360">
                <a:solidFill>
                  <a:srgbClr val="402000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pPr algn="ctr">
                  <a:lnSpc>
                    <a:spcPct val="100000"/>
                  </a:lnSpc>
                  <a:buFont typeface="Andale Mono" pitchFamily="1" charset="0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2000" b="1">
                    <a:solidFill>
                      <a:srgbClr val="402000"/>
                    </a:solidFill>
                    <a:latin typeface="Andale Mono" pitchFamily="1" charset="0"/>
                  </a:rPr>
                  <a:t>DB</a:t>
                </a:r>
              </a:p>
            </p:txBody>
          </p:sp>
          <p:sp>
            <p:nvSpPr>
              <p:cNvPr id="13342" name="Line 22"/>
              <p:cNvSpPr>
                <a:spLocks noChangeShapeType="1"/>
              </p:cNvSpPr>
              <p:nvPr/>
            </p:nvSpPr>
            <p:spPr bwMode="auto">
              <a:xfrm>
                <a:off x="3120" y="3746"/>
                <a:ext cx="1" cy="105"/>
              </a:xfrm>
              <a:prstGeom prst="line">
                <a:avLst/>
              </a:prstGeom>
              <a:noFill/>
              <a:ln w="9360">
                <a:solidFill>
                  <a:srgbClr val="402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43" name="Line 23"/>
              <p:cNvSpPr>
                <a:spLocks noChangeShapeType="1"/>
              </p:cNvSpPr>
              <p:nvPr/>
            </p:nvSpPr>
            <p:spPr bwMode="auto">
              <a:xfrm>
                <a:off x="3120" y="3324"/>
                <a:ext cx="1" cy="90"/>
              </a:xfrm>
              <a:prstGeom prst="line">
                <a:avLst/>
              </a:prstGeom>
              <a:noFill/>
              <a:ln w="9360">
                <a:solidFill>
                  <a:srgbClr val="402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44" name="AutoShape 24"/>
              <p:cNvSpPr>
                <a:spLocks noChangeArrowheads="1"/>
              </p:cNvSpPr>
              <p:nvPr/>
            </p:nvSpPr>
            <p:spPr bwMode="auto">
              <a:xfrm>
                <a:off x="2784" y="3452"/>
                <a:ext cx="657" cy="287"/>
              </a:xfrm>
              <a:prstGeom prst="bevel">
                <a:avLst>
                  <a:gd name="adj" fmla="val 12500"/>
                </a:avLst>
              </a:prstGeom>
              <a:solidFill>
                <a:srgbClr val="CE9964"/>
              </a:solidFill>
              <a:ln w="9360">
                <a:solidFill>
                  <a:srgbClr val="402000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pPr algn="ctr">
                  <a:lnSpc>
                    <a:spcPct val="100000"/>
                  </a:lnSpc>
                  <a:buFont typeface="Garamond" pitchFamily="18" charset="0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2000" b="1">
                    <a:solidFill>
                      <a:srgbClr val="402000"/>
                    </a:solidFill>
                    <a:latin typeface="Garamond" pitchFamily="18" charset="0"/>
                  </a:rPr>
                  <a:t>DBMS</a:t>
                </a:r>
              </a:p>
            </p:txBody>
          </p:sp>
          <p:sp>
            <p:nvSpPr>
              <p:cNvPr id="13345" name="Oval 25"/>
              <p:cNvSpPr>
                <a:spLocks noChangeArrowheads="1"/>
              </p:cNvSpPr>
              <p:nvPr/>
            </p:nvSpPr>
            <p:spPr bwMode="auto">
              <a:xfrm>
                <a:off x="2592" y="3101"/>
                <a:ext cx="1104" cy="191"/>
              </a:xfrm>
              <a:prstGeom prst="ellipse">
                <a:avLst/>
              </a:prstGeom>
              <a:noFill/>
              <a:ln w="9360">
                <a:solidFill>
                  <a:srgbClr val="402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46" name="Text Box 26"/>
              <p:cNvSpPr txBox="1">
                <a:spLocks noChangeArrowheads="1"/>
              </p:cNvSpPr>
              <p:nvPr/>
            </p:nvSpPr>
            <p:spPr bwMode="auto">
              <a:xfrm>
                <a:off x="2688" y="3101"/>
                <a:ext cx="1177" cy="2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bg1"/>
                    </a:solidFill>
                    <a:latin typeface="Times New Roman" pitchFamily="18" charset="0"/>
                  </a:defRPr>
                </a:lvl1pPr>
                <a:lvl2pPr marL="742950" indent="-28575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bg1"/>
                    </a:solidFill>
                    <a:latin typeface="Times New Roman" pitchFamily="18" charset="0"/>
                  </a:defRPr>
                </a:lvl2pPr>
                <a:lvl3pPr marL="1143000" indent="-22860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bg1"/>
                    </a:solidFill>
                    <a:latin typeface="Times New Roman" pitchFamily="18" charset="0"/>
                  </a:defRPr>
                </a:lvl3pPr>
                <a:lvl4pPr marL="1600200" indent="-22860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bg1"/>
                    </a:solidFill>
                    <a:latin typeface="Times New Roman" pitchFamily="18" charset="0"/>
                  </a:defRPr>
                </a:lvl4pPr>
                <a:lvl5pPr marL="2057400" indent="-22860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bg1"/>
                    </a:solidFill>
                    <a:latin typeface="Times New Roman" pitchFamily="18" charset="0"/>
                  </a:defRPr>
                </a:lvl5pPr>
                <a:lvl6pPr marL="2514600" indent="-228600" defTabSz="449263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402000"/>
                  </a:buClr>
                  <a:buSzPct val="100000"/>
                  <a:buFont typeface="Times New Roman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bg1"/>
                    </a:solidFill>
                    <a:latin typeface="Times New Roman" pitchFamily="18" charset="0"/>
                  </a:defRPr>
                </a:lvl6pPr>
                <a:lvl7pPr marL="2971800" indent="-228600" defTabSz="449263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402000"/>
                  </a:buClr>
                  <a:buSzPct val="100000"/>
                  <a:buFont typeface="Times New Roman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bg1"/>
                    </a:solidFill>
                    <a:latin typeface="Times New Roman" pitchFamily="18" charset="0"/>
                  </a:defRPr>
                </a:lvl7pPr>
                <a:lvl8pPr marL="3429000" indent="-228600" defTabSz="449263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402000"/>
                  </a:buClr>
                  <a:buSzPct val="100000"/>
                  <a:buFont typeface="Times New Roman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bg1"/>
                    </a:solidFill>
                    <a:latin typeface="Times New Roman" pitchFamily="18" charset="0"/>
                  </a:defRPr>
                </a:lvl8pPr>
                <a:lvl9pPr marL="3886200" indent="-228600" defTabSz="449263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402000"/>
                  </a:buClr>
                  <a:buSzPct val="100000"/>
                  <a:buFont typeface="Times New Roman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bg1"/>
                    </a:solidFill>
                    <a:latin typeface="Times New Roman" pitchFamily="18" charset="0"/>
                  </a:defRPr>
                </a:lvl9pPr>
              </a:lstStyle>
              <a:p>
                <a:pPr>
                  <a:lnSpc>
                    <a:spcPct val="100000"/>
                  </a:lnSpc>
                  <a:buFont typeface="Garamond" pitchFamily="18" charset="0"/>
                  <a:buNone/>
                </a:pPr>
                <a:r>
                  <a:rPr lang="en-GB" sz="2000" b="1">
                    <a:solidFill>
                      <a:srgbClr val="402000"/>
                    </a:solidFill>
                    <a:latin typeface="Garamond" pitchFamily="18" charset="0"/>
                  </a:rPr>
                  <a:t>local schema</a:t>
                </a:r>
              </a:p>
            </p:txBody>
          </p:sp>
        </p:grpSp>
        <p:sp>
          <p:nvSpPr>
            <p:cNvPr id="13331" name="AutoShape 27"/>
            <p:cNvSpPr>
              <a:spLocks noChangeArrowheads="1"/>
            </p:cNvSpPr>
            <p:nvPr/>
          </p:nvSpPr>
          <p:spPr bwMode="auto">
            <a:xfrm>
              <a:off x="2160" y="3468"/>
              <a:ext cx="576" cy="173"/>
            </a:xfrm>
            <a:prstGeom prst="roundRect">
              <a:avLst>
                <a:gd name="adj" fmla="val 16667"/>
              </a:avLst>
            </a:prstGeom>
            <a:solidFill>
              <a:srgbClr val="CE9964"/>
            </a:solidFill>
            <a:ln w="9360">
              <a:solidFill>
                <a:srgbClr val="402000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100000"/>
                </a:lnSpc>
                <a:buFont typeface="Garamond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000" b="1">
                  <a:solidFill>
                    <a:srgbClr val="402000"/>
                  </a:solidFill>
                  <a:latin typeface="Garamond" pitchFamily="18" charset="0"/>
                </a:rPr>
                <a:t>network</a:t>
              </a:r>
            </a:p>
          </p:txBody>
        </p:sp>
        <p:sp>
          <p:nvSpPr>
            <p:cNvPr id="13332" name="Oval 28"/>
            <p:cNvSpPr>
              <a:spLocks noChangeArrowheads="1"/>
            </p:cNvSpPr>
            <p:nvPr/>
          </p:nvSpPr>
          <p:spPr bwMode="auto">
            <a:xfrm>
              <a:off x="2304" y="2625"/>
              <a:ext cx="1776" cy="293"/>
            </a:xfrm>
            <a:prstGeom prst="ellipse">
              <a:avLst/>
            </a:prstGeom>
            <a:solidFill>
              <a:srgbClr val="CE9964"/>
            </a:solidFill>
            <a:ln w="9360">
              <a:solidFill>
                <a:srgbClr val="402000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100000"/>
                </a:lnSpc>
                <a:buFont typeface="Garamond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000" b="1">
                  <a:solidFill>
                    <a:srgbClr val="402000"/>
                  </a:solidFill>
                  <a:latin typeface="Garamond" pitchFamily="18" charset="0"/>
                </a:rPr>
                <a:t>global schema</a:t>
              </a:r>
            </a:p>
          </p:txBody>
        </p:sp>
        <p:sp>
          <p:nvSpPr>
            <p:cNvPr id="13333" name="Line 29"/>
            <p:cNvSpPr>
              <a:spLocks noChangeShapeType="1"/>
            </p:cNvSpPr>
            <p:nvPr/>
          </p:nvSpPr>
          <p:spPr bwMode="auto">
            <a:xfrm>
              <a:off x="1632" y="2992"/>
              <a:ext cx="3360" cy="1"/>
            </a:xfrm>
            <a:prstGeom prst="line">
              <a:avLst/>
            </a:prstGeom>
            <a:noFill/>
            <a:ln w="57240">
              <a:solidFill>
                <a:srgbClr val="402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34" name="Line 30"/>
            <p:cNvSpPr>
              <a:spLocks noChangeShapeType="1"/>
            </p:cNvSpPr>
            <p:nvPr/>
          </p:nvSpPr>
          <p:spPr bwMode="auto">
            <a:xfrm>
              <a:off x="1824" y="2992"/>
              <a:ext cx="1" cy="104"/>
            </a:xfrm>
            <a:prstGeom prst="line">
              <a:avLst/>
            </a:prstGeom>
            <a:noFill/>
            <a:ln w="38160">
              <a:solidFill>
                <a:srgbClr val="402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35" name="Line 31"/>
            <p:cNvSpPr>
              <a:spLocks noChangeShapeType="1"/>
            </p:cNvSpPr>
            <p:nvPr/>
          </p:nvSpPr>
          <p:spPr bwMode="auto">
            <a:xfrm>
              <a:off x="4944" y="2992"/>
              <a:ext cx="1" cy="104"/>
            </a:xfrm>
            <a:prstGeom prst="line">
              <a:avLst/>
            </a:prstGeom>
            <a:noFill/>
            <a:ln w="38160">
              <a:solidFill>
                <a:srgbClr val="402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3336" name="Group 32"/>
            <p:cNvGrpSpPr>
              <a:grpSpLocks/>
            </p:cNvGrpSpPr>
            <p:nvPr/>
          </p:nvGrpSpPr>
          <p:grpSpPr bwMode="auto">
            <a:xfrm>
              <a:off x="2688" y="2295"/>
              <a:ext cx="1100" cy="301"/>
              <a:chOff x="2688" y="2295"/>
              <a:chExt cx="1100" cy="301"/>
            </a:xfrm>
          </p:grpSpPr>
          <p:sp>
            <p:nvSpPr>
              <p:cNvPr id="13337" name="Line 33"/>
              <p:cNvSpPr>
                <a:spLocks noChangeShapeType="1"/>
              </p:cNvSpPr>
              <p:nvPr/>
            </p:nvSpPr>
            <p:spPr bwMode="auto">
              <a:xfrm>
                <a:off x="2976" y="2441"/>
                <a:ext cx="1" cy="150"/>
              </a:xfrm>
              <a:prstGeom prst="line">
                <a:avLst/>
              </a:prstGeom>
              <a:noFill/>
              <a:ln w="9360">
                <a:solidFill>
                  <a:srgbClr val="40200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38" name="Line 34"/>
              <p:cNvSpPr>
                <a:spLocks noChangeShapeType="1"/>
              </p:cNvSpPr>
              <p:nvPr/>
            </p:nvSpPr>
            <p:spPr bwMode="auto">
              <a:xfrm flipV="1">
                <a:off x="3504" y="2440"/>
                <a:ext cx="1" cy="158"/>
              </a:xfrm>
              <a:prstGeom prst="line">
                <a:avLst/>
              </a:prstGeom>
              <a:noFill/>
              <a:ln w="9360">
                <a:solidFill>
                  <a:srgbClr val="40200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39" name="Text Box 35"/>
              <p:cNvSpPr txBox="1">
                <a:spLocks noChangeArrowheads="1"/>
              </p:cNvSpPr>
              <p:nvPr/>
            </p:nvSpPr>
            <p:spPr bwMode="auto">
              <a:xfrm>
                <a:off x="2688" y="2295"/>
                <a:ext cx="537" cy="2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bg1"/>
                    </a:solidFill>
                    <a:latin typeface="Times New Roman" pitchFamily="18" charset="0"/>
                  </a:defRPr>
                </a:lvl1pPr>
                <a:lvl2pPr marL="742950" indent="-28575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bg1"/>
                    </a:solidFill>
                    <a:latin typeface="Times New Roman" pitchFamily="18" charset="0"/>
                  </a:defRPr>
                </a:lvl2pPr>
                <a:lvl3pPr marL="1143000" indent="-22860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bg1"/>
                    </a:solidFill>
                    <a:latin typeface="Times New Roman" pitchFamily="18" charset="0"/>
                  </a:defRPr>
                </a:lvl3pPr>
                <a:lvl4pPr marL="1600200" indent="-22860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bg1"/>
                    </a:solidFill>
                    <a:latin typeface="Times New Roman" pitchFamily="18" charset="0"/>
                  </a:defRPr>
                </a:lvl4pPr>
                <a:lvl5pPr marL="2057400" indent="-22860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bg1"/>
                    </a:solidFill>
                    <a:latin typeface="Times New Roman" pitchFamily="18" charset="0"/>
                  </a:defRPr>
                </a:lvl5pPr>
                <a:lvl6pPr marL="2514600" indent="-228600" defTabSz="449263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402000"/>
                  </a:buClr>
                  <a:buSzPct val="100000"/>
                  <a:buFont typeface="Times New Roman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bg1"/>
                    </a:solidFill>
                    <a:latin typeface="Times New Roman" pitchFamily="18" charset="0"/>
                  </a:defRPr>
                </a:lvl6pPr>
                <a:lvl7pPr marL="2971800" indent="-228600" defTabSz="449263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402000"/>
                  </a:buClr>
                  <a:buSzPct val="100000"/>
                  <a:buFont typeface="Times New Roman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bg1"/>
                    </a:solidFill>
                    <a:latin typeface="Times New Roman" pitchFamily="18" charset="0"/>
                  </a:defRPr>
                </a:lvl7pPr>
                <a:lvl8pPr marL="3429000" indent="-228600" defTabSz="449263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402000"/>
                  </a:buClr>
                  <a:buSzPct val="100000"/>
                  <a:buFont typeface="Times New Roman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bg1"/>
                    </a:solidFill>
                    <a:latin typeface="Times New Roman" pitchFamily="18" charset="0"/>
                  </a:defRPr>
                </a:lvl8pPr>
                <a:lvl9pPr marL="3886200" indent="-228600" defTabSz="449263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402000"/>
                  </a:buClr>
                  <a:buSzPct val="100000"/>
                  <a:buFont typeface="Times New Roman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bg1"/>
                    </a:solidFill>
                    <a:latin typeface="Times New Roman" pitchFamily="18" charset="0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rgbClr val="CD3333"/>
                  </a:buClr>
                  <a:buFont typeface="Andale Mono" pitchFamily="1" charset="0"/>
                  <a:buNone/>
                </a:pPr>
                <a:r>
                  <a:rPr lang="en-GB" sz="1800" b="1">
                    <a:solidFill>
                      <a:srgbClr val="CD3333"/>
                    </a:solidFill>
                    <a:latin typeface="Andale Mono" pitchFamily="1" charset="0"/>
                  </a:rPr>
                  <a:t>query</a:t>
                </a:r>
              </a:p>
            </p:txBody>
          </p:sp>
          <p:sp>
            <p:nvSpPr>
              <p:cNvPr id="13340" name="Text Box 36"/>
              <p:cNvSpPr txBox="1">
                <a:spLocks noChangeArrowheads="1"/>
              </p:cNvSpPr>
              <p:nvPr/>
            </p:nvSpPr>
            <p:spPr bwMode="auto">
              <a:xfrm>
                <a:off x="3168" y="2295"/>
                <a:ext cx="621" cy="2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bg1"/>
                    </a:solidFill>
                    <a:latin typeface="Times New Roman" pitchFamily="18" charset="0"/>
                  </a:defRPr>
                </a:lvl1pPr>
                <a:lvl2pPr marL="742950" indent="-28575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bg1"/>
                    </a:solidFill>
                    <a:latin typeface="Times New Roman" pitchFamily="18" charset="0"/>
                  </a:defRPr>
                </a:lvl2pPr>
                <a:lvl3pPr marL="1143000" indent="-22860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bg1"/>
                    </a:solidFill>
                    <a:latin typeface="Times New Roman" pitchFamily="18" charset="0"/>
                  </a:defRPr>
                </a:lvl3pPr>
                <a:lvl4pPr marL="1600200" indent="-22860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bg1"/>
                    </a:solidFill>
                    <a:latin typeface="Times New Roman" pitchFamily="18" charset="0"/>
                  </a:defRPr>
                </a:lvl4pPr>
                <a:lvl5pPr marL="2057400" indent="-22860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bg1"/>
                    </a:solidFill>
                    <a:latin typeface="Times New Roman" pitchFamily="18" charset="0"/>
                  </a:defRPr>
                </a:lvl5pPr>
                <a:lvl6pPr marL="2514600" indent="-228600" defTabSz="449263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402000"/>
                  </a:buClr>
                  <a:buSzPct val="100000"/>
                  <a:buFont typeface="Times New Roman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bg1"/>
                    </a:solidFill>
                    <a:latin typeface="Times New Roman" pitchFamily="18" charset="0"/>
                  </a:defRPr>
                </a:lvl6pPr>
                <a:lvl7pPr marL="2971800" indent="-228600" defTabSz="449263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402000"/>
                  </a:buClr>
                  <a:buSzPct val="100000"/>
                  <a:buFont typeface="Times New Roman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bg1"/>
                    </a:solidFill>
                    <a:latin typeface="Times New Roman" pitchFamily="18" charset="0"/>
                  </a:defRPr>
                </a:lvl7pPr>
                <a:lvl8pPr marL="3429000" indent="-228600" defTabSz="449263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402000"/>
                  </a:buClr>
                  <a:buSzPct val="100000"/>
                  <a:buFont typeface="Times New Roman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bg1"/>
                    </a:solidFill>
                    <a:latin typeface="Times New Roman" pitchFamily="18" charset="0"/>
                  </a:defRPr>
                </a:lvl8pPr>
                <a:lvl9pPr marL="3886200" indent="-228600" defTabSz="449263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402000"/>
                  </a:buClr>
                  <a:buSzPct val="100000"/>
                  <a:buFont typeface="Times New Roman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bg1"/>
                    </a:solidFill>
                    <a:latin typeface="Times New Roman" pitchFamily="18" charset="0"/>
                  </a:defRPr>
                </a:lvl9pPr>
              </a:lstStyle>
              <a:p>
                <a:pPr>
                  <a:lnSpc>
                    <a:spcPct val="100000"/>
                  </a:lnSpc>
                  <a:buFont typeface="Andale Mono" pitchFamily="1" charset="0"/>
                  <a:buNone/>
                </a:pPr>
                <a:r>
                  <a:rPr lang="en-GB" sz="1800" b="1">
                    <a:solidFill>
                      <a:srgbClr val="402000"/>
                    </a:solidFill>
                    <a:latin typeface="Andale Mono" pitchFamily="1" charset="0"/>
                  </a:rPr>
                  <a:t>answer</a:t>
                </a:r>
              </a:p>
            </p:txBody>
          </p:sp>
        </p:grpSp>
      </p:grpSp>
      <p:sp>
        <p:nvSpPr>
          <p:cNvPr id="13319" name="Text Box 37"/>
          <p:cNvSpPr txBox="1">
            <a:spLocks noChangeArrowheads="1"/>
          </p:cNvSpPr>
          <p:nvPr/>
        </p:nvSpPr>
        <p:spPr bwMode="auto">
          <a:xfrm>
            <a:off x="914400" y="5143500"/>
            <a:ext cx="1570038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402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402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402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402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00000"/>
              </a:lnSpc>
              <a:buFont typeface="Garamond" pitchFamily="18" charset="0"/>
              <a:buNone/>
            </a:pPr>
            <a:r>
              <a:rPr lang="en-GB" sz="2000" b="1">
                <a:solidFill>
                  <a:srgbClr val="402000"/>
                </a:solidFill>
                <a:latin typeface="Garamond" pitchFamily="18" charset="0"/>
              </a:rPr>
              <a:t>sub-query</a:t>
            </a:r>
          </a:p>
        </p:txBody>
      </p:sp>
      <p:sp>
        <p:nvSpPr>
          <p:cNvPr id="13320" name="Text Box 38"/>
          <p:cNvSpPr txBox="1">
            <a:spLocks noChangeArrowheads="1"/>
          </p:cNvSpPr>
          <p:nvPr/>
        </p:nvSpPr>
        <p:spPr bwMode="auto">
          <a:xfrm>
            <a:off x="6096000" y="5072063"/>
            <a:ext cx="1570038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402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402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402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402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00000"/>
              </a:lnSpc>
              <a:buFont typeface="Garamond" pitchFamily="18" charset="0"/>
              <a:buNone/>
            </a:pPr>
            <a:r>
              <a:rPr lang="en-GB" sz="2000" b="1">
                <a:solidFill>
                  <a:srgbClr val="402000"/>
                </a:solidFill>
                <a:latin typeface="Garamond" pitchFamily="18" charset="0"/>
              </a:rPr>
              <a:t>sub-query</a:t>
            </a:r>
          </a:p>
        </p:txBody>
      </p:sp>
      <p:sp>
        <p:nvSpPr>
          <p:cNvPr id="13321" name="Text Box 39"/>
          <p:cNvSpPr txBox="1">
            <a:spLocks noChangeArrowheads="1"/>
          </p:cNvSpPr>
          <p:nvPr/>
        </p:nvSpPr>
        <p:spPr bwMode="auto">
          <a:xfrm>
            <a:off x="3352800" y="5072063"/>
            <a:ext cx="1570038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402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402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402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402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00000"/>
              </a:lnSpc>
              <a:buFont typeface="Garamond" pitchFamily="18" charset="0"/>
              <a:buNone/>
            </a:pPr>
            <a:r>
              <a:rPr lang="en-GB" sz="2000" b="1">
                <a:solidFill>
                  <a:srgbClr val="402000"/>
                </a:solidFill>
                <a:latin typeface="Garamond" pitchFamily="18" charset="0"/>
              </a:rPr>
              <a:t>sub-query</a:t>
            </a:r>
          </a:p>
        </p:txBody>
      </p:sp>
      <p:sp>
        <p:nvSpPr>
          <p:cNvPr id="13322" name="Line 40"/>
          <p:cNvSpPr>
            <a:spLocks noChangeShapeType="1"/>
          </p:cNvSpPr>
          <p:nvPr/>
        </p:nvSpPr>
        <p:spPr bwMode="auto">
          <a:xfrm flipH="1">
            <a:off x="1598613" y="3962400"/>
            <a:ext cx="3051175" cy="1285875"/>
          </a:xfrm>
          <a:prstGeom prst="line">
            <a:avLst/>
          </a:prstGeom>
          <a:noFill/>
          <a:ln w="38160">
            <a:solidFill>
              <a:srgbClr val="CD3333"/>
            </a:solidFill>
            <a:prstDash val="dash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3" name="Line 41"/>
          <p:cNvSpPr>
            <a:spLocks noChangeShapeType="1"/>
          </p:cNvSpPr>
          <p:nvPr/>
        </p:nvSpPr>
        <p:spPr bwMode="auto">
          <a:xfrm flipH="1">
            <a:off x="3960813" y="3929063"/>
            <a:ext cx="765175" cy="1214437"/>
          </a:xfrm>
          <a:prstGeom prst="line">
            <a:avLst/>
          </a:prstGeom>
          <a:noFill/>
          <a:ln w="38160">
            <a:solidFill>
              <a:srgbClr val="CD3333"/>
            </a:solidFill>
            <a:prstDash val="dash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4" name="Line 42"/>
          <p:cNvSpPr>
            <a:spLocks noChangeShapeType="1"/>
          </p:cNvSpPr>
          <p:nvPr/>
        </p:nvSpPr>
        <p:spPr bwMode="auto">
          <a:xfrm>
            <a:off x="4724400" y="3929063"/>
            <a:ext cx="1752600" cy="1143000"/>
          </a:xfrm>
          <a:prstGeom prst="line">
            <a:avLst/>
          </a:prstGeom>
          <a:noFill/>
          <a:ln w="38160">
            <a:solidFill>
              <a:srgbClr val="CD3333"/>
            </a:solidFill>
            <a:prstDash val="dash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5" name="Text Box 43"/>
          <p:cNvSpPr txBox="1">
            <a:spLocks noChangeArrowheads="1"/>
          </p:cNvSpPr>
          <p:nvPr/>
        </p:nvSpPr>
        <p:spPr bwMode="auto">
          <a:xfrm>
            <a:off x="1371600" y="4071938"/>
            <a:ext cx="2116138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402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402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402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402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00000"/>
              </a:lnSpc>
              <a:buClr>
                <a:srgbClr val="CD3333"/>
              </a:buClr>
              <a:buFont typeface="Garamond" pitchFamily="18" charset="0"/>
              <a:buNone/>
            </a:pPr>
            <a:r>
              <a:rPr lang="en-GB" sz="2000" b="1">
                <a:solidFill>
                  <a:srgbClr val="CD3333"/>
                </a:solidFill>
                <a:latin typeface="Garamond" pitchFamily="18" charset="0"/>
              </a:rPr>
              <a:t>decomposition</a:t>
            </a:r>
          </a:p>
        </p:txBody>
      </p:sp>
    </p:spTree>
    <p:extLst>
      <p:ext uri="{BB962C8B-B14F-4D97-AF65-F5344CB8AC3E}">
        <p14:creationId xmlns:p14="http://schemas.microsoft.com/office/powerpoint/2010/main" xmlns="" val="40650913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Query Processing in Distributed Databases: Semi-join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 err="1"/>
              <a:t>Semijoins</a:t>
            </a:r>
            <a:r>
              <a:rPr lang="en-US" b="1" dirty="0"/>
              <a:t> </a:t>
            </a:r>
            <a:r>
              <a:rPr lang="en-US" dirty="0"/>
              <a:t>can be used to efficiently implement joins</a:t>
            </a:r>
          </a:p>
          <a:p>
            <a:r>
              <a:rPr lang="en-US" b="1" dirty="0"/>
              <a:t>– </a:t>
            </a:r>
            <a:r>
              <a:rPr lang="en-US" dirty="0"/>
              <a:t>The </a:t>
            </a:r>
            <a:r>
              <a:rPr lang="en-US" dirty="0" err="1"/>
              <a:t>semijoin</a:t>
            </a:r>
            <a:r>
              <a:rPr lang="en-US" dirty="0"/>
              <a:t> acts as a size reducer (similar as to a selection) such that </a:t>
            </a:r>
            <a:r>
              <a:rPr lang="en-US" dirty="0" smtClean="0"/>
              <a:t>smaller relations </a:t>
            </a:r>
            <a:r>
              <a:rPr lang="en-US" dirty="0"/>
              <a:t>need to be transferred</a:t>
            </a:r>
          </a:p>
          <a:p>
            <a:r>
              <a:rPr lang="en-US" dirty="0"/>
              <a:t>• Consider two relations: R located at site 1 and S located and site 2</a:t>
            </a:r>
          </a:p>
          <a:p>
            <a:r>
              <a:rPr lang="en-US" b="1" dirty="0"/>
              <a:t>– </a:t>
            </a:r>
            <a:r>
              <a:rPr lang="en-US" dirty="0"/>
              <a:t>Solution with </a:t>
            </a:r>
            <a:r>
              <a:rPr lang="en-US" dirty="0" err="1"/>
              <a:t>semijoins</a:t>
            </a:r>
            <a:r>
              <a:rPr lang="en-US" dirty="0"/>
              <a:t>: Replace one or both operand relations/fragments by </a:t>
            </a:r>
            <a:r>
              <a:rPr lang="en-US" dirty="0" smtClean="0"/>
              <a:t>a </a:t>
            </a:r>
            <a:r>
              <a:rPr lang="en-US" dirty="0" err="1" smtClean="0"/>
              <a:t>semijoin</a:t>
            </a:r>
            <a:r>
              <a:rPr lang="en-US" dirty="0"/>
              <a:t>, using the following rules:</a:t>
            </a:r>
          </a:p>
          <a:p>
            <a:r>
              <a:rPr lang="pt-BR" dirty="0"/>
              <a:t>R ⋊⋉A S () (R ⊲&lt;A S) ⋊⋉A S</a:t>
            </a:r>
          </a:p>
          <a:p>
            <a:r>
              <a:rPr lang="pt-BR" dirty="0"/>
              <a:t>() R ⋊⋉A (S ⊲&lt;A R)</a:t>
            </a:r>
          </a:p>
          <a:p>
            <a:r>
              <a:rPr lang="pt-BR" dirty="0"/>
              <a:t>() (R ⊲&lt;A S) ⋊⋉A (S ⊲&lt;A R)</a:t>
            </a:r>
          </a:p>
          <a:p>
            <a:r>
              <a:rPr lang="en-US" dirty="0"/>
              <a:t>• The </a:t>
            </a:r>
            <a:r>
              <a:rPr lang="en-US" dirty="0" err="1"/>
              <a:t>semijoin</a:t>
            </a:r>
            <a:r>
              <a:rPr lang="en-US" dirty="0"/>
              <a:t> is beneficial if the cost to produce and send it to the other site is less than</a:t>
            </a:r>
          </a:p>
          <a:p>
            <a:r>
              <a:rPr lang="en-US" dirty="0"/>
              <a:t>the cost of sending the whole operand relation and of doing the actual join.</a:t>
            </a:r>
          </a:p>
        </p:txBody>
      </p:sp>
    </p:spTree>
    <p:extLst>
      <p:ext uri="{BB962C8B-B14F-4D97-AF65-F5344CB8AC3E}">
        <p14:creationId xmlns:p14="http://schemas.microsoft.com/office/powerpoint/2010/main" xmlns="" val="27462963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73162"/>
          </a:xfrm>
        </p:spPr>
        <p:txBody>
          <a:bodyPr>
            <a:noAutofit/>
          </a:bodyPr>
          <a:lstStyle/>
          <a:p>
            <a:r>
              <a:rPr lang="en-US" sz="4000" dirty="0" smtClean="0"/>
              <a:t>Query Processing in Distributed Databases: </a:t>
            </a:r>
            <a:r>
              <a:rPr lang="en-GB" sz="4000" dirty="0" err="1" smtClean="0"/>
              <a:t>Semijoin</a:t>
            </a:r>
            <a:endParaRPr lang="en-US" sz="4000" dirty="0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4800" y="1447800"/>
            <a:ext cx="861060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0851994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 Operation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The result of the join is the set of all combinations of tuples in </a:t>
            </a:r>
            <a:r>
              <a:rPr lang="en-US" sz="2400" i="1" dirty="0" smtClean="0"/>
              <a:t>R</a:t>
            </a:r>
            <a:r>
              <a:rPr lang="en-US" sz="2400" dirty="0" smtClean="0"/>
              <a:t> and </a:t>
            </a:r>
            <a:r>
              <a:rPr lang="en-US" sz="2400" i="1" dirty="0" smtClean="0"/>
              <a:t>S</a:t>
            </a:r>
            <a:r>
              <a:rPr lang="en-US" sz="2400" dirty="0" smtClean="0"/>
              <a:t> that are equal on their common attribute names. </a:t>
            </a:r>
          </a:p>
          <a:p>
            <a:r>
              <a:rPr lang="en-US" sz="2400" dirty="0" smtClean="0"/>
              <a:t>Example: consider the tables </a:t>
            </a:r>
            <a:r>
              <a:rPr lang="en-US" sz="2400" i="1" dirty="0" smtClean="0"/>
              <a:t>Employee</a:t>
            </a:r>
            <a:r>
              <a:rPr lang="en-US" sz="2400" dirty="0" smtClean="0"/>
              <a:t> and </a:t>
            </a:r>
            <a:r>
              <a:rPr lang="en-US" sz="2400" i="1" dirty="0" err="1" smtClean="0"/>
              <a:t>Dept</a:t>
            </a:r>
            <a:r>
              <a:rPr lang="en-US" sz="2400" dirty="0" smtClean="0"/>
              <a:t> and their natural join:</a:t>
            </a:r>
          </a:p>
          <a:p>
            <a:endParaRPr lang="en-US" sz="2400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657600"/>
            <a:ext cx="6467475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7550580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Query Processing in Distributed Databases:  Join Operation</a:t>
            </a:r>
            <a:endParaRPr lang="en-US" dirty="0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47825" y="2086769"/>
            <a:ext cx="5848350" cy="355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41139604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 fragment in ordering 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Direct join </a:t>
            </a:r>
            <a:r>
              <a:rPr lang="en-US" b="1" dirty="0" err="1"/>
              <a:t>odering</a:t>
            </a:r>
            <a:r>
              <a:rPr lang="en-US" b="1" dirty="0"/>
              <a:t> </a:t>
            </a:r>
            <a:r>
              <a:rPr lang="en-US" dirty="0"/>
              <a:t>of two relation/fragments located at different sites</a:t>
            </a:r>
          </a:p>
          <a:p>
            <a:pPr marL="400050" lvl="1" indent="0">
              <a:buNone/>
            </a:pPr>
            <a:r>
              <a:rPr lang="en-US" b="1" dirty="0"/>
              <a:t>– </a:t>
            </a:r>
            <a:r>
              <a:rPr lang="en-US" dirty="0"/>
              <a:t>Move the smaller relation to the other site</a:t>
            </a:r>
          </a:p>
          <a:p>
            <a:pPr marL="400050" lvl="1" indent="0">
              <a:buNone/>
            </a:pPr>
            <a:r>
              <a:rPr lang="en-US" b="1" dirty="0"/>
              <a:t>– </a:t>
            </a:r>
            <a:r>
              <a:rPr lang="en-US" dirty="0"/>
              <a:t>We have to estimate the size of R and </a:t>
            </a:r>
            <a:r>
              <a:rPr lang="en-US" dirty="0" smtClean="0"/>
              <a:t>S</a:t>
            </a:r>
          </a:p>
          <a:p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81200" y="4191000"/>
            <a:ext cx="462915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71770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 Fragment in fragment queries</a:t>
            </a:r>
            <a:endParaRPr lang="en-US" dirty="0"/>
          </a:p>
        </p:txBody>
      </p:sp>
      <p:pic>
        <p:nvPicPr>
          <p:cNvPr id="1024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15280"/>
            <a:ext cx="8458200" cy="4709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3651159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 Fragment in fragment queries</a:t>
            </a:r>
            <a:endParaRPr lang="en-US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00200"/>
            <a:ext cx="8305799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7234227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Semi-join based algorithms</a:t>
            </a:r>
            <a:endParaRPr lang="en-US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32162" y="1600200"/>
            <a:ext cx="8354638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0930861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1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828675"/>
          </a:xfrm>
        </p:spPr>
        <p:txBody>
          <a:bodyPr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69963" algn="l"/>
                <a:tab pos="1941513" algn="l"/>
                <a:tab pos="2913063" algn="l"/>
                <a:tab pos="3886200" algn="l"/>
                <a:tab pos="4856163" algn="l"/>
                <a:tab pos="5827713" algn="l"/>
                <a:tab pos="6799263" algn="l"/>
                <a:tab pos="7772400" algn="l"/>
                <a:tab pos="8742363" algn="l"/>
                <a:tab pos="9713913" algn="l"/>
                <a:tab pos="10685463" algn="l"/>
              </a:tabLst>
            </a:pPr>
            <a:r>
              <a:rPr lang="en-GB" dirty="0" smtClean="0"/>
              <a:t>Distributed query optimization</a:t>
            </a: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1073267"/>
            <a:ext cx="8991600" cy="5780044"/>
          </a:xfr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  <a:tabLst>
                <a:tab pos="968375" algn="l"/>
                <a:tab pos="1939925" algn="l"/>
                <a:tab pos="2911475" algn="l"/>
                <a:tab pos="3883025" algn="l"/>
                <a:tab pos="4854575" algn="l"/>
                <a:tab pos="5826125" algn="l"/>
                <a:tab pos="6797675" algn="l"/>
                <a:tab pos="7769225" algn="l"/>
                <a:tab pos="8740775" algn="l"/>
                <a:tab pos="9712325" algn="l"/>
                <a:tab pos="10685463" algn="l"/>
              </a:tabLst>
            </a:pPr>
            <a:r>
              <a:rPr lang="en-GB" sz="2800" dirty="0" smtClean="0"/>
              <a:t>The volume of data shipped</a:t>
            </a:r>
          </a:p>
          <a:p>
            <a:pPr>
              <a:lnSpc>
                <a:spcPct val="120000"/>
              </a:lnSpc>
              <a:spcBef>
                <a:spcPct val="0"/>
              </a:spcBef>
              <a:tabLst>
                <a:tab pos="968375" algn="l"/>
                <a:tab pos="1939925" algn="l"/>
                <a:tab pos="2911475" algn="l"/>
                <a:tab pos="3883025" algn="l"/>
                <a:tab pos="4854575" algn="l"/>
                <a:tab pos="5826125" algn="l"/>
                <a:tab pos="6797675" algn="l"/>
                <a:tab pos="7769225" algn="l"/>
                <a:tab pos="8740775" algn="l"/>
                <a:tab pos="9712325" algn="l"/>
                <a:tab pos="10685463" algn="l"/>
              </a:tabLst>
            </a:pPr>
            <a:r>
              <a:rPr lang="en-GB" sz="2800" dirty="0" smtClean="0"/>
              <a:t>The cost of transmitting a block</a:t>
            </a:r>
          </a:p>
          <a:p>
            <a:pPr>
              <a:lnSpc>
                <a:spcPct val="120000"/>
              </a:lnSpc>
              <a:spcBef>
                <a:spcPct val="0"/>
              </a:spcBef>
              <a:tabLst>
                <a:tab pos="968375" algn="l"/>
                <a:tab pos="1939925" algn="l"/>
                <a:tab pos="2911475" algn="l"/>
                <a:tab pos="3883025" algn="l"/>
                <a:tab pos="4854575" algn="l"/>
                <a:tab pos="5826125" algn="l"/>
                <a:tab pos="6797675" algn="l"/>
                <a:tab pos="7769225" algn="l"/>
                <a:tab pos="8740775" algn="l"/>
                <a:tab pos="9712325" algn="l"/>
                <a:tab pos="10685463" algn="l"/>
              </a:tabLst>
            </a:pPr>
            <a:r>
              <a:rPr lang="en-GB" sz="2800" dirty="0" smtClean="0"/>
              <a:t>Relative speed of processing at each site</a:t>
            </a:r>
          </a:p>
          <a:p>
            <a:pPr>
              <a:lnSpc>
                <a:spcPct val="120000"/>
              </a:lnSpc>
              <a:spcBef>
                <a:spcPct val="0"/>
              </a:spcBef>
              <a:tabLst>
                <a:tab pos="968375" algn="l"/>
                <a:tab pos="1939925" algn="l"/>
                <a:tab pos="2911475" algn="l"/>
                <a:tab pos="3883025" algn="l"/>
                <a:tab pos="4854575" algn="l"/>
                <a:tab pos="5826125" algn="l"/>
                <a:tab pos="6797675" algn="l"/>
                <a:tab pos="7769225" algn="l"/>
                <a:tab pos="8740775" algn="l"/>
                <a:tab pos="9712325" algn="l"/>
                <a:tab pos="10685463" algn="l"/>
              </a:tabLst>
            </a:pPr>
            <a:r>
              <a:rPr lang="en-GB" sz="2800" dirty="0" smtClean="0"/>
              <a:t>Site selection: replication</a:t>
            </a:r>
          </a:p>
          <a:p>
            <a:pPr>
              <a:lnSpc>
                <a:spcPct val="120000"/>
              </a:lnSpc>
              <a:spcBef>
                <a:spcPct val="0"/>
              </a:spcBef>
              <a:buFont typeface="Wingdings" pitchFamily="2" charset="2"/>
              <a:buNone/>
              <a:tabLst>
                <a:tab pos="968375" algn="l"/>
                <a:tab pos="1939925" algn="l"/>
                <a:tab pos="2911475" algn="l"/>
                <a:tab pos="3883025" algn="l"/>
                <a:tab pos="4854575" algn="l"/>
                <a:tab pos="5826125" algn="l"/>
                <a:tab pos="6797675" algn="l"/>
                <a:tab pos="7769225" algn="l"/>
                <a:tab pos="8740775" algn="l"/>
                <a:tab pos="9712325" algn="l"/>
                <a:tab pos="10685463" algn="l"/>
              </a:tabLst>
            </a:pPr>
            <a:r>
              <a:rPr lang="en-GB" sz="2800" dirty="0" smtClean="0">
                <a:solidFill>
                  <a:srgbClr val="0000CC"/>
                </a:solidFill>
              </a:rPr>
              <a:t>Two-step optimization</a:t>
            </a:r>
          </a:p>
          <a:p>
            <a:pPr>
              <a:lnSpc>
                <a:spcPct val="120000"/>
              </a:lnSpc>
              <a:spcBef>
                <a:spcPct val="0"/>
              </a:spcBef>
              <a:tabLst>
                <a:tab pos="968375" algn="l"/>
                <a:tab pos="1939925" algn="l"/>
                <a:tab pos="2911475" algn="l"/>
                <a:tab pos="3883025" algn="l"/>
                <a:tab pos="4854575" algn="l"/>
                <a:tab pos="5826125" algn="l"/>
                <a:tab pos="6797675" algn="l"/>
                <a:tab pos="7769225" algn="l"/>
                <a:tab pos="8740775" algn="l"/>
                <a:tab pos="9712325" algn="l"/>
                <a:tab pos="10685463" algn="l"/>
              </a:tabLst>
            </a:pPr>
            <a:r>
              <a:rPr lang="en-GB" sz="2800" dirty="0" smtClean="0"/>
              <a:t>At compile time, generate a query plan – along the same lines as centralized DBMS</a:t>
            </a:r>
          </a:p>
          <a:p>
            <a:pPr>
              <a:lnSpc>
                <a:spcPct val="120000"/>
              </a:lnSpc>
              <a:spcBef>
                <a:spcPct val="0"/>
              </a:spcBef>
              <a:tabLst>
                <a:tab pos="968375" algn="l"/>
                <a:tab pos="1939925" algn="l"/>
                <a:tab pos="2911475" algn="l"/>
                <a:tab pos="3883025" algn="l"/>
                <a:tab pos="4854575" algn="l"/>
                <a:tab pos="5826125" algn="l"/>
                <a:tab pos="6797675" algn="l"/>
                <a:tab pos="7769225" algn="l"/>
                <a:tab pos="8740775" algn="l"/>
                <a:tab pos="9712325" algn="l"/>
                <a:tab pos="10685463" algn="l"/>
              </a:tabLst>
            </a:pPr>
            <a:r>
              <a:rPr lang="en-GB" sz="2800" dirty="0" smtClean="0"/>
              <a:t>Every time before the query is executed, transform the plan and carry out site selection (determine where the operators are to be executed) – dynamic, just </a:t>
            </a:r>
            <a:r>
              <a:rPr lang="en-GB" sz="2800" dirty="0" smtClean="0">
                <a:solidFill>
                  <a:schemeClr val="accent2"/>
                </a:solidFill>
              </a:rPr>
              <a:t>site selection</a:t>
            </a:r>
          </a:p>
        </p:txBody>
      </p:sp>
    </p:spTree>
    <p:extLst>
      <p:ext uri="{BB962C8B-B14F-4D97-AF65-F5344CB8AC3E}">
        <p14:creationId xmlns:p14="http://schemas.microsoft.com/office/powerpoint/2010/main" xmlns="" val="102883243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Query Optimization</a:t>
            </a:r>
          </a:p>
        </p:txBody>
      </p:sp>
      <p:sp>
        <p:nvSpPr>
          <p:cNvPr id="470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In a query involving a multi-site join and, possibly, a distributed database with replicated files, the distributed DBMS must decide where to access the data and how to proceed with the join.  Three step process:</a:t>
            </a:r>
          </a:p>
          <a:p>
            <a:pPr lvl="1" eaLnBrk="1" hangingPunct="1">
              <a:lnSpc>
                <a:spcPct val="90000"/>
              </a:lnSpc>
              <a:buFontTx/>
              <a:buChar char="1"/>
            </a:pPr>
            <a:r>
              <a:rPr lang="en-US" sz="2400" b="1" i="1" smtClean="0"/>
              <a:t>Query decomposition</a:t>
            </a:r>
            <a:r>
              <a:rPr lang="en-US" sz="2400" smtClean="0"/>
              <a:t> - rewritten and simplified</a:t>
            </a:r>
          </a:p>
          <a:p>
            <a:pPr lvl="1" eaLnBrk="1" hangingPunct="1">
              <a:lnSpc>
                <a:spcPct val="90000"/>
              </a:lnSpc>
              <a:buFontTx/>
              <a:buChar char="2"/>
            </a:pPr>
            <a:r>
              <a:rPr lang="en-US" sz="2400" b="1" i="1" smtClean="0"/>
              <a:t>Data localization</a:t>
            </a:r>
            <a:r>
              <a:rPr lang="en-US" sz="2400" smtClean="0"/>
              <a:t> - query fragmented so that fragments reference data at only one site</a:t>
            </a:r>
          </a:p>
          <a:p>
            <a:pPr lvl="1" eaLnBrk="1" hangingPunct="1">
              <a:lnSpc>
                <a:spcPct val="90000"/>
              </a:lnSpc>
              <a:buFontTx/>
              <a:buChar char="3"/>
            </a:pPr>
            <a:r>
              <a:rPr lang="en-US" sz="2400" b="1" i="1" smtClean="0"/>
              <a:t>Global optimization</a:t>
            </a:r>
            <a:r>
              <a:rPr lang="en-US" sz="2400" smtClean="0"/>
              <a:t> - 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/>
              <a:t>Order in which to execute query fragments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/>
              <a:t>Data movement between sites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/>
              <a:t>Where parts of the query will be executed</a:t>
            </a:r>
          </a:p>
        </p:txBody>
      </p:sp>
    </p:spTree>
    <p:extLst>
      <p:ext uri="{BB962C8B-B14F-4D97-AF65-F5344CB8AC3E}">
        <p14:creationId xmlns:p14="http://schemas.microsoft.com/office/powerpoint/2010/main" xmlns="" val="15724766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470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70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470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70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470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70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470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70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" dur="500"/>
                                        <p:tgtEl>
                                          <p:spTgt spid="470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70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2" dur="500"/>
                                        <p:tgtEl>
                                          <p:spTgt spid="470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70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7" dur="500"/>
                                        <p:tgtEl>
                                          <p:spTgt spid="470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70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0019" grpId="0" build="p" bldLvl="5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Query optimization: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Process </a:t>
            </a:r>
            <a:r>
              <a:rPr lang="en-US" dirty="0"/>
              <a:t>of producing an </a:t>
            </a:r>
            <a:r>
              <a:rPr lang="en-US" dirty="0" smtClean="0"/>
              <a:t>optimal (close </a:t>
            </a:r>
            <a:r>
              <a:rPr lang="en-US" dirty="0"/>
              <a:t>to optimal) query execution plan </a:t>
            </a:r>
            <a:r>
              <a:rPr lang="en-US" dirty="0" smtClean="0"/>
              <a:t>which represents </a:t>
            </a:r>
            <a:r>
              <a:rPr lang="en-US" dirty="0"/>
              <a:t>an execution strategy for the query</a:t>
            </a:r>
          </a:p>
          <a:p>
            <a:pPr marL="0" indent="0">
              <a:buNone/>
            </a:pPr>
            <a:r>
              <a:rPr lang="en-US" b="1" dirty="0"/>
              <a:t>– </a:t>
            </a:r>
            <a:r>
              <a:rPr lang="en-US" dirty="0"/>
              <a:t>The main task in query optimization is to </a:t>
            </a:r>
            <a:r>
              <a:rPr lang="en-US" dirty="0" smtClean="0"/>
              <a:t>consider different </a:t>
            </a:r>
            <a:r>
              <a:rPr lang="en-US" dirty="0"/>
              <a:t>orderings of the operations</a:t>
            </a:r>
          </a:p>
          <a:p>
            <a:pPr marL="0" indent="0">
              <a:buNone/>
            </a:pPr>
            <a:r>
              <a:rPr lang="en-US" dirty="0"/>
              <a:t>• Centralized query optimization:</a:t>
            </a:r>
          </a:p>
          <a:p>
            <a:pPr marL="0" indent="0">
              <a:buNone/>
            </a:pPr>
            <a:r>
              <a:rPr lang="en-US" b="1" dirty="0"/>
              <a:t>– </a:t>
            </a:r>
            <a:r>
              <a:rPr lang="en-US" dirty="0"/>
              <a:t>Find (the best) query execution plan in </a:t>
            </a:r>
            <a:r>
              <a:rPr lang="en-US" dirty="0" smtClean="0"/>
              <a:t>the space </a:t>
            </a:r>
            <a:r>
              <a:rPr lang="en-US" dirty="0"/>
              <a:t>of equivalent query trees</a:t>
            </a:r>
          </a:p>
          <a:p>
            <a:pPr marL="0" indent="0">
              <a:buNone/>
            </a:pPr>
            <a:r>
              <a:rPr lang="en-US" b="1" dirty="0"/>
              <a:t>– </a:t>
            </a:r>
            <a:r>
              <a:rPr lang="en-US" dirty="0"/>
              <a:t>Minimize an objective cost function</a:t>
            </a:r>
          </a:p>
          <a:p>
            <a:pPr marL="0" indent="0">
              <a:buNone/>
            </a:pPr>
            <a:r>
              <a:rPr lang="en-US" b="1" dirty="0"/>
              <a:t>– </a:t>
            </a:r>
            <a:r>
              <a:rPr lang="en-US" dirty="0"/>
              <a:t>Gather statistics about relations</a:t>
            </a:r>
          </a:p>
          <a:p>
            <a:pPr marL="0" indent="0">
              <a:buNone/>
            </a:pPr>
            <a:r>
              <a:rPr lang="en-US" dirty="0"/>
              <a:t>• Distributed query optimization brings additional issues</a:t>
            </a:r>
          </a:p>
          <a:p>
            <a:pPr marL="0" indent="0">
              <a:buNone/>
            </a:pPr>
            <a:r>
              <a:rPr lang="en-US" b="1" dirty="0" smtClean="0"/>
              <a:t>– </a:t>
            </a:r>
            <a:r>
              <a:rPr lang="en-US" dirty="0" smtClean="0"/>
              <a:t>What and where to ship the relations</a:t>
            </a:r>
          </a:p>
          <a:p>
            <a:pPr marL="0" indent="0">
              <a:buNone/>
            </a:pPr>
            <a:r>
              <a:rPr lang="en-US" b="1" dirty="0" smtClean="0"/>
              <a:t>– </a:t>
            </a:r>
            <a:r>
              <a:rPr lang="en-US" dirty="0"/>
              <a:t>How to ship relations (ship as a whole, ship as needed)</a:t>
            </a:r>
          </a:p>
          <a:p>
            <a:pPr marL="0" indent="0">
              <a:buNone/>
            </a:pPr>
            <a:r>
              <a:rPr lang="en-US" b="1" dirty="0"/>
              <a:t>– </a:t>
            </a:r>
            <a:r>
              <a:rPr lang="en-US" dirty="0"/>
              <a:t>When to use semi-joins instead of joins</a:t>
            </a:r>
          </a:p>
        </p:txBody>
      </p:sp>
    </p:spTree>
    <p:extLst>
      <p:ext uri="{BB962C8B-B14F-4D97-AF65-F5344CB8AC3E}">
        <p14:creationId xmlns:p14="http://schemas.microsoft.com/office/powerpoint/2010/main" xmlns="" val="5058893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48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pPr eaLnBrk="1" hangingPunct="1"/>
            <a:r>
              <a:rPr lang="en-US" sz="3200" dirty="0" smtClean="0"/>
              <a:t>Example</a:t>
            </a:r>
          </a:p>
        </p:txBody>
      </p:sp>
      <p:sp>
        <p:nvSpPr>
          <p:cNvPr id="25604" name="Rectangle 49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 lnSpcReduction="10000"/>
          </a:bodyPr>
          <a:lstStyle/>
          <a:p>
            <a:pPr marL="914400" lvl="2" indent="0" eaLnBrk="1" hangingPunct="1">
              <a:buNone/>
            </a:pPr>
            <a:r>
              <a:rPr lang="en-US" sz="1800" dirty="0" smtClean="0"/>
              <a:t>Example relations: Employee at site 1 and Department at Site 2</a:t>
            </a:r>
          </a:p>
          <a:p>
            <a:pPr lvl="3" eaLnBrk="1" hangingPunct="1"/>
            <a:r>
              <a:rPr lang="en-US" sz="1800" dirty="0" smtClean="0"/>
              <a:t>Employee at site 1. 10,000 rows. Row size = 100 bytes.  Table size = 10</a:t>
            </a:r>
            <a:r>
              <a:rPr lang="en-US" sz="1800" baseline="30000" dirty="0" smtClean="0"/>
              <a:t>6</a:t>
            </a:r>
            <a:r>
              <a:rPr lang="en-US" sz="1800" dirty="0" smtClean="0"/>
              <a:t> bytes.</a:t>
            </a:r>
          </a:p>
          <a:p>
            <a:pPr lvl="3" eaLnBrk="1" hangingPunct="1"/>
            <a:endParaRPr lang="en-US" sz="1800" dirty="0" smtClean="0"/>
          </a:p>
          <a:p>
            <a:pPr lvl="3" eaLnBrk="1" hangingPunct="1"/>
            <a:r>
              <a:rPr lang="en-US" sz="1800" dirty="0" smtClean="0"/>
              <a:t>Department at Site 2. 100 rows.  Row size = 35 bytes.  Table size = 3,500 bytes.</a:t>
            </a:r>
          </a:p>
          <a:p>
            <a:pPr lvl="2" eaLnBrk="1" hangingPunct="1"/>
            <a:endParaRPr lang="en-US" sz="1800" dirty="0" smtClean="0"/>
          </a:p>
          <a:p>
            <a:pPr lvl="2" eaLnBrk="1" hangingPunct="1"/>
            <a:endParaRPr lang="en-US" sz="1800" dirty="0"/>
          </a:p>
          <a:p>
            <a:pPr lvl="2" eaLnBrk="1" hangingPunct="1"/>
            <a:endParaRPr lang="en-US" sz="1800" dirty="0" smtClean="0"/>
          </a:p>
          <a:p>
            <a:pPr lvl="2" eaLnBrk="1" hangingPunct="1"/>
            <a:endParaRPr lang="en-US" sz="1800" dirty="0"/>
          </a:p>
          <a:p>
            <a:pPr lvl="2" eaLnBrk="1" hangingPunct="1"/>
            <a:endParaRPr lang="en-US" sz="1800" dirty="0" smtClean="0"/>
          </a:p>
          <a:p>
            <a:pPr lvl="2" eaLnBrk="1" hangingPunct="1"/>
            <a:endParaRPr lang="en-US" sz="1800" dirty="0"/>
          </a:p>
          <a:p>
            <a:pPr lvl="2" eaLnBrk="1" hangingPunct="1"/>
            <a:r>
              <a:rPr lang="en-US" sz="1800" dirty="0" smtClean="0"/>
              <a:t>Q: For each employee, retrieve employee name and department name Where the employee works.</a:t>
            </a:r>
          </a:p>
          <a:p>
            <a:pPr lvl="2" eaLnBrk="1" hangingPunct="1"/>
            <a:r>
              <a:rPr lang="en-US" sz="1800" dirty="0" smtClean="0"/>
              <a:t>Q: </a:t>
            </a:r>
            <a:r>
              <a:rPr lang="en-US" sz="1800" dirty="0" smtClean="0">
                <a:latin typeface="Symbol" pitchFamily="18" charset="2"/>
              </a:rPr>
              <a:t></a:t>
            </a:r>
            <a:r>
              <a:rPr lang="en-US" sz="1800" baseline="-25000" dirty="0" err="1" smtClean="0"/>
              <a:t>Fname,Lname,Dname</a:t>
            </a:r>
            <a:r>
              <a:rPr lang="en-US" sz="1800" dirty="0" smtClean="0"/>
              <a:t> (Employee        </a:t>
            </a:r>
            <a:r>
              <a:rPr lang="en-US" sz="1800" baseline="-25000" dirty="0" smtClean="0"/>
              <a:t>no = </a:t>
            </a:r>
            <a:r>
              <a:rPr lang="en-US" sz="1800" baseline="-25000" dirty="0" err="1" smtClean="0"/>
              <a:t>Dnumber</a:t>
            </a:r>
            <a:r>
              <a:rPr lang="en-US" sz="1800" dirty="0" smtClean="0"/>
              <a:t>  Department)</a:t>
            </a:r>
          </a:p>
          <a:p>
            <a:pPr lvl="2" eaLnBrk="1" hangingPunct="1"/>
            <a:endParaRPr lang="en-US" sz="2000" dirty="0" smtClean="0"/>
          </a:p>
        </p:txBody>
      </p:sp>
      <p:graphicFrame>
        <p:nvGraphicFramePr>
          <p:cNvPr id="702468" name="Group 4"/>
          <p:cNvGraphicFramePr>
            <a:graphicFrameLocks noGrp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xmlns="" val="902317870"/>
              </p:ext>
            </p:extLst>
          </p:nvPr>
        </p:nvGraphicFramePr>
        <p:xfrm>
          <a:off x="685800" y="3657600"/>
          <a:ext cx="7477125" cy="352425"/>
        </p:xfrm>
        <a:graphic>
          <a:graphicData uri="http://schemas.openxmlformats.org/drawingml/2006/table">
            <a:tbl>
              <a:tblPr/>
              <a:tblGrid>
                <a:gridCol w="776287"/>
                <a:gridCol w="663575"/>
                <a:gridCol w="788988"/>
                <a:gridCol w="576262"/>
                <a:gridCol w="687388"/>
                <a:gridCol w="904875"/>
                <a:gridCol w="571500"/>
                <a:gridCol w="788987"/>
                <a:gridCol w="1003300"/>
                <a:gridCol w="715963"/>
              </a:tblGrid>
              <a:tr h="352425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Fname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Minit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Lname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4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SSN</a:t>
                      </a:r>
                      <a:endParaRPr kumimoji="0" lang="en-US" sz="2000" b="0" i="0" u="sng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Bdate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Address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Sex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Salary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Superssn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Dno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02514" name="Group 50"/>
          <p:cNvGraphicFramePr>
            <a:graphicFrameLocks noGrp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xmlns="" val="808593515"/>
              </p:ext>
            </p:extLst>
          </p:nvPr>
        </p:nvGraphicFramePr>
        <p:xfrm>
          <a:off x="2667000" y="4419600"/>
          <a:ext cx="4138612" cy="336550"/>
        </p:xfrm>
        <a:graphic>
          <a:graphicData uri="http://schemas.openxmlformats.org/drawingml/2006/table">
            <a:tbl>
              <a:tblPr/>
              <a:tblGrid>
                <a:gridCol w="823912"/>
                <a:gridCol w="1027113"/>
                <a:gridCol w="955675"/>
                <a:gridCol w="1331912"/>
              </a:tblGrid>
              <a:tr h="336550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Dname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Dnumber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Mgrssn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Mgrstartdate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5641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552142820"/>
              </p:ext>
            </p:extLst>
          </p:nvPr>
        </p:nvGraphicFramePr>
        <p:xfrm>
          <a:off x="4648200" y="5638800"/>
          <a:ext cx="207963" cy="209550"/>
        </p:xfrm>
        <a:graphic>
          <a:graphicData uri="http://schemas.openxmlformats.org/presentationml/2006/ole">
            <p:oleObj spid="_x0000_s18437" name="VISIO" r:id="rId4" imgW="207610" imgH="209137" progId="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806905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1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Example(</a:t>
            </a:r>
            <a:r>
              <a:rPr lang="en-US" dirty="0" err="1" smtClean="0"/>
              <a:t>contd</a:t>
            </a:r>
            <a:r>
              <a:rPr lang="en-US" dirty="0" smtClean="0"/>
              <a:t>…)</a:t>
            </a:r>
          </a:p>
        </p:txBody>
      </p:sp>
      <p:sp>
        <p:nvSpPr>
          <p:cNvPr id="26628" name="Rectangle 1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Result</a:t>
            </a:r>
          </a:p>
          <a:p>
            <a:pPr lvl="1" eaLnBrk="1" hangingPunct="1"/>
            <a:r>
              <a:rPr lang="en-US" smtClean="0"/>
              <a:t>The result of this query will have 10,000 tuples, assuming that every employee is related to a department.</a:t>
            </a:r>
          </a:p>
          <a:p>
            <a:pPr lvl="1" eaLnBrk="1" hangingPunct="1"/>
            <a:r>
              <a:rPr lang="en-US" smtClean="0"/>
              <a:t>Suppose each result tuple is 40 bytes long.  The query is submitted at site 3 and the result is sent to this site.</a:t>
            </a:r>
          </a:p>
          <a:p>
            <a:pPr lvl="1" eaLnBrk="1" hangingPunct="1"/>
            <a:r>
              <a:rPr lang="en-US" smtClean="0"/>
              <a:t>Problem: Employee and Department relations are not present at site 3.</a:t>
            </a:r>
          </a:p>
        </p:txBody>
      </p:sp>
    </p:spTree>
    <p:extLst>
      <p:ext uri="{BB962C8B-B14F-4D97-AF65-F5344CB8AC3E}">
        <p14:creationId xmlns:p14="http://schemas.microsoft.com/office/powerpoint/2010/main" xmlns="" val="25703058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Example(</a:t>
            </a:r>
            <a:r>
              <a:rPr lang="en-US" dirty="0" err="1" smtClean="0"/>
              <a:t>contd</a:t>
            </a:r>
            <a:r>
              <a:rPr lang="en-US" dirty="0" smtClean="0"/>
              <a:t>…)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400" smtClean="0"/>
              <a:t>Strategies:</a:t>
            </a:r>
          </a:p>
          <a:p>
            <a:pPr marL="781050" lvl="1" indent="-323850" eaLnBrk="1" hangingPunct="1">
              <a:buSzTx/>
              <a:buFont typeface="Wingdings" pitchFamily="2" charset="2"/>
              <a:buAutoNum type="arabicPeriod"/>
            </a:pPr>
            <a:r>
              <a:rPr lang="en-US" sz="2200" smtClean="0"/>
              <a:t>Transfer Employee and Department to site 3.</a:t>
            </a:r>
          </a:p>
          <a:p>
            <a:pPr marL="1219200" lvl="2" indent="-304800" eaLnBrk="1" hangingPunct="1"/>
            <a:r>
              <a:rPr lang="en-US" sz="2000" smtClean="0"/>
              <a:t>Total transfer bytes = 1,000,000 + 3500 = 1,003,500 bytes.</a:t>
            </a:r>
          </a:p>
          <a:p>
            <a:pPr marL="781050" lvl="1" indent="-323850" eaLnBrk="1" hangingPunct="1">
              <a:buSzTx/>
              <a:buFont typeface="Wingdings" pitchFamily="2" charset="2"/>
              <a:buAutoNum type="arabicPeriod"/>
            </a:pPr>
            <a:r>
              <a:rPr lang="en-US" sz="2200" smtClean="0"/>
              <a:t>Transfer Employee to site 2, execute join at site 2 and send the result to site 3. </a:t>
            </a:r>
          </a:p>
          <a:p>
            <a:pPr marL="1219200" lvl="2" indent="-304800" eaLnBrk="1" hangingPunct="1"/>
            <a:r>
              <a:rPr lang="en-US" sz="2000" smtClean="0"/>
              <a:t>Query result size = 40 * 10,000 = 400,000 bytes.  Total transfer size = 400,000 + 1,000,000 = 1,400,000 bytes.</a:t>
            </a:r>
          </a:p>
          <a:p>
            <a:pPr marL="781050" lvl="1" indent="-323850" eaLnBrk="1" hangingPunct="1">
              <a:buSzTx/>
              <a:buFont typeface="Wingdings" pitchFamily="2" charset="2"/>
              <a:buAutoNum type="arabicPeriod"/>
            </a:pPr>
            <a:r>
              <a:rPr lang="en-US" sz="2200" smtClean="0"/>
              <a:t>Transfer Department relation to site 1, execute the join at site 1, and send the result to site 3.</a:t>
            </a:r>
          </a:p>
          <a:p>
            <a:pPr marL="1219200" lvl="2" indent="-304800" eaLnBrk="1" hangingPunct="1"/>
            <a:r>
              <a:rPr lang="en-US" sz="2000" smtClean="0"/>
              <a:t>Total bytes transferred = 400,000 + 3500 = 403,500 bytes.</a:t>
            </a:r>
          </a:p>
          <a:p>
            <a:pPr eaLnBrk="1" hangingPunct="1"/>
            <a:r>
              <a:rPr lang="en-US" sz="2400" smtClean="0"/>
              <a:t>Optimization criteria: minimizing data transfer.</a:t>
            </a:r>
          </a:p>
        </p:txBody>
      </p:sp>
    </p:spTree>
    <p:extLst>
      <p:ext uri="{BB962C8B-B14F-4D97-AF65-F5344CB8AC3E}">
        <p14:creationId xmlns:p14="http://schemas.microsoft.com/office/powerpoint/2010/main" xmlns="" val="339060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Example(</a:t>
            </a:r>
            <a:r>
              <a:rPr lang="en-US" dirty="0" err="1" smtClean="0"/>
              <a:t>contd</a:t>
            </a:r>
            <a:r>
              <a:rPr lang="en-US" dirty="0" smtClean="0"/>
              <a:t>…)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sz="2400" smtClean="0"/>
              <a:t>Strategies:</a:t>
            </a:r>
          </a:p>
          <a:p>
            <a:pPr marL="781050" lvl="1" indent="-323850" eaLnBrk="1" hangingPunct="1">
              <a:buSzTx/>
              <a:buFont typeface="Wingdings" pitchFamily="2" charset="2"/>
              <a:buAutoNum type="arabicPeriod"/>
            </a:pPr>
            <a:r>
              <a:rPr lang="en-US" sz="2200" smtClean="0"/>
              <a:t>Transfer Employee and Department to site 3.</a:t>
            </a:r>
          </a:p>
          <a:p>
            <a:pPr marL="1219200" lvl="2" indent="-304800" eaLnBrk="1" hangingPunct="1"/>
            <a:r>
              <a:rPr lang="en-US" sz="2000" smtClean="0"/>
              <a:t>Total transfer bytes = 1,000,000 + 3500 = 1,003,500 bytes.</a:t>
            </a:r>
          </a:p>
          <a:p>
            <a:pPr marL="781050" lvl="1" indent="-323850" eaLnBrk="1" hangingPunct="1">
              <a:buSzTx/>
              <a:buFont typeface="Wingdings" pitchFamily="2" charset="2"/>
              <a:buAutoNum type="arabicPeriod"/>
            </a:pPr>
            <a:r>
              <a:rPr lang="en-US" sz="2200" smtClean="0"/>
              <a:t>Transfer Employee to site 2, execute join at site 2 and send the result to site 3. </a:t>
            </a:r>
          </a:p>
          <a:p>
            <a:pPr marL="1219200" lvl="2" indent="-304800" eaLnBrk="1" hangingPunct="1"/>
            <a:r>
              <a:rPr lang="en-US" sz="2000" smtClean="0"/>
              <a:t>Query result size = 40 * 10,000 = 400,000 bytes.  Total transfer size = 400,000 + 1,000,000 = 1,400,000 bytes.</a:t>
            </a:r>
          </a:p>
          <a:p>
            <a:pPr marL="781050" lvl="1" indent="-323850" eaLnBrk="1" hangingPunct="1">
              <a:buSzTx/>
              <a:buFont typeface="Wingdings" pitchFamily="2" charset="2"/>
              <a:buAutoNum type="arabicPeriod"/>
            </a:pPr>
            <a:r>
              <a:rPr lang="en-US" sz="2200" smtClean="0"/>
              <a:t>Transfer Department relation to site 1, execute the join at site 1, and send the result to site 3.</a:t>
            </a:r>
          </a:p>
          <a:p>
            <a:pPr marL="1219200" lvl="2" indent="-304800" eaLnBrk="1" hangingPunct="1"/>
            <a:r>
              <a:rPr lang="en-US" sz="2000" smtClean="0"/>
              <a:t>Total bytes transferred = 400,000 + 3500 = 403,500 bytes.</a:t>
            </a:r>
          </a:p>
          <a:p>
            <a:pPr eaLnBrk="1" hangingPunct="1"/>
            <a:r>
              <a:rPr lang="en-US" sz="2400" smtClean="0"/>
              <a:t>Optimization criteria: minimizing data transfer.</a:t>
            </a:r>
          </a:p>
          <a:p>
            <a:pPr marL="781050" lvl="1" indent="-323850" eaLnBrk="1" hangingPunct="1"/>
            <a:r>
              <a:rPr lang="en-US" sz="2200" smtClean="0"/>
              <a:t>Preferred approach:  strategy 3.</a:t>
            </a:r>
          </a:p>
        </p:txBody>
      </p:sp>
    </p:spTree>
    <p:extLst>
      <p:ext uri="{BB962C8B-B14F-4D97-AF65-F5344CB8AC3E}">
        <p14:creationId xmlns:p14="http://schemas.microsoft.com/office/powerpoint/2010/main" xmlns="" val="17286752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10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Example(</a:t>
            </a:r>
            <a:r>
              <a:rPr lang="en-US" dirty="0" err="1" smtClean="0"/>
              <a:t>contd</a:t>
            </a:r>
            <a:r>
              <a:rPr lang="en-US" dirty="0" smtClean="0"/>
              <a:t>…)</a:t>
            </a:r>
          </a:p>
        </p:txBody>
      </p:sp>
      <p:sp>
        <p:nvSpPr>
          <p:cNvPr id="29700" name="Rectangle 1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 eaLnBrk="1" hangingPunct="1"/>
            <a:r>
              <a:rPr lang="en-US" smtClean="0"/>
              <a:t>Consider the query</a:t>
            </a:r>
          </a:p>
          <a:p>
            <a:pPr marL="876300" lvl="1" indent="-419100" eaLnBrk="1" hangingPunct="1"/>
            <a:r>
              <a:rPr lang="en-US" smtClean="0"/>
              <a:t>Q’: For each department, retrieve the department name and the name of the department manager</a:t>
            </a:r>
          </a:p>
          <a:p>
            <a:pPr marL="457200" indent="-457200" eaLnBrk="1" hangingPunct="1"/>
            <a:r>
              <a:rPr lang="en-US" smtClean="0"/>
              <a:t>Relational Algebra expression:</a:t>
            </a:r>
          </a:p>
          <a:p>
            <a:pPr marL="876300" lvl="1" indent="-419100" eaLnBrk="1" hangingPunct="1"/>
            <a:r>
              <a:rPr lang="en-US" smtClean="0">
                <a:latin typeface="Symbol" pitchFamily="18" charset="2"/>
              </a:rPr>
              <a:t></a:t>
            </a:r>
            <a:r>
              <a:rPr lang="en-US" baseline="-25000" smtClean="0"/>
              <a:t>Fname,Lname,Dname</a:t>
            </a:r>
            <a:r>
              <a:rPr lang="en-US" smtClean="0"/>
              <a:t> (Employee     </a:t>
            </a:r>
            <a:r>
              <a:rPr lang="en-US" baseline="-25000" smtClean="0"/>
              <a:t>Mgrssn = SSN</a:t>
            </a:r>
            <a:r>
              <a:rPr lang="en-US" smtClean="0"/>
              <a:t> Department) </a:t>
            </a:r>
          </a:p>
        </p:txBody>
      </p:sp>
      <p:graphicFrame>
        <p:nvGraphicFramePr>
          <p:cNvPr id="29701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371995032"/>
              </p:ext>
            </p:extLst>
          </p:nvPr>
        </p:nvGraphicFramePr>
        <p:xfrm>
          <a:off x="5486400" y="4267200"/>
          <a:ext cx="207962" cy="209550"/>
        </p:xfrm>
        <a:graphic>
          <a:graphicData uri="http://schemas.openxmlformats.org/presentationml/2006/ole">
            <p:oleObj spid="_x0000_s19461" name="VISIO" r:id="rId4" imgW="207610" imgH="209137" progId="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8596985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Example(</a:t>
            </a:r>
            <a:r>
              <a:rPr lang="en-US" dirty="0" err="1" smtClean="0"/>
              <a:t>contd</a:t>
            </a:r>
            <a:r>
              <a:rPr lang="en-US" dirty="0" smtClean="0"/>
              <a:t>…)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 eaLnBrk="1" hangingPunct="1">
              <a:lnSpc>
                <a:spcPct val="80000"/>
              </a:lnSpc>
            </a:pPr>
            <a:r>
              <a:rPr lang="en-US" sz="2400" smtClean="0"/>
              <a:t>The result of this query will have 100 tuples, assuming that every department has a manager, the execution strategies are:</a:t>
            </a:r>
          </a:p>
          <a:p>
            <a:pPr marL="876300" lvl="1" indent="-419100" eaLnBrk="1" hangingPunct="1">
              <a:lnSpc>
                <a:spcPct val="80000"/>
              </a:lnSpc>
              <a:buSzTx/>
              <a:buFont typeface="Wingdings" pitchFamily="2" charset="2"/>
              <a:buAutoNum type="arabicPeriod"/>
            </a:pPr>
            <a:r>
              <a:rPr lang="en-US" sz="2200" smtClean="0"/>
              <a:t>Transfer Employee and Department to the result site and perform the join at site 3.</a:t>
            </a:r>
          </a:p>
          <a:p>
            <a:pPr marL="1295400" lvl="2" indent="-381000" eaLnBrk="1" hangingPunct="1">
              <a:lnSpc>
                <a:spcPct val="80000"/>
              </a:lnSpc>
              <a:buSzPct val="60000"/>
            </a:pPr>
            <a:r>
              <a:rPr lang="en-US" sz="2000" smtClean="0"/>
              <a:t>Total bytes transferred = 1,000,000 + 3500 = 1,003,500 bytes.</a:t>
            </a:r>
          </a:p>
          <a:p>
            <a:pPr marL="876300" lvl="1" indent="-419100" eaLnBrk="1" hangingPunct="1">
              <a:lnSpc>
                <a:spcPct val="80000"/>
              </a:lnSpc>
              <a:buSzTx/>
              <a:buFont typeface="Wingdings" pitchFamily="2" charset="2"/>
              <a:buAutoNum type="arabicPeriod"/>
            </a:pPr>
            <a:r>
              <a:rPr lang="en-US" sz="2200" smtClean="0"/>
              <a:t>Transfer Employee to site 2, execute join at site 2 and send the result to site 3.  Query result size = 40 * 100 = 4000 bytes.  </a:t>
            </a:r>
          </a:p>
          <a:p>
            <a:pPr marL="1295400" lvl="2" indent="-381000" eaLnBrk="1" hangingPunct="1">
              <a:lnSpc>
                <a:spcPct val="80000"/>
              </a:lnSpc>
              <a:buSzPct val="60000"/>
            </a:pPr>
            <a:r>
              <a:rPr lang="en-US" sz="2000" smtClean="0"/>
              <a:t>Total transfer size = 4000 + 1,000,000 = 1,004,000 bytes.</a:t>
            </a:r>
          </a:p>
          <a:p>
            <a:pPr marL="876300" lvl="1" indent="-419100" eaLnBrk="1" hangingPunct="1">
              <a:lnSpc>
                <a:spcPct val="80000"/>
              </a:lnSpc>
              <a:buSzTx/>
              <a:buFont typeface="Wingdings" pitchFamily="2" charset="2"/>
              <a:buAutoNum type="arabicPeriod"/>
            </a:pPr>
            <a:r>
              <a:rPr lang="en-US" sz="2200" smtClean="0"/>
              <a:t>Transfer Department relation to site 1, execute join at site 1 and send the result to site 3.</a:t>
            </a:r>
          </a:p>
          <a:p>
            <a:pPr marL="1295400" lvl="2" indent="-381000" eaLnBrk="1" hangingPunct="1">
              <a:lnSpc>
                <a:spcPct val="80000"/>
              </a:lnSpc>
              <a:buSzPct val="60000"/>
            </a:pPr>
            <a:r>
              <a:rPr lang="en-US" sz="2000" smtClean="0"/>
              <a:t>Total transfer size = 4000 + 3500 = 7500 bytes.</a:t>
            </a:r>
          </a:p>
          <a:p>
            <a:pPr marL="457200" indent="-457200" eaLnBrk="1" hangingPunct="1">
              <a:lnSpc>
                <a:spcPct val="80000"/>
              </a:lnSpc>
            </a:pPr>
            <a:endParaRPr lang="en-US" sz="2000" smtClean="0"/>
          </a:p>
        </p:txBody>
      </p:sp>
    </p:spTree>
    <p:extLst>
      <p:ext uri="{BB962C8B-B14F-4D97-AF65-F5344CB8AC3E}">
        <p14:creationId xmlns:p14="http://schemas.microsoft.com/office/powerpoint/2010/main" xmlns="" val="14247053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Example(</a:t>
            </a:r>
            <a:r>
              <a:rPr lang="en-US" dirty="0" err="1" smtClean="0"/>
              <a:t>contd</a:t>
            </a:r>
            <a:r>
              <a:rPr lang="en-US" dirty="0" smtClean="0"/>
              <a:t>…)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 eaLnBrk="1" hangingPunct="1">
              <a:lnSpc>
                <a:spcPct val="80000"/>
              </a:lnSpc>
            </a:pPr>
            <a:r>
              <a:rPr lang="en-US" sz="2400" smtClean="0"/>
              <a:t>The result of this query will have 100 tuples, assuming that every department has a manager, the execution strategies are:</a:t>
            </a:r>
          </a:p>
          <a:p>
            <a:pPr marL="876300" lvl="1" indent="-419100" eaLnBrk="1" hangingPunct="1">
              <a:lnSpc>
                <a:spcPct val="80000"/>
              </a:lnSpc>
              <a:buSzTx/>
              <a:buFont typeface="Wingdings" pitchFamily="2" charset="2"/>
              <a:buAutoNum type="arabicPeriod"/>
            </a:pPr>
            <a:r>
              <a:rPr lang="en-US" sz="2200" smtClean="0"/>
              <a:t>Transfer Employee and Department to the result site and perform the join at site 3.</a:t>
            </a:r>
          </a:p>
          <a:p>
            <a:pPr marL="1295400" lvl="2" indent="-381000" eaLnBrk="1" hangingPunct="1">
              <a:lnSpc>
                <a:spcPct val="80000"/>
              </a:lnSpc>
              <a:buSzPct val="60000"/>
            </a:pPr>
            <a:r>
              <a:rPr lang="en-US" sz="2000" smtClean="0"/>
              <a:t>Total bytes transferred = 1,000,000 + 3500 = 1,003,500 bytes.</a:t>
            </a:r>
          </a:p>
          <a:p>
            <a:pPr marL="876300" lvl="1" indent="-419100" eaLnBrk="1" hangingPunct="1">
              <a:lnSpc>
                <a:spcPct val="80000"/>
              </a:lnSpc>
              <a:buSzTx/>
              <a:buFont typeface="Wingdings" pitchFamily="2" charset="2"/>
              <a:buAutoNum type="arabicPeriod"/>
            </a:pPr>
            <a:r>
              <a:rPr lang="en-US" sz="2200" smtClean="0"/>
              <a:t>Transfer Employee to site 2, execute join at site 2 and send the result to site 3.  Query result size = 40 * 100 = 4000 bytes.  </a:t>
            </a:r>
          </a:p>
          <a:p>
            <a:pPr marL="1295400" lvl="2" indent="-381000" eaLnBrk="1" hangingPunct="1">
              <a:lnSpc>
                <a:spcPct val="80000"/>
              </a:lnSpc>
              <a:buSzPct val="60000"/>
            </a:pPr>
            <a:r>
              <a:rPr lang="en-US" sz="2000" smtClean="0"/>
              <a:t>Total transfer size = 4000 + 1,000,000 = 1,004,000 bytes.</a:t>
            </a:r>
          </a:p>
          <a:p>
            <a:pPr marL="876300" lvl="1" indent="-419100" eaLnBrk="1" hangingPunct="1">
              <a:lnSpc>
                <a:spcPct val="80000"/>
              </a:lnSpc>
              <a:buSzTx/>
              <a:buFont typeface="Wingdings" pitchFamily="2" charset="2"/>
              <a:buAutoNum type="arabicPeriod"/>
            </a:pPr>
            <a:r>
              <a:rPr lang="en-US" sz="2200" smtClean="0"/>
              <a:t>Transfer Department relation to site 1, execute join at site 1 and send the result to site 3.</a:t>
            </a:r>
          </a:p>
          <a:p>
            <a:pPr marL="1295400" lvl="2" indent="-381000" eaLnBrk="1" hangingPunct="1">
              <a:lnSpc>
                <a:spcPct val="80000"/>
              </a:lnSpc>
              <a:buSzPct val="60000"/>
            </a:pPr>
            <a:r>
              <a:rPr lang="en-US" sz="2000" smtClean="0"/>
              <a:t>Total transfer size = 4000 + 3500 = 7500 bytes.</a:t>
            </a:r>
          </a:p>
          <a:p>
            <a:pPr marL="457200" indent="-457200" eaLnBrk="1" hangingPunct="1">
              <a:lnSpc>
                <a:spcPct val="80000"/>
              </a:lnSpc>
            </a:pPr>
            <a:r>
              <a:rPr lang="en-US" sz="2400" smtClean="0"/>
              <a:t>Preferred strategy:  Choose strategy 3.</a:t>
            </a:r>
          </a:p>
        </p:txBody>
      </p:sp>
    </p:spTree>
    <p:extLst>
      <p:ext uri="{BB962C8B-B14F-4D97-AF65-F5344CB8AC3E}">
        <p14:creationId xmlns:p14="http://schemas.microsoft.com/office/powerpoint/2010/main" xmlns="" val="25212514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10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Example(</a:t>
            </a:r>
            <a:r>
              <a:rPr lang="en-US" dirty="0" err="1" smtClean="0"/>
              <a:t>contd</a:t>
            </a:r>
            <a:r>
              <a:rPr lang="en-US" dirty="0" smtClean="0"/>
              <a:t>…)</a:t>
            </a:r>
          </a:p>
        </p:txBody>
      </p:sp>
      <p:sp>
        <p:nvSpPr>
          <p:cNvPr id="32772" name="Rectangle 1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 eaLnBrk="1" hangingPunct="1">
              <a:lnSpc>
                <a:spcPct val="90000"/>
              </a:lnSpc>
            </a:pPr>
            <a:r>
              <a:rPr lang="en-US" smtClean="0"/>
              <a:t>Now suppose the result site is 2. Possible strategies :</a:t>
            </a:r>
          </a:p>
          <a:p>
            <a:pPr marL="952500" lvl="1" indent="-495300" eaLnBrk="1" hangingPunct="1">
              <a:lnSpc>
                <a:spcPct val="90000"/>
              </a:lnSpc>
              <a:buSzTx/>
              <a:buFont typeface="Wingdings" pitchFamily="2" charset="2"/>
              <a:buAutoNum type="arabicPeriod"/>
            </a:pPr>
            <a:r>
              <a:rPr lang="en-US" smtClean="0"/>
              <a:t>Transfer Employee relation to site 2, execute the query and present the result to the user at site 2.</a:t>
            </a:r>
          </a:p>
          <a:p>
            <a:pPr marL="1371600" lvl="2" indent="-457200" eaLnBrk="1" hangingPunct="1">
              <a:lnSpc>
                <a:spcPct val="90000"/>
              </a:lnSpc>
            </a:pPr>
            <a:r>
              <a:rPr lang="en-US" smtClean="0"/>
              <a:t>Total transfer size = 1,000,000 bytes for both queries Q and Q’.</a:t>
            </a:r>
          </a:p>
          <a:p>
            <a:pPr marL="952500" lvl="1" indent="-495300" eaLnBrk="1" hangingPunct="1">
              <a:lnSpc>
                <a:spcPct val="90000"/>
              </a:lnSpc>
              <a:buSzTx/>
              <a:buFont typeface="Wingdings" pitchFamily="2" charset="2"/>
              <a:buAutoNum type="arabicPeriod"/>
            </a:pPr>
            <a:r>
              <a:rPr lang="en-US" smtClean="0"/>
              <a:t>Transfer Department relation to site 1, execute join at site 1 and send the result back to site 2.</a:t>
            </a:r>
          </a:p>
          <a:p>
            <a:pPr marL="1371600" lvl="2" indent="-457200" eaLnBrk="1" hangingPunct="1">
              <a:lnSpc>
                <a:spcPct val="90000"/>
              </a:lnSpc>
            </a:pPr>
            <a:r>
              <a:rPr lang="en-US" smtClean="0"/>
              <a:t>Total transfer size for Q = 400,000 + 3500 = 403,500 bytes and for Q’ = 4000 + 3500 = 7500 bytes.</a:t>
            </a:r>
          </a:p>
          <a:p>
            <a:pPr marL="533400" indent="-533400" eaLnBrk="1" hangingPunct="1">
              <a:lnSpc>
                <a:spcPct val="90000"/>
              </a:lnSpc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10241782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Example(</a:t>
            </a:r>
            <a:r>
              <a:rPr lang="en-US" sz="3200" dirty="0" err="1" smtClean="0"/>
              <a:t>contd</a:t>
            </a:r>
            <a:r>
              <a:rPr lang="en-US" sz="3200" dirty="0" smtClean="0"/>
              <a:t>…)</a:t>
            </a:r>
          </a:p>
        </p:txBody>
      </p:sp>
      <p:sp>
        <p:nvSpPr>
          <p:cNvPr id="33796" name="Rectangle 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 eaLnBrk="1" hangingPunct="1">
              <a:lnSpc>
                <a:spcPct val="80000"/>
              </a:lnSpc>
            </a:pPr>
            <a:r>
              <a:rPr lang="en-US" sz="2400" smtClean="0"/>
              <a:t>Semijoin: </a:t>
            </a:r>
          </a:p>
          <a:p>
            <a:pPr marL="876300" lvl="1" indent="-419100" eaLnBrk="1" hangingPunct="1">
              <a:lnSpc>
                <a:spcPct val="80000"/>
              </a:lnSpc>
            </a:pPr>
            <a:r>
              <a:rPr lang="en-US" sz="2200" smtClean="0"/>
              <a:t>Objective is to reduce the number of tuples in a relation before transferring it to another site. </a:t>
            </a:r>
          </a:p>
          <a:p>
            <a:pPr marL="457200" indent="-457200" eaLnBrk="1" hangingPunct="1">
              <a:lnSpc>
                <a:spcPct val="80000"/>
              </a:lnSpc>
            </a:pPr>
            <a:r>
              <a:rPr lang="en-US" sz="2400" smtClean="0"/>
              <a:t>Example execution of Q or Q’:</a:t>
            </a:r>
          </a:p>
          <a:p>
            <a:pPr marL="876300" lvl="1" indent="-419100" eaLnBrk="1" hangingPunct="1">
              <a:lnSpc>
                <a:spcPct val="80000"/>
              </a:lnSpc>
              <a:buSzTx/>
              <a:buFont typeface="Wingdings" pitchFamily="2" charset="2"/>
              <a:buAutoNum type="arabicPeriod"/>
            </a:pPr>
            <a:r>
              <a:rPr lang="en-US" sz="2200" smtClean="0"/>
              <a:t>Project the join attributes of Department at site 2, and transfer them to site 1.  For Q, 4 * 100 = 400 bytes are transferred and for Q’, 9 * 100 = 900 bytes are transferred.</a:t>
            </a:r>
          </a:p>
          <a:p>
            <a:pPr marL="876300" lvl="1" indent="-419100" eaLnBrk="1" hangingPunct="1">
              <a:lnSpc>
                <a:spcPct val="80000"/>
              </a:lnSpc>
              <a:buSzTx/>
              <a:buFont typeface="Wingdings" pitchFamily="2" charset="2"/>
              <a:buAutoNum type="arabicPeriod"/>
            </a:pPr>
            <a:r>
              <a:rPr lang="en-US" sz="2200" smtClean="0"/>
              <a:t>Join the transferred file with the Employee relation at site 1, and transfer the required attributes from the resulting file to site 2.  For Q, 34 * 10,000 = 340,000 bytes are transferred and for Q’, 39 * 100 =  3900 bytes are transferred.</a:t>
            </a:r>
          </a:p>
          <a:p>
            <a:pPr marL="876300" lvl="1" indent="-419100" eaLnBrk="1" hangingPunct="1">
              <a:lnSpc>
                <a:spcPct val="80000"/>
              </a:lnSpc>
              <a:buSzTx/>
              <a:buFont typeface="Wingdings" pitchFamily="2" charset="2"/>
              <a:buAutoNum type="arabicPeriod"/>
            </a:pPr>
            <a:r>
              <a:rPr lang="en-US" sz="2200" smtClean="0"/>
              <a:t>Execute the query by joining the transferred file with Department and present the result to the user at site 2.</a:t>
            </a:r>
          </a:p>
        </p:txBody>
      </p:sp>
    </p:spTree>
    <p:extLst>
      <p:ext uri="{BB962C8B-B14F-4D97-AF65-F5344CB8AC3E}">
        <p14:creationId xmlns:p14="http://schemas.microsoft.com/office/powerpoint/2010/main" xmlns="" val="8073204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Basic Concepts</a:t>
            </a:r>
            <a:endParaRPr lang="en-US" dirty="0"/>
          </a:p>
        </p:txBody>
      </p:sp>
      <p:pic>
        <p:nvPicPr>
          <p:cNvPr id="2048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2000" y="1600200"/>
            <a:ext cx="73914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966830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6D958514-D388-48EE-BBB0-5EB5FFE4775F}" type="slidenum">
              <a:rPr lang="en-US" sz="1400">
                <a:solidFill>
                  <a:srgbClr val="990033"/>
                </a:solidFill>
              </a:rPr>
              <a:pPr eaLnBrk="1" hangingPunct="1"/>
              <a:t>5</a:t>
            </a:fld>
            <a:endParaRPr lang="en-US" sz="1400">
              <a:solidFill>
                <a:srgbClr val="990033"/>
              </a:solidFill>
            </a:endParaRP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Query Optimization</a:t>
            </a:r>
          </a:p>
        </p:txBody>
      </p:sp>
      <p:sp>
        <p:nvSpPr>
          <p:cNvPr id="470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In a query involving a multi-site join and, possibly, a distributed database with replicated files, the distributed DBMS must decide where to access the data and how to proceed with the join.  Three step process:</a:t>
            </a:r>
          </a:p>
          <a:p>
            <a:pPr lvl="1" eaLnBrk="1" hangingPunct="1">
              <a:lnSpc>
                <a:spcPct val="90000"/>
              </a:lnSpc>
              <a:buFontTx/>
              <a:buChar char="1"/>
            </a:pPr>
            <a:r>
              <a:rPr lang="en-US" sz="2400" b="1" i="1" smtClean="0"/>
              <a:t>Query decomposition</a:t>
            </a:r>
            <a:r>
              <a:rPr lang="en-US" sz="2400" smtClean="0"/>
              <a:t> - rewritten and simplified</a:t>
            </a:r>
          </a:p>
          <a:p>
            <a:pPr lvl="1" eaLnBrk="1" hangingPunct="1">
              <a:lnSpc>
                <a:spcPct val="90000"/>
              </a:lnSpc>
              <a:buFontTx/>
              <a:buChar char="2"/>
            </a:pPr>
            <a:r>
              <a:rPr lang="en-US" sz="2400" b="1" i="1" smtClean="0"/>
              <a:t>Data localization</a:t>
            </a:r>
            <a:r>
              <a:rPr lang="en-US" sz="2400" smtClean="0"/>
              <a:t> - query fragmented so that fragments reference data at only one site</a:t>
            </a:r>
          </a:p>
          <a:p>
            <a:pPr lvl="1" eaLnBrk="1" hangingPunct="1">
              <a:lnSpc>
                <a:spcPct val="90000"/>
              </a:lnSpc>
              <a:buFontTx/>
              <a:buChar char="3"/>
            </a:pPr>
            <a:r>
              <a:rPr lang="en-US" sz="2400" b="1" i="1" smtClean="0"/>
              <a:t>Global optimization</a:t>
            </a:r>
            <a:r>
              <a:rPr lang="en-US" sz="2400" smtClean="0"/>
              <a:t> - 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/>
              <a:t>Order in which to execute query fragments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/>
              <a:t>Data movement between sites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/>
              <a:t>Where parts of the query will be executed</a:t>
            </a:r>
          </a:p>
        </p:txBody>
      </p:sp>
    </p:spTree>
    <p:extLst>
      <p:ext uri="{BB962C8B-B14F-4D97-AF65-F5344CB8AC3E}">
        <p14:creationId xmlns:p14="http://schemas.microsoft.com/office/powerpoint/2010/main" xmlns="" val="18931117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470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70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470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70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470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70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470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70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" dur="500"/>
                                        <p:tgtEl>
                                          <p:spTgt spid="470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70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2" dur="500"/>
                                        <p:tgtEl>
                                          <p:spTgt spid="470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70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7" dur="500"/>
                                        <p:tgtEl>
                                          <p:spTgt spid="470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70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0019" grpId="0" build="p" bldLvl="5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8229600" cy="1371600"/>
          </a:xfrm>
          <a:noFill/>
          <a:ln/>
        </p:spPr>
        <p:txBody>
          <a:bodyPr lIns="92075" tIns="46038" rIns="92075" bIns="46038"/>
          <a:lstStyle/>
          <a:p>
            <a:r>
              <a:rPr lang="en-US"/>
              <a:t>Distributed Query Optimization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371600"/>
            <a:ext cx="8991600" cy="4572000"/>
          </a:xfrm>
          <a:noFill/>
          <a:ln/>
        </p:spPr>
        <p:txBody>
          <a:bodyPr lIns="92075" tIns="46038" rIns="92075" bIns="46038"/>
          <a:lstStyle/>
          <a:p>
            <a:r>
              <a:rPr lang="en-US"/>
              <a:t>Cost-based approach; consider all plans, pick cheapest; similar to centralized opt. </a:t>
            </a:r>
          </a:p>
          <a:p>
            <a:pPr lvl="1">
              <a:buFont typeface="Wingdings" pitchFamily="2" charset="2"/>
              <a:buNone/>
            </a:pPr>
            <a:r>
              <a:rPr lang="en-US" sz="3200">
                <a:solidFill>
                  <a:schemeClr val="accent2"/>
                </a:solidFill>
              </a:rPr>
              <a:t>  Difference 1:  </a:t>
            </a:r>
            <a:r>
              <a:rPr lang="en-US" sz="3200"/>
              <a:t>Consider communication costs </a:t>
            </a:r>
            <a:r>
              <a:rPr lang="en-US" sz="3200">
                <a:solidFill>
                  <a:schemeClr val="accent2"/>
                </a:solidFill>
              </a:rPr>
              <a:t>Difference 2:</a:t>
            </a:r>
            <a:r>
              <a:rPr lang="en-US" sz="3200"/>
              <a:t>  Respect local site autonomy </a:t>
            </a:r>
            <a:r>
              <a:rPr lang="en-US" sz="3200">
                <a:solidFill>
                  <a:schemeClr val="accent2"/>
                </a:solidFill>
              </a:rPr>
              <a:t>Difference 3:</a:t>
            </a:r>
            <a:r>
              <a:rPr lang="en-US" sz="3200"/>
              <a:t>  New distributed join methods.</a:t>
            </a:r>
          </a:p>
          <a:p>
            <a:r>
              <a:rPr lang="en-US"/>
              <a:t>Query site constructs </a:t>
            </a:r>
            <a:r>
              <a:rPr lang="en-US">
                <a:solidFill>
                  <a:schemeClr val="accent2"/>
                </a:solidFill>
              </a:rPr>
              <a:t>global plan</a:t>
            </a:r>
            <a:r>
              <a:rPr lang="en-US"/>
              <a:t>, with </a:t>
            </a:r>
            <a:r>
              <a:rPr lang="en-US">
                <a:solidFill>
                  <a:schemeClr val="accent2"/>
                </a:solidFill>
              </a:rPr>
              <a:t>suggested local plans</a:t>
            </a:r>
            <a:r>
              <a:rPr lang="en-US"/>
              <a:t> describing processing at each site.</a:t>
            </a:r>
          </a:p>
          <a:p>
            <a:pPr lvl="1"/>
            <a:r>
              <a:rPr lang="en-US"/>
              <a:t>If a site can improve suggested local plan, free to do so.</a:t>
            </a:r>
          </a:p>
        </p:txBody>
      </p:sp>
    </p:spTree>
    <p:extLst>
      <p:ext uri="{BB962C8B-B14F-4D97-AF65-F5344CB8AC3E}">
        <p14:creationId xmlns:p14="http://schemas.microsoft.com/office/powerpoint/2010/main" xmlns="" val="1532579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Shipping</a:t>
            </a:r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89346" y="2209800"/>
            <a:ext cx="6454454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84633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shipping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When </a:t>
            </a:r>
            <a:r>
              <a:rPr lang="en-US" dirty="0" smtClean="0"/>
              <a:t>one relationships </a:t>
            </a:r>
            <a:r>
              <a:rPr lang="en-US" dirty="0"/>
              <a:t>transmitted to other sites, not all the </a:t>
            </a:r>
            <a:r>
              <a:rPr lang="en-US" dirty="0" smtClean="0"/>
              <a:t>data participate </a:t>
            </a:r>
            <a:r>
              <a:rPr lang="en-US" dirty="0"/>
              <a:t>in the join-operation or could be used</a:t>
            </a:r>
            <a:r>
              <a:rPr lang="en-US" dirty="0" smtClean="0"/>
              <a:t>.</a:t>
            </a:r>
          </a:p>
          <a:p>
            <a:r>
              <a:rPr lang="en-US" dirty="0"/>
              <a:t>So, </a:t>
            </a:r>
            <a:r>
              <a:rPr lang="en-US" dirty="0" smtClean="0"/>
              <a:t>the data </a:t>
            </a:r>
            <a:r>
              <a:rPr lang="en-US" dirty="0"/>
              <a:t>which don’t participate in the join-operation or </a:t>
            </a:r>
            <a:r>
              <a:rPr lang="en-US" dirty="0" smtClean="0"/>
              <a:t>useless will </a:t>
            </a:r>
            <a:r>
              <a:rPr lang="en-US" dirty="0"/>
              <a:t>not be in the network transmission. The basic </a:t>
            </a:r>
            <a:r>
              <a:rPr lang="en-US" dirty="0" smtClean="0"/>
              <a:t>principle of </a:t>
            </a:r>
            <a:r>
              <a:rPr lang="en-US" dirty="0"/>
              <a:t>query optimization strategy based on semi-join </a:t>
            </a:r>
            <a:r>
              <a:rPr lang="en-US" dirty="0" smtClean="0"/>
              <a:t>operation just </a:t>
            </a:r>
            <a:r>
              <a:rPr lang="en-US" dirty="0"/>
              <a:t>reduces the data quantity in relationship operation </a:t>
            </a:r>
            <a:r>
              <a:rPr lang="en-US" dirty="0" smtClean="0"/>
              <a:t>and the </a:t>
            </a:r>
            <a:r>
              <a:rPr lang="en-US" dirty="0"/>
              <a:t>data transmission among sites.</a:t>
            </a:r>
          </a:p>
        </p:txBody>
      </p:sp>
    </p:spTree>
    <p:extLst>
      <p:ext uri="{BB962C8B-B14F-4D97-AF65-F5344CB8AC3E}">
        <p14:creationId xmlns:p14="http://schemas.microsoft.com/office/powerpoint/2010/main" xmlns="" val="904518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Restructure Queries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4801" y="1600200"/>
            <a:ext cx="86868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7502237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8797</TotalTime>
  <Words>2087</Words>
  <Application>Microsoft Office PowerPoint</Application>
  <PresentationFormat>On-screen Show (4:3)</PresentationFormat>
  <Paragraphs>247</Paragraphs>
  <Slides>38</Slides>
  <Notes>12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0" baseType="lpstr">
      <vt:lpstr>Office Theme</vt:lpstr>
      <vt:lpstr>VISIO</vt:lpstr>
      <vt:lpstr>Implications of a ditributed environment  </vt:lpstr>
      <vt:lpstr>Distributed query processing and optimization</vt:lpstr>
      <vt:lpstr>Query optimization:</vt:lpstr>
      <vt:lpstr>Basic Concepts</vt:lpstr>
      <vt:lpstr>Query Optimization</vt:lpstr>
      <vt:lpstr>Distributed Query Optimization</vt:lpstr>
      <vt:lpstr>Data Shipping</vt:lpstr>
      <vt:lpstr>Data shipping</vt:lpstr>
      <vt:lpstr>Restructure Queries</vt:lpstr>
      <vt:lpstr>Data Localization</vt:lpstr>
      <vt:lpstr>Example</vt:lpstr>
      <vt:lpstr>Provides Parallelism</vt:lpstr>
      <vt:lpstr>Reduction with Selection</vt:lpstr>
      <vt:lpstr>Reduction with Join</vt:lpstr>
      <vt:lpstr>Global Query Optimization</vt:lpstr>
      <vt:lpstr>Cost Based Optimization</vt:lpstr>
      <vt:lpstr>Cost Functions</vt:lpstr>
      <vt:lpstr>Query Processing in Distributed Databases: Semi-join</vt:lpstr>
      <vt:lpstr>Semi join</vt:lpstr>
      <vt:lpstr>Query Processing in Distributed Databases: Semi-join</vt:lpstr>
      <vt:lpstr>Query Processing in Distributed Databases: Semijoin</vt:lpstr>
      <vt:lpstr>Join Operation</vt:lpstr>
      <vt:lpstr>Query Processing in Distributed Databases:  Join Operation</vt:lpstr>
      <vt:lpstr>Join fragment in ordering queries</vt:lpstr>
      <vt:lpstr>Join Fragment in fragment queries</vt:lpstr>
      <vt:lpstr>Join Fragment in fragment queries</vt:lpstr>
      <vt:lpstr>Semi-join based algorithms</vt:lpstr>
      <vt:lpstr>Distributed query optimization</vt:lpstr>
      <vt:lpstr>Query Optimization</vt:lpstr>
      <vt:lpstr>Example</vt:lpstr>
      <vt:lpstr>Example(contd…)</vt:lpstr>
      <vt:lpstr>Example(contd…)</vt:lpstr>
      <vt:lpstr>Example(contd…)</vt:lpstr>
      <vt:lpstr>Example(contd…)</vt:lpstr>
      <vt:lpstr>Example(contd…)</vt:lpstr>
      <vt:lpstr>Example(contd…)</vt:lpstr>
      <vt:lpstr>Example(contd…)</vt:lpstr>
      <vt:lpstr>Example(contd…)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Cherry</dc:creator>
  <cp:lastModifiedBy>USERS</cp:lastModifiedBy>
  <cp:revision>15</cp:revision>
  <dcterms:created xsi:type="dcterms:W3CDTF">2013-06-16T05:26:27Z</dcterms:created>
  <dcterms:modified xsi:type="dcterms:W3CDTF">2014-03-25T13:54:35Z</dcterms:modified>
</cp:coreProperties>
</file>