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Instrument Sans Semi Bold"/>
      <p:regular r:id="rId15"/>
    </p:embeddedFont>
    <p:embeddedFont>
      <p:font typeface="Instrument Sans Semi Bold"/>
      <p:regular r:id="rId16"/>
    </p:embeddedFont>
    <p:embeddedFont>
      <p:font typeface="Instrument Sans Semi Bold"/>
      <p:regular r:id="rId17"/>
    </p:embeddedFont>
    <p:embeddedFont>
      <p:font typeface="Instrument Sans Semi Bold"/>
      <p:regular r:id="rId18"/>
    </p:embeddedFont>
    <p:embeddedFont>
      <p:font typeface="Instrument Sans Medium"/>
      <p:regular r:id="rId19"/>
    </p:embeddedFont>
    <p:embeddedFont>
      <p:font typeface="Instrument Sans Medium"/>
      <p:regular r:id="rId20"/>
    </p:embeddedFont>
    <p:embeddedFont>
      <p:font typeface="Instrument Sans Medium"/>
      <p:regular r:id="rId21"/>
    </p:embeddedFont>
    <p:embeddedFont>
      <p:font typeface="Instrument Sans Medium"/>
      <p:regular r:id="rId22"/>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slideLayout" Target="../slideLayouts/slideLayout3.xml"/><Relationship Id="rId7"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4.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 Id="rId9" Type="http://schemas.openxmlformats.org/officeDocument/2006/relationships/slideLayout" Target="../slideLayouts/slideLayout5.xml"/><Relationship Id="rId10"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slideLayout" Target="../slideLayouts/slideLayout7.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slideLayout" Target="../slideLayouts/slideLayout8.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760720" cy="8229600"/>
          </a:xfrm>
          <a:prstGeom prst="rect">
            <a:avLst/>
          </a:prstGeom>
        </p:spPr>
      </p:pic>
      <p:sp>
        <p:nvSpPr>
          <p:cNvPr id="3" name="Text 0"/>
          <p:cNvSpPr/>
          <p:nvPr/>
        </p:nvSpPr>
        <p:spPr>
          <a:xfrm>
            <a:off x="6280190" y="976313"/>
            <a:ext cx="7556421" cy="2126337"/>
          </a:xfrm>
          <a:prstGeom prst="rect">
            <a:avLst/>
          </a:prstGeom>
          <a:noFill/>
          <a:ln/>
        </p:spPr>
        <p:txBody>
          <a:bodyPr wrap="square" lIns="0" tIns="0" rIns="0" bIns="0" rtlCol="0" anchor="t"/>
          <a:lstStyle/>
          <a:p>
            <a:pPr algn="l" indent="0" marL="0">
              <a:lnSpc>
                <a:spcPts val="5550"/>
              </a:lnSpc>
              <a:buNone/>
            </a:pPr>
            <a:r>
              <a:rPr lang="en-US" sz="4450" dirty="0">
                <a:solidFill>
                  <a:srgbClr val="091C53"/>
                </a:solidFill>
                <a:latin typeface="Instrument Sans Semi Bold" pitchFamily="34" charset="0"/>
                <a:ea typeface="Instrument Sans Semi Bold" pitchFamily="34" charset="-122"/>
                <a:cs typeface="Instrument Sans Semi Bold" pitchFamily="34" charset="-120"/>
              </a:rPr>
              <a:t>Health App: Streamlining Program Management &amp; Client Enrollment</a:t>
            </a:r>
            <a:endParaRPr lang="en-US" sz="4450" dirty="0"/>
          </a:p>
        </p:txBody>
      </p:sp>
      <p:sp>
        <p:nvSpPr>
          <p:cNvPr id="4" name="Text 1"/>
          <p:cNvSpPr/>
          <p:nvPr/>
        </p:nvSpPr>
        <p:spPr>
          <a:xfrm>
            <a:off x="6280190" y="3442811"/>
            <a:ext cx="7556421" cy="1814513"/>
          </a:xfrm>
          <a:prstGeom prst="rect">
            <a:avLst/>
          </a:prstGeom>
          <a:noFill/>
          <a:ln/>
        </p:spPr>
        <p:txBody>
          <a:bodyPr wrap="square" lIns="0" tIns="0" rIns="0" bIns="0" rtlCol="0" anchor="t"/>
          <a:lstStyle/>
          <a:p>
            <a:pPr algn="l" indent="0" marL="0">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The Health App is a comprehensive web-based platform designed to simplify health program management and client enrollment. This solution enables administrators to create detailed health programs, register clients with essential information, and manage program participation efficiently.</a:t>
            </a:r>
            <a:endParaRPr lang="en-US" sz="1750" dirty="0"/>
          </a:p>
        </p:txBody>
      </p:sp>
      <p:sp>
        <p:nvSpPr>
          <p:cNvPr id="5" name="Text 2"/>
          <p:cNvSpPr/>
          <p:nvPr/>
        </p:nvSpPr>
        <p:spPr>
          <a:xfrm>
            <a:off x="6280190" y="5512475"/>
            <a:ext cx="7556421" cy="1088708"/>
          </a:xfrm>
          <a:prstGeom prst="rect">
            <a:avLst/>
          </a:prstGeom>
          <a:noFill/>
          <a:ln/>
        </p:spPr>
        <p:txBody>
          <a:bodyPr wrap="square" lIns="0" tIns="0" rIns="0" bIns="0" rtlCol="0" anchor="t"/>
          <a:lstStyle/>
          <a:p>
            <a:pPr algn="l" indent="0" marL="0">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Our platform features intuitive client search functionality, detailed profile viewing, and seamless program enrollment capabilities—all built with scalability and user experience in mind.</a:t>
            </a:r>
            <a:endParaRPr lang="en-US" sz="1750" dirty="0"/>
          </a:p>
        </p:txBody>
      </p:sp>
      <p:sp>
        <p:nvSpPr>
          <p:cNvPr id="6" name="Shape 3"/>
          <p:cNvSpPr/>
          <p:nvPr/>
        </p:nvSpPr>
        <p:spPr>
          <a:xfrm>
            <a:off x="6280190" y="6873240"/>
            <a:ext cx="362903" cy="362903"/>
          </a:xfrm>
          <a:prstGeom prst="roundRect">
            <a:avLst>
              <a:gd name="adj" fmla="val 25194296"/>
            </a:avLst>
          </a:prstGeom>
          <a:noFill/>
          <a:ln w="7620">
            <a:solidFill>
              <a:srgbClr val="FFFFFF"/>
            </a:solidFill>
            <a:prstDash val="solid"/>
          </a:ln>
        </p:spPr>
      </p:sp>
      <p:pic>
        <p:nvPicPr>
          <p:cNvPr id="7" name="Image 1" descr="preencoded.png">    </p:cNvPr>
          <p:cNvPicPr>
            <a:picLocks noChangeAspect="1"/>
          </p:cNvPicPr>
          <p:nvPr/>
        </p:nvPicPr>
        <p:blipFill>
          <a:blip r:embed="rId2"/>
          <a:stretch>
            <a:fillRect/>
          </a:stretch>
        </p:blipFill>
        <p:spPr>
          <a:xfrm>
            <a:off x="6287810" y="6880860"/>
            <a:ext cx="347663" cy="347663"/>
          </a:xfrm>
          <a:prstGeom prst="rect">
            <a:avLst/>
          </a:prstGeom>
        </p:spPr>
      </p:pic>
      <p:sp>
        <p:nvSpPr>
          <p:cNvPr id="8" name="Text 4"/>
          <p:cNvSpPr/>
          <p:nvPr/>
        </p:nvSpPr>
        <p:spPr>
          <a:xfrm>
            <a:off x="6756440" y="6856333"/>
            <a:ext cx="2603063" cy="396835"/>
          </a:xfrm>
          <a:prstGeom prst="rect">
            <a:avLst/>
          </a:prstGeom>
          <a:noFill/>
          <a:ln/>
        </p:spPr>
        <p:txBody>
          <a:bodyPr wrap="none" lIns="0" tIns="0" rIns="0" bIns="0" rtlCol="0" anchor="t"/>
          <a:lstStyle/>
          <a:p>
            <a:pPr algn="l" indent="0" marL="0">
              <a:lnSpc>
                <a:spcPts val="3100"/>
              </a:lnSpc>
              <a:buNone/>
            </a:pPr>
            <a:r>
              <a:rPr lang="en-US" sz="2200" b="1" dirty="0">
                <a:solidFill>
                  <a:srgbClr val="1E3063"/>
                </a:solidFill>
                <a:latin typeface="Instrument Sans Bold" pitchFamily="34" charset="0"/>
                <a:ea typeface="Instrument Sans Bold" pitchFamily="34" charset="-122"/>
                <a:cs typeface="Instrument Sans Bold" pitchFamily="34" charset="-120"/>
              </a:rPr>
              <a:t>by MarkPaul Chege</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8869680" y="0"/>
            <a:ext cx="5760720" cy="8229600"/>
          </a:xfrm>
          <a:prstGeom prst="rect">
            <a:avLst/>
          </a:prstGeom>
        </p:spPr>
      </p:pic>
      <p:sp>
        <p:nvSpPr>
          <p:cNvPr id="3" name="Text 0"/>
          <p:cNvSpPr/>
          <p:nvPr/>
        </p:nvSpPr>
        <p:spPr>
          <a:xfrm>
            <a:off x="692110" y="842724"/>
            <a:ext cx="6680597" cy="617934"/>
          </a:xfrm>
          <a:prstGeom prst="rect">
            <a:avLst/>
          </a:prstGeom>
          <a:noFill/>
          <a:ln/>
        </p:spPr>
        <p:txBody>
          <a:bodyPr wrap="none" lIns="0" tIns="0" rIns="0" bIns="0" rtlCol="0" anchor="t"/>
          <a:lstStyle/>
          <a:p>
            <a:pPr algn="l" indent="0" marL="0">
              <a:lnSpc>
                <a:spcPts val="4850"/>
              </a:lnSpc>
              <a:buNone/>
            </a:pPr>
            <a:r>
              <a:rPr lang="en-US" sz="3850" dirty="0">
                <a:solidFill>
                  <a:srgbClr val="091C53"/>
                </a:solidFill>
                <a:latin typeface="Instrument Sans Semi Bold" pitchFamily="34" charset="0"/>
                <a:ea typeface="Instrument Sans Semi Bold" pitchFamily="34" charset="-122"/>
                <a:cs typeface="Instrument Sans Semi Bold" pitchFamily="34" charset="-120"/>
              </a:rPr>
              <a:t>Key Features &amp; Technologies</a:t>
            </a:r>
            <a:endParaRPr lang="en-US" sz="3850" dirty="0"/>
          </a:p>
        </p:txBody>
      </p:sp>
      <p:sp>
        <p:nvSpPr>
          <p:cNvPr id="4" name="Shape 1"/>
          <p:cNvSpPr/>
          <p:nvPr/>
        </p:nvSpPr>
        <p:spPr>
          <a:xfrm>
            <a:off x="692110" y="1979652"/>
            <a:ext cx="444937" cy="444937"/>
          </a:xfrm>
          <a:prstGeom prst="roundRect">
            <a:avLst>
              <a:gd name="adj" fmla="val 40002"/>
            </a:avLst>
          </a:prstGeom>
          <a:solidFill>
            <a:srgbClr val="CEE6FD"/>
          </a:solidFill>
          <a:ln/>
        </p:spPr>
      </p:sp>
      <p:pic>
        <p:nvPicPr>
          <p:cNvPr id="5" name="Image 1" descr="preencoded.png">    </p:cNvPr>
          <p:cNvPicPr>
            <a:picLocks noChangeAspect="1"/>
          </p:cNvPicPr>
          <p:nvPr/>
        </p:nvPicPr>
        <p:blipFill>
          <a:blip r:embed="rId2"/>
          <a:stretch>
            <a:fillRect/>
          </a:stretch>
        </p:blipFill>
        <p:spPr>
          <a:xfrm>
            <a:off x="766227" y="2016681"/>
            <a:ext cx="296585" cy="370761"/>
          </a:xfrm>
          <a:prstGeom prst="rect">
            <a:avLst/>
          </a:prstGeom>
        </p:spPr>
      </p:pic>
      <p:sp>
        <p:nvSpPr>
          <p:cNvPr id="6" name="Text 2"/>
          <p:cNvSpPr/>
          <p:nvPr/>
        </p:nvSpPr>
        <p:spPr>
          <a:xfrm>
            <a:off x="1334691" y="1979652"/>
            <a:ext cx="2799517" cy="308967"/>
          </a:xfrm>
          <a:prstGeom prst="rect">
            <a:avLst/>
          </a:prstGeom>
          <a:noFill/>
          <a:ln/>
        </p:spPr>
        <p:txBody>
          <a:bodyPr wrap="none" lIns="0" tIns="0" rIns="0" bIns="0" rtlCol="0" anchor="t"/>
          <a:lstStyle/>
          <a:p>
            <a:pPr algn="l" indent="0" marL="0">
              <a:lnSpc>
                <a:spcPts val="2400"/>
              </a:lnSpc>
              <a:buNone/>
            </a:pPr>
            <a:r>
              <a:rPr lang="en-US" sz="1900" dirty="0">
                <a:solidFill>
                  <a:srgbClr val="1E3063"/>
                </a:solidFill>
                <a:latin typeface="Instrument Sans Semi Bold" pitchFamily="34" charset="0"/>
                <a:ea typeface="Instrument Sans Semi Bold" pitchFamily="34" charset="-122"/>
                <a:cs typeface="Instrument Sans Semi Bold" pitchFamily="34" charset="-120"/>
              </a:rPr>
              <a:t>Create Health Programs</a:t>
            </a:r>
            <a:endParaRPr lang="en-US" sz="1900" dirty="0"/>
          </a:p>
        </p:txBody>
      </p:sp>
      <p:sp>
        <p:nvSpPr>
          <p:cNvPr id="7" name="Text 3"/>
          <p:cNvSpPr/>
          <p:nvPr/>
        </p:nvSpPr>
        <p:spPr>
          <a:xfrm>
            <a:off x="1334691" y="2407206"/>
            <a:ext cx="7117199" cy="316349"/>
          </a:xfrm>
          <a:prstGeom prst="rect">
            <a:avLst/>
          </a:prstGeom>
          <a:noFill/>
          <a:ln/>
        </p:spPr>
        <p:txBody>
          <a:bodyPr wrap="none" lIns="0" tIns="0" rIns="0" bIns="0" rtlCol="0" anchor="t"/>
          <a:lstStyle/>
          <a:p>
            <a:pPr algn="l" indent="0" marL="0">
              <a:lnSpc>
                <a:spcPts val="2450"/>
              </a:lnSpc>
              <a:buNone/>
            </a:pPr>
            <a:r>
              <a:rPr lang="en-US" sz="1550" dirty="0">
                <a:solidFill>
                  <a:srgbClr val="1E3063"/>
                </a:solidFill>
                <a:latin typeface="Instrument Sans Medium" pitchFamily="34" charset="0"/>
                <a:ea typeface="Instrument Sans Medium" pitchFamily="34" charset="-122"/>
                <a:cs typeface="Instrument Sans Medium" pitchFamily="34" charset="-120"/>
              </a:rPr>
              <a:t>Administrators can create new health programs with detailed descriptions</a:t>
            </a:r>
            <a:endParaRPr lang="en-US" sz="1550" dirty="0"/>
          </a:p>
        </p:txBody>
      </p:sp>
      <p:sp>
        <p:nvSpPr>
          <p:cNvPr id="8" name="Shape 4"/>
          <p:cNvSpPr/>
          <p:nvPr/>
        </p:nvSpPr>
        <p:spPr>
          <a:xfrm>
            <a:off x="692110" y="3143607"/>
            <a:ext cx="444937" cy="444937"/>
          </a:xfrm>
          <a:prstGeom prst="roundRect">
            <a:avLst>
              <a:gd name="adj" fmla="val 40002"/>
            </a:avLst>
          </a:prstGeom>
          <a:solidFill>
            <a:srgbClr val="CEE6FD"/>
          </a:solidFill>
          <a:ln/>
        </p:spPr>
      </p:sp>
      <p:pic>
        <p:nvPicPr>
          <p:cNvPr id="9" name="Image 2" descr="preencoded.png">    </p:cNvPr>
          <p:cNvPicPr>
            <a:picLocks noChangeAspect="1"/>
          </p:cNvPicPr>
          <p:nvPr/>
        </p:nvPicPr>
        <p:blipFill>
          <a:blip r:embed="rId3"/>
          <a:stretch>
            <a:fillRect/>
          </a:stretch>
        </p:blipFill>
        <p:spPr>
          <a:xfrm>
            <a:off x="766227" y="3180636"/>
            <a:ext cx="296585" cy="370761"/>
          </a:xfrm>
          <a:prstGeom prst="rect">
            <a:avLst/>
          </a:prstGeom>
        </p:spPr>
      </p:pic>
      <p:sp>
        <p:nvSpPr>
          <p:cNvPr id="10" name="Text 5"/>
          <p:cNvSpPr/>
          <p:nvPr/>
        </p:nvSpPr>
        <p:spPr>
          <a:xfrm>
            <a:off x="1334691" y="3143607"/>
            <a:ext cx="2471976" cy="308967"/>
          </a:xfrm>
          <a:prstGeom prst="rect">
            <a:avLst/>
          </a:prstGeom>
          <a:noFill/>
          <a:ln/>
        </p:spPr>
        <p:txBody>
          <a:bodyPr wrap="none" lIns="0" tIns="0" rIns="0" bIns="0" rtlCol="0" anchor="t"/>
          <a:lstStyle/>
          <a:p>
            <a:pPr algn="l" indent="0" marL="0">
              <a:lnSpc>
                <a:spcPts val="2400"/>
              </a:lnSpc>
              <a:buNone/>
            </a:pPr>
            <a:r>
              <a:rPr lang="en-US" sz="1900" dirty="0">
                <a:solidFill>
                  <a:srgbClr val="1E3063"/>
                </a:solidFill>
                <a:latin typeface="Instrument Sans Semi Bold" pitchFamily="34" charset="0"/>
                <a:ea typeface="Instrument Sans Semi Bold" pitchFamily="34" charset="-122"/>
                <a:cs typeface="Instrument Sans Semi Bold" pitchFamily="34" charset="-120"/>
              </a:rPr>
              <a:t>Client Registration</a:t>
            </a:r>
            <a:endParaRPr lang="en-US" sz="1900" dirty="0"/>
          </a:p>
        </p:txBody>
      </p:sp>
      <p:sp>
        <p:nvSpPr>
          <p:cNvPr id="11" name="Text 6"/>
          <p:cNvSpPr/>
          <p:nvPr/>
        </p:nvSpPr>
        <p:spPr>
          <a:xfrm>
            <a:off x="1334691" y="3571161"/>
            <a:ext cx="7117199" cy="316349"/>
          </a:xfrm>
          <a:prstGeom prst="rect">
            <a:avLst/>
          </a:prstGeom>
          <a:noFill/>
          <a:ln/>
        </p:spPr>
        <p:txBody>
          <a:bodyPr wrap="none" lIns="0" tIns="0" rIns="0" bIns="0" rtlCol="0" anchor="t"/>
          <a:lstStyle/>
          <a:p>
            <a:pPr algn="l" indent="0" marL="0">
              <a:lnSpc>
                <a:spcPts val="2450"/>
              </a:lnSpc>
              <a:buNone/>
            </a:pPr>
            <a:r>
              <a:rPr lang="en-US" sz="1550" dirty="0">
                <a:solidFill>
                  <a:srgbClr val="1E3063"/>
                </a:solidFill>
                <a:latin typeface="Instrument Sans Medium" pitchFamily="34" charset="0"/>
                <a:ea typeface="Instrument Sans Medium" pitchFamily="34" charset="-122"/>
                <a:cs typeface="Instrument Sans Medium" pitchFamily="34" charset="-120"/>
              </a:rPr>
              <a:t>Register clients with essential information (name, age, gender, email)</a:t>
            </a:r>
            <a:endParaRPr lang="en-US" sz="1550" dirty="0"/>
          </a:p>
        </p:txBody>
      </p:sp>
      <p:sp>
        <p:nvSpPr>
          <p:cNvPr id="12" name="Shape 7"/>
          <p:cNvSpPr/>
          <p:nvPr/>
        </p:nvSpPr>
        <p:spPr>
          <a:xfrm>
            <a:off x="692110" y="4307562"/>
            <a:ext cx="444937" cy="444937"/>
          </a:xfrm>
          <a:prstGeom prst="roundRect">
            <a:avLst>
              <a:gd name="adj" fmla="val 40002"/>
            </a:avLst>
          </a:prstGeom>
          <a:solidFill>
            <a:srgbClr val="CEE6FD"/>
          </a:solidFill>
          <a:ln/>
        </p:spPr>
      </p:sp>
      <p:pic>
        <p:nvPicPr>
          <p:cNvPr id="13" name="Image 3" descr="preencoded.png">    </p:cNvPr>
          <p:cNvPicPr>
            <a:picLocks noChangeAspect="1"/>
          </p:cNvPicPr>
          <p:nvPr/>
        </p:nvPicPr>
        <p:blipFill>
          <a:blip r:embed="rId4"/>
          <a:stretch>
            <a:fillRect/>
          </a:stretch>
        </p:blipFill>
        <p:spPr>
          <a:xfrm>
            <a:off x="766227" y="4344591"/>
            <a:ext cx="296585" cy="370761"/>
          </a:xfrm>
          <a:prstGeom prst="rect">
            <a:avLst/>
          </a:prstGeom>
        </p:spPr>
      </p:pic>
      <p:sp>
        <p:nvSpPr>
          <p:cNvPr id="14" name="Text 8"/>
          <p:cNvSpPr/>
          <p:nvPr/>
        </p:nvSpPr>
        <p:spPr>
          <a:xfrm>
            <a:off x="1334691" y="4307562"/>
            <a:ext cx="2471976" cy="308967"/>
          </a:xfrm>
          <a:prstGeom prst="rect">
            <a:avLst/>
          </a:prstGeom>
          <a:noFill/>
          <a:ln/>
        </p:spPr>
        <p:txBody>
          <a:bodyPr wrap="none" lIns="0" tIns="0" rIns="0" bIns="0" rtlCol="0" anchor="t"/>
          <a:lstStyle/>
          <a:p>
            <a:pPr algn="l" indent="0" marL="0">
              <a:lnSpc>
                <a:spcPts val="2400"/>
              </a:lnSpc>
              <a:buNone/>
            </a:pPr>
            <a:r>
              <a:rPr lang="en-US" sz="1900" dirty="0">
                <a:solidFill>
                  <a:srgbClr val="1E3063"/>
                </a:solidFill>
                <a:latin typeface="Instrument Sans Semi Bold" pitchFamily="34" charset="0"/>
                <a:ea typeface="Instrument Sans Semi Bold" pitchFamily="34" charset="-122"/>
                <a:cs typeface="Instrument Sans Semi Bold" pitchFamily="34" charset="-120"/>
              </a:rPr>
              <a:t>Program Enrollment</a:t>
            </a:r>
            <a:endParaRPr lang="en-US" sz="1900" dirty="0"/>
          </a:p>
        </p:txBody>
      </p:sp>
      <p:sp>
        <p:nvSpPr>
          <p:cNvPr id="15" name="Text 9"/>
          <p:cNvSpPr/>
          <p:nvPr/>
        </p:nvSpPr>
        <p:spPr>
          <a:xfrm>
            <a:off x="1334691" y="4735116"/>
            <a:ext cx="7117199" cy="316349"/>
          </a:xfrm>
          <a:prstGeom prst="rect">
            <a:avLst/>
          </a:prstGeom>
          <a:noFill/>
          <a:ln/>
        </p:spPr>
        <p:txBody>
          <a:bodyPr wrap="none" lIns="0" tIns="0" rIns="0" bIns="0" rtlCol="0" anchor="t"/>
          <a:lstStyle/>
          <a:p>
            <a:pPr algn="l" indent="0" marL="0">
              <a:lnSpc>
                <a:spcPts val="2450"/>
              </a:lnSpc>
              <a:buNone/>
            </a:pPr>
            <a:r>
              <a:rPr lang="en-US" sz="1550" dirty="0">
                <a:solidFill>
                  <a:srgbClr val="1E3063"/>
                </a:solidFill>
                <a:latin typeface="Instrument Sans Medium" pitchFamily="34" charset="0"/>
                <a:ea typeface="Instrument Sans Medium" pitchFamily="34" charset="-122"/>
                <a:cs typeface="Instrument Sans Medium" pitchFamily="34" charset="-120"/>
              </a:rPr>
              <a:t>Easily enroll clients in available health programs</a:t>
            </a:r>
            <a:endParaRPr lang="en-US" sz="1550" dirty="0"/>
          </a:p>
        </p:txBody>
      </p:sp>
      <p:sp>
        <p:nvSpPr>
          <p:cNvPr id="16" name="Shape 10"/>
          <p:cNvSpPr/>
          <p:nvPr/>
        </p:nvSpPr>
        <p:spPr>
          <a:xfrm>
            <a:off x="692110" y="5471517"/>
            <a:ext cx="444937" cy="444937"/>
          </a:xfrm>
          <a:prstGeom prst="roundRect">
            <a:avLst>
              <a:gd name="adj" fmla="val 40002"/>
            </a:avLst>
          </a:prstGeom>
          <a:solidFill>
            <a:srgbClr val="CEE6FD"/>
          </a:solidFill>
          <a:ln/>
        </p:spPr>
      </p:sp>
      <p:pic>
        <p:nvPicPr>
          <p:cNvPr id="17" name="Image 4" descr="preencoded.png">    </p:cNvPr>
          <p:cNvPicPr>
            <a:picLocks noChangeAspect="1"/>
          </p:cNvPicPr>
          <p:nvPr/>
        </p:nvPicPr>
        <p:blipFill>
          <a:blip r:embed="rId5"/>
          <a:stretch>
            <a:fillRect/>
          </a:stretch>
        </p:blipFill>
        <p:spPr>
          <a:xfrm>
            <a:off x="766227" y="5508546"/>
            <a:ext cx="296585" cy="370761"/>
          </a:xfrm>
          <a:prstGeom prst="rect">
            <a:avLst/>
          </a:prstGeom>
        </p:spPr>
      </p:pic>
      <p:sp>
        <p:nvSpPr>
          <p:cNvPr id="18" name="Text 11"/>
          <p:cNvSpPr/>
          <p:nvPr/>
        </p:nvSpPr>
        <p:spPr>
          <a:xfrm>
            <a:off x="1334691" y="5471517"/>
            <a:ext cx="2471976" cy="308967"/>
          </a:xfrm>
          <a:prstGeom prst="rect">
            <a:avLst/>
          </a:prstGeom>
          <a:noFill/>
          <a:ln/>
        </p:spPr>
        <p:txBody>
          <a:bodyPr wrap="none" lIns="0" tIns="0" rIns="0" bIns="0" rtlCol="0" anchor="t"/>
          <a:lstStyle/>
          <a:p>
            <a:pPr algn="l" indent="0" marL="0">
              <a:lnSpc>
                <a:spcPts val="2400"/>
              </a:lnSpc>
              <a:buNone/>
            </a:pPr>
            <a:r>
              <a:rPr lang="en-US" sz="1900" dirty="0">
                <a:solidFill>
                  <a:srgbClr val="1E3063"/>
                </a:solidFill>
                <a:latin typeface="Instrument Sans Semi Bold" pitchFamily="34" charset="0"/>
                <a:ea typeface="Instrument Sans Semi Bold" pitchFamily="34" charset="-122"/>
                <a:cs typeface="Instrument Sans Semi Bold" pitchFamily="34" charset="-120"/>
              </a:rPr>
              <a:t>Profile &amp; Search</a:t>
            </a:r>
            <a:endParaRPr lang="en-US" sz="1900" dirty="0"/>
          </a:p>
        </p:txBody>
      </p:sp>
      <p:sp>
        <p:nvSpPr>
          <p:cNvPr id="19" name="Text 12"/>
          <p:cNvSpPr/>
          <p:nvPr/>
        </p:nvSpPr>
        <p:spPr>
          <a:xfrm>
            <a:off x="1334691" y="5899071"/>
            <a:ext cx="7117199" cy="316349"/>
          </a:xfrm>
          <a:prstGeom prst="rect">
            <a:avLst/>
          </a:prstGeom>
          <a:noFill/>
          <a:ln/>
        </p:spPr>
        <p:txBody>
          <a:bodyPr wrap="none" lIns="0" tIns="0" rIns="0" bIns="0" rtlCol="0" anchor="t"/>
          <a:lstStyle/>
          <a:p>
            <a:pPr algn="l" indent="0" marL="0">
              <a:lnSpc>
                <a:spcPts val="2450"/>
              </a:lnSpc>
              <a:buNone/>
            </a:pPr>
            <a:r>
              <a:rPr lang="en-US" sz="1550" dirty="0">
                <a:solidFill>
                  <a:srgbClr val="1E3063"/>
                </a:solidFill>
                <a:latin typeface="Instrument Sans Medium" pitchFamily="34" charset="0"/>
                <a:ea typeface="Instrument Sans Medium" pitchFamily="34" charset="-122"/>
                <a:cs typeface="Instrument Sans Medium" pitchFamily="34" charset="-120"/>
              </a:rPr>
              <a:t>View detailed client profiles and search clients by name</a:t>
            </a:r>
            <a:endParaRPr lang="en-US" sz="1550" dirty="0"/>
          </a:p>
        </p:txBody>
      </p:sp>
      <p:sp>
        <p:nvSpPr>
          <p:cNvPr id="20" name="Text 13"/>
          <p:cNvSpPr/>
          <p:nvPr/>
        </p:nvSpPr>
        <p:spPr>
          <a:xfrm>
            <a:off x="692110" y="6437828"/>
            <a:ext cx="7759779" cy="949047"/>
          </a:xfrm>
          <a:prstGeom prst="rect">
            <a:avLst/>
          </a:prstGeom>
          <a:noFill/>
          <a:ln/>
        </p:spPr>
        <p:txBody>
          <a:bodyPr wrap="square" lIns="0" tIns="0" rIns="0" bIns="0" rtlCol="0" anchor="t"/>
          <a:lstStyle/>
          <a:p>
            <a:pPr algn="l" indent="0" marL="0">
              <a:lnSpc>
                <a:spcPts val="2450"/>
              </a:lnSpc>
              <a:buNone/>
            </a:pPr>
            <a:r>
              <a:rPr lang="en-US" sz="1550" dirty="0">
                <a:solidFill>
                  <a:srgbClr val="1E3063"/>
                </a:solidFill>
                <a:latin typeface="Instrument Sans Medium" pitchFamily="34" charset="0"/>
                <a:ea typeface="Instrument Sans Medium" pitchFamily="34" charset="-122"/>
                <a:cs typeface="Instrument Sans Medium" pitchFamily="34" charset="-120"/>
              </a:rPr>
              <a:t>Built with Python and Flask on the backend, MySQL database with SQLAlchemy ORM, and a responsive frontend using HTML, CSS with Tailwind, and JavaScript. Version control is managed through Git.</a:t>
            </a:r>
            <a:endParaRPr lang="en-US" sz="1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787837"/>
            <a:ext cx="5670590" cy="708779"/>
          </a:xfrm>
          <a:prstGeom prst="rect">
            <a:avLst/>
          </a:prstGeom>
          <a:noFill/>
          <a:ln/>
        </p:spPr>
        <p:txBody>
          <a:bodyPr wrap="none" lIns="0" tIns="0" rIns="0" bIns="0" rtlCol="0" anchor="t"/>
          <a:lstStyle/>
          <a:p>
            <a:pPr algn="l" indent="0" marL="0">
              <a:lnSpc>
                <a:spcPts val="5550"/>
              </a:lnSpc>
              <a:buNone/>
            </a:pPr>
            <a:r>
              <a:rPr lang="en-US" sz="4450" dirty="0">
                <a:solidFill>
                  <a:srgbClr val="091C53"/>
                </a:solidFill>
                <a:latin typeface="Instrument Sans Semi Bold" pitchFamily="34" charset="0"/>
                <a:ea typeface="Instrument Sans Semi Bold" pitchFamily="34" charset="-122"/>
                <a:cs typeface="Instrument Sans Semi Bold" pitchFamily="34" charset="-120"/>
              </a:rPr>
              <a:t>Project Structure</a:t>
            </a:r>
            <a:endParaRPr lang="en-US" sz="4450" dirty="0"/>
          </a:p>
        </p:txBody>
      </p:sp>
      <p:sp>
        <p:nvSpPr>
          <p:cNvPr id="3" name="Shape 1"/>
          <p:cNvSpPr/>
          <p:nvPr/>
        </p:nvSpPr>
        <p:spPr>
          <a:xfrm>
            <a:off x="793790" y="1950244"/>
            <a:ext cx="2173724" cy="1306949"/>
          </a:xfrm>
          <a:prstGeom prst="roundRect">
            <a:avLst>
              <a:gd name="adj" fmla="val 15620"/>
            </a:avLst>
          </a:prstGeom>
          <a:solidFill>
            <a:srgbClr val="CEE6FD"/>
          </a:solidFill>
          <a:ln/>
        </p:spPr>
      </p:sp>
      <p:pic>
        <p:nvPicPr>
          <p:cNvPr id="4" name="Image 0" descr="preencoded.png">    </p:cNvPr>
          <p:cNvPicPr>
            <a:picLocks noChangeAspect="1"/>
          </p:cNvPicPr>
          <p:nvPr/>
        </p:nvPicPr>
        <p:blipFill>
          <a:blip r:embed="rId1"/>
          <a:stretch>
            <a:fillRect/>
          </a:stretch>
        </p:blipFill>
        <p:spPr>
          <a:xfrm>
            <a:off x="1721167" y="2404348"/>
            <a:ext cx="318968" cy="398621"/>
          </a:xfrm>
          <a:prstGeom prst="rect">
            <a:avLst/>
          </a:prstGeom>
        </p:spPr>
      </p:pic>
      <p:sp>
        <p:nvSpPr>
          <p:cNvPr id="5" name="Text 2"/>
          <p:cNvSpPr/>
          <p:nvPr/>
        </p:nvSpPr>
        <p:spPr>
          <a:xfrm>
            <a:off x="3194328" y="2177058"/>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1E3063"/>
                </a:solidFill>
                <a:latin typeface="Instrument Sans Semi Bold" pitchFamily="34" charset="0"/>
                <a:ea typeface="Instrument Sans Semi Bold" pitchFamily="34" charset="-122"/>
                <a:cs typeface="Instrument Sans Semi Bold" pitchFamily="34" charset="-120"/>
              </a:rPr>
              <a:t>/assets</a:t>
            </a:r>
            <a:endParaRPr lang="en-US" sz="2200" dirty="0"/>
          </a:p>
        </p:txBody>
      </p:sp>
      <p:sp>
        <p:nvSpPr>
          <p:cNvPr id="6" name="Text 3"/>
          <p:cNvSpPr/>
          <p:nvPr/>
        </p:nvSpPr>
        <p:spPr>
          <a:xfrm>
            <a:off x="3194328" y="2667476"/>
            <a:ext cx="5153263" cy="362903"/>
          </a:xfrm>
          <a:prstGeom prst="rect">
            <a:avLst/>
          </a:prstGeom>
          <a:noFill/>
          <a:ln/>
        </p:spPr>
        <p:txBody>
          <a:bodyPr wrap="none" lIns="0" tIns="0" rIns="0" bIns="0" rtlCol="0" anchor="t"/>
          <a:lstStyle/>
          <a:p>
            <a:pPr algn="l" indent="0" marL="0">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Stores external files like videos and presentations</a:t>
            </a:r>
            <a:endParaRPr lang="en-US" sz="1750" dirty="0"/>
          </a:p>
        </p:txBody>
      </p:sp>
      <p:sp>
        <p:nvSpPr>
          <p:cNvPr id="7" name="Shape 4"/>
          <p:cNvSpPr/>
          <p:nvPr/>
        </p:nvSpPr>
        <p:spPr>
          <a:xfrm>
            <a:off x="3080861" y="3241953"/>
            <a:ext cx="10642402" cy="15240"/>
          </a:xfrm>
          <a:prstGeom prst="roundRect">
            <a:avLst>
              <a:gd name="adj" fmla="val 1339536"/>
            </a:avLst>
          </a:prstGeom>
          <a:solidFill>
            <a:srgbClr val="B4CCE3"/>
          </a:solidFill>
          <a:ln/>
        </p:spPr>
      </p:sp>
      <p:sp>
        <p:nvSpPr>
          <p:cNvPr id="8" name="Shape 5"/>
          <p:cNvSpPr/>
          <p:nvPr/>
        </p:nvSpPr>
        <p:spPr>
          <a:xfrm>
            <a:off x="793790" y="3370540"/>
            <a:ext cx="4347567" cy="1306949"/>
          </a:xfrm>
          <a:prstGeom prst="roundRect">
            <a:avLst>
              <a:gd name="adj" fmla="val 15620"/>
            </a:avLst>
          </a:prstGeom>
          <a:solidFill>
            <a:srgbClr val="CEE6FD"/>
          </a:solidFill>
          <a:ln/>
        </p:spPr>
      </p:sp>
      <p:pic>
        <p:nvPicPr>
          <p:cNvPr id="9" name="Image 1" descr="preencoded.png">    </p:cNvPr>
          <p:cNvPicPr>
            <a:picLocks noChangeAspect="1"/>
          </p:cNvPicPr>
          <p:nvPr/>
        </p:nvPicPr>
        <p:blipFill>
          <a:blip r:embed="rId2"/>
          <a:stretch>
            <a:fillRect/>
          </a:stretch>
        </p:blipFill>
        <p:spPr>
          <a:xfrm>
            <a:off x="2808089" y="3824645"/>
            <a:ext cx="318968" cy="398621"/>
          </a:xfrm>
          <a:prstGeom prst="rect">
            <a:avLst/>
          </a:prstGeom>
        </p:spPr>
      </p:pic>
      <p:sp>
        <p:nvSpPr>
          <p:cNvPr id="10" name="Text 6"/>
          <p:cNvSpPr/>
          <p:nvPr/>
        </p:nvSpPr>
        <p:spPr>
          <a:xfrm>
            <a:off x="5368171" y="3597354"/>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1E3063"/>
                </a:solidFill>
                <a:latin typeface="Instrument Sans Semi Bold" pitchFamily="34" charset="0"/>
                <a:ea typeface="Instrument Sans Semi Bold" pitchFamily="34" charset="-122"/>
                <a:cs typeface="Instrument Sans Semi Bold" pitchFamily="34" charset="-120"/>
              </a:rPr>
              <a:t>/static</a:t>
            </a:r>
            <a:endParaRPr lang="en-US" sz="2200" dirty="0"/>
          </a:p>
        </p:txBody>
      </p:sp>
      <p:sp>
        <p:nvSpPr>
          <p:cNvPr id="11" name="Text 7"/>
          <p:cNvSpPr/>
          <p:nvPr/>
        </p:nvSpPr>
        <p:spPr>
          <a:xfrm>
            <a:off x="5368171" y="4087773"/>
            <a:ext cx="4365784" cy="362903"/>
          </a:xfrm>
          <a:prstGeom prst="rect">
            <a:avLst/>
          </a:prstGeom>
          <a:noFill/>
          <a:ln/>
        </p:spPr>
        <p:txBody>
          <a:bodyPr wrap="none" lIns="0" tIns="0" rIns="0" bIns="0" rtlCol="0" anchor="t"/>
          <a:lstStyle/>
          <a:p>
            <a:pPr algn="l" indent="0" marL="0">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Contains CSS and JS files for the frontend</a:t>
            </a:r>
            <a:endParaRPr lang="en-US" sz="1750" dirty="0"/>
          </a:p>
        </p:txBody>
      </p:sp>
      <p:sp>
        <p:nvSpPr>
          <p:cNvPr id="12" name="Shape 8"/>
          <p:cNvSpPr/>
          <p:nvPr/>
        </p:nvSpPr>
        <p:spPr>
          <a:xfrm>
            <a:off x="5254704" y="4662249"/>
            <a:ext cx="8468558" cy="15240"/>
          </a:xfrm>
          <a:prstGeom prst="roundRect">
            <a:avLst>
              <a:gd name="adj" fmla="val 1339536"/>
            </a:avLst>
          </a:prstGeom>
          <a:solidFill>
            <a:srgbClr val="B4CCE3"/>
          </a:solidFill>
          <a:ln/>
        </p:spPr>
      </p:sp>
      <p:sp>
        <p:nvSpPr>
          <p:cNvPr id="13" name="Shape 9"/>
          <p:cNvSpPr/>
          <p:nvPr/>
        </p:nvSpPr>
        <p:spPr>
          <a:xfrm>
            <a:off x="793790" y="4790837"/>
            <a:ext cx="6521410" cy="1306949"/>
          </a:xfrm>
          <a:prstGeom prst="roundRect">
            <a:avLst>
              <a:gd name="adj" fmla="val 15620"/>
            </a:avLst>
          </a:prstGeom>
          <a:solidFill>
            <a:srgbClr val="CEE6FD"/>
          </a:solidFill>
          <a:ln/>
        </p:spPr>
      </p:sp>
      <p:pic>
        <p:nvPicPr>
          <p:cNvPr id="14" name="Image 2" descr="preencoded.png">    </p:cNvPr>
          <p:cNvPicPr>
            <a:picLocks noChangeAspect="1"/>
          </p:cNvPicPr>
          <p:nvPr/>
        </p:nvPicPr>
        <p:blipFill>
          <a:blip r:embed="rId3"/>
          <a:stretch>
            <a:fillRect/>
          </a:stretch>
        </p:blipFill>
        <p:spPr>
          <a:xfrm>
            <a:off x="3895011" y="5244941"/>
            <a:ext cx="318968" cy="398621"/>
          </a:xfrm>
          <a:prstGeom prst="rect">
            <a:avLst/>
          </a:prstGeom>
        </p:spPr>
      </p:pic>
      <p:sp>
        <p:nvSpPr>
          <p:cNvPr id="15" name="Text 10"/>
          <p:cNvSpPr/>
          <p:nvPr/>
        </p:nvSpPr>
        <p:spPr>
          <a:xfrm>
            <a:off x="7542014" y="5017651"/>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1E3063"/>
                </a:solidFill>
                <a:latin typeface="Instrument Sans Semi Bold" pitchFamily="34" charset="0"/>
                <a:ea typeface="Instrument Sans Semi Bold" pitchFamily="34" charset="-122"/>
                <a:cs typeface="Instrument Sans Semi Bold" pitchFamily="34" charset="-120"/>
              </a:rPr>
              <a:t>/templates</a:t>
            </a:r>
            <a:endParaRPr lang="en-US" sz="2200" dirty="0"/>
          </a:p>
        </p:txBody>
      </p:sp>
      <p:sp>
        <p:nvSpPr>
          <p:cNvPr id="16" name="Text 11"/>
          <p:cNvSpPr/>
          <p:nvPr/>
        </p:nvSpPr>
        <p:spPr>
          <a:xfrm>
            <a:off x="7542014" y="5508069"/>
            <a:ext cx="3581162" cy="362903"/>
          </a:xfrm>
          <a:prstGeom prst="rect">
            <a:avLst/>
          </a:prstGeom>
          <a:noFill/>
          <a:ln/>
        </p:spPr>
        <p:txBody>
          <a:bodyPr wrap="none" lIns="0" tIns="0" rIns="0" bIns="0" rtlCol="0" anchor="t"/>
          <a:lstStyle/>
          <a:p>
            <a:pPr algn="l" indent="0" marL="0">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HTML files for rendering the views</a:t>
            </a:r>
            <a:endParaRPr lang="en-US" sz="1750" dirty="0"/>
          </a:p>
        </p:txBody>
      </p:sp>
      <p:sp>
        <p:nvSpPr>
          <p:cNvPr id="17" name="Text 12"/>
          <p:cNvSpPr/>
          <p:nvPr/>
        </p:nvSpPr>
        <p:spPr>
          <a:xfrm>
            <a:off x="793790" y="6352937"/>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The project follows a structured organization with dedicated folders for assets (including demo videos and presentations), static resources, and HTML templates. This organization ensures clean separation of concerns and makes the codebase easy to navigate and maintain.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98183" y="548521"/>
            <a:ext cx="5784652" cy="623411"/>
          </a:xfrm>
          <a:prstGeom prst="rect">
            <a:avLst/>
          </a:prstGeom>
          <a:noFill/>
          <a:ln/>
        </p:spPr>
        <p:txBody>
          <a:bodyPr wrap="none" lIns="0" tIns="0" rIns="0" bIns="0" rtlCol="0" anchor="t"/>
          <a:lstStyle/>
          <a:p>
            <a:pPr algn="l" indent="0" marL="0">
              <a:lnSpc>
                <a:spcPts val="4900"/>
              </a:lnSpc>
              <a:buNone/>
            </a:pPr>
            <a:r>
              <a:rPr lang="en-US" sz="3900" dirty="0">
                <a:solidFill>
                  <a:srgbClr val="091C53"/>
                </a:solidFill>
                <a:latin typeface="Instrument Sans Semi Bold" pitchFamily="34" charset="0"/>
                <a:ea typeface="Instrument Sans Semi Bold" pitchFamily="34" charset="-122"/>
                <a:cs typeface="Instrument Sans Semi Bold" pitchFamily="34" charset="-120"/>
              </a:rPr>
              <a:t>Client-Centric Approach</a:t>
            </a:r>
            <a:endParaRPr lang="en-US" sz="3900" dirty="0"/>
          </a:p>
        </p:txBody>
      </p:sp>
      <p:sp>
        <p:nvSpPr>
          <p:cNvPr id="3" name="Text 1"/>
          <p:cNvSpPr/>
          <p:nvPr/>
        </p:nvSpPr>
        <p:spPr>
          <a:xfrm>
            <a:off x="2206347" y="2278856"/>
            <a:ext cx="2493645" cy="311587"/>
          </a:xfrm>
          <a:prstGeom prst="rect">
            <a:avLst/>
          </a:prstGeom>
          <a:noFill/>
          <a:ln/>
        </p:spPr>
        <p:txBody>
          <a:bodyPr wrap="none" lIns="0" tIns="0" rIns="0" bIns="0" rtlCol="0" anchor="t"/>
          <a:lstStyle/>
          <a:p>
            <a:pPr algn="r" indent="0" marL="0">
              <a:lnSpc>
                <a:spcPts val="2450"/>
              </a:lnSpc>
              <a:buNone/>
            </a:pPr>
            <a:r>
              <a:rPr lang="en-US" sz="1950" dirty="0">
                <a:solidFill>
                  <a:srgbClr val="1E3063"/>
                </a:solidFill>
                <a:latin typeface="Instrument Sans Semi Bold" pitchFamily="34" charset="0"/>
                <a:ea typeface="Instrument Sans Semi Bold" pitchFamily="34" charset="-122"/>
                <a:cs typeface="Instrument Sans Semi Bold" pitchFamily="34" charset="-120"/>
              </a:rPr>
              <a:t>Client Registration</a:t>
            </a:r>
            <a:endParaRPr lang="en-US" sz="1950" dirty="0"/>
          </a:p>
        </p:txBody>
      </p:sp>
      <p:sp>
        <p:nvSpPr>
          <p:cNvPr id="4" name="Text 2"/>
          <p:cNvSpPr/>
          <p:nvPr/>
        </p:nvSpPr>
        <p:spPr>
          <a:xfrm>
            <a:off x="698183" y="2710101"/>
            <a:ext cx="4001810" cy="319207"/>
          </a:xfrm>
          <a:prstGeom prst="rect">
            <a:avLst/>
          </a:prstGeom>
          <a:noFill/>
          <a:ln/>
        </p:spPr>
        <p:txBody>
          <a:bodyPr wrap="none" lIns="0" tIns="0" rIns="0" bIns="0" rtlCol="0" anchor="t"/>
          <a:lstStyle/>
          <a:p>
            <a:pPr algn="r" indent="0" marL="0">
              <a:lnSpc>
                <a:spcPts val="2500"/>
              </a:lnSpc>
              <a:buNone/>
            </a:pPr>
            <a:r>
              <a:rPr lang="en-US" sz="1550" dirty="0">
                <a:solidFill>
                  <a:srgbClr val="1E3063"/>
                </a:solidFill>
                <a:latin typeface="Instrument Sans Medium" pitchFamily="34" charset="0"/>
                <a:ea typeface="Instrument Sans Medium" pitchFamily="34" charset="-122"/>
                <a:cs typeface="Instrument Sans Medium" pitchFamily="34" charset="-120"/>
              </a:rPr>
              <a:t>Seamless onboarding process</a:t>
            </a:r>
            <a:endParaRPr lang="en-US" sz="1550" dirty="0"/>
          </a:p>
        </p:txBody>
      </p:sp>
      <p:pic>
        <p:nvPicPr>
          <p:cNvPr id="5" name="Image 0" descr="preencoded.png">    </p:cNvPr>
          <p:cNvPicPr>
            <a:picLocks noChangeAspect="1"/>
          </p:cNvPicPr>
          <p:nvPr/>
        </p:nvPicPr>
        <p:blipFill>
          <a:blip r:embed="rId1"/>
          <a:stretch>
            <a:fillRect/>
          </a:stretch>
        </p:blipFill>
        <p:spPr>
          <a:xfrm>
            <a:off x="4999196" y="1570911"/>
            <a:ext cx="4631888" cy="4631888"/>
          </a:xfrm>
          <a:prstGeom prst="rect">
            <a:avLst/>
          </a:prstGeom>
        </p:spPr>
      </p:pic>
      <p:pic>
        <p:nvPicPr>
          <p:cNvPr id="6" name="Image 1" descr="preencoded.png">    </p:cNvPr>
          <p:cNvPicPr>
            <a:picLocks noChangeAspect="1"/>
          </p:cNvPicPr>
          <p:nvPr/>
        </p:nvPicPr>
        <p:blipFill>
          <a:blip r:embed="rId2"/>
          <a:stretch>
            <a:fillRect/>
          </a:stretch>
        </p:blipFill>
        <p:spPr>
          <a:xfrm>
            <a:off x="6233636" y="2373868"/>
            <a:ext cx="298490" cy="373023"/>
          </a:xfrm>
          <a:prstGeom prst="rect">
            <a:avLst/>
          </a:prstGeom>
        </p:spPr>
      </p:pic>
      <p:sp>
        <p:nvSpPr>
          <p:cNvPr id="7" name="Text 3"/>
          <p:cNvSpPr/>
          <p:nvPr/>
        </p:nvSpPr>
        <p:spPr>
          <a:xfrm>
            <a:off x="9930289" y="2278856"/>
            <a:ext cx="2654737" cy="311587"/>
          </a:xfrm>
          <a:prstGeom prst="rect">
            <a:avLst/>
          </a:prstGeom>
          <a:noFill/>
          <a:ln/>
        </p:spPr>
        <p:txBody>
          <a:bodyPr wrap="none" lIns="0" tIns="0" rIns="0" bIns="0" rtlCol="0" anchor="t"/>
          <a:lstStyle/>
          <a:p>
            <a:pPr algn="l" indent="0" marL="0">
              <a:lnSpc>
                <a:spcPts val="2450"/>
              </a:lnSpc>
              <a:buNone/>
            </a:pPr>
            <a:r>
              <a:rPr lang="en-US" sz="1950" dirty="0">
                <a:solidFill>
                  <a:srgbClr val="1E3063"/>
                </a:solidFill>
                <a:latin typeface="Instrument Sans Semi Bold" pitchFamily="34" charset="0"/>
                <a:ea typeface="Instrument Sans Semi Bold" pitchFamily="34" charset="-122"/>
                <a:cs typeface="Instrument Sans Semi Bold" pitchFamily="34" charset="-120"/>
              </a:rPr>
              <a:t>Program Management</a:t>
            </a:r>
            <a:endParaRPr lang="en-US" sz="1950" dirty="0"/>
          </a:p>
        </p:txBody>
      </p:sp>
      <p:sp>
        <p:nvSpPr>
          <p:cNvPr id="8" name="Text 4"/>
          <p:cNvSpPr/>
          <p:nvPr/>
        </p:nvSpPr>
        <p:spPr>
          <a:xfrm>
            <a:off x="9930289" y="2710101"/>
            <a:ext cx="4001929" cy="319207"/>
          </a:xfrm>
          <a:prstGeom prst="rect">
            <a:avLst/>
          </a:prstGeom>
          <a:noFill/>
          <a:ln/>
        </p:spPr>
        <p:txBody>
          <a:bodyPr wrap="none" lIns="0" tIns="0" rIns="0" bIns="0" rtlCol="0" anchor="t"/>
          <a:lstStyle/>
          <a:p>
            <a:pPr algn="l" indent="0" marL="0">
              <a:lnSpc>
                <a:spcPts val="2500"/>
              </a:lnSpc>
              <a:buNone/>
            </a:pPr>
            <a:r>
              <a:rPr lang="en-US" sz="1550" dirty="0">
                <a:solidFill>
                  <a:srgbClr val="1E3063"/>
                </a:solidFill>
                <a:latin typeface="Instrument Sans Medium" pitchFamily="34" charset="0"/>
                <a:ea typeface="Instrument Sans Medium" pitchFamily="34" charset="-122"/>
                <a:cs typeface="Instrument Sans Medium" pitchFamily="34" charset="-120"/>
              </a:rPr>
              <a:t>Create and update health initiatives</a:t>
            </a:r>
            <a:endParaRPr lang="en-US" sz="1550" dirty="0"/>
          </a:p>
        </p:txBody>
      </p:sp>
      <p:pic>
        <p:nvPicPr>
          <p:cNvPr id="9" name="Image 2" descr="preencoded.png">    </p:cNvPr>
          <p:cNvPicPr>
            <a:picLocks noChangeAspect="1"/>
          </p:cNvPicPr>
          <p:nvPr/>
        </p:nvPicPr>
        <p:blipFill>
          <a:blip r:embed="rId3"/>
          <a:stretch>
            <a:fillRect/>
          </a:stretch>
        </p:blipFill>
        <p:spPr>
          <a:xfrm>
            <a:off x="4999196" y="1570911"/>
            <a:ext cx="4631888" cy="4631888"/>
          </a:xfrm>
          <a:prstGeom prst="rect">
            <a:avLst/>
          </a:prstGeom>
        </p:spPr>
      </p:pic>
      <p:pic>
        <p:nvPicPr>
          <p:cNvPr id="10" name="Image 3" descr="preencoded.png">    </p:cNvPr>
          <p:cNvPicPr>
            <a:picLocks noChangeAspect="1"/>
          </p:cNvPicPr>
          <p:nvPr/>
        </p:nvPicPr>
        <p:blipFill>
          <a:blip r:embed="rId4"/>
          <a:stretch>
            <a:fillRect/>
          </a:stretch>
        </p:blipFill>
        <p:spPr>
          <a:xfrm>
            <a:off x="8492133" y="2768084"/>
            <a:ext cx="298490" cy="373023"/>
          </a:xfrm>
          <a:prstGeom prst="rect">
            <a:avLst/>
          </a:prstGeom>
        </p:spPr>
      </p:pic>
      <p:sp>
        <p:nvSpPr>
          <p:cNvPr id="11" name="Text 5"/>
          <p:cNvSpPr/>
          <p:nvPr/>
        </p:nvSpPr>
        <p:spPr>
          <a:xfrm>
            <a:off x="9930289" y="4744403"/>
            <a:ext cx="2493645" cy="311587"/>
          </a:xfrm>
          <a:prstGeom prst="rect">
            <a:avLst/>
          </a:prstGeom>
          <a:noFill/>
          <a:ln/>
        </p:spPr>
        <p:txBody>
          <a:bodyPr wrap="none" lIns="0" tIns="0" rIns="0" bIns="0" rtlCol="0" anchor="t"/>
          <a:lstStyle/>
          <a:p>
            <a:pPr algn="l" indent="0" marL="0">
              <a:lnSpc>
                <a:spcPts val="2450"/>
              </a:lnSpc>
              <a:buNone/>
            </a:pPr>
            <a:r>
              <a:rPr lang="en-US" sz="1950" dirty="0">
                <a:solidFill>
                  <a:srgbClr val="1E3063"/>
                </a:solidFill>
                <a:latin typeface="Instrument Sans Semi Bold" pitchFamily="34" charset="0"/>
                <a:ea typeface="Instrument Sans Semi Bold" pitchFamily="34" charset="-122"/>
                <a:cs typeface="Instrument Sans Semi Bold" pitchFamily="34" charset="-120"/>
              </a:rPr>
              <a:t>Client Enrollment</a:t>
            </a:r>
            <a:endParaRPr lang="en-US" sz="1950" dirty="0"/>
          </a:p>
        </p:txBody>
      </p:sp>
      <p:sp>
        <p:nvSpPr>
          <p:cNvPr id="12" name="Text 6"/>
          <p:cNvSpPr/>
          <p:nvPr/>
        </p:nvSpPr>
        <p:spPr>
          <a:xfrm>
            <a:off x="9930289" y="5175647"/>
            <a:ext cx="4001929" cy="319207"/>
          </a:xfrm>
          <a:prstGeom prst="rect">
            <a:avLst/>
          </a:prstGeom>
          <a:noFill/>
          <a:ln/>
        </p:spPr>
        <p:txBody>
          <a:bodyPr wrap="none" lIns="0" tIns="0" rIns="0" bIns="0" rtlCol="0" anchor="t"/>
          <a:lstStyle/>
          <a:p>
            <a:pPr algn="l" indent="0" marL="0">
              <a:lnSpc>
                <a:spcPts val="2500"/>
              </a:lnSpc>
              <a:buNone/>
            </a:pPr>
            <a:r>
              <a:rPr lang="en-US" sz="1550" dirty="0">
                <a:solidFill>
                  <a:srgbClr val="1E3063"/>
                </a:solidFill>
                <a:latin typeface="Instrument Sans Medium" pitchFamily="34" charset="0"/>
                <a:ea typeface="Instrument Sans Medium" pitchFamily="34" charset="-122"/>
                <a:cs typeface="Instrument Sans Medium" pitchFamily="34" charset="-120"/>
              </a:rPr>
              <a:t>Connect clients with programs</a:t>
            </a:r>
            <a:endParaRPr lang="en-US" sz="1550" dirty="0"/>
          </a:p>
        </p:txBody>
      </p:sp>
      <p:pic>
        <p:nvPicPr>
          <p:cNvPr id="13" name="Image 4" descr="preencoded.png">    </p:cNvPr>
          <p:cNvPicPr>
            <a:picLocks noChangeAspect="1"/>
          </p:cNvPicPr>
          <p:nvPr/>
        </p:nvPicPr>
        <p:blipFill>
          <a:blip r:embed="rId5"/>
          <a:stretch>
            <a:fillRect/>
          </a:stretch>
        </p:blipFill>
        <p:spPr>
          <a:xfrm>
            <a:off x="4999196" y="1570911"/>
            <a:ext cx="4631888" cy="4631888"/>
          </a:xfrm>
          <a:prstGeom prst="rect">
            <a:avLst/>
          </a:prstGeom>
        </p:spPr>
      </p:pic>
      <p:pic>
        <p:nvPicPr>
          <p:cNvPr id="14" name="Image 5" descr="preencoded.png">    </p:cNvPr>
          <p:cNvPicPr>
            <a:picLocks noChangeAspect="1"/>
          </p:cNvPicPr>
          <p:nvPr/>
        </p:nvPicPr>
        <p:blipFill>
          <a:blip r:embed="rId6"/>
          <a:stretch>
            <a:fillRect/>
          </a:stretch>
        </p:blipFill>
        <p:spPr>
          <a:xfrm>
            <a:off x="8097917" y="5026581"/>
            <a:ext cx="298490" cy="373023"/>
          </a:xfrm>
          <a:prstGeom prst="rect">
            <a:avLst/>
          </a:prstGeom>
        </p:spPr>
      </p:pic>
      <p:sp>
        <p:nvSpPr>
          <p:cNvPr id="15" name="Text 7"/>
          <p:cNvSpPr/>
          <p:nvPr/>
        </p:nvSpPr>
        <p:spPr>
          <a:xfrm>
            <a:off x="2206347" y="4744403"/>
            <a:ext cx="2493645" cy="311587"/>
          </a:xfrm>
          <a:prstGeom prst="rect">
            <a:avLst/>
          </a:prstGeom>
          <a:noFill/>
          <a:ln/>
        </p:spPr>
        <p:txBody>
          <a:bodyPr wrap="none" lIns="0" tIns="0" rIns="0" bIns="0" rtlCol="0" anchor="t"/>
          <a:lstStyle/>
          <a:p>
            <a:pPr algn="r" indent="0" marL="0">
              <a:lnSpc>
                <a:spcPts val="2450"/>
              </a:lnSpc>
              <a:buNone/>
            </a:pPr>
            <a:r>
              <a:rPr lang="en-US" sz="1950" dirty="0">
                <a:solidFill>
                  <a:srgbClr val="1E3063"/>
                </a:solidFill>
                <a:latin typeface="Instrument Sans Semi Bold" pitchFamily="34" charset="0"/>
                <a:ea typeface="Instrument Sans Semi Bold" pitchFamily="34" charset="-122"/>
                <a:cs typeface="Instrument Sans Semi Bold" pitchFamily="34" charset="-120"/>
              </a:rPr>
              <a:t>Profile Tracking</a:t>
            </a:r>
            <a:endParaRPr lang="en-US" sz="1950" dirty="0"/>
          </a:p>
        </p:txBody>
      </p:sp>
      <p:sp>
        <p:nvSpPr>
          <p:cNvPr id="16" name="Text 8"/>
          <p:cNvSpPr/>
          <p:nvPr/>
        </p:nvSpPr>
        <p:spPr>
          <a:xfrm>
            <a:off x="698183" y="5175647"/>
            <a:ext cx="4001810" cy="319207"/>
          </a:xfrm>
          <a:prstGeom prst="rect">
            <a:avLst/>
          </a:prstGeom>
          <a:noFill/>
          <a:ln/>
        </p:spPr>
        <p:txBody>
          <a:bodyPr wrap="none" lIns="0" tIns="0" rIns="0" bIns="0" rtlCol="0" anchor="t"/>
          <a:lstStyle/>
          <a:p>
            <a:pPr algn="r" indent="0" marL="0">
              <a:lnSpc>
                <a:spcPts val="2500"/>
              </a:lnSpc>
              <a:buNone/>
            </a:pPr>
            <a:r>
              <a:rPr lang="en-US" sz="1550" dirty="0">
                <a:solidFill>
                  <a:srgbClr val="1E3063"/>
                </a:solidFill>
                <a:latin typeface="Instrument Sans Medium" pitchFamily="34" charset="0"/>
                <a:ea typeface="Instrument Sans Medium" pitchFamily="34" charset="-122"/>
                <a:cs typeface="Instrument Sans Medium" pitchFamily="34" charset="-120"/>
              </a:rPr>
              <a:t>Monitor participation and progress</a:t>
            </a:r>
            <a:endParaRPr lang="en-US" sz="1550" dirty="0"/>
          </a:p>
        </p:txBody>
      </p:sp>
      <p:pic>
        <p:nvPicPr>
          <p:cNvPr id="17" name="Image 6" descr="preencoded.png">    </p:cNvPr>
          <p:cNvPicPr>
            <a:picLocks noChangeAspect="1"/>
          </p:cNvPicPr>
          <p:nvPr/>
        </p:nvPicPr>
        <p:blipFill>
          <a:blip r:embed="rId7"/>
          <a:stretch>
            <a:fillRect/>
          </a:stretch>
        </p:blipFill>
        <p:spPr>
          <a:xfrm>
            <a:off x="4999196" y="1570911"/>
            <a:ext cx="4631888" cy="4631888"/>
          </a:xfrm>
          <a:prstGeom prst="rect">
            <a:avLst/>
          </a:prstGeom>
        </p:spPr>
      </p:pic>
      <p:pic>
        <p:nvPicPr>
          <p:cNvPr id="18" name="Image 7" descr="preencoded.png">    </p:cNvPr>
          <p:cNvPicPr>
            <a:picLocks noChangeAspect="1"/>
          </p:cNvPicPr>
          <p:nvPr/>
        </p:nvPicPr>
        <p:blipFill>
          <a:blip r:embed="rId8"/>
          <a:stretch>
            <a:fillRect/>
          </a:stretch>
        </p:blipFill>
        <p:spPr>
          <a:xfrm>
            <a:off x="5839420" y="4632365"/>
            <a:ext cx="298490" cy="373023"/>
          </a:xfrm>
          <a:prstGeom prst="rect">
            <a:avLst/>
          </a:prstGeom>
        </p:spPr>
      </p:pic>
      <p:sp>
        <p:nvSpPr>
          <p:cNvPr id="19" name="Text 9"/>
          <p:cNvSpPr/>
          <p:nvPr/>
        </p:nvSpPr>
        <p:spPr>
          <a:xfrm>
            <a:off x="698183" y="6427232"/>
            <a:ext cx="13234035" cy="957620"/>
          </a:xfrm>
          <a:prstGeom prst="rect">
            <a:avLst/>
          </a:prstGeom>
          <a:noFill/>
          <a:ln/>
        </p:spPr>
        <p:txBody>
          <a:bodyPr wrap="square" lIns="0" tIns="0" rIns="0" bIns="0" rtlCol="0" anchor="t"/>
          <a:lstStyle/>
          <a:p>
            <a:pPr algn="l" indent="0" marL="0">
              <a:lnSpc>
                <a:spcPts val="2500"/>
              </a:lnSpc>
              <a:buNone/>
            </a:pPr>
            <a:r>
              <a:rPr lang="en-US" sz="1550" dirty="0">
                <a:solidFill>
                  <a:srgbClr val="1E3063"/>
                </a:solidFill>
                <a:latin typeface="Instrument Sans Medium" pitchFamily="34" charset="0"/>
                <a:ea typeface="Instrument Sans Medium" pitchFamily="34" charset="-122"/>
                <a:cs typeface="Instrument Sans Medium" pitchFamily="34" charset="-120"/>
              </a:rPr>
              <a:t>The app's approach focuses on simplifying health program management while ensuring clients can easily register and track their participation. This client-centric design prioritizes seamless registration and profile management, complemented by robust program administration capabilities.</a:t>
            </a:r>
            <a:endParaRPr lang="en-US" sz="1550" dirty="0"/>
          </a:p>
        </p:txBody>
      </p:sp>
      <p:sp>
        <p:nvSpPr>
          <p:cNvPr id="20" name="Text 10"/>
          <p:cNvSpPr/>
          <p:nvPr/>
        </p:nvSpPr>
        <p:spPr>
          <a:xfrm>
            <a:off x="698183" y="7609284"/>
            <a:ext cx="13234035" cy="319207"/>
          </a:xfrm>
          <a:prstGeom prst="rect">
            <a:avLst/>
          </a:prstGeom>
          <a:noFill/>
          <a:ln/>
        </p:spPr>
        <p:txBody>
          <a:bodyPr wrap="none" lIns="0" tIns="0" rIns="0" bIns="0" rtlCol="0" anchor="t"/>
          <a:lstStyle/>
          <a:p>
            <a:pPr algn="l" indent="0" marL="0">
              <a:lnSpc>
                <a:spcPts val="2500"/>
              </a:lnSpc>
              <a:buNone/>
            </a:pPr>
            <a:r>
              <a:rPr lang="en-US" sz="1550" dirty="0">
                <a:solidFill>
                  <a:srgbClr val="1E3063"/>
                </a:solidFill>
                <a:latin typeface="Instrument Sans Medium" pitchFamily="34" charset="0"/>
                <a:ea typeface="Instrument Sans Medium" pitchFamily="34" charset="-122"/>
                <a:cs typeface="Instrument Sans Medium" pitchFamily="34" charset="-120"/>
              </a:rPr>
              <a:t>The scalable architecture, built on Flask and SQLAlchemy, allows for expansion without significant changes to the underlying structure.</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023223"/>
            <a:ext cx="7577733" cy="708779"/>
          </a:xfrm>
          <a:prstGeom prst="rect">
            <a:avLst/>
          </a:prstGeom>
          <a:noFill/>
          <a:ln/>
        </p:spPr>
        <p:txBody>
          <a:bodyPr wrap="none" lIns="0" tIns="0" rIns="0" bIns="0" rtlCol="0" anchor="t"/>
          <a:lstStyle/>
          <a:p>
            <a:pPr algn="l" indent="0" marL="0">
              <a:lnSpc>
                <a:spcPts val="5550"/>
              </a:lnSpc>
              <a:buNone/>
            </a:pPr>
            <a:r>
              <a:rPr lang="en-US" sz="4450" dirty="0">
                <a:solidFill>
                  <a:srgbClr val="091C53"/>
                </a:solidFill>
                <a:latin typeface="Instrument Sans Semi Bold" pitchFamily="34" charset="0"/>
                <a:ea typeface="Instrument Sans Semi Bold" pitchFamily="34" charset="-122"/>
                <a:cs typeface="Instrument Sans Semi Bold" pitchFamily="34" charset="-120"/>
              </a:rPr>
              <a:t>Database &amp; Interface Design</a:t>
            </a:r>
            <a:endParaRPr lang="en-US" sz="4450" dirty="0"/>
          </a:p>
        </p:txBody>
      </p:sp>
      <p:sp>
        <p:nvSpPr>
          <p:cNvPr id="3" name="Text 1"/>
          <p:cNvSpPr/>
          <p:nvPr/>
        </p:nvSpPr>
        <p:spPr>
          <a:xfrm>
            <a:off x="793790" y="2298978"/>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091C53"/>
                </a:solidFill>
                <a:latin typeface="Instrument Sans Semi Bold" pitchFamily="34" charset="0"/>
                <a:ea typeface="Instrument Sans Semi Bold" pitchFamily="34" charset="-122"/>
                <a:cs typeface="Instrument Sans Semi Bold" pitchFamily="34" charset="-120"/>
              </a:rPr>
              <a:t>Database Schema</a:t>
            </a:r>
            <a:endParaRPr lang="en-US" sz="2200" dirty="0"/>
          </a:p>
        </p:txBody>
      </p:sp>
      <p:sp>
        <p:nvSpPr>
          <p:cNvPr id="4" name="Text 2"/>
          <p:cNvSpPr/>
          <p:nvPr/>
        </p:nvSpPr>
        <p:spPr>
          <a:xfrm>
            <a:off x="793790" y="2880122"/>
            <a:ext cx="6244709" cy="725805"/>
          </a:xfrm>
          <a:prstGeom prst="rect">
            <a:avLst/>
          </a:prstGeom>
          <a:noFill/>
          <a:ln/>
        </p:spPr>
        <p:txBody>
          <a:bodyPr wrap="square" lIns="0" tIns="0" rIns="0" bIns="0" rtlCol="0" anchor="t"/>
          <a:lstStyle/>
          <a:p>
            <a:pPr algn="l" indent="0" marL="0">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The database uses a relational model with two primary tables:</a:t>
            </a:r>
            <a:endParaRPr lang="en-US" sz="1750" dirty="0"/>
          </a:p>
        </p:txBody>
      </p:sp>
      <p:sp>
        <p:nvSpPr>
          <p:cNvPr id="5" name="Text 3"/>
          <p:cNvSpPr/>
          <p:nvPr/>
        </p:nvSpPr>
        <p:spPr>
          <a:xfrm>
            <a:off x="793790" y="3810000"/>
            <a:ext cx="6244709"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1E3063"/>
                </a:solidFill>
                <a:latin typeface="Instrument Sans Medium" pitchFamily="34" charset="0"/>
                <a:ea typeface="Instrument Sans Medium" pitchFamily="34" charset="-122"/>
                <a:cs typeface="Instrument Sans Medium" pitchFamily="34" charset="-120"/>
              </a:rPr>
              <a:t>Client Table: Stores personal information (id, name, age, gender, email)</a:t>
            </a:r>
            <a:endParaRPr lang="en-US" sz="1750" dirty="0"/>
          </a:p>
        </p:txBody>
      </p:sp>
      <p:sp>
        <p:nvSpPr>
          <p:cNvPr id="6" name="Text 4"/>
          <p:cNvSpPr/>
          <p:nvPr/>
        </p:nvSpPr>
        <p:spPr>
          <a:xfrm>
            <a:off x="793790" y="4615101"/>
            <a:ext cx="6244709"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1E3063"/>
                </a:solidFill>
                <a:latin typeface="Instrument Sans Medium" pitchFamily="34" charset="0"/>
                <a:ea typeface="Instrument Sans Medium" pitchFamily="34" charset="-122"/>
                <a:cs typeface="Instrument Sans Medium" pitchFamily="34" charset="-120"/>
              </a:rPr>
              <a:t>Program Table: Contains program details (id, name, description)</a:t>
            </a:r>
            <a:endParaRPr lang="en-US" sz="1750" dirty="0"/>
          </a:p>
        </p:txBody>
      </p:sp>
      <p:sp>
        <p:nvSpPr>
          <p:cNvPr id="7" name="Text 5"/>
          <p:cNvSpPr/>
          <p:nvPr/>
        </p:nvSpPr>
        <p:spPr>
          <a:xfrm>
            <a:off x="793790" y="5420201"/>
            <a:ext cx="6244709"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1E3063"/>
                </a:solidFill>
                <a:latin typeface="Instrument Sans Medium" pitchFamily="34" charset="0"/>
                <a:ea typeface="Instrument Sans Medium" pitchFamily="34" charset="-122"/>
                <a:cs typeface="Instrument Sans Medium" pitchFamily="34" charset="-120"/>
              </a:rPr>
              <a:t>Associative Table: Manages many-to-many relationships for enrollments</a:t>
            </a:r>
            <a:endParaRPr lang="en-US" sz="1750" dirty="0"/>
          </a:p>
        </p:txBody>
      </p:sp>
      <p:sp>
        <p:nvSpPr>
          <p:cNvPr id="8" name="Text 6"/>
          <p:cNvSpPr/>
          <p:nvPr/>
        </p:nvSpPr>
        <p:spPr>
          <a:xfrm>
            <a:off x="7599521" y="2298978"/>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091C53"/>
                </a:solidFill>
                <a:latin typeface="Instrument Sans Semi Bold" pitchFamily="34" charset="0"/>
                <a:ea typeface="Instrument Sans Semi Bold" pitchFamily="34" charset="-122"/>
                <a:cs typeface="Instrument Sans Semi Bold" pitchFamily="34" charset="-120"/>
              </a:rPr>
              <a:t>User Interface</a:t>
            </a:r>
            <a:endParaRPr lang="en-US" sz="2200" dirty="0"/>
          </a:p>
        </p:txBody>
      </p:sp>
      <p:sp>
        <p:nvSpPr>
          <p:cNvPr id="9" name="Text 7"/>
          <p:cNvSpPr/>
          <p:nvPr/>
        </p:nvSpPr>
        <p:spPr>
          <a:xfrm>
            <a:off x="7599521" y="2880122"/>
            <a:ext cx="6244709" cy="362903"/>
          </a:xfrm>
          <a:prstGeom prst="rect">
            <a:avLst/>
          </a:prstGeom>
          <a:noFill/>
          <a:ln/>
        </p:spPr>
        <p:txBody>
          <a:bodyPr wrap="none" lIns="0" tIns="0" rIns="0" bIns="0" rtlCol="0" anchor="t"/>
          <a:lstStyle/>
          <a:p>
            <a:pPr algn="l" indent="0" marL="0">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The frontend leverages modern web technologies:</a:t>
            </a:r>
            <a:endParaRPr lang="en-US" sz="1750" dirty="0"/>
          </a:p>
        </p:txBody>
      </p:sp>
      <p:sp>
        <p:nvSpPr>
          <p:cNvPr id="10" name="Text 8"/>
          <p:cNvSpPr/>
          <p:nvPr/>
        </p:nvSpPr>
        <p:spPr>
          <a:xfrm>
            <a:off x="7599521" y="3447098"/>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1E3063"/>
                </a:solidFill>
                <a:latin typeface="Instrument Sans Medium" pitchFamily="34" charset="0"/>
                <a:ea typeface="Instrument Sans Medium" pitchFamily="34" charset="-122"/>
                <a:cs typeface="Instrument Sans Medium" pitchFamily="34" charset="-120"/>
              </a:rPr>
              <a:t>HTML and CSS with Tailwind for responsive design</a:t>
            </a:r>
            <a:endParaRPr lang="en-US" sz="1750" dirty="0"/>
          </a:p>
        </p:txBody>
      </p:sp>
      <p:sp>
        <p:nvSpPr>
          <p:cNvPr id="11" name="Text 9"/>
          <p:cNvSpPr/>
          <p:nvPr/>
        </p:nvSpPr>
        <p:spPr>
          <a:xfrm>
            <a:off x="7599521" y="3889296"/>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1E3063"/>
                </a:solidFill>
                <a:latin typeface="Instrument Sans Medium" pitchFamily="34" charset="0"/>
                <a:ea typeface="Instrument Sans Medium" pitchFamily="34" charset="-122"/>
                <a:cs typeface="Instrument Sans Medium" pitchFamily="34" charset="-120"/>
              </a:rPr>
              <a:t>Glassmorphism theme for client dashboard</a:t>
            </a:r>
            <a:endParaRPr lang="en-US" sz="1750" dirty="0"/>
          </a:p>
        </p:txBody>
      </p:sp>
      <p:sp>
        <p:nvSpPr>
          <p:cNvPr id="12" name="Text 10"/>
          <p:cNvSpPr/>
          <p:nvPr/>
        </p:nvSpPr>
        <p:spPr>
          <a:xfrm>
            <a:off x="7599521" y="4331494"/>
            <a:ext cx="6244709"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1E3063"/>
                </a:solidFill>
                <a:latin typeface="Instrument Sans Medium" pitchFamily="34" charset="0"/>
                <a:ea typeface="Instrument Sans Medium" pitchFamily="34" charset="-122"/>
                <a:cs typeface="Instrument Sans Medium" pitchFamily="34" charset="-120"/>
              </a:rPr>
              <a:t>Clean, intuitive navigation for both clients and administrators</a:t>
            </a:r>
            <a:endParaRPr lang="en-US" sz="1750" dirty="0"/>
          </a:p>
        </p:txBody>
      </p:sp>
      <p:sp>
        <p:nvSpPr>
          <p:cNvPr id="13" name="Text 11"/>
          <p:cNvSpPr/>
          <p:nvPr/>
        </p:nvSpPr>
        <p:spPr>
          <a:xfrm>
            <a:off x="793790" y="6480453"/>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The app includes essential routes and API endpoints for creating programs, registering clients, managing enrollments, viewing profiles, and searching for clients—all designed for intuitive navigation and efficient data management.</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75918" y="531257"/>
            <a:ext cx="6773228" cy="603409"/>
          </a:xfrm>
          <a:prstGeom prst="rect">
            <a:avLst/>
          </a:prstGeom>
          <a:noFill/>
          <a:ln/>
        </p:spPr>
        <p:txBody>
          <a:bodyPr wrap="none" lIns="0" tIns="0" rIns="0" bIns="0" rtlCol="0" anchor="t"/>
          <a:lstStyle/>
          <a:p>
            <a:pPr algn="l" indent="0" marL="0">
              <a:lnSpc>
                <a:spcPts val="4750"/>
              </a:lnSpc>
              <a:buNone/>
            </a:pPr>
            <a:r>
              <a:rPr lang="en-US" sz="3800" dirty="0">
                <a:solidFill>
                  <a:srgbClr val="091C53"/>
                </a:solidFill>
                <a:latin typeface="Instrument Sans Semi Bold" pitchFamily="34" charset="0"/>
                <a:ea typeface="Instrument Sans Semi Bold" pitchFamily="34" charset="-122"/>
                <a:cs typeface="Instrument Sans Semi Bold" pitchFamily="34" charset="-120"/>
              </a:rPr>
              <a:t>Solution &amp; Key Functionalities</a:t>
            </a:r>
            <a:endParaRPr lang="en-US" sz="3800" dirty="0"/>
          </a:p>
        </p:txBody>
      </p:sp>
      <p:pic>
        <p:nvPicPr>
          <p:cNvPr id="3" name="Image 0" descr="preencoded.png">    </p:cNvPr>
          <p:cNvPicPr>
            <a:picLocks noChangeAspect="1"/>
          </p:cNvPicPr>
          <p:nvPr/>
        </p:nvPicPr>
        <p:blipFill>
          <a:blip r:embed="rId1"/>
          <a:stretch>
            <a:fillRect/>
          </a:stretch>
        </p:blipFill>
        <p:spPr>
          <a:xfrm>
            <a:off x="675918" y="1520904"/>
            <a:ext cx="965597" cy="1865828"/>
          </a:xfrm>
          <a:prstGeom prst="rect">
            <a:avLst/>
          </a:prstGeom>
        </p:spPr>
      </p:pic>
      <p:sp>
        <p:nvSpPr>
          <p:cNvPr id="4" name="Text 1"/>
          <p:cNvSpPr/>
          <p:nvPr/>
        </p:nvSpPr>
        <p:spPr>
          <a:xfrm>
            <a:off x="1931194" y="1714024"/>
            <a:ext cx="2559248" cy="301823"/>
          </a:xfrm>
          <a:prstGeom prst="rect">
            <a:avLst/>
          </a:prstGeom>
          <a:noFill/>
          <a:ln/>
        </p:spPr>
        <p:txBody>
          <a:bodyPr wrap="none" lIns="0" tIns="0" rIns="0" bIns="0" rtlCol="0" anchor="t"/>
          <a:lstStyle/>
          <a:p>
            <a:pPr algn="l" indent="0" marL="0">
              <a:lnSpc>
                <a:spcPts val="2350"/>
              </a:lnSpc>
              <a:buNone/>
            </a:pPr>
            <a:r>
              <a:rPr lang="en-US" sz="1900" dirty="0">
                <a:solidFill>
                  <a:srgbClr val="1E3063"/>
                </a:solidFill>
                <a:latin typeface="Instrument Sans Semi Bold" pitchFamily="34" charset="0"/>
                <a:ea typeface="Instrument Sans Semi Bold" pitchFamily="34" charset="-122"/>
                <a:cs typeface="Instrument Sans Semi Bold" pitchFamily="34" charset="-120"/>
              </a:rPr>
              <a:t>Challenges Addressed</a:t>
            </a:r>
            <a:endParaRPr lang="en-US" sz="1900" dirty="0"/>
          </a:p>
        </p:txBody>
      </p:sp>
      <p:sp>
        <p:nvSpPr>
          <p:cNvPr id="5" name="Text 2"/>
          <p:cNvSpPr/>
          <p:nvPr/>
        </p:nvSpPr>
        <p:spPr>
          <a:xfrm>
            <a:off x="1931194" y="2131695"/>
            <a:ext cx="12023288" cy="308967"/>
          </a:xfrm>
          <a:prstGeom prst="rect">
            <a:avLst/>
          </a:prstGeom>
          <a:noFill/>
          <a:ln/>
        </p:spPr>
        <p:txBody>
          <a:bodyPr wrap="none" lIns="0" tIns="0" rIns="0" bIns="0" rtlCol="0" anchor="t"/>
          <a:lstStyle/>
          <a:p>
            <a:pPr algn="l" marL="342900" indent="-342900">
              <a:lnSpc>
                <a:spcPts val="2400"/>
              </a:lnSpc>
              <a:buSzPct val="100000"/>
              <a:buChar char="•"/>
            </a:pPr>
            <a:r>
              <a:rPr lang="en-US" sz="1500" dirty="0">
                <a:solidFill>
                  <a:srgbClr val="1E3063"/>
                </a:solidFill>
                <a:latin typeface="Instrument Sans Medium" pitchFamily="34" charset="0"/>
                <a:ea typeface="Instrument Sans Medium" pitchFamily="34" charset="-122"/>
                <a:cs typeface="Instrument Sans Medium" pitchFamily="34" charset="-120"/>
              </a:rPr>
              <a:t>Streamlined client enrollment tracking</a:t>
            </a:r>
            <a:endParaRPr lang="en-US" sz="1500" dirty="0"/>
          </a:p>
        </p:txBody>
      </p:sp>
      <p:sp>
        <p:nvSpPr>
          <p:cNvPr id="6" name="Text 3"/>
          <p:cNvSpPr/>
          <p:nvPr/>
        </p:nvSpPr>
        <p:spPr>
          <a:xfrm>
            <a:off x="1931194" y="2508171"/>
            <a:ext cx="12023288" cy="308967"/>
          </a:xfrm>
          <a:prstGeom prst="rect">
            <a:avLst/>
          </a:prstGeom>
          <a:noFill/>
          <a:ln/>
        </p:spPr>
        <p:txBody>
          <a:bodyPr wrap="none" lIns="0" tIns="0" rIns="0" bIns="0" rtlCol="0" anchor="t"/>
          <a:lstStyle/>
          <a:p>
            <a:pPr algn="l" marL="342900" indent="-342900">
              <a:lnSpc>
                <a:spcPts val="2400"/>
              </a:lnSpc>
              <a:buSzPct val="100000"/>
              <a:buChar char="•"/>
            </a:pPr>
            <a:r>
              <a:rPr lang="en-US" sz="1500" dirty="0">
                <a:solidFill>
                  <a:srgbClr val="1E3063"/>
                </a:solidFill>
                <a:latin typeface="Instrument Sans Medium" pitchFamily="34" charset="0"/>
                <a:ea typeface="Instrument Sans Medium" pitchFamily="34" charset="-122"/>
                <a:cs typeface="Instrument Sans Medium" pitchFamily="34" charset="-120"/>
              </a:rPr>
              <a:t>Scalable architecture for new programs</a:t>
            </a:r>
            <a:endParaRPr lang="en-US" sz="1500" dirty="0"/>
          </a:p>
        </p:txBody>
      </p:sp>
      <p:sp>
        <p:nvSpPr>
          <p:cNvPr id="7" name="Text 4"/>
          <p:cNvSpPr/>
          <p:nvPr/>
        </p:nvSpPr>
        <p:spPr>
          <a:xfrm>
            <a:off x="1931194" y="2884646"/>
            <a:ext cx="12023288" cy="308967"/>
          </a:xfrm>
          <a:prstGeom prst="rect">
            <a:avLst/>
          </a:prstGeom>
          <a:noFill/>
          <a:ln/>
        </p:spPr>
        <p:txBody>
          <a:bodyPr wrap="none" lIns="0" tIns="0" rIns="0" bIns="0" rtlCol="0" anchor="t"/>
          <a:lstStyle/>
          <a:p>
            <a:pPr algn="l" marL="342900" indent="-342900">
              <a:lnSpc>
                <a:spcPts val="2400"/>
              </a:lnSpc>
              <a:buSzPct val="100000"/>
              <a:buChar char="•"/>
            </a:pPr>
            <a:r>
              <a:rPr lang="en-US" sz="1500" dirty="0">
                <a:solidFill>
                  <a:srgbClr val="1E3063"/>
                </a:solidFill>
                <a:latin typeface="Instrument Sans Medium" pitchFamily="34" charset="0"/>
                <a:ea typeface="Instrument Sans Medium" pitchFamily="34" charset="-122"/>
                <a:cs typeface="Instrument Sans Medium" pitchFamily="34" charset="-120"/>
              </a:rPr>
              <a:t>Intuitive, user-friendly interface</a:t>
            </a:r>
            <a:endParaRPr lang="en-US" sz="1500" dirty="0"/>
          </a:p>
        </p:txBody>
      </p:sp>
      <p:pic>
        <p:nvPicPr>
          <p:cNvPr id="8" name="Image 1" descr="preencoded.png">    </p:cNvPr>
          <p:cNvPicPr>
            <a:picLocks noChangeAspect="1"/>
          </p:cNvPicPr>
          <p:nvPr/>
        </p:nvPicPr>
        <p:blipFill>
          <a:blip r:embed="rId2"/>
          <a:stretch>
            <a:fillRect/>
          </a:stretch>
        </p:blipFill>
        <p:spPr>
          <a:xfrm>
            <a:off x="675918" y="3386733"/>
            <a:ext cx="965597" cy="1158835"/>
          </a:xfrm>
          <a:prstGeom prst="rect">
            <a:avLst/>
          </a:prstGeom>
        </p:spPr>
      </p:pic>
      <p:sp>
        <p:nvSpPr>
          <p:cNvPr id="9" name="Text 5"/>
          <p:cNvSpPr/>
          <p:nvPr/>
        </p:nvSpPr>
        <p:spPr>
          <a:xfrm>
            <a:off x="1931194" y="3579852"/>
            <a:ext cx="2569845" cy="301823"/>
          </a:xfrm>
          <a:prstGeom prst="rect">
            <a:avLst/>
          </a:prstGeom>
          <a:noFill/>
          <a:ln/>
        </p:spPr>
        <p:txBody>
          <a:bodyPr wrap="none" lIns="0" tIns="0" rIns="0" bIns="0" rtlCol="0" anchor="t"/>
          <a:lstStyle/>
          <a:p>
            <a:pPr algn="l" indent="0" marL="0">
              <a:lnSpc>
                <a:spcPts val="2350"/>
              </a:lnSpc>
              <a:buNone/>
            </a:pPr>
            <a:r>
              <a:rPr lang="en-US" sz="1900" dirty="0">
                <a:solidFill>
                  <a:srgbClr val="1E3063"/>
                </a:solidFill>
                <a:latin typeface="Instrument Sans Semi Bold" pitchFamily="34" charset="0"/>
                <a:ea typeface="Instrument Sans Semi Bold" pitchFamily="34" charset="-122"/>
                <a:cs typeface="Instrument Sans Semi Bold" pitchFamily="34" charset="-120"/>
              </a:rPr>
              <a:t>Program Management</a:t>
            </a:r>
            <a:endParaRPr lang="en-US" sz="1900" dirty="0"/>
          </a:p>
        </p:txBody>
      </p:sp>
      <p:sp>
        <p:nvSpPr>
          <p:cNvPr id="10" name="Text 6"/>
          <p:cNvSpPr/>
          <p:nvPr/>
        </p:nvSpPr>
        <p:spPr>
          <a:xfrm>
            <a:off x="1931194" y="3997523"/>
            <a:ext cx="12023288" cy="308967"/>
          </a:xfrm>
          <a:prstGeom prst="rect">
            <a:avLst/>
          </a:prstGeom>
          <a:noFill/>
          <a:ln/>
        </p:spPr>
        <p:txBody>
          <a:bodyPr wrap="none" lIns="0" tIns="0" rIns="0" bIns="0" rtlCol="0" anchor="t"/>
          <a:lstStyle/>
          <a:p>
            <a:pPr algn="l" indent="0" marL="0">
              <a:lnSpc>
                <a:spcPts val="2400"/>
              </a:lnSpc>
              <a:buNone/>
            </a:pPr>
            <a:r>
              <a:rPr lang="en-US" sz="1500" dirty="0">
                <a:solidFill>
                  <a:srgbClr val="1E3063"/>
                </a:solidFill>
                <a:latin typeface="Instrument Sans Medium" pitchFamily="34" charset="0"/>
                <a:ea typeface="Instrument Sans Medium" pitchFamily="34" charset="-122"/>
                <a:cs typeface="Instrument Sans Medium" pitchFamily="34" charset="-120"/>
              </a:rPr>
              <a:t>Efficiently create and manage health programs with flexible client relationships.</a:t>
            </a:r>
            <a:endParaRPr lang="en-US" sz="1500" dirty="0"/>
          </a:p>
        </p:txBody>
      </p:sp>
      <p:pic>
        <p:nvPicPr>
          <p:cNvPr id="11" name="Image 2" descr="preencoded.png">    </p:cNvPr>
          <p:cNvPicPr>
            <a:picLocks noChangeAspect="1"/>
          </p:cNvPicPr>
          <p:nvPr/>
        </p:nvPicPr>
        <p:blipFill>
          <a:blip r:embed="rId3"/>
          <a:stretch>
            <a:fillRect/>
          </a:stretch>
        </p:blipFill>
        <p:spPr>
          <a:xfrm>
            <a:off x="675918" y="4545568"/>
            <a:ext cx="965597" cy="1158835"/>
          </a:xfrm>
          <a:prstGeom prst="rect">
            <a:avLst/>
          </a:prstGeom>
        </p:spPr>
      </p:pic>
      <p:sp>
        <p:nvSpPr>
          <p:cNvPr id="12" name="Text 7"/>
          <p:cNvSpPr/>
          <p:nvPr/>
        </p:nvSpPr>
        <p:spPr>
          <a:xfrm>
            <a:off x="1931194" y="4738688"/>
            <a:ext cx="2414230" cy="301823"/>
          </a:xfrm>
          <a:prstGeom prst="rect">
            <a:avLst/>
          </a:prstGeom>
          <a:noFill/>
          <a:ln/>
        </p:spPr>
        <p:txBody>
          <a:bodyPr wrap="none" lIns="0" tIns="0" rIns="0" bIns="0" rtlCol="0" anchor="t"/>
          <a:lstStyle/>
          <a:p>
            <a:pPr algn="l" indent="0" marL="0">
              <a:lnSpc>
                <a:spcPts val="2350"/>
              </a:lnSpc>
              <a:buNone/>
            </a:pPr>
            <a:r>
              <a:rPr lang="en-US" sz="1900" dirty="0">
                <a:solidFill>
                  <a:srgbClr val="1E3063"/>
                </a:solidFill>
                <a:latin typeface="Instrument Sans Semi Bold" pitchFamily="34" charset="0"/>
                <a:ea typeface="Instrument Sans Semi Bold" pitchFamily="34" charset="-122"/>
                <a:cs typeface="Instrument Sans Semi Bold" pitchFamily="34" charset="-120"/>
              </a:rPr>
              <a:t>Client Registration</a:t>
            </a:r>
            <a:endParaRPr lang="en-US" sz="1900" dirty="0"/>
          </a:p>
        </p:txBody>
      </p:sp>
      <p:sp>
        <p:nvSpPr>
          <p:cNvPr id="13" name="Text 8"/>
          <p:cNvSpPr/>
          <p:nvPr/>
        </p:nvSpPr>
        <p:spPr>
          <a:xfrm>
            <a:off x="1931194" y="5156359"/>
            <a:ext cx="12023288" cy="308967"/>
          </a:xfrm>
          <a:prstGeom prst="rect">
            <a:avLst/>
          </a:prstGeom>
          <a:noFill/>
          <a:ln/>
        </p:spPr>
        <p:txBody>
          <a:bodyPr wrap="none" lIns="0" tIns="0" rIns="0" bIns="0" rtlCol="0" anchor="t"/>
          <a:lstStyle/>
          <a:p>
            <a:pPr algn="l" indent="0" marL="0">
              <a:lnSpc>
                <a:spcPts val="2400"/>
              </a:lnSpc>
              <a:buNone/>
            </a:pPr>
            <a:r>
              <a:rPr lang="en-US" sz="1500" dirty="0">
                <a:solidFill>
                  <a:srgbClr val="1E3063"/>
                </a:solidFill>
                <a:latin typeface="Instrument Sans Medium" pitchFamily="34" charset="0"/>
                <a:ea typeface="Instrument Sans Medium" pitchFamily="34" charset="-122"/>
                <a:cs typeface="Instrument Sans Medium" pitchFamily="34" charset="-120"/>
              </a:rPr>
              <a:t>Simplified process to capture essential client details effectively.</a:t>
            </a:r>
            <a:endParaRPr lang="en-US" sz="1500" dirty="0"/>
          </a:p>
        </p:txBody>
      </p:sp>
      <p:pic>
        <p:nvPicPr>
          <p:cNvPr id="14" name="Image 3" descr="preencoded.png">    </p:cNvPr>
          <p:cNvPicPr>
            <a:picLocks noChangeAspect="1"/>
          </p:cNvPicPr>
          <p:nvPr/>
        </p:nvPicPr>
        <p:blipFill>
          <a:blip r:embed="rId4"/>
          <a:stretch>
            <a:fillRect/>
          </a:stretch>
        </p:blipFill>
        <p:spPr>
          <a:xfrm>
            <a:off x="675918" y="5704403"/>
            <a:ext cx="965597" cy="1158835"/>
          </a:xfrm>
          <a:prstGeom prst="rect">
            <a:avLst/>
          </a:prstGeom>
        </p:spPr>
      </p:pic>
      <p:sp>
        <p:nvSpPr>
          <p:cNvPr id="15" name="Text 9"/>
          <p:cNvSpPr/>
          <p:nvPr/>
        </p:nvSpPr>
        <p:spPr>
          <a:xfrm>
            <a:off x="1931194" y="5897523"/>
            <a:ext cx="2414230" cy="301823"/>
          </a:xfrm>
          <a:prstGeom prst="rect">
            <a:avLst/>
          </a:prstGeom>
          <a:noFill/>
          <a:ln/>
        </p:spPr>
        <p:txBody>
          <a:bodyPr wrap="none" lIns="0" tIns="0" rIns="0" bIns="0" rtlCol="0" anchor="t"/>
          <a:lstStyle/>
          <a:p>
            <a:pPr algn="l" indent="0" marL="0">
              <a:lnSpc>
                <a:spcPts val="2350"/>
              </a:lnSpc>
              <a:buNone/>
            </a:pPr>
            <a:r>
              <a:rPr lang="en-US" sz="1900" dirty="0">
                <a:solidFill>
                  <a:srgbClr val="1E3063"/>
                </a:solidFill>
                <a:latin typeface="Instrument Sans Semi Bold" pitchFamily="34" charset="0"/>
                <a:ea typeface="Instrument Sans Semi Bold" pitchFamily="34" charset="-122"/>
                <a:cs typeface="Instrument Sans Semi Bold" pitchFamily="34" charset="-120"/>
              </a:rPr>
              <a:t>Search &amp; Profile</a:t>
            </a:r>
            <a:endParaRPr lang="en-US" sz="1900" dirty="0"/>
          </a:p>
        </p:txBody>
      </p:sp>
      <p:sp>
        <p:nvSpPr>
          <p:cNvPr id="16" name="Text 10"/>
          <p:cNvSpPr/>
          <p:nvPr/>
        </p:nvSpPr>
        <p:spPr>
          <a:xfrm>
            <a:off x="1931194" y="6315194"/>
            <a:ext cx="12023288" cy="308967"/>
          </a:xfrm>
          <a:prstGeom prst="rect">
            <a:avLst/>
          </a:prstGeom>
          <a:noFill/>
          <a:ln/>
        </p:spPr>
        <p:txBody>
          <a:bodyPr wrap="none" lIns="0" tIns="0" rIns="0" bIns="0" rtlCol="0" anchor="t"/>
          <a:lstStyle/>
          <a:p>
            <a:pPr algn="l" indent="0" marL="0">
              <a:lnSpc>
                <a:spcPts val="2400"/>
              </a:lnSpc>
              <a:buNone/>
            </a:pPr>
            <a:r>
              <a:rPr lang="en-US" sz="1500" dirty="0">
                <a:solidFill>
                  <a:srgbClr val="1E3063"/>
                </a:solidFill>
                <a:latin typeface="Instrument Sans Medium" pitchFamily="34" charset="0"/>
                <a:ea typeface="Instrument Sans Medium" pitchFamily="34" charset="-122"/>
                <a:cs typeface="Instrument Sans Medium" pitchFamily="34" charset="-120"/>
              </a:rPr>
              <a:t>Quickly find clients and view detailed profiles with enrollment history.</a:t>
            </a:r>
            <a:endParaRPr lang="en-US" sz="1500" dirty="0"/>
          </a:p>
        </p:txBody>
      </p:sp>
      <p:sp>
        <p:nvSpPr>
          <p:cNvPr id="17" name="Text 11"/>
          <p:cNvSpPr/>
          <p:nvPr/>
        </p:nvSpPr>
        <p:spPr>
          <a:xfrm>
            <a:off x="675918" y="7080409"/>
            <a:ext cx="13278564" cy="617934"/>
          </a:xfrm>
          <a:prstGeom prst="rect">
            <a:avLst/>
          </a:prstGeom>
          <a:noFill/>
          <a:ln/>
        </p:spPr>
        <p:txBody>
          <a:bodyPr wrap="square" lIns="0" tIns="0" rIns="0" bIns="0" rtlCol="0" anchor="t"/>
          <a:lstStyle/>
          <a:p>
            <a:pPr algn="l" indent="0" marL="0">
              <a:lnSpc>
                <a:spcPts val="2400"/>
              </a:lnSpc>
              <a:buNone/>
            </a:pPr>
            <a:r>
              <a:rPr lang="en-US" sz="1500" dirty="0">
                <a:solidFill>
                  <a:srgbClr val="1E3063"/>
                </a:solidFill>
                <a:latin typeface="Instrument Sans Medium" pitchFamily="34" charset="0"/>
                <a:ea typeface="Instrument Sans Medium" pitchFamily="34" charset="-122"/>
                <a:cs typeface="Instrument Sans Medium" pitchFamily="34" charset="-120"/>
              </a:rPr>
              <a:t>The Health App offers an integrated solution for health program management, effectively addressing challenges in client enrollment, program creation, and profile tracking, all within a scalable and user-friendly interface.</a:t>
            </a:r>
            <a:endParaRPr lang="en-US"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656868"/>
            <a:ext cx="7636669" cy="708779"/>
          </a:xfrm>
          <a:prstGeom prst="rect">
            <a:avLst/>
          </a:prstGeom>
          <a:noFill/>
          <a:ln/>
        </p:spPr>
        <p:txBody>
          <a:bodyPr wrap="none" lIns="0" tIns="0" rIns="0" bIns="0" rtlCol="0" anchor="t"/>
          <a:lstStyle/>
          <a:p>
            <a:pPr algn="l" indent="0" marL="0">
              <a:lnSpc>
                <a:spcPts val="5550"/>
              </a:lnSpc>
              <a:buNone/>
            </a:pPr>
            <a:r>
              <a:rPr lang="en-US" sz="4450" dirty="0">
                <a:solidFill>
                  <a:srgbClr val="091C53"/>
                </a:solidFill>
                <a:latin typeface="Instrument Sans Semi Bold" pitchFamily="34" charset="0"/>
                <a:ea typeface="Instrument Sans Semi Bold" pitchFamily="34" charset="-122"/>
                <a:cs typeface="Instrument Sans Semi Bold" pitchFamily="34" charset="-120"/>
              </a:rPr>
              <a:t>Resources &amp; Documentation</a:t>
            </a:r>
            <a:endParaRPr lang="en-US" sz="4450" dirty="0"/>
          </a:p>
        </p:txBody>
      </p:sp>
      <p:pic>
        <p:nvPicPr>
          <p:cNvPr id="3" name="Image 0" descr="preencoded.png">    </p:cNvPr>
          <p:cNvPicPr>
            <a:picLocks noChangeAspect="1"/>
          </p:cNvPicPr>
          <p:nvPr/>
        </p:nvPicPr>
        <p:blipFill>
          <a:blip r:embed="rId1"/>
          <a:stretch>
            <a:fillRect/>
          </a:stretch>
        </p:blipFill>
        <p:spPr>
          <a:xfrm>
            <a:off x="793790" y="1819275"/>
            <a:ext cx="4120753" cy="2546747"/>
          </a:xfrm>
          <a:prstGeom prst="rect">
            <a:avLst/>
          </a:prstGeom>
        </p:spPr>
      </p:pic>
      <p:sp>
        <p:nvSpPr>
          <p:cNvPr id="4" name="Text 1"/>
          <p:cNvSpPr/>
          <p:nvPr/>
        </p:nvSpPr>
        <p:spPr>
          <a:xfrm>
            <a:off x="793790" y="4649510"/>
            <a:ext cx="3331012" cy="354330"/>
          </a:xfrm>
          <a:prstGeom prst="rect">
            <a:avLst/>
          </a:prstGeom>
          <a:noFill/>
          <a:ln/>
        </p:spPr>
        <p:txBody>
          <a:bodyPr wrap="none" lIns="0" tIns="0" rIns="0" bIns="0" rtlCol="0" anchor="t"/>
          <a:lstStyle/>
          <a:p>
            <a:pPr algn="l" indent="0" marL="0">
              <a:lnSpc>
                <a:spcPts val="2750"/>
              </a:lnSpc>
              <a:buNone/>
            </a:pPr>
            <a:r>
              <a:rPr lang="en-US" sz="2200" dirty="0">
                <a:solidFill>
                  <a:srgbClr val="1E3063"/>
                </a:solidFill>
                <a:latin typeface="Instrument Sans Semi Bold" pitchFamily="34" charset="0"/>
                <a:ea typeface="Instrument Sans Semi Bold" pitchFamily="34" charset="-122"/>
                <a:cs typeface="Instrument Sans Semi Bold" pitchFamily="34" charset="-120"/>
              </a:rPr>
              <a:t>PowerPoint Presentation</a:t>
            </a:r>
            <a:endParaRPr lang="en-US" sz="2200" dirty="0"/>
          </a:p>
        </p:txBody>
      </p:sp>
      <p:sp>
        <p:nvSpPr>
          <p:cNvPr id="5" name="Text 2"/>
          <p:cNvSpPr/>
          <p:nvPr/>
        </p:nvSpPr>
        <p:spPr>
          <a:xfrm>
            <a:off x="793790" y="5139928"/>
            <a:ext cx="4120753" cy="1451610"/>
          </a:xfrm>
          <a:prstGeom prst="rect">
            <a:avLst/>
          </a:prstGeom>
          <a:noFill/>
          <a:ln/>
        </p:spPr>
        <p:txBody>
          <a:bodyPr wrap="square" lIns="0" tIns="0" rIns="0" bIns="0" rtlCol="0" anchor="t"/>
          <a:lstStyle/>
          <a:p>
            <a:pPr algn="l" indent="0" marL="0">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A comprehensive presentation explaining the app's approach, design, and solution is available in the /assets/presentations/ folder.</a:t>
            </a:r>
            <a:endParaRPr lang="en-US" sz="1750" dirty="0"/>
          </a:p>
        </p:txBody>
      </p:sp>
      <p:pic>
        <p:nvPicPr>
          <p:cNvPr id="6" name="Image 1" descr="preencoded.png">    </p:cNvPr>
          <p:cNvPicPr>
            <a:picLocks noChangeAspect="1"/>
          </p:cNvPicPr>
          <p:nvPr/>
        </p:nvPicPr>
        <p:blipFill>
          <a:blip r:embed="rId2"/>
          <a:stretch>
            <a:fillRect/>
          </a:stretch>
        </p:blipFill>
        <p:spPr>
          <a:xfrm>
            <a:off x="5254704" y="1819275"/>
            <a:ext cx="4120872" cy="2546866"/>
          </a:xfrm>
          <a:prstGeom prst="rect">
            <a:avLst/>
          </a:prstGeom>
        </p:spPr>
      </p:pic>
      <p:sp>
        <p:nvSpPr>
          <p:cNvPr id="7" name="Text 3"/>
          <p:cNvSpPr/>
          <p:nvPr/>
        </p:nvSpPr>
        <p:spPr>
          <a:xfrm>
            <a:off x="5254704" y="4649629"/>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1E3063"/>
                </a:solidFill>
                <a:latin typeface="Instrument Sans Semi Bold" pitchFamily="34" charset="0"/>
                <a:ea typeface="Instrument Sans Semi Bold" pitchFamily="34" charset="-122"/>
                <a:cs typeface="Instrument Sans Semi Bold" pitchFamily="34" charset="-120"/>
              </a:rPr>
              <a:t>Demo Video</a:t>
            </a:r>
            <a:endParaRPr lang="en-US" sz="2200" dirty="0"/>
          </a:p>
        </p:txBody>
      </p:sp>
      <p:sp>
        <p:nvSpPr>
          <p:cNvPr id="8" name="Text 4"/>
          <p:cNvSpPr/>
          <p:nvPr/>
        </p:nvSpPr>
        <p:spPr>
          <a:xfrm>
            <a:off x="5254704" y="5140047"/>
            <a:ext cx="4120872" cy="1814513"/>
          </a:xfrm>
          <a:prstGeom prst="rect">
            <a:avLst/>
          </a:prstGeom>
          <a:noFill/>
          <a:ln/>
        </p:spPr>
        <p:txBody>
          <a:bodyPr wrap="square" lIns="0" tIns="0" rIns="0" bIns="0" rtlCol="0" anchor="t"/>
          <a:lstStyle/>
          <a:p>
            <a:pPr algn="l" indent="0" marL="0">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A detailed video demonstration showcasing client registration, program creation, enrollment, and profile viewing is available in the /assets/videos/ folder.</a:t>
            </a:r>
            <a:endParaRPr lang="en-US" sz="1750" dirty="0"/>
          </a:p>
        </p:txBody>
      </p:sp>
      <p:pic>
        <p:nvPicPr>
          <p:cNvPr id="9" name="Image 2" descr="preencoded.png">    </p:cNvPr>
          <p:cNvPicPr>
            <a:picLocks noChangeAspect="1"/>
          </p:cNvPicPr>
          <p:nvPr/>
        </p:nvPicPr>
        <p:blipFill>
          <a:blip r:embed="rId3"/>
          <a:stretch>
            <a:fillRect/>
          </a:stretch>
        </p:blipFill>
        <p:spPr>
          <a:xfrm>
            <a:off x="9715738" y="1819275"/>
            <a:ext cx="4120753" cy="2546747"/>
          </a:xfrm>
          <a:prstGeom prst="rect">
            <a:avLst/>
          </a:prstGeom>
        </p:spPr>
      </p:pic>
      <p:sp>
        <p:nvSpPr>
          <p:cNvPr id="10" name="Text 5"/>
          <p:cNvSpPr/>
          <p:nvPr/>
        </p:nvSpPr>
        <p:spPr>
          <a:xfrm>
            <a:off x="9715738" y="4649510"/>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1E3063"/>
                </a:solidFill>
                <a:latin typeface="Instrument Sans Semi Bold" pitchFamily="34" charset="0"/>
                <a:ea typeface="Instrument Sans Semi Bold" pitchFamily="34" charset="-122"/>
                <a:cs typeface="Instrument Sans Semi Bold" pitchFamily="34" charset="-120"/>
              </a:rPr>
              <a:t>Setup Instructions</a:t>
            </a:r>
            <a:endParaRPr lang="en-US" sz="2200" dirty="0"/>
          </a:p>
        </p:txBody>
      </p:sp>
      <p:sp>
        <p:nvSpPr>
          <p:cNvPr id="11" name="Text 6"/>
          <p:cNvSpPr/>
          <p:nvPr/>
        </p:nvSpPr>
        <p:spPr>
          <a:xfrm>
            <a:off x="9715738" y="5139928"/>
            <a:ext cx="4120753" cy="1814513"/>
          </a:xfrm>
          <a:prstGeom prst="rect">
            <a:avLst/>
          </a:prstGeom>
          <a:noFill/>
          <a:ln/>
        </p:spPr>
        <p:txBody>
          <a:bodyPr wrap="square" lIns="0" tIns="0" rIns="0" bIns="0" rtlCol="0" anchor="t"/>
          <a:lstStyle/>
          <a:p>
            <a:pPr algn="l" indent="0" marL="0">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Complete setup guide including prerequisites (Python 3.x, MySQL, Flask, SQLAlchemy, Flask-Migrate) and installation steps for getting the application running locally.</a:t>
            </a:r>
            <a:endParaRPr lang="en-US" sz="1750" dirty="0"/>
          </a:p>
        </p:txBody>
      </p:sp>
      <p:sp>
        <p:nvSpPr>
          <p:cNvPr id="12" name="Text 7"/>
          <p:cNvSpPr/>
          <p:nvPr/>
        </p:nvSpPr>
        <p:spPr>
          <a:xfrm>
            <a:off x="793790" y="7209711"/>
            <a:ext cx="13042821" cy="362903"/>
          </a:xfrm>
          <a:prstGeom prst="rect">
            <a:avLst/>
          </a:prstGeom>
          <a:noFill/>
          <a:ln/>
        </p:spPr>
        <p:txBody>
          <a:bodyPr wrap="none" lIns="0" tIns="0" rIns="0" bIns="0" rtlCol="0" anchor="t"/>
          <a:lstStyle/>
          <a:p>
            <a:pPr algn="l" indent="0" marL="0">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These resources provide comprehensive guidance for understanding and implementing the Health App solution.</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780693"/>
            <a:ext cx="5670590" cy="708779"/>
          </a:xfrm>
          <a:prstGeom prst="rect">
            <a:avLst/>
          </a:prstGeom>
          <a:noFill/>
          <a:ln/>
        </p:spPr>
        <p:txBody>
          <a:bodyPr wrap="none" lIns="0" tIns="0" rIns="0" bIns="0" rtlCol="0" anchor="t"/>
          <a:lstStyle/>
          <a:p>
            <a:pPr algn="l" indent="0" marL="0">
              <a:lnSpc>
                <a:spcPts val="5550"/>
              </a:lnSpc>
              <a:buNone/>
            </a:pPr>
            <a:r>
              <a:rPr lang="en-US" sz="4450" dirty="0">
                <a:solidFill>
                  <a:srgbClr val="091C53"/>
                </a:solidFill>
                <a:latin typeface="Instrument Sans Semi Bold" pitchFamily="34" charset="0"/>
                <a:ea typeface="Instrument Sans Semi Bold" pitchFamily="34" charset="-122"/>
                <a:cs typeface="Instrument Sans Semi Bold" pitchFamily="34" charset="-120"/>
              </a:rPr>
              <a:t>Setup &amp; Conclusion</a:t>
            </a:r>
            <a:endParaRPr lang="en-US" sz="4450" dirty="0"/>
          </a:p>
        </p:txBody>
      </p:sp>
      <p:sp>
        <p:nvSpPr>
          <p:cNvPr id="3" name="Shape 1"/>
          <p:cNvSpPr/>
          <p:nvPr/>
        </p:nvSpPr>
        <p:spPr>
          <a:xfrm>
            <a:off x="793790" y="2963823"/>
            <a:ext cx="3005495" cy="226814"/>
          </a:xfrm>
          <a:prstGeom prst="roundRect">
            <a:avLst>
              <a:gd name="adj" fmla="val 90006"/>
            </a:avLst>
          </a:prstGeom>
          <a:solidFill>
            <a:srgbClr val="CEE6FD"/>
          </a:solidFill>
          <a:ln/>
        </p:spPr>
      </p:sp>
      <p:sp>
        <p:nvSpPr>
          <p:cNvPr id="4" name="Text 2"/>
          <p:cNvSpPr/>
          <p:nvPr/>
        </p:nvSpPr>
        <p:spPr>
          <a:xfrm>
            <a:off x="793790" y="3530798"/>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1E3063"/>
                </a:solidFill>
                <a:latin typeface="Instrument Sans Semi Bold" pitchFamily="34" charset="0"/>
                <a:ea typeface="Instrument Sans Semi Bold" pitchFamily="34" charset="-122"/>
                <a:cs typeface="Instrument Sans Semi Bold" pitchFamily="34" charset="-120"/>
              </a:rPr>
              <a:t>Install Prerequisites</a:t>
            </a:r>
            <a:endParaRPr lang="en-US" sz="2200" dirty="0"/>
          </a:p>
        </p:txBody>
      </p:sp>
      <p:sp>
        <p:nvSpPr>
          <p:cNvPr id="5" name="Text 3"/>
          <p:cNvSpPr/>
          <p:nvPr/>
        </p:nvSpPr>
        <p:spPr>
          <a:xfrm>
            <a:off x="793790" y="4021217"/>
            <a:ext cx="3005495" cy="1088708"/>
          </a:xfrm>
          <a:prstGeom prst="rect">
            <a:avLst/>
          </a:prstGeom>
          <a:noFill/>
          <a:ln/>
        </p:spPr>
        <p:txBody>
          <a:bodyPr wrap="square" lIns="0" tIns="0" rIns="0" bIns="0" rtlCol="0" anchor="t"/>
          <a:lstStyle/>
          <a:p>
            <a:pPr algn="l" indent="0" marL="0">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Ensure Python 3.x and MySQL Server are installed on your system</a:t>
            </a:r>
            <a:endParaRPr lang="en-US" sz="1750" dirty="0"/>
          </a:p>
        </p:txBody>
      </p:sp>
      <p:sp>
        <p:nvSpPr>
          <p:cNvPr id="6" name="Shape 4"/>
          <p:cNvSpPr/>
          <p:nvPr/>
        </p:nvSpPr>
        <p:spPr>
          <a:xfrm>
            <a:off x="4139446" y="2623542"/>
            <a:ext cx="3005614" cy="226814"/>
          </a:xfrm>
          <a:prstGeom prst="roundRect">
            <a:avLst>
              <a:gd name="adj" fmla="val 90006"/>
            </a:avLst>
          </a:prstGeom>
          <a:solidFill>
            <a:srgbClr val="CEE6FD"/>
          </a:solidFill>
          <a:ln/>
        </p:spPr>
      </p:sp>
      <p:sp>
        <p:nvSpPr>
          <p:cNvPr id="7" name="Text 5"/>
          <p:cNvSpPr/>
          <p:nvPr/>
        </p:nvSpPr>
        <p:spPr>
          <a:xfrm>
            <a:off x="4139446" y="3190518"/>
            <a:ext cx="3005614" cy="708660"/>
          </a:xfrm>
          <a:prstGeom prst="rect">
            <a:avLst/>
          </a:prstGeom>
          <a:noFill/>
          <a:ln/>
        </p:spPr>
        <p:txBody>
          <a:bodyPr wrap="square" lIns="0" tIns="0" rIns="0" bIns="0" rtlCol="0" anchor="t"/>
          <a:lstStyle/>
          <a:p>
            <a:pPr algn="l" indent="0" marL="0">
              <a:lnSpc>
                <a:spcPts val="2750"/>
              </a:lnSpc>
              <a:buNone/>
            </a:pPr>
            <a:r>
              <a:rPr lang="en-US" sz="2200" dirty="0">
                <a:solidFill>
                  <a:srgbClr val="1E3063"/>
                </a:solidFill>
                <a:latin typeface="Instrument Sans Semi Bold" pitchFamily="34" charset="0"/>
                <a:ea typeface="Instrument Sans Semi Bold" pitchFamily="34" charset="-122"/>
                <a:cs typeface="Instrument Sans Semi Bold" pitchFamily="34" charset="-120"/>
              </a:rPr>
              <a:t>Configure Environment</a:t>
            </a:r>
            <a:endParaRPr lang="en-US" sz="2200" dirty="0"/>
          </a:p>
        </p:txBody>
      </p:sp>
      <p:sp>
        <p:nvSpPr>
          <p:cNvPr id="8" name="Text 6"/>
          <p:cNvSpPr/>
          <p:nvPr/>
        </p:nvSpPr>
        <p:spPr>
          <a:xfrm>
            <a:off x="4139446" y="4035266"/>
            <a:ext cx="3005614" cy="1088708"/>
          </a:xfrm>
          <a:prstGeom prst="rect">
            <a:avLst/>
          </a:prstGeom>
          <a:noFill/>
          <a:ln/>
        </p:spPr>
        <p:txBody>
          <a:bodyPr wrap="square" lIns="0" tIns="0" rIns="0" bIns="0" rtlCol="0" anchor="t"/>
          <a:lstStyle/>
          <a:p>
            <a:pPr algn="l" indent="0" marL="0">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Clone the repository, install dependencies with pip, and set up the MySQL database</a:t>
            </a:r>
            <a:endParaRPr lang="en-US" sz="1750" dirty="0"/>
          </a:p>
        </p:txBody>
      </p:sp>
      <p:sp>
        <p:nvSpPr>
          <p:cNvPr id="9" name="Shape 7"/>
          <p:cNvSpPr/>
          <p:nvPr/>
        </p:nvSpPr>
        <p:spPr>
          <a:xfrm>
            <a:off x="7485221" y="2283262"/>
            <a:ext cx="3005614" cy="226814"/>
          </a:xfrm>
          <a:prstGeom prst="roundRect">
            <a:avLst>
              <a:gd name="adj" fmla="val 90006"/>
            </a:avLst>
          </a:prstGeom>
          <a:solidFill>
            <a:srgbClr val="CEE6FD"/>
          </a:solidFill>
          <a:ln/>
        </p:spPr>
      </p:sp>
      <p:sp>
        <p:nvSpPr>
          <p:cNvPr id="10" name="Text 8"/>
          <p:cNvSpPr/>
          <p:nvPr/>
        </p:nvSpPr>
        <p:spPr>
          <a:xfrm>
            <a:off x="7485221" y="2850237"/>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1E3063"/>
                </a:solidFill>
                <a:latin typeface="Instrument Sans Semi Bold" pitchFamily="34" charset="0"/>
                <a:ea typeface="Instrument Sans Semi Bold" pitchFamily="34" charset="-122"/>
                <a:cs typeface="Instrument Sans Semi Bold" pitchFamily="34" charset="-120"/>
              </a:rPr>
              <a:t>Run Migrations</a:t>
            </a:r>
            <a:endParaRPr lang="en-US" sz="2200" dirty="0"/>
          </a:p>
        </p:txBody>
      </p:sp>
      <p:sp>
        <p:nvSpPr>
          <p:cNvPr id="11" name="Text 9"/>
          <p:cNvSpPr/>
          <p:nvPr/>
        </p:nvSpPr>
        <p:spPr>
          <a:xfrm>
            <a:off x="7485221" y="3340656"/>
            <a:ext cx="3005614" cy="1451610"/>
          </a:xfrm>
          <a:prstGeom prst="rect">
            <a:avLst/>
          </a:prstGeom>
          <a:noFill/>
          <a:ln/>
        </p:spPr>
        <p:txBody>
          <a:bodyPr wrap="square" lIns="0" tIns="0" rIns="0" bIns="0" rtlCol="0" anchor="t"/>
          <a:lstStyle/>
          <a:p>
            <a:pPr algn="l" indent="0" marL="0">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Initialize the database with Flask-Migrate commands: flask db init, migrate, and upgrade</a:t>
            </a:r>
            <a:endParaRPr lang="en-US" sz="1750" dirty="0"/>
          </a:p>
        </p:txBody>
      </p:sp>
      <p:sp>
        <p:nvSpPr>
          <p:cNvPr id="12" name="Shape 10"/>
          <p:cNvSpPr/>
          <p:nvPr/>
        </p:nvSpPr>
        <p:spPr>
          <a:xfrm>
            <a:off x="10830997" y="1943100"/>
            <a:ext cx="3005614" cy="226814"/>
          </a:xfrm>
          <a:prstGeom prst="roundRect">
            <a:avLst>
              <a:gd name="adj" fmla="val 90006"/>
            </a:avLst>
          </a:prstGeom>
          <a:solidFill>
            <a:srgbClr val="CEE6FD"/>
          </a:solidFill>
          <a:ln/>
        </p:spPr>
      </p:sp>
      <p:sp>
        <p:nvSpPr>
          <p:cNvPr id="13" name="Text 11"/>
          <p:cNvSpPr/>
          <p:nvPr/>
        </p:nvSpPr>
        <p:spPr>
          <a:xfrm>
            <a:off x="10830997" y="2510076"/>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1E3063"/>
                </a:solidFill>
                <a:latin typeface="Instrument Sans Semi Bold" pitchFamily="34" charset="0"/>
                <a:ea typeface="Instrument Sans Semi Bold" pitchFamily="34" charset="-122"/>
                <a:cs typeface="Instrument Sans Semi Bold" pitchFamily="34" charset="-120"/>
              </a:rPr>
              <a:t>Launch Application</a:t>
            </a:r>
            <a:endParaRPr lang="en-US" sz="2200" dirty="0"/>
          </a:p>
        </p:txBody>
      </p:sp>
      <p:sp>
        <p:nvSpPr>
          <p:cNvPr id="14" name="Text 12"/>
          <p:cNvSpPr/>
          <p:nvPr/>
        </p:nvSpPr>
        <p:spPr>
          <a:xfrm>
            <a:off x="10830997" y="3000494"/>
            <a:ext cx="3005614" cy="1088708"/>
          </a:xfrm>
          <a:prstGeom prst="rect">
            <a:avLst/>
          </a:prstGeom>
          <a:noFill/>
          <a:ln/>
        </p:spPr>
        <p:txBody>
          <a:bodyPr wrap="square" lIns="0" tIns="0" rIns="0" bIns="0" rtlCol="0" anchor="t"/>
          <a:lstStyle/>
          <a:p>
            <a:pPr algn="l" indent="0" marL="0">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Start the Flask application with "flask run" and access at http://127.0.0.1:5000/</a:t>
            </a:r>
            <a:endParaRPr lang="en-US" sz="1750" dirty="0"/>
          </a:p>
        </p:txBody>
      </p:sp>
      <p:sp>
        <p:nvSpPr>
          <p:cNvPr id="15" name="Text 13"/>
          <p:cNvSpPr/>
          <p:nvPr/>
        </p:nvSpPr>
        <p:spPr>
          <a:xfrm>
            <a:off x="793790" y="5379125"/>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The Health App efficiently manages health programs and client data, offering a clean and scalable solution. Its client-centric approach, combined with robust program management capabilities, creates a comprehensive platform for health program administration.</a:t>
            </a:r>
            <a:endParaRPr lang="en-US" sz="1750" dirty="0"/>
          </a:p>
        </p:txBody>
      </p:sp>
      <p:sp>
        <p:nvSpPr>
          <p:cNvPr id="16" name="Text 14"/>
          <p:cNvSpPr/>
          <p:nvPr/>
        </p:nvSpPr>
        <p:spPr>
          <a:xfrm>
            <a:off x="793790" y="6722983"/>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This presentation has provided an overview of the project's approach, design, and implementation details, complemented by additional resources to aid in understanding and deploying the solution.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2025-04-26T07:03:36Z</dcterms:created>
  <dcterms:modified xsi:type="dcterms:W3CDTF">2025-04-26T07:03:36Z</dcterms:modified>
</cp:coreProperties>
</file>