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5628" autoAdjust="0"/>
  </p:normalViewPr>
  <p:slideViewPr>
    <p:cSldViewPr snapToGrid="0">
      <p:cViewPr varScale="1">
        <p:scale>
          <a:sx n="83" d="100"/>
          <a:sy n="83" d="100"/>
        </p:scale>
        <p:origin x="58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8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731716A-40F1-4497-B4BD-CA49150D65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7992E8-773F-440A-A88D-641FF3AD25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A50B2-CC09-463F-B6DD-4A6DB146197E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032FE0-D435-408E-8D8E-6C38126318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F15AE3-EE4C-4F4E-9EC6-C455A9A67F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15B74-1748-4514-AE4D-A86A4AEBF0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293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86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212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2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33524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4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320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905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6420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446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939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925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073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693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797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007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646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133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33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F16852-4121-44BF-B881-96E384BCA7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t="6294" b="15058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9" name="Rectangle 8">
            <a:extLst>
              <a:ext uri="{FF2B5EF4-FFF2-40B4-BE49-F238E27FC236}">
                <a16:creationId xmlns:a16="http://schemas.microsoft.com/office/drawing/2014/main" id="{43612B43-3412-417B-A99D-C28BDDF0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4000"/>
                </a:schemeClr>
              </a:gs>
              <a:gs pos="100000">
                <a:schemeClr val="bg2">
                  <a:lumMod val="40000"/>
                  <a:alpha val="66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B411C-5769-4997-8040-796E92F06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9272" y="1828800"/>
            <a:ext cx="8833456" cy="320040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F8AD73-E20D-42A5-B0FE-E2009FDEC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534" y="2054268"/>
            <a:ext cx="8354862" cy="172859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Streaming-</a:t>
            </a:r>
            <a:r>
              <a:rPr kumimoji="1" lang="en-US" altLang="ja-JP" dirty="0" err="1"/>
              <a:t>ann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26B502-D433-46F6-BD1A-F2E98FECD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533" y="3883068"/>
            <a:ext cx="8354863" cy="946107"/>
          </a:xfrm>
        </p:spPr>
        <p:txBody>
          <a:bodyPr>
            <a:normAutofit/>
          </a:bodyPr>
          <a:lstStyle/>
          <a:p>
            <a:pPr algn="r"/>
            <a:r>
              <a:rPr lang="ja-JP" altLang="en-US" sz="1800" b="1" dirty="0">
                <a:effectLst/>
              </a:rPr>
              <a:t>人工ニューラルネットワークのストリーミングプロセス</a:t>
            </a:r>
            <a:endParaRPr lang="en-US" altLang="ja-JP" sz="1800" b="1" dirty="0">
              <a:effectLst/>
            </a:endParaRPr>
          </a:p>
          <a:p>
            <a:pPr algn="r"/>
            <a:r>
              <a:rPr lang="ja-JP" altLang="en-US" sz="1800" dirty="0"/>
              <a:t>概要と実現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7677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C10EE7-E0E5-45D1-8E9D-689E0F06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I.</a:t>
            </a:r>
            <a:r>
              <a:rPr lang="ja-JP" altLang="en-US" dirty="0"/>
              <a:t> 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753DE3-9C90-4009-98E8-1CAA018AD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b="1" dirty="0">
                <a:hlinkClick r:id="rId2" action="ppaction://hlinksldjump"/>
              </a:rPr>
              <a:t>1-1 </a:t>
            </a:r>
            <a:r>
              <a:rPr lang="ja-JP" altLang="en-US" sz="2400" b="1" dirty="0">
                <a:hlinkClick r:id="rId2" action="ppaction://hlinksldjump"/>
              </a:rPr>
              <a:t>背景（対処中の問題）</a:t>
            </a:r>
            <a:endParaRPr lang="en-US" altLang="ja-JP" sz="2400" b="1" dirty="0"/>
          </a:p>
          <a:p>
            <a:r>
              <a:rPr lang="en-US" altLang="ja-JP" sz="2400" b="1" dirty="0">
                <a:hlinkClick r:id="rId3" action="ppaction://hlinksldjump"/>
              </a:rPr>
              <a:t>1-2 AI</a:t>
            </a:r>
            <a:r>
              <a:rPr lang="ja-JP" altLang="en-US" sz="2400" b="1" dirty="0">
                <a:hlinkClick r:id="rId3" action="ppaction://hlinksldjump"/>
              </a:rPr>
              <a:t>関連の開発と実装の難しさ（問題点）</a:t>
            </a:r>
            <a:endParaRPr lang="en-US" altLang="ja-JP" sz="2400" b="1" dirty="0"/>
          </a:p>
          <a:p>
            <a:r>
              <a:rPr lang="en-US" altLang="ja-JP" sz="2400" b="1" dirty="0">
                <a:hlinkClick r:id="rId4" action="ppaction://hlinksldjump"/>
              </a:rPr>
              <a:t>1-3 </a:t>
            </a:r>
            <a:r>
              <a:rPr lang="ja-JP" altLang="en-US" sz="2400" b="1" dirty="0">
                <a:hlinkClick r:id="rId4" action="ppaction://hlinksldjump"/>
              </a:rPr>
              <a:t>基本方針</a:t>
            </a:r>
            <a:endParaRPr lang="en-US" altLang="ja-JP" sz="2400" b="1" dirty="0"/>
          </a:p>
          <a:p>
            <a:r>
              <a:rPr lang="en-US" altLang="ja-JP" sz="2400" b="1" dirty="0">
                <a:hlinkClick r:id="rId5" action="ppaction://hlinksldjump"/>
              </a:rPr>
              <a:t>1-4 </a:t>
            </a:r>
            <a:r>
              <a:rPr lang="ja-JP" altLang="en-US" sz="2400" b="1" dirty="0">
                <a:hlinkClick r:id="rId5" action="ppaction://hlinksldjump"/>
              </a:rPr>
              <a:t>システムの実現により期待される効果</a:t>
            </a:r>
            <a:endParaRPr lang="en-US" altLang="ja-JP" sz="2400" b="1" dirty="0"/>
          </a:p>
          <a:p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487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F8D07-815B-415C-A766-AA492FFA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1-1 </a:t>
            </a:r>
            <a:r>
              <a:rPr lang="ja-JP" altLang="en-US" dirty="0"/>
              <a:t>背景（対処中の問題）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664E7E-7852-4E10-B40F-49D6D813C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sz="2400" dirty="0"/>
              <a:t>既知の人工知能（機械学習）モデルを使用して、実際の問題を解決できますか？</a:t>
            </a:r>
            <a:endParaRPr lang="en-US" altLang="ja-JP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200" dirty="0"/>
              <a:t>未知の問題を既知の解決策に変えます。</a:t>
            </a:r>
            <a:endParaRPr lang="en-US" altLang="ja-JP" sz="2200" dirty="0"/>
          </a:p>
          <a:p>
            <a:pPr lvl="1"/>
            <a:endParaRPr lang="en-US" altLang="ja-JP" sz="2200" dirty="0"/>
          </a:p>
          <a:p>
            <a:r>
              <a:rPr lang="ja-JP" altLang="en-US" sz="2400" dirty="0"/>
              <a:t>問題を解決できるモデルを簡単な実装するできますか？</a:t>
            </a:r>
            <a:endParaRPr lang="en-US" altLang="ja-JP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sz="2000" b="1" dirty="0">
                <a:solidFill>
                  <a:srgbClr val="FFFF00"/>
                </a:solidFill>
              </a:rPr>
              <a:t>Y=AI</a:t>
            </a:r>
            <a:r>
              <a:rPr kumimoji="1" lang="ja-JP" altLang="en-US" sz="2000" b="1" dirty="0">
                <a:solidFill>
                  <a:srgbClr val="FFFF00"/>
                </a:solidFill>
              </a:rPr>
              <a:t>（</a:t>
            </a:r>
            <a:r>
              <a:rPr lang="en-US" altLang="ja-JP" sz="2000" b="1" dirty="0">
                <a:solidFill>
                  <a:srgbClr val="FFFF00"/>
                </a:solidFill>
              </a:rPr>
              <a:t>I</a:t>
            </a:r>
            <a:r>
              <a:rPr kumimoji="1" lang="en-US" altLang="ja-JP" sz="2000" b="1" dirty="0">
                <a:solidFill>
                  <a:srgbClr val="FFFF00"/>
                </a:solidFill>
              </a:rPr>
              <a:t>nput);</a:t>
            </a:r>
            <a:r>
              <a:rPr kumimoji="1" lang="ja-JP" altLang="en-US" sz="2000" b="1" dirty="0">
                <a:solidFill>
                  <a:srgbClr val="0070C0"/>
                </a:solidFill>
              </a:rPr>
              <a:t>　</a:t>
            </a:r>
            <a:r>
              <a:rPr kumimoji="1" lang="ja-JP" altLang="en-US" sz="2000" dirty="0"/>
              <a:t>（　</a:t>
            </a:r>
            <a:r>
              <a:rPr kumimoji="1" lang="en-US" altLang="ja-JP" sz="2000" dirty="0"/>
              <a:t>I</a:t>
            </a:r>
            <a:r>
              <a:rPr lang="en-US" altLang="ja-JP" sz="2000" dirty="0"/>
              <a:t>nput:  </a:t>
            </a:r>
            <a:r>
              <a:rPr lang="ja-JP" altLang="en-US" sz="2000" dirty="0"/>
              <a:t>処理させたいジョブ</a:t>
            </a:r>
            <a:r>
              <a:rPr lang="en-US" altLang="ja-JP" sz="2000" dirty="0"/>
              <a:t>; </a:t>
            </a:r>
            <a:r>
              <a:rPr lang="ja-JP" altLang="en-US" sz="2000" dirty="0"/>
              <a:t>　</a:t>
            </a:r>
            <a:r>
              <a:rPr lang="en-US" altLang="ja-JP" sz="2000" dirty="0"/>
              <a:t>AI:</a:t>
            </a:r>
            <a:r>
              <a:rPr lang="ja-JP" altLang="en-US" sz="2000" dirty="0"/>
              <a:t> 学習済のモデル；　</a:t>
            </a:r>
            <a:r>
              <a:rPr lang="ja-JP" altLang="en-US" sz="2000" dirty="0">
                <a:sym typeface="Wingdings" panose="05000000000000000000" pitchFamily="2" charset="2"/>
              </a:rPr>
              <a:t>　</a:t>
            </a:r>
            <a:r>
              <a:rPr lang="en-US" altLang="ja-JP" sz="2000" dirty="0"/>
              <a:t>Y: </a:t>
            </a:r>
            <a:r>
              <a:rPr lang="ja-JP" altLang="en-US" sz="2000" dirty="0"/>
              <a:t>結果）</a:t>
            </a:r>
            <a:endParaRPr kumimoji="1" lang="en-US" altLang="ja-JP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dirty="0"/>
              <a:t>人工知能を運用する時、実際、</a:t>
            </a:r>
            <a:r>
              <a:rPr lang="en-US" altLang="ja-JP" sz="2000" dirty="0"/>
              <a:t>AI</a:t>
            </a:r>
            <a:r>
              <a:rPr lang="ja-JP" altLang="en-US" sz="2000" dirty="0"/>
              <a:t>の仕事がこれ（上記の関数）だけであることを願っているです。</a:t>
            </a:r>
            <a:br>
              <a:rPr lang="en-US" altLang="ja-JP" sz="2000" dirty="0"/>
            </a:br>
            <a:r>
              <a:rPr lang="ja-JP" altLang="en-US" sz="2000" dirty="0"/>
              <a:t>このような関数だけを実装すると、ワンステップで目的の結果を得るできますか？</a:t>
            </a:r>
            <a:endParaRPr lang="en-US" altLang="ja-JP" sz="2000" dirty="0"/>
          </a:p>
          <a:p>
            <a:pPr lvl="1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170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3E1933-8739-4615-B56B-E3C03D82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ja-JP" sz="3600" dirty="0"/>
              <a:t>1-2 </a:t>
            </a:r>
            <a:r>
              <a:rPr lang="ja-JP" altLang="en-US" sz="3600" dirty="0"/>
              <a:t>既存の</a:t>
            </a:r>
            <a:r>
              <a:rPr lang="en-US" altLang="ja-JP" sz="3600" dirty="0"/>
              <a:t>AI</a:t>
            </a:r>
            <a:r>
              <a:rPr lang="ja-JP" altLang="en-US" sz="3600" dirty="0"/>
              <a:t>関連の開発の難しさ（問題点）</a:t>
            </a:r>
            <a:endParaRPr kumimoji="1" lang="ja-JP" altLang="en-US" sz="1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1533F-CB10-4CF6-AD5B-5BD775F37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85554"/>
            <a:ext cx="10353762" cy="4315246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複雑なアルゴリズムと理論</a:t>
            </a:r>
            <a:r>
              <a:rPr lang="en-US" altLang="ja-JP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人工知能、機械学習の理論は、これまでの</a:t>
            </a:r>
            <a:r>
              <a:rPr lang="en-US" altLang="ja-JP" dirty="0"/>
              <a:t>70</a:t>
            </a:r>
            <a:r>
              <a:rPr lang="ja-JP" altLang="en-US" dirty="0"/>
              <a:t>年以上の歴史。理論は絶えず進化しており、</a:t>
            </a:r>
            <a:r>
              <a:rPr lang="en-US" altLang="ja-JP" dirty="0"/>
              <a:t>10</a:t>
            </a:r>
            <a:r>
              <a:rPr lang="ja-JP" altLang="en-US" dirty="0"/>
              <a:t>年以上にわたる専門分野での継続的な研究がなければ、最先端の研究結果に追いつくことは困難です。</a:t>
            </a:r>
            <a:endParaRPr lang="en-US" altLang="ja-JP" dirty="0"/>
          </a:p>
          <a:p>
            <a:r>
              <a:rPr lang="ja-JP" altLang="en-US" dirty="0"/>
              <a:t>さまざまな外部入力ソースと入力フォーマット（画像処理の部分）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u="sng" dirty="0"/>
              <a:t>入力ソース</a:t>
            </a:r>
            <a:r>
              <a:rPr lang="en-US" altLang="ja-JP" u="sng" dirty="0"/>
              <a:t>:  </a:t>
            </a:r>
            <a:r>
              <a:rPr lang="ja-JP" altLang="en-US" u="sng" dirty="0"/>
              <a:t>カメラ、動画ファイル、画像ファイル、ストリーミングデータ、</a:t>
            </a:r>
            <a:r>
              <a:rPr lang="en-US" altLang="ja-JP" u="sng" dirty="0"/>
              <a:t>URL</a:t>
            </a:r>
            <a:r>
              <a:rPr lang="ja-JP" altLang="en-US" u="sng" dirty="0"/>
              <a:t>リンク、</a:t>
            </a:r>
            <a:r>
              <a:rPr lang="en-US" altLang="ja-JP" u="sng" dirty="0"/>
              <a:t>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u="sng" dirty="0"/>
              <a:t>画像</a:t>
            </a:r>
            <a:r>
              <a:rPr lang="en-US" altLang="ja-JP" u="sng" dirty="0"/>
              <a:t>:</a:t>
            </a:r>
            <a:r>
              <a:rPr lang="ja-JP" altLang="en-US" u="sng" dirty="0"/>
              <a:t>　</a:t>
            </a:r>
            <a:r>
              <a:rPr lang="en-US" altLang="ja-JP" u="sng" dirty="0"/>
              <a:t>jpeg/</a:t>
            </a:r>
            <a:r>
              <a:rPr lang="en-US" altLang="ja-JP" u="sng" dirty="0" err="1"/>
              <a:t>png</a:t>
            </a:r>
            <a:r>
              <a:rPr lang="en-US" altLang="ja-JP" u="sng" dirty="0"/>
              <a:t>/h264/h265/vp8/vp9/I420…</a:t>
            </a:r>
            <a:r>
              <a:rPr lang="ja-JP" altLang="en-US" u="sng" dirty="0"/>
              <a:t> から</a:t>
            </a:r>
            <a:r>
              <a:rPr lang="en-US" altLang="ja-JP" u="sng" dirty="0"/>
              <a:t>RGB</a:t>
            </a:r>
            <a:r>
              <a:rPr lang="ja-JP" altLang="en-US" u="sng" dirty="0"/>
              <a:t>にデコードする</a:t>
            </a:r>
            <a:endParaRPr lang="en-US" altLang="ja-JP" u="sng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u="sng" dirty="0"/>
              <a:t>映画ファール：</a:t>
            </a:r>
            <a:r>
              <a:rPr lang="en-US" altLang="ja-JP" u="sng" dirty="0" err="1"/>
              <a:t>avi</a:t>
            </a:r>
            <a:r>
              <a:rPr lang="en-US" altLang="ja-JP" u="sng" dirty="0"/>
              <a:t>/mp4/</a:t>
            </a:r>
            <a:r>
              <a:rPr lang="en-US" altLang="ja-JP" u="sng" dirty="0" err="1"/>
              <a:t>mkv</a:t>
            </a:r>
            <a:r>
              <a:rPr lang="en-US" altLang="ja-JP" u="sng" dirty="0"/>
              <a:t>/mov ...</a:t>
            </a:r>
            <a:r>
              <a:rPr lang="ja-JP" altLang="en-US" u="sng" dirty="0"/>
              <a:t>からデコードする</a:t>
            </a:r>
            <a:endParaRPr lang="en-US" altLang="ja-JP" u="sng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u="sng" dirty="0"/>
              <a:t>映画</a:t>
            </a:r>
            <a:r>
              <a:rPr lang="en-US" altLang="ja-JP" u="sng" dirty="0" err="1"/>
              <a:t>streamming</a:t>
            </a:r>
            <a:r>
              <a:rPr lang="en-US" altLang="ja-JP" u="sng" dirty="0"/>
              <a:t>: </a:t>
            </a:r>
            <a:r>
              <a:rPr lang="en-US" altLang="ja-JP" u="sng" dirty="0" err="1"/>
              <a:t>rstp</a:t>
            </a:r>
            <a:r>
              <a:rPr lang="en-US" altLang="ja-JP" u="sng" dirty="0"/>
              <a:t>/http(motion-jpeg)/</a:t>
            </a:r>
            <a:r>
              <a:rPr lang="en-US" altLang="ja-JP" u="sng" dirty="0" err="1"/>
              <a:t>hls</a:t>
            </a:r>
            <a:r>
              <a:rPr lang="en-US" altLang="ja-JP" u="sng" dirty="0"/>
              <a:t>/</a:t>
            </a:r>
            <a:r>
              <a:rPr lang="en-US" altLang="ja-JP" u="sng" dirty="0" err="1"/>
              <a:t>udp</a:t>
            </a:r>
            <a:r>
              <a:rPr lang="en-US" altLang="ja-JP" u="sng" dirty="0"/>
              <a:t>/</a:t>
            </a:r>
            <a:r>
              <a:rPr lang="en-US" altLang="ja-JP" u="sng" dirty="0" err="1"/>
              <a:t>tcp</a:t>
            </a:r>
            <a:r>
              <a:rPr lang="en-US" altLang="ja-JP" u="sng" dirty="0"/>
              <a:t>/v4l2/</a:t>
            </a:r>
            <a:r>
              <a:rPr lang="en-US" altLang="ja-JP" u="sng" dirty="0" err="1"/>
              <a:t>filesrc</a:t>
            </a:r>
            <a:r>
              <a:rPr lang="en-US" altLang="ja-JP" u="sng" dirty="0"/>
              <a:t> … </a:t>
            </a:r>
            <a:r>
              <a:rPr lang="ja-JP" altLang="en-US" u="sng" dirty="0"/>
              <a:t>から</a:t>
            </a:r>
            <a:r>
              <a:rPr lang="en-US" altLang="ja-JP" u="sng" dirty="0"/>
              <a:t>RGB</a:t>
            </a:r>
            <a:r>
              <a:rPr lang="ja-JP" altLang="en-US" u="sng" dirty="0"/>
              <a:t>にデコードする</a:t>
            </a:r>
            <a:endParaRPr lang="en-US" altLang="ja-JP" u="sng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u="sng" dirty="0"/>
              <a:t>入力取得方法</a:t>
            </a:r>
            <a:r>
              <a:rPr lang="en-US" altLang="ja-JP" u="sng" dirty="0"/>
              <a:t>: local / remote / cloud / websites / …</a:t>
            </a:r>
          </a:p>
          <a:p>
            <a:r>
              <a:rPr lang="ja-JP" altLang="en-US" u="sng" dirty="0"/>
              <a:t>さまざまな言語に依存する開発フレームワーク</a:t>
            </a:r>
            <a:endParaRPr lang="en-US" altLang="ja-JP" u="sng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u="sng" dirty="0"/>
              <a:t>Tensor-flow(C</a:t>
            </a:r>
            <a:r>
              <a:rPr lang="en-US" altLang="ja-JP" dirty="0"/>
              <a:t>++,python),</a:t>
            </a:r>
            <a:r>
              <a:rPr lang="ja-JP" altLang="en-US" dirty="0"/>
              <a:t> </a:t>
            </a:r>
            <a:r>
              <a:rPr lang="en-US" altLang="ja-JP" dirty="0"/>
              <a:t>Caffe</a:t>
            </a:r>
            <a:r>
              <a:rPr lang="ja-JP" altLang="en-US" dirty="0"/>
              <a:t>（</a:t>
            </a:r>
            <a:r>
              <a:rPr lang="en-US" altLang="ja-JP" dirty="0"/>
              <a:t>C++),</a:t>
            </a:r>
            <a:r>
              <a:rPr lang="ja-JP" altLang="en-US" dirty="0"/>
              <a:t>　</a:t>
            </a:r>
            <a:r>
              <a:rPr lang="en-US" altLang="ja-JP" dirty="0"/>
              <a:t>Torch(LUA), </a:t>
            </a:r>
            <a:r>
              <a:rPr lang="en-US" altLang="ja-JP" dirty="0" err="1"/>
              <a:t>pyTorch</a:t>
            </a:r>
            <a:r>
              <a:rPr lang="en-US" altLang="ja-JP" dirty="0"/>
              <a:t>(python), Darknet( C ), </a:t>
            </a:r>
            <a:r>
              <a:rPr lang="en-US" altLang="ja-JP" dirty="0" err="1"/>
              <a:t>Keras</a:t>
            </a:r>
            <a:r>
              <a:rPr lang="en-US" altLang="ja-JP" dirty="0"/>
              <a:t>(</a:t>
            </a:r>
            <a:r>
              <a:rPr lang="en-US" altLang="ja-JP" dirty="0" err="1"/>
              <a:t>tensorflow</a:t>
            </a:r>
            <a:r>
              <a:rPr lang="en-US" altLang="ja-JP" dirty="0"/>
              <a:t>/CNTK), </a:t>
            </a:r>
            <a:r>
              <a:rPr lang="en-US" altLang="ja-JP" dirty="0" err="1"/>
              <a:t>openAI</a:t>
            </a:r>
            <a:r>
              <a:rPr lang="en-US" altLang="ja-JP" dirty="0"/>
              <a:t>-gym, …</a:t>
            </a:r>
          </a:p>
          <a:p>
            <a:pPr marL="4572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4040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89E47BF-24DB-4FFA-AF5D-CB1956880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641131"/>
            <a:ext cx="10353675" cy="5150069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UI</a:t>
            </a:r>
            <a:r>
              <a:rPr lang="ja-JP" altLang="en-US" dirty="0"/>
              <a:t>の開発（出力結果の表示）もっと面倒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フロントエンド作成、アルゴリズムの研究と開発が混在する、言語を超えた共同開発は困難です。 </a:t>
            </a:r>
            <a:endParaRPr lang="en-US" altLang="ja-JP" dirty="0"/>
          </a:p>
          <a:p>
            <a:r>
              <a:rPr lang="ja-JP" altLang="en-US" dirty="0"/>
              <a:t>密結合システム</a:t>
            </a:r>
            <a:r>
              <a:rPr lang="en-US" altLang="ja-JP" dirty="0"/>
              <a:t>(tightly coupled </a:t>
            </a:r>
            <a:r>
              <a:rPr lang="en-US" altLang="ja-JP" sz="2400" dirty="0"/>
              <a:t>system</a:t>
            </a:r>
            <a:r>
              <a:rPr lang="en-US" altLang="ja-JP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長所</a:t>
            </a:r>
            <a:endParaRPr lang="en-US" altLang="ja-JP" dirty="0"/>
          </a:p>
          <a:p>
            <a:pPr lvl="2"/>
            <a:r>
              <a:rPr lang="ja-JP" altLang="en-US" sz="1800" dirty="0"/>
              <a:t>研究者たちの</a:t>
            </a:r>
            <a:r>
              <a:rPr lang="ja-JP" altLang="en-US" sz="1800" dirty="0">
                <a:effectLst/>
              </a:rPr>
              <a:t>リサーチか</a:t>
            </a:r>
            <a:r>
              <a:rPr lang="en-US" altLang="ja-JP" sz="1800" dirty="0" err="1">
                <a:effectLst/>
              </a:rPr>
              <a:t>PoC</a:t>
            </a:r>
            <a:r>
              <a:rPr lang="ja-JP" altLang="en-US" sz="1800" dirty="0">
                <a:effectLst/>
              </a:rPr>
              <a:t>かす時が簡単、迅速な対応が可能。</a:t>
            </a:r>
            <a:endParaRPr lang="en-US" altLang="ja-JP" sz="1800" dirty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短所</a:t>
            </a:r>
            <a:endParaRPr lang="en-US" altLang="ja-JP" dirty="0"/>
          </a:p>
          <a:p>
            <a:pPr lvl="2"/>
            <a:r>
              <a:rPr lang="ja-JP" altLang="en-US" sz="1800" dirty="0"/>
              <a:t>パフォーマンスの最適化が難しい。</a:t>
            </a:r>
            <a:endParaRPr lang="en-US" altLang="ja-JP" sz="1800" dirty="0"/>
          </a:p>
          <a:p>
            <a:pPr lvl="2"/>
            <a:r>
              <a:rPr lang="ja-JP" altLang="en-US" sz="1800" dirty="0"/>
              <a:t>モデルと開発フレームワーク・言語はしばしば分離するのが難しい、</a:t>
            </a:r>
            <a:endParaRPr lang="en-US" altLang="ja-JP" sz="1800" dirty="0"/>
          </a:p>
          <a:p>
            <a:pPr lvl="3"/>
            <a:r>
              <a:rPr lang="ja-JP" altLang="en-US" sz="1800" dirty="0"/>
              <a:t>モデルの定義と生成する</a:t>
            </a:r>
            <a:r>
              <a:rPr lang="en-US" altLang="ja-JP" sz="1800" dirty="0"/>
              <a:t>Weights data</a:t>
            </a:r>
            <a:r>
              <a:rPr lang="ja-JP" altLang="en-US" sz="1800" dirty="0"/>
              <a:t>は、標準的な仕様ではない、ライブラリ依存のものです。</a:t>
            </a:r>
            <a:endParaRPr lang="en-US" altLang="ja-JP" sz="1800" dirty="0"/>
          </a:p>
          <a:p>
            <a:pPr lvl="3"/>
            <a:r>
              <a:rPr lang="en-US" altLang="ja-JP" sz="1800" dirty="0"/>
              <a:t>AI</a:t>
            </a:r>
            <a:r>
              <a:rPr lang="ja-JP" altLang="en-US" sz="1800" dirty="0"/>
              <a:t>フレームワークと同じライブラリ、同じバージョン使用する必要があり、そのような開発で選択できる言語が制限された、環境構築時、複数のモデルを一緒に使用すると互換性</a:t>
            </a:r>
            <a:r>
              <a:rPr lang="ja-JP" altLang="en-US" sz="1800"/>
              <a:t>問題があるかもしれません。</a:t>
            </a:r>
            <a:endParaRPr lang="en-US" altLang="ja-JP" sz="1800" dirty="0"/>
          </a:p>
          <a:p>
            <a:pPr lvl="1"/>
            <a:endParaRPr lang="en-US" altLang="ja-JP" sz="2400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4619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D73C4F-7998-42AD-90EA-F42C83BF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/>
              <a:t>1-3 </a:t>
            </a:r>
            <a:r>
              <a:rPr lang="ja-JP" altLang="en-US" sz="3600" dirty="0"/>
              <a:t>基本方針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44B102-9504-405B-A175-D14D9A8A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標準化</a:t>
            </a:r>
            <a:r>
              <a:rPr lang="en-US" altLang="ja-JP" dirty="0"/>
              <a:t>(</a:t>
            </a:r>
            <a:r>
              <a:rPr lang="ja-JP" altLang="en-US" dirty="0"/>
              <a:t>クロスランゲージ、クロスプラットフォーム、分散開発</a:t>
            </a:r>
            <a:r>
              <a:rPr lang="en-US" altLang="ja-JP" dirty="0"/>
              <a:t>)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データ形式の標準化</a:t>
            </a:r>
            <a:r>
              <a:rPr lang="en-US" altLang="ja-JP" dirty="0"/>
              <a:t>:  jpeg/</a:t>
            </a:r>
            <a:r>
              <a:rPr lang="en-US" altLang="ja-JP" dirty="0" err="1"/>
              <a:t>png</a:t>
            </a:r>
            <a:r>
              <a:rPr lang="en-US" altLang="ja-JP" dirty="0"/>
              <a:t>/</a:t>
            </a:r>
            <a:r>
              <a:rPr lang="en-US" altLang="ja-JP" dirty="0" err="1"/>
              <a:t>bgra</a:t>
            </a:r>
            <a:r>
              <a:rPr lang="en-US" altLang="ja-JP" dirty="0"/>
              <a:t>,  JSON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モジュール間（ローカル</a:t>
            </a:r>
            <a:r>
              <a:rPr lang="en-US" altLang="ja-JP" dirty="0"/>
              <a:t>/</a:t>
            </a:r>
            <a:r>
              <a:rPr lang="ja-JP" altLang="en-US" dirty="0"/>
              <a:t>リモート）通信プロトコルの標準化</a:t>
            </a:r>
            <a:r>
              <a:rPr lang="en-US" altLang="ja-JP" dirty="0"/>
              <a:t>:</a:t>
            </a:r>
            <a:r>
              <a:rPr lang="ja-JP" altLang="en-US" dirty="0"/>
              <a:t>　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dirty="0"/>
              <a:t>HTTP/HTTPS, RESTful API (GET/POST/PUT </a:t>
            </a:r>
            <a:r>
              <a:rPr lang="en-US" altLang="ja-JP" dirty="0" err="1"/>
              <a:t>json_data</a:t>
            </a:r>
            <a:r>
              <a:rPr lang="en-US" altLang="ja-JP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インターフェース仕様（</a:t>
            </a:r>
            <a:r>
              <a:rPr lang="en-US" altLang="ja-JP" dirty="0"/>
              <a:t>I/F)</a:t>
            </a:r>
            <a:r>
              <a:rPr lang="ja-JP" altLang="en-US" dirty="0"/>
              <a:t>の標準化</a:t>
            </a:r>
            <a:r>
              <a:rPr lang="en-US" altLang="ja-JP" dirty="0"/>
              <a:t>:  </a:t>
            </a:r>
          </a:p>
          <a:p>
            <a:pPr lvl="2"/>
            <a:r>
              <a:rPr lang="en-US" altLang="ja-JP" dirty="0"/>
              <a:t>POSIX</a:t>
            </a:r>
            <a:r>
              <a:rPr lang="ja-JP" altLang="en-US" dirty="0"/>
              <a:t>標準</a:t>
            </a:r>
            <a:r>
              <a:rPr lang="en-US" altLang="ja-JP" dirty="0"/>
              <a:t>API</a:t>
            </a:r>
            <a:r>
              <a:rPr lang="ja-JP" altLang="en-US" dirty="0"/>
              <a:t>。</a:t>
            </a:r>
            <a:endParaRPr lang="en-US" altLang="ja-JP" dirty="0"/>
          </a:p>
          <a:p>
            <a:pPr lvl="2"/>
            <a:r>
              <a:rPr lang="ja-JP" altLang="en-US" dirty="0">
                <a:effectLst/>
              </a:rPr>
              <a:t>互換</a:t>
            </a:r>
            <a:r>
              <a:rPr lang="en-US" altLang="ja-JP" dirty="0">
                <a:effectLst/>
              </a:rPr>
              <a:t>ABI</a:t>
            </a:r>
            <a:r>
              <a:rPr lang="ja-JP" altLang="en-US" dirty="0">
                <a:effectLst/>
              </a:rPr>
              <a:t>をサポートする</a:t>
            </a:r>
            <a:r>
              <a:rPr lang="en-US" altLang="ja-JP" dirty="0">
                <a:effectLst/>
              </a:rPr>
              <a:t>, </a:t>
            </a:r>
            <a:r>
              <a:rPr lang="ja-JP" altLang="en-US" dirty="0">
                <a:effectLst/>
              </a:rPr>
              <a:t>システム間では同じバイナリーファイルを変更無しで動作させることができる。</a:t>
            </a:r>
            <a:endParaRPr lang="en-US" altLang="ja-JP" dirty="0"/>
          </a:p>
          <a:p>
            <a:r>
              <a:rPr lang="ja-JP" altLang="en-US" dirty="0"/>
              <a:t>疎結合</a:t>
            </a:r>
            <a:r>
              <a:rPr lang="en-US" altLang="ja-JP" dirty="0"/>
              <a:t>(</a:t>
            </a:r>
            <a:r>
              <a:rPr lang="ja-JP" altLang="en-US" dirty="0"/>
              <a:t>フレームワーク</a:t>
            </a:r>
            <a:r>
              <a:rPr lang="en-US" altLang="ja-JP" dirty="0"/>
              <a:t>/3</a:t>
            </a:r>
            <a:r>
              <a:rPr lang="en-US" altLang="ja-JP" baseline="30000" dirty="0"/>
              <a:t>rd</a:t>
            </a:r>
            <a:r>
              <a:rPr lang="en-US" altLang="ja-JP" dirty="0"/>
              <a:t>-party</a:t>
            </a:r>
            <a:r>
              <a:rPr lang="ja-JP" altLang="en-US" dirty="0"/>
              <a:t>のライブラリに依存しない</a:t>
            </a:r>
            <a:r>
              <a:rPr lang="en-US" altLang="ja-JP" dirty="0"/>
              <a:t>) </a:t>
            </a:r>
            <a:r>
              <a:rPr lang="ja-JP" altLang="en-US" dirty="0"/>
              <a:t>、必要なものは、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ハードウェアドライバー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システムライブラリ（</a:t>
            </a:r>
            <a:r>
              <a:rPr lang="en-US" altLang="ja-JP" dirty="0"/>
              <a:t>OS kernel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OS</a:t>
            </a:r>
            <a:r>
              <a:rPr lang="ja-JP" altLang="en-US" dirty="0"/>
              <a:t>配布のデフォルトパッケージ</a:t>
            </a:r>
            <a:r>
              <a:rPr lang="en-US" altLang="ja-JP" dirty="0"/>
              <a:t>(</a:t>
            </a:r>
            <a:r>
              <a:rPr lang="ja-JP" altLang="en-US" dirty="0"/>
              <a:t>互換性証明済）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8087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4CE124-3999-491A-A45B-2D4F7C3B7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46538"/>
            <a:ext cx="10353762" cy="5244662"/>
          </a:xfrm>
        </p:spPr>
        <p:txBody>
          <a:bodyPr>
            <a:normAutofit/>
          </a:bodyPr>
          <a:lstStyle/>
          <a:p>
            <a:r>
              <a:rPr lang="ja-JP" altLang="en-US" dirty="0"/>
              <a:t>シンプルな設計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dirty="0"/>
              <a:t>2</a:t>
            </a:r>
            <a:r>
              <a:rPr kumimoji="1" lang="ja-JP" altLang="en-US" dirty="0"/>
              <a:t>つ種類のモジュール： </a:t>
            </a:r>
            <a:endParaRPr kumimoji="1" lang="en-US" altLang="ja-JP" dirty="0"/>
          </a:p>
          <a:p>
            <a:pPr lvl="2"/>
            <a:r>
              <a:rPr lang="en-US" altLang="ja-JP" dirty="0"/>
              <a:t>IO-module:</a:t>
            </a:r>
            <a:r>
              <a:rPr lang="ja-JP" altLang="en-US" dirty="0"/>
              <a:t>　同じ</a:t>
            </a:r>
            <a:r>
              <a:rPr lang="en-US" altLang="ja-JP" dirty="0"/>
              <a:t>I/F</a:t>
            </a:r>
            <a:r>
              <a:rPr lang="ja-JP" altLang="en-US" dirty="0"/>
              <a:t>で、さまざまな入力ソースから取得したデータを標準形式の</a:t>
            </a:r>
            <a:r>
              <a:rPr lang="en-US" altLang="ja-JP" dirty="0"/>
              <a:t>frame</a:t>
            </a:r>
            <a:r>
              <a:rPr lang="ja-JP" altLang="en-US" dirty="0"/>
              <a:t>に変換する。</a:t>
            </a:r>
            <a:endParaRPr lang="en-US" altLang="ja-JP" dirty="0"/>
          </a:p>
          <a:p>
            <a:pPr lvl="2"/>
            <a:r>
              <a:rPr lang="en-US" altLang="ja-JP" dirty="0"/>
              <a:t>AI-engine</a:t>
            </a:r>
            <a:r>
              <a:rPr lang="ja-JP" altLang="en-US" dirty="0"/>
              <a:t>：　同じ</a:t>
            </a:r>
            <a:r>
              <a:rPr lang="en-US" altLang="ja-JP" dirty="0"/>
              <a:t>I/F</a:t>
            </a:r>
            <a:r>
              <a:rPr lang="ja-JP" altLang="en-US" dirty="0"/>
              <a:t>で、さまざまな</a:t>
            </a:r>
            <a:r>
              <a:rPr lang="en-US" altLang="ja-JP" dirty="0"/>
              <a:t>AI</a:t>
            </a:r>
            <a:r>
              <a:rPr lang="ja-JP" altLang="en-US" dirty="0"/>
              <a:t>モデル（エンジン）で計算した結果が標準化された出力を取得する。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統一されたインターフェース</a:t>
            </a:r>
            <a:endParaRPr lang="en-US" altLang="ja-JP" dirty="0"/>
          </a:p>
          <a:p>
            <a:pPr lvl="2"/>
            <a:r>
              <a:rPr lang="ja-JP" altLang="en-US" dirty="0"/>
              <a:t>初期化およびロード構成：　</a:t>
            </a:r>
            <a:r>
              <a:rPr lang="en-US" altLang="ja-JP" dirty="0"/>
              <a:t>(config: json format) </a:t>
            </a:r>
          </a:p>
          <a:p>
            <a:pPr lvl="3"/>
            <a:r>
              <a:rPr lang="en-US" altLang="ja-JP" dirty="0"/>
              <a:t>i</a:t>
            </a:r>
            <a:r>
              <a:rPr kumimoji="1" lang="en-US" altLang="ja-JP" dirty="0"/>
              <a:t>nput = </a:t>
            </a:r>
            <a:r>
              <a:rPr kumimoji="1" lang="en-US" altLang="ja-JP" dirty="0" err="1"/>
              <a:t>io_module_new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io_type</a:t>
            </a:r>
            <a:r>
              <a:rPr kumimoji="1" lang="en-US" altLang="ja-JP" dirty="0"/>
              <a:t>);    input-&gt;</a:t>
            </a:r>
            <a:r>
              <a:rPr kumimoji="1" lang="en-US" altLang="ja-JP" dirty="0" err="1"/>
              <a:t>init</a:t>
            </a:r>
            <a:r>
              <a:rPr kumimoji="1" lang="en-US" altLang="ja-JP" dirty="0"/>
              <a:t>(config);</a:t>
            </a:r>
            <a:r>
              <a:rPr lang="en-US" altLang="ja-JP" dirty="0"/>
              <a:t>  	// config: </a:t>
            </a:r>
            <a:r>
              <a:rPr lang="ja-JP" altLang="en-US" dirty="0"/>
              <a:t>入力ソースの</a:t>
            </a:r>
            <a:r>
              <a:rPr lang="en-US" altLang="ja-JP" dirty="0" err="1"/>
              <a:t>uri</a:t>
            </a:r>
            <a:r>
              <a:rPr lang="ja-JP" altLang="en-US" dirty="0"/>
              <a:t>など</a:t>
            </a:r>
            <a:endParaRPr lang="en-US" altLang="ja-JP" dirty="0"/>
          </a:p>
          <a:p>
            <a:pPr lvl="3"/>
            <a:r>
              <a:rPr lang="en-US" altLang="ja-JP" dirty="0"/>
              <a:t>e</a:t>
            </a:r>
            <a:r>
              <a:rPr kumimoji="1" lang="en-US" altLang="ja-JP" dirty="0"/>
              <a:t>ngine = </a:t>
            </a:r>
            <a:r>
              <a:rPr kumimoji="1" lang="en-US" altLang="ja-JP" dirty="0" err="1"/>
              <a:t>ai_engine_new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ai_type</a:t>
            </a:r>
            <a:r>
              <a:rPr kumimoji="1" lang="en-US" altLang="ja-JP" dirty="0"/>
              <a:t>);  engine-&gt;</a:t>
            </a:r>
            <a:r>
              <a:rPr kumimoji="1" lang="en-US" altLang="ja-JP" dirty="0" err="1"/>
              <a:t>init</a:t>
            </a:r>
            <a:r>
              <a:rPr kumimoji="1" lang="en-US" altLang="ja-JP" dirty="0"/>
              <a:t>(config); 	// config: AI</a:t>
            </a:r>
            <a:r>
              <a:rPr lang="ja-JP" altLang="en-US" dirty="0"/>
              <a:t>モデルの定義と　</a:t>
            </a:r>
            <a:r>
              <a:rPr lang="en-US" altLang="ja-JP" dirty="0"/>
              <a:t>weights</a:t>
            </a:r>
            <a:r>
              <a:rPr lang="ja-JP" altLang="en-US" dirty="0"/>
              <a:t>ファイル</a:t>
            </a:r>
            <a:endParaRPr lang="en-US" altLang="ja-JP" dirty="0"/>
          </a:p>
          <a:p>
            <a:pPr lvl="3"/>
            <a:endParaRPr kumimoji="1" lang="en-US" altLang="ja-JP" dirty="0"/>
          </a:p>
          <a:p>
            <a:pPr lvl="2"/>
            <a:r>
              <a:rPr lang="ja-JP" altLang="en-US" dirty="0"/>
              <a:t>簡単な関数で呼び出して、</a:t>
            </a:r>
            <a:r>
              <a:rPr lang="en-US" altLang="ja-JP" dirty="0"/>
              <a:t>AI</a:t>
            </a:r>
            <a:r>
              <a:rPr lang="ja-JP" altLang="en-US" dirty="0"/>
              <a:t>関連のすべての作業が完了：</a:t>
            </a:r>
            <a:endParaRPr lang="en-US" altLang="ja-JP" dirty="0"/>
          </a:p>
          <a:p>
            <a:pPr lvl="3"/>
            <a:r>
              <a:rPr lang="en-US" altLang="ja-JP" dirty="0"/>
              <a:t>frame = input-&gt;</a:t>
            </a:r>
            <a:r>
              <a:rPr lang="en-US" altLang="ja-JP" dirty="0" err="1"/>
              <a:t>get_frame</a:t>
            </a:r>
            <a:r>
              <a:rPr lang="en-US" altLang="ja-JP" dirty="0"/>
              <a:t>();    	    //</a:t>
            </a:r>
            <a:r>
              <a:rPr lang="ja-JP" altLang="en-US" dirty="0"/>
              <a:t>　入力ソースから</a:t>
            </a:r>
            <a:r>
              <a:rPr lang="en-US" altLang="ja-JP" dirty="0"/>
              <a:t>AI-engine</a:t>
            </a:r>
            <a:r>
              <a:rPr lang="ja-JP" altLang="en-US" dirty="0"/>
              <a:t>認識できるの画像（</a:t>
            </a:r>
            <a:r>
              <a:rPr lang="en-US" altLang="ja-JP" dirty="0"/>
              <a:t>frame</a:t>
            </a:r>
            <a:r>
              <a:rPr lang="ja-JP" altLang="en-US" dirty="0"/>
              <a:t>）を取得する</a:t>
            </a:r>
            <a:endParaRPr kumimoji="1" lang="en-US" altLang="ja-JP" dirty="0"/>
          </a:p>
          <a:p>
            <a:pPr lvl="3"/>
            <a:r>
              <a:rPr lang="en-US" altLang="ja-JP" dirty="0" err="1"/>
              <a:t>json_result</a:t>
            </a:r>
            <a:r>
              <a:rPr lang="en-US" altLang="ja-JP" dirty="0"/>
              <a:t> = e</a:t>
            </a:r>
            <a:r>
              <a:rPr kumimoji="1" lang="en-US" altLang="ja-JP" dirty="0"/>
              <a:t>ngine-&gt;predict(frame);</a:t>
            </a:r>
            <a:r>
              <a:rPr kumimoji="1" lang="ja-JP" altLang="en-US" dirty="0"/>
              <a:t>　</a:t>
            </a:r>
            <a:r>
              <a:rPr kumimoji="1" lang="en-US" altLang="ja-JP" dirty="0"/>
              <a:t>//</a:t>
            </a:r>
            <a:r>
              <a:rPr lang="ja-JP" altLang="en-US" dirty="0"/>
              <a:t>画像を</a:t>
            </a:r>
            <a:r>
              <a:rPr lang="en-US" altLang="ja-JP" dirty="0"/>
              <a:t>AI</a:t>
            </a:r>
            <a:r>
              <a:rPr lang="ja-JP" altLang="en-US" dirty="0"/>
              <a:t>に引き渡し、期待される結果を得る。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275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3D510-2916-40CF-BD8A-A1A6A0E8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/>
              <a:t>1-4 </a:t>
            </a:r>
            <a:r>
              <a:rPr lang="ja-JP" altLang="en-US" sz="3600" dirty="0"/>
              <a:t>システムの実現により期待される効果</a:t>
            </a:r>
            <a:br>
              <a:rPr lang="en-US" altLang="ja-JP" sz="3600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4D47E4-B915-44A9-921D-EE9E1BE68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03123"/>
            <a:ext cx="10353762" cy="4745277"/>
          </a:xfrm>
        </p:spPr>
        <p:txBody>
          <a:bodyPr>
            <a:normAutofit/>
          </a:bodyPr>
          <a:lstStyle/>
          <a:p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開発と実行の両方パフォーマンス効率が向上</a:t>
            </a:r>
            <a:endParaRPr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開発効率は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より速さ（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plugins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を組み立て、簡単な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I/F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を利用して開発できる）</a:t>
            </a:r>
            <a:endParaRPr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実行効率は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言語で最適化されたパフォーマンス（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plugins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内部が全て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言語で実装する）</a:t>
            </a:r>
            <a:endParaRPr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環境構築と展開（反映、配置）の簡素化</a:t>
            </a:r>
            <a:endParaRPr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のデフォルトのパッケージ管理ツールで、最低限のライブラリをインストールする。</a:t>
            </a:r>
            <a:endParaRPr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plugins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ファイルを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するだけ必要。</a:t>
            </a:r>
            <a:endParaRPr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メンテナンス・アップグレード・更新の簡素化</a:t>
            </a:r>
            <a:endParaRPr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必要な仕事が、設定ファイル、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weights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データ、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plugins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ファイルなどの入り替え（ファイル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シンプルな設定ファイル：　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フォーマットのテキストファイル、新規と修正やすい。</a:t>
            </a:r>
            <a:endParaRPr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plugins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はホットプラグをサポートする。アプリが運転中でも、停止しないで新しい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plugins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を入り替えできる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endParaRPr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34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8F6D5FF-3589-46BB-AADA-AEF65A5C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704193"/>
            <a:ext cx="10353675" cy="5087007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専門的な分業（クロスドメインの知識は不要）  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UI</a:t>
            </a:r>
            <a:r>
              <a:rPr lang="ja-JP" altLang="en-US" dirty="0"/>
              <a:t>・</a:t>
            </a:r>
            <a:r>
              <a:rPr lang="en-US" altLang="ja-JP" dirty="0"/>
              <a:t>UX</a:t>
            </a:r>
            <a:r>
              <a:rPr lang="ja-JP" altLang="en-US" dirty="0"/>
              <a:t>開発</a:t>
            </a:r>
            <a:r>
              <a:rPr lang="en-US" altLang="ja-JP" dirty="0"/>
              <a:t>team:  </a:t>
            </a:r>
            <a:r>
              <a:rPr lang="ja-JP" altLang="en-US" dirty="0"/>
              <a:t>お客さまの実際の要件に応じて、現在の画像と得られた結果（</a:t>
            </a:r>
            <a:r>
              <a:rPr lang="en-US" altLang="ja-JP" dirty="0"/>
              <a:t>json)</a:t>
            </a:r>
            <a:r>
              <a:rPr lang="ja-JP" altLang="en-US" dirty="0"/>
              <a:t>が表示される。</a:t>
            </a:r>
            <a:endParaRPr lang="en-US" altLang="ja-JP" dirty="0"/>
          </a:p>
          <a:p>
            <a:pPr lvl="2"/>
            <a:r>
              <a:rPr lang="ja-JP" altLang="en-US" dirty="0"/>
              <a:t>フロントエンド開発者</a:t>
            </a:r>
            <a:r>
              <a:rPr lang="en-US" altLang="ja-JP" dirty="0"/>
              <a:t>:  C/C++(GUI), java(android), object-c/swift(IOS), C#(windows), </a:t>
            </a:r>
            <a:r>
              <a:rPr lang="en-US" altLang="ja-JP" dirty="0" err="1"/>
              <a:t>javascript</a:t>
            </a:r>
            <a:r>
              <a:rPr lang="en-US" altLang="ja-JP" dirty="0"/>
              <a:t>/html(web),  python, 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AI</a:t>
            </a:r>
            <a:r>
              <a:rPr lang="ja-JP" altLang="en-US" dirty="0"/>
              <a:t>開発</a:t>
            </a:r>
            <a:r>
              <a:rPr lang="en-US" altLang="ja-JP" dirty="0"/>
              <a:t>team:  </a:t>
            </a:r>
            <a:r>
              <a:rPr lang="ja-JP" altLang="en-US" dirty="0"/>
              <a:t>最適化のモデルを選択、</a:t>
            </a:r>
            <a:r>
              <a:rPr lang="en-US" altLang="ja-JP" dirty="0" err="1"/>
              <a:t>Annotaion</a:t>
            </a:r>
            <a:r>
              <a:rPr lang="ja-JP" altLang="en-US" dirty="0"/>
              <a:t>、</a:t>
            </a:r>
            <a:r>
              <a:rPr lang="en-US" altLang="ja-JP" dirty="0"/>
              <a:t>training</a:t>
            </a:r>
          </a:p>
          <a:p>
            <a:pPr lvl="2"/>
            <a:r>
              <a:rPr lang="ja-JP" altLang="en-US" dirty="0"/>
              <a:t>研究者、</a:t>
            </a:r>
            <a:r>
              <a:rPr lang="en-US" altLang="ja-JP" dirty="0"/>
              <a:t>R&amp;D team:</a:t>
            </a:r>
            <a:r>
              <a:rPr lang="ja-JP" altLang="en-US" dirty="0"/>
              <a:t> </a:t>
            </a:r>
            <a:r>
              <a:rPr lang="en-US" altLang="ja-JP" dirty="0" err="1"/>
              <a:t>tensorflow</a:t>
            </a:r>
            <a:r>
              <a:rPr lang="en-US" altLang="ja-JP" dirty="0"/>
              <a:t>/</a:t>
            </a:r>
            <a:r>
              <a:rPr lang="en-US" altLang="ja-JP" dirty="0" err="1"/>
              <a:t>matlab</a:t>
            </a:r>
            <a:r>
              <a:rPr lang="en-US" altLang="ja-JP" dirty="0"/>
              <a:t>/R/octave/python/…</a:t>
            </a:r>
          </a:p>
          <a:p>
            <a:pPr lvl="2"/>
            <a:r>
              <a:rPr lang="ja-JP" altLang="en-US" dirty="0"/>
              <a:t>機械学習分野の経験者</a:t>
            </a:r>
            <a:r>
              <a:rPr lang="en-US" altLang="ja-JP" dirty="0"/>
              <a:t>: </a:t>
            </a:r>
            <a:r>
              <a:rPr lang="en-US" altLang="ja-JP" dirty="0" err="1"/>
              <a:t>tensorflow</a:t>
            </a:r>
            <a:r>
              <a:rPr lang="en-US" altLang="ja-JP" dirty="0"/>
              <a:t>/</a:t>
            </a:r>
            <a:r>
              <a:rPr lang="en-US" altLang="ja-JP" dirty="0" err="1"/>
              <a:t>caffe</a:t>
            </a:r>
            <a:r>
              <a:rPr lang="en-US" altLang="ja-JP" dirty="0"/>
              <a:t>/</a:t>
            </a:r>
            <a:r>
              <a:rPr lang="en-US" altLang="ja-JP" dirty="0" err="1"/>
              <a:t>pytorch</a:t>
            </a:r>
            <a:r>
              <a:rPr lang="en-US" altLang="ja-JP" dirty="0"/>
              <a:t>/</a:t>
            </a:r>
            <a:r>
              <a:rPr lang="en-US" altLang="ja-JP" dirty="0" err="1"/>
              <a:t>keras</a:t>
            </a:r>
            <a:r>
              <a:rPr lang="en-US" altLang="ja-JP" dirty="0"/>
              <a:t>/</a:t>
            </a:r>
            <a:r>
              <a:rPr lang="en-US" altLang="ja-JP" dirty="0" err="1"/>
              <a:t>lua</a:t>
            </a:r>
            <a:r>
              <a:rPr lang="en-US" altLang="ja-JP" dirty="0"/>
              <a:t>/…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Plugins</a:t>
            </a:r>
            <a:r>
              <a:rPr lang="ja-JP" altLang="en-US" dirty="0"/>
              <a:t>開発</a:t>
            </a:r>
            <a:r>
              <a:rPr lang="en-US" altLang="ja-JP" dirty="0"/>
              <a:t>team</a:t>
            </a:r>
            <a:r>
              <a:rPr lang="ja-JP" altLang="en-US" dirty="0"/>
              <a:t>  ：　目標の</a:t>
            </a:r>
            <a:r>
              <a:rPr lang="en-US" altLang="ja-JP" dirty="0"/>
              <a:t>AI</a:t>
            </a:r>
            <a:r>
              <a:rPr lang="ja-JP" altLang="en-US" dirty="0"/>
              <a:t>モデル利用できる</a:t>
            </a:r>
            <a:r>
              <a:rPr lang="en-US" altLang="ja-JP" dirty="0"/>
              <a:t>plugins</a:t>
            </a:r>
            <a:r>
              <a:rPr lang="ja-JP" altLang="en-US" dirty="0"/>
              <a:t>の作成（</a:t>
            </a:r>
            <a:r>
              <a:rPr lang="en-US" altLang="ja-JP" dirty="0"/>
              <a:t> Wrapper API</a:t>
            </a:r>
            <a:r>
              <a:rPr lang="ja-JP" altLang="en-US" dirty="0"/>
              <a:t>の開発）。</a:t>
            </a:r>
            <a:endParaRPr lang="en-US" altLang="ja-JP" dirty="0"/>
          </a:p>
          <a:p>
            <a:pPr lvl="2"/>
            <a:r>
              <a:rPr lang="ja-JP" altLang="en-US" dirty="0"/>
              <a:t>システム</a:t>
            </a:r>
            <a:r>
              <a:rPr lang="en-US" altLang="ja-JP" dirty="0" err="1"/>
              <a:t>Programer</a:t>
            </a:r>
            <a:r>
              <a:rPr lang="ja-JP" altLang="en-US" dirty="0"/>
              <a:t>：　</a:t>
            </a:r>
            <a:r>
              <a:rPr lang="ja-JP" altLang="en-US" dirty="0">
                <a:effectLst/>
              </a:rPr>
              <a:t>動的リンクライブラリ（</a:t>
            </a:r>
            <a:r>
              <a:rPr lang="en-US" altLang="ja-JP" dirty="0"/>
              <a:t>DLL</a:t>
            </a:r>
            <a:r>
              <a:rPr lang="ja-JP" altLang="en-US" dirty="0"/>
              <a:t>）作成経験が必要</a:t>
            </a:r>
            <a:r>
              <a:rPr lang="en-US" altLang="ja-JP" dirty="0"/>
              <a:t>, C, C++,  rust, python, …</a:t>
            </a:r>
            <a:r>
              <a:rPr lang="ja-JP" altLang="en-US" dirty="0"/>
              <a:t>。</a:t>
            </a:r>
            <a:endParaRPr lang="en-US" altLang="ja-JP" dirty="0"/>
          </a:p>
          <a:p>
            <a:pPr lvl="2"/>
            <a:r>
              <a:rPr lang="en-US" altLang="ja-JP" dirty="0"/>
              <a:t>Out-Source</a:t>
            </a:r>
            <a:r>
              <a:rPr lang="ja-JP" altLang="en-US" dirty="0"/>
              <a:t>で開発。</a:t>
            </a:r>
            <a:endParaRPr lang="en-US" altLang="ja-JP" dirty="0"/>
          </a:p>
          <a:p>
            <a:r>
              <a:rPr lang="ja-JP" altLang="en-US" dirty="0"/>
              <a:t>明確な仕様と受け入れ基準を持ち、開発を外部委託すること（</a:t>
            </a:r>
            <a:r>
              <a:rPr lang="en-US" altLang="ja-JP" dirty="0"/>
              <a:t>out-source</a:t>
            </a:r>
            <a:r>
              <a:rPr lang="ja-JP" altLang="en-US" dirty="0"/>
              <a:t>）ができる。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各開発チームの仕様は、フレームワーク自体が明確に指定しています。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１つテストモジュールを使用して、さまざまなチームから提出された納品をテスト、受け入れできる。</a:t>
            </a:r>
          </a:p>
        </p:txBody>
      </p:sp>
    </p:spTree>
    <p:extLst>
      <p:ext uri="{BB962C8B-B14F-4D97-AF65-F5344CB8AC3E}">
        <p14:creationId xmlns:p14="http://schemas.microsoft.com/office/powerpoint/2010/main" val="65233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1216</Words>
  <Application>Microsoft Office PowerPoint</Application>
  <PresentationFormat>ワイド画面</PresentationFormat>
  <Paragraphs>85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游ゴシック</vt:lpstr>
      <vt:lpstr>Arial</vt:lpstr>
      <vt:lpstr>Bookman Old Style</vt:lpstr>
      <vt:lpstr>Calibri</vt:lpstr>
      <vt:lpstr>Rockwell</vt:lpstr>
      <vt:lpstr>Wingdings</vt:lpstr>
      <vt:lpstr>Damask</vt:lpstr>
      <vt:lpstr>Streaming-ann</vt:lpstr>
      <vt:lpstr>I. 概要</vt:lpstr>
      <vt:lpstr>1-1 背景（対処中の問題）</vt:lpstr>
      <vt:lpstr>1-2 既存のAI関連の開発の難しさ（問題点）</vt:lpstr>
      <vt:lpstr>PowerPoint プレゼンテーション</vt:lpstr>
      <vt:lpstr>1-3 基本方針</vt:lpstr>
      <vt:lpstr>PowerPoint プレゼンテーション</vt:lpstr>
      <vt:lpstr>1-4 システムの実現により期待される効果 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Streaming-ann </dc:title>
  <dc:creator>che hw</dc:creator>
  <cp:lastModifiedBy>che hw</cp:lastModifiedBy>
  <cp:revision>69</cp:revision>
  <dcterms:created xsi:type="dcterms:W3CDTF">2020-01-14T04:36:18Z</dcterms:created>
  <dcterms:modified xsi:type="dcterms:W3CDTF">2020-01-17T03:15:43Z</dcterms:modified>
</cp:coreProperties>
</file>