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60" r:id="rId6"/>
    <p:sldId id="258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B3E-2A99-4473-AE0C-FBF2A4FF014E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9B05-E4DD-4A1F-AC13-8C04BE0242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47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B3E-2A99-4473-AE0C-FBF2A4FF014E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9B05-E4DD-4A1F-AC13-8C04BE0242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10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B3E-2A99-4473-AE0C-FBF2A4FF014E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9B05-E4DD-4A1F-AC13-8C04BE0242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087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0C9F711C-314E-C380-9764-8976A76BF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B7F8B15C-4336-9DE2-3734-C91C5819A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C206B7A0-567E-0ACC-888B-E4EB7E9E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DA2-B124-4FFA-A28B-0E32C3C158AF}" type="datetimeFigureOut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13/02/2025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E07B09C4-B36B-69B0-E1AA-4A04BB34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A9BB4D81-C611-C9D2-ACCA-3D9576D7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75AE-0BE4-4C70-8F8A-5686F431B37A}" type="slidenum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31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C3C3935-FF99-7BD3-4425-102E814A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431ACC44-E318-4ED3-608A-57C3F79E6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06F7599D-06F8-9527-A3D2-AC3E2DE0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DA2-B124-4FFA-A28B-0E32C3C158AF}" type="datetimeFigureOut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13/02/2025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C717D0F5-8538-A44F-26C2-5574FE2F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B3BC220E-81B9-4D48-50D8-BA048FCE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75AE-0BE4-4C70-8F8A-5686F431B37A}" type="slidenum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62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D9AB7E9-C0DE-47C7-DD44-E353E7D1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B52A7A03-20D6-CA2C-9588-03BA822B0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DE905B9D-955F-E65E-FD08-93DDD8A3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DA2-B124-4FFA-A28B-0E32C3C158AF}" type="datetimeFigureOut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13/02/2025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0B470104-F283-CF80-DE84-F7A88394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78A7FA35-E599-3335-FB72-E19DA71A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75AE-0BE4-4C70-8F8A-5686F431B37A}" type="slidenum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50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508CA98-7E77-0077-72C2-6C39D181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5B7E9CF1-4B76-750E-93B2-CFB945BB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9F3E5A15-1CEF-135A-8007-2FEA2BF47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EE7A6AC9-68CC-8D68-4B0B-9526E284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DA2-B124-4FFA-A28B-0E32C3C158AF}" type="datetimeFigureOut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13/02/2025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7C578D26-EF93-0D14-2151-A2E1680C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A4057B16-BD7C-4154-D3F5-4A177AFA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75AE-0BE4-4C70-8F8A-5686F431B37A}" type="slidenum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569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E814A6C-3623-F9B2-6EE2-13B71BD4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19CE81B3-623F-3D0C-516D-036DBBB83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368C5F77-575D-F114-1FDF-0E416B2FF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900D877B-5871-A629-14D5-6E69E0029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EA8B749D-B008-83EE-C3F1-8C7FF79BE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6FBFA1BD-D9CE-A383-F252-489F0B53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DA2-B124-4FFA-A28B-0E32C3C158AF}" type="datetimeFigureOut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13/02/2025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="" xmlns:a16="http://schemas.microsoft.com/office/drawing/2014/main" id="{28F9326D-CAAD-DA96-07D8-A18AC683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3A254295-949E-89E2-92B7-A368B8C1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75AE-0BE4-4C70-8F8A-5686F431B37A}" type="slidenum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951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F1E2629-2CE0-CB5A-1FB9-D84AB20EA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39000AD5-171E-E52A-8F1E-CDEC909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DA2-B124-4FFA-A28B-0E32C3C158AF}" type="datetimeFigureOut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13/02/2025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39364DEB-45AD-9B88-1F62-B707E214B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3514AFF6-C882-4065-ABA2-B7DD9359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75AE-0BE4-4C70-8F8A-5686F431B37A}" type="slidenum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54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1F27CF72-2E77-5D6A-634B-287C87DE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DA2-B124-4FFA-A28B-0E32C3C158AF}" type="datetimeFigureOut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13/02/2025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8D77DF7C-C2F2-F99E-7157-38BCF125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21341D92-F7DD-E8FB-5547-58E0BBE5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75AE-0BE4-4C70-8F8A-5686F431B37A}" type="slidenum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729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3BC04A0-993F-13EC-FA13-F4BEAFF6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8208D389-C09D-B6E9-1B16-C23282177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4B92B3E2-5459-E05B-3CC7-677440BCD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0BFB0E1F-40C9-7C7B-5E18-5F25D547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DA2-B124-4FFA-A28B-0E32C3C158AF}" type="datetimeFigureOut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13/02/2025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231E64DB-1EDF-4490-606C-81482038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62143FD3-9FAC-815D-226E-D41C292E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75AE-0BE4-4C70-8F8A-5686F431B37A}" type="slidenum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58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B3E-2A99-4473-AE0C-FBF2A4FF014E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9B05-E4DD-4A1F-AC13-8C04BE0242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7683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E2D0BA6-B60A-C382-D9F9-C2FFE76D8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CAE89D6A-4C7C-4A0E-5E87-32774F7A3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D50B6254-24FA-95AC-08BA-B1DC002E4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10FEADAC-A356-BD95-3100-06A9AED1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DA2-B124-4FFA-A28B-0E32C3C158AF}" type="datetimeFigureOut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13/02/2025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A12652D4-1821-DE9F-DA59-96645A8B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CAA1E764-C522-1859-3B5C-A66AD978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75AE-0BE4-4C70-8F8A-5686F431B37A}" type="slidenum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977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527E6C5-0974-8B94-41DE-A23C7710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616A9DBE-B8F7-D63E-3842-0644070D5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6FDB0C6D-760B-6B20-5C97-9D18F0D7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DA2-B124-4FFA-A28B-0E32C3C158AF}" type="datetimeFigureOut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13/02/2025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7FD1D10-1D88-8C1B-F002-7F062F80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891E4E5C-5BC6-0E67-4A59-D600DBE65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75AE-0BE4-4C70-8F8A-5686F431B37A}" type="slidenum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2429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E4EF6FDF-4DCA-A0C5-E3A7-78275F1A9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88DE65CF-75CC-C9C7-1249-2A438A9A2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C8CEB5EB-A566-10EF-27A3-609C9456A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DA2-B124-4FFA-A28B-0E32C3C158AF}" type="datetimeFigureOut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13/02/2025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A4A8EDC-9A5F-7AF7-7B76-C9B49840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4E82891E-2A27-F3B4-30C2-349125AB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75AE-0BE4-4C70-8F8A-5686F431B37A}" type="slidenum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90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B3E-2A99-4473-AE0C-FBF2A4FF014E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9B05-E4DD-4A1F-AC13-8C04BE0242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27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B3E-2A99-4473-AE0C-FBF2A4FF014E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9B05-E4DD-4A1F-AC13-8C04BE0242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19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B3E-2A99-4473-AE0C-FBF2A4FF014E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9B05-E4DD-4A1F-AC13-8C04BE0242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2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B3E-2A99-4473-AE0C-FBF2A4FF014E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9B05-E4DD-4A1F-AC13-8C04BE0242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37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B3E-2A99-4473-AE0C-FBF2A4FF014E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9B05-E4DD-4A1F-AC13-8C04BE0242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8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B3E-2A99-4473-AE0C-FBF2A4FF014E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9B05-E4DD-4A1F-AC13-8C04BE0242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71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B3E-2A99-4473-AE0C-FBF2A4FF014E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9B05-E4DD-4A1F-AC13-8C04BE0242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98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0CB3E-2A99-4473-AE0C-FBF2A4FF014E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D9B05-E4DD-4A1F-AC13-8C04BE0242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56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51A7D40E-F3F6-3746-E8AB-68C3B323A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D4C3F847-B928-B9D5-AB59-8EB85158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04B58F09-C21A-AA38-5DF6-54C388D54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BE5DA2-B124-4FFA-A28B-0E32C3C158AF}" type="datetimeFigureOut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13/02/2025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934BF3B4-769F-84B3-4FA6-59BEBDF14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323C38CF-11B6-2646-6405-062954625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D475AE-0BE4-4C70-8F8A-5686F431B37A}" type="slidenum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37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5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="" xmlns:a16="http://schemas.microsoft.com/office/drawing/2014/main" id="{746FA636-073C-4986-CB78-A51A95415501}"/>
              </a:ext>
            </a:extLst>
          </p:cNvPr>
          <p:cNvSpPr/>
          <p:nvPr/>
        </p:nvSpPr>
        <p:spPr>
          <a:xfrm>
            <a:off x="298938" y="1095937"/>
            <a:ext cx="11594123" cy="5480539"/>
          </a:xfrm>
          <a:prstGeom prst="roundRect">
            <a:avLst>
              <a:gd name="adj" fmla="val 5025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3" name="Shape 26">
            <a:extLst>
              <a:ext uri="{FF2B5EF4-FFF2-40B4-BE49-F238E27FC236}">
                <a16:creationId xmlns="" xmlns:a16="http://schemas.microsoft.com/office/drawing/2014/main" id="{28448075-148B-C795-5A20-2C38225A6FE1}"/>
              </a:ext>
            </a:extLst>
          </p:cNvPr>
          <p:cNvSpPr/>
          <p:nvPr/>
        </p:nvSpPr>
        <p:spPr>
          <a:xfrm>
            <a:off x="8434287" y="1416205"/>
            <a:ext cx="3128099" cy="4820335"/>
          </a:xfrm>
          <a:prstGeom prst="roundRect">
            <a:avLst>
              <a:gd name="adj" fmla="val 4441"/>
            </a:avLst>
          </a:prstGeom>
          <a:solidFill>
            <a:srgbClr val="F5F5F5"/>
          </a:solidFill>
          <a:ln w="6350">
            <a:solidFill>
              <a:schemeClr val="tx1">
                <a:alpha val="11085"/>
              </a:schemeClr>
            </a:solidFill>
          </a:ln>
        </p:spPr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4" name="Shape 26">
            <a:extLst>
              <a:ext uri="{FF2B5EF4-FFF2-40B4-BE49-F238E27FC236}">
                <a16:creationId xmlns="" xmlns:a16="http://schemas.microsoft.com/office/drawing/2014/main" id="{EFC2993F-7664-8A33-9538-8E3662A6C79A}"/>
              </a:ext>
            </a:extLst>
          </p:cNvPr>
          <p:cNvSpPr/>
          <p:nvPr/>
        </p:nvSpPr>
        <p:spPr>
          <a:xfrm>
            <a:off x="5874234" y="1416205"/>
            <a:ext cx="2415611" cy="4820335"/>
          </a:xfrm>
          <a:prstGeom prst="roundRect">
            <a:avLst>
              <a:gd name="adj" fmla="val 7169"/>
            </a:avLst>
          </a:prstGeom>
          <a:noFill/>
          <a:ln w="6350">
            <a:solidFill>
              <a:srgbClr val="121212">
                <a:alpha val="11000"/>
              </a:srgbClr>
            </a:solidFill>
          </a:ln>
        </p:spPr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9D4349E0-5C04-36EF-4D06-1A94F604B2BC}"/>
              </a:ext>
            </a:extLst>
          </p:cNvPr>
          <p:cNvSpPr txBox="1"/>
          <p:nvPr/>
        </p:nvSpPr>
        <p:spPr>
          <a:xfrm>
            <a:off x="8681290" y="1581152"/>
            <a:ext cx="156313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600" b="1" dirty="0">
                <a:solidFill>
                  <a:prstClr val="black"/>
                </a:solidFill>
                <a:latin typeface="Century Gothic" panose="020B0502020202020204" pitchFamily="34" charset="0"/>
              </a:rPr>
              <a:t>Formation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FBE41F64-515D-2E1B-B225-AAE4D3E9AE40}"/>
              </a:ext>
            </a:extLst>
          </p:cNvPr>
          <p:cNvSpPr txBox="1"/>
          <p:nvPr/>
        </p:nvSpPr>
        <p:spPr>
          <a:xfrm>
            <a:off x="8681290" y="5008435"/>
            <a:ext cx="1563133" cy="33575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600" b="1" dirty="0">
                <a:solidFill>
                  <a:prstClr val="black"/>
                </a:solidFill>
                <a:latin typeface="Century Gothic" panose="020B0502020202020204" pitchFamily="34" charset="0"/>
              </a:rPr>
              <a:t>Langues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2664FB4D-B23E-567D-61CB-ED0EB26D7292}"/>
              </a:ext>
            </a:extLst>
          </p:cNvPr>
          <p:cNvSpPr txBox="1"/>
          <p:nvPr/>
        </p:nvSpPr>
        <p:spPr>
          <a:xfrm>
            <a:off x="8681290" y="3641075"/>
            <a:ext cx="1841901" cy="33575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600" b="1" dirty="0">
                <a:solidFill>
                  <a:prstClr val="black"/>
                </a:solidFill>
                <a:latin typeface="Century Gothic" panose="020B0502020202020204" pitchFamily="34" charset="0"/>
              </a:rPr>
              <a:t>Certifications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0F01FEEA-821C-9FE9-8BA1-5699DEFA03BF}"/>
              </a:ext>
            </a:extLst>
          </p:cNvPr>
          <p:cNvSpPr txBox="1"/>
          <p:nvPr/>
        </p:nvSpPr>
        <p:spPr>
          <a:xfrm>
            <a:off x="6096000" y="1581152"/>
            <a:ext cx="20818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>
                <a:solidFill>
                  <a:prstClr val="black"/>
                </a:solidFill>
                <a:latin typeface="Century Gothic" panose="020B0502020202020204" pitchFamily="34" charset="0"/>
              </a:rPr>
              <a:t>Compétences</a:t>
            </a:r>
            <a:endParaRPr lang="fr-FR" sz="1600" b="1" dirty="0">
              <a:solidFill>
                <a:srgbClr val="5852FF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58CCE936-1F29-F2D6-2432-DEA77F84BA78}"/>
              </a:ext>
            </a:extLst>
          </p:cNvPr>
          <p:cNvSpPr txBox="1"/>
          <p:nvPr/>
        </p:nvSpPr>
        <p:spPr>
          <a:xfrm>
            <a:off x="6096000" y="4776486"/>
            <a:ext cx="20091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>
                <a:solidFill>
                  <a:prstClr val="black"/>
                </a:solidFill>
                <a:latin typeface="Century Gothic" panose="020B0502020202020204" pitchFamily="34" charset="0"/>
              </a:rPr>
              <a:t>Outils</a:t>
            </a:r>
            <a:endParaRPr lang="fr-FR" sz="1600" b="1" dirty="0">
              <a:solidFill>
                <a:srgbClr val="5852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08546468-1163-E41C-9D1C-D3B11219E0E9}"/>
              </a:ext>
            </a:extLst>
          </p:cNvPr>
          <p:cNvSpPr txBox="1"/>
          <p:nvPr/>
        </p:nvSpPr>
        <p:spPr>
          <a:xfrm>
            <a:off x="502627" y="1284976"/>
            <a:ext cx="371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prstClr val="black"/>
                </a:solidFill>
                <a:latin typeface="Century Gothic" panose="020B0502020202020204" pitchFamily="34" charset="0"/>
              </a:rPr>
              <a:t>Principales</a:t>
            </a:r>
            <a:r>
              <a:rPr lang="fr-FR" b="1" dirty="0">
                <a:solidFill>
                  <a:srgbClr val="5852FF"/>
                </a:solidFill>
                <a:latin typeface="Century Gothic" panose="020B0502020202020204" pitchFamily="34" charset="0"/>
              </a:rPr>
              <a:t> expériences</a:t>
            </a:r>
          </a:p>
        </p:txBody>
      </p:sp>
      <p:sp>
        <p:nvSpPr>
          <p:cNvPr id="15" name="Espace réservé pour une image  30">
            <a:extLst>
              <a:ext uri="{FF2B5EF4-FFF2-40B4-BE49-F238E27FC236}">
                <a16:creationId xmlns="" xmlns:a16="http://schemas.microsoft.com/office/drawing/2014/main" id="{E7EBAE09-709E-31EF-2943-7BECC61851FF}"/>
              </a:ext>
            </a:extLst>
          </p:cNvPr>
          <p:cNvSpPr txBox="1">
            <a:spLocks/>
          </p:cNvSpPr>
          <p:nvPr/>
        </p:nvSpPr>
        <p:spPr>
          <a:xfrm>
            <a:off x="617557" y="2270383"/>
            <a:ext cx="573068" cy="7911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solidFill>
                  <a:prstClr val="black"/>
                </a:solidFill>
              </a:rPr>
              <a:t>  </a:t>
            </a:r>
          </a:p>
        </p:txBody>
      </p:sp>
      <p:sp>
        <p:nvSpPr>
          <p:cNvPr id="16" name="Espace réservé du texte 38">
            <a:extLst>
              <a:ext uri="{FF2B5EF4-FFF2-40B4-BE49-F238E27FC236}">
                <a16:creationId xmlns="" xmlns:a16="http://schemas.microsoft.com/office/drawing/2014/main" id="{89DB1D7C-39E4-888E-074F-51B47AE85A14}"/>
              </a:ext>
            </a:extLst>
          </p:cNvPr>
          <p:cNvSpPr txBox="1">
            <a:spLocks/>
          </p:cNvSpPr>
          <p:nvPr/>
        </p:nvSpPr>
        <p:spPr>
          <a:xfrm>
            <a:off x="545030" y="2313302"/>
            <a:ext cx="5326208" cy="9334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Clr>
                <a:srgbClr val="FF2C9B"/>
              </a:buClr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prstClr val="black"/>
                </a:solidFill>
              </a:rPr>
              <a:t>Rédaction de cahier de charges des besoins des athlètes via les équipes de restauration </a:t>
            </a:r>
          </a:p>
          <a:p>
            <a:pPr marL="171450" indent="-171450">
              <a:buClr>
                <a:srgbClr val="FF2C9B"/>
              </a:buClr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prstClr val="black"/>
                </a:solidFill>
              </a:rPr>
              <a:t>Définir </a:t>
            </a:r>
            <a:r>
              <a:rPr lang="fr-FR" dirty="0">
                <a:solidFill>
                  <a:prstClr val="black"/>
                </a:solidFill>
              </a:rPr>
              <a:t>les spécifications fonctionnelles afin de garantir la qualité de service, l’optimisation des coûts et le respect des délais </a:t>
            </a:r>
            <a:endParaRPr lang="fr-FR" dirty="0" smtClean="0">
              <a:solidFill>
                <a:prstClr val="black"/>
              </a:solidFill>
            </a:endParaRPr>
          </a:p>
          <a:p>
            <a:pPr marL="171450" indent="-171450">
              <a:buClr>
                <a:srgbClr val="FF2C9B"/>
              </a:buClr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prstClr val="black"/>
                </a:solidFill>
              </a:rPr>
              <a:t>Examiner </a:t>
            </a:r>
            <a:r>
              <a:rPr lang="fr-FR" dirty="0">
                <a:solidFill>
                  <a:prstClr val="black"/>
                </a:solidFill>
              </a:rPr>
              <a:t>les </a:t>
            </a:r>
            <a:r>
              <a:rPr lang="fr-FR" dirty="0" smtClean="0">
                <a:solidFill>
                  <a:prstClr val="black"/>
                </a:solidFill>
              </a:rPr>
              <a:t>données </a:t>
            </a:r>
            <a:r>
              <a:rPr lang="fr-FR" dirty="0">
                <a:solidFill>
                  <a:prstClr val="black"/>
                </a:solidFill>
              </a:rPr>
              <a:t>de vente pour comprendre les tendances de </a:t>
            </a:r>
            <a:r>
              <a:rPr lang="fr-FR" dirty="0" smtClean="0">
                <a:solidFill>
                  <a:prstClr val="black"/>
                </a:solidFill>
              </a:rPr>
              <a:t>consommation</a:t>
            </a:r>
            <a:endParaRPr lang="fr-FR" dirty="0">
              <a:solidFill>
                <a:prstClr val="black">
                  <a:lumMod val="50000"/>
                  <a:lumOff val="50000"/>
                </a:prstClr>
              </a:solidFill>
              <a:ea typeface="Century Gothic Regular"/>
              <a:cs typeface="Century Gothic Regular" pitchFamily="34" charset="-120"/>
            </a:endParaRPr>
          </a:p>
        </p:txBody>
      </p:sp>
      <p:sp>
        <p:nvSpPr>
          <p:cNvPr id="17" name="Espace réservé du texte 45">
            <a:extLst>
              <a:ext uri="{FF2B5EF4-FFF2-40B4-BE49-F238E27FC236}">
                <a16:creationId xmlns="" xmlns:a16="http://schemas.microsoft.com/office/drawing/2014/main" id="{C19C30AE-76F5-9E48-6261-145C7994C0D4}"/>
              </a:ext>
            </a:extLst>
          </p:cNvPr>
          <p:cNvSpPr txBox="1">
            <a:spLocks/>
          </p:cNvSpPr>
          <p:nvPr/>
        </p:nvSpPr>
        <p:spPr>
          <a:xfrm>
            <a:off x="551325" y="1694362"/>
            <a:ext cx="2395824" cy="2577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1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prstClr val="black"/>
                </a:solidFill>
              </a:rPr>
              <a:t>THE COCA-COLA COMPANY  -</a:t>
            </a:r>
          </a:p>
        </p:txBody>
      </p:sp>
      <p:sp>
        <p:nvSpPr>
          <p:cNvPr id="18" name="Espace réservé du texte 45">
            <a:extLst>
              <a:ext uri="{FF2B5EF4-FFF2-40B4-BE49-F238E27FC236}">
                <a16:creationId xmlns="" xmlns:a16="http://schemas.microsoft.com/office/drawing/2014/main" id="{BE7B3BB2-82EE-97EF-1FCB-CDB6A02B45BC}"/>
              </a:ext>
            </a:extLst>
          </p:cNvPr>
          <p:cNvSpPr txBox="1">
            <a:spLocks/>
          </p:cNvSpPr>
          <p:nvPr/>
        </p:nvSpPr>
        <p:spPr>
          <a:xfrm>
            <a:off x="2692987" y="1685652"/>
            <a:ext cx="4182863" cy="2577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/>
              <a:t>Agent Activateur </a:t>
            </a:r>
            <a:r>
              <a:rPr lang="fr-FR" i="1" dirty="0" err="1"/>
              <a:t>Analyst</a:t>
            </a:r>
            <a:endParaRPr lang="fr-FR" dirty="0"/>
          </a:p>
        </p:txBody>
      </p:sp>
      <p:sp>
        <p:nvSpPr>
          <p:cNvPr id="19" name="Espace réservé du texte 45">
            <a:extLst>
              <a:ext uri="{FF2B5EF4-FFF2-40B4-BE49-F238E27FC236}">
                <a16:creationId xmlns="" xmlns:a16="http://schemas.microsoft.com/office/drawing/2014/main" id="{0D2B4806-EBD6-7D1A-7CE5-EFED8A91000C}"/>
              </a:ext>
            </a:extLst>
          </p:cNvPr>
          <p:cNvSpPr txBox="1">
            <a:spLocks/>
          </p:cNvSpPr>
          <p:nvPr/>
        </p:nvSpPr>
        <p:spPr>
          <a:xfrm>
            <a:off x="544918" y="1950283"/>
            <a:ext cx="4998528" cy="2896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Août 2024 – Septembre 2024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0" name="Espace réservé pour une image  30">
            <a:extLst>
              <a:ext uri="{FF2B5EF4-FFF2-40B4-BE49-F238E27FC236}">
                <a16:creationId xmlns="" xmlns:a16="http://schemas.microsoft.com/office/drawing/2014/main" id="{9312F40F-771F-F782-939F-39E616B41B3D}"/>
              </a:ext>
            </a:extLst>
          </p:cNvPr>
          <p:cNvSpPr txBox="1">
            <a:spLocks/>
          </p:cNvSpPr>
          <p:nvPr/>
        </p:nvSpPr>
        <p:spPr>
          <a:xfrm>
            <a:off x="617444" y="3770789"/>
            <a:ext cx="573068" cy="7911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solidFill>
                  <a:prstClr val="black"/>
                </a:solidFill>
              </a:rPr>
              <a:t>  </a:t>
            </a:r>
          </a:p>
        </p:txBody>
      </p:sp>
      <p:sp>
        <p:nvSpPr>
          <p:cNvPr id="21" name="Espace réservé du texte 38">
            <a:extLst>
              <a:ext uri="{FF2B5EF4-FFF2-40B4-BE49-F238E27FC236}">
                <a16:creationId xmlns="" xmlns:a16="http://schemas.microsoft.com/office/drawing/2014/main" id="{0B103EE5-EE70-297D-989C-E4E19B07B4DB}"/>
              </a:ext>
            </a:extLst>
          </p:cNvPr>
          <p:cNvSpPr txBox="1">
            <a:spLocks/>
          </p:cNvSpPr>
          <p:nvPr/>
        </p:nvSpPr>
        <p:spPr>
          <a:xfrm>
            <a:off x="544917" y="3804998"/>
            <a:ext cx="5220407" cy="105785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Clr>
                <a:srgbClr val="FF2C9B"/>
              </a:buClr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prstClr val="black"/>
                </a:solidFill>
              </a:rPr>
              <a:t>Générer des </a:t>
            </a:r>
            <a:r>
              <a:rPr lang="fr-FR" dirty="0" err="1" smtClean="0">
                <a:solidFill>
                  <a:prstClr val="black"/>
                </a:solidFill>
              </a:rPr>
              <a:t>reporting</a:t>
            </a:r>
            <a:r>
              <a:rPr lang="fr-FR" dirty="0" smtClean="0">
                <a:solidFill>
                  <a:prstClr val="black"/>
                </a:solidFill>
              </a:rPr>
              <a:t> </a:t>
            </a:r>
            <a:r>
              <a:rPr lang="fr-FR" dirty="0">
                <a:solidFill>
                  <a:prstClr val="black"/>
                </a:solidFill>
              </a:rPr>
              <a:t>donnant des insights aux clients </a:t>
            </a:r>
            <a:endParaRPr lang="fr-FR" dirty="0" smtClean="0">
              <a:solidFill>
                <a:prstClr val="black"/>
              </a:solidFill>
            </a:endParaRPr>
          </a:p>
          <a:p>
            <a:pPr marL="171450" indent="-171450">
              <a:buClr>
                <a:srgbClr val="FF2C9B"/>
              </a:buClr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prstClr val="black"/>
                </a:solidFill>
              </a:rPr>
              <a:t>Transférer des </a:t>
            </a:r>
            <a:r>
              <a:rPr lang="fr-FR" dirty="0">
                <a:solidFill>
                  <a:prstClr val="black"/>
                </a:solidFill>
              </a:rPr>
              <a:t>tables spécifiques d’une base de données à une autre (de DRIVE à </a:t>
            </a:r>
            <a:r>
              <a:rPr lang="fr-FR" dirty="0" smtClean="0">
                <a:solidFill>
                  <a:prstClr val="black"/>
                </a:solidFill>
              </a:rPr>
              <a:t>ODS)</a:t>
            </a:r>
          </a:p>
          <a:p>
            <a:pPr marL="171450" indent="-171450">
              <a:buClr>
                <a:srgbClr val="FF2C9B"/>
              </a:buClr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prstClr val="black"/>
                </a:solidFill>
              </a:rPr>
              <a:t>Développement </a:t>
            </a:r>
            <a:r>
              <a:rPr lang="fr-FR" dirty="0">
                <a:solidFill>
                  <a:prstClr val="black"/>
                </a:solidFill>
              </a:rPr>
              <a:t>d’un programme en PYTHON dédié à la comparaison de deux tables de base de </a:t>
            </a:r>
            <a:r>
              <a:rPr lang="fr-FR" dirty="0" smtClean="0">
                <a:solidFill>
                  <a:prstClr val="black"/>
                </a:solidFill>
              </a:rPr>
              <a:t>données</a:t>
            </a:r>
          </a:p>
          <a:p>
            <a:pPr marL="171450" indent="-171450">
              <a:buClr>
                <a:srgbClr val="FF2C9B"/>
              </a:buClr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prstClr val="black"/>
                </a:solidFill>
              </a:rPr>
              <a:t>A</a:t>
            </a:r>
            <a:r>
              <a:rPr lang="fr-FR" dirty="0" smtClean="0">
                <a:solidFill>
                  <a:prstClr val="black"/>
                </a:solidFill>
              </a:rPr>
              <a:t>utomatisation </a:t>
            </a:r>
            <a:r>
              <a:rPr lang="fr-FR" dirty="0">
                <a:solidFill>
                  <a:prstClr val="black"/>
                </a:solidFill>
              </a:rPr>
              <a:t>de </a:t>
            </a:r>
            <a:r>
              <a:rPr lang="fr-FR" dirty="0" smtClean="0">
                <a:solidFill>
                  <a:prstClr val="black"/>
                </a:solidFill>
              </a:rPr>
              <a:t>traitements de fichiers EDI </a:t>
            </a:r>
            <a:r>
              <a:rPr lang="fr-FR" dirty="0">
                <a:solidFill>
                  <a:prstClr val="black"/>
                </a:solidFill>
              </a:rPr>
              <a:t>mensuels en </a:t>
            </a:r>
            <a:r>
              <a:rPr lang="fr-FR" dirty="0" smtClean="0">
                <a:solidFill>
                  <a:prstClr val="black"/>
                </a:solidFill>
              </a:rPr>
              <a:t>VBA</a:t>
            </a:r>
            <a:endParaRPr lang="fr-FR" dirty="0">
              <a:solidFill>
                <a:prstClr val="black">
                  <a:lumMod val="50000"/>
                  <a:lumOff val="50000"/>
                </a:prstClr>
              </a:solidFill>
              <a:ea typeface="Century Gothic Regular"/>
              <a:cs typeface="Century Gothic Regular" pitchFamily="34" charset="-120"/>
            </a:endParaRPr>
          </a:p>
        </p:txBody>
      </p:sp>
      <p:sp>
        <p:nvSpPr>
          <p:cNvPr id="22" name="Espace réservé du texte 45">
            <a:extLst>
              <a:ext uri="{FF2B5EF4-FFF2-40B4-BE49-F238E27FC236}">
                <a16:creationId xmlns="" xmlns:a16="http://schemas.microsoft.com/office/drawing/2014/main" id="{759E44EF-B916-D10A-E017-30E7F7BEA44C}"/>
              </a:ext>
            </a:extLst>
          </p:cNvPr>
          <p:cNvSpPr txBox="1">
            <a:spLocks/>
          </p:cNvSpPr>
          <p:nvPr/>
        </p:nvSpPr>
        <p:spPr>
          <a:xfrm>
            <a:off x="542503" y="3212186"/>
            <a:ext cx="2395824" cy="2577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1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ARVAL BNP PARIBAS </a:t>
            </a:r>
            <a:r>
              <a:rPr lang="en-US" dirty="0" smtClean="0">
                <a:solidFill>
                  <a:prstClr val="black"/>
                </a:solidFill>
              </a:rPr>
              <a:t>GROUP  -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3" name="Espace réservé du texte 45">
            <a:extLst>
              <a:ext uri="{FF2B5EF4-FFF2-40B4-BE49-F238E27FC236}">
                <a16:creationId xmlns="" xmlns:a16="http://schemas.microsoft.com/office/drawing/2014/main" id="{51C37924-1DA2-BC88-7123-BCCD57286376}"/>
              </a:ext>
            </a:extLst>
          </p:cNvPr>
          <p:cNvSpPr txBox="1">
            <a:spLocks/>
          </p:cNvSpPr>
          <p:nvPr/>
        </p:nvSpPr>
        <p:spPr>
          <a:xfrm>
            <a:off x="2631925" y="3212186"/>
            <a:ext cx="4182863" cy="2577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Data Reporting Analyst</a:t>
            </a:r>
            <a:endParaRPr lang="fr-FR" dirty="0"/>
          </a:p>
        </p:txBody>
      </p:sp>
      <p:sp>
        <p:nvSpPr>
          <p:cNvPr id="24" name="Espace réservé du texte 45">
            <a:extLst>
              <a:ext uri="{FF2B5EF4-FFF2-40B4-BE49-F238E27FC236}">
                <a16:creationId xmlns="" xmlns:a16="http://schemas.microsoft.com/office/drawing/2014/main" id="{32C46EF0-D63C-48AC-010A-8ED3E868542A}"/>
              </a:ext>
            </a:extLst>
          </p:cNvPr>
          <p:cNvSpPr txBox="1">
            <a:spLocks/>
          </p:cNvSpPr>
          <p:nvPr/>
        </p:nvSpPr>
        <p:spPr>
          <a:xfrm>
            <a:off x="544804" y="3459398"/>
            <a:ext cx="4998527" cy="2896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Avril 2023 </a:t>
            </a:r>
            <a:r>
              <a:rPr lang="fr-FR" dirty="0">
                <a:solidFill>
                  <a:prstClr val="black"/>
                </a:solidFill>
              </a:rPr>
              <a:t>– </a:t>
            </a:r>
            <a:r>
              <a:rPr lang="fr-FR" dirty="0" smtClean="0">
                <a:solidFill>
                  <a:prstClr val="black"/>
                </a:solidFill>
              </a:rPr>
              <a:t>Septembre 2023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5" name="Espace réservé pour une image  30">
            <a:extLst>
              <a:ext uri="{FF2B5EF4-FFF2-40B4-BE49-F238E27FC236}">
                <a16:creationId xmlns="" xmlns:a16="http://schemas.microsoft.com/office/drawing/2014/main" id="{887519AE-667E-EBE9-FEF9-45B715AFB94A}"/>
              </a:ext>
            </a:extLst>
          </p:cNvPr>
          <p:cNvSpPr txBox="1">
            <a:spLocks/>
          </p:cNvSpPr>
          <p:nvPr/>
        </p:nvSpPr>
        <p:spPr>
          <a:xfrm>
            <a:off x="617444" y="5417121"/>
            <a:ext cx="573068" cy="7911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solidFill>
                  <a:prstClr val="black"/>
                </a:solidFill>
              </a:rPr>
              <a:t>  </a:t>
            </a:r>
          </a:p>
        </p:txBody>
      </p:sp>
      <p:sp>
        <p:nvSpPr>
          <p:cNvPr id="26" name="Espace réservé du texte 38">
            <a:extLst>
              <a:ext uri="{FF2B5EF4-FFF2-40B4-BE49-F238E27FC236}">
                <a16:creationId xmlns="" xmlns:a16="http://schemas.microsoft.com/office/drawing/2014/main" id="{7C646478-4385-7638-1993-2D98AA21E83B}"/>
              </a:ext>
            </a:extLst>
          </p:cNvPr>
          <p:cNvSpPr txBox="1">
            <a:spLocks/>
          </p:cNvSpPr>
          <p:nvPr/>
        </p:nvSpPr>
        <p:spPr>
          <a:xfrm>
            <a:off x="544918" y="5460040"/>
            <a:ext cx="4998528" cy="9334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Clr>
                <a:srgbClr val="FF2C9B"/>
              </a:buClr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prstClr val="black"/>
                </a:solidFill>
              </a:rPr>
              <a:t>Collecter, nettoyer et traiter les données provenant de différentes </a:t>
            </a:r>
            <a:r>
              <a:rPr lang="fr-FR" dirty="0" smtClean="0">
                <a:solidFill>
                  <a:prstClr val="black"/>
                </a:solidFill>
              </a:rPr>
              <a:t>sources</a:t>
            </a:r>
          </a:p>
          <a:p>
            <a:pPr marL="171450" indent="-171450">
              <a:buClr>
                <a:srgbClr val="FF2C9B"/>
              </a:buClr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prstClr val="black"/>
                </a:solidFill>
              </a:rPr>
              <a:t>Analyser </a:t>
            </a:r>
            <a:r>
              <a:rPr lang="fr-FR" dirty="0">
                <a:solidFill>
                  <a:prstClr val="black"/>
                </a:solidFill>
              </a:rPr>
              <a:t>les données pour identifier des tendances, des corrélations et des </a:t>
            </a:r>
            <a:r>
              <a:rPr lang="fr-FR" dirty="0" smtClean="0">
                <a:solidFill>
                  <a:prstClr val="black"/>
                </a:solidFill>
              </a:rPr>
              <a:t>anomalies</a:t>
            </a:r>
          </a:p>
          <a:p>
            <a:pPr marL="171450" indent="-171450">
              <a:buClr>
                <a:srgbClr val="FF2C9B"/>
              </a:buClr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prstClr val="black"/>
                </a:solidFill>
              </a:rPr>
              <a:t>Concevoir </a:t>
            </a:r>
            <a:r>
              <a:rPr lang="fr-FR" dirty="0">
                <a:solidFill>
                  <a:prstClr val="black"/>
                </a:solidFill>
              </a:rPr>
              <a:t>et développer des tableaux de bord et des rapports sur POWER BI afin de présenter les résultats de manière claire</a:t>
            </a:r>
          </a:p>
          <a:p>
            <a:pPr>
              <a:lnSpc>
                <a:spcPts val="1585"/>
              </a:lnSpc>
              <a:defRPr/>
            </a:pPr>
            <a:endParaRPr lang="fr-FR" dirty="0">
              <a:solidFill>
                <a:prstClr val="black">
                  <a:lumMod val="50000"/>
                  <a:lumOff val="50000"/>
                </a:prstClr>
              </a:solidFill>
              <a:ea typeface="Century Gothic Regular"/>
              <a:cs typeface="Century Gothic Regular" pitchFamily="34" charset="-120"/>
            </a:endParaRPr>
          </a:p>
        </p:txBody>
      </p:sp>
      <p:sp>
        <p:nvSpPr>
          <p:cNvPr id="27" name="Espace réservé du texte 45">
            <a:extLst>
              <a:ext uri="{FF2B5EF4-FFF2-40B4-BE49-F238E27FC236}">
                <a16:creationId xmlns="" xmlns:a16="http://schemas.microsoft.com/office/drawing/2014/main" id="{335979C8-3782-9345-D807-D6812AB34E54}"/>
              </a:ext>
            </a:extLst>
          </p:cNvPr>
          <p:cNvSpPr txBox="1">
            <a:spLocks/>
          </p:cNvSpPr>
          <p:nvPr/>
        </p:nvSpPr>
        <p:spPr>
          <a:xfrm>
            <a:off x="542220" y="4867226"/>
            <a:ext cx="1229436" cy="2646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1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prstClr val="black"/>
                </a:solidFill>
              </a:rPr>
              <a:t>LA POSTE </a:t>
            </a:r>
            <a:r>
              <a:rPr lang="fr-FR" dirty="0" smtClean="0">
                <a:solidFill>
                  <a:prstClr val="black"/>
                </a:solidFill>
              </a:rPr>
              <a:t>BF  -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8" name="Espace réservé du texte 45">
            <a:extLst>
              <a:ext uri="{FF2B5EF4-FFF2-40B4-BE49-F238E27FC236}">
                <a16:creationId xmlns="" xmlns:a16="http://schemas.microsoft.com/office/drawing/2014/main" id="{47141DDE-92D3-0221-BF2C-A244523BD188}"/>
              </a:ext>
            </a:extLst>
          </p:cNvPr>
          <p:cNvSpPr txBox="1">
            <a:spLocks/>
          </p:cNvSpPr>
          <p:nvPr/>
        </p:nvSpPr>
        <p:spPr>
          <a:xfrm>
            <a:off x="1552057" y="4867226"/>
            <a:ext cx="4182863" cy="2646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/>
              <a:t>Data </a:t>
            </a:r>
            <a:r>
              <a:rPr lang="fr-FR" i="1" dirty="0" err="1"/>
              <a:t>Analyst</a:t>
            </a:r>
            <a:endParaRPr lang="fr-FR" dirty="0"/>
          </a:p>
        </p:txBody>
      </p:sp>
      <p:sp>
        <p:nvSpPr>
          <p:cNvPr id="29" name="Espace réservé du texte 45">
            <a:extLst>
              <a:ext uri="{FF2B5EF4-FFF2-40B4-BE49-F238E27FC236}">
                <a16:creationId xmlns="" xmlns:a16="http://schemas.microsoft.com/office/drawing/2014/main" id="{1D83884A-C76E-AE7C-BD09-5F5110A33215}"/>
              </a:ext>
            </a:extLst>
          </p:cNvPr>
          <p:cNvSpPr txBox="1">
            <a:spLocks/>
          </p:cNvSpPr>
          <p:nvPr/>
        </p:nvSpPr>
        <p:spPr>
          <a:xfrm>
            <a:off x="544804" y="5097021"/>
            <a:ext cx="4998527" cy="2896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Avril 2022 </a:t>
            </a:r>
            <a:r>
              <a:rPr lang="fr-FR" dirty="0">
                <a:solidFill>
                  <a:prstClr val="black"/>
                </a:solidFill>
              </a:rPr>
              <a:t>– </a:t>
            </a:r>
            <a:r>
              <a:rPr lang="fr-FR" dirty="0" smtClean="0">
                <a:solidFill>
                  <a:prstClr val="black"/>
                </a:solidFill>
              </a:rPr>
              <a:t>Septembre 2022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30" name="Espace réservé du texte 95">
            <a:extLst>
              <a:ext uri="{FF2B5EF4-FFF2-40B4-BE49-F238E27FC236}">
                <a16:creationId xmlns="" xmlns:a16="http://schemas.microsoft.com/office/drawing/2014/main" id="{91C31AFB-5B5F-2615-651B-24FD2B22D17A}"/>
              </a:ext>
            </a:extLst>
          </p:cNvPr>
          <p:cNvSpPr txBox="1">
            <a:spLocks/>
          </p:cNvSpPr>
          <p:nvPr/>
        </p:nvSpPr>
        <p:spPr>
          <a:xfrm>
            <a:off x="8880872" y="929198"/>
            <a:ext cx="750143" cy="3164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 cap="rnd">
            <a:solidFill>
              <a:srgbClr val="5852FF"/>
            </a:solidFill>
          </a:ln>
        </p:spPr>
        <p:txBody>
          <a:bodyPr wrap="none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prstClr val="black"/>
                </a:solidFill>
              </a:rPr>
              <a:t>O</a:t>
            </a:r>
            <a:r>
              <a:rPr lang="fr-FR" dirty="0" smtClean="0">
                <a:solidFill>
                  <a:prstClr val="black"/>
                </a:solidFill>
              </a:rPr>
              <a:t>ptimisation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31" name="Espace réservé du texte 95">
            <a:extLst>
              <a:ext uri="{FF2B5EF4-FFF2-40B4-BE49-F238E27FC236}">
                <a16:creationId xmlns="" xmlns:a16="http://schemas.microsoft.com/office/drawing/2014/main" id="{9CC37D56-3F56-D64F-3C38-F3E02FF6A208}"/>
              </a:ext>
            </a:extLst>
          </p:cNvPr>
          <p:cNvSpPr txBox="1">
            <a:spLocks/>
          </p:cNvSpPr>
          <p:nvPr/>
        </p:nvSpPr>
        <p:spPr>
          <a:xfrm>
            <a:off x="9692014" y="929198"/>
            <a:ext cx="750143" cy="3164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 cap="rnd">
            <a:solidFill>
              <a:srgbClr val="5852FF"/>
            </a:solidFill>
          </a:ln>
        </p:spPr>
        <p:txBody>
          <a:bodyPr wrap="none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ERP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32" name="Espace réservé du texte 95">
            <a:extLst>
              <a:ext uri="{FF2B5EF4-FFF2-40B4-BE49-F238E27FC236}">
                <a16:creationId xmlns="" xmlns:a16="http://schemas.microsoft.com/office/drawing/2014/main" id="{9099A2D7-DF25-6515-063E-E67B6B8A6F1C}"/>
              </a:ext>
            </a:extLst>
          </p:cNvPr>
          <p:cNvSpPr txBox="1">
            <a:spLocks/>
          </p:cNvSpPr>
          <p:nvPr/>
        </p:nvSpPr>
        <p:spPr>
          <a:xfrm>
            <a:off x="10503156" y="929198"/>
            <a:ext cx="750143" cy="3164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 cap="rnd">
            <a:solidFill>
              <a:srgbClr val="5852FF"/>
            </a:solidFill>
          </a:ln>
        </p:spPr>
        <p:txBody>
          <a:bodyPr wrap="none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SQL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33" name="Espace réservé du texte 62">
            <a:extLst>
              <a:ext uri="{FF2B5EF4-FFF2-40B4-BE49-F238E27FC236}">
                <a16:creationId xmlns="" xmlns:a16="http://schemas.microsoft.com/office/drawing/2014/main" id="{80B031EB-32B6-6565-A3BD-8402E2EB0EAA}"/>
              </a:ext>
            </a:extLst>
          </p:cNvPr>
          <p:cNvSpPr txBox="1">
            <a:spLocks/>
          </p:cNvSpPr>
          <p:nvPr/>
        </p:nvSpPr>
        <p:spPr>
          <a:xfrm>
            <a:off x="8589674" y="1923507"/>
            <a:ext cx="2777762" cy="4848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Tx/>
              <a:buNone/>
              <a:defRPr sz="1000" b="1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Diplôme d’ingénieur option Data &amp; Ingénierie Financière</a:t>
            </a:r>
            <a:r>
              <a:rPr lang="fr-FR" b="0" dirty="0">
                <a:solidFill>
                  <a:prstClr val="black"/>
                </a:solidFill>
              </a:rPr>
              <a:t>, ESIGELEC, 2024</a:t>
            </a:r>
          </a:p>
          <a:p>
            <a:endParaRPr lang="fr-FR" dirty="0"/>
          </a:p>
        </p:txBody>
      </p:sp>
      <p:sp>
        <p:nvSpPr>
          <p:cNvPr id="34" name="Espace réservé du texte 62">
            <a:extLst>
              <a:ext uri="{FF2B5EF4-FFF2-40B4-BE49-F238E27FC236}">
                <a16:creationId xmlns="" xmlns:a16="http://schemas.microsoft.com/office/drawing/2014/main" id="{B85BF30F-DCFD-AB50-3A74-D364DB7A8858}"/>
              </a:ext>
            </a:extLst>
          </p:cNvPr>
          <p:cNvSpPr txBox="1">
            <a:spLocks/>
          </p:cNvSpPr>
          <p:nvPr/>
        </p:nvSpPr>
        <p:spPr>
          <a:xfrm>
            <a:off x="8589674" y="3953517"/>
            <a:ext cx="2777762" cy="9964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FF2C9B"/>
              </a:buClr>
              <a:defRPr/>
            </a:pPr>
            <a:r>
              <a:rPr lang="en-US" b="1" dirty="0" smtClean="0">
                <a:solidFill>
                  <a:srgbClr val="5852FF"/>
                </a:solidFill>
              </a:rPr>
              <a:t>CNIL</a:t>
            </a:r>
            <a:r>
              <a:rPr lang="en-US" dirty="0" smtClean="0">
                <a:solidFill>
                  <a:prstClr val="black"/>
                </a:solidFill>
              </a:rPr>
              <a:t> - Le RGPD et </a:t>
            </a:r>
            <a:r>
              <a:rPr lang="en-US" dirty="0" err="1" smtClean="0">
                <a:solidFill>
                  <a:prstClr val="black"/>
                </a:solidFill>
              </a:rPr>
              <a:t>ses</a:t>
            </a:r>
            <a:r>
              <a:rPr lang="en-US" dirty="0" smtClean="0">
                <a:solidFill>
                  <a:prstClr val="black"/>
                </a:solidFill>
              </a:rPr>
              <a:t> notions </a:t>
            </a:r>
            <a:r>
              <a:rPr lang="en-US" dirty="0" err="1" smtClean="0">
                <a:solidFill>
                  <a:prstClr val="black"/>
                </a:solidFill>
              </a:rPr>
              <a:t>clés</a:t>
            </a:r>
            <a:r>
              <a:rPr lang="en-US" dirty="0" smtClean="0">
                <a:solidFill>
                  <a:prstClr val="black"/>
                </a:solidFill>
              </a:rPr>
              <a:t>, 2025</a:t>
            </a:r>
          </a:p>
          <a:p>
            <a:pPr>
              <a:spcBef>
                <a:spcPts val="0"/>
              </a:spcBef>
              <a:buClr>
                <a:srgbClr val="FF2C9B"/>
              </a:buClr>
              <a:defRPr/>
            </a:pPr>
            <a:r>
              <a:rPr lang="en-US" b="1" dirty="0" smtClean="0">
                <a:solidFill>
                  <a:srgbClr val="5852FF"/>
                </a:solidFill>
              </a:rPr>
              <a:t>ACCENTURE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- </a:t>
            </a:r>
            <a:r>
              <a:rPr lang="en-US" dirty="0" smtClean="0">
                <a:solidFill>
                  <a:prstClr val="black"/>
                </a:solidFill>
              </a:rPr>
              <a:t>DATA </a:t>
            </a:r>
            <a:r>
              <a:rPr lang="en-US" dirty="0">
                <a:solidFill>
                  <a:prstClr val="black"/>
                </a:solidFill>
              </a:rPr>
              <a:t>ANALYTICS AND </a:t>
            </a:r>
            <a:r>
              <a:rPr lang="en-US" dirty="0" smtClean="0">
                <a:solidFill>
                  <a:prstClr val="black"/>
                </a:solidFill>
              </a:rPr>
              <a:t>VISUALIZATION, 2024</a:t>
            </a:r>
          </a:p>
          <a:p>
            <a:pPr>
              <a:spcBef>
                <a:spcPts val="0"/>
              </a:spcBef>
              <a:buClr>
                <a:srgbClr val="FF2C9B"/>
              </a:buClr>
              <a:defRPr/>
            </a:pPr>
            <a:r>
              <a:rPr lang="en-US" b="1" dirty="0">
                <a:solidFill>
                  <a:srgbClr val="5852FF"/>
                </a:solidFill>
              </a:rPr>
              <a:t>QUANTIUM</a:t>
            </a:r>
            <a:r>
              <a:rPr lang="en-US" b="1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- </a:t>
            </a:r>
            <a:r>
              <a:rPr lang="en-US" dirty="0" smtClean="0">
                <a:solidFill>
                  <a:prstClr val="black"/>
                </a:solidFill>
              </a:rPr>
              <a:t>DATA ANALYTICS, 2024 </a:t>
            </a:r>
          </a:p>
          <a:p>
            <a:pPr>
              <a:spcBef>
                <a:spcPts val="0"/>
              </a:spcBef>
              <a:buClr>
                <a:srgbClr val="FF2C9B"/>
              </a:buClr>
              <a:defRPr/>
            </a:pP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35" name="Espace réservé du texte 67">
            <a:extLst>
              <a:ext uri="{FF2B5EF4-FFF2-40B4-BE49-F238E27FC236}">
                <a16:creationId xmlns="" xmlns:a16="http://schemas.microsoft.com/office/drawing/2014/main" id="{EF1F76C8-100D-A41A-BE97-21036D594110}"/>
              </a:ext>
            </a:extLst>
          </p:cNvPr>
          <p:cNvSpPr txBox="1">
            <a:spLocks/>
          </p:cNvSpPr>
          <p:nvPr/>
        </p:nvSpPr>
        <p:spPr>
          <a:xfrm>
            <a:off x="8583813" y="5402686"/>
            <a:ext cx="1098066" cy="2455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000" b="1" i="0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Anglais</a:t>
            </a:r>
            <a:endParaRPr lang="fr-FR" dirty="0"/>
          </a:p>
        </p:txBody>
      </p:sp>
      <p:sp>
        <p:nvSpPr>
          <p:cNvPr id="36" name="Espace réservé du texte 97">
            <a:extLst>
              <a:ext uri="{FF2B5EF4-FFF2-40B4-BE49-F238E27FC236}">
                <a16:creationId xmlns="" xmlns:a16="http://schemas.microsoft.com/office/drawing/2014/main" id="{1F9EFA0F-B292-25FC-13CD-1CB0A8B794DE}"/>
              </a:ext>
            </a:extLst>
          </p:cNvPr>
          <p:cNvSpPr txBox="1">
            <a:spLocks/>
          </p:cNvSpPr>
          <p:nvPr/>
        </p:nvSpPr>
        <p:spPr>
          <a:xfrm>
            <a:off x="9091795" y="5413149"/>
            <a:ext cx="1462425" cy="2460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- Niveau B2 TOEIC 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37" name="Espace réservé du texte 62">
            <a:extLst>
              <a:ext uri="{FF2B5EF4-FFF2-40B4-BE49-F238E27FC236}">
                <a16:creationId xmlns="" xmlns:a16="http://schemas.microsoft.com/office/drawing/2014/main" id="{A6FE997E-5EBD-274C-51B2-18C9F1F0E209}"/>
              </a:ext>
            </a:extLst>
          </p:cNvPr>
          <p:cNvSpPr txBox="1">
            <a:spLocks/>
          </p:cNvSpPr>
          <p:nvPr/>
        </p:nvSpPr>
        <p:spPr>
          <a:xfrm>
            <a:off x="8592669" y="2487431"/>
            <a:ext cx="2777762" cy="6523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>
                <a:solidFill>
                  <a:srgbClr val="5852FF"/>
                </a:solidFill>
              </a:rPr>
              <a:t>Classes </a:t>
            </a:r>
            <a:r>
              <a:rPr lang="fr-FR" b="1" dirty="0">
                <a:solidFill>
                  <a:srgbClr val="5852FF"/>
                </a:solidFill>
              </a:rPr>
              <a:t>Préparatoires aux grandes écoles d’ingénieur – MPSI</a:t>
            </a:r>
            <a:r>
              <a:rPr lang="fr-FR" dirty="0" smtClean="0">
                <a:solidFill>
                  <a:prstClr val="black"/>
                </a:solidFill>
              </a:rPr>
              <a:t>, ESMT, 2020</a:t>
            </a:r>
          </a:p>
          <a:p>
            <a:endParaRPr lang="fr-FR" dirty="0" smtClean="0">
              <a:solidFill>
                <a:prstClr val="black"/>
              </a:solidFill>
            </a:endParaRPr>
          </a:p>
        </p:txBody>
      </p:sp>
      <p:sp>
        <p:nvSpPr>
          <p:cNvPr id="38" name="Espace réservé du texte 49">
            <a:extLst>
              <a:ext uri="{FF2B5EF4-FFF2-40B4-BE49-F238E27FC236}">
                <a16:creationId xmlns="" xmlns:a16="http://schemas.microsoft.com/office/drawing/2014/main" id="{49FA901A-7BCC-B4A0-2A69-00E24D2FCE59}"/>
              </a:ext>
            </a:extLst>
          </p:cNvPr>
          <p:cNvSpPr txBox="1">
            <a:spLocks/>
          </p:cNvSpPr>
          <p:nvPr/>
        </p:nvSpPr>
        <p:spPr>
          <a:xfrm>
            <a:off x="5871239" y="1881762"/>
            <a:ext cx="2418605" cy="28947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FF2C9B"/>
              </a:buClr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Rédaction </a:t>
            </a:r>
            <a:r>
              <a:rPr lang="fr-FR" dirty="0">
                <a:solidFill>
                  <a:prstClr val="black"/>
                </a:solidFill>
              </a:rPr>
              <a:t>de user stories, de spécifications fonctionnelles et scénarios de tests </a:t>
            </a:r>
            <a:endParaRPr lang="fr-FR" dirty="0" smtClean="0">
              <a:solidFill>
                <a:prstClr val="black"/>
              </a:solidFill>
            </a:endParaRPr>
          </a:p>
          <a:p>
            <a:r>
              <a:rPr lang="fr-FR" dirty="0">
                <a:solidFill>
                  <a:prstClr val="black"/>
                </a:solidFill>
              </a:rPr>
              <a:t>Analyse des processus métiers existants pour identifier les points </a:t>
            </a:r>
            <a:r>
              <a:rPr lang="fr-FR" dirty="0" smtClean="0">
                <a:solidFill>
                  <a:prstClr val="black"/>
                </a:solidFill>
              </a:rPr>
              <a:t>d’amélioration</a:t>
            </a:r>
          </a:p>
          <a:p>
            <a:r>
              <a:rPr lang="fr-FR" i="1" dirty="0">
                <a:solidFill>
                  <a:prstClr val="black"/>
                </a:solidFill>
              </a:rPr>
              <a:t>Extraction et analyse des données via des requêtes SQL</a:t>
            </a:r>
            <a:endParaRPr lang="fr-FR" dirty="0">
              <a:solidFill>
                <a:prstClr val="black"/>
              </a:solidFill>
            </a:endParaRPr>
          </a:p>
          <a:p>
            <a:r>
              <a:rPr lang="fr-FR" i="1" dirty="0">
                <a:solidFill>
                  <a:prstClr val="black"/>
                </a:solidFill>
              </a:rPr>
              <a:t>Coordination des tâches et communication avec les différentes parties </a:t>
            </a:r>
            <a:r>
              <a:rPr lang="fr-FR" i="1" dirty="0" smtClean="0">
                <a:solidFill>
                  <a:prstClr val="black"/>
                </a:solidFill>
              </a:rPr>
              <a:t>prenantes</a:t>
            </a:r>
          </a:p>
          <a:p>
            <a:r>
              <a:rPr lang="fr-FR" i="1" dirty="0" smtClean="0">
                <a:solidFill>
                  <a:prstClr val="black"/>
                </a:solidFill>
              </a:rPr>
              <a:t>Automatisation de tâches</a:t>
            </a:r>
          </a:p>
          <a:p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39" name="Espace réservé du texte 49">
            <a:extLst>
              <a:ext uri="{FF2B5EF4-FFF2-40B4-BE49-F238E27FC236}">
                <a16:creationId xmlns="" xmlns:a16="http://schemas.microsoft.com/office/drawing/2014/main" id="{7E75C935-29E2-E4DD-84E8-952CD2031453}"/>
              </a:ext>
            </a:extLst>
          </p:cNvPr>
          <p:cNvSpPr txBox="1">
            <a:spLocks/>
          </p:cNvSpPr>
          <p:nvPr/>
        </p:nvSpPr>
        <p:spPr>
          <a:xfrm>
            <a:off x="6012870" y="5095609"/>
            <a:ext cx="2276974" cy="116919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FF2C9B"/>
              </a:buClr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prstClr val="black"/>
                </a:solidFill>
              </a:rPr>
              <a:t>SalesForce</a:t>
            </a:r>
            <a:endParaRPr lang="fr-FR" dirty="0">
              <a:solidFill>
                <a:prstClr val="black"/>
              </a:solidFill>
            </a:endParaRPr>
          </a:p>
          <a:p>
            <a:r>
              <a:rPr lang="fr-FR" dirty="0" smtClean="0">
                <a:solidFill>
                  <a:prstClr val="black"/>
                </a:solidFill>
              </a:rPr>
              <a:t>ERP Oracle Fusion</a:t>
            </a:r>
          </a:p>
          <a:p>
            <a:r>
              <a:rPr lang="fr-FR" dirty="0" smtClean="0">
                <a:solidFill>
                  <a:prstClr val="black"/>
                </a:solidFill>
              </a:rPr>
              <a:t>SAP </a:t>
            </a:r>
            <a:r>
              <a:rPr lang="fr-FR" dirty="0" err="1" smtClean="0">
                <a:solidFill>
                  <a:prstClr val="black"/>
                </a:solidFill>
              </a:rPr>
              <a:t>Analytics</a:t>
            </a:r>
            <a:r>
              <a:rPr lang="fr-FR" dirty="0" smtClean="0">
                <a:solidFill>
                  <a:prstClr val="black"/>
                </a:solidFill>
              </a:rPr>
              <a:t> Cloud</a:t>
            </a:r>
          </a:p>
          <a:p>
            <a:r>
              <a:rPr lang="fr-FR" dirty="0" smtClean="0">
                <a:solidFill>
                  <a:prstClr val="black"/>
                </a:solidFill>
              </a:rPr>
              <a:t>MySQL Server</a:t>
            </a:r>
          </a:p>
          <a:p>
            <a:r>
              <a:rPr lang="fr-FR" u="sng" dirty="0" smtClean="0">
                <a:solidFill>
                  <a:prstClr val="black"/>
                </a:solidFill>
              </a:rPr>
              <a:t>Langages</a:t>
            </a:r>
            <a:r>
              <a:rPr lang="fr-FR" dirty="0" smtClean="0">
                <a:solidFill>
                  <a:prstClr val="black"/>
                </a:solidFill>
              </a:rPr>
              <a:t>: SQL, Python, VBA</a:t>
            </a:r>
          </a:p>
          <a:p>
            <a:endParaRPr lang="fr-FR" dirty="0" smtClean="0">
              <a:solidFill>
                <a:prstClr val="black"/>
              </a:solidFill>
            </a:endParaRPr>
          </a:p>
          <a:p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41" name="Titre 1">
            <a:extLst>
              <a:ext uri="{FF2B5EF4-FFF2-40B4-BE49-F238E27FC236}">
                <a16:creationId xmlns="" xmlns:a16="http://schemas.microsoft.com/office/drawing/2014/main" id="{5BDFBB92-655C-67CC-7096-9119682800D2}"/>
              </a:ext>
            </a:extLst>
          </p:cNvPr>
          <p:cNvSpPr txBox="1">
            <a:spLocks/>
          </p:cNvSpPr>
          <p:nvPr/>
        </p:nvSpPr>
        <p:spPr>
          <a:xfrm>
            <a:off x="1223170" y="527673"/>
            <a:ext cx="8914388" cy="4504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>
              <a:spcAft>
                <a:spcPts val="200"/>
              </a:spcAft>
            </a:pPr>
            <a:r>
              <a:rPr lang="fr-FR" sz="3200" dirty="0" smtClean="0">
                <a:solidFill>
                  <a:prstClr val="white"/>
                </a:solidFill>
              </a:rPr>
              <a:t>Ingénieur diplômé polyvalent  </a:t>
            </a:r>
            <a:endParaRPr lang="fr-FR" sz="3200" dirty="0">
              <a:solidFill>
                <a:prstClr val="white"/>
              </a:solidFill>
            </a:endParaRPr>
          </a:p>
        </p:txBody>
      </p:sp>
      <p:sp>
        <p:nvSpPr>
          <p:cNvPr id="42" name="Espace réservé du texte 66">
            <a:extLst>
              <a:ext uri="{FF2B5EF4-FFF2-40B4-BE49-F238E27FC236}">
                <a16:creationId xmlns="" xmlns:a16="http://schemas.microsoft.com/office/drawing/2014/main" id="{06A4C1CB-25B2-37DE-7EB5-5770BD23B536}"/>
              </a:ext>
            </a:extLst>
          </p:cNvPr>
          <p:cNvSpPr txBox="1">
            <a:spLocks/>
          </p:cNvSpPr>
          <p:nvPr/>
        </p:nvSpPr>
        <p:spPr>
          <a:xfrm>
            <a:off x="1241425" y="230612"/>
            <a:ext cx="5485946" cy="2508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white"/>
                </a:solidFill>
              </a:rPr>
              <a:t>Cheick </a:t>
            </a:r>
            <a:r>
              <a:rPr lang="fr-FR" b="0" dirty="0" smtClean="0">
                <a:solidFill>
                  <a:prstClr val="white"/>
                </a:solidFill>
              </a:rPr>
              <a:t>– 1</a:t>
            </a:r>
            <a:r>
              <a:rPr lang="fr-FR" dirty="0" smtClean="0">
                <a:solidFill>
                  <a:prstClr val="white"/>
                </a:solidFill>
              </a:rPr>
              <a:t> année d’expérience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="" xmlns:a16="http://schemas.microsoft.com/office/drawing/2014/main" id="{90DBDFE4-8035-0AE0-5855-B63A1F806134}"/>
              </a:ext>
            </a:extLst>
          </p:cNvPr>
          <p:cNvSpPr/>
          <p:nvPr/>
        </p:nvSpPr>
        <p:spPr>
          <a:xfrm>
            <a:off x="353787" y="168280"/>
            <a:ext cx="755822" cy="682981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 dirty="0">
              <a:solidFill>
                <a:srgbClr val="5852FF"/>
              </a:solidFill>
            </a:endParaRPr>
          </a:p>
        </p:txBody>
      </p:sp>
      <p:sp>
        <p:nvSpPr>
          <p:cNvPr id="43" name="Espace réservé du texte 62">
            <a:extLst>
              <a:ext uri="{FF2B5EF4-FFF2-40B4-BE49-F238E27FC236}">
                <a16:creationId xmlns="" xmlns:a16="http://schemas.microsoft.com/office/drawing/2014/main" id="{80B031EB-32B6-6565-A3BD-8402E2EB0EAA}"/>
              </a:ext>
            </a:extLst>
          </p:cNvPr>
          <p:cNvSpPr txBox="1">
            <a:spLocks/>
          </p:cNvSpPr>
          <p:nvPr/>
        </p:nvSpPr>
        <p:spPr>
          <a:xfrm>
            <a:off x="8594023" y="3068687"/>
            <a:ext cx="2777762" cy="4848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Tx/>
              <a:buNone/>
              <a:defRPr sz="1000" b="1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Baccalauréat Scientifique S</a:t>
            </a:r>
            <a:r>
              <a:rPr lang="fr-FR" b="0" dirty="0">
                <a:solidFill>
                  <a:prstClr val="black"/>
                </a:solidFill>
              </a:rPr>
              <a:t>, Groupe Scolaire Saint-Pierre, 2018</a:t>
            </a:r>
          </a:p>
        </p:txBody>
      </p:sp>
    </p:spTree>
    <p:extLst>
      <p:ext uri="{BB962C8B-B14F-4D97-AF65-F5344CB8AC3E}">
        <p14:creationId xmlns:p14="http://schemas.microsoft.com/office/powerpoint/2010/main" val="6430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pour une image  7">
            <a:extLst>
              <a:ext uri="{FF2B5EF4-FFF2-40B4-BE49-F238E27FC236}">
                <a16:creationId xmlns="" xmlns:a16="http://schemas.microsoft.com/office/drawing/2014/main" id="{F5E04334-24E5-AD0F-8856-9D377B917B6A}"/>
              </a:ext>
            </a:extLst>
          </p:cNvPr>
          <p:cNvSpPr txBox="1">
            <a:spLocks/>
          </p:cNvSpPr>
          <p:nvPr/>
        </p:nvSpPr>
        <p:spPr>
          <a:xfrm>
            <a:off x="71269" y="-1"/>
            <a:ext cx="1439965" cy="141663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="" xmlns:a16="http://schemas.microsoft.com/office/drawing/2014/main" id="{3E58CE78-9B79-C4EB-E08C-9C8D9629121C}"/>
              </a:ext>
            </a:extLst>
          </p:cNvPr>
          <p:cNvSpPr/>
          <p:nvPr/>
        </p:nvSpPr>
        <p:spPr>
          <a:xfrm>
            <a:off x="298938" y="965200"/>
            <a:ext cx="11594123" cy="5636288"/>
          </a:xfrm>
          <a:prstGeom prst="roundRect">
            <a:avLst>
              <a:gd name="adj" fmla="val 2964"/>
            </a:avLst>
          </a:prstGeom>
          <a:solidFill>
            <a:srgbClr val="FFFFFF"/>
          </a:solidFill>
          <a:ln w="1270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5" name="Shape 26">
            <a:extLst>
              <a:ext uri="{FF2B5EF4-FFF2-40B4-BE49-F238E27FC236}">
                <a16:creationId xmlns="" xmlns:a16="http://schemas.microsoft.com/office/drawing/2014/main" id="{4B099884-AC33-AFE0-1771-AC91F977A8FA}"/>
              </a:ext>
            </a:extLst>
          </p:cNvPr>
          <p:cNvSpPr/>
          <p:nvPr/>
        </p:nvSpPr>
        <p:spPr>
          <a:xfrm>
            <a:off x="546841" y="1202896"/>
            <a:ext cx="4972903" cy="5143820"/>
          </a:xfrm>
          <a:prstGeom prst="roundRect">
            <a:avLst>
              <a:gd name="adj" fmla="val 2675"/>
            </a:avLst>
          </a:prstGeom>
          <a:solidFill>
            <a:srgbClr val="FF2C9B">
              <a:alpha val="3000"/>
            </a:srgbClr>
          </a:solidFill>
          <a:ln w="6350">
            <a:solidFill>
              <a:srgbClr val="FF2C9B"/>
            </a:solidFill>
          </a:ln>
        </p:spPr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Shape 26">
            <a:extLst>
              <a:ext uri="{FF2B5EF4-FFF2-40B4-BE49-F238E27FC236}">
                <a16:creationId xmlns="" xmlns:a16="http://schemas.microsoft.com/office/drawing/2014/main" id="{1CAD256C-66E0-82AC-14FA-4A6F44414859}"/>
              </a:ext>
            </a:extLst>
          </p:cNvPr>
          <p:cNvSpPr/>
          <p:nvPr/>
        </p:nvSpPr>
        <p:spPr>
          <a:xfrm>
            <a:off x="661986" y="4250567"/>
            <a:ext cx="4743681" cy="1979548"/>
          </a:xfrm>
          <a:prstGeom prst="roundRect">
            <a:avLst>
              <a:gd name="adj" fmla="val 3003"/>
            </a:avLst>
          </a:prstGeom>
          <a:solidFill>
            <a:schemeClr val="bg1"/>
          </a:solidFill>
          <a:ln w="6350">
            <a:solidFill>
              <a:srgbClr val="FF2C9B"/>
            </a:solidFill>
          </a:ln>
        </p:spPr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7" name="Shape 26">
            <a:extLst>
              <a:ext uri="{FF2B5EF4-FFF2-40B4-BE49-F238E27FC236}">
                <a16:creationId xmlns="" xmlns:a16="http://schemas.microsoft.com/office/drawing/2014/main" id="{F16477EB-4E41-EF70-E568-60260621D551}"/>
              </a:ext>
            </a:extLst>
          </p:cNvPr>
          <p:cNvSpPr/>
          <p:nvPr/>
        </p:nvSpPr>
        <p:spPr>
          <a:xfrm>
            <a:off x="661986" y="1359717"/>
            <a:ext cx="4743681" cy="2818700"/>
          </a:xfrm>
          <a:prstGeom prst="roundRect">
            <a:avLst>
              <a:gd name="adj" fmla="val 3003"/>
            </a:avLst>
          </a:prstGeom>
          <a:solidFill>
            <a:schemeClr val="bg1"/>
          </a:solidFill>
          <a:ln w="6350">
            <a:solidFill>
              <a:srgbClr val="FF2C9B"/>
            </a:solidFill>
          </a:ln>
        </p:spPr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3BA6B332-532E-6E9F-B437-BEABC5D5F052}"/>
              </a:ext>
            </a:extLst>
          </p:cNvPr>
          <p:cNvCxnSpPr>
            <a:cxnSpLocks/>
          </p:cNvCxnSpPr>
          <p:nvPr/>
        </p:nvCxnSpPr>
        <p:spPr>
          <a:xfrm>
            <a:off x="1520407" y="269532"/>
            <a:ext cx="0" cy="426137"/>
          </a:xfrm>
          <a:prstGeom prst="line">
            <a:avLst/>
          </a:prstGeom>
          <a:ln w="9525">
            <a:solidFill>
              <a:srgbClr val="121212">
                <a:alpha val="15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57C7CFC3-E0D6-7E74-BFEC-4D360BC0AF04}"/>
              </a:ext>
            </a:extLst>
          </p:cNvPr>
          <p:cNvSpPr txBox="1"/>
          <p:nvPr/>
        </p:nvSpPr>
        <p:spPr>
          <a:xfrm>
            <a:off x="5964482" y="1197937"/>
            <a:ext cx="5836101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600" b="1" dirty="0">
                <a:solidFill>
                  <a:prstClr val="black"/>
                </a:solidFill>
                <a:latin typeface="Century Gothic" panose="020B0502020202020204" pitchFamily="34" charset="0"/>
              </a:rPr>
              <a:t>Tâches / Réalisations</a:t>
            </a:r>
          </a:p>
        </p:txBody>
      </p:sp>
      <p:pic>
        <p:nvPicPr>
          <p:cNvPr id="10" name="Graphique 9">
            <a:extLst>
              <a:ext uri="{FF2B5EF4-FFF2-40B4-BE49-F238E27FC236}">
                <a16:creationId xmlns="" xmlns:a16="http://schemas.microsoft.com/office/drawing/2014/main" id="{82E22537-1ADF-A4F6-ACC8-30AA1917E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6091" y="1536883"/>
            <a:ext cx="1014117" cy="7646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705456AF-7742-136E-5836-840F987108A5}"/>
              </a:ext>
            </a:extLst>
          </p:cNvPr>
          <p:cNvSpPr txBox="1"/>
          <p:nvPr/>
        </p:nvSpPr>
        <p:spPr>
          <a:xfrm>
            <a:off x="5964482" y="4467152"/>
            <a:ext cx="5836101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600" b="1">
                <a:solidFill>
                  <a:prstClr val="black"/>
                </a:solidFill>
                <a:latin typeface="Century Gothic" panose="020B0502020202020204" pitchFamily="34" charset="0"/>
              </a:rPr>
              <a:t>Résultats / Livrables</a:t>
            </a:r>
          </a:p>
        </p:txBody>
      </p:sp>
      <p:pic>
        <p:nvPicPr>
          <p:cNvPr id="12" name="Graphique 11">
            <a:extLst>
              <a:ext uri="{FF2B5EF4-FFF2-40B4-BE49-F238E27FC236}">
                <a16:creationId xmlns="" xmlns:a16="http://schemas.microsoft.com/office/drawing/2014/main" id="{C01752F0-39E1-5A5D-C2B2-B8D8DB30F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6091" y="4806098"/>
            <a:ext cx="1014117" cy="7646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938D60E7-ED80-10E6-A02B-0E062DD1A476}"/>
              </a:ext>
            </a:extLst>
          </p:cNvPr>
          <p:cNvSpPr txBox="1"/>
          <p:nvPr/>
        </p:nvSpPr>
        <p:spPr>
          <a:xfrm>
            <a:off x="890843" y="1496299"/>
            <a:ext cx="218034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fr-FR" sz="2000" b="1" dirty="0">
                <a:ln w="10795">
                  <a:noFill/>
                </a:ln>
                <a:solidFill>
                  <a:srgbClr val="5852FF"/>
                </a:solidFill>
                <a:latin typeface="Century Gothic" panose="020B0502020202020204" pitchFamily="34" charset="0"/>
              </a:rPr>
              <a:t>Contexte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="" xmlns:a16="http://schemas.microsoft.com/office/drawing/2014/main" id="{BDDCF8C2-9614-D301-3C8A-73A74E6ABECE}"/>
              </a:ext>
            </a:extLst>
          </p:cNvPr>
          <p:cNvSpPr txBox="1"/>
          <p:nvPr/>
        </p:nvSpPr>
        <p:spPr>
          <a:xfrm>
            <a:off x="890843" y="4442009"/>
            <a:ext cx="2135898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600" b="1" dirty="0">
                <a:solidFill>
                  <a:srgbClr val="5852FF"/>
                </a:solidFill>
                <a:latin typeface="Century Gothic" panose="020B0502020202020204" pitchFamily="34" charset="0"/>
              </a:rPr>
              <a:t>Méthodologie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06D48435-AE33-713C-2C92-BF60F195E84E}"/>
              </a:ext>
            </a:extLst>
          </p:cNvPr>
          <p:cNvSpPr txBox="1"/>
          <p:nvPr/>
        </p:nvSpPr>
        <p:spPr>
          <a:xfrm>
            <a:off x="890843" y="5194032"/>
            <a:ext cx="3506289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600" b="1" dirty="0">
                <a:solidFill>
                  <a:srgbClr val="5852FF"/>
                </a:solidFill>
                <a:latin typeface="Century Gothic" panose="020B0502020202020204" pitchFamily="34" charset="0"/>
              </a:rPr>
              <a:t>Environnement technique &amp; outils</a:t>
            </a:r>
          </a:p>
        </p:txBody>
      </p:sp>
      <p:sp>
        <p:nvSpPr>
          <p:cNvPr id="16" name="Espace réservé du texte 13">
            <a:extLst>
              <a:ext uri="{FF2B5EF4-FFF2-40B4-BE49-F238E27FC236}">
                <a16:creationId xmlns="" xmlns:a16="http://schemas.microsoft.com/office/drawing/2014/main" id="{DDF8644C-3952-6E45-9966-5698DF70DFCE}"/>
              </a:ext>
            </a:extLst>
          </p:cNvPr>
          <p:cNvSpPr txBox="1">
            <a:spLocks/>
          </p:cNvSpPr>
          <p:nvPr/>
        </p:nvSpPr>
        <p:spPr>
          <a:xfrm>
            <a:off x="890843" y="4839481"/>
            <a:ext cx="4357688" cy="19522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fr-FR"/>
            </a:defPPr>
            <a:lvl1pPr marL="0" indent="0" algn="ctr" defTabSz="914400" rtl="0" eaLnBrk="1" latinLnBrk="0" hangingPunct="1">
              <a:buFontTx/>
              <a:buNone/>
              <a:defRPr sz="900" b="0" i="0" kern="1200">
                <a:solidFill>
                  <a:schemeClr val="tx1">
                    <a:tint val="82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  <a:defRPr/>
            </a:pPr>
            <a:r>
              <a:rPr lang="fr-FR" dirty="0" smtClean="0">
                <a:solidFill>
                  <a:srgbClr val="1D1D1D"/>
                </a:solidFill>
                <a:sym typeface="Montserrat"/>
              </a:rPr>
              <a:t>Agile[</a:t>
            </a:r>
            <a:r>
              <a:rPr lang="fr-FR" dirty="0" err="1" smtClean="0">
                <a:solidFill>
                  <a:srgbClr val="1D1D1D"/>
                </a:solidFill>
                <a:sym typeface="Montserrat"/>
              </a:rPr>
              <a:t>Scrum</a:t>
            </a:r>
            <a:r>
              <a:rPr lang="fr-FR" dirty="0" smtClean="0">
                <a:solidFill>
                  <a:srgbClr val="1D1D1D"/>
                </a:solidFill>
                <a:sym typeface="Montserrat"/>
              </a:rPr>
              <a:t>], Cycle en V</a:t>
            </a:r>
            <a:endParaRPr lang="fr-FR" sz="1200" dirty="0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17" name="Espace réservé du texte 13">
            <a:extLst>
              <a:ext uri="{FF2B5EF4-FFF2-40B4-BE49-F238E27FC236}">
                <a16:creationId xmlns="" xmlns:a16="http://schemas.microsoft.com/office/drawing/2014/main" id="{D0300E6D-515C-C236-3AD0-A5E39EB13934}"/>
              </a:ext>
            </a:extLst>
          </p:cNvPr>
          <p:cNvSpPr txBox="1">
            <a:spLocks/>
          </p:cNvSpPr>
          <p:nvPr/>
        </p:nvSpPr>
        <p:spPr>
          <a:xfrm>
            <a:off x="890843" y="5612830"/>
            <a:ext cx="4357688" cy="4577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fr-FR"/>
            </a:defPPr>
            <a:lvl1pPr marL="0" indent="0" algn="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 b="0" i="0" kern="1200">
                <a:solidFill>
                  <a:schemeClr val="tx1">
                    <a:tint val="82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0"/>
              </a:spcBef>
              <a:spcAft>
                <a:spcPts val="200"/>
              </a:spcAft>
              <a:defRPr/>
            </a:pPr>
            <a:endParaRPr lang="fr-FR" sz="1200" dirty="0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="" xmlns:a16="http://schemas.microsoft.com/office/drawing/2014/main" id="{88FCB7FC-04A9-68A8-E8A3-F2739133FD1C}"/>
              </a:ext>
            </a:extLst>
          </p:cNvPr>
          <p:cNvSpPr txBox="1">
            <a:spLocks/>
          </p:cNvSpPr>
          <p:nvPr/>
        </p:nvSpPr>
        <p:spPr>
          <a:xfrm>
            <a:off x="1604536" y="74504"/>
            <a:ext cx="8914388" cy="450449"/>
          </a:xfrm>
          <a:prstGeom prst="rect">
            <a:avLst/>
          </a:prstGeom>
        </p:spPr>
        <p:txBody>
          <a:bodyPr lIns="3600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852FF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>
              <a:spcAft>
                <a:spcPts val="200"/>
              </a:spcAft>
            </a:pPr>
            <a:r>
              <a:rPr lang="fr-FR" dirty="0"/>
              <a:t>Data </a:t>
            </a:r>
            <a:r>
              <a:rPr lang="fr-FR" dirty="0" err="1"/>
              <a:t>Reporting</a:t>
            </a:r>
            <a:r>
              <a:rPr lang="fr-FR" dirty="0"/>
              <a:t> </a:t>
            </a:r>
            <a:r>
              <a:rPr lang="fr-FR" dirty="0" err="1"/>
              <a:t>Analyst</a:t>
            </a:r>
            <a:endParaRPr lang="fr-FR" sz="4800" dirty="0"/>
          </a:p>
        </p:txBody>
      </p:sp>
      <p:sp>
        <p:nvSpPr>
          <p:cNvPr id="20" name="Espace réservé du texte 9">
            <a:extLst>
              <a:ext uri="{FF2B5EF4-FFF2-40B4-BE49-F238E27FC236}">
                <a16:creationId xmlns="" xmlns:a16="http://schemas.microsoft.com/office/drawing/2014/main" id="{8D72230F-3742-201D-A4B8-1A250018B349}"/>
              </a:ext>
            </a:extLst>
          </p:cNvPr>
          <p:cNvSpPr txBox="1">
            <a:spLocks/>
          </p:cNvSpPr>
          <p:nvPr/>
        </p:nvSpPr>
        <p:spPr>
          <a:xfrm>
            <a:off x="808261" y="1907080"/>
            <a:ext cx="4505580" cy="20869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"/>
              </a:spcAft>
            </a:pPr>
            <a:r>
              <a:rPr lang="fr-FR" dirty="0" smtClean="0">
                <a:solidFill>
                  <a:prstClr val="black"/>
                </a:solidFill>
              </a:rPr>
              <a:t>De l’activité d’</a:t>
            </a:r>
            <a:r>
              <a:rPr lang="fr-FR" dirty="0" err="1" smtClean="0">
                <a:solidFill>
                  <a:prstClr val="black"/>
                </a:solidFill>
              </a:rPr>
              <a:t>Arval</a:t>
            </a:r>
            <a:r>
              <a:rPr lang="fr-FR" dirty="0" smtClean="0">
                <a:solidFill>
                  <a:prstClr val="black"/>
                </a:solidFill>
              </a:rPr>
              <a:t> résulte de nombreuses problématiques autour du </a:t>
            </a:r>
            <a:r>
              <a:rPr lang="fr-FR" dirty="0" err="1" smtClean="0">
                <a:solidFill>
                  <a:prstClr val="black"/>
                </a:solidFill>
              </a:rPr>
              <a:t>reporting</a:t>
            </a:r>
            <a:r>
              <a:rPr lang="fr-FR" dirty="0" smtClean="0">
                <a:solidFill>
                  <a:prstClr val="black"/>
                </a:solidFill>
              </a:rPr>
              <a:t> client. Mes tâches s’articulait autour de 3 points: </a:t>
            </a:r>
          </a:p>
          <a:p>
            <a:pPr marL="171450" indent="-171450">
              <a:spcAft>
                <a:spcPts val="200"/>
              </a:spcAft>
              <a:buClr>
                <a:srgbClr val="FF2C9B"/>
              </a:buClr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prstClr val="black"/>
                </a:solidFill>
              </a:rPr>
              <a:t>Résolution de tickets agile </a:t>
            </a:r>
            <a:r>
              <a:rPr lang="fr-FR" dirty="0" err="1" smtClean="0">
                <a:solidFill>
                  <a:prstClr val="black"/>
                </a:solidFill>
              </a:rPr>
              <a:t>Jira</a:t>
            </a:r>
            <a:endParaRPr lang="fr-FR" dirty="0" smtClean="0">
              <a:solidFill>
                <a:prstClr val="black"/>
              </a:solidFill>
            </a:endParaRPr>
          </a:p>
          <a:p>
            <a:pPr marL="171450" indent="-171450">
              <a:spcAft>
                <a:spcPts val="200"/>
              </a:spcAft>
              <a:buClr>
                <a:srgbClr val="FF2C9B"/>
              </a:buClr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prstClr val="black"/>
                </a:solidFill>
              </a:rPr>
              <a:t>L’amélioration continue de </a:t>
            </a:r>
            <a:r>
              <a:rPr lang="fr-FR" dirty="0" err="1" smtClean="0">
                <a:solidFill>
                  <a:prstClr val="black"/>
                </a:solidFill>
              </a:rPr>
              <a:t>process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smtClean="0">
                <a:solidFill>
                  <a:prstClr val="black"/>
                </a:solidFill>
              </a:rPr>
              <a:t>métier au niveau du SI </a:t>
            </a:r>
          </a:p>
          <a:p>
            <a:pPr marL="171450" indent="-171450">
              <a:spcAft>
                <a:spcPts val="200"/>
              </a:spcAft>
              <a:buClr>
                <a:srgbClr val="FF2C9B"/>
              </a:buClr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prstClr val="black"/>
                </a:solidFill>
              </a:rPr>
              <a:t>Génération, vérification et envoi de </a:t>
            </a:r>
            <a:r>
              <a:rPr lang="fr-FR" dirty="0" err="1" smtClean="0">
                <a:solidFill>
                  <a:prstClr val="black"/>
                </a:solidFill>
              </a:rPr>
              <a:t>reporting</a:t>
            </a:r>
            <a:r>
              <a:rPr lang="fr-FR" dirty="0" smtClean="0">
                <a:solidFill>
                  <a:prstClr val="black"/>
                </a:solidFill>
              </a:rPr>
              <a:t> au clients</a:t>
            </a:r>
          </a:p>
        </p:txBody>
      </p:sp>
      <p:sp>
        <p:nvSpPr>
          <p:cNvPr id="21" name="Espace réservé du texte 49">
            <a:extLst>
              <a:ext uri="{FF2B5EF4-FFF2-40B4-BE49-F238E27FC236}">
                <a16:creationId xmlns="" xmlns:a16="http://schemas.microsoft.com/office/drawing/2014/main" id="{DA65DC7F-D25C-02EB-6496-B9CAC277B98C}"/>
              </a:ext>
            </a:extLst>
          </p:cNvPr>
          <p:cNvSpPr txBox="1">
            <a:spLocks/>
          </p:cNvSpPr>
          <p:nvPr/>
        </p:nvSpPr>
        <p:spPr>
          <a:xfrm>
            <a:off x="5872003" y="1772352"/>
            <a:ext cx="5658011" cy="23855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FF2C9B"/>
              </a:buClr>
              <a:buFont typeface="Courier New" panose="02070309020205020404" pitchFamily="49" charset="0"/>
              <a:buChar char="o"/>
              <a:defRPr sz="9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/>
            <a:r>
              <a:rPr lang="fr-FR" dirty="0">
                <a:solidFill>
                  <a:prstClr val="black"/>
                </a:solidFill>
              </a:rPr>
              <a:t>Générer des </a:t>
            </a:r>
            <a:r>
              <a:rPr lang="fr-FR" dirty="0" err="1">
                <a:solidFill>
                  <a:prstClr val="black"/>
                </a:solidFill>
              </a:rPr>
              <a:t>reporting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smtClean="0">
                <a:solidFill>
                  <a:prstClr val="black"/>
                </a:solidFill>
              </a:rPr>
              <a:t>standards donnant </a:t>
            </a:r>
            <a:r>
              <a:rPr lang="fr-FR" dirty="0">
                <a:solidFill>
                  <a:prstClr val="black"/>
                </a:solidFill>
              </a:rPr>
              <a:t>des insights aux clients </a:t>
            </a:r>
            <a:r>
              <a:rPr lang="fr-FR" dirty="0" smtClean="0">
                <a:solidFill>
                  <a:prstClr val="black"/>
                </a:solidFill>
              </a:rPr>
              <a:t>sur OBIEE</a:t>
            </a:r>
          </a:p>
          <a:p>
            <a:pPr marL="171450" indent="-171450"/>
            <a:r>
              <a:rPr lang="fr-FR" i="1" dirty="0">
                <a:solidFill>
                  <a:prstClr val="black"/>
                </a:solidFill>
              </a:rPr>
              <a:t>Conception de </a:t>
            </a:r>
            <a:r>
              <a:rPr lang="fr-FR" i="1" dirty="0" err="1">
                <a:solidFill>
                  <a:prstClr val="black"/>
                </a:solidFill>
              </a:rPr>
              <a:t>reportings</a:t>
            </a:r>
            <a:r>
              <a:rPr lang="fr-FR" i="1" dirty="0">
                <a:solidFill>
                  <a:prstClr val="black"/>
                </a:solidFill>
              </a:rPr>
              <a:t> spécifiques aux clients à travers des jointures </a:t>
            </a:r>
            <a:r>
              <a:rPr lang="fr-FR" i="1" dirty="0" smtClean="0">
                <a:solidFill>
                  <a:prstClr val="black"/>
                </a:solidFill>
              </a:rPr>
              <a:t>SQL</a:t>
            </a:r>
            <a:endParaRPr lang="fr-FR" dirty="0" smtClean="0">
              <a:solidFill>
                <a:prstClr val="black"/>
              </a:solidFill>
            </a:endParaRPr>
          </a:p>
          <a:p>
            <a:pPr marL="171450" indent="-171450"/>
            <a:r>
              <a:rPr lang="fr-FR" dirty="0" smtClean="0">
                <a:solidFill>
                  <a:prstClr val="black"/>
                </a:solidFill>
              </a:rPr>
              <a:t>Conception de tableaux de bords sur OBIEE</a:t>
            </a:r>
            <a:endParaRPr lang="fr-FR" dirty="0">
              <a:solidFill>
                <a:prstClr val="black"/>
              </a:solidFill>
            </a:endParaRPr>
          </a:p>
          <a:p>
            <a:pPr marL="171450" indent="-171450"/>
            <a:r>
              <a:rPr lang="fr-FR" dirty="0">
                <a:solidFill>
                  <a:prstClr val="black"/>
                </a:solidFill>
              </a:rPr>
              <a:t>Transférer des tables spécifiques d’une base de données à une autre </a:t>
            </a:r>
            <a:r>
              <a:rPr lang="fr-FR" dirty="0" smtClean="0">
                <a:solidFill>
                  <a:prstClr val="black"/>
                </a:solidFill>
              </a:rPr>
              <a:t>(de </a:t>
            </a:r>
            <a:r>
              <a:rPr lang="fr-FR" dirty="0">
                <a:solidFill>
                  <a:prstClr val="black"/>
                </a:solidFill>
              </a:rPr>
              <a:t>DRIVE à </a:t>
            </a:r>
            <a:r>
              <a:rPr lang="fr-FR" dirty="0" smtClean="0">
                <a:solidFill>
                  <a:prstClr val="black"/>
                </a:solidFill>
              </a:rPr>
              <a:t>ODS)</a:t>
            </a:r>
            <a:endParaRPr lang="fr-FR" dirty="0">
              <a:solidFill>
                <a:prstClr val="black"/>
              </a:solidFill>
            </a:endParaRPr>
          </a:p>
          <a:p>
            <a:pPr marL="171450" indent="-171450"/>
            <a:r>
              <a:rPr lang="fr-FR" dirty="0">
                <a:solidFill>
                  <a:prstClr val="black"/>
                </a:solidFill>
              </a:rPr>
              <a:t>Développement d’un programme en PYTHON dédié à la comparaison de deux tables de base de données</a:t>
            </a:r>
          </a:p>
          <a:p>
            <a:pPr marL="171450" indent="-171450"/>
            <a:r>
              <a:rPr lang="fr-FR" dirty="0">
                <a:solidFill>
                  <a:prstClr val="black"/>
                </a:solidFill>
              </a:rPr>
              <a:t>Automatisation de traitements de fichiers EDI mensuels en </a:t>
            </a:r>
            <a:r>
              <a:rPr lang="fr-FR" dirty="0" smtClean="0">
                <a:solidFill>
                  <a:prstClr val="black"/>
                </a:solidFill>
              </a:rPr>
              <a:t>VBA</a:t>
            </a:r>
          </a:p>
          <a:p>
            <a:pPr marL="171450" indent="-171450"/>
            <a:r>
              <a:rPr lang="fr-FR" dirty="0" smtClean="0">
                <a:solidFill>
                  <a:prstClr val="black"/>
                </a:solidFill>
              </a:rPr>
              <a:t>Cotation de véhicules dans l’ERP interne </a:t>
            </a:r>
          </a:p>
          <a:p>
            <a:pPr marL="171450" indent="-171450"/>
            <a:r>
              <a:rPr lang="fr-FR" dirty="0" smtClean="0">
                <a:solidFill>
                  <a:prstClr val="black"/>
                </a:solidFill>
              </a:rPr>
              <a:t>Rédiger des récapitulatifs mensuels par rapport à la réussite d’un RPA(Robot d’automatisation) qui était en phase d’expérimentation  </a:t>
            </a:r>
          </a:p>
          <a:p>
            <a:pPr marL="171450" indent="-171450"/>
            <a:endParaRPr lang="fr-FR" dirty="0" smtClean="0">
              <a:solidFill>
                <a:prstClr val="black"/>
              </a:solidFill>
            </a:endParaRPr>
          </a:p>
          <a:p>
            <a:pPr marL="171450" indent="-171450"/>
            <a:endParaRPr lang="fr-FR" dirty="0">
              <a:solidFill>
                <a:prstClr val="black"/>
              </a:solidFill>
            </a:endParaRPr>
          </a:p>
          <a:p>
            <a:pPr marL="171450" indent="-171450"/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2" name="Espace réservé du texte 49">
            <a:extLst>
              <a:ext uri="{FF2B5EF4-FFF2-40B4-BE49-F238E27FC236}">
                <a16:creationId xmlns="" xmlns:a16="http://schemas.microsoft.com/office/drawing/2014/main" id="{0D11B49A-90E2-C97C-D0FD-4F91A1692426}"/>
              </a:ext>
            </a:extLst>
          </p:cNvPr>
          <p:cNvSpPr txBox="1">
            <a:spLocks/>
          </p:cNvSpPr>
          <p:nvPr/>
        </p:nvSpPr>
        <p:spPr>
          <a:xfrm>
            <a:off x="5872002" y="5063499"/>
            <a:ext cx="5658011" cy="12832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FF2C9B"/>
              </a:buClr>
              <a:buFont typeface="Courier New" panose="02070309020205020404" pitchFamily="49" charset="0"/>
              <a:buChar char="o"/>
              <a:defRPr sz="9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600"/>
              </a:lnSpc>
              <a:spcAft>
                <a:spcPts val="200"/>
              </a:spcAft>
            </a:pPr>
            <a:r>
              <a:rPr lang="fr-FR" dirty="0" smtClean="0">
                <a:solidFill>
                  <a:prstClr val="black"/>
                </a:solidFill>
              </a:rPr>
              <a:t>Dictionnaire interactif de </a:t>
            </a:r>
            <a:r>
              <a:rPr lang="fr-FR" dirty="0" err="1" smtClean="0">
                <a:solidFill>
                  <a:prstClr val="black"/>
                </a:solidFill>
              </a:rPr>
              <a:t>reportings</a:t>
            </a:r>
            <a:r>
              <a:rPr lang="fr-FR" dirty="0" smtClean="0">
                <a:solidFill>
                  <a:prstClr val="black"/>
                </a:solidFill>
              </a:rPr>
              <a:t> en Python </a:t>
            </a:r>
          </a:p>
          <a:p>
            <a:pPr marL="171450" indent="-171450">
              <a:lnSpc>
                <a:spcPts val="1600"/>
              </a:lnSpc>
              <a:spcAft>
                <a:spcPts val="200"/>
              </a:spcAft>
            </a:pPr>
            <a:r>
              <a:rPr lang="fr-FR" dirty="0">
                <a:solidFill>
                  <a:prstClr val="black"/>
                </a:solidFill>
              </a:rPr>
              <a:t>Développement </a:t>
            </a:r>
            <a:r>
              <a:rPr lang="fr-FR" dirty="0" smtClean="0">
                <a:solidFill>
                  <a:prstClr val="black"/>
                </a:solidFill>
              </a:rPr>
              <a:t>de plusieurs programmes </a:t>
            </a:r>
            <a:r>
              <a:rPr lang="fr-FR" dirty="0">
                <a:solidFill>
                  <a:prstClr val="black"/>
                </a:solidFill>
              </a:rPr>
              <a:t>d’automatisation de </a:t>
            </a:r>
            <a:r>
              <a:rPr lang="fr-FR" dirty="0" smtClean="0">
                <a:solidFill>
                  <a:prstClr val="black"/>
                </a:solidFill>
              </a:rPr>
              <a:t>tâches en VBA</a:t>
            </a:r>
          </a:p>
          <a:p>
            <a:pPr marL="171450" indent="-171450">
              <a:lnSpc>
                <a:spcPts val="1600"/>
              </a:lnSpc>
              <a:spcAft>
                <a:spcPts val="200"/>
              </a:spcAft>
            </a:pPr>
            <a:r>
              <a:rPr lang="fr-FR" dirty="0">
                <a:solidFill>
                  <a:prstClr val="black"/>
                </a:solidFill>
              </a:rPr>
              <a:t>Développement d’un programme de comparaison de </a:t>
            </a:r>
            <a:r>
              <a:rPr lang="fr-FR" dirty="0" smtClean="0">
                <a:solidFill>
                  <a:prstClr val="black"/>
                </a:solidFill>
              </a:rPr>
              <a:t>tables de base de données en Python</a:t>
            </a:r>
            <a:endParaRPr lang="fr-FR" dirty="0">
              <a:solidFill>
                <a:prstClr val="black"/>
              </a:solidFill>
            </a:endParaRPr>
          </a:p>
          <a:p>
            <a:pPr marL="171450" indent="-171450">
              <a:lnSpc>
                <a:spcPts val="1600"/>
              </a:lnSpc>
              <a:spcAft>
                <a:spcPts val="200"/>
              </a:spcAft>
            </a:pPr>
            <a:endParaRPr lang="fr-FR" dirty="0" smtClean="0">
              <a:solidFill>
                <a:prstClr val="black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="" xmlns:a16="http://schemas.microsoft.com/office/drawing/2014/main" id="{70BB0C7B-5CFC-36CD-7A57-8066EF4C929F}"/>
              </a:ext>
            </a:extLst>
          </p:cNvPr>
          <p:cNvSpPr txBox="1"/>
          <p:nvPr/>
        </p:nvSpPr>
        <p:spPr>
          <a:xfrm>
            <a:off x="1702739" y="616660"/>
            <a:ext cx="485602" cy="153888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fr-FR" sz="1000">
                <a:ln w="10795">
                  <a:noFill/>
                </a:ln>
                <a:solidFill>
                  <a:prstClr val="black"/>
                </a:solidFill>
                <a:latin typeface="Century Gothic" panose="020B0502020202020204" pitchFamily="34" charset="0"/>
              </a:rPr>
              <a:t>Durée :</a:t>
            </a:r>
          </a:p>
        </p:txBody>
      </p:sp>
      <p:sp>
        <p:nvSpPr>
          <p:cNvPr id="24" name="Espace réservé du texte 20">
            <a:extLst>
              <a:ext uri="{FF2B5EF4-FFF2-40B4-BE49-F238E27FC236}">
                <a16:creationId xmlns="" xmlns:a16="http://schemas.microsoft.com/office/drawing/2014/main" id="{6661F56F-6BD7-564A-5D4C-BBAFAC7CAC56}"/>
              </a:ext>
            </a:extLst>
          </p:cNvPr>
          <p:cNvSpPr txBox="1">
            <a:spLocks/>
          </p:cNvSpPr>
          <p:nvPr/>
        </p:nvSpPr>
        <p:spPr>
          <a:xfrm>
            <a:off x="2099539" y="586687"/>
            <a:ext cx="726236" cy="1587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000" b="0" i="0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6</a:t>
            </a:r>
            <a:r>
              <a:rPr lang="fr-FR" dirty="0" smtClean="0"/>
              <a:t> </a:t>
            </a:r>
            <a:r>
              <a:rPr lang="fr-FR" dirty="0"/>
              <a:t>mois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="" xmlns:a16="http://schemas.microsoft.com/office/drawing/2014/main" id="{2A50E30E-6E2C-D575-2314-A0C76105BF1A}"/>
              </a:ext>
            </a:extLst>
          </p:cNvPr>
          <p:cNvSpPr txBox="1"/>
          <p:nvPr/>
        </p:nvSpPr>
        <p:spPr>
          <a:xfrm>
            <a:off x="2721505" y="615520"/>
            <a:ext cx="485602" cy="153888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fr-FR" sz="1000" dirty="0">
                <a:ln w="10795">
                  <a:noFill/>
                </a:ln>
                <a:solidFill>
                  <a:prstClr val="black"/>
                </a:solidFill>
                <a:latin typeface="Century Gothic" panose="020B0502020202020204" pitchFamily="34" charset="0"/>
              </a:rPr>
              <a:t>Client :</a:t>
            </a:r>
          </a:p>
        </p:txBody>
      </p:sp>
      <p:sp>
        <p:nvSpPr>
          <p:cNvPr id="26" name="Espace réservé du texte 20">
            <a:extLst>
              <a:ext uri="{FF2B5EF4-FFF2-40B4-BE49-F238E27FC236}">
                <a16:creationId xmlns="" xmlns:a16="http://schemas.microsoft.com/office/drawing/2014/main" id="{589F0B58-EEB8-928B-62C5-2CFE262FA939}"/>
              </a:ext>
            </a:extLst>
          </p:cNvPr>
          <p:cNvSpPr txBox="1">
            <a:spLocks/>
          </p:cNvSpPr>
          <p:nvPr/>
        </p:nvSpPr>
        <p:spPr>
          <a:xfrm>
            <a:off x="3103923" y="568747"/>
            <a:ext cx="1426425" cy="1587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000" b="0" i="0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Arval</a:t>
            </a:r>
            <a:r>
              <a:rPr lang="fr-FR" dirty="0"/>
              <a:t> BNP PARIBAS</a:t>
            </a:r>
          </a:p>
        </p:txBody>
      </p:sp>
      <p:sp>
        <p:nvSpPr>
          <p:cNvPr id="28" name="Espace réservé du texte 13">
            <a:extLst>
              <a:ext uri="{FF2B5EF4-FFF2-40B4-BE49-F238E27FC236}">
                <a16:creationId xmlns="" xmlns:a16="http://schemas.microsoft.com/office/drawing/2014/main" id="{DDF8644C-3952-6E45-9966-5698DF70DFCE}"/>
              </a:ext>
            </a:extLst>
          </p:cNvPr>
          <p:cNvSpPr txBox="1">
            <a:spLocks/>
          </p:cNvSpPr>
          <p:nvPr/>
        </p:nvSpPr>
        <p:spPr>
          <a:xfrm>
            <a:off x="886919" y="5536717"/>
            <a:ext cx="4528318" cy="30996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fr-FR"/>
            </a:defPPr>
            <a:lvl1pPr marL="0" indent="0" algn="ctr" defTabSz="914400" rtl="0" eaLnBrk="1" latinLnBrk="0" hangingPunct="1">
              <a:buFontTx/>
              <a:buNone/>
              <a:defRPr sz="900" b="0" i="0" kern="1200">
                <a:solidFill>
                  <a:schemeClr val="tx1">
                    <a:tint val="82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  <a:defRPr/>
            </a:pPr>
            <a:r>
              <a:rPr lang="fr-FR" dirty="0" smtClean="0">
                <a:solidFill>
                  <a:srgbClr val="1D1D1D"/>
                </a:solidFill>
                <a:sym typeface="Montserrat"/>
              </a:rPr>
              <a:t>OBIEE, </a:t>
            </a:r>
            <a:r>
              <a:rPr lang="fr-FR" dirty="0" err="1" smtClean="0">
                <a:solidFill>
                  <a:srgbClr val="1D1D1D"/>
                </a:solidFill>
                <a:sym typeface="Montserrat"/>
              </a:rPr>
              <a:t>Jira</a:t>
            </a:r>
            <a:r>
              <a:rPr lang="fr-FR" dirty="0" smtClean="0">
                <a:solidFill>
                  <a:srgbClr val="1D1D1D"/>
                </a:solidFill>
                <a:sym typeface="Montserrat"/>
              </a:rPr>
              <a:t>, </a:t>
            </a:r>
            <a:r>
              <a:rPr lang="fr-FR" dirty="0" err="1" smtClean="0">
                <a:solidFill>
                  <a:srgbClr val="1D1D1D"/>
                </a:solidFill>
                <a:sym typeface="Montserrat"/>
              </a:rPr>
              <a:t>SalesForce</a:t>
            </a:r>
            <a:r>
              <a:rPr lang="fr-FR" dirty="0" smtClean="0">
                <a:solidFill>
                  <a:srgbClr val="1D1D1D"/>
                </a:solidFill>
                <a:sym typeface="Montserrat"/>
              </a:rPr>
              <a:t>, Microsoft office, Microsoft Visual Basic, </a:t>
            </a:r>
            <a:r>
              <a:rPr lang="fr-FR" dirty="0" err="1" smtClean="0">
                <a:solidFill>
                  <a:srgbClr val="1D1D1D"/>
                </a:solidFill>
                <a:sym typeface="Montserrat"/>
              </a:rPr>
              <a:t>Jupyter</a:t>
            </a:r>
            <a:r>
              <a:rPr lang="fr-FR" dirty="0" smtClean="0">
                <a:solidFill>
                  <a:srgbClr val="1D1D1D"/>
                </a:solidFill>
                <a:sym typeface="Montserrat"/>
              </a:rPr>
              <a:t> Notebook</a:t>
            </a:r>
          </a:p>
        </p:txBody>
      </p:sp>
      <p:sp>
        <p:nvSpPr>
          <p:cNvPr id="29" name="Espace réservé du texte 13">
            <a:extLst>
              <a:ext uri="{FF2B5EF4-FFF2-40B4-BE49-F238E27FC236}">
                <a16:creationId xmlns="" xmlns:a16="http://schemas.microsoft.com/office/drawing/2014/main" id="{DDF8644C-3952-6E45-9966-5698DF70DFCE}"/>
              </a:ext>
            </a:extLst>
          </p:cNvPr>
          <p:cNvSpPr txBox="1">
            <a:spLocks/>
          </p:cNvSpPr>
          <p:nvPr/>
        </p:nvSpPr>
        <p:spPr>
          <a:xfrm>
            <a:off x="903899" y="5871894"/>
            <a:ext cx="4357688" cy="19522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fr-FR"/>
            </a:defPPr>
            <a:lvl1pPr marL="0" indent="0" algn="ctr" defTabSz="914400" rtl="0" eaLnBrk="1" latinLnBrk="0" hangingPunct="1">
              <a:buFontTx/>
              <a:buNone/>
              <a:defRPr sz="900" b="0" i="0" kern="1200">
                <a:solidFill>
                  <a:schemeClr val="tx1">
                    <a:tint val="82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  <a:defRPr/>
            </a:pPr>
            <a:r>
              <a:rPr lang="fr-FR" u="sng" dirty="0" smtClean="0">
                <a:solidFill>
                  <a:srgbClr val="1D1D1D"/>
                </a:solidFill>
                <a:sym typeface="Montserrat"/>
              </a:rPr>
              <a:t>Langages informatiques</a:t>
            </a:r>
            <a:r>
              <a:rPr lang="fr-FR" dirty="0" smtClean="0">
                <a:solidFill>
                  <a:srgbClr val="1D1D1D"/>
                </a:solidFill>
                <a:sym typeface="Montserrat"/>
              </a:rPr>
              <a:t>: Python, </a:t>
            </a:r>
            <a:r>
              <a:rPr lang="fr-FR" dirty="0">
                <a:solidFill>
                  <a:srgbClr val="1D1D1D"/>
                </a:solidFill>
                <a:sym typeface="Montserrat"/>
              </a:rPr>
              <a:t>SQL </a:t>
            </a:r>
            <a:r>
              <a:rPr lang="fr-FR" dirty="0" smtClean="0">
                <a:solidFill>
                  <a:srgbClr val="1D1D1D"/>
                </a:solidFill>
                <a:sym typeface="Montserrat"/>
              </a:rPr>
              <a:t>SAS, VBA</a:t>
            </a:r>
          </a:p>
        </p:txBody>
      </p:sp>
      <p:sp>
        <p:nvSpPr>
          <p:cNvPr id="30" name="ZoneTexte 24">
            <a:extLst>
              <a:ext uri="{FF2B5EF4-FFF2-40B4-BE49-F238E27FC236}">
                <a16:creationId xmlns="" xmlns:a16="http://schemas.microsoft.com/office/drawing/2014/main" id="{2A50E30E-6E2C-D575-2314-A0C76105BF1A}"/>
              </a:ext>
            </a:extLst>
          </p:cNvPr>
          <p:cNvSpPr txBox="1"/>
          <p:nvPr/>
        </p:nvSpPr>
        <p:spPr>
          <a:xfrm>
            <a:off x="4675573" y="620142"/>
            <a:ext cx="946301" cy="307777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fr-FR" sz="1000" dirty="0">
                <a:ln w="10795">
                  <a:noFill/>
                </a:ln>
                <a:solidFill>
                  <a:prstClr val="black"/>
                </a:solidFill>
                <a:latin typeface="Century Gothic" panose="020B0502020202020204" pitchFamily="34" charset="0"/>
              </a:rPr>
              <a:t>Département </a:t>
            </a:r>
            <a:r>
              <a:rPr lang="fr-FR" sz="1000" dirty="0">
                <a:ln w="10795">
                  <a:noFill/>
                </a:ln>
                <a:solidFill>
                  <a:prstClr val="black"/>
                </a:solidFill>
                <a:latin typeface="Century Gothic" panose="020B0502020202020204" pitchFamily="34" charset="0"/>
              </a:rPr>
              <a:t>:</a:t>
            </a:r>
          </a:p>
        </p:txBody>
      </p:sp>
      <p:sp>
        <p:nvSpPr>
          <p:cNvPr id="31" name="Espace réservé du texte 20">
            <a:extLst>
              <a:ext uri="{FF2B5EF4-FFF2-40B4-BE49-F238E27FC236}">
                <a16:creationId xmlns="" xmlns:a16="http://schemas.microsoft.com/office/drawing/2014/main" id="{589F0B58-EEB8-928B-62C5-2CFE262FA939}"/>
              </a:ext>
            </a:extLst>
          </p:cNvPr>
          <p:cNvSpPr txBox="1">
            <a:spLocks/>
          </p:cNvSpPr>
          <p:nvPr/>
        </p:nvSpPr>
        <p:spPr>
          <a:xfrm>
            <a:off x="5560253" y="582600"/>
            <a:ext cx="1898573" cy="1587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000" b="0" i="0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Pilotage Data &amp; Stratégie</a:t>
            </a:r>
            <a:endParaRPr lang="fr-FR" dirty="0"/>
          </a:p>
        </p:txBody>
      </p:sp>
      <p:sp>
        <p:nvSpPr>
          <p:cNvPr id="32" name="TextBox 31"/>
          <p:cNvSpPr txBox="1"/>
          <p:nvPr/>
        </p:nvSpPr>
        <p:spPr>
          <a:xfrm>
            <a:off x="9133582" y="172690"/>
            <a:ext cx="1256146" cy="5040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8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3">
            <a:extLst>
              <a:ext uri="{FF2B5EF4-FFF2-40B4-BE49-F238E27FC236}">
                <a16:creationId xmlns="" xmlns:a16="http://schemas.microsoft.com/office/drawing/2014/main" id="{3E58CE78-9B79-C4EB-E08C-9C8D9629121C}"/>
              </a:ext>
            </a:extLst>
          </p:cNvPr>
          <p:cNvSpPr/>
          <p:nvPr/>
        </p:nvSpPr>
        <p:spPr>
          <a:xfrm>
            <a:off x="298938" y="965200"/>
            <a:ext cx="11594123" cy="5636288"/>
          </a:xfrm>
          <a:prstGeom prst="roundRect">
            <a:avLst>
              <a:gd name="adj" fmla="val 2964"/>
            </a:avLst>
          </a:prstGeom>
          <a:solidFill>
            <a:srgbClr val="FFFFFF"/>
          </a:solidFill>
          <a:ln w="1270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="" xmlns:a16="http://schemas.microsoft.com/office/drawing/2014/main" id="{A00CADEA-D397-21D4-78CA-4939DD517197}"/>
              </a:ext>
            </a:extLst>
          </p:cNvPr>
          <p:cNvSpPr txBox="1">
            <a:spLocks/>
          </p:cNvSpPr>
          <p:nvPr/>
        </p:nvSpPr>
        <p:spPr>
          <a:xfrm>
            <a:off x="-339241" y="299961"/>
            <a:ext cx="11639338" cy="357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121212"/>
                </a:solidFill>
                <a:latin typeface="Century Gothic" panose="020B0502020202020204" pitchFamily="34" charset="0"/>
              </a:rPr>
              <a:t>Programme </a:t>
            </a:r>
            <a:r>
              <a:rPr lang="fr-FR" sz="2400" b="1" dirty="0" smtClean="0">
                <a:solidFill>
                  <a:srgbClr val="121212"/>
                </a:solidFill>
                <a:latin typeface="Century Gothic" panose="020B0502020202020204" pitchFamily="34" charset="0"/>
              </a:rPr>
              <a:t>d’Automatisation </a:t>
            </a:r>
            <a:r>
              <a:rPr lang="fr-FR" sz="2400" b="1" dirty="0">
                <a:solidFill>
                  <a:srgbClr val="121212"/>
                </a:solidFill>
                <a:latin typeface="Century Gothic" panose="020B0502020202020204" pitchFamily="34" charset="0"/>
              </a:rPr>
              <a:t>de traitements de fichiers EDI </a:t>
            </a:r>
            <a:r>
              <a:rPr lang="fr-FR" sz="2400" b="1" dirty="0" smtClean="0">
                <a:solidFill>
                  <a:srgbClr val="121212"/>
                </a:solidFill>
                <a:latin typeface="Century Gothic" panose="020B0502020202020204" pitchFamily="34" charset="0"/>
              </a:rPr>
              <a:t>mensuels</a:t>
            </a:r>
            <a:endParaRPr lang="fr-FR" sz="2400" b="1" dirty="0">
              <a:solidFill>
                <a:srgbClr val="12121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Placeholder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1" b="25601"/>
          <a:stretch>
            <a:fillRect/>
          </a:stretch>
        </p:blipFill>
        <p:spPr>
          <a:xfrm>
            <a:off x="10790823" y="243642"/>
            <a:ext cx="1122363" cy="547687"/>
          </a:xfrm>
          <a:prstGeom prst="rect">
            <a:avLst/>
          </a:prstGeom>
        </p:spPr>
      </p:pic>
      <p:sp>
        <p:nvSpPr>
          <p:cNvPr id="8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26240" y="3574060"/>
            <a:ext cx="3583878" cy="27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Difficulté majeure rencontrée</a:t>
            </a:r>
            <a:endParaRPr lang="fr-FR" dirty="0"/>
          </a:p>
        </p:txBody>
      </p:sp>
      <p:sp>
        <p:nvSpPr>
          <p:cNvPr id="9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26251" y="3792974"/>
            <a:ext cx="3583878" cy="596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Prendre en compte les changements de dates d’un mois à un autre dans le programme</a:t>
            </a:r>
            <a:endParaRPr lang="fr-FR" dirty="0">
              <a:solidFill>
                <a:prstClr val="black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730257" y="1524392"/>
            <a:ext cx="0" cy="4531267"/>
          </a:xfrm>
          <a:prstGeom prst="line">
            <a:avLst/>
          </a:prstGeom>
          <a:ln>
            <a:solidFill>
              <a:srgbClr val="585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21893" y="4632157"/>
            <a:ext cx="3583878" cy="27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Solution</a:t>
            </a:r>
            <a:endParaRPr lang="fr-FR" dirty="0"/>
          </a:p>
        </p:txBody>
      </p:sp>
      <p:sp>
        <p:nvSpPr>
          <p:cNvPr id="12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30609" y="4859776"/>
            <a:ext cx="3583878" cy="1105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Création d’une </a:t>
            </a:r>
            <a:r>
              <a:rPr lang="fr-FR" dirty="0" err="1" smtClean="0">
                <a:solidFill>
                  <a:prstClr val="black"/>
                </a:solidFill>
              </a:rPr>
              <a:t>userform</a:t>
            </a:r>
            <a:r>
              <a:rPr lang="fr-FR" dirty="0" smtClean="0">
                <a:solidFill>
                  <a:prstClr val="black"/>
                </a:solidFill>
              </a:rPr>
              <a:t> avec 5 boutons liés chacun à des macros de traitement permettant l’exécution des 5 types de fichiers</a:t>
            </a:r>
          </a:p>
          <a:p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21878" y="1645102"/>
            <a:ext cx="3583878" cy="27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Méthodologie</a:t>
            </a:r>
            <a:r>
              <a:rPr lang="fr-FR" dirty="0" smtClean="0"/>
              <a:t> utilisée</a:t>
            </a:r>
            <a:endParaRPr lang="fr-FR" dirty="0"/>
          </a:p>
        </p:txBody>
      </p:sp>
      <p:sp>
        <p:nvSpPr>
          <p:cNvPr id="14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30604" y="1864016"/>
            <a:ext cx="3583878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Agile[</a:t>
            </a:r>
            <a:r>
              <a:rPr lang="fr-FR" dirty="0" err="1" smtClean="0">
                <a:solidFill>
                  <a:prstClr val="black"/>
                </a:solidFill>
              </a:rPr>
              <a:t>Scrum</a:t>
            </a:r>
            <a:r>
              <a:rPr lang="fr-FR" dirty="0" smtClean="0">
                <a:solidFill>
                  <a:prstClr val="black"/>
                </a:solidFill>
              </a:rPr>
              <a:t>]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06D48435-AE33-713C-2C92-BF60F195E84E}"/>
              </a:ext>
            </a:extLst>
          </p:cNvPr>
          <p:cNvSpPr txBox="1"/>
          <p:nvPr/>
        </p:nvSpPr>
        <p:spPr>
          <a:xfrm>
            <a:off x="7317786" y="2408001"/>
            <a:ext cx="3506289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200" b="1" dirty="0">
                <a:solidFill>
                  <a:srgbClr val="5852FF"/>
                </a:solidFill>
                <a:latin typeface="Century Gothic" panose="020B0502020202020204" pitchFamily="34" charset="0"/>
              </a:rPr>
              <a:t>Environnement technique &amp; outils</a:t>
            </a:r>
          </a:p>
        </p:txBody>
      </p:sp>
      <p:sp>
        <p:nvSpPr>
          <p:cNvPr id="16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30601" y="2647809"/>
            <a:ext cx="3583878" cy="596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1D1D1D"/>
                </a:solidFill>
                <a:sym typeface="Montserrat"/>
              </a:rPr>
              <a:t>Microsoft Visual </a:t>
            </a:r>
            <a:r>
              <a:rPr lang="fr-FR" dirty="0" smtClean="0">
                <a:solidFill>
                  <a:srgbClr val="1D1D1D"/>
                </a:solidFill>
                <a:sym typeface="Montserrat"/>
              </a:rPr>
              <a:t>Basic</a:t>
            </a:r>
            <a:r>
              <a:rPr lang="fr-FR" dirty="0" smtClean="0">
                <a:solidFill>
                  <a:prstClr val="black"/>
                </a:solidFill>
                <a:sym typeface="Montserrat"/>
              </a:rPr>
              <a:t>, Microsoft Office Excel</a:t>
            </a:r>
            <a:endParaRPr lang="fr-FR" dirty="0" smtClean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fr-FR" u="sng" dirty="0" smtClean="0">
                <a:solidFill>
                  <a:srgbClr val="1D1D1D"/>
                </a:solidFill>
                <a:sym typeface="Montserrat"/>
              </a:rPr>
              <a:t>Langages </a:t>
            </a:r>
            <a:r>
              <a:rPr lang="fr-FR" u="sng" dirty="0">
                <a:solidFill>
                  <a:srgbClr val="1D1D1D"/>
                </a:solidFill>
                <a:sym typeface="Montserrat"/>
              </a:rPr>
              <a:t>informatiques</a:t>
            </a:r>
            <a:r>
              <a:rPr lang="fr-FR" dirty="0">
                <a:solidFill>
                  <a:srgbClr val="1D1D1D"/>
                </a:solidFill>
                <a:sym typeface="Montserrat"/>
              </a:rPr>
              <a:t>: </a:t>
            </a:r>
            <a:r>
              <a:rPr lang="fr-FR" dirty="0" smtClean="0">
                <a:solidFill>
                  <a:srgbClr val="1D1D1D"/>
                </a:solidFill>
                <a:sym typeface="Montserrat"/>
              </a:rPr>
              <a:t>VBA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0930" y="2485495"/>
            <a:ext cx="3583878" cy="274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200" b="1" dirty="0">
                <a:solidFill>
                  <a:srgbClr val="5852FF"/>
                </a:solidFill>
                <a:latin typeface="Century Gothic" panose="020B0502020202020204" pitchFamily="34" charset="0"/>
              </a:rPr>
              <a:t>Contexte</a:t>
            </a:r>
          </a:p>
        </p:txBody>
      </p:sp>
      <p:sp>
        <p:nvSpPr>
          <p:cNvPr id="18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0930" y="2852445"/>
            <a:ext cx="3583878" cy="207660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sz="11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Il y’a une liste de clients pour lesquelles des EDI doivent être générés de manière mensuelle. Il y’a 5 types de fichiers EDI. Cette tâche est chronophage car pour effectuer la mise à jour d’un type d’EDI, Il faut faire interagir 4 fichiers.</a:t>
            </a:r>
            <a:endParaRPr lang="fr-FR" sz="1100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sz="11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Etant donné la récurrence et une potentielle erreur humaine dans la processus de mise à jour, il y’a un risque qui peut être éliminé et un gain de temps à se faire. </a:t>
            </a:r>
            <a:endParaRPr lang="fr-FR" sz="11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54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3">
            <a:extLst>
              <a:ext uri="{FF2B5EF4-FFF2-40B4-BE49-F238E27FC236}">
                <a16:creationId xmlns="" xmlns:a16="http://schemas.microsoft.com/office/drawing/2014/main" id="{3E58CE78-9B79-C4EB-E08C-9C8D9629121C}"/>
              </a:ext>
            </a:extLst>
          </p:cNvPr>
          <p:cNvSpPr/>
          <p:nvPr/>
        </p:nvSpPr>
        <p:spPr>
          <a:xfrm>
            <a:off x="298938" y="965200"/>
            <a:ext cx="11594123" cy="5636288"/>
          </a:xfrm>
          <a:prstGeom prst="roundRect">
            <a:avLst>
              <a:gd name="adj" fmla="val 2964"/>
            </a:avLst>
          </a:prstGeom>
          <a:solidFill>
            <a:srgbClr val="FFFFFF"/>
          </a:solidFill>
          <a:ln w="1270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="" xmlns:a16="http://schemas.microsoft.com/office/drawing/2014/main" id="{A00CADEA-D397-21D4-78CA-4939DD517197}"/>
              </a:ext>
            </a:extLst>
          </p:cNvPr>
          <p:cNvSpPr txBox="1">
            <a:spLocks/>
          </p:cNvSpPr>
          <p:nvPr/>
        </p:nvSpPr>
        <p:spPr>
          <a:xfrm>
            <a:off x="-339241" y="299961"/>
            <a:ext cx="11639338" cy="357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121212"/>
                </a:solidFill>
                <a:latin typeface="Century Gothic" panose="020B0502020202020204" pitchFamily="34" charset="0"/>
              </a:rPr>
              <a:t>Programme </a:t>
            </a:r>
            <a:r>
              <a:rPr lang="fr-FR" sz="2400" b="1" dirty="0" smtClean="0">
                <a:solidFill>
                  <a:srgbClr val="121212"/>
                </a:solidFill>
                <a:latin typeface="Century Gothic" panose="020B0502020202020204" pitchFamily="34" charset="0"/>
              </a:rPr>
              <a:t>de rétroactivité de </a:t>
            </a:r>
            <a:r>
              <a:rPr lang="fr-FR" sz="2400" b="1" dirty="0" err="1" smtClean="0">
                <a:solidFill>
                  <a:srgbClr val="121212"/>
                </a:solidFill>
                <a:latin typeface="Century Gothic" panose="020B0502020202020204" pitchFamily="34" charset="0"/>
              </a:rPr>
              <a:t>reporting</a:t>
            </a:r>
            <a:endParaRPr lang="fr-FR" sz="2400" b="1" dirty="0">
              <a:solidFill>
                <a:srgbClr val="12121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Placeholder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1" b="25601"/>
          <a:stretch>
            <a:fillRect/>
          </a:stretch>
        </p:blipFill>
        <p:spPr>
          <a:xfrm>
            <a:off x="10790823" y="243642"/>
            <a:ext cx="1122363" cy="547687"/>
          </a:xfrm>
          <a:prstGeom prst="rect">
            <a:avLst/>
          </a:prstGeom>
        </p:spPr>
      </p:pic>
      <p:sp>
        <p:nvSpPr>
          <p:cNvPr id="8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26240" y="3574060"/>
            <a:ext cx="3583878" cy="27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Difficulté majeure rencontrée</a:t>
            </a:r>
            <a:endParaRPr lang="fr-FR" dirty="0"/>
          </a:p>
        </p:txBody>
      </p:sp>
      <p:sp>
        <p:nvSpPr>
          <p:cNvPr id="9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26251" y="3792974"/>
            <a:ext cx="3935326" cy="596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Trouver la clé de voûte de la problématique qui était de jouer sur les dates de restitution et de livraison</a:t>
            </a:r>
            <a:endParaRPr lang="fr-FR" dirty="0">
              <a:solidFill>
                <a:prstClr val="black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730257" y="1524392"/>
            <a:ext cx="0" cy="4531267"/>
          </a:xfrm>
          <a:prstGeom prst="line">
            <a:avLst/>
          </a:prstGeom>
          <a:ln>
            <a:solidFill>
              <a:srgbClr val="585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21893" y="4632157"/>
            <a:ext cx="3583878" cy="27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Solution</a:t>
            </a:r>
            <a:endParaRPr lang="fr-FR" dirty="0"/>
          </a:p>
        </p:txBody>
      </p:sp>
      <p:sp>
        <p:nvSpPr>
          <p:cNvPr id="12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30608" y="4859776"/>
            <a:ext cx="4218441" cy="161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Création d’une </a:t>
            </a:r>
            <a:r>
              <a:rPr lang="fr-FR" dirty="0" err="1" smtClean="0">
                <a:solidFill>
                  <a:prstClr val="black"/>
                </a:solidFill>
              </a:rPr>
              <a:t>userform</a:t>
            </a:r>
            <a:r>
              <a:rPr lang="fr-FR" dirty="0" smtClean="0">
                <a:solidFill>
                  <a:prstClr val="black"/>
                </a:solidFill>
              </a:rPr>
              <a:t> avec les fonctionnalités suivantes: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prstClr val="black"/>
                </a:solidFill>
              </a:rPr>
              <a:t>Répertorier la flotte de véhicules d’un client mois par mois de 2018 à 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solidFill>
                  <a:prstClr val="black"/>
                </a:solidFill>
              </a:rPr>
              <a:t>C</a:t>
            </a:r>
            <a:r>
              <a:rPr lang="fr-FR" dirty="0" smtClean="0">
                <a:solidFill>
                  <a:prstClr val="black"/>
                </a:solidFill>
              </a:rPr>
              <a:t>réation d’un histogramme pour une meilleure visualisation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21878" y="1645102"/>
            <a:ext cx="3583878" cy="27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Méthodologie</a:t>
            </a:r>
            <a:r>
              <a:rPr lang="fr-FR" dirty="0" smtClean="0"/>
              <a:t> utilisée</a:t>
            </a:r>
            <a:endParaRPr lang="fr-FR" dirty="0"/>
          </a:p>
        </p:txBody>
      </p:sp>
      <p:sp>
        <p:nvSpPr>
          <p:cNvPr id="14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30604" y="1864016"/>
            <a:ext cx="3583878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Agile[</a:t>
            </a:r>
            <a:r>
              <a:rPr lang="fr-FR" dirty="0" err="1" smtClean="0">
                <a:solidFill>
                  <a:prstClr val="black"/>
                </a:solidFill>
              </a:rPr>
              <a:t>Scrum</a:t>
            </a:r>
            <a:r>
              <a:rPr lang="fr-FR" dirty="0" smtClean="0">
                <a:solidFill>
                  <a:prstClr val="black"/>
                </a:solidFill>
              </a:rPr>
              <a:t>]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06D48435-AE33-713C-2C92-BF60F195E84E}"/>
              </a:ext>
            </a:extLst>
          </p:cNvPr>
          <p:cNvSpPr txBox="1"/>
          <p:nvPr/>
        </p:nvSpPr>
        <p:spPr>
          <a:xfrm>
            <a:off x="7317786" y="2408001"/>
            <a:ext cx="3506289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200" b="1" dirty="0">
                <a:solidFill>
                  <a:srgbClr val="5852FF"/>
                </a:solidFill>
                <a:latin typeface="Century Gothic" panose="020B0502020202020204" pitchFamily="34" charset="0"/>
              </a:rPr>
              <a:t>Environnement technique &amp; outils</a:t>
            </a:r>
          </a:p>
        </p:txBody>
      </p:sp>
      <p:sp>
        <p:nvSpPr>
          <p:cNvPr id="16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30601" y="2647809"/>
            <a:ext cx="3583878" cy="596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1D1D1D"/>
                </a:solidFill>
                <a:sym typeface="Montserrat"/>
              </a:rPr>
              <a:t>Microsoft Visual </a:t>
            </a:r>
            <a:r>
              <a:rPr lang="fr-FR" dirty="0" smtClean="0">
                <a:solidFill>
                  <a:srgbClr val="1D1D1D"/>
                </a:solidFill>
                <a:sym typeface="Montserrat"/>
              </a:rPr>
              <a:t>Basic</a:t>
            </a:r>
            <a:r>
              <a:rPr lang="fr-FR" dirty="0" smtClean="0">
                <a:solidFill>
                  <a:prstClr val="black"/>
                </a:solidFill>
                <a:sym typeface="Montserrat"/>
              </a:rPr>
              <a:t>, Microsoft Office Excel</a:t>
            </a:r>
            <a:endParaRPr lang="fr-FR" dirty="0" smtClean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fr-FR" u="sng" dirty="0" smtClean="0">
                <a:solidFill>
                  <a:srgbClr val="1D1D1D"/>
                </a:solidFill>
                <a:sym typeface="Montserrat"/>
              </a:rPr>
              <a:t>Langages </a:t>
            </a:r>
            <a:r>
              <a:rPr lang="fr-FR" u="sng" dirty="0">
                <a:solidFill>
                  <a:srgbClr val="1D1D1D"/>
                </a:solidFill>
                <a:sym typeface="Montserrat"/>
              </a:rPr>
              <a:t>informatiques</a:t>
            </a:r>
            <a:r>
              <a:rPr lang="fr-FR" dirty="0">
                <a:solidFill>
                  <a:srgbClr val="1D1D1D"/>
                </a:solidFill>
                <a:sym typeface="Montserrat"/>
              </a:rPr>
              <a:t>: </a:t>
            </a:r>
            <a:r>
              <a:rPr lang="fr-FR" dirty="0" smtClean="0">
                <a:solidFill>
                  <a:srgbClr val="1D1D1D"/>
                </a:solidFill>
                <a:sym typeface="Montserrat"/>
              </a:rPr>
              <a:t>VBA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0930" y="2485495"/>
            <a:ext cx="3583878" cy="274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200" b="1" dirty="0">
                <a:solidFill>
                  <a:srgbClr val="5852FF"/>
                </a:solidFill>
                <a:latin typeface="Century Gothic" panose="020B0502020202020204" pitchFamily="34" charset="0"/>
              </a:rPr>
              <a:t>Contexte</a:t>
            </a:r>
          </a:p>
        </p:txBody>
      </p:sp>
      <p:sp>
        <p:nvSpPr>
          <p:cNvPr id="18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0930" y="2852445"/>
            <a:ext cx="3583878" cy="207660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sz="11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Les </a:t>
            </a:r>
            <a:r>
              <a:rPr lang="fr-FR" sz="1100" dirty="0" err="1" smtClean="0">
                <a:solidFill>
                  <a:prstClr val="black"/>
                </a:solidFill>
                <a:latin typeface="Century Gothic" panose="020B0502020202020204" pitchFamily="34" charset="0"/>
              </a:rPr>
              <a:t>reportings</a:t>
            </a:r>
            <a:r>
              <a:rPr lang="fr-FR" sz="11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 standards concernant l’Etat de parc Optimisé sont générés à J-1. Il y’a donc un problème de </a:t>
            </a:r>
            <a:r>
              <a:rPr lang="fr-FR" sz="1100" dirty="0" err="1" smtClean="0">
                <a:solidFill>
                  <a:prstClr val="black"/>
                </a:solidFill>
                <a:latin typeface="Century Gothic" panose="020B0502020202020204" pitchFamily="34" charset="0"/>
              </a:rPr>
              <a:t>rétroactiv</a:t>
            </a:r>
            <a:r>
              <a:rPr lang="en-US" sz="11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it</a:t>
            </a:r>
            <a:r>
              <a:rPr lang="fr-FR" sz="11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é, ne permettant pas de connaître la flotte de véhicules d’un client à un moment précis dans le passé.</a:t>
            </a:r>
            <a:endParaRPr lang="fr-FR" sz="11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2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3">
            <a:extLst>
              <a:ext uri="{FF2B5EF4-FFF2-40B4-BE49-F238E27FC236}">
                <a16:creationId xmlns="" xmlns:a16="http://schemas.microsoft.com/office/drawing/2014/main" id="{3E58CE78-9B79-C4EB-E08C-9C8D9629121C}"/>
              </a:ext>
            </a:extLst>
          </p:cNvPr>
          <p:cNvSpPr/>
          <p:nvPr/>
        </p:nvSpPr>
        <p:spPr>
          <a:xfrm>
            <a:off x="298938" y="965200"/>
            <a:ext cx="11594123" cy="5636288"/>
          </a:xfrm>
          <a:prstGeom prst="roundRect">
            <a:avLst>
              <a:gd name="adj" fmla="val 2964"/>
            </a:avLst>
          </a:prstGeom>
          <a:solidFill>
            <a:srgbClr val="FFFFFF"/>
          </a:solidFill>
          <a:ln w="1270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="" xmlns:a16="http://schemas.microsoft.com/office/drawing/2014/main" id="{A00CADEA-D397-21D4-78CA-4939DD517197}"/>
              </a:ext>
            </a:extLst>
          </p:cNvPr>
          <p:cNvSpPr txBox="1">
            <a:spLocks/>
          </p:cNvSpPr>
          <p:nvPr/>
        </p:nvSpPr>
        <p:spPr>
          <a:xfrm>
            <a:off x="-339241" y="299961"/>
            <a:ext cx="11639338" cy="357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121212"/>
                </a:solidFill>
                <a:latin typeface="Century Gothic" panose="020B0502020202020204" pitchFamily="34" charset="0"/>
              </a:rPr>
              <a:t>Programme de comparaison de tables de base de données</a:t>
            </a:r>
          </a:p>
        </p:txBody>
      </p:sp>
      <p:pic>
        <p:nvPicPr>
          <p:cNvPr id="5" name="Picture Placeholder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1" b="25601"/>
          <a:stretch>
            <a:fillRect/>
          </a:stretch>
        </p:blipFill>
        <p:spPr>
          <a:xfrm>
            <a:off x="10790823" y="243642"/>
            <a:ext cx="1122363" cy="547687"/>
          </a:xfrm>
          <a:prstGeom prst="rect">
            <a:avLst/>
          </a:prstGeom>
        </p:spPr>
      </p:pic>
      <p:sp>
        <p:nvSpPr>
          <p:cNvPr id="8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26240" y="3574060"/>
            <a:ext cx="3583878" cy="27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Difficulté majeure rencontrée</a:t>
            </a:r>
            <a:endParaRPr lang="fr-FR" dirty="0"/>
          </a:p>
        </p:txBody>
      </p:sp>
      <p:sp>
        <p:nvSpPr>
          <p:cNvPr id="9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26251" y="3792974"/>
            <a:ext cx="3583878" cy="596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prstClr val="black"/>
                </a:solidFill>
              </a:rPr>
              <a:t>Passer outre la difficultés des modification des ajouts en milieux de tables.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730257" y="1524392"/>
            <a:ext cx="0" cy="4531267"/>
          </a:xfrm>
          <a:prstGeom prst="line">
            <a:avLst/>
          </a:prstGeom>
          <a:ln>
            <a:solidFill>
              <a:srgbClr val="585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21893" y="4632157"/>
            <a:ext cx="3583878" cy="27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Solution</a:t>
            </a:r>
            <a:endParaRPr lang="fr-FR" dirty="0"/>
          </a:p>
        </p:txBody>
      </p:sp>
      <p:sp>
        <p:nvSpPr>
          <p:cNvPr id="12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30609" y="4859776"/>
            <a:ext cx="3583878" cy="1105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prstClr val="black"/>
                </a:solidFill>
              </a:rPr>
              <a:t>Un programme faisant une vérification cellule à cellule en se basant sur les </a:t>
            </a:r>
            <a:r>
              <a:rPr lang="fr-FR" dirty="0" err="1">
                <a:solidFill>
                  <a:prstClr val="black"/>
                </a:solidFill>
              </a:rPr>
              <a:t>id_client</a:t>
            </a:r>
            <a:r>
              <a:rPr lang="fr-FR" dirty="0">
                <a:solidFill>
                  <a:prstClr val="black"/>
                </a:solidFill>
              </a:rPr>
              <a:t> donne après exécution: l’ensemble des différences d’une semaine à l’autre.</a:t>
            </a:r>
          </a:p>
          <a:p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21878" y="1645102"/>
            <a:ext cx="3583878" cy="27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Méthodologie</a:t>
            </a:r>
            <a:r>
              <a:rPr lang="fr-FR" dirty="0" smtClean="0"/>
              <a:t> utilisée</a:t>
            </a:r>
            <a:endParaRPr lang="fr-FR" dirty="0"/>
          </a:p>
        </p:txBody>
      </p:sp>
      <p:sp>
        <p:nvSpPr>
          <p:cNvPr id="14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30604" y="1864016"/>
            <a:ext cx="3583878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Agile[</a:t>
            </a:r>
            <a:r>
              <a:rPr lang="fr-FR" dirty="0" err="1" smtClean="0">
                <a:solidFill>
                  <a:prstClr val="black"/>
                </a:solidFill>
              </a:rPr>
              <a:t>Scrum</a:t>
            </a:r>
            <a:r>
              <a:rPr lang="fr-FR" dirty="0" smtClean="0">
                <a:solidFill>
                  <a:prstClr val="black"/>
                </a:solidFill>
              </a:rPr>
              <a:t>]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06D48435-AE33-713C-2C92-BF60F195E84E}"/>
              </a:ext>
            </a:extLst>
          </p:cNvPr>
          <p:cNvSpPr txBox="1"/>
          <p:nvPr/>
        </p:nvSpPr>
        <p:spPr>
          <a:xfrm>
            <a:off x="7317786" y="2408001"/>
            <a:ext cx="3506289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200" b="1" dirty="0">
                <a:solidFill>
                  <a:srgbClr val="5852FF"/>
                </a:solidFill>
                <a:latin typeface="Century Gothic" panose="020B0502020202020204" pitchFamily="34" charset="0"/>
              </a:rPr>
              <a:t>Environnement technique &amp; outils</a:t>
            </a:r>
          </a:p>
        </p:txBody>
      </p:sp>
      <p:sp>
        <p:nvSpPr>
          <p:cNvPr id="16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30601" y="2647809"/>
            <a:ext cx="3583878" cy="596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prstClr val="black"/>
                </a:solidFill>
              </a:rPr>
              <a:t>Jupyter</a:t>
            </a:r>
            <a:r>
              <a:rPr lang="fr-FR" dirty="0">
                <a:solidFill>
                  <a:prstClr val="black"/>
                </a:solidFill>
              </a:rPr>
              <a:t> Notebook</a:t>
            </a:r>
          </a:p>
          <a:p>
            <a:pPr>
              <a:lnSpc>
                <a:spcPct val="100000"/>
              </a:lnSpc>
            </a:pPr>
            <a:r>
              <a:rPr lang="fr-FR" u="sng" dirty="0">
                <a:solidFill>
                  <a:srgbClr val="1D1D1D"/>
                </a:solidFill>
                <a:sym typeface="Montserrat"/>
              </a:rPr>
              <a:t>Langages informatiques</a:t>
            </a:r>
            <a:r>
              <a:rPr lang="fr-FR" dirty="0">
                <a:solidFill>
                  <a:srgbClr val="1D1D1D"/>
                </a:solidFill>
                <a:sym typeface="Montserrat"/>
              </a:rPr>
              <a:t>: Python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0930" y="2485495"/>
            <a:ext cx="3583878" cy="274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200" b="1" dirty="0">
                <a:solidFill>
                  <a:srgbClr val="5852FF"/>
                </a:solidFill>
                <a:latin typeface="Century Gothic" panose="020B0502020202020204" pitchFamily="34" charset="0"/>
              </a:rPr>
              <a:t>Contexte</a:t>
            </a:r>
          </a:p>
        </p:txBody>
      </p:sp>
      <p:sp>
        <p:nvSpPr>
          <p:cNvPr id="18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0930" y="2852445"/>
            <a:ext cx="3583878" cy="207660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sz="1100" dirty="0">
                <a:solidFill>
                  <a:prstClr val="black"/>
                </a:solidFill>
                <a:latin typeface="Century Gothic" panose="020B0502020202020204" pitchFamily="34" charset="0"/>
              </a:rPr>
              <a:t>La structure du SI de la base de données DRIVE fait que la mise à jour des tables de base données s’effectue de manière hebdomadaire (la nouvelle table écrase l’ancienne).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sz="1100" dirty="0">
                <a:solidFill>
                  <a:prstClr val="black"/>
                </a:solidFill>
                <a:latin typeface="Century Gothic" panose="020B0502020202020204" pitchFamily="34" charset="0"/>
              </a:rPr>
              <a:t>Le problème est le suivant : la détection des ajouts/retraits de clients et des modifications des indicateurs tels que le nom du conducteur. </a:t>
            </a:r>
          </a:p>
        </p:txBody>
      </p:sp>
    </p:spTree>
    <p:extLst>
      <p:ext uri="{BB962C8B-B14F-4D97-AF65-F5344CB8AC3E}">
        <p14:creationId xmlns:p14="http://schemas.microsoft.com/office/powerpoint/2010/main" val="138078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3">
            <a:extLst>
              <a:ext uri="{FF2B5EF4-FFF2-40B4-BE49-F238E27FC236}">
                <a16:creationId xmlns="" xmlns:a16="http://schemas.microsoft.com/office/drawing/2014/main" id="{3E58CE78-9B79-C4EB-E08C-9C8D9629121C}"/>
              </a:ext>
            </a:extLst>
          </p:cNvPr>
          <p:cNvSpPr/>
          <p:nvPr/>
        </p:nvSpPr>
        <p:spPr>
          <a:xfrm>
            <a:off x="298938" y="965200"/>
            <a:ext cx="11594123" cy="5636288"/>
          </a:xfrm>
          <a:prstGeom prst="roundRect">
            <a:avLst>
              <a:gd name="adj" fmla="val 2964"/>
            </a:avLst>
          </a:prstGeom>
          <a:solidFill>
            <a:srgbClr val="FFFFFF"/>
          </a:solidFill>
          <a:ln w="1270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="" xmlns:a16="http://schemas.microsoft.com/office/drawing/2014/main" id="{A00CADEA-D397-21D4-78CA-4939DD517197}"/>
              </a:ext>
            </a:extLst>
          </p:cNvPr>
          <p:cNvSpPr txBox="1">
            <a:spLocks/>
          </p:cNvSpPr>
          <p:nvPr/>
        </p:nvSpPr>
        <p:spPr>
          <a:xfrm>
            <a:off x="-339241" y="299961"/>
            <a:ext cx="11639338" cy="357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 smtClean="0">
                <a:solidFill>
                  <a:srgbClr val="121212"/>
                </a:solidFill>
                <a:latin typeface="Century Gothic" panose="020B0502020202020204" pitchFamily="34" charset="0"/>
              </a:rPr>
              <a:t>Dictionnaire interactif de </a:t>
            </a:r>
            <a:r>
              <a:rPr lang="fr-FR" sz="2400" b="1" dirty="0" err="1" smtClean="0">
                <a:solidFill>
                  <a:srgbClr val="121212"/>
                </a:solidFill>
                <a:latin typeface="Century Gothic" panose="020B0502020202020204" pitchFamily="34" charset="0"/>
              </a:rPr>
              <a:t>reportings</a:t>
            </a:r>
            <a:endParaRPr lang="fr-FR" sz="2400" b="1" dirty="0">
              <a:solidFill>
                <a:srgbClr val="12121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Placeholder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1" b="25601"/>
          <a:stretch>
            <a:fillRect/>
          </a:stretch>
        </p:blipFill>
        <p:spPr>
          <a:xfrm>
            <a:off x="10790823" y="243642"/>
            <a:ext cx="1122363" cy="547687"/>
          </a:xfrm>
          <a:prstGeom prst="rect">
            <a:avLst/>
          </a:prstGeom>
        </p:spPr>
      </p:pic>
      <p:sp>
        <p:nvSpPr>
          <p:cNvPr id="8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26240" y="3574060"/>
            <a:ext cx="3583878" cy="27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Difficulté majeure rencontrée</a:t>
            </a:r>
            <a:endParaRPr lang="fr-FR" dirty="0"/>
          </a:p>
        </p:txBody>
      </p:sp>
      <p:sp>
        <p:nvSpPr>
          <p:cNvPr id="9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26251" y="3792974"/>
            <a:ext cx="3935326" cy="596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Trouver une solution simple d’utilisation et répertorier l’ensemble des indicateurs et types de </a:t>
            </a:r>
            <a:r>
              <a:rPr lang="fr-FR" dirty="0" err="1" smtClean="0">
                <a:solidFill>
                  <a:prstClr val="black"/>
                </a:solidFill>
              </a:rPr>
              <a:t>reportings</a:t>
            </a:r>
            <a:endParaRPr lang="fr-FR" dirty="0">
              <a:solidFill>
                <a:prstClr val="black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730257" y="1524392"/>
            <a:ext cx="0" cy="4531267"/>
          </a:xfrm>
          <a:prstGeom prst="line">
            <a:avLst/>
          </a:prstGeom>
          <a:ln>
            <a:solidFill>
              <a:srgbClr val="585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21893" y="4632157"/>
            <a:ext cx="3583878" cy="27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Solution</a:t>
            </a:r>
            <a:endParaRPr lang="fr-FR" dirty="0"/>
          </a:p>
        </p:txBody>
      </p:sp>
      <p:sp>
        <p:nvSpPr>
          <p:cNvPr id="12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30609" y="4859776"/>
            <a:ext cx="4069488" cy="1607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Création d’une application au format </a:t>
            </a:r>
            <a:r>
              <a:rPr lang="fr-FR" dirty="0" err="1" smtClean="0">
                <a:solidFill>
                  <a:prstClr val="black"/>
                </a:solidFill>
              </a:rPr>
              <a:t>exe</a:t>
            </a:r>
            <a:r>
              <a:rPr lang="fr-FR" dirty="0" smtClean="0">
                <a:solidFill>
                  <a:prstClr val="black"/>
                </a:solidFill>
              </a:rPr>
              <a:t> permettant: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prstClr val="black"/>
                </a:solidFill>
              </a:rPr>
              <a:t>la recherche de la présence d’un indicateur dans le catalogue de </a:t>
            </a:r>
            <a:r>
              <a:rPr lang="fr-FR" dirty="0" err="1" smtClean="0">
                <a:solidFill>
                  <a:prstClr val="black"/>
                </a:solidFill>
              </a:rPr>
              <a:t>reporting</a:t>
            </a:r>
            <a:r>
              <a:rPr lang="fr-FR" dirty="0" smtClean="0">
                <a:solidFill>
                  <a:prstClr val="black"/>
                </a:solidFill>
              </a:rPr>
              <a:t> </a:t>
            </a:r>
            <a:endParaRPr lang="fr-FR" dirty="0">
              <a:solidFill>
                <a:prstClr val="black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prstClr val="black"/>
                </a:solidFill>
              </a:rPr>
              <a:t>inversement de lister les entêtes de champs présents en donnant en entrée le nom du </a:t>
            </a:r>
            <a:r>
              <a:rPr lang="fr-FR" dirty="0" err="1" smtClean="0">
                <a:solidFill>
                  <a:prstClr val="black"/>
                </a:solidFill>
              </a:rPr>
              <a:t>reporting</a:t>
            </a:r>
            <a:r>
              <a:rPr lang="fr-FR" dirty="0" smtClean="0">
                <a:solidFill>
                  <a:prstClr val="black"/>
                </a:solidFill>
              </a:rPr>
              <a:t>.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21878" y="1645102"/>
            <a:ext cx="3583878" cy="27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Méthodologie</a:t>
            </a:r>
            <a:r>
              <a:rPr lang="fr-FR" dirty="0" smtClean="0"/>
              <a:t> utilisée</a:t>
            </a:r>
            <a:endParaRPr lang="fr-FR" dirty="0"/>
          </a:p>
        </p:txBody>
      </p:sp>
      <p:sp>
        <p:nvSpPr>
          <p:cNvPr id="14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30604" y="1864016"/>
            <a:ext cx="3583878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Cycle en V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06D48435-AE33-713C-2C92-BF60F195E84E}"/>
              </a:ext>
            </a:extLst>
          </p:cNvPr>
          <p:cNvSpPr txBox="1"/>
          <p:nvPr/>
        </p:nvSpPr>
        <p:spPr>
          <a:xfrm>
            <a:off x="7317786" y="2408001"/>
            <a:ext cx="3506289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200" b="1" dirty="0">
                <a:solidFill>
                  <a:srgbClr val="5852FF"/>
                </a:solidFill>
                <a:latin typeface="Century Gothic" panose="020B0502020202020204" pitchFamily="34" charset="0"/>
              </a:rPr>
              <a:t>Environnement technique &amp; outils</a:t>
            </a:r>
          </a:p>
        </p:txBody>
      </p:sp>
      <p:sp>
        <p:nvSpPr>
          <p:cNvPr id="16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30601" y="2647809"/>
            <a:ext cx="3583878" cy="596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solidFill>
                  <a:srgbClr val="1D1D1D"/>
                </a:solidFill>
                <a:sym typeface="Montserrat"/>
              </a:rPr>
              <a:t>Jupyer</a:t>
            </a:r>
            <a:r>
              <a:rPr lang="fr-FR" dirty="0" smtClean="0">
                <a:solidFill>
                  <a:srgbClr val="1D1D1D"/>
                </a:solidFill>
                <a:sym typeface="Montserrat"/>
              </a:rPr>
              <a:t> </a:t>
            </a:r>
            <a:r>
              <a:rPr lang="fr-FR" dirty="0" err="1" smtClean="0">
                <a:solidFill>
                  <a:srgbClr val="1D1D1D"/>
                </a:solidFill>
                <a:sym typeface="Montserrat"/>
              </a:rPr>
              <a:t>NoteBook</a:t>
            </a:r>
            <a:r>
              <a:rPr lang="fr-FR" dirty="0" smtClean="0">
                <a:solidFill>
                  <a:srgbClr val="1D1D1D"/>
                </a:solidFill>
                <a:sym typeface="Montserrat"/>
              </a:rPr>
              <a:t>,</a:t>
            </a:r>
            <a:r>
              <a:rPr lang="fr-FR" dirty="0" smtClean="0">
                <a:solidFill>
                  <a:prstClr val="black"/>
                </a:solidFill>
                <a:sym typeface="Montserrat"/>
              </a:rPr>
              <a:t> Microsoft Office Excel</a:t>
            </a:r>
            <a:endParaRPr lang="fr-FR" dirty="0" smtClean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fr-FR" u="sng" dirty="0" smtClean="0">
                <a:solidFill>
                  <a:srgbClr val="1D1D1D"/>
                </a:solidFill>
                <a:sym typeface="Montserrat"/>
              </a:rPr>
              <a:t>Langages </a:t>
            </a:r>
            <a:r>
              <a:rPr lang="fr-FR" u="sng" dirty="0">
                <a:solidFill>
                  <a:srgbClr val="1D1D1D"/>
                </a:solidFill>
                <a:sym typeface="Montserrat"/>
              </a:rPr>
              <a:t>informatiques</a:t>
            </a:r>
            <a:r>
              <a:rPr lang="fr-FR" dirty="0">
                <a:solidFill>
                  <a:srgbClr val="1D1D1D"/>
                </a:solidFill>
                <a:sym typeface="Montserrat"/>
              </a:rPr>
              <a:t>: </a:t>
            </a:r>
            <a:r>
              <a:rPr lang="fr-FR" dirty="0" smtClean="0">
                <a:solidFill>
                  <a:srgbClr val="1D1D1D"/>
                </a:solidFill>
                <a:sym typeface="Montserrat"/>
              </a:rPr>
              <a:t>PYTHON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0930" y="2485495"/>
            <a:ext cx="3583878" cy="274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200" b="1" dirty="0">
                <a:solidFill>
                  <a:srgbClr val="5852FF"/>
                </a:solidFill>
                <a:latin typeface="Century Gothic" panose="020B0502020202020204" pitchFamily="34" charset="0"/>
              </a:rPr>
              <a:t>Contexte</a:t>
            </a:r>
          </a:p>
        </p:txBody>
      </p:sp>
      <p:sp>
        <p:nvSpPr>
          <p:cNvPr id="18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0930" y="2852445"/>
            <a:ext cx="3583878" cy="207660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sz="1100" dirty="0" err="1" smtClean="0">
                <a:solidFill>
                  <a:prstClr val="black"/>
                </a:solidFill>
                <a:latin typeface="Century Gothic" panose="020B0502020202020204" pitchFamily="34" charset="0"/>
              </a:rPr>
              <a:t>Arval</a:t>
            </a:r>
            <a:r>
              <a:rPr lang="fr-FR" sz="11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 possède de nombreux types de </a:t>
            </a:r>
            <a:r>
              <a:rPr lang="fr-FR" sz="1100" dirty="0" err="1" smtClean="0">
                <a:solidFill>
                  <a:prstClr val="black"/>
                </a:solidFill>
                <a:latin typeface="Century Gothic" panose="020B0502020202020204" pitchFamily="34" charset="0"/>
              </a:rPr>
              <a:t>reportings</a:t>
            </a:r>
            <a:r>
              <a:rPr lang="fr-FR" sz="11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 contenant différents indicateurs. Ce projet avait pour but de permettre de trouver le(s) types de </a:t>
            </a:r>
            <a:r>
              <a:rPr lang="fr-FR" sz="1100" dirty="0" err="1" smtClean="0">
                <a:solidFill>
                  <a:prstClr val="black"/>
                </a:solidFill>
                <a:latin typeface="Century Gothic" panose="020B0502020202020204" pitchFamily="34" charset="0"/>
              </a:rPr>
              <a:t>reporting</a:t>
            </a:r>
            <a:r>
              <a:rPr lang="fr-FR" sz="11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 convenant au mieux  à la demande client.</a:t>
            </a:r>
            <a:endParaRPr lang="fr-FR" sz="11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73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1027</Words>
  <Application>Microsoft Office PowerPoint</Application>
  <PresentationFormat>Widescreen</PresentationFormat>
  <Paragraphs>136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Calibri Light</vt:lpstr>
      <vt:lpstr>Century Gothic</vt:lpstr>
      <vt:lpstr>Century Gothic Regular</vt:lpstr>
      <vt:lpstr>Courier New</vt:lpstr>
      <vt:lpstr>Montserrat</vt:lpstr>
      <vt:lpstr>Office Theme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2025-02-13T18:46:53Z</dcterms:created>
  <dcterms:modified xsi:type="dcterms:W3CDTF">2025-02-13T18:53:23Z</dcterms:modified>
</cp:coreProperties>
</file>