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48"/>
  </p:notesMasterIdLst>
  <p:handoutMasterIdLst>
    <p:handoutMasterId r:id="rId49"/>
  </p:handoutMasterIdLst>
  <p:sldIdLst>
    <p:sldId id="256" r:id="rId5"/>
    <p:sldId id="268" r:id="rId6"/>
    <p:sldId id="269" r:id="rId7"/>
    <p:sldId id="271" r:id="rId8"/>
    <p:sldId id="272" r:id="rId9"/>
    <p:sldId id="273" r:id="rId10"/>
    <p:sldId id="274" r:id="rId11"/>
    <p:sldId id="275" r:id="rId12"/>
    <p:sldId id="276" r:id="rId13"/>
    <p:sldId id="277" r:id="rId14"/>
    <p:sldId id="278" r:id="rId15"/>
    <p:sldId id="286" r:id="rId16"/>
    <p:sldId id="287" r:id="rId17"/>
    <p:sldId id="279" r:id="rId18"/>
    <p:sldId id="280" r:id="rId19"/>
    <p:sldId id="281" r:id="rId20"/>
    <p:sldId id="282" r:id="rId21"/>
    <p:sldId id="283" r:id="rId22"/>
    <p:sldId id="288" r:id="rId23"/>
    <p:sldId id="289" r:id="rId24"/>
    <p:sldId id="305" r:id="rId25"/>
    <p:sldId id="306" r:id="rId26"/>
    <p:sldId id="302" r:id="rId27"/>
    <p:sldId id="290" r:id="rId28"/>
    <p:sldId id="303" r:id="rId29"/>
    <p:sldId id="304" r:id="rId30"/>
    <p:sldId id="292" r:id="rId31"/>
    <p:sldId id="308" r:id="rId32"/>
    <p:sldId id="307" r:id="rId33"/>
    <p:sldId id="293" r:id="rId34"/>
    <p:sldId id="309" r:id="rId35"/>
    <p:sldId id="294" r:id="rId36"/>
    <p:sldId id="295" r:id="rId37"/>
    <p:sldId id="310" r:id="rId38"/>
    <p:sldId id="296" r:id="rId39"/>
    <p:sldId id="311" r:id="rId40"/>
    <p:sldId id="297" r:id="rId41"/>
    <p:sldId id="312" r:id="rId42"/>
    <p:sldId id="298" r:id="rId43"/>
    <p:sldId id="299" r:id="rId44"/>
    <p:sldId id="300" r:id="rId45"/>
    <p:sldId id="264" r:id="rId46"/>
    <p:sldId id="260" r:id="rId47"/>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AAF1A3B-AC5A-4277-B7E8-70083A3A0AD6}">
          <p14:sldIdLst>
            <p14:sldId id="256"/>
            <p14:sldId id="268"/>
            <p14:sldId id="269"/>
            <p14:sldId id="271"/>
            <p14:sldId id="272"/>
            <p14:sldId id="273"/>
            <p14:sldId id="274"/>
            <p14:sldId id="275"/>
            <p14:sldId id="276"/>
            <p14:sldId id="277"/>
            <p14:sldId id="278"/>
            <p14:sldId id="286"/>
            <p14:sldId id="287"/>
            <p14:sldId id="279"/>
            <p14:sldId id="280"/>
            <p14:sldId id="281"/>
            <p14:sldId id="282"/>
            <p14:sldId id="283"/>
            <p14:sldId id="288"/>
            <p14:sldId id="289"/>
            <p14:sldId id="305"/>
            <p14:sldId id="306"/>
            <p14:sldId id="302"/>
            <p14:sldId id="290"/>
            <p14:sldId id="303"/>
            <p14:sldId id="304"/>
            <p14:sldId id="292"/>
            <p14:sldId id="308"/>
            <p14:sldId id="307"/>
            <p14:sldId id="293"/>
            <p14:sldId id="309"/>
            <p14:sldId id="294"/>
            <p14:sldId id="295"/>
            <p14:sldId id="310"/>
            <p14:sldId id="296"/>
            <p14:sldId id="311"/>
            <p14:sldId id="297"/>
            <p14:sldId id="312"/>
            <p14:sldId id="298"/>
            <p14:sldId id="299"/>
            <p14:sldId id="300"/>
          </p14:sldIdLst>
        </p14:section>
        <p14:section name="Section sans titre" id="{B60C80E5-FC39-4C21-A0EE-BAAF6D2BCADA}">
          <p14:sldIdLst>
            <p14:sldId id="264"/>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laye Maiga" initials="AM" lastIdx="8" clrIdx="0">
    <p:extLst>
      <p:ext uri="{19B8F6BF-5375-455C-9EA6-DF929625EA0E}">
        <p15:presenceInfo xmlns:p15="http://schemas.microsoft.com/office/powerpoint/2012/main" userId="8e047aa5dbf7a0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1" autoAdjust="0"/>
  </p:normalViewPr>
  <p:slideViewPr>
    <p:cSldViewPr snapToGrid="0">
      <p:cViewPr varScale="1">
        <p:scale>
          <a:sx n="82" d="100"/>
          <a:sy n="82" d="100"/>
        </p:scale>
        <p:origin x="114" y="162"/>
      </p:cViewPr>
      <p:guideLst/>
    </p:cSldViewPr>
  </p:slideViewPr>
  <p:outlineViewPr>
    <p:cViewPr>
      <p:scale>
        <a:sx n="33" d="100"/>
        <a:sy n="33" d="100"/>
      </p:scale>
      <p:origin x="0" y="-1194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A3F540-FE87-41E9-A235-D9041E0E0A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54C17DD8-84AF-4EB9-9557-AB1C0330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D658AD-667A-447C-9390-E71043034E97}" type="datetimeFigureOut">
              <a:rPr lang="fr-FR" smtClean="0"/>
              <a:t>24/10/2022</a:t>
            </a:fld>
            <a:endParaRPr lang="fr-FR" dirty="0"/>
          </a:p>
        </p:txBody>
      </p:sp>
      <p:sp>
        <p:nvSpPr>
          <p:cNvPr id="4" name="Espace réservé du pied de page 3">
            <a:extLst>
              <a:ext uri="{FF2B5EF4-FFF2-40B4-BE49-F238E27FC236}">
                <a16:creationId xmlns:a16="http://schemas.microsoft.com/office/drawing/2014/main" id="{6439DE42-9A3A-46E5-8973-C9B0B4C46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a16="http://schemas.microsoft.com/office/drawing/2014/main" id="{2BFFAC62-5CB8-4CC9-8DC9-D2E88251AB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B129A-2B19-4071-964D-74643083C4E2}" type="slidenum">
              <a:rPr lang="fr-FR" smtClean="0"/>
              <a:t>‹N°›</a:t>
            </a:fld>
            <a:endParaRPr lang="fr-FR" dirty="0"/>
          </a:p>
        </p:txBody>
      </p:sp>
    </p:spTree>
    <p:extLst>
      <p:ext uri="{BB962C8B-B14F-4D97-AF65-F5344CB8AC3E}">
        <p14:creationId xmlns:p14="http://schemas.microsoft.com/office/powerpoint/2010/main" val="1011192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E04F4-FA29-4B09-BCF4-65FEC86DEAEF}" type="datetimeFigureOut">
              <a:rPr lang="fr-FR" smtClean="0"/>
              <a:t>24/10/2022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C17D2-97F6-442D-8E69-9D298721DAF2}" type="slidenum">
              <a:rPr lang="fr-FR" smtClean="0"/>
              <a:t>‹N°›</a:t>
            </a:fld>
            <a:endParaRPr lang="fr-FR" dirty="0"/>
          </a:p>
        </p:txBody>
      </p:sp>
    </p:spTree>
    <p:extLst>
      <p:ext uri="{BB962C8B-B14F-4D97-AF65-F5344CB8AC3E}">
        <p14:creationId xmlns:p14="http://schemas.microsoft.com/office/powerpoint/2010/main" val="120342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a:t>
            </a:fld>
            <a:endParaRPr lang="fr-FR" dirty="0"/>
          </a:p>
        </p:txBody>
      </p:sp>
    </p:spTree>
    <p:extLst>
      <p:ext uri="{BB962C8B-B14F-4D97-AF65-F5344CB8AC3E}">
        <p14:creationId xmlns:p14="http://schemas.microsoft.com/office/powerpoint/2010/main" val="101198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5</a:t>
            </a:fld>
            <a:endParaRPr lang="fr-FR" dirty="0"/>
          </a:p>
        </p:txBody>
      </p:sp>
    </p:spTree>
    <p:extLst>
      <p:ext uri="{BB962C8B-B14F-4D97-AF65-F5344CB8AC3E}">
        <p14:creationId xmlns:p14="http://schemas.microsoft.com/office/powerpoint/2010/main" val="4275071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6</a:t>
            </a:fld>
            <a:endParaRPr lang="fr-FR" dirty="0"/>
          </a:p>
        </p:txBody>
      </p:sp>
    </p:spTree>
    <p:extLst>
      <p:ext uri="{BB962C8B-B14F-4D97-AF65-F5344CB8AC3E}">
        <p14:creationId xmlns:p14="http://schemas.microsoft.com/office/powerpoint/2010/main" val="2850573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43</a:t>
            </a:fld>
            <a:endParaRPr lang="fr-FR" dirty="0"/>
          </a:p>
        </p:txBody>
      </p:sp>
    </p:spTree>
    <p:extLst>
      <p:ext uri="{BB962C8B-B14F-4D97-AF65-F5344CB8AC3E}">
        <p14:creationId xmlns:p14="http://schemas.microsoft.com/office/powerpoint/2010/main" val="189491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A19D660A-ECF6-481C-9B60-C152AC7044BB}" type="datetime1">
              <a:rPr lang="fr-FR" noProof="0" smtClean="0"/>
              <a:t>24/10/2022</a:t>
            </a:fld>
            <a:endParaRPr lang="fr-FR" noProof="0" dirty="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dirty="0"/>
          </a:p>
        </p:txBody>
      </p:sp>
      <p:sp>
        <p:nvSpPr>
          <p:cNvPr id="6" name="Espace réservé a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a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6444B737-BAAB-4FD6-992F-98A387278F79}" type="datetime1">
              <a:rPr lang="fr-FR" noProof="0" smtClean="0"/>
              <a:t>24/10/2022</a:t>
            </a:fld>
            <a:endParaRPr lang="fr-FR" noProof="0" dirty="0"/>
          </a:p>
        </p:txBody>
      </p:sp>
      <p:sp>
        <p:nvSpPr>
          <p:cNvPr id="5" name="Espace réservé a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a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5F38C2D-E1AD-4379-A5CC-F384D07BF2BA}" type="datetime1">
              <a:rPr lang="fr-FR" noProof="0" smtClean="0"/>
              <a:t>24/10/2022</a:t>
            </a:fld>
            <a:endParaRPr lang="fr-FR" noProof="0" dirty="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dirty="0"/>
          </a:p>
        </p:txBody>
      </p:sp>
      <p:sp>
        <p:nvSpPr>
          <p:cNvPr id="6" name="Espace réservé a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3D36F770-2C02-4913-A33E-F30119A8EF88}" type="datetime1">
              <a:rPr lang="fr-FR" noProof="0" smtClean="0"/>
              <a:t>24/10/2022</a:t>
            </a:fld>
            <a:endParaRPr lang="fr-FR" noProof="0" dirty="0"/>
          </a:p>
        </p:txBody>
      </p:sp>
      <p:sp>
        <p:nvSpPr>
          <p:cNvPr id="5" name="Espace réservé a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E4E4C2E9-EBCE-47E6-B14A-8CCFB5877A3A}" type="datetime1">
              <a:rPr lang="fr-FR" noProof="0" smtClean="0"/>
              <a:t>24/10/2022</a:t>
            </a:fld>
            <a:endParaRPr lang="fr-FR" noProof="0" dirty="0"/>
          </a:p>
        </p:txBody>
      </p:sp>
      <p:sp>
        <p:nvSpPr>
          <p:cNvPr id="5" name="Espace réservé a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796B395B-FC0A-4FB9-AB72-5EAD4FFFCBE3}" type="datetime1">
              <a:rPr lang="fr-FR" noProof="0" smtClean="0"/>
              <a:t>24/10/2022</a:t>
            </a:fld>
            <a:endParaRPr lang="fr-FR" noProof="0" dirty="0"/>
          </a:p>
        </p:txBody>
      </p:sp>
      <p:sp>
        <p:nvSpPr>
          <p:cNvPr id="6" name="Espace réservé a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A7201069-9664-47E2-8F0B-1AE85DF9CFA4}" type="datetime1">
              <a:rPr lang="fr-FR" noProof="0" smtClean="0"/>
              <a:t>24/10/2022</a:t>
            </a:fld>
            <a:endParaRPr lang="fr-FR" noProof="0" dirty="0"/>
          </a:p>
        </p:txBody>
      </p:sp>
      <p:sp>
        <p:nvSpPr>
          <p:cNvPr id="8" name="Espace réservé a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à la date 2"/>
          <p:cNvSpPr>
            <a:spLocks noGrp="1"/>
          </p:cNvSpPr>
          <p:nvPr>
            <p:ph type="dt" sz="half" idx="10"/>
          </p:nvPr>
        </p:nvSpPr>
        <p:spPr/>
        <p:txBody>
          <a:bodyPr rtlCol="0"/>
          <a:lstStyle/>
          <a:p>
            <a:pPr rtl="0"/>
            <a:fld id="{151FAC92-A9AF-4A07-9FBA-F647608AB07B}" type="datetime1">
              <a:rPr lang="fr-FR" noProof="0" smtClean="0"/>
              <a:t>24/10/2022</a:t>
            </a:fld>
            <a:endParaRPr lang="fr-FR" noProof="0" dirty="0"/>
          </a:p>
        </p:txBody>
      </p:sp>
      <p:sp>
        <p:nvSpPr>
          <p:cNvPr id="4" name="Espace réservé a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71DB2C01-F30B-4179-BA04-A8ECE0ECC909}" type="datetime1">
              <a:rPr lang="fr-FR" noProof="0" smtClean="0"/>
              <a:t>24/10/2022</a:t>
            </a:fld>
            <a:endParaRPr lang="fr-FR" noProof="0" dirty="0"/>
          </a:p>
        </p:txBody>
      </p:sp>
      <p:sp>
        <p:nvSpPr>
          <p:cNvPr id="3" name="Espace réservé a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EA7744E9-9648-48DA-B33D-2DEAC9192E81}" type="datetime1">
              <a:rPr lang="fr-FR" noProof="0" smtClean="0"/>
              <a:t>24/10/2022</a:t>
            </a:fld>
            <a:endParaRPr lang="fr-FR" noProof="0" dirty="0"/>
          </a:p>
        </p:txBody>
      </p:sp>
      <p:sp>
        <p:nvSpPr>
          <p:cNvPr id="6" name="Espace réservé a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dirty="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E780482B-311F-48A8-9A95-A022EF9D97A5}" type="datetime1">
              <a:rPr lang="fr-FR" noProof="0" smtClean="0"/>
              <a:t>24/10/2022</a:t>
            </a:fld>
            <a:endParaRPr lang="fr-FR" noProof="0" dirty="0"/>
          </a:p>
        </p:txBody>
      </p:sp>
      <p:sp>
        <p:nvSpPr>
          <p:cNvPr id="6" name="Espace réservé a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à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992562-C466-488D-88D1-41F3F31AF337}" type="datetime1">
              <a:rPr lang="fr-FR" noProof="0" smtClean="0"/>
              <a:t>24/10/2022</a:t>
            </a:fld>
            <a:endParaRPr lang="fr-FR" noProof="0" dirty="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dirty="0"/>
          </a:p>
        </p:txBody>
      </p:sp>
      <p:sp>
        <p:nvSpPr>
          <p:cNvPr id="6" name="Espace réservé a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aagie.com/fr/blog/qu-est-ce-que-la-data-science/" TargetMode="External"/><Relationship Id="rId2" Type="http://schemas.openxmlformats.org/officeDocument/2006/relationships/hyperlink" Target="https://www.nature.com/articles/d41586-018-07196-1" TargetMode="External"/><Relationship Id="rId1" Type="http://schemas.openxmlformats.org/officeDocument/2006/relationships/slideLayout" Target="../slideLayouts/slideLayout2.xml"/><Relationship Id="rId4" Type="http://schemas.openxmlformats.org/officeDocument/2006/relationships/hyperlink" Target="https://en.wikipedia.org/wiki/Project_Jupyter"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r.wikipedia.org/wiki/Structure_de_donn%C3%A9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C_(langage)" TargetMode="External"/><Relationship Id="rId2" Type="http://schemas.openxmlformats.org/officeDocument/2006/relationships/hyperlink" Target="https://fr.wikipedia.org/wiki/Syntaxe" TargetMode="External"/><Relationship Id="rId1" Type="http://schemas.openxmlformats.org/officeDocument/2006/relationships/slideLayout" Target="../slideLayouts/slideLayout2.xml"/><Relationship Id="rId6" Type="http://schemas.openxmlformats.org/officeDocument/2006/relationships/hyperlink" Target="https://fr.wikipedia.org/wiki/Croisillon_(signe)" TargetMode="External"/><Relationship Id="rId5" Type="http://schemas.openxmlformats.org/officeDocument/2006/relationships/hyperlink" Target="https://fr.wikipedia.org/wiki/Pascal_(langage)" TargetMode="External"/><Relationship Id="rId4" Type="http://schemas.openxmlformats.org/officeDocument/2006/relationships/hyperlink" Target="https://fr.wikipedia.org/wiki/Perl_(langag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9122" y="-6824"/>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446534" y="4311748"/>
            <a:ext cx="11260668" cy="1512367"/>
          </a:xfrm>
        </p:spPr>
        <p:txBody>
          <a:bodyPr rtlCol="0">
            <a:noAutofit/>
          </a:bodyPr>
          <a:lstStyle/>
          <a:p>
            <a:r>
              <a:rPr lang="fr-FR" sz="2800" b="1" i="0" u="none" strike="noStrike" dirty="0">
                <a:solidFill>
                  <a:srgbClr val="FF9900"/>
                </a:solidFill>
                <a:effectLst/>
                <a:latin typeface="Arial" panose="020B0604020202020204" pitchFamily="34" charset="0"/>
              </a:rPr>
              <a:t>‘’Veille Technologique” sur le Langage Python</a:t>
            </a:r>
            <a:br>
              <a:rPr lang="fr-FR" sz="2800" b="1" i="0" u="none" strike="noStrike" dirty="0">
                <a:solidFill>
                  <a:srgbClr val="FF9900"/>
                </a:solidFill>
                <a:effectLst/>
                <a:latin typeface="Arial" panose="020B0604020202020204" pitchFamily="34" charset="0"/>
              </a:rPr>
            </a:br>
            <a:endParaRPr lang="fr-FR" sz="2800" dirty="0">
              <a:solidFill>
                <a:schemeClr val="bg1"/>
              </a:solidFill>
            </a:endParaRP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1487606" y="5936776"/>
            <a:ext cx="11383671" cy="928048"/>
          </a:xfrm>
        </p:spPr>
        <p:txBody>
          <a:bodyPr rtlCol="0">
            <a:normAutofit/>
          </a:bodyPr>
          <a:lstStyle/>
          <a:p>
            <a:pPr rtl="0"/>
            <a:r>
              <a:rPr lang="fr-FR" sz="2400" b="0" i="0" u="none" strike="noStrike" dirty="0">
                <a:solidFill>
                  <a:srgbClr val="FFC000"/>
                </a:solidFill>
                <a:effectLst/>
                <a:latin typeface="Arial" panose="020B0604020202020204" pitchFamily="34" charset="0"/>
              </a:rPr>
              <a:t>Qu’est-ce que le langage python ?</a:t>
            </a:r>
            <a:endParaRPr lang="fr-FR" sz="2000" dirty="0">
              <a:solidFill>
                <a:srgbClr val="FFC000"/>
              </a:solidFill>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C58338-F2CA-56A7-E272-438570E6752B}"/>
              </a:ext>
            </a:extLst>
          </p:cNvPr>
          <p:cNvSpPr>
            <a:spLocks noGrp="1"/>
          </p:cNvSpPr>
          <p:nvPr>
            <p:ph type="title"/>
          </p:nvPr>
        </p:nvSpPr>
        <p:spPr/>
        <p:txBody>
          <a:bodyPr>
            <a:normAutofit fontScale="90000"/>
          </a:bodyPr>
          <a:lstStyle/>
          <a:p>
            <a:r>
              <a:rPr lang="fr-FR" b="0" i="0" u="none" strike="noStrike" dirty="0">
                <a:solidFill>
                  <a:schemeClr val="accent3"/>
                </a:solidFill>
                <a:effectLst/>
                <a:latin typeface="Arial" panose="020B0604020202020204" pitchFamily="34" charset="0"/>
              </a:rPr>
              <a:t>9.En quoi la version 3 de Python se distingue-t-elle de sa version 2, y a-t-il une compatibilité entre les deux ?</a:t>
            </a:r>
            <a:endParaRPr lang="fr-FR" sz="4000" dirty="0">
              <a:solidFill>
                <a:schemeClr val="accent3"/>
              </a:solidFill>
            </a:endParaRPr>
          </a:p>
        </p:txBody>
      </p:sp>
      <p:sp>
        <p:nvSpPr>
          <p:cNvPr id="3" name="Espace réservé du contenu 2">
            <a:extLst>
              <a:ext uri="{FF2B5EF4-FFF2-40B4-BE49-F238E27FC236}">
                <a16:creationId xmlns:a16="http://schemas.microsoft.com/office/drawing/2014/main" id="{EDB6064C-263A-DDD0-1B68-DE0121E858BA}"/>
              </a:ext>
            </a:extLst>
          </p:cNvPr>
          <p:cNvSpPr>
            <a:spLocks noGrp="1"/>
          </p:cNvSpPr>
          <p:nvPr>
            <p:ph idx="1"/>
          </p:nvPr>
        </p:nvSpPr>
        <p:spPr/>
        <p:txBody>
          <a:bodyPr>
            <a:normAutofit fontScale="25000" lnSpcReduction="20000"/>
          </a:bodyPr>
          <a:lstStyle/>
          <a:p>
            <a:endParaRPr lang="fr-FR" sz="3100" b="0" i="0" dirty="0">
              <a:solidFill>
                <a:srgbClr val="333333"/>
              </a:solidFill>
              <a:effectLst/>
              <a:latin typeface="Open Sans" panose="020B0606030504020204" pitchFamily="34" charset="0"/>
            </a:endParaRPr>
          </a:p>
          <a:p>
            <a:endParaRPr lang="fr-FR" sz="5600" b="0" i="0" dirty="0">
              <a:solidFill>
                <a:srgbClr val="333333"/>
              </a:solidFill>
              <a:effectLst/>
              <a:latin typeface="Open Sans" panose="020B0606030504020204" pitchFamily="34" charset="0"/>
            </a:endParaRPr>
          </a:p>
          <a:p>
            <a:endParaRPr lang="fr-FR" sz="5600" dirty="0">
              <a:solidFill>
                <a:srgbClr val="333333"/>
              </a:solidFill>
              <a:latin typeface="Open Sans" panose="020B0606030504020204" pitchFamily="34" charset="0"/>
            </a:endParaRPr>
          </a:p>
          <a:p>
            <a:r>
              <a:rPr lang="fr-FR" sz="5600" b="0" i="0" dirty="0">
                <a:solidFill>
                  <a:srgbClr val="333333"/>
                </a:solidFill>
                <a:effectLst/>
                <a:latin typeface="Baskerville Old Face" panose="02020602080505020303" pitchFamily="18" charset="0"/>
              </a:rPr>
              <a:t>Il y a eu beaucoup de changements pour la sortie de </a:t>
            </a:r>
            <a:r>
              <a:rPr lang="fr-FR" sz="5600" b="1" i="0" dirty="0">
                <a:solidFill>
                  <a:srgbClr val="445580"/>
                </a:solidFill>
                <a:effectLst/>
                <a:latin typeface="Baskerville Old Face" panose="02020602080505020303" pitchFamily="18" charset="0"/>
              </a:rPr>
              <a:t>python 3 </a:t>
            </a:r>
            <a:r>
              <a:rPr lang="fr-FR" sz="5600" b="0" i="0" dirty="0">
                <a:solidFill>
                  <a:srgbClr val="333333"/>
                </a:solidFill>
                <a:effectLst/>
                <a:latin typeface="Baskerville Old Face" panose="02020602080505020303" pitchFamily="18" charset="0"/>
              </a:rPr>
              <a:t>. Le changement le plus radical étant surement de transformer le </a:t>
            </a:r>
            <a:r>
              <a:rPr lang="fr-FR" sz="5600" b="1" i="0" dirty="0" err="1">
                <a:solidFill>
                  <a:srgbClr val="445580"/>
                </a:solidFill>
                <a:effectLst/>
                <a:latin typeface="Baskerville Old Face" panose="02020602080505020303" pitchFamily="18" charset="0"/>
              </a:rPr>
              <a:t>print</a:t>
            </a:r>
            <a:r>
              <a:rPr lang="fr-FR" sz="5600" b="1" i="0" dirty="0">
                <a:solidFill>
                  <a:srgbClr val="445580"/>
                </a:solidFill>
                <a:effectLst/>
                <a:latin typeface="Baskerville Old Face" panose="02020602080505020303" pitchFamily="18" charset="0"/>
              </a:rPr>
              <a:t> </a:t>
            </a:r>
            <a:r>
              <a:rPr lang="fr-FR" sz="5600" b="0" i="0" dirty="0">
                <a:solidFill>
                  <a:srgbClr val="333333"/>
                </a:solidFill>
                <a:effectLst/>
                <a:latin typeface="Baskerville Old Face" panose="02020602080505020303" pitchFamily="18" charset="0"/>
              </a:rPr>
              <a:t>en </a:t>
            </a:r>
            <a:r>
              <a:rPr lang="fr-FR" sz="5600" b="1" i="0" dirty="0">
                <a:solidFill>
                  <a:srgbClr val="445580"/>
                </a:solidFill>
                <a:effectLst/>
                <a:latin typeface="Baskerville Old Face" panose="02020602080505020303" pitchFamily="18" charset="0"/>
              </a:rPr>
              <a:t>fonction </a:t>
            </a:r>
            <a:r>
              <a:rPr lang="fr-FR" sz="5600" b="0" i="0" dirty="0">
                <a:solidFill>
                  <a:srgbClr val="333333"/>
                </a:solidFill>
                <a:effectLst/>
                <a:latin typeface="Baskerville Old Face" panose="02020602080505020303" pitchFamily="18" charset="0"/>
              </a:rPr>
              <a:t>.</a:t>
            </a:r>
          </a:p>
          <a:p>
            <a:r>
              <a:rPr lang="fr-FR" sz="5600" dirty="0">
                <a:solidFill>
                  <a:srgbClr val="333333"/>
                </a:solidFill>
                <a:latin typeface="Baskerville Old Face" panose="02020602080505020303" pitchFamily="18" charset="0"/>
              </a:rPr>
              <a:t>Passer de :</a:t>
            </a:r>
            <a:endParaRPr lang="fr-FR" sz="5600" b="0" i="0" dirty="0">
              <a:solidFill>
                <a:srgbClr val="333333"/>
              </a:solidFill>
              <a:effectLst/>
              <a:latin typeface="Baskerville Old Face" panose="02020602080505020303" pitchFamily="18" charset="0"/>
            </a:endParaRPr>
          </a:p>
          <a:p>
            <a:r>
              <a:rPr lang="fr-FR" sz="5600" dirty="0" err="1">
                <a:solidFill>
                  <a:srgbClr val="E34ADC"/>
                </a:solidFill>
                <a:effectLst/>
                <a:latin typeface="Baskerville Old Face" panose="02020602080505020303" pitchFamily="18" charset="0"/>
                <a:ea typeface="Times New Roman" panose="02020603050405020304" pitchFamily="18" charset="0"/>
                <a:cs typeface="Courier New" panose="02070309020205020404" pitchFamily="49" charset="0"/>
              </a:rPr>
              <a:t>print</a:t>
            </a:r>
            <a:r>
              <a:rPr lang="fr-FR"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 </a:t>
            </a:r>
            <a:r>
              <a:rPr lang="fr-FR" sz="5600" dirty="0">
                <a:solidFill>
                  <a:srgbClr val="4070A0"/>
                </a:solidFill>
                <a:effectLst/>
                <a:latin typeface="Baskerville Old Face" panose="02020602080505020303" pitchFamily="18" charset="0"/>
                <a:ea typeface="Times New Roman" panose="02020603050405020304" pitchFamily="18" charset="0"/>
                <a:cs typeface="Courier New" panose="02070309020205020404" pitchFamily="49" charset="0"/>
              </a:rPr>
              <a:t>"bonjour’’  à </a:t>
            </a:r>
            <a:r>
              <a:rPr lang="fr-FR" sz="5600" dirty="0" err="1">
                <a:solidFill>
                  <a:srgbClr val="E34ADC"/>
                </a:solidFill>
                <a:effectLst/>
                <a:latin typeface="Baskerville Old Face" panose="02020602080505020303" pitchFamily="18" charset="0"/>
                <a:ea typeface="Times New Roman" panose="02020603050405020304" pitchFamily="18" charset="0"/>
                <a:cs typeface="Courier New" panose="02070309020205020404" pitchFamily="49" charset="0"/>
              </a:rPr>
              <a:t>print</a:t>
            </a:r>
            <a:r>
              <a:rPr lang="fr-FR"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a:t>
            </a:r>
            <a:r>
              <a:rPr lang="fr-FR" sz="5600" dirty="0">
                <a:solidFill>
                  <a:srgbClr val="4070A0"/>
                </a:solidFill>
                <a:effectLst/>
                <a:latin typeface="Baskerville Old Face" panose="02020602080505020303" pitchFamily="18" charset="0"/>
                <a:ea typeface="Times New Roman" panose="02020603050405020304" pitchFamily="18" charset="0"/>
                <a:cs typeface="Courier New" panose="02070309020205020404" pitchFamily="49" charset="0"/>
              </a:rPr>
              <a:t>"bonjour"</a:t>
            </a:r>
            <a:r>
              <a:rPr lang="fr-FR"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Ce changement fait bugger toutes vos applications python 2 </a:t>
            </a:r>
            <a:r>
              <a:rPr lang="fr-FR" sz="5600" dirty="0" err="1">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executées</a:t>
            </a:r>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 en python 3, puisque </a:t>
            </a:r>
            <a:r>
              <a:rPr lang="fr-FR" sz="5600" dirty="0" err="1">
                <a:solidFill>
                  <a:srgbClr val="C7254E"/>
                </a:solidFill>
                <a:effectLst/>
                <a:latin typeface="Baskerville Old Face" panose="02020602080505020303" pitchFamily="18" charset="0"/>
                <a:ea typeface="Times New Roman" panose="02020603050405020304" pitchFamily="18" charset="0"/>
                <a:cs typeface="Courier New" panose="02070309020205020404" pitchFamily="49" charset="0"/>
              </a:rPr>
              <a:t>print</a:t>
            </a:r>
            <a:r>
              <a:rPr lang="fr-FR" sz="5600" dirty="0">
                <a:solidFill>
                  <a:srgbClr val="C7254E"/>
                </a:solidFill>
                <a:effectLst/>
                <a:latin typeface="Baskerville Old Face" panose="02020602080505020303" pitchFamily="18" charset="0"/>
                <a:ea typeface="Times New Roman" panose="02020603050405020304" pitchFamily="18" charset="0"/>
                <a:cs typeface="Courier New" panose="02070309020205020404" pitchFamily="49" charset="0"/>
              </a:rPr>
              <a:t> </a:t>
            </a:r>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est très souvent utilisé.</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Changement de nom de modules</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pPr latinLnBrk="1">
              <a:lnSpc>
                <a:spcPct val="107000"/>
              </a:lnSpc>
              <a:spcBef>
                <a:spcPts val="1500"/>
              </a:spcBef>
              <a:spcAft>
                <a:spcPts val="1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Tkinter</a:t>
            </a: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          →   </a:t>
            </a: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tkinter</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pPr latinLnBrk="1">
              <a:lnSpc>
                <a:spcPct val="107000"/>
              </a:lnSpc>
              <a:spcBef>
                <a:spcPts val="1500"/>
              </a:spcBef>
              <a:spcAft>
                <a:spcPts val="1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_</a:t>
            </a: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winreg</a:t>
            </a: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          →   </a:t>
            </a: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winreg</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pPr algn="just">
              <a:lnSpc>
                <a:spcPct val="107000"/>
              </a:lnSpc>
              <a:spcAft>
                <a:spcPts val="750"/>
              </a:spcAft>
            </a:pPr>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De nombreux objets ont été renommés et déplacés:</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pPr latinLnBrk="1">
              <a:lnSpc>
                <a:spcPct val="107000"/>
              </a:lnSpc>
              <a:spcBef>
                <a:spcPts val="1500"/>
              </a:spcBef>
              <a:spcAft>
                <a:spcPts val="1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xrange</a:t>
            </a: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                    →   range()</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reduce()                    →   </a:t>
            </a: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functools.reduce</a:t>
            </a: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42217350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ircle(in)">
                                      <p:cBhvr>
                                        <p:cTn id="7" dur="2000"/>
                                        <p:tgtEl>
                                          <p:spTgt spid="3">
                                            <p:txEl>
                                              <p:pRg st="3" end="3"/>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ircle(in)">
                                      <p:cBhvr>
                                        <p:cTn id="10" dur="2000"/>
                                        <p:tgtEl>
                                          <p:spTgt spid="3">
                                            <p:txEl>
                                              <p:pRg st="4" end="4"/>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ircle(in)">
                                      <p:cBhvr>
                                        <p:cTn id="13" dur="2000"/>
                                        <p:tgtEl>
                                          <p:spTgt spid="3">
                                            <p:txEl>
                                              <p:pRg st="5" end="5"/>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circle(in)">
                                      <p:cBhvr>
                                        <p:cTn id="16" dur="2000"/>
                                        <p:tgtEl>
                                          <p:spTgt spid="3">
                                            <p:txEl>
                                              <p:pRg st="6" end="6"/>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circle(in)">
                                      <p:cBhvr>
                                        <p:cTn id="19" dur="2000"/>
                                        <p:tgtEl>
                                          <p:spTgt spid="3">
                                            <p:txEl>
                                              <p:pRg st="7" end="7"/>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2000"/>
                                        <p:tgtEl>
                                          <p:spTgt spid="3">
                                            <p:txEl>
                                              <p:pRg st="8" end="8"/>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circle(in)">
                                      <p:cBhvr>
                                        <p:cTn id="25" dur="2000"/>
                                        <p:tgtEl>
                                          <p:spTgt spid="3">
                                            <p:txEl>
                                              <p:pRg st="9" end="9"/>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circle(in)">
                                      <p:cBhvr>
                                        <p:cTn id="28" dur="2000"/>
                                        <p:tgtEl>
                                          <p:spTgt spid="3">
                                            <p:txEl>
                                              <p:pRg st="10" end="10"/>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circle(in)">
                                      <p:cBhvr>
                                        <p:cTn id="31" dur="2000"/>
                                        <p:tgtEl>
                                          <p:spTgt spid="3">
                                            <p:txEl>
                                              <p:pRg st="11" end="11"/>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circle(in)">
                                      <p:cBhvr>
                                        <p:cTn id="3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EA5A2-1129-D35B-2A32-A75789794939}"/>
              </a:ext>
            </a:extLst>
          </p:cNvPr>
          <p:cNvSpPr>
            <a:spLocks noGrp="1"/>
          </p:cNvSpPr>
          <p:nvPr>
            <p:ph type="title"/>
          </p:nvPr>
        </p:nvSpPr>
        <p:spPr/>
        <p:txBody>
          <a:bodyPr>
            <a:normAutofit fontScale="90000"/>
          </a:bodyPr>
          <a:lstStyle/>
          <a:p>
            <a:r>
              <a:rPr lang="fr-FR" sz="3200" b="0" i="0" u="none" strike="noStrike" dirty="0">
                <a:solidFill>
                  <a:schemeClr val="accent3"/>
                </a:solidFill>
                <a:effectLst/>
                <a:latin typeface="Arial" panose="020B0604020202020204" pitchFamily="34" charset="0"/>
              </a:rPr>
              <a:t>10.Quelle est la dernière version stable de Python, comment l’installer ?</a:t>
            </a:r>
            <a:endParaRPr lang="fr-FR" sz="3200" dirty="0">
              <a:solidFill>
                <a:schemeClr val="accent3"/>
              </a:solidFill>
            </a:endParaRPr>
          </a:p>
        </p:txBody>
      </p:sp>
      <p:sp>
        <p:nvSpPr>
          <p:cNvPr id="3" name="Espace réservé du contenu 2">
            <a:extLst>
              <a:ext uri="{FF2B5EF4-FFF2-40B4-BE49-F238E27FC236}">
                <a16:creationId xmlns:a16="http://schemas.microsoft.com/office/drawing/2014/main" id="{109808D4-6FDB-1A14-ECC7-094D71C04F03}"/>
              </a:ext>
            </a:extLst>
          </p:cNvPr>
          <p:cNvSpPr>
            <a:spLocks noGrp="1"/>
          </p:cNvSpPr>
          <p:nvPr>
            <p:ph idx="1"/>
          </p:nvPr>
        </p:nvSpPr>
        <p:spPr/>
        <p:txBody>
          <a:bodyPr/>
          <a:lstStyle/>
          <a:p>
            <a:r>
              <a:rPr lang="fr-FR" sz="3200" dirty="0">
                <a:latin typeface="Baskerville Old Face" panose="02020602080505020303" pitchFamily="18" charset="0"/>
              </a:rPr>
              <a:t>La dernière version stable de python est la version </a:t>
            </a:r>
            <a:r>
              <a:rPr lang="fr-FR" sz="3200" dirty="0">
                <a:solidFill>
                  <a:srgbClr val="C00000"/>
                </a:solidFill>
                <a:latin typeface="Baskerville Old Face" panose="02020602080505020303" pitchFamily="18" charset="0"/>
              </a:rPr>
              <a:t>Python 3.10.8</a:t>
            </a:r>
          </a:p>
          <a:p>
            <a:r>
              <a:rPr lang="fr-FR" sz="3200" dirty="0">
                <a:latin typeface="Baskerville Old Face" panose="02020602080505020303" pitchFamily="18" charset="0"/>
              </a:rPr>
              <a:t>Il faut d’abord : entrer dans un navigateur et taper </a:t>
            </a:r>
            <a:r>
              <a:rPr lang="fr-FR" sz="3200" dirty="0">
                <a:solidFill>
                  <a:srgbClr val="C00000"/>
                </a:solidFill>
                <a:latin typeface="Baskerville Old Face" panose="02020602080505020303" pitchFamily="18" charset="0"/>
              </a:rPr>
              <a:t>Python.org </a:t>
            </a:r>
            <a:r>
              <a:rPr lang="fr-FR" sz="3200" dirty="0">
                <a:latin typeface="Baskerville Old Face" panose="02020602080505020303" pitchFamily="18" charset="0"/>
              </a:rPr>
              <a:t>puis clique sur </a:t>
            </a:r>
            <a:r>
              <a:rPr lang="fr-FR" sz="3200" dirty="0" err="1">
                <a:solidFill>
                  <a:srgbClr val="C00000"/>
                </a:solidFill>
                <a:latin typeface="Baskerville Old Face" panose="02020602080505020303" pitchFamily="18" charset="0"/>
              </a:rPr>
              <a:t>Welcome</a:t>
            </a:r>
            <a:r>
              <a:rPr lang="fr-FR" sz="3200" dirty="0">
                <a:solidFill>
                  <a:srgbClr val="C00000"/>
                </a:solidFill>
                <a:latin typeface="Baskerville Old Face" panose="02020602080505020303" pitchFamily="18" charset="0"/>
              </a:rPr>
              <a:t> to python.org</a:t>
            </a:r>
          </a:p>
          <a:p>
            <a:r>
              <a:rPr lang="fr-FR" sz="3200" dirty="0">
                <a:latin typeface="Baskerville Old Face" panose="02020602080505020303" pitchFamily="18" charset="0"/>
              </a:rPr>
              <a:t>Apres vous aurez un écran comme</a:t>
            </a:r>
          </a:p>
          <a:p>
            <a:endParaRPr lang="fr-FR" dirty="0"/>
          </a:p>
        </p:txBody>
      </p:sp>
    </p:spTree>
    <p:extLst>
      <p:ext uri="{BB962C8B-B14F-4D97-AF65-F5344CB8AC3E}">
        <p14:creationId xmlns:p14="http://schemas.microsoft.com/office/powerpoint/2010/main" val="25262133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4A0502-2B7C-24ED-B97F-51FB61E037CE}"/>
              </a:ext>
            </a:extLst>
          </p:cNvPr>
          <p:cNvSpPr>
            <a:spLocks noGrp="1"/>
          </p:cNvSpPr>
          <p:nvPr>
            <p:ph type="title"/>
          </p:nvPr>
        </p:nvSpPr>
        <p:spPr/>
        <p:txBody>
          <a:bodyPr/>
          <a:lstStyle/>
          <a:p>
            <a:r>
              <a:rPr lang="fr-FR" dirty="0">
                <a:solidFill>
                  <a:schemeClr val="accent3"/>
                </a:solidFill>
              </a:rPr>
              <a:t>Pour le téléchargement</a:t>
            </a:r>
          </a:p>
        </p:txBody>
      </p:sp>
      <p:pic>
        <p:nvPicPr>
          <p:cNvPr id="5" name="Espace réservé du contenu 4">
            <a:extLst>
              <a:ext uri="{FF2B5EF4-FFF2-40B4-BE49-F238E27FC236}">
                <a16:creationId xmlns:a16="http://schemas.microsoft.com/office/drawing/2014/main" id="{85902906-49F3-FA2A-0756-925BA4FCCD52}"/>
              </a:ext>
            </a:extLst>
          </p:cNvPr>
          <p:cNvPicPr>
            <a:picLocks noGrp="1" noChangeAspect="1"/>
          </p:cNvPicPr>
          <p:nvPr>
            <p:ph idx="1"/>
          </p:nvPr>
        </p:nvPicPr>
        <p:blipFill>
          <a:blip r:embed="rId2"/>
          <a:stretch>
            <a:fillRect/>
          </a:stretch>
        </p:blipFill>
        <p:spPr>
          <a:xfrm>
            <a:off x="1596212" y="2181225"/>
            <a:ext cx="8999576" cy="4572000"/>
          </a:xfrm>
        </p:spPr>
      </p:pic>
    </p:spTree>
    <p:extLst>
      <p:ext uri="{BB962C8B-B14F-4D97-AF65-F5344CB8AC3E}">
        <p14:creationId xmlns:p14="http://schemas.microsoft.com/office/powerpoint/2010/main" val="8593523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18E902-7549-7DFC-5D4A-A9793FCDC000}"/>
              </a:ext>
            </a:extLst>
          </p:cNvPr>
          <p:cNvSpPr>
            <a:spLocks noGrp="1"/>
          </p:cNvSpPr>
          <p:nvPr>
            <p:ph type="title"/>
          </p:nvPr>
        </p:nvSpPr>
        <p:spPr/>
        <p:txBody>
          <a:bodyPr/>
          <a:lstStyle/>
          <a:p>
            <a:r>
              <a:rPr lang="fr-FR" dirty="0">
                <a:solidFill>
                  <a:schemeClr val="accent3"/>
                </a:solidFill>
              </a:rPr>
              <a:t>L’installation</a:t>
            </a:r>
          </a:p>
        </p:txBody>
      </p:sp>
      <p:sp>
        <p:nvSpPr>
          <p:cNvPr id="3" name="Espace réservé du contenu 2">
            <a:extLst>
              <a:ext uri="{FF2B5EF4-FFF2-40B4-BE49-F238E27FC236}">
                <a16:creationId xmlns:a16="http://schemas.microsoft.com/office/drawing/2014/main" id="{93BED375-285B-0517-1E0A-F1468AC1C7E7}"/>
              </a:ext>
            </a:extLst>
          </p:cNvPr>
          <p:cNvSpPr>
            <a:spLocks noGrp="1"/>
          </p:cNvSpPr>
          <p:nvPr>
            <p:ph idx="1"/>
          </p:nvPr>
        </p:nvSpPr>
        <p:spPr/>
        <p:txBody>
          <a:bodyPr>
            <a:normAutofit/>
          </a:bodyPr>
          <a:lstStyle/>
          <a:p>
            <a:r>
              <a:rPr lang="fr-FR" sz="3200" dirty="0">
                <a:latin typeface="Baskerville Old Face" panose="02020602080505020303" pitchFamily="18" charset="0"/>
              </a:rPr>
              <a:t>Pour l’installation il suffit seulement d’exécuter le setup téléchargé et accepte tout  </a:t>
            </a:r>
          </a:p>
        </p:txBody>
      </p:sp>
    </p:spTree>
    <p:extLst>
      <p:ext uri="{BB962C8B-B14F-4D97-AF65-F5344CB8AC3E}">
        <p14:creationId xmlns:p14="http://schemas.microsoft.com/office/powerpoint/2010/main" val="23429706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1995E7-6D75-D762-5FA7-2062C9B1B92E}"/>
              </a:ext>
            </a:extLst>
          </p:cNvPr>
          <p:cNvSpPr>
            <a:spLocks noGrp="1"/>
          </p:cNvSpPr>
          <p:nvPr>
            <p:ph type="title"/>
          </p:nvPr>
        </p:nvSpPr>
        <p:spPr/>
        <p:txBody>
          <a:bodyPr>
            <a:normAutofit/>
          </a:bodyPr>
          <a:lstStyle/>
          <a:p>
            <a:r>
              <a:rPr lang="fr-FR" sz="3600" b="0" i="0" u="none" strike="noStrike" dirty="0">
                <a:solidFill>
                  <a:schemeClr val="accent3"/>
                </a:solidFill>
                <a:effectLst/>
                <a:latin typeface="Arial" panose="020B0604020202020204" pitchFamily="34" charset="0"/>
              </a:rPr>
              <a:t>11.Qu’est-ce qu’un interpréteur Python ? </a:t>
            </a:r>
            <a:endParaRPr lang="fr-FR" sz="3600" dirty="0">
              <a:solidFill>
                <a:schemeClr val="accent3"/>
              </a:solidFill>
            </a:endParaRPr>
          </a:p>
        </p:txBody>
      </p:sp>
      <p:sp>
        <p:nvSpPr>
          <p:cNvPr id="3" name="Espace réservé du contenu 2">
            <a:extLst>
              <a:ext uri="{FF2B5EF4-FFF2-40B4-BE49-F238E27FC236}">
                <a16:creationId xmlns:a16="http://schemas.microsoft.com/office/drawing/2014/main" id="{ACF8058B-588B-5990-0B1D-2B67B40235DC}"/>
              </a:ext>
            </a:extLst>
          </p:cNvPr>
          <p:cNvSpPr>
            <a:spLocks noGrp="1"/>
          </p:cNvSpPr>
          <p:nvPr>
            <p:ph idx="1"/>
          </p:nvPr>
        </p:nvSpPr>
        <p:spPr/>
        <p:txBody>
          <a:bodyPr>
            <a:normAutofit/>
          </a:bodyPr>
          <a:lstStyle/>
          <a:p>
            <a:r>
              <a:rPr lang="fr-FR" sz="3600" dirty="0">
                <a:latin typeface="Baskerville Old Face" panose="02020602080505020303" pitchFamily="18" charset="0"/>
              </a:rPr>
              <a:t>Un interpréteur python est l’application avec laquelle vous pouvez exécuter votre script python</a:t>
            </a:r>
          </a:p>
        </p:txBody>
      </p:sp>
    </p:spTree>
    <p:extLst>
      <p:ext uri="{BB962C8B-B14F-4D97-AF65-F5344CB8AC3E}">
        <p14:creationId xmlns:p14="http://schemas.microsoft.com/office/powerpoint/2010/main" val="21147339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F13EF8-E3D3-C4C4-2029-7A054C373DEB}"/>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12.Présenter et exécuter un script Python</a:t>
            </a:r>
            <a:endParaRPr lang="fr-FR" sz="3600" dirty="0">
              <a:solidFill>
                <a:schemeClr val="accent3"/>
              </a:solidFill>
            </a:endParaRPr>
          </a:p>
        </p:txBody>
      </p:sp>
      <p:sp>
        <p:nvSpPr>
          <p:cNvPr id="3" name="Espace réservé du contenu 2">
            <a:extLst>
              <a:ext uri="{FF2B5EF4-FFF2-40B4-BE49-F238E27FC236}">
                <a16:creationId xmlns:a16="http://schemas.microsoft.com/office/drawing/2014/main" id="{8C2A67D1-04E2-E6D1-3D60-A8644053CD8C}"/>
              </a:ext>
            </a:extLst>
          </p:cNvPr>
          <p:cNvSpPr>
            <a:spLocks noGrp="1"/>
          </p:cNvSpPr>
          <p:nvPr>
            <p:ph idx="1"/>
          </p:nvPr>
        </p:nvSpPr>
        <p:spPr/>
        <p:txBody>
          <a:bodyPr/>
          <a:lstStyle/>
          <a:p>
            <a:r>
              <a:rPr lang="fr-FR" sz="2800" dirty="0">
                <a:latin typeface="Baskerville Old Face" panose="02020602080505020303" pitchFamily="18" charset="0"/>
              </a:rPr>
              <a:t>Un script désigne un programme (ou un bout de programme ) chargé d’exécuter une action prédéfinie .</a:t>
            </a:r>
            <a:endParaRPr lang="fr-FR" dirty="0">
              <a:latin typeface="Baskerville Old Face" panose="02020602080505020303" pitchFamily="18" charset="0"/>
            </a:endParaRPr>
          </a:p>
          <a:p>
            <a:r>
              <a:rPr lang="fr-FR" sz="2800" dirty="0">
                <a:latin typeface="Baskerville Old Face" panose="02020602080505020303" pitchFamily="18" charset="0"/>
              </a:rPr>
              <a:t>Exemple:</a:t>
            </a:r>
          </a:p>
          <a:p>
            <a:r>
              <a:rPr lang="fr-FR" sz="2400" dirty="0" err="1">
                <a:solidFill>
                  <a:srgbClr val="C00000"/>
                </a:solidFill>
                <a:latin typeface="Baskerville Old Face" panose="02020602080505020303" pitchFamily="18" charset="0"/>
              </a:rPr>
              <a:t>print</a:t>
            </a:r>
            <a:r>
              <a:rPr lang="fr-FR" sz="2400" dirty="0">
                <a:solidFill>
                  <a:srgbClr val="C00000"/>
                </a:solidFill>
                <a:latin typeface="Baskerville Old Face" panose="02020602080505020303" pitchFamily="18" charset="0"/>
              </a:rPr>
              <a:t>(‘’Hello world’’)</a:t>
            </a:r>
          </a:p>
        </p:txBody>
      </p:sp>
    </p:spTree>
    <p:extLst>
      <p:ext uri="{BB962C8B-B14F-4D97-AF65-F5344CB8AC3E}">
        <p14:creationId xmlns:p14="http://schemas.microsoft.com/office/powerpoint/2010/main" val="26317689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F75CE-3C84-7252-F863-8DDB6184A16A}"/>
              </a:ext>
            </a:extLst>
          </p:cNvPr>
          <p:cNvSpPr>
            <a:spLocks noGrp="1"/>
          </p:cNvSpPr>
          <p:nvPr>
            <p:ph type="title"/>
          </p:nvPr>
        </p:nvSpPr>
        <p:spPr/>
        <p:txBody>
          <a:bodyPr>
            <a:normAutofit fontScale="90000"/>
          </a:bodyPr>
          <a:lstStyle/>
          <a:p>
            <a:r>
              <a:rPr lang="fr-FR" sz="3200" b="0" i="0" u="none" strike="noStrike" dirty="0">
                <a:solidFill>
                  <a:schemeClr val="accent3"/>
                </a:solidFill>
                <a:effectLst/>
                <a:latin typeface="Arial" panose="020B0604020202020204" pitchFamily="34" charset="0"/>
              </a:rPr>
              <a:t>13.Quel est le rapport entre Python et Anaconda ?</a:t>
            </a:r>
            <a:endParaRPr lang="fr-FR" sz="3200" dirty="0">
              <a:solidFill>
                <a:schemeClr val="accent3"/>
              </a:solidFill>
            </a:endParaRPr>
          </a:p>
        </p:txBody>
      </p:sp>
      <p:sp>
        <p:nvSpPr>
          <p:cNvPr id="3" name="Espace réservé du contenu 2">
            <a:extLst>
              <a:ext uri="{FF2B5EF4-FFF2-40B4-BE49-F238E27FC236}">
                <a16:creationId xmlns:a16="http://schemas.microsoft.com/office/drawing/2014/main" id="{C845F04B-7DF8-0ABE-4A37-2003A7DC2F77}"/>
              </a:ext>
            </a:extLst>
          </p:cNvPr>
          <p:cNvSpPr>
            <a:spLocks noGrp="1"/>
          </p:cNvSpPr>
          <p:nvPr>
            <p:ph idx="1"/>
          </p:nvPr>
        </p:nvSpPr>
        <p:spPr/>
        <p:txBody>
          <a:bodyPr/>
          <a:lstStyle/>
          <a:p>
            <a:r>
              <a:rPr lang="fr-FR" sz="2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Anaconda est un outil en distribution libre et open source destiné à la programmation Python et R.il est  véritablement utilisé en science de données, machine Learning et intelligence artificielle car il contient plusieurs packages nécessaires dans ce domaine notamment </a:t>
            </a:r>
            <a:r>
              <a:rPr lang="fr-FR" sz="2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Python,Numpy,panda,Jupyter,etc</a:t>
            </a:r>
            <a:endParaRPr lang="fr-FR"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28662242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78FCA1-3727-C0FD-4A7B-8E4DA18BE498}"/>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14.Installation et prise en mains de Anaconda</a:t>
            </a:r>
            <a:endParaRPr lang="fr-FR" sz="3600" dirty="0">
              <a:solidFill>
                <a:schemeClr val="accent3"/>
              </a:solidFill>
            </a:endParaRPr>
          </a:p>
        </p:txBody>
      </p:sp>
      <p:sp>
        <p:nvSpPr>
          <p:cNvPr id="3" name="Espace réservé du contenu 2">
            <a:extLst>
              <a:ext uri="{FF2B5EF4-FFF2-40B4-BE49-F238E27FC236}">
                <a16:creationId xmlns:a16="http://schemas.microsoft.com/office/drawing/2014/main" id="{EB6C8DCA-9BC6-4498-2B95-FD0BEA1600B9}"/>
              </a:ext>
            </a:extLst>
          </p:cNvPr>
          <p:cNvSpPr>
            <a:spLocks noGrp="1"/>
          </p:cNvSpPr>
          <p:nvPr>
            <p:ph idx="1"/>
          </p:nvPr>
        </p:nvSpPr>
        <p:spPr/>
        <p:txBody>
          <a:bodyPr>
            <a:normAutofit/>
          </a:bodyPr>
          <a:lstStyle/>
          <a:p>
            <a:r>
              <a:rPr lang="fr-FR" sz="2800" dirty="0">
                <a:latin typeface="Baskerville Old Face" panose="02020602080505020303" pitchFamily="18" charset="0"/>
              </a:rPr>
              <a:t>Référer à l’installation de python : avec ici </a:t>
            </a:r>
            <a:r>
              <a:rPr lang="fr-FR" sz="2800" dirty="0">
                <a:solidFill>
                  <a:srgbClr val="FF0000"/>
                </a:solidFill>
                <a:latin typeface="Baskerville Old Face" panose="02020602080505020303" pitchFamily="18" charset="0"/>
              </a:rPr>
              <a:t>Anaconda.org</a:t>
            </a:r>
          </a:p>
        </p:txBody>
      </p:sp>
    </p:spTree>
    <p:extLst>
      <p:ext uri="{BB962C8B-B14F-4D97-AF65-F5344CB8AC3E}">
        <p14:creationId xmlns:p14="http://schemas.microsoft.com/office/powerpoint/2010/main" val="32811237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E156AB-32D0-03D7-A63A-677C596BCA4F}"/>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15.Présenter </a:t>
            </a:r>
            <a:r>
              <a:rPr lang="fr-FR" sz="3600" b="0" i="0" u="none" strike="noStrike" dirty="0" err="1">
                <a:solidFill>
                  <a:schemeClr val="accent3"/>
                </a:solidFill>
                <a:effectLst/>
                <a:latin typeface="Arial" panose="020B0604020202020204" pitchFamily="34" charset="0"/>
              </a:rPr>
              <a:t>Jupyter</a:t>
            </a:r>
            <a:r>
              <a:rPr lang="fr-FR" sz="3600" b="0" i="0" u="none" strike="noStrike" dirty="0">
                <a:solidFill>
                  <a:schemeClr val="accent3"/>
                </a:solidFill>
                <a:effectLst/>
                <a:latin typeface="Arial" panose="020B0604020202020204" pitchFamily="34" charset="0"/>
              </a:rPr>
              <a:t> Notebook et </a:t>
            </a:r>
            <a:r>
              <a:rPr lang="fr-FR" sz="3600" b="0" i="0" u="none" strike="noStrike" dirty="0" err="1">
                <a:solidFill>
                  <a:schemeClr val="accent3"/>
                </a:solidFill>
                <a:effectLst/>
                <a:latin typeface="Arial" panose="020B0604020202020204" pitchFamily="34" charset="0"/>
              </a:rPr>
              <a:t>JupyterLab</a:t>
            </a:r>
            <a:endParaRPr lang="fr-FR" sz="3600" dirty="0">
              <a:solidFill>
                <a:schemeClr val="accent3"/>
              </a:solidFill>
            </a:endParaRPr>
          </a:p>
        </p:txBody>
      </p:sp>
      <p:sp>
        <p:nvSpPr>
          <p:cNvPr id="3" name="Espace réservé du contenu 2">
            <a:extLst>
              <a:ext uri="{FF2B5EF4-FFF2-40B4-BE49-F238E27FC236}">
                <a16:creationId xmlns:a16="http://schemas.microsoft.com/office/drawing/2014/main" id="{2ACE7B56-BA5F-3917-5F48-E4F8716C7CE1}"/>
              </a:ext>
            </a:extLst>
          </p:cNvPr>
          <p:cNvSpPr>
            <a:spLocks noGrp="1"/>
          </p:cNvSpPr>
          <p:nvPr>
            <p:ph idx="1"/>
          </p:nvPr>
        </p:nvSpPr>
        <p:spPr/>
        <p:txBody>
          <a:bodyPr>
            <a:normAutofit fontScale="62500" lnSpcReduction="20000"/>
          </a:bodyPr>
          <a:lstStyle/>
          <a:p>
            <a:endParaRPr lang="fr-FR" b="0" i="0" dirty="0">
              <a:solidFill>
                <a:schemeClr val="tx1"/>
              </a:solidFill>
              <a:effectLst/>
              <a:latin typeface="Open Sans" panose="020B0606030504020204" pitchFamily="34" charset="0"/>
            </a:endParaRPr>
          </a:p>
          <a:p>
            <a:endParaRPr lang="fr-FR" dirty="0">
              <a:solidFill>
                <a:schemeClr val="tx1"/>
              </a:solidFill>
              <a:latin typeface="Open Sans" panose="020B0606030504020204" pitchFamily="34" charset="0"/>
            </a:endParaRPr>
          </a:p>
          <a:p>
            <a:r>
              <a:rPr lang="fr-FR" sz="3400" b="0" i="0" dirty="0">
                <a:solidFill>
                  <a:schemeClr val="tx1"/>
                </a:solidFill>
                <a:effectLst/>
                <a:latin typeface="Baskerville Old Face" panose="02020602080505020303" pitchFamily="18" charset="0"/>
              </a:rPr>
              <a:t>Le notebook est un outil de travail devenu très populaire dans les milieux académique et scientifique pour pouvoir facilement travailler sur du code encore au stade de prototype. Il existe plusieurs systèmes de notebooks, </a:t>
            </a:r>
            <a:r>
              <a:rPr lang="fr-FR" sz="3400" b="0" i="0" dirty="0" err="1">
                <a:solidFill>
                  <a:schemeClr val="tx1"/>
                </a:solidFill>
                <a:effectLst/>
                <a:latin typeface="Baskerville Old Face" panose="02020602080505020303" pitchFamily="18" charset="0"/>
              </a:rPr>
              <a:t>Jupyter</a:t>
            </a:r>
            <a:r>
              <a:rPr lang="fr-FR" sz="3400" b="0" i="0" u="none" strike="noStrike" dirty="0">
                <a:solidFill>
                  <a:schemeClr val="tx1"/>
                </a:solidFill>
                <a:effectLst/>
                <a:latin typeface="Baskerville Old Face" panose="02020602080505020303" pitchFamily="18" charset="0"/>
                <a:hlinkClick r:id="rId2">
                  <a:extLst>
                    <a:ext uri="{A12FA001-AC4F-418D-AE19-62706E023703}">
                      <ahyp:hlinkClr xmlns:ahyp="http://schemas.microsoft.com/office/drawing/2018/hyperlinkcolor" val="tx"/>
                    </a:ext>
                  </a:extLst>
                </a:hlinkClick>
              </a:rPr>
              <a:t> est le plus répandu d’entre eux</a:t>
            </a:r>
            <a:r>
              <a:rPr lang="fr-FR" sz="3400" b="0" i="0" dirty="0">
                <a:solidFill>
                  <a:schemeClr val="tx1"/>
                </a:solidFill>
                <a:effectLst/>
                <a:latin typeface="Baskerville Old Face" panose="02020602080505020303" pitchFamily="18" charset="0"/>
              </a:rPr>
              <a:t> dans le monde de la </a:t>
            </a:r>
            <a:r>
              <a:rPr lang="fr-FR" sz="3400" b="0" i="0" u="none" strike="noStrike" dirty="0">
                <a:solidFill>
                  <a:schemeClr val="tx1"/>
                </a:solidFill>
                <a:effectLst/>
                <a:latin typeface="Baskerville Old Face" panose="02020602080505020303" pitchFamily="18" charset="0"/>
                <a:hlinkClick r:id="rId3">
                  <a:extLst>
                    <a:ext uri="{A12FA001-AC4F-418D-AE19-62706E023703}">
                      <ahyp:hlinkClr xmlns:ahyp="http://schemas.microsoft.com/office/drawing/2018/hyperlinkcolor" val="tx"/>
                    </a:ext>
                  </a:extLst>
                </a:hlinkClick>
              </a:rPr>
              <a:t>data science</a:t>
            </a:r>
            <a:r>
              <a:rPr lang="fr-FR" sz="3400" b="0" i="0" dirty="0">
                <a:solidFill>
                  <a:schemeClr val="tx1"/>
                </a:solidFill>
                <a:effectLst/>
                <a:latin typeface="Baskerville Old Face" panose="02020602080505020303" pitchFamily="18" charset="0"/>
              </a:rPr>
              <a:t> (et au-delà probablement). Mais saviez-vous que la première version de cet outil a été </a:t>
            </a:r>
            <a:r>
              <a:rPr lang="fr-FR" sz="3400" b="0" i="0" u="none" strike="noStrike" dirty="0">
                <a:solidFill>
                  <a:schemeClr val="tx1"/>
                </a:solidFill>
                <a:effectLst/>
                <a:latin typeface="Baskerville Old Face" panose="02020602080505020303" pitchFamily="18" charset="0"/>
                <a:hlinkClick r:id="rId4">
                  <a:extLst>
                    <a:ext uri="{A12FA001-AC4F-418D-AE19-62706E023703}">
                      <ahyp:hlinkClr xmlns:ahyp="http://schemas.microsoft.com/office/drawing/2018/hyperlinkcolor" val="tx"/>
                    </a:ext>
                  </a:extLst>
                </a:hlinkClick>
              </a:rPr>
              <a:t>lancée en 2015</a:t>
            </a:r>
            <a:r>
              <a:rPr lang="fr-FR" sz="3400" b="0" i="0" dirty="0">
                <a:solidFill>
                  <a:schemeClr val="tx1"/>
                </a:solidFill>
                <a:effectLst/>
                <a:latin typeface="Baskerville Old Face" panose="02020602080505020303" pitchFamily="18" charset="0"/>
              </a:rPr>
              <a:t> ? Cela veut dire qu’en 5 ans, cet outil s’est imposé comme un incontournable dans la boîte à outils du data </a:t>
            </a:r>
            <a:r>
              <a:rPr lang="fr-FR" sz="3400" b="0" i="0" dirty="0" err="1">
                <a:solidFill>
                  <a:schemeClr val="tx1"/>
                </a:solidFill>
                <a:effectLst/>
                <a:latin typeface="Baskerville Old Face" panose="02020602080505020303" pitchFamily="18" charset="0"/>
              </a:rPr>
              <a:t>scientist</a:t>
            </a:r>
            <a:r>
              <a:rPr lang="fr-FR" sz="3400" b="0" i="0" dirty="0">
                <a:solidFill>
                  <a:schemeClr val="tx1"/>
                </a:solidFill>
                <a:effectLst/>
                <a:latin typeface="Baskerville Old Face" panose="02020602080505020303" pitchFamily="18" charset="0"/>
              </a:rPr>
              <a:t> !</a:t>
            </a:r>
          </a:p>
          <a:p>
            <a:r>
              <a:rPr lang="fr-FR" sz="3400" dirty="0" err="1">
                <a:solidFill>
                  <a:schemeClr val="tx1"/>
                </a:solidFill>
                <a:effectLst/>
                <a:latin typeface="Baskerville Old Face" panose="02020602080505020303" pitchFamily="18" charset="0"/>
              </a:rPr>
              <a:t>Jupyter</a:t>
            </a:r>
            <a:r>
              <a:rPr lang="fr-FR" sz="3400" dirty="0">
                <a:solidFill>
                  <a:schemeClr val="tx1"/>
                </a:solidFill>
                <a:effectLst/>
                <a:latin typeface="Baskerville Old Face" panose="02020602080505020303" pitchFamily="18" charset="0"/>
              </a:rPr>
              <a:t> </a:t>
            </a:r>
            <a:r>
              <a:rPr lang="fr-FR" sz="3400" dirty="0" err="1">
                <a:solidFill>
                  <a:schemeClr val="tx1"/>
                </a:solidFill>
                <a:effectLst/>
                <a:latin typeface="Baskerville Old Face" panose="02020602080505020303" pitchFamily="18" charset="0"/>
              </a:rPr>
              <a:t>Lab</a:t>
            </a:r>
            <a:r>
              <a:rPr lang="fr-FR" sz="3400" dirty="0">
                <a:solidFill>
                  <a:schemeClr val="tx1"/>
                </a:solidFill>
                <a:effectLst/>
                <a:latin typeface="Baskerville Old Face" panose="02020602080505020303" pitchFamily="18" charset="0"/>
              </a:rPr>
              <a:t> est basé sur le principe des notebooks, qui est une interface très flexible et facile à utiliser. Mais il propose aussi d’autres fonctionnalités qui vous aideront dans votre travail quotidien.</a:t>
            </a:r>
          </a:p>
          <a:p>
            <a:r>
              <a:rPr lang="fr-FR" sz="3400" dirty="0">
                <a:solidFill>
                  <a:schemeClr val="tx1"/>
                </a:solidFill>
                <a:effectLst/>
                <a:latin typeface="Baskerville Old Face" panose="02020602080505020303" pitchFamily="18" charset="0"/>
              </a:rPr>
              <a:t>Tout d’abord, </a:t>
            </a:r>
            <a:r>
              <a:rPr lang="fr-FR" sz="3400" dirty="0" err="1">
                <a:solidFill>
                  <a:schemeClr val="tx1"/>
                </a:solidFill>
                <a:effectLst/>
                <a:latin typeface="Baskerville Old Face" panose="02020602080505020303" pitchFamily="18" charset="0"/>
              </a:rPr>
              <a:t>Jupyter</a:t>
            </a:r>
            <a:r>
              <a:rPr lang="fr-FR" sz="3400" dirty="0">
                <a:solidFill>
                  <a:schemeClr val="tx1"/>
                </a:solidFill>
                <a:effectLst/>
                <a:latin typeface="Baskerville Old Face" panose="02020602080505020303" pitchFamily="18" charset="0"/>
              </a:rPr>
              <a:t> </a:t>
            </a:r>
            <a:r>
              <a:rPr lang="fr-FR" sz="3400" dirty="0" err="1">
                <a:solidFill>
                  <a:schemeClr val="tx1"/>
                </a:solidFill>
                <a:effectLst/>
                <a:latin typeface="Baskerville Old Face" panose="02020602080505020303" pitchFamily="18" charset="0"/>
              </a:rPr>
              <a:t>Lab</a:t>
            </a:r>
            <a:r>
              <a:rPr lang="fr-FR" sz="3400" dirty="0">
                <a:solidFill>
                  <a:schemeClr val="tx1"/>
                </a:solidFill>
                <a:effectLst/>
                <a:latin typeface="Baskerville Old Face" panose="02020602080505020303" pitchFamily="18" charset="0"/>
              </a:rPr>
              <a:t> vous permet d’organiser votre espace de travail comme vous le souhaitez en affichant différentes fenêtres à la fois</a:t>
            </a:r>
          </a:p>
          <a:p>
            <a:endParaRPr lang="fr-FR" dirty="0"/>
          </a:p>
        </p:txBody>
      </p:sp>
    </p:spTree>
    <p:extLst>
      <p:ext uri="{BB962C8B-B14F-4D97-AF65-F5344CB8AC3E}">
        <p14:creationId xmlns:p14="http://schemas.microsoft.com/office/powerpoint/2010/main" val="7277548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ircle(in)">
                                      <p:cBhvr>
                                        <p:cTn id="10" dur="2000"/>
                                        <p:tgtEl>
                                          <p:spTgt spid="3">
                                            <p:txEl>
                                              <p:pRg st="3" end="3"/>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ircle(in)">
                                      <p:cBhvr>
                                        <p:cTn id="1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85BAB-2E73-E703-F787-EFF32775FEB4}"/>
              </a:ext>
            </a:extLst>
          </p:cNvPr>
          <p:cNvSpPr>
            <a:spLocks noGrp="1"/>
          </p:cNvSpPr>
          <p:nvPr>
            <p:ph type="title"/>
          </p:nvPr>
        </p:nvSpPr>
        <p:spPr/>
        <p:txBody>
          <a:bodyPr>
            <a:normAutofit/>
          </a:bodyPr>
          <a:lstStyle/>
          <a:p>
            <a:r>
              <a:rPr lang="fr-FR" sz="4800" b="0" i="0" u="none" strike="noStrike" dirty="0">
                <a:solidFill>
                  <a:schemeClr val="accent3">
                    <a:lumMod val="40000"/>
                    <a:lumOff val="60000"/>
                  </a:schemeClr>
                </a:solidFill>
                <a:effectLst/>
                <a:latin typeface="Arial" panose="020B0604020202020204" pitchFamily="34" charset="0"/>
              </a:rPr>
              <a:t>Les bases du langage Python :</a:t>
            </a:r>
            <a:endParaRPr lang="fr-FR" sz="3200" dirty="0">
              <a:solidFill>
                <a:schemeClr val="accent3">
                  <a:lumMod val="40000"/>
                  <a:lumOff val="60000"/>
                </a:schemeClr>
              </a:solidFill>
            </a:endParaRPr>
          </a:p>
        </p:txBody>
      </p:sp>
      <p:pic>
        <p:nvPicPr>
          <p:cNvPr id="5" name="Espace réservé du contenu 4">
            <a:extLst>
              <a:ext uri="{FF2B5EF4-FFF2-40B4-BE49-F238E27FC236}">
                <a16:creationId xmlns:a16="http://schemas.microsoft.com/office/drawing/2014/main" id="{0FF1750F-D119-9967-228A-377487194D25}"/>
              </a:ext>
            </a:extLst>
          </p:cNvPr>
          <p:cNvPicPr>
            <a:picLocks noGrp="1" noChangeAspect="1"/>
          </p:cNvPicPr>
          <p:nvPr>
            <p:ph idx="1"/>
          </p:nvPr>
        </p:nvPicPr>
        <p:blipFill>
          <a:blip r:embed="rId2"/>
          <a:stretch>
            <a:fillRect/>
          </a:stretch>
        </p:blipFill>
        <p:spPr>
          <a:xfrm>
            <a:off x="581192" y="1910862"/>
            <a:ext cx="11118439" cy="4349261"/>
          </a:xfrm>
        </p:spPr>
      </p:pic>
    </p:spTree>
    <p:extLst>
      <p:ext uri="{BB962C8B-B14F-4D97-AF65-F5344CB8AC3E}">
        <p14:creationId xmlns:p14="http://schemas.microsoft.com/office/powerpoint/2010/main" val="13763115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0EB32-D015-4C17-D33E-4AB69F793B40}"/>
              </a:ext>
            </a:extLst>
          </p:cNvPr>
          <p:cNvSpPr>
            <a:spLocks noGrp="1"/>
          </p:cNvSpPr>
          <p:nvPr>
            <p:ph type="title"/>
          </p:nvPr>
        </p:nvSpPr>
        <p:spPr/>
        <p:txBody>
          <a:bodyPr>
            <a:normAutofit/>
          </a:bodyPr>
          <a:lstStyle/>
          <a:p>
            <a:r>
              <a:rPr lang="fr-FR" sz="4000" dirty="0">
                <a:solidFill>
                  <a:schemeClr val="accent3"/>
                </a:solidFill>
                <a:latin typeface="Arial" panose="020B0604020202020204" pitchFamily="34" charset="0"/>
              </a:rPr>
              <a:t>1.Un langage de programmation</a:t>
            </a:r>
            <a:endParaRPr lang="fr-FR" sz="3200" dirty="0"/>
          </a:p>
        </p:txBody>
      </p:sp>
      <p:sp>
        <p:nvSpPr>
          <p:cNvPr id="3" name="Espace réservé du contenu 2">
            <a:extLst>
              <a:ext uri="{FF2B5EF4-FFF2-40B4-BE49-F238E27FC236}">
                <a16:creationId xmlns:a16="http://schemas.microsoft.com/office/drawing/2014/main" id="{AB95EC8E-D669-BC3F-DC81-60C1BEE4FFD1}"/>
              </a:ext>
            </a:extLst>
          </p:cNvPr>
          <p:cNvSpPr>
            <a:spLocks noGrp="1"/>
          </p:cNvSpPr>
          <p:nvPr>
            <p:ph idx="1"/>
          </p:nvPr>
        </p:nvSpPr>
        <p:spPr>
          <a:xfrm>
            <a:off x="450376" y="1856096"/>
            <a:ext cx="11286699" cy="4585647"/>
          </a:xfrm>
        </p:spPr>
        <p:txBody>
          <a:bodyPr>
            <a:normAutofit/>
          </a:bodyPr>
          <a:lstStyle/>
          <a:p>
            <a:pPr marL="0" indent="0">
              <a:buNone/>
            </a:pPr>
            <a:r>
              <a:rPr lang="fr-FR" sz="3200" i="1" dirty="0"/>
              <a:t>Un langage de programmation est une notion conventionnelle destinée à formuler des algorithmes et produire des programmes informatiques qui les appliquent </a:t>
            </a:r>
          </a:p>
          <a:p>
            <a:pPr marL="0" indent="0">
              <a:buNone/>
            </a:pPr>
            <a:endParaRPr lang="fr-FR" sz="3200" i="1" dirty="0"/>
          </a:p>
          <a:p>
            <a:pPr marL="0" indent="0">
              <a:buNone/>
            </a:pPr>
            <a:endParaRPr lang="fr-FR" sz="3200" i="1" dirty="0"/>
          </a:p>
          <a:p>
            <a:pPr marL="0" indent="0">
              <a:buNone/>
            </a:pPr>
            <a:r>
              <a:rPr lang="fr-FR" sz="2600" i="1" dirty="0"/>
              <a:t>                                                                              source Wikipédia </a:t>
            </a:r>
          </a:p>
        </p:txBody>
      </p:sp>
    </p:spTree>
    <p:extLst>
      <p:ext uri="{BB962C8B-B14F-4D97-AF65-F5344CB8AC3E}">
        <p14:creationId xmlns:p14="http://schemas.microsoft.com/office/powerpoint/2010/main" val="17847837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A95FA6-3E38-0CE4-36F7-78C9CD2514CB}"/>
              </a:ext>
            </a:extLst>
          </p:cNvPr>
          <p:cNvSpPr>
            <a:spLocks noGrp="1"/>
          </p:cNvSpPr>
          <p:nvPr>
            <p:ph type="title"/>
          </p:nvPr>
        </p:nvSpPr>
        <p:spPr/>
        <p:txBody>
          <a:bodyPr/>
          <a:lstStyle/>
          <a:p>
            <a:r>
              <a:rPr lang="fr-FR" dirty="0"/>
              <a:t>●	Installation de packages</a:t>
            </a:r>
            <a:br>
              <a:rPr lang="fr-FR" dirty="0"/>
            </a:br>
            <a:endParaRPr lang="fr-FR" dirty="0"/>
          </a:p>
        </p:txBody>
      </p:sp>
      <p:sp>
        <p:nvSpPr>
          <p:cNvPr id="3" name="Espace réservé du contenu 2">
            <a:extLst>
              <a:ext uri="{FF2B5EF4-FFF2-40B4-BE49-F238E27FC236}">
                <a16:creationId xmlns:a16="http://schemas.microsoft.com/office/drawing/2014/main" id="{51BE8D3C-939A-B274-E546-CA07759559BC}"/>
              </a:ext>
            </a:extLst>
          </p:cNvPr>
          <p:cNvSpPr>
            <a:spLocks noGrp="1"/>
          </p:cNvSpPr>
          <p:nvPr>
            <p:ph idx="1"/>
          </p:nvPr>
        </p:nvSpPr>
        <p:spPr/>
        <p:txBody>
          <a:bodyPr/>
          <a:lstStyle/>
          <a:p>
            <a:r>
              <a:rPr lang="fr-FR" dirty="0"/>
              <a:t>Étape 1 : Ouvrir Anaconda Navigator</a:t>
            </a:r>
          </a:p>
          <a:p>
            <a:endParaRPr lang="fr-FR" dirty="0"/>
          </a:p>
          <a:p>
            <a:r>
              <a:rPr lang="fr-FR" dirty="0"/>
              <a:t>Étape 2 : Dans l’onglet ‘Environnements’, sélectionnez l’environnement que vous voulez afin d’installer des packages.</a:t>
            </a:r>
          </a:p>
          <a:p>
            <a:endParaRPr lang="fr-FR" dirty="0"/>
          </a:p>
          <a:p>
            <a:r>
              <a:rPr lang="fr-FR" dirty="0"/>
              <a:t>Étape 3: Dans la liste des packages de votre environnement sélectionné, sélectionnez « Tout » ‘All’ dans la liste déroulante proche du bouton « Canaux » 'Channels'. Recherchez ensuite le package à installer. Si la case à côté du nom du package n’est pas cochée, cela signifie qu’elle n’est pas installée. Cochez la case à côté du nom du package pour le sélectionner.</a:t>
            </a:r>
          </a:p>
          <a:p>
            <a:endParaRPr lang="fr-FR" dirty="0"/>
          </a:p>
        </p:txBody>
      </p:sp>
    </p:spTree>
    <p:extLst>
      <p:ext uri="{BB962C8B-B14F-4D97-AF65-F5344CB8AC3E}">
        <p14:creationId xmlns:p14="http://schemas.microsoft.com/office/powerpoint/2010/main" val="56022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ircle(in)">
                                      <p:cBhvr>
                                        <p:cTn id="1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0A0536-BF7F-7F8A-DFFF-7DB0030A4B5E}"/>
              </a:ext>
            </a:extLst>
          </p:cNvPr>
          <p:cNvSpPr>
            <a:spLocks noGrp="1"/>
          </p:cNvSpPr>
          <p:nvPr>
            <p:ph type="title"/>
          </p:nvPr>
        </p:nvSpPr>
        <p:spPr/>
        <p:txBody>
          <a:bodyPr/>
          <a:lstStyle/>
          <a:p>
            <a:r>
              <a:rPr lang="fr-FR" dirty="0"/>
              <a:t>Interface d’anaconda</a:t>
            </a:r>
          </a:p>
        </p:txBody>
      </p:sp>
      <p:pic>
        <p:nvPicPr>
          <p:cNvPr id="7" name="Espace réservé du contenu 6">
            <a:extLst>
              <a:ext uri="{FF2B5EF4-FFF2-40B4-BE49-F238E27FC236}">
                <a16:creationId xmlns:a16="http://schemas.microsoft.com/office/drawing/2014/main" id="{BAE31EA7-5BD9-EAF5-3037-C709101D1E68}"/>
              </a:ext>
            </a:extLst>
          </p:cNvPr>
          <p:cNvPicPr>
            <a:picLocks noGrp="1" noChangeAspect="1"/>
          </p:cNvPicPr>
          <p:nvPr>
            <p:ph idx="1"/>
          </p:nvPr>
        </p:nvPicPr>
        <p:blipFill>
          <a:blip r:embed="rId2"/>
          <a:stretch>
            <a:fillRect/>
          </a:stretch>
        </p:blipFill>
        <p:spPr>
          <a:xfrm>
            <a:off x="581192" y="2181224"/>
            <a:ext cx="11029616" cy="4536099"/>
          </a:xfrm>
        </p:spPr>
      </p:pic>
    </p:spTree>
    <p:extLst>
      <p:ext uri="{BB962C8B-B14F-4D97-AF65-F5344CB8AC3E}">
        <p14:creationId xmlns:p14="http://schemas.microsoft.com/office/powerpoint/2010/main" val="1247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D2E2F5-825F-AF27-0097-FEA2BD128C6C}"/>
              </a:ext>
            </a:extLst>
          </p:cNvPr>
          <p:cNvSpPr>
            <a:spLocks noGrp="1"/>
          </p:cNvSpPr>
          <p:nvPr>
            <p:ph type="title"/>
          </p:nvPr>
        </p:nvSpPr>
        <p:spPr/>
        <p:txBody>
          <a:bodyPr/>
          <a:lstStyle/>
          <a:p>
            <a:r>
              <a:rPr lang="fr-FR" dirty="0"/>
              <a:t>Interface pour installer les package</a:t>
            </a:r>
          </a:p>
        </p:txBody>
      </p:sp>
      <p:pic>
        <p:nvPicPr>
          <p:cNvPr id="5" name="Espace réservé du contenu 4">
            <a:extLst>
              <a:ext uri="{FF2B5EF4-FFF2-40B4-BE49-F238E27FC236}">
                <a16:creationId xmlns:a16="http://schemas.microsoft.com/office/drawing/2014/main" id="{1D1BF642-6291-6394-7A89-CFC04FDE0820}"/>
              </a:ext>
            </a:extLst>
          </p:cNvPr>
          <p:cNvPicPr>
            <a:picLocks noGrp="1" noChangeAspect="1"/>
          </p:cNvPicPr>
          <p:nvPr>
            <p:ph idx="1"/>
          </p:nvPr>
        </p:nvPicPr>
        <p:blipFill>
          <a:blip r:embed="rId2"/>
          <a:stretch>
            <a:fillRect/>
          </a:stretch>
        </p:blipFill>
        <p:spPr>
          <a:xfrm>
            <a:off x="581192" y="2110154"/>
            <a:ext cx="11029616" cy="4560277"/>
          </a:xfrm>
        </p:spPr>
      </p:pic>
    </p:spTree>
    <p:extLst>
      <p:ext uri="{BB962C8B-B14F-4D97-AF65-F5344CB8AC3E}">
        <p14:creationId xmlns:p14="http://schemas.microsoft.com/office/powerpoint/2010/main" val="202305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9FD994-E295-B9D3-1CC9-25863ED5B34B}"/>
              </a:ext>
            </a:extLst>
          </p:cNvPr>
          <p:cNvSpPr>
            <a:spLocks noGrp="1"/>
          </p:cNvSpPr>
          <p:nvPr>
            <p:ph type="title"/>
          </p:nvPr>
        </p:nvSpPr>
        <p:spPr/>
        <p:txBody>
          <a:bodyPr/>
          <a:lstStyle/>
          <a:p>
            <a:r>
              <a:rPr lang="fr-FR" sz="2400" dirty="0"/>
              <a:t>● </a:t>
            </a:r>
            <a:r>
              <a:rPr lang="fr-FR" sz="2400" b="0" i="0" u="none" strike="noStrike" dirty="0">
                <a:effectLst/>
                <a:latin typeface="Arial" panose="020B0604020202020204" pitchFamily="34" charset="0"/>
              </a:rPr>
              <a:t>Les variables : nommage, types, déclaration, affectation, portée etc.</a:t>
            </a:r>
            <a:endParaRPr lang="fr-FR" dirty="0"/>
          </a:p>
        </p:txBody>
      </p:sp>
      <p:sp>
        <p:nvSpPr>
          <p:cNvPr id="3" name="Espace réservé du contenu 2">
            <a:extLst>
              <a:ext uri="{FF2B5EF4-FFF2-40B4-BE49-F238E27FC236}">
                <a16:creationId xmlns:a16="http://schemas.microsoft.com/office/drawing/2014/main" id="{72B678BF-795E-B66F-FDE0-9DE082B60B03}"/>
              </a:ext>
            </a:extLst>
          </p:cNvPr>
          <p:cNvSpPr>
            <a:spLocks noGrp="1"/>
          </p:cNvSpPr>
          <p:nvPr>
            <p:ph idx="1"/>
          </p:nvPr>
        </p:nvSpPr>
        <p:spPr>
          <a:xfrm>
            <a:off x="581192" y="2180496"/>
            <a:ext cx="11029615" cy="4431319"/>
          </a:xfrm>
        </p:spPr>
        <p:txBody>
          <a:bodyPr>
            <a:normAutofit fontScale="25000" lnSpcReduction="20000"/>
          </a:bodyPr>
          <a:lstStyle/>
          <a:p>
            <a:endParaRPr lang="fr-FR" dirty="0"/>
          </a:p>
          <a:p>
            <a:endParaRPr lang="fr-FR" dirty="0"/>
          </a:p>
          <a:p>
            <a:r>
              <a:rPr lang="fr-FR" sz="6400" dirty="0">
                <a:latin typeface="Baskerville Old Face" panose="02020602080505020303" pitchFamily="18" charset="0"/>
              </a:rPr>
              <a:t>nommage</a:t>
            </a:r>
          </a:p>
          <a:p>
            <a:r>
              <a:rPr lang="fr-FR" sz="6400" dirty="0">
                <a:latin typeface="Baskerville Old Face" panose="02020602080505020303" pitchFamily="18" charset="0"/>
              </a:rPr>
              <a:t>Les noms de variables, de fonctions et de modules doivent être de la forme :</a:t>
            </a:r>
          </a:p>
          <a:p>
            <a:r>
              <a:rPr lang="fr-FR" sz="6400" dirty="0" err="1">
                <a:latin typeface="Baskerville Old Face" panose="02020602080505020303" pitchFamily="18" charset="0"/>
              </a:rPr>
              <a:t>ma_variable</a:t>
            </a:r>
            <a:r>
              <a:rPr lang="fr-FR" sz="6400" dirty="0">
                <a:latin typeface="Baskerville Old Face" panose="02020602080505020303" pitchFamily="18" charset="0"/>
              </a:rPr>
              <a:t> , fonction_test_27() , </a:t>
            </a:r>
            <a:r>
              <a:rPr lang="fr-FR" sz="6400" dirty="0" err="1">
                <a:latin typeface="Baskerville Old Face" panose="02020602080505020303" pitchFamily="18" charset="0"/>
              </a:rPr>
              <a:t>mon_module</a:t>
            </a:r>
            <a:endParaRPr lang="fr-FR" sz="6400" dirty="0">
              <a:latin typeface="Baskerville Old Face" panose="02020602080505020303" pitchFamily="18" charset="0"/>
            </a:endParaRPr>
          </a:p>
          <a:p>
            <a:r>
              <a:rPr lang="fr-FR" sz="6400" dirty="0">
                <a:latin typeface="Baskerville Old Face" panose="02020602080505020303" pitchFamily="18" charset="0"/>
              </a:rPr>
              <a:t>c'est-à-dire avec un caractère « souligné » (« tiret du bas » ou </a:t>
            </a:r>
            <a:r>
              <a:rPr lang="fr-FR" sz="6400" dirty="0" err="1">
                <a:latin typeface="Baskerville Old Face" panose="02020602080505020303" pitchFamily="18" charset="0"/>
              </a:rPr>
              <a:t>underscore</a:t>
            </a:r>
            <a:r>
              <a:rPr lang="fr-FR" sz="6400" dirty="0">
                <a:latin typeface="Baskerville Old Face" panose="02020602080505020303" pitchFamily="18" charset="0"/>
              </a:rPr>
              <a:t> en anglais) pour séparer les différents « mots » dans le nom et ne contient pas de caractère </a:t>
            </a:r>
            <a:r>
              <a:rPr lang="fr-FR" sz="6400" dirty="0" err="1">
                <a:latin typeface="Baskerville Old Face" panose="02020602080505020303" pitchFamily="18" charset="0"/>
              </a:rPr>
              <a:t>accentés</a:t>
            </a:r>
            <a:r>
              <a:rPr lang="fr-FR" sz="6400" dirty="0">
                <a:latin typeface="Baskerville Old Face" panose="02020602080505020303" pitchFamily="18" charset="0"/>
              </a:rPr>
              <a:t>.</a:t>
            </a:r>
          </a:p>
          <a:p>
            <a:endParaRPr lang="fr-FR" sz="6400" dirty="0">
              <a:latin typeface="Baskerville Old Face" panose="02020602080505020303" pitchFamily="18" charset="0"/>
            </a:endParaRPr>
          </a:p>
          <a:p>
            <a:r>
              <a:rPr lang="fr-FR" sz="6400" dirty="0">
                <a:latin typeface="Baskerville Old Face" panose="02020602080505020303" pitchFamily="18" charset="0"/>
              </a:rPr>
              <a:t>Définition de la portée des variables en Python</a:t>
            </a:r>
          </a:p>
          <a:p>
            <a:r>
              <a:rPr lang="fr-FR" sz="6400" dirty="0">
                <a:latin typeface="Baskerville Old Face" panose="02020602080505020303" pitchFamily="18" charset="0"/>
              </a:rPr>
              <a:t>En Python, nous pouvons déclarer des variables n’importe où dans notre script : au début du script, à l’intérieur de boucles, au sein de nos fonctions, etc.</a:t>
            </a:r>
          </a:p>
          <a:p>
            <a:r>
              <a:rPr lang="fr-FR" sz="6400" dirty="0">
                <a:latin typeface="Baskerville Old Face" panose="02020602080505020303" pitchFamily="18" charset="0"/>
              </a:rPr>
              <a:t>L’endroit où on définit une variable dans le script va déterminer l’endroit où la variable va être accessible c’est-à-dire utilisable.</a:t>
            </a:r>
          </a:p>
          <a:p>
            <a:r>
              <a:rPr lang="fr-FR" sz="6400" dirty="0">
                <a:latin typeface="Baskerville Old Face" panose="02020602080505020303" pitchFamily="18" charset="0"/>
              </a:rPr>
              <a:t>Le terme de “portée des variables” sert à désigner les différents espaces dans le script dans lesquels une variable est accessible c’est-à-dire utilisable. En Python, une variable peut avoir une portée locale ou une portée globale.</a:t>
            </a:r>
          </a:p>
          <a:p>
            <a:r>
              <a:rPr lang="fr-FR" sz="6400" dirty="0">
                <a:latin typeface="Baskerville Old Face" panose="02020602080505020303" pitchFamily="18" charset="0"/>
              </a:rPr>
              <a:t>affectation</a:t>
            </a:r>
          </a:p>
          <a:p>
            <a:r>
              <a:rPr lang="fr-FR" sz="6400" dirty="0">
                <a:latin typeface="Baskerville Old Face" panose="02020602080505020303" pitchFamily="18" charset="0"/>
              </a:rPr>
              <a:t>Le symbole d'affectation est le signe “=”. Lors d'une affectation, Python crée à la fois la valeur et la variable qui pointe vers cette valeur. &gt;&gt;&gt; a=2. Dans cet exemple, a=2 crée le nombre entier 2 et la variable a pointant sur 2.</a:t>
            </a:r>
          </a:p>
          <a:p>
            <a:endParaRPr lang="fr-FR" sz="6400" dirty="0"/>
          </a:p>
          <a:p>
            <a:endParaRPr lang="fr-FR" sz="6400" dirty="0"/>
          </a:p>
          <a:p>
            <a:endParaRPr lang="fr-FR" dirty="0"/>
          </a:p>
        </p:txBody>
      </p:sp>
    </p:spTree>
    <p:extLst>
      <p:ext uri="{BB962C8B-B14F-4D97-AF65-F5344CB8AC3E}">
        <p14:creationId xmlns:p14="http://schemas.microsoft.com/office/powerpoint/2010/main" val="359285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ircle(in)">
                                      <p:cBhvr>
                                        <p:cTn id="10" dur="2000"/>
                                        <p:tgtEl>
                                          <p:spTgt spid="3">
                                            <p:txEl>
                                              <p:pRg st="3" end="3"/>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ircle(in)">
                                      <p:cBhvr>
                                        <p:cTn id="13" dur="2000"/>
                                        <p:tgtEl>
                                          <p:spTgt spid="3">
                                            <p:txEl>
                                              <p:pRg st="4" end="4"/>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circle(in)">
                                      <p:cBhvr>
                                        <p:cTn id="16" dur="2000"/>
                                        <p:tgtEl>
                                          <p:spTgt spid="3">
                                            <p:txEl>
                                              <p:pRg st="5" end="5"/>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circle(in)">
                                      <p:cBhvr>
                                        <p:cTn id="19" dur="2000"/>
                                        <p:tgtEl>
                                          <p:spTgt spid="3">
                                            <p:txEl>
                                              <p:pRg st="7" end="7"/>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2000"/>
                                        <p:tgtEl>
                                          <p:spTgt spid="3">
                                            <p:txEl>
                                              <p:pRg st="8" end="8"/>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circle(in)">
                                      <p:cBhvr>
                                        <p:cTn id="25" dur="2000"/>
                                        <p:tgtEl>
                                          <p:spTgt spid="3">
                                            <p:txEl>
                                              <p:pRg st="9" end="9"/>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circle(in)">
                                      <p:cBhvr>
                                        <p:cTn id="28" dur="2000"/>
                                        <p:tgtEl>
                                          <p:spTgt spid="3">
                                            <p:txEl>
                                              <p:pRg st="10" end="10"/>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circle(in)">
                                      <p:cBhvr>
                                        <p:cTn id="31" dur="2000"/>
                                        <p:tgtEl>
                                          <p:spTgt spid="3">
                                            <p:txEl>
                                              <p:pRg st="11" end="11"/>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circle(in)">
                                      <p:cBhvr>
                                        <p:cTn id="3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C7C9DA-E416-353F-672E-A9F45B769359}"/>
              </a:ext>
            </a:extLst>
          </p:cNvPr>
          <p:cNvSpPr>
            <a:spLocks noGrp="1"/>
          </p:cNvSpPr>
          <p:nvPr>
            <p:ph type="title"/>
          </p:nvPr>
        </p:nvSpPr>
        <p:spPr/>
        <p:txBody>
          <a:bodyPr/>
          <a:lstStyle/>
          <a:p>
            <a:r>
              <a:rPr lang="fr-FR" dirty="0"/>
              <a:t>●	 Les opérateurs et Les expressions </a:t>
            </a:r>
          </a:p>
        </p:txBody>
      </p:sp>
      <p:sp>
        <p:nvSpPr>
          <p:cNvPr id="3" name="Espace réservé du contenu 2">
            <a:extLst>
              <a:ext uri="{FF2B5EF4-FFF2-40B4-BE49-F238E27FC236}">
                <a16:creationId xmlns:a16="http://schemas.microsoft.com/office/drawing/2014/main" id="{87C0C405-62AA-6D98-399D-31D4BABEDF1F}"/>
              </a:ext>
            </a:extLst>
          </p:cNvPr>
          <p:cNvSpPr>
            <a:spLocks noGrp="1"/>
          </p:cNvSpPr>
          <p:nvPr>
            <p:ph idx="1"/>
          </p:nvPr>
        </p:nvSpPr>
        <p:spPr/>
        <p:txBody>
          <a:bodyPr/>
          <a:lstStyle/>
          <a:p>
            <a:endParaRPr lang="fr-FR" dirty="0"/>
          </a:p>
          <a:p>
            <a:r>
              <a:rPr lang="fr-FR" dirty="0"/>
              <a:t>Opérateurs arithmétiques (+, -, *, /,%, //)</a:t>
            </a:r>
          </a:p>
          <a:p>
            <a:r>
              <a:rPr lang="fr-FR" dirty="0"/>
              <a:t>  Opérateurs relationnels (==,!=,&gt;, &lt; ,&gt;= et &lt;=) Opérateurs logiques (and, or et not)</a:t>
            </a:r>
          </a:p>
          <a:p>
            <a:r>
              <a:rPr lang="fr-FR" dirty="0"/>
              <a:t>  Opérateurs binaires (&amp;, |, ^, ~, &gt;&gt; et &lt;&lt;)</a:t>
            </a:r>
          </a:p>
          <a:p>
            <a:r>
              <a:rPr lang="fr-FR" dirty="0"/>
              <a:t>  Opérateurs d'affectation (=, +=, -=, *=, </a:t>
            </a:r>
            <a:r>
              <a:rPr lang="fr-FR" dirty="0" err="1"/>
              <a:t>etc</a:t>
            </a:r>
            <a:r>
              <a:rPr lang="fr-FR" dirty="0"/>
              <a:t>)</a:t>
            </a:r>
          </a:p>
          <a:p>
            <a:r>
              <a:rPr lang="fr-FR" dirty="0"/>
              <a:t>  Opérateurs spéciaux (</a:t>
            </a:r>
            <a:r>
              <a:rPr lang="fr-FR" dirty="0" err="1"/>
              <a:t>is</a:t>
            </a:r>
            <a:r>
              <a:rPr lang="fr-FR" dirty="0"/>
              <a:t>, </a:t>
            </a:r>
            <a:r>
              <a:rPr lang="fr-FR" dirty="0" err="1"/>
              <a:t>is</a:t>
            </a:r>
            <a:r>
              <a:rPr lang="fr-FR" dirty="0"/>
              <a:t> not, in, not in)</a:t>
            </a:r>
          </a:p>
        </p:txBody>
      </p:sp>
    </p:spTree>
    <p:extLst>
      <p:ext uri="{BB962C8B-B14F-4D97-AF65-F5344CB8AC3E}">
        <p14:creationId xmlns:p14="http://schemas.microsoft.com/office/powerpoint/2010/main" val="364111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B61CD5-4EF5-31BE-22EF-62D76F247978}"/>
              </a:ext>
            </a:extLst>
          </p:cNvPr>
          <p:cNvSpPr>
            <a:spLocks noGrp="1"/>
          </p:cNvSpPr>
          <p:nvPr>
            <p:ph type="title"/>
          </p:nvPr>
        </p:nvSpPr>
        <p:spPr/>
        <p:txBody>
          <a:bodyPr/>
          <a:lstStyle/>
          <a:p>
            <a:r>
              <a:rPr lang="fr-FR" dirty="0"/>
              <a:t>●	 Les structures de données</a:t>
            </a:r>
          </a:p>
        </p:txBody>
      </p:sp>
      <p:sp>
        <p:nvSpPr>
          <p:cNvPr id="3" name="Espace réservé du contenu 2">
            <a:extLst>
              <a:ext uri="{FF2B5EF4-FFF2-40B4-BE49-F238E27FC236}">
                <a16:creationId xmlns:a16="http://schemas.microsoft.com/office/drawing/2014/main" id="{EEC52823-2333-49DF-F868-EAED14CD9ED4}"/>
              </a:ext>
            </a:extLst>
          </p:cNvPr>
          <p:cNvSpPr>
            <a:spLocks noGrp="1"/>
          </p:cNvSpPr>
          <p:nvPr>
            <p:ph idx="1"/>
          </p:nvPr>
        </p:nvSpPr>
        <p:spPr/>
        <p:txBody>
          <a:bodyPr>
            <a:normAutofit lnSpcReduction="10000"/>
          </a:bodyPr>
          <a:lstStyle/>
          <a:p>
            <a:pPr algn="l"/>
            <a:r>
              <a:rPr lang="fr-FR" sz="2400" b="0" i="0" dirty="0">
                <a:solidFill>
                  <a:srgbClr val="133453"/>
                </a:solidFill>
                <a:effectLst/>
                <a:latin typeface="Baskerville Old Face" panose="02020602080505020303" pitchFamily="18" charset="0"/>
              </a:rPr>
              <a:t>Les structures de données sont des moyens spécifiques d’organiser et de stocker des données afin qu’elles puissent être consultées et travaillées de manière efficace. Les structures de données définissent la relation entre les données et les opérations pouvant être effectuées dessus.</a:t>
            </a:r>
          </a:p>
          <a:p>
            <a:pPr algn="l"/>
            <a:r>
              <a:rPr lang="fr-FR" sz="2400" b="0" i="0" dirty="0">
                <a:solidFill>
                  <a:srgbClr val="133453"/>
                </a:solidFill>
                <a:effectLst/>
                <a:latin typeface="Baskerville Old Face" panose="02020602080505020303" pitchFamily="18" charset="0"/>
              </a:rPr>
              <a:t>Le choix d’une </a:t>
            </a:r>
            <a:r>
              <a:rPr lang="fr-FR" sz="2400" b="0" i="0" dirty="0">
                <a:solidFill>
                  <a:srgbClr val="133453"/>
                </a:solidFill>
                <a:effectLst/>
                <a:latin typeface="Baskerville Old Face" panose="02020602080505020303" pitchFamily="18" charset="0"/>
                <a:hlinkClick r:id="rId2"/>
              </a:rPr>
              <a:t>structure de données</a:t>
            </a:r>
            <a:r>
              <a:rPr lang="fr-FR" sz="2400" b="0" i="0" dirty="0">
                <a:solidFill>
                  <a:srgbClr val="133453"/>
                </a:solidFill>
                <a:effectLst/>
                <a:latin typeface="Baskerville Old Face" panose="02020602080505020303" pitchFamily="18" charset="0"/>
              </a:rPr>
              <a:t> dépend du problème que nous résolvons et du type de données dont nous disposons. Une structure de données inappropriée peut entraîner des durées de fonctionnement (inutilement) longues, des pertes de mémoire et un gaspillage de stockage. Ce qui peut raisonnablement entraîner une perte de plusieurs millions d’euros, voire de quelques jours quand on parle de données </a:t>
            </a:r>
            <a:r>
              <a:rPr lang="fr-FR" sz="2400" b="0" i="1" dirty="0">
                <a:solidFill>
                  <a:srgbClr val="133453"/>
                </a:solidFill>
                <a:effectLst/>
                <a:latin typeface="Baskerville Old Face" panose="02020602080505020303" pitchFamily="18" charset="0"/>
              </a:rPr>
              <a:t>à l’échelle</a:t>
            </a:r>
            <a:r>
              <a:rPr lang="fr-FR" sz="2400" b="0" i="0" dirty="0">
                <a:solidFill>
                  <a:srgbClr val="133453"/>
                </a:solidFill>
                <a:effectLst/>
                <a:latin typeface="Baskerville Old Face" panose="02020602080505020303" pitchFamily="18" charset="0"/>
              </a:rPr>
              <a:t>.</a:t>
            </a:r>
          </a:p>
          <a:p>
            <a:pPr marL="0" indent="0">
              <a:buNone/>
            </a:pPr>
            <a:endParaRPr lang="fr-FR" dirty="0"/>
          </a:p>
        </p:txBody>
      </p:sp>
    </p:spTree>
    <p:extLst>
      <p:ext uri="{BB962C8B-B14F-4D97-AF65-F5344CB8AC3E}">
        <p14:creationId xmlns:p14="http://schemas.microsoft.com/office/powerpoint/2010/main" val="406796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6F401B-A97A-D82A-F375-DB66FCF2FFD7}"/>
              </a:ext>
            </a:extLst>
          </p:cNvPr>
          <p:cNvSpPr>
            <a:spLocks noGrp="1"/>
          </p:cNvSpPr>
          <p:nvPr>
            <p:ph type="title"/>
          </p:nvPr>
        </p:nvSpPr>
        <p:spPr/>
        <p:txBody>
          <a:bodyPr/>
          <a:lstStyle/>
          <a:p>
            <a:r>
              <a:rPr lang="fr-FR" dirty="0"/>
              <a:t>Exemple de manipulation d’une liste</a:t>
            </a:r>
          </a:p>
        </p:txBody>
      </p:sp>
      <p:pic>
        <p:nvPicPr>
          <p:cNvPr id="5" name="Espace réservé du contenu 4">
            <a:extLst>
              <a:ext uri="{FF2B5EF4-FFF2-40B4-BE49-F238E27FC236}">
                <a16:creationId xmlns:a16="http://schemas.microsoft.com/office/drawing/2014/main" id="{63083552-3CDF-6439-2F5F-2C9251E4E993}"/>
              </a:ext>
            </a:extLst>
          </p:cNvPr>
          <p:cNvPicPr>
            <a:picLocks noGrp="1" noChangeAspect="1"/>
          </p:cNvPicPr>
          <p:nvPr>
            <p:ph idx="1"/>
          </p:nvPr>
        </p:nvPicPr>
        <p:blipFill>
          <a:blip r:embed="rId2"/>
          <a:stretch>
            <a:fillRect/>
          </a:stretch>
        </p:blipFill>
        <p:spPr>
          <a:xfrm>
            <a:off x="581192" y="2028092"/>
            <a:ext cx="11029615" cy="4712677"/>
          </a:xfrm>
        </p:spPr>
      </p:pic>
    </p:spTree>
    <p:extLst>
      <p:ext uri="{BB962C8B-B14F-4D97-AF65-F5344CB8AC3E}">
        <p14:creationId xmlns:p14="http://schemas.microsoft.com/office/powerpoint/2010/main" val="35364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65110F-20EA-7F17-E7A8-9B52CF601D30}"/>
              </a:ext>
            </a:extLst>
          </p:cNvPr>
          <p:cNvSpPr>
            <a:spLocks noGrp="1"/>
          </p:cNvSpPr>
          <p:nvPr>
            <p:ph type="title"/>
          </p:nvPr>
        </p:nvSpPr>
        <p:spPr/>
        <p:txBody>
          <a:bodyPr/>
          <a:lstStyle/>
          <a:p>
            <a:r>
              <a:rPr lang="en-US" dirty="0"/>
              <a:t>●	</a:t>
            </a:r>
            <a:r>
              <a:rPr lang="en-US" dirty="0" err="1"/>
              <a:t>Boucles</a:t>
            </a:r>
            <a:br>
              <a:rPr lang="en-US" dirty="0"/>
            </a:br>
            <a:endParaRPr lang="fr-FR" dirty="0"/>
          </a:p>
        </p:txBody>
      </p:sp>
      <p:sp>
        <p:nvSpPr>
          <p:cNvPr id="3" name="Espace réservé du contenu 2">
            <a:extLst>
              <a:ext uri="{FF2B5EF4-FFF2-40B4-BE49-F238E27FC236}">
                <a16:creationId xmlns:a16="http://schemas.microsoft.com/office/drawing/2014/main" id="{F6B32362-AE0B-F40D-29F0-A6FA3014B0B1}"/>
              </a:ext>
            </a:extLst>
          </p:cNvPr>
          <p:cNvSpPr>
            <a:spLocks noGrp="1"/>
          </p:cNvSpPr>
          <p:nvPr>
            <p:ph idx="1"/>
          </p:nvPr>
        </p:nvSpPr>
        <p:spPr/>
        <p:txBody>
          <a:bodyPr/>
          <a:lstStyle/>
          <a:p>
            <a:endParaRPr lang="en-US" dirty="0"/>
          </a:p>
          <a:p>
            <a:r>
              <a:rPr lang="en-US" dirty="0">
                <a:solidFill>
                  <a:srgbClr val="C00000"/>
                </a:solidFill>
              </a:rPr>
              <a:t>while</a:t>
            </a:r>
            <a:r>
              <a:rPr lang="en-US" dirty="0"/>
              <a:t> condition :</a:t>
            </a:r>
          </a:p>
          <a:p>
            <a:pPr marL="0" indent="0">
              <a:buNone/>
            </a:pPr>
            <a:r>
              <a:rPr lang="en-US" dirty="0"/>
              <a:t>             bloc </a:t>
            </a:r>
            <a:r>
              <a:rPr lang="en-US" dirty="0" err="1"/>
              <a:t>d’instruction</a:t>
            </a:r>
            <a:endParaRPr lang="en-US" dirty="0"/>
          </a:p>
          <a:p>
            <a:r>
              <a:rPr lang="en-US" dirty="0">
                <a:solidFill>
                  <a:srgbClr val="C00000"/>
                </a:solidFill>
              </a:rPr>
              <a:t>for</a:t>
            </a:r>
            <a:r>
              <a:rPr lang="en-US" dirty="0"/>
              <a:t> element </a:t>
            </a:r>
            <a:r>
              <a:rPr lang="en-US" dirty="0">
                <a:solidFill>
                  <a:srgbClr val="C00000"/>
                </a:solidFill>
              </a:rPr>
              <a:t>in</a:t>
            </a:r>
            <a:r>
              <a:rPr lang="en-US" dirty="0"/>
              <a:t> lists :</a:t>
            </a:r>
          </a:p>
          <a:p>
            <a:pPr marL="0" indent="0">
              <a:buNone/>
            </a:pPr>
            <a:r>
              <a:rPr lang="en-US" dirty="0"/>
              <a:t>              bloc </a:t>
            </a:r>
            <a:r>
              <a:rPr lang="en-US" dirty="0" err="1"/>
              <a:t>d’instruction</a:t>
            </a:r>
            <a:endParaRPr lang="en-US" dirty="0"/>
          </a:p>
          <a:p>
            <a:pPr marL="0" indent="0">
              <a:buNone/>
            </a:pPr>
            <a:endParaRPr lang="en-US" dirty="0"/>
          </a:p>
          <a:p>
            <a:endParaRPr lang="fr-FR" dirty="0"/>
          </a:p>
        </p:txBody>
      </p:sp>
    </p:spTree>
    <p:extLst>
      <p:ext uri="{BB962C8B-B14F-4D97-AF65-F5344CB8AC3E}">
        <p14:creationId xmlns:p14="http://schemas.microsoft.com/office/powerpoint/2010/main" val="243780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A10640-960D-FA7C-1D89-C03E88236491}"/>
              </a:ext>
            </a:extLst>
          </p:cNvPr>
          <p:cNvSpPr>
            <a:spLocks noGrp="1"/>
          </p:cNvSpPr>
          <p:nvPr>
            <p:ph type="title"/>
          </p:nvPr>
        </p:nvSpPr>
        <p:spPr/>
        <p:txBody>
          <a:bodyPr/>
          <a:lstStyle/>
          <a:p>
            <a:r>
              <a:rPr lang="fr-FR" dirty="0"/>
              <a:t>Avec la boucle  </a:t>
            </a:r>
            <a:r>
              <a:rPr lang="fr-FR" dirty="0" err="1"/>
              <a:t>while</a:t>
            </a:r>
            <a:endParaRPr lang="fr-FR" dirty="0"/>
          </a:p>
        </p:txBody>
      </p:sp>
      <p:pic>
        <p:nvPicPr>
          <p:cNvPr id="9" name="Espace réservé du contenu 8">
            <a:extLst>
              <a:ext uri="{FF2B5EF4-FFF2-40B4-BE49-F238E27FC236}">
                <a16:creationId xmlns:a16="http://schemas.microsoft.com/office/drawing/2014/main" id="{1208B394-DD9C-F019-0A01-04546C758DC0}"/>
              </a:ext>
            </a:extLst>
          </p:cNvPr>
          <p:cNvPicPr>
            <a:picLocks noGrp="1" noChangeAspect="1"/>
          </p:cNvPicPr>
          <p:nvPr>
            <p:ph idx="1"/>
          </p:nvPr>
        </p:nvPicPr>
        <p:blipFill>
          <a:blip r:embed="rId2"/>
          <a:stretch>
            <a:fillRect/>
          </a:stretch>
        </p:blipFill>
        <p:spPr>
          <a:xfrm>
            <a:off x="581191" y="3113220"/>
            <a:ext cx="11029615" cy="2847313"/>
          </a:xfrm>
        </p:spPr>
      </p:pic>
    </p:spTree>
    <p:extLst>
      <p:ext uri="{BB962C8B-B14F-4D97-AF65-F5344CB8AC3E}">
        <p14:creationId xmlns:p14="http://schemas.microsoft.com/office/powerpoint/2010/main" val="22061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47A65B-AA8E-D920-A530-472B3511BED9}"/>
              </a:ext>
            </a:extLst>
          </p:cNvPr>
          <p:cNvSpPr>
            <a:spLocks noGrp="1"/>
          </p:cNvSpPr>
          <p:nvPr>
            <p:ph type="title"/>
          </p:nvPr>
        </p:nvSpPr>
        <p:spPr/>
        <p:txBody>
          <a:bodyPr/>
          <a:lstStyle/>
          <a:p>
            <a:r>
              <a:rPr lang="fr-FR" dirty="0"/>
              <a:t>Avec la boucle for</a:t>
            </a:r>
          </a:p>
        </p:txBody>
      </p:sp>
      <p:pic>
        <p:nvPicPr>
          <p:cNvPr id="5" name="Espace réservé du contenu 4">
            <a:extLst>
              <a:ext uri="{FF2B5EF4-FFF2-40B4-BE49-F238E27FC236}">
                <a16:creationId xmlns:a16="http://schemas.microsoft.com/office/drawing/2014/main" id="{FCE4E651-1D87-A4AC-B0F8-9B2E08110255}"/>
              </a:ext>
            </a:extLst>
          </p:cNvPr>
          <p:cNvPicPr>
            <a:picLocks noGrp="1" noChangeAspect="1"/>
          </p:cNvPicPr>
          <p:nvPr>
            <p:ph idx="1"/>
          </p:nvPr>
        </p:nvPicPr>
        <p:blipFill>
          <a:blip r:embed="rId2"/>
          <a:stretch>
            <a:fillRect/>
          </a:stretch>
        </p:blipFill>
        <p:spPr>
          <a:xfrm>
            <a:off x="728132" y="2980267"/>
            <a:ext cx="10346267" cy="2455333"/>
          </a:xfrm>
        </p:spPr>
      </p:pic>
    </p:spTree>
    <p:extLst>
      <p:ext uri="{BB962C8B-B14F-4D97-AF65-F5344CB8AC3E}">
        <p14:creationId xmlns:p14="http://schemas.microsoft.com/office/powerpoint/2010/main" val="147250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3B33F7-7B12-45D2-FEE8-D1F7D4B03096}"/>
              </a:ext>
            </a:extLst>
          </p:cNvPr>
          <p:cNvSpPr>
            <a:spLocks noGrp="1"/>
          </p:cNvSpPr>
          <p:nvPr>
            <p:ph type="title"/>
          </p:nvPr>
        </p:nvSpPr>
        <p:spPr/>
        <p:txBody>
          <a:bodyPr>
            <a:normAutofit fontScale="90000"/>
          </a:bodyPr>
          <a:lstStyle/>
          <a:p>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r>
              <a:rPr lang="fr-FR" sz="3100" dirty="0">
                <a:solidFill>
                  <a:schemeClr val="accent3"/>
                </a:solidFill>
                <a:latin typeface="Arial" panose="020B0604020202020204" pitchFamily="34" charset="0"/>
              </a:rPr>
              <a:t>2. L</a:t>
            </a:r>
            <a:r>
              <a:rPr lang="fr-FR" sz="3100" b="0" i="0" u="none" strike="noStrike" dirty="0">
                <a:solidFill>
                  <a:schemeClr val="accent3"/>
                </a:solidFill>
                <a:effectLst/>
                <a:latin typeface="Arial" panose="020B0604020202020204" pitchFamily="34" charset="0"/>
              </a:rPr>
              <a:t>es principaux éléments constituants un langage de programmation</a:t>
            </a:r>
            <a:endParaRPr lang="fr-FR" dirty="0"/>
          </a:p>
        </p:txBody>
      </p:sp>
      <p:sp>
        <p:nvSpPr>
          <p:cNvPr id="3" name="Espace réservé du contenu 2">
            <a:extLst>
              <a:ext uri="{FF2B5EF4-FFF2-40B4-BE49-F238E27FC236}">
                <a16:creationId xmlns:a16="http://schemas.microsoft.com/office/drawing/2014/main" id="{35A4B77C-31DE-C90E-EACB-D6993C8A2E18}"/>
              </a:ext>
            </a:extLst>
          </p:cNvPr>
          <p:cNvSpPr>
            <a:spLocks noGrp="1"/>
          </p:cNvSpPr>
          <p:nvPr>
            <p:ph idx="1"/>
          </p:nvPr>
        </p:nvSpPr>
        <p:spPr>
          <a:xfrm>
            <a:off x="581192" y="2180496"/>
            <a:ext cx="11029615" cy="4431319"/>
          </a:xfrm>
        </p:spPr>
        <p:txBody>
          <a:bodyPr>
            <a:normAutofit fontScale="92500" lnSpcReduction="20000"/>
          </a:bodyPr>
          <a:lstStyle/>
          <a:p>
            <a:r>
              <a:rPr lang="en-US" sz="1800" dirty="0">
                <a:solidFill>
                  <a:schemeClr val="accent5">
                    <a:lumMod val="75000"/>
                  </a:schemeClr>
                </a:solidFill>
                <a:latin typeface="Baskerville Old Face" panose="02020602080505020303" pitchFamily="18" charset="0"/>
              </a:rPr>
              <a:t>La </a:t>
            </a:r>
            <a:r>
              <a:rPr lang="en-US" sz="1800" dirty="0" err="1">
                <a:solidFill>
                  <a:schemeClr val="accent5">
                    <a:lumMod val="75000"/>
                  </a:schemeClr>
                </a:solidFill>
                <a:latin typeface="Baskerville Old Face" panose="02020602080505020303" pitchFamily="18" charset="0"/>
              </a:rPr>
              <a:t>syntaxe</a:t>
            </a:r>
            <a:r>
              <a:rPr lang="en-US" sz="1800" dirty="0">
                <a:solidFill>
                  <a:schemeClr val="accent5">
                    <a:lumMod val="75000"/>
                  </a:schemeClr>
                </a:solidFill>
                <a:latin typeface="Baskerville Old Face" panose="02020602080505020303" pitchFamily="18" charset="0"/>
              </a:rPr>
              <a:t> </a:t>
            </a:r>
            <a:r>
              <a:rPr lang="fr-FR" dirty="0"/>
              <a:t>Python a été conçu pour être un langage lisible. Il vise à être visuellement épuré. Par exemple, il possède moins de constructions </a:t>
            </a:r>
            <a:r>
              <a:rPr lang="fr-FR" dirty="0">
                <a:hlinkClick r:id="rId2" tooltip="Syntaxe"/>
              </a:rPr>
              <a:t>syntaxiques</a:t>
            </a:r>
            <a:r>
              <a:rPr lang="fr-FR" dirty="0"/>
              <a:t> que de nombreux langages structurés tels que </a:t>
            </a:r>
            <a:r>
              <a:rPr lang="fr-FR" dirty="0">
                <a:hlinkClick r:id="rId3" tooltip="C (langage)"/>
              </a:rPr>
              <a:t>C</a:t>
            </a:r>
            <a:r>
              <a:rPr lang="fr-FR" dirty="0"/>
              <a:t>, </a:t>
            </a:r>
            <a:r>
              <a:rPr lang="fr-FR" dirty="0">
                <a:hlinkClick r:id="rId4" tooltip="Perl (langage)"/>
              </a:rPr>
              <a:t>Perl</a:t>
            </a:r>
            <a:r>
              <a:rPr lang="fr-FR" dirty="0"/>
              <a:t>, ou </a:t>
            </a:r>
            <a:r>
              <a:rPr lang="fr-FR" dirty="0">
                <a:hlinkClick r:id="rId5" tooltip="Pascal (langage)"/>
              </a:rPr>
              <a:t>Pascal</a:t>
            </a:r>
            <a:r>
              <a:rPr lang="fr-FR" dirty="0"/>
              <a:t>. Les commentaires sont indiqués par le caractère </a:t>
            </a:r>
            <a:r>
              <a:rPr lang="fr-FR" dirty="0">
                <a:hlinkClick r:id="rId6" tooltip="Croisillon (signe)"/>
              </a:rPr>
              <a:t>croisillon</a:t>
            </a:r>
            <a:r>
              <a:rPr lang="fr-FR" dirty="0"/>
              <a:t> (#)</a:t>
            </a:r>
            <a:endParaRPr lang="en-US" sz="1800" dirty="0">
              <a:solidFill>
                <a:schemeClr val="accent5">
                  <a:lumMod val="75000"/>
                </a:schemeClr>
              </a:solidFill>
              <a:latin typeface="Baskerville Old Face" panose="02020602080505020303" pitchFamily="18" charset="0"/>
            </a:endParaRPr>
          </a:p>
          <a:p>
            <a:r>
              <a:rPr lang="en-US" sz="1800" dirty="0">
                <a:solidFill>
                  <a:schemeClr val="accent5">
                    <a:lumMod val="75000"/>
                  </a:schemeClr>
                </a:solidFill>
                <a:latin typeface="Baskerville Old Face" panose="02020602080505020303" pitchFamily="18" charset="0"/>
              </a:rPr>
              <a:t>Le </a:t>
            </a:r>
            <a:r>
              <a:rPr lang="en-US" sz="1800" dirty="0" err="1">
                <a:solidFill>
                  <a:schemeClr val="accent5">
                    <a:lumMod val="75000"/>
                  </a:schemeClr>
                </a:solidFill>
                <a:latin typeface="Baskerville Old Face" panose="02020602080505020303" pitchFamily="18" charset="0"/>
              </a:rPr>
              <a:t>vocabulaire</a:t>
            </a:r>
            <a:r>
              <a:rPr lang="en-US" sz="1800" dirty="0">
                <a:solidFill>
                  <a:schemeClr val="accent5">
                    <a:lumMod val="75000"/>
                  </a:schemeClr>
                </a:solidFill>
                <a:latin typeface="Baskerville Old Face" panose="02020602080505020303" pitchFamily="18" charset="0"/>
              </a:rPr>
              <a:t> </a:t>
            </a:r>
            <a:r>
              <a:rPr lang="fr-FR" dirty="0">
                <a:solidFill>
                  <a:schemeClr val="tx1"/>
                </a:solidFill>
                <a:latin typeface="Baskerville Old Face" panose="02020602080505020303" pitchFamily="18" charset="0"/>
              </a:rPr>
              <a:t>Parmi les éléments du langage, le vocabulaire représente l'ensemble des instructions construites d’après des symboles.</a:t>
            </a:r>
            <a:endParaRPr lang="en-US" sz="1800" dirty="0">
              <a:solidFill>
                <a:schemeClr val="tx1"/>
              </a:solidFill>
              <a:latin typeface="Baskerville Old Face" panose="02020602080505020303" pitchFamily="18" charset="0"/>
            </a:endParaRPr>
          </a:p>
          <a:p>
            <a:r>
              <a:rPr lang="en-US" sz="1800" dirty="0">
                <a:solidFill>
                  <a:schemeClr val="accent5">
                    <a:lumMod val="75000"/>
                  </a:schemeClr>
                </a:solidFill>
                <a:latin typeface="Baskerville Old Face" panose="02020602080505020303" pitchFamily="18" charset="0"/>
              </a:rPr>
              <a:t>La </a:t>
            </a:r>
            <a:r>
              <a:rPr lang="en-US" sz="1800" dirty="0" err="1">
                <a:solidFill>
                  <a:schemeClr val="accent5">
                    <a:lumMod val="75000"/>
                  </a:schemeClr>
                </a:solidFill>
                <a:latin typeface="Baskerville Old Face" panose="02020602080505020303" pitchFamily="18" charset="0"/>
              </a:rPr>
              <a:t>semantique</a:t>
            </a:r>
            <a:r>
              <a:rPr lang="en-US" sz="1800" dirty="0">
                <a:solidFill>
                  <a:schemeClr val="accent5">
                    <a:lumMod val="75000"/>
                  </a:schemeClr>
                </a:solidFill>
                <a:latin typeface="Baskerville Old Face" panose="02020602080505020303" pitchFamily="18" charset="0"/>
              </a:rPr>
              <a:t> </a:t>
            </a:r>
            <a:r>
              <a:rPr lang="fr-FR" dirty="0">
                <a:solidFill>
                  <a:schemeClr val="tx1"/>
                </a:solidFill>
                <a:latin typeface="Baskerville Old Face" panose="02020602080505020303" pitchFamily="18" charset="0"/>
              </a:rPr>
              <a:t>L'alphabet des langages de programmation est basé sur les normes courantes comme ASCII, qui comporte les lettres de A à Z sans accent, des chiffres et des symboles</a:t>
            </a:r>
            <a:endParaRPr lang="en-US" sz="1800" dirty="0">
              <a:solidFill>
                <a:schemeClr val="tx1"/>
              </a:solidFill>
              <a:latin typeface="Baskerville Old Face" panose="02020602080505020303" pitchFamily="18" charset="0"/>
            </a:endParaRPr>
          </a:p>
          <a:p>
            <a:r>
              <a:rPr lang="en-US" sz="1800" dirty="0" err="1">
                <a:solidFill>
                  <a:schemeClr val="accent5">
                    <a:lumMod val="75000"/>
                  </a:schemeClr>
                </a:solidFill>
                <a:latin typeface="Baskerville Old Face" panose="02020602080505020303" pitchFamily="18" charset="0"/>
              </a:rPr>
              <a:t>L’alphabet</a:t>
            </a:r>
            <a:r>
              <a:rPr lang="en-US" sz="1800" dirty="0">
                <a:solidFill>
                  <a:schemeClr val="accent5">
                    <a:lumMod val="75000"/>
                  </a:schemeClr>
                </a:solidFill>
                <a:latin typeface="Baskerville Old Face" panose="02020602080505020303" pitchFamily="18" charset="0"/>
              </a:rPr>
              <a:t> </a:t>
            </a:r>
            <a:r>
              <a:rPr lang="fr-FR" dirty="0">
                <a:solidFill>
                  <a:schemeClr val="tx1"/>
                </a:solidFill>
                <a:latin typeface="Baskerville Old Face" panose="02020602080505020303" pitchFamily="18" charset="0"/>
              </a:rPr>
              <a:t>L'alphabet des langages de programmation est basé sur les normes courantes comme ASCII, qui comporte les lettres de A à Z sans accent, des chiffres et des symboles</a:t>
            </a:r>
            <a:endParaRPr lang="en-US" sz="1800" dirty="0">
              <a:solidFill>
                <a:schemeClr val="tx1"/>
              </a:solidFill>
              <a:latin typeface="Baskerville Old Face" panose="02020602080505020303" pitchFamily="18" charset="0"/>
            </a:endParaRPr>
          </a:p>
          <a:p>
            <a:r>
              <a:rPr lang="en-US" sz="1800" dirty="0">
                <a:solidFill>
                  <a:schemeClr val="accent5">
                    <a:lumMod val="75000"/>
                  </a:schemeClr>
                </a:solidFill>
                <a:latin typeface="Baskerville Old Face" panose="02020602080505020303" pitchFamily="18" charset="0"/>
              </a:rPr>
              <a:t>Les </a:t>
            </a:r>
            <a:r>
              <a:rPr lang="en-US" sz="1800" dirty="0" err="1">
                <a:solidFill>
                  <a:schemeClr val="accent5">
                    <a:lumMod val="75000"/>
                  </a:schemeClr>
                </a:solidFill>
                <a:latin typeface="Baskerville Old Face" panose="02020602080505020303" pitchFamily="18" charset="0"/>
              </a:rPr>
              <a:t>commentaires</a:t>
            </a:r>
            <a:r>
              <a:rPr lang="en-US" sz="1800" dirty="0">
                <a:solidFill>
                  <a:schemeClr val="accent5">
                    <a:lumMod val="75000"/>
                  </a:schemeClr>
                </a:solidFill>
                <a:latin typeface="Baskerville Old Face" panose="02020602080505020303" pitchFamily="18" charset="0"/>
              </a:rPr>
              <a:t> </a:t>
            </a:r>
            <a:r>
              <a:rPr lang="fr-FR" dirty="0">
                <a:solidFill>
                  <a:schemeClr val="tx1"/>
                </a:solidFill>
                <a:latin typeface="Baskerville Old Face" panose="02020602080505020303" pitchFamily="18" charset="0"/>
              </a:rPr>
              <a:t>Les commentaires sont des textes qui ne seront pas traduits. Ils peuvent être ajoutés dans les programmes pour y laisser des explications. Les commentaires sont délimités par des marques qui diffèrent d'un langage de programmation à l'autre tel que « -- », « /* » ou « // »</a:t>
            </a:r>
            <a:endParaRPr lang="en-US" sz="1800" dirty="0">
              <a:solidFill>
                <a:schemeClr val="tx1"/>
              </a:solidFill>
              <a:latin typeface="Baskerville Old Face" panose="02020602080505020303" pitchFamily="18" charset="0"/>
            </a:endParaRPr>
          </a:p>
          <a:p>
            <a:r>
              <a:rPr lang="en-US" sz="1800" dirty="0">
                <a:solidFill>
                  <a:schemeClr val="accent5">
                    <a:lumMod val="75000"/>
                  </a:schemeClr>
                </a:solidFill>
                <a:latin typeface="Baskerville Old Face" panose="02020602080505020303" pitchFamily="18" charset="0"/>
              </a:rPr>
              <a:t>Les </a:t>
            </a:r>
            <a:r>
              <a:rPr lang="en-US" sz="1800" dirty="0" err="1">
                <a:solidFill>
                  <a:schemeClr val="accent5">
                    <a:lumMod val="75000"/>
                  </a:schemeClr>
                </a:solidFill>
                <a:latin typeface="Baskerville Old Face" panose="02020602080505020303" pitchFamily="18" charset="0"/>
              </a:rPr>
              <a:t>identifiants</a:t>
            </a:r>
            <a:r>
              <a:rPr lang="en-US" sz="1800" dirty="0">
                <a:solidFill>
                  <a:schemeClr val="accent5">
                    <a:lumMod val="75000"/>
                  </a:schemeClr>
                </a:solidFill>
                <a:latin typeface="Baskerville Old Face" panose="02020602080505020303" pitchFamily="18" charset="0"/>
              </a:rPr>
              <a:t> </a:t>
            </a:r>
            <a:r>
              <a:rPr lang="fr-FR" dirty="0">
                <a:solidFill>
                  <a:schemeClr val="tx1"/>
                </a:solidFill>
                <a:latin typeface="Baskerville Old Face" panose="02020602080505020303" pitchFamily="18" charset="0"/>
              </a:rPr>
              <a:t>Les éléments constitutifs du programme, tels que les variables, les procédures ou les types servent à organiser le programme et son fonctionnement. On peut ainsi, par exemple, diviser un programme en fonctions ou lui donner une structure par objets : ces éléments de structure sont définis par des identifiants ou des procédures par mot clé selon le langage</a:t>
            </a:r>
            <a:endParaRPr lang="fr-FR" sz="1800" dirty="0">
              <a:solidFill>
                <a:schemeClr val="tx1"/>
              </a:solidFill>
              <a:latin typeface="Baskerville Old Face" panose="02020602080505020303" pitchFamily="18" charset="0"/>
            </a:endParaRPr>
          </a:p>
          <a:p>
            <a:endParaRPr lang="fr-FR" dirty="0"/>
          </a:p>
        </p:txBody>
      </p:sp>
    </p:spTree>
    <p:extLst>
      <p:ext uri="{BB962C8B-B14F-4D97-AF65-F5344CB8AC3E}">
        <p14:creationId xmlns:p14="http://schemas.microsoft.com/office/powerpoint/2010/main" val="17377622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C98FB5-73A1-EDAB-413B-89A267B5B7EA}"/>
              </a:ext>
            </a:extLst>
          </p:cNvPr>
          <p:cNvSpPr>
            <a:spLocks noGrp="1"/>
          </p:cNvSpPr>
          <p:nvPr>
            <p:ph type="title"/>
          </p:nvPr>
        </p:nvSpPr>
        <p:spPr/>
        <p:txBody>
          <a:bodyPr/>
          <a:lstStyle/>
          <a:p>
            <a:r>
              <a:rPr lang="en-US" dirty="0"/>
              <a:t>●	Conditions</a:t>
            </a:r>
            <a:br>
              <a:rPr lang="en-US" dirty="0"/>
            </a:br>
            <a:endParaRPr lang="fr-FR" dirty="0"/>
          </a:p>
        </p:txBody>
      </p:sp>
      <p:sp>
        <p:nvSpPr>
          <p:cNvPr id="3" name="Espace réservé du contenu 2">
            <a:extLst>
              <a:ext uri="{FF2B5EF4-FFF2-40B4-BE49-F238E27FC236}">
                <a16:creationId xmlns:a16="http://schemas.microsoft.com/office/drawing/2014/main" id="{23264D84-A55D-5445-1EFC-D59963A2BB5E}"/>
              </a:ext>
            </a:extLst>
          </p:cNvPr>
          <p:cNvSpPr>
            <a:spLocks noGrp="1"/>
          </p:cNvSpPr>
          <p:nvPr>
            <p:ph idx="1"/>
          </p:nvPr>
        </p:nvSpPr>
        <p:spPr/>
        <p:txBody>
          <a:bodyPr/>
          <a:lstStyle/>
          <a:p>
            <a:r>
              <a:rPr lang="en-US" dirty="0">
                <a:solidFill>
                  <a:srgbClr val="C00000"/>
                </a:solidFill>
              </a:rPr>
              <a:t>If</a:t>
            </a:r>
            <a:r>
              <a:rPr lang="en-US" dirty="0"/>
              <a:t>  condition :</a:t>
            </a:r>
          </a:p>
          <a:p>
            <a:pPr marL="0" indent="0">
              <a:buNone/>
            </a:pPr>
            <a:r>
              <a:rPr lang="en-US" dirty="0"/>
              <a:t>                bloc d’ instruction</a:t>
            </a:r>
          </a:p>
          <a:p>
            <a:r>
              <a:rPr lang="en-US" dirty="0" err="1">
                <a:solidFill>
                  <a:srgbClr val="C00000"/>
                </a:solidFill>
              </a:rPr>
              <a:t>elif</a:t>
            </a:r>
            <a:r>
              <a:rPr lang="en-US" dirty="0"/>
              <a:t> condition :</a:t>
            </a:r>
          </a:p>
          <a:p>
            <a:pPr marL="0" indent="0">
              <a:buNone/>
            </a:pPr>
            <a:r>
              <a:rPr lang="en-US" dirty="0"/>
              <a:t>                 bloc d’ instruction</a:t>
            </a:r>
          </a:p>
          <a:p>
            <a:r>
              <a:rPr lang="en-US" dirty="0">
                <a:solidFill>
                  <a:srgbClr val="C00000"/>
                </a:solidFill>
              </a:rPr>
              <a:t>else</a:t>
            </a:r>
            <a:r>
              <a:rPr lang="en-US" dirty="0"/>
              <a:t> condition :</a:t>
            </a:r>
          </a:p>
          <a:p>
            <a:pPr marL="0" indent="0">
              <a:buNone/>
            </a:pPr>
            <a:r>
              <a:rPr lang="en-US" dirty="0"/>
              <a:t>		   bloc d’ instruction</a:t>
            </a:r>
          </a:p>
          <a:p>
            <a:endParaRPr lang="fr-FR" dirty="0"/>
          </a:p>
        </p:txBody>
      </p:sp>
    </p:spTree>
    <p:extLst>
      <p:ext uri="{BB962C8B-B14F-4D97-AF65-F5344CB8AC3E}">
        <p14:creationId xmlns:p14="http://schemas.microsoft.com/office/powerpoint/2010/main" val="87826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3E8874-0F2F-6B92-F961-5773DC8E8D2B}"/>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C11B482D-5059-59E2-F831-1841FBB5A144}"/>
              </a:ext>
            </a:extLst>
          </p:cNvPr>
          <p:cNvPicPr>
            <a:picLocks noGrp="1" noChangeAspect="1"/>
          </p:cNvPicPr>
          <p:nvPr>
            <p:ph idx="1"/>
          </p:nvPr>
        </p:nvPicPr>
        <p:blipFill>
          <a:blip r:embed="rId2"/>
          <a:stretch>
            <a:fillRect/>
          </a:stretch>
        </p:blipFill>
        <p:spPr>
          <a:xfrm>
            <a:off x="581191" y="2370667"/>
            <a:ext cx="11029615" cy="3149600"/>
          </a:xfrm>
        </p:spPr>
      </p:pic>
    </p:spTree>
    <p:extLst>
      <p:ext uri="{BB962C8B-B14F-4D97-AF65-F5344CB8AC3E}">
        <p14:creationId xmlns:p14="http://schemas.microsoft.com/office/powerpoint/2010/main" val="23151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B4F8-229F-F65C-62FB-E5D4813E89BB}"/>
              </a:ext>
            </a:extLst>
          </p:cNvPr>
          <p:cNvSpPr>
            <a:spLocks noGrp="1"/>
          </p:cNvSpPr>
          <p:nvPr>
            <p:ph type="title"/>
          </p:nvPr>
        </p:nvSpPr>
        <p:spPr/>
        <p:txBody>
          <a:bodyPr/>
          <a:lstStyle/>
          <a:p>
            <a:r>
              <a:rPr lang="fr-FR" dirty="0"/>
              <a:t>●	Fonctions usuelles</a:t>
            </a:r>
            <a:br>
              <a:rPr lang="fr-FR" dirty="0"/>
            </a:br>
            <a:endParaRPr lang="fr-FR" dirty="0"/>
          </a:p>
        </p:txBody>
      </p:sp>
      <p:sp>
        <p:nvSpPr>
          <p:cNvPr id="3" name="Espace réservé du contenu 2">
            <a:extLst>
              <a:ext uri="{FF2B5EF4-FFF2-40B4-BE49-F238E27FC236}">
                <a16:creationId xmlns:a16="http://schemas.microsoft.com/office/drawing/2014/main" id="{1FA39DB8-BF3C-1B3B-10E3-E88E48A758B6}"/>
              </a:ext>
            </a:extLst>
          </p:cNvPr>
          <p:cNvSpPr>
            <a:spLocks noGrp="1"/>
          </p:cNvSpPr>
          <p:nvPr>
            <p:ph idx="1"/>
          </p:nvPr>
        </p:nvSpPr>
        <p:spPr/>
        <p:txBody>
          <a:bodyPr/>
          <a:lstStyle/>
          <a:p>
            <a:r>
              <a:rPr lang="fr-FR" dirty="0"/>
              <a:t>On appelle fonctions usuelles les fonctions qui sont suffisamment utilisées pour qu'on leur donne un nom et qu'on connaisse par cœur leurs propriétés élémentaires. La liste des fonctions usuelles dépend donc de l'usage qu'en fait la personne et donc du domaine des sciences considéré.</a:t>
            </a:r>
          </a:p>
          <a:p>
            <a:r>
              <a:rPr lang="fr-FR" dirty="0"/>
              <a:t>Exemples :</a:t>
            </a:r>
          </a:p>
          <a:p>
            <a:r>
              <a:rPr lang="fr-FR" dirty="0"/>
              <a:t>Fonction sinus , cosinus ,  </a:t>
            </a:r>
            <a:r>
              <a:rPr lang="fr-FR" dirty="0" err="1"/>
              <a:t>print</a:t>
            </a:r>
            <a:r>
              <a:rPr lang="fr-FR" dirty="0"/>
              <a:t> , input …</a:t>
            </a:r>
          </a:p>
        </p:txBody>
      </p:sp>
    </p:spTree>
    <p:extLst>
      <p:ext uri="{BB962C8B-B14F-4D97-AF65-F5344CB8AC3E}">
        <p14:creationId xmlns:p14="http://schemas.microsoft.com/office/powerpoint/2010/main" val="222221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1B09EA-BC11-33A9-A11C-DE4490466951}"/>
              </a:ext>
            </a:extLst>
          </p:cNvPr>
          <p:cNvSpPr>
            <a:spLocks noGrp="1"/>
          </p:cNvSpPr>
          <p:nvPr>
            <p:ph type="title"/>
          </p:nvPr>
        </p:nvSpPr>
        <p:spPr/>
        <p:txBody>
          <a:bodyPr/>
          <a:lstStyle/>
          <a:p>
            <a:r>
              <a:rPr lang="fr-FR" dirty="0"/>
              <a:t>●	Fonction : déclaration et appel</a:t>
            </a:r>
            <a:br>
              <a:rPr lang="fr-FR" dirty="0"/>
            </a:br>
            <a:endParaRPr lang="fr-FR" dirty="0"/>
          </a:p>
        </p:txBody>
      </p:sp>
      <p:sp>
        <p:nvSpPr>
          <p:cNvPr id="3" name="Espace réservé du contenu 2">
            <a:extLst>
              <a:ext uri="{FF2B5EF4-FFF2-40B4-BE49-F238E27FC236}">
                <a16:creationId xmlns:a16="http://schemas.microsoft.com/office/drawing/2014/main" id="{60399692-4E89-D306-C9D1-9FA90540D4E8}"/>
              </a:ext>
            </a:extLst>
          </p:cNvPr>
          <p:cNvSpPr>
            <a:spLocks noGrp="1"/>
          </p:cNvSpPr>
          <p:nvPr>
            <p:ph idx="1"/>
          </p:nvPr>
        </p:nvSpPr>
        <p:spPr/>
        <p:txBody>
          <a:bodyPr/>
          <a:lstStyle/>
          <a:p>
            <a:r>
              <a:rPr lang="fr-FR" dirty="0"/>
              <a:t>Une fonction se définit avec le mot réservé </a:t>
            </a:r>
            <a:r>
              <a:rPr lang="fr-FR" dirty="0" err="1"/>
              <a:t>def</a:t>
            </a:r>
            <a:r>
              <a:rPr lang="fr-FR" dirty="0"/>
              <a:t>, suivi de son nom, d'une liste de paramètres (qui peut être vide), du caractère deux-points (): et enfin d'un bloc de code représentant son corps. Une fois définie, elle peut être utilisée autant de fois qu'on le souhaite, en l'appelant.</a:t>
            </a:r>
          </a:p>
          <a:p>
            <a:endParaRPr lang="fr-FR" dirty="0"/>
          </a:p>
          <a:p>
            <a:r>
              <a:rPr lang="fr-FR" dirty="0"/>
              <a:t>On peut classifier les fonctions selon deux critères. Une fonction peut renvoyer une valeur ou non, au terme de son exécution, et une fonction peut admettre ou non des paramètres. On va maintenant voir comment définir et utiliser ces différents types de fonctions.</a:t>
            </a:r>
          </a:p>
          <a:p>
            <a:endParaRPr lang="fr-FR" dirty="0"/>
          </a:p>
          <a:p>
            <a:endParaRPr lang="fr-FR" dirty="0"/>
          </a:p>
        </p:txBody>
      </p:sp>
    </p:spTree>
    <p:extLst>
      <p:ext uri="{BB962C8B-B14F-4D97-AF65-F5344CB8AC3E}">
        <p14:creationId xmlns:p14="http://schemas.microsoft.com/office/powerpoint/2010/main" val="228661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B2B31-33B9-7125-61F9-C6C335EBC8D4}"/>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F4D4A754-B23C-1B7A-06CF-5463BE59420F}"/>
              </a:ext>
            </a:extLst>
          </p:cNvPr>
          <p:cNvPicPr>
            <a:picLocks noGrp="1" noChangeAspect="1"/>
          </p:cNvPicPr>
          <p:nvPr>
            <p:ph idx="1"/>
          </p:nvPr>
        </p:nvPicPr>
        <p:blipFill>
          <a:blip r:embed="rId2"/>
          <a:stretch>
            <a:fillRect/>
          </a:stretch>
        </p:blipFill>
        <p:spPr>
          <a:xfrm>
            <a:off x="581192" y="2181225"/>
            <a:ext cx="11029616" cy="3847042"/>
          </a:xfrm>
        </p:spPr>
      </p:pic>
    </p:spTree>
    <p:extLst>
      <p:ext uri="{BB962C8B-B14F-4D97-AF65-F5344CB8AC3E}">
        <p14:creationId xmlns:p14="http://schemas.microsoft.com/office/powerpoint/2010/main" val="242960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3F6F64-0D64-A28B-1B43-361403F234A8}"/>
              </a:ext>
            </a:extLst>
          </p:cNvPr>
          <p:cNvSpPr>
            <a:spLocks noGrp="1"/>
          </p:cNvSpPr>
          <p:nvPr>
            <p:ph type="title"/>
          </p:nvPr>
        </p:nvSpPr>
        <p:spPr/>
        <p:txBody>
          <a:bodyPr/>
          <a:lstStyle/>
          <a:p>
            <a:r>
              <a:rPr lang="fr-FR" dirty="0"/>
              <a:t>●	Fonction Lambda</a:t>
            </a:r>
            <a:br>
              <a:rPr lang="fr-FR" dirty="0"/>
            </a:br>
            <a:endParaRPr lang="fr-FR" dirty="0"/>
          </a:p>
        </p:txBody>
      </p:sp>
      <p:sp>
        <p:nvSpPr>
          <p:cNvPr id="3" name="Espace réservé du contenu 2">
            <a:extLst>
              <a:ext uri="{FF2B5EF4-FFF2-40B4-BE49-F238E27FC236}">
                <a16:creationId xmlns:a16="http://schemas.microsoft.com/office/drawing/2014/main" id="{475DAEE9-9CF8-35AC-B0CD-AF8AFE7C8FF2}"/>
              </a:ext>
            </a:extLst>
          </p:cNvPr>
          <p:cNvSpPr>
            <a:spLocks noGrp="1"/>
          </p:cNvSpPr>
          <p:nvPr>
            <p:ph idx="1"/>
          </p:nvPr>
        </p:nvSpPr>
        <p:spPr/>
        <p:txBody>
          <a:bodyPr/>
          <a:lstStyle/>
          <a:p>
            <a:r>
              <a:rPr lang="fr-FR" dirty="0"/>
              <a:t>En Python, une fonction lambda est une fonction d'une seule ligne déclarée sans nom, qui peut avoir un nombre quelconque d'arguments, mais elle ne peut avoir qu'une seule expression. </a:t>
            </a:r>
          </a:p>
          <a:p>
            <a:pPr marL="0" indent="0">
              <a:buNone/>
            </a:pPr>
            <a:r>
              <a:rPr lang="fr-FR" dirty="0">
                <a:solidFill>
                  <a:srgbClr val="C00000"/>
                </a:solidFill>
              </a:rPr>
              <a:t> lambda </a:t>
            </a:r>
            <a:r>
              <a:rPr lang="fr-FR" dirty="0"/>
              <a:t>variable : expression</a:t>
            </a:r>
          </a:p>
          <a:p>
            <a:endParaRPr lang="fr-FR" dirty="0"/>
          </a:p>
        </p:txBody>
      </p:sp>
    </p:spTree>
    <p:extLst>
      <p:ext uri="{BB962C8B-B14F-4D97-AF65-F5344CB8AC3E}">
        <p14:creationId xmlns:p14="http://schemas.microsoft.com/office/powerpoint/2010/main" val="75020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ED90C-4C77-CAE6-9EFF-AD55AAF0B9B3}"/>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8008D319-FAAD-A03B-51E6-7B8B3224B411}"/>
              </a:ext>
            </a:extLst>
          </p:cNvPr>
          <p:cNvPicPr>
            <a:picLocks noGrp="1" noChangeAspect="1"/>
          </p:cNvPicPr>
          <p:nvPr>
            <p:ph idx="1"/>
          </p:nvPr>
        </p:nvPicPr>
        <p:blipFill>
          <a:blip r:embed="rId2"/>
          <a:stretch>
            <a:fillRect/>
          </a:stretch>
        </p:blipFill>
        <p:spPr>
          <a:xfrm>
            <a:off x="581191" y="2990585"/>
            <a:ext cx="11029615" cy="1491103"/>
          </a:xfrm>
        </p:spPr>
      </p:pic>
    </p:spTree>
    <p:extLst>
      <p:ext uri="{BB962C8B-B14F-4D97-AF65-F5344CB8AC3E}">
        <p14:creationId xmlns:p14="http://schemas.microsoft.com/office/powerpoint/2010/main" val="298723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7A7A4-8930-9B23-73C3-A6E98F10ED57}"/>
              </a:ext>
            </a:extLst>
          </p:cNvPr>
          <p:cNvSpPr>
            <a:spLocks noGrp="1"/>
          </p:cNvSpPr>
          <p:nvPr>
            <p:ph type="title"/>
          </p:nvPr>
        </p:nvSpPr>
        <p:spPr/>
        <p:txBody>
          <a:bodyPr/>
          <a:lstStyle/>
          <a:p>
            <a:r>
              <a:rPr lang="fr-FR" dirty="0"/>
              <a:t>●	Gestion d’exceptions</a:t>
            </a:r>
            <a:br>
              <a:rPr lang="fr-FR" dirty="0"/>
            </a:br>
            <a:endParaRPr lang="fr-FR" dirty="0"/>
          </a:p>
        </p:txBody>
      </p:sp>
      <p:sp>
        <p:nvSpPr>
          <p:cNvPr id="3" name="Espace réservé du contenu 2">
            <a:extLst>
              <a:ext uri="{FF2B5EF4-FFF2-40B4-BE49-F238E27FC236}">
                <a16:creationId xmlns:a16="http://schemas.microsoft.com/office/drawing/2014/main" id="{107EBC4F-219C-1924-9759-6BD5FF10611D}"/>
              </a:ext>
            </a:extLst>
          </p:cNvPr>
          <p:cNvSpPr>
            <a:spLocks noGrp="1"/>
          </p:cNvSpPr>
          <p:nvPr>
            <p:ph idx="1"/>
          </p:nvPr>
        </p:nvSpPr>
        <p:spPr>
          <a:xfrm>
            <a:off x="581193" y="2282096"/>
            <a:ext cx="11029615" cy="3678303"/>
          </a:xfrm>
        </p:spPr>
        <p:txBody>
          <a:bodyPr/>
          <a:lstStyle/>
          <a:p>
            <a:r>
              <a:rPr lang="fr-FR" dirty="0" err="1"/>
              <a:t>try</a:t>
            </a:r>
            <a:r>
              <a:rPr lang="fr-FR" dirty="0"/>
              <a:t>: </a:t>
            </a:r>
          </a:p>
          <a:p>
            <a:pPr marL="0" indent="0">
              <a:buNone/>
            </a:pPr>
            <a:r>
              <a:rPr lang="fr-FR" dirty="0"/>
              <a:t>			Bloc à essayer </a:t>
            </a:r>
          </a:p>
          <a:p>
            <a:r>
              <a:rPr lang="fr-FR" dirty="0" err="1"/>
              <a:t>except</a:t>
            </a:r>
            <a:r>
              <a:rPr lang="fr-FR" dirty="0"/>
              <a:t>: </a:t>
            </a:r>
          </a:p>
          <a:p>
            <a:pPr marL="0" indent="0">
              <a:buNone/>
            </a:pPr>
            <a:r>
              <a:rPr lang="fr-FR" dirty="0"/>
              <a:t>			Bloc qui sera exécuté en cas d'erreur</a:t>
            </a:r>
          </a:p>
        </p:txBody>
      </p:sp>
    </p:spTree>
    <p:extLst>
      <p:ext uri="{BB962C8B-B14F-4D97-AF65-F5344CB8AC3E}">
        <p14:creationId xmlns:p14="http://schemas.microsoft.com/office/powerpoint/2010/main" val="98694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C3BDD0-33F6-970A-7488-604184492370}"/>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C5F30857-7046-B155-3390-70D3A88ED853}"/>
              </a:ext>
            </a:extLst>
          </p:cNvPr>
          <p:cNvPicPr>
            <a:picLocks noGrp="1" noChangeAspect="1"/>
          </p:cNvPicPr>
          <p:nvPr>
            <p:ph idx="1"/>
          </p:nvPr>
        </p:nvPicPr>
        <p:blipFill>
          <a:blip r:embed="rId2"/>
          <a:stretch>
            <a:fillRect/>
          </a:stretch>
        </p:blipFill>
        <p:spPr>
          <a:xfrm>
            <a:off x="581192" y="2901244"/>
            <a:ext cx="11029616" cy="2052550"/>
          </a:xfrm>
        </p:spPr>
      </p:pic>
    </p:spTree>
    <p:extLst>
      <p:ext uri="{BB962C8B-B14F-4D97-AF65-F5344CB8AC3E}">
        <p14:creationId xmlns:p14="http://schemas.microsoft.com/office/powerpoint/2010/main" val="344939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C150F-7407-02F1-F54F-6DBBA09D2507}"/>
              </a:ext>
            </a:extLst>
          </p:cNvPr>
          <p:cNvSpPr>
            <a:spLocks noGrp="1"/>
          </p:cNvSpPr>
          <p:nvPr>
            <p:ph type="title"/>
          </p:nvPr>
        </p:nvSpPr>
        <p:spPr/>
        <p:txBody>
          <a:bodyPr/>
          <a:lstStyle/>
          <a:p>
            <a:r>
              <a:rPr lang="fr-FR" dirty="0"/>
              <a:t>●	Gestion de fichiers</a:t>
            </a:r>
            <a:br>
              <a:rPr lang="fr-FR" dirty="0"/>
            </a:br>
            <a:endParaRPr lang="fr-FR" dirty="0"/>
          </a:p>
        </p:txBody>
      </p:sp>
      <p:sp>
        <p:nvSpPr>
          <p:cNvPr id="3" name="Espace réservé du contenu 2">
            <a:extLst>
              <a:ext uri="{FF2B5EF4-FFF2-40B4-BE49-F238E27FC236}">
                <a16:creationId xmlns:a16="http://schemas.microsoft.com/office/drawing/2014/main" id="{C1991461-B06F-ADBE-8389-50E85634F9C4}"/>
              </a:ext>
            </a:extLst>
          </p:cNvPr>
          <p:cNvSpPr>
            <a:spLocks noGrp="1"/>
          </p:cNvSpPr>
          <p:nvPr>
            <p:ph idx="1"/>
          </p:nvPr>
        </p:nvSpPr>
        <p:spPr/>
        <p:txBody>
          <a:bodyPr>
            <a:normAutofit/>
          </a:bodyPr>
          <a:lstStyle/>
          <a:p>
            <a:endParaRPr lang="pt-BR" dirty="0"/>
          </a:p>
          <a:p>
            <a:r>
              <a:rPr lang="fr-FR" dirty="0"/>
              <a:t>D'abord, il nous faut ouvrir le fichier avec Python. On utilise pour ce faire la fonction </a:t>
            </a:r>
            <a:r>
              <a:rPr lang="fr-FR" dirty="0">
                <a:solidFill>
                  <a:srgbClr val="C00000"/>
                </a:solidFill>
              </a:rPr>
              <a:t>open</a:t>
            </a:r>
            <a:r>
              <a:rPr lang="fr-FR" dirty="0"/>
              <a:t>, disponible sans avoir besoin de rien importer. </a:t>
            </a:r>
          </a:p>
          <a:p>
            <a:r>
              <a:rPr lang="fr-FR" dirty="0"/>
              <a:t>Elle prend en paramètre : Le chemin (absolu ou relatif) menant au fichier à ouvrir ; le mode d'ouverture. </a:t>
            </a:r>
          </a:p>
          <a:p>
            <a:r>
              <a:rPr lang="fr-FR" dirty="0"/>
              <a:t>&gt;&gt;&gt; </a:t>
            </a:r>
            <a:r>
              <a:rPr lang="fr-FR" dirty="0" err="1"/>
              <a:t>mon_fichier</a:t>
            </a:r>
            <a:r>
              <a:rPr lang="fr-FR" dirty="0"/>
              <a:t> = open("fichier.txt", "r ou w ou a")</a:t>
            </a:r>
          </a:p>
          <a:p>
            <a:r>
              <a:rPr lang="fr-FR" dirty="0"/>
              <a:t> &gt;&gt;&gt; </a:t>
            </a:r>
            <a:r>
              <a:rPr lang="fr-FR" dirty="0" err="1"/>
              <a:t>mon_fichier</a:t>
            </a:r>
            <a:endParaRPr lang="fr-FR" dirty="0"/>
          </a:p>
          <a:p>
            <a:r>
              <a:rPr lang="fr-FR" dirty="0"/>
              <a:t> &gt;&gt;&gt; type(</a:t>
            </a:r>
            <a:r>
              <a:rPr lang="fr-FR" dirty="0" err="1"/>
              <a:t>mon_fichier</a:t>
            </a:r>
            <a:r>
              <a:rPr lang="fr-FR" dirty="0"/>
              <a:t>)</a:t>
            </a:r>
          </a:p>
          <a:p>
            <a:r>
              <a:rPr lang="fr-FR" dirty="0"/>
              <a:t>Pour fermer le fichier </a:t>
            </a:r>
          </a:p>
          <a:p>
            <a:r>
              <a:rPr lang="fr-FR" dirty="0" err="1"/>
              <a:t>mon_fichier.close</a:t>
            </a:r>
            <a:r>
              <a:rPr lang="fr-FR" dirty="0"/>
              <a:t>()</a:t>
            </a:r>
          </a:p>
        </p:txBody>
      </p:sp>
    </p:spTree>
    <p:extLst>
      <p:ext uri="{BB962C8B-B14F-4D97-AF65-F5344CB8AC3E}">
        <p14:creationId xmlns:p14="http://schemas.microsoft.com/office/powerpoint/2010/main" val="400105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ircle(in)">
                                      <p:cBhvr>
                                        <p:cTn id="25"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0D45C-F4A0-5FAE-3858-B300DDB25637}"/>
              </a:ext>
            </a:extLst>
          </p:cNvPr>
          <p:cNvSpPr>
            <a:spLocks noGrp="1"/>
          </p:cNvSpPr>
          <p:nvPr>
            <p:ph type="title"/>
          </p:nvPr>
        </p:nvSpPr>
        <p:spPr/>
        <p:txBody>
          <a:bodyPr>
            <a:normAutofit fontScale="90000"/>
          </a:bodyPr>
          <a:lstStyle/>
          <a:p>
            <a:r>
              <a:rPr lang="fr-FR" sz="3600" b="1" i="0" u="none" strike="noStrike" dirty="0">
                <a:solidFill>
                  <a:schemeClr val="accent3"/>
                </a:solidFill>
                <a:effectLst/>
                <a:latin typeface="Arial" panose="020B0604020202020204" pitchFamily="34" charset="0"/>
              </a:rPr>
              <a:t>3.un langage de programmation interprété</a:t>
            </a:r>
            <a:endParaRPr lang="fr-FR" sz="3200" b="1" dirty="0">
              <a:solidFill>
                <a:schemeClr val="accent3"/>
              </a:solidFill>
            </a:endParaRPr>
          </a:p>
        </p:txBody>
      </p:sp>
      <p:sp>
        <p:nvSpPr>
          <p:cNvPr id="3" name="Espace réservé du contenu 2">
            <a:extLst>
              <a:ext uri="{FF2B5EF4-FFF2-40B4-BE49-F238E27FC236}">
                <a16:creationId xmlns:a16="http://schemas.microsoft.com/office/drawing/2014/main" id="{EFCBC13F-AA0B-A54B-2B22-E3911408DCBE}"/>
              </a:ext>
            </a:extLst>
          </p:cNvPr>
          <p:cNvSpPr>
            <a:spLocks noGrp="1"/>
          </p:cNvSpPr>
          <p:nvPr>
            <p:ph idx="1"/>
          </p:nvPr>
        </p:nvSpPr>
        <p:spPr/>
        <p:txBody>
          <a:bodyPr>
            <a:normAutofit/>
          </a:bodyPr>
          <a:lstStyle/>
          <a:p>
            <a:r>
              <a:rPr lang="fr-FR" sz="3200" dirty="0">
                <a:solidFill>
                  <a:schemeClr val="tx1"/>
                </a:solidFill>
                <a:latin typeface="Baskerville Old Face" panose="02020602080505020303" pitchFamily="18" charset="0"/>
              </a:rPr>
              <a:t>Un langage de programmation est interprété lorsque les instructions que vous lui envoyez sont « transcrites » en langage machine au fur et à mesure de leur lecture.</a:t>
            </a:r>
          </a:p>
          <a:p>
            <a:endParaRPr lang="fr-FR" sz="2000" dirty="0"/>
          </a:p>
        </p:txBody>
      </p:sp>
    </p:spTree>
    <p:extLst>
      <p:ext uri="{BB962C8B-B14F-4D97-AF65-F5344CB8AC3E}">
        <p14:creationId xmlns:p14="http://schemas.microsoft.com/office/powerpoint/2010/main" val="2513233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C8756-91A3-5929-2341-9B9ECFDF525E}"/>
              </a:ext>
            </a:extLst>
          </p:cNvPr>
          <p:cNvSpPr>
            <a:spLocks noGrp="1"/>
          </p:cNvSpPr>
          <p:nvPr>
            <p:ph type="title"/>
          </p:nvPr>
        </p:nvSpPr>
        <p:spPr/>
        <p:txBody>
          <a:bodyPr/>
          <a:lstStyle/>
          <a:p>
            <a:r>
              <a:rPr lang="fr-FR" dirty="0"/>
              <a:t>●	POO : concepts</a:t>
            </a:r>
            <a:br>
              <a:rPr lang="fr-FR" dirty="0"/>
            </a:br>
            <a:endParaRPr lang="fr-FR" dirty="0"/>
          </a:p>
        </p:txBody>
      </p:sp>
      <p:sp>
        <p:nvSpPr>
          <p:cNvPr id="3" name="Espace réservé du contenu 2">
            <a:extLst>
              <a:ext uri="{FF2B5EF4-FFF2-40B4-BE49-F238E27FC236}">
                <a16:creationId xmlns:a16="http://schemas.microsoft.com/office/drawing/2014/main" id="{78705A9E-3F7A-C3E5-749B-8C1944F13A33}"/>
              </a:ext>
            </a:extLst>
          </p:cNvPr>
          <p:cNvSpPr>
            <a:spLocks noGrp="1"/>
          </p:cNvSpPr>
          <p:nvPr>
            <p:ph idx="1"/>
          </p:nvPr>
        </p:nvSpPr>
        <p:spPr/>
        <p:txBody>
          <a:bodyPr>
            <a:noAutofit/>
          </a:bodyPr>
          <a:lstStyle/>
          <a:p>
            <a:r>
              <a:rPr lang="fr-FR" sz="1400" dirty="0">
                <a:latin typeface="Baskerville Old Face" panose="02020602080505020303" pitchFamily="18" charset="0"/>
              </a:rPr>
              <a:t>La POO est une méthode d’implémentation dans laquelle les programmes sont organisés sous formes de collections coopératives d’objets, dont chacun représente une instance d’une classe quelconque et dont toutes les classes sont membres d’une hiérarchie de classes unis à travers des relations d’héritage.</a:t>
            </a:r>
          </a:p>
          <a:p>
            <a:r>
              <a:rPr lang="fr-FR" sz="1400" dirty="0">
                <a:latin typeface="Baskerville Old Face" panose="02020602080505020303" pitchFamily="18" charset="0"/>
              </a:rPr>
              <a:t>Concept de base de la POO </a:t>
            </a:r>
          </a:p>
          <a:p>
            <a:r>
              <a:rPr lang="fr-FR" sz="1400" dirty="0">
                <a:latin typeface="Baskerville Old Face" panose="02020602080505020303" pitchFamily="18" charset="0"/>
              </a:rPr>
              <a:t>La POO se base sur les notions clés suivantes : </a:t>
            </a:r>
          </a:p>
          <a:p>
            <a:r>
              <a:rPr lang="fr-FR" sz="1400" dirty="0">
                <a:latin typeface="Baskerville Old Face" panose="02020602080505020303" pitchFamily="18" charset="0"/>
              </a:rPr>
              <a:t>-</a:t>
            </a:r>
            <a:r>
              <a:rPr lang="fr-FR" sz="1400" dirty="0">
                <a:solidFill>
                  <a:schemeClr val="accent1">
                    <a:lumMod val="60000"/>
                    <a:lumOff val="40000"/>
                  </a:schemeClr>
                </a:solidFill>
                <a:latin typeface="Baskerville Old Face" panose="02020602080505020303" pitchFamily="18" charset="0"/>
              </a:rPr>
              <a:t> Encapsulation </a:t>
            </a:r>
            <a:r>
              <a:rPr lang="fr-FR" sz="1400" dirty="0">
                <a:latin typeface="Baskerville Old Face" panose="02020602080505020303" pitchFamily="18" charset="0"/>
              </a:rPr>
              <a:t>c’est le faite qu’un objet renferme ses propres attributs et ses méthodes. Les détails de l’implémentation d’un objet sont masqués aux autres objets du système à objets. On dit qu’il y a encapsulation de données et du comportement des objets</a:t>
            </a:r>
          </a:p>
          <a:p>
            <a:r>
              <a:rPr lang="fr-FR" sz="1400" dirty="0">
                <a:latin typeface="Baskerville Old Face" panose="02020602080505020303" pitchFamily="18" charset="0"/>
              </a:rPr>
              <a:t> -</a:t>
            </a:r>
            <a:r>
              <a:rPr lang="fr-FR" sz="1400" dirty="0">
                <a:solidFill>
                  <a:schemeClr val="accent1">
                    <a:lumMod val="60000"/>
                    <a:lumOff val="40000"/>
                  </a:schemeClr>
                </a:solidFill>
                <a:latin typeface="Baskerville Old Face" panose="02020602080505020303" pitchFamily="18" charset="0"/>
              </a:rPr>
              <a:t> Abstraction  </a:t>
            </a:r>
            <a:r>
              <a:rPr lang="fr-FR" sz="1400" dirty="0">
                <a:latin typeface="Baskerville Old Face" panose="02020602080505020303" pitchFamily="18" charset="0"/>
              </a:rPr>
              <a:t>C’est le faite de se concentrer sur les caractéristiques importantes d’un objet selon le point de vue de l’observateur.</a:t>
            </a:r>
          </a:p>
          <a:p>
            <a:r>
              <a:rPr lang="fr-FR" sz="1400" dirty="0">
                <a:latin typeface="Baskerville Old Face" panose="02020602080505020303" pitchFamily="18" charset="0"/>
              </a:rPr>
              <a:t> - </a:t>
            </a:r>
            <a:r>
              <a:rPr lang="fr-FR" sz="1400" dirty="0">
                <a:solidFill>
                  <a:schemeClr val="accent1">
                    <a:lumMod val="60000"/>
                    <a:lumOff val="40000"/>
                  </a:schemeClr>
                </a:solidFill>
                <a:latin typeface="Baskerville Old Face" panose="02020602080505020303" pitchFamily="18" charset="0"/>
              </a:rPr>
              <a:t>Classe et objets </a:t>
            </a:r>
            <a:r>
              <a:rPr lang="fr-FR" sz="1400" dirty="0">
                <a:latin typeface="Baskerville Old Face" panose="02020602080505020303" pitchFamily="18" charset="0"/>
              </a:rPr>
              <a:t>Une classe est un ensemble d’objets qui ont en commun :  les mêmes méthodes ;les mêmes types d’attributs                          </a:t>
            </a:r>
          </a:p>
          <a:p>
            <a:pPr marL="0" indent="0">
              <a:buNone/>
            </a:pPr>
            <a:r>
              <a:rPr lang="fr-FR" sz="1400" dirty="0">
                <a:latin typeface="Baskerville Old Face" panose="02020602080505020303" pitchFamily="18" charset="0"/>
              </a:rPr>
              <a:t>           	Classe = attributs + méthodes + instanciations</a:t>
            </a:r>
          </a:p>
          <a:p>
            <a:r>
              <a:rPr lang="fr-FR" sz="1400" dirty="0">
                <a:latin typeface="Baskerville Old Face" panose="02020602080505020303" pitchFamily="18" charset="0"/>
              </a:rPr>
              <a:t>-</a:t>
            </a:r>
            <a:r>
              <a:rPr lang="fr-FR" sz="1400" dirty="0">
                <a:solidFill>
                  <a:schemeClr val="accent1">
                    <a:lumMod val="60000"/>
                    <a:lumOff val="40000"/>
                  </a:schemeClr>
                </a:solidFill>
                <a:latin typeface="Baskerville Old Face" panose="02020602080505020303" pitchFamily="18" charset="0"/>
              </a:rPr>
              <a:t> Héritage  </a:t>
            </a:r>
            <a:r>
              <a:rPr lang="fr-FR" sz="1400" dirty="0">
                <a:latin typeface="Baskerville Old Face" panose="02020602080505020303" pitchFamily="18" charset="0"/>
              </a:rPr>
              <a:t>La notion d’héritage est une relation entre différentes classes permettant de définir une nouvelle classe en se basant sur les classes existantes. On parle d’héritage simple lorsqu’une classe fille ne possède qu’une classe mère.</a:t>
            </a:r>
          </a:p>
          <a:p>
            <a:r>
              <a:rPr lang="fr-FR" sz="1400" dirty="0">
                <a:latin typeface="Baskerville Old Face" panose="02020602080505020303" pitchFamily="18" charset="0"/>
              </a:rPr>
              <a:t>- </a:t>
            </a:r>
            <a:r>
              <a:rPr lang="fr-FR" sz="1400" dirty="0">
                <a:solidFill>
                  <a:schemeClr val="accent1">
                    <a:lumMod val="60000"/>
                    <a:lumOff val="40000"/>
                  </a:schemeClr>
                </a:solidFill>
                <a:latin typeface="Baskerville Old Face" panose="02020602080505020303" pitchFamily="18" charset="0"/>
              </a:rPr>
              <a:t>Polymorphisme</a:t>
            </a:r>
            <a:r>
              <a:rPr lang="fr-FR" sz="1400" dirty="0">
                <a:latin typeface="Baskerville Old Face" panose="02020602080505020303" pitchFamily="18" charset="0"/>
              </a:rPr>
              <a:t> c’est un mécanisme qui permet à une sous classe de redéfinir une méthode dont elle a hérité tout en gardant la même signature de la méthode.</a:t>
            </a:r>
          </a:p>
        </p:txBody>
      </p:sp>
    </p:spTree>
    <p:extLst>
      <p:ext uri="{BB962C8B-B14F-4D97-AF65-F5344CB8AC3E}">
        <p14:creationId xmlns:p14="http://schemas.microsoft.com/office/powerpoint/2010/main" val="210671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ircle(in)">
                                      <p:cBhvr>
                                        <p:cTn id="3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DDF8DC-EB0E-85FB-C967-D81EBFB24613}"/>
              </a:ext>
            </a:extLst>
          </p:cNvPr>
          <p:cNvSpPr>
            <a:spLocks noGrp="1"/>
          </p:cNvSpPr>
          <p:nvPr>
            <p:ph type="title"/>
          </p:nvPr>
        </p:nvSpPr>
        <p:spPr/>
        <p:txBody>
          <a:bodyPr/>
          <a:lstStyle/>
          <a:p>
            <a:r>
              <a:rPr lang="fr-FR" dirty="0"/>
              <a:t>●	POO avec Python</a:t>
            </a:r>
            <a:br>
              <a:rPr lang="fr-FR" dirty="0"/>
            </a:br>
            <a:endParaRPr lang="fr-FR" dirty="0"/>
          </a:p>
        </p:txBody>
      </p:sp>
      <p:sp>
        <p:nvSpPr>
          <p:cNvPr id="3" name="Espace réservé du contenu 2">
            <a:extLst>
              <a:ext uri="{FF2B5EF4-FFF2-40B4-BE49-F238E27FC236}">
                <a16:creationId xmlns:a16="http://schemas.microsoft.com/office/drawing/2014/main" id="{A6B394A5-77A8-081C-4D19-911E3B46821C}"/>
              </a:ext>
            </a:extLst>
          </p:cNvPr>
          <p:cNvSpPr>
            <a:spLocks noGrp="1"/>
          </p:cNvSpPr>
          <p:nvPr>
            <p:ph idx="1"/>
          </p:nvPr>
        </p:nvSpPr>
        <p:spPr/>
        <p:txBody>
          <a:bodyPr/>
          <a:lstStyle/>
          <a:p>
            <a:r>
              <a:rPr lang="fr-FR" b="0" i="0" dirty="0">
                <a:solidFill>
                  <a:srgbClr val="333333"/>
                </a:solidFill>
                <a:effectLst/>
                <a:latin typeface="Open Sans" panose="020B0606030504020204" pitchFamily="34" charset="0"/>
              </a:rPr>
              <a:t>La </a:t>
            </a:r>
            <a:r>
              <a:rPr lang="fr-FR" b="1" i="0" dirty="0">
                <a:solidFill>
                  <a:srgbClr val="445580"/>
                </a:solidFill>
                <a:effectLst/>
                <a:latin typeface="Open Sans" panose="020B0606030504020204" pitchFamily="34" charset="0"/>
              </a:rPr>
              <a:t>programmation orientée objet </a:t>
            </a:r>
            <a:r>
              <a:rPr lang="fr-FR" b="0" i="0" dirty="0">
                <a:solidFill>
                  <a:srgbClr val="333333"/>
                </a:solidFill>
                <a:effectLst/>
                <a:latin typeface="Open Sans" panose="020B0606030504020204" pitchFamily="34" charset="0"/>
              </a:rPr>
              <a:t>(POO) permet de </a:t>
            </a:r>
            <a:r>
              <a:rPr lang="fr-FR" b="0" i="0" u="sng" dirty="0">
                <a:solidFill>
                  <a:srgbClr val="333333"/>
                </a:solidFill>
                <a:effectLst/>
                <a:latin typeface="Open Sans" panose="020B0606030504020204" pitchFamily="34" charset="0"/>
              </a:rPr>
              <a:t>créer des entités (objets) que l'on peut manipuler </a:t>
            </a:r>
            <a:r>
              <a:rPr lang="fr-FR" b="0" i="0" dirty="0">
                <a:solidFill>
                  <a:srgbClr val="333333"/>
                </a:solidFill>
                <a:effectLst/>
                <a:latin typeface="Open Sans" panose="020B0606030504020204" pitchFamily="34" charset="0"/>
              </a:rPr>
              <a:t>. La programmation orientée objet impose des structures solides et claires. Les objets peuvent interagir entre eux, cela facilite grandement la compréhension du code et sa maintenance. On oppose souvent la </a:t>
            </a:r>
            <a:r>
              <a:rPr lang="fr-FR" b="1" i="0" dirty="0">
                <a:solidFill>
                  <a:srgbClr val="445580"/>
                </a:solidFill>
                <a:effectLst/>
                <a:latin typeface="Open Sans" panose="020B0606030504020204" pitchFamily="34" charset="0"/>
              </a:rPr>
              <a:t>programmation objet </a:t>
            </a:r>
            <a:r>
              <a:rPr lang="fr-FR" b="0" i="0" dirty="0">
                <a:solidFill>
                  <a:srgbClr val="333333"/>
                </a:solidFill>
                <a:effectLst/>
                <a:latin typeface="Open Sans" panose="020B0606030504020204" pitchFamily="34" charset="0"/>
              </a:rPr>
              <a:t>à la </a:t>
            </a:r>
            <a:r>
              <a:rPr lang="fr-FR" b="1" i="0" dirty="0">
                <a:solidFill>
                  <a:srgbClr val="445580"/>
                </a:solidFill>
                <a:effectLst/>
                <a:latin typeface="Open Sans" panose="020B0606030504020204" pitchFamily="34" charset="0"/>
              </a:rPr>
              <a:t>programmation procédurale </a:t>
            </a:r>
            <a:r>
              <a:rPr lang="fr-FR" b="0" i="0" dirty="0">
                <a:solidFill>
                  <a:srgbClr val="333333"/>
                </a:solidFill>
                <a:effectLst/>
                <a:latin typeface="Open Sans" panose="020B0606030504020204" pitchFamily="34" charset="0"/>
              </a:rPr>
              <a:t>, la première étant plus "professionnelle" que l'autre car plus fiable et plus propre.</a:t>
            </a:r>
            <a:endParaRPr lang="fr-FR" dirty="0"/>
          </a:p>
        </p:txBody>
      </p:sp>
    </p:spTree>
    <p:extLst>
      <p:ext uri="{BB962C8B-B14F-4D97-AF65-F5344CB8AC3E}">
        <p14:creationId xmlns:p14="http://schemas.microsoft.com/office/powerpoint/2010/main" val="253275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564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dirty="0">
                <a:solidFill>
                  <a:srgbClr val="FFFFFF"/>
                </a:solidFill>
              </a:rPr>
              <a:t>Merci de votre attention</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fr-FR" sz="8000" dirty="0">
                <a:solidFill>
                  <a:schemeClr val="accent3"/>
                </a:solidFill>
              </a:rPr>
              <a:t>Merci</a:t>
            </a:r>
            <a:endParaRPr lang="fr-FR" dirty="0">
              <a:solidFill>
                <a:schemeClr val="accent3"/>
              </a:solidFill>
            </a:endParaRPr>
          </a:p>
          <a:p>
            <a:pPr rtl="0"/>
            <a:endParaRPr lang="fr-FR" dirty="0">
              <a:solidFill>
                <a:schemeClr val="bg2"/>
              </a:solidFill>
            </a:endParaRPr>
          </a:p>
          <a:p>
            <a:pPr rtl="0"/>
            <a:endParaRPr lang="fr-FR" dirty="0">
              <a:solidFill>
                <a:schemeClr val="bg2"/>
              </a:solidFill>
            </a:endParaRPr>
          </a:p>
        </p:txBody>
      </p:sp>
    </p:spTree>
    <p:extLst>
      <p:ext uri="{BB962C8B-B14F-4D97-AF65-F5344CB8AC3E}">
        <p14:creationId xmlns:p14="http://schemas.microsoft.com/office/powerpoint/2010/main" val="408627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8B3D4-CE83-594C-094B-08C22C029B68}"/>
              </a:ext>
            </a:extLst>
          </p:cNvPr>
          <p:cNvSpPr>
            <a:spLocks noGrp="1"/>
          </p:cNvSpPr>
          <p:nvPr>
            <p:ph type="title"/>
          </p:nvPr>
        </p:nvSpPr>
        <p:spPr/>
        <p:txBody>
          <a:bodyPr>
            <a:normAutofit fontScale="90000"/>
          </a:bodyPr>
          <a:lstStyle/>
          <a:p>
            <a:r>
              <a:rPr lang="fr-FR" sz="3200" b="0" i="0" u="none" strike="noStrike" dirty="0">
                <a:solidFill>
                  <a:schemeClr val="accent3"/>
                </a:solidFill>
                <a:effectLst/>
                <a:latin typeface="Arial" panose="020B0604020202020204" pitchFamily="34" charset="0"/>
              </a:rPr>
              <a:t>4.Si un langage n’est pas interprété, alors qu’est-ce qu’il pourrait bien être ?</a:t>
            </a:r>
            <a:endParaRPr lang="fr-FR" sz="3200" dirty="0">
              <a:solidFill>
                <a:schemeClr val="accent3"/>
              </a:solidFill>
            </a:endParaRPr>
          </a:p>
        </p:txBody>
      </p:sp>
      <p:sp>
        <p:nvSpPr>
          <p:cNvPr id="3" name="Espace réservé du contenu 2">
            <a:extLst>
              <a:ext uri="{FF2B5EF4-FFF2-40B4-BE49-F238E27FC236}">
                <a16:creationId xmlns:a16="http://schemas.microsoft.com/office/drawing/2014/main" id="{E063C090-7111-44E9-4AA8-A4469EBA5989}"/>
              </a:ext>
            </a:extLst>
          </p:cNvPr>
          <p:cNvSpPr>
            <a:spLocks noGrp="1"/>
          </p:cNvSpPr>
          <p:nvPr>
            <p:ph idx="1"/>
          </p:nvPr>
        </p:nvSpPr>
        <p:spPr/>
        <p:txBody>
          <a:bodyPr/>
          <a:lstStyle/>
          <a:p>
            <a:r>
              <a:rPr lang="fr-FR" dirty="0"/>
              <a:t>Catégories de langage</a:t>
            </a:r>
          </a:p>
          <a:p>
            <a:r>
              <a:rPr lang="fr-FR" dirty="0"/>
              <a:t> Les langages de programmation peuvent être classifiés selon deux grandes catégories : </a:t>
            </a:r>
          </a:p>
          <a:p>
            <a:r>
              <a:rPr lang="fr-FR" dirty="0"/>
              <a:t>➩ Les langages interprétés </a:t>
            </a:r>
          </a:p>
          <a:p>
            <a:r>
              <a:rPr lang="fr-FR" dirty="0"/>
              <a:t>➩ Les langages compilés</a:t>
            </a:r>
          </a:p>
          <a:p>
            <a:endParaRPr lang="fr-FR" dirty="0"/>
          </a:p>
          <a:p>
            <a:r>
              <a:rPr lang="fr-FR" sz="2800" dirty="0">
                <a:solidFill>
                  <a:schemeClr val="accent3">
                    <a:lumMod val="50000"/>
                  </a:schemeClr>
                </a:solidFill>
              </a:rPr>
              <a:t>D’où il est compilé</a:t>
            </a:r>
          </a:p>
        </p:txBody>
      </p:sp>
    </p:spTree>
    <p:extLst>
      <p:ext uri="{BB962C8B-B14F-4D97-AF65-F5344CB8AC3E}">
        <p14:creationId xmlns:p14="http://schemas.microsoft.com/office/powerpoint/2010/main" val="17351870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ircle(in)">
                                      <p:cBhvr>
                                        <p:cTn id="21"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4E1CDC-9435-56B2-58CE-420C2F3ACC92}"/>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5.les avantages et inconvénients d’un langage interprété</a:t>
            </a:r>
            <a:endParaRPr lang="fr-FR" dirty="0">
              <a:solidFill>
                <a:schemeClr val="accent3"/>
              </a:solidFill>
            </a:endParaRPr>
          </a:p>
        </p:txBody>
      </p:sp>
      <p:sp>
        <p:nvSpPr>
          <p:cNvPr id="3" name="Espace réservé du contenu 2">
            <a:extLst>
              <a:ext uri="{FF2B5EF4-FFF2-40B4-BE49-F238E27FC236}">
                <a16:creationId xmlns:a16="http://schemas.microsoft.com/office/drawing/2014/main" id="{B8FF9294-D06F-4395-F987-059F3BBB2A8F}"/>
              </a:ext>
            </a:extLst>
          </p:cNvPr>
          <p:cNvSpPr>
            <a:spLocks noGrp="1"/>
          </p:cNvSpPr>
          <p:nvPr>
            <p:ph idx="1"/>
          </p:nvPr>
        </p:nvSpPr>
        <p:spPr>
          <a:xfrm>
            <a:off x="581192" y="2538484"/>
            <a:ext cx="10882927" cy="3957850"/>
          </a:xfrm>
        </p:spPr>
        <p:txBody>
          <a:bodyPr>
            <a:normAutofit fontScale="25000" lnSpcReduction="20000"/>
          </a:bodyPr>
          <a:lstStyle/>
          <a:p>
            <a:r>
              <a:rPr lang="fr-FR" sz="8000" b="1" dirty="0"/>
              <a:t>Avantages :</a:t>
            </a:r>
          </a:p>
          <a:p>
            <a:pPr algn="l" fontAlgn="base">
              <a:buFont typeface="Arial" panose="020B0604020202020204" pitchFamily="34" charset="0"/>
              <a:buChar char="•"/>
            </a:pPr>
            <a:r>
              <a:rPr lang="fr-FR" sz="8000" b="0" i="0" dirty="0">
                <a:solidFill>
                  <a:srgbClr val="000000"/>
                </a:solidFill>
                <a:effectLst/>
                <a:latin typeface="-apple-system"/>
              </a:rPr>
              <a:t>Ils peuvent être exécutés sur n'importe quelle plate-forme.</a:t>
            </a:r>
          </a:p>
          <a:p>
            <a:pPr algn="l" fontAlgn="base">
              <a:buFont typeface="Arial" panose="020B0604020202020204" pitchFamily="34" charset="0"/>
              <a:buChar char="•"/>
            </a:pPr>
            <a:r>
              <a:rPr lang="fr-FR" sz="8000" b="0" i="0" dirty="0">
                <a:solidFill>
                  <a:srgbClr val="000000"/>
                </a:solidFill>
                <a:effectLst/>
                <a:latin typeface="-apple-system"/>
              </a:rPr>
              <a:t>Ils n'occupent presque pas d'espace mémoire.</a:t>
            </a:r>
          </a:p>
          <a:p>
            <a:pPr algn="l" fontAlgn="base">
              <a:buFont typeface="Arial" panose="020B0604020202020204" pitchFamily="34" charset="0"/>
              <a:buChar char="•"/>
            </a:pPr>
            <a:r>
              <a:rPr lang="fr-FR" sz="8000" b="0" i="0" dirty="0">
                <a:solidFill>
                  <a:srgbClr val="000000"/>
                </a:solidFill>
                <a:effectLst/>
                <a:latin typeface="-apple-system"/>
              </a:rPr>
              <a:t>L'environnement de travail est celui qui est chargé de s'assurer que le matériel exécute les instructions qui lui sont données.</a:t>
            </a:r>
          </a:p>
          <a:p>
            <a:pPr algn="l" fontAlgn="base">
              <a:buFont typeface="Arial" panose="020B0604020202020204" pitchFamily="34" charset="0"/>
              <a:buChar char="•"/>
            </a:pPr>
            <a:r>
              <a:rPr lang="fr-FR" sz="8000" b="0" i="0" dirty="0">
                <a:solidFill>
                  <a:srgbClr val="000000"/>
                </a:solidFill>
                <a:effectLst/>
                <a:latin typeface="-apple-system"/>
              </a:rPr>
              <a:t>Les variables de données utilisées deviennent dynamiques et ne sont donc pas limitées à un type spécifique.</a:t>
            </a:r>
          </a:p>
          <a:p>
            <a:pPr algn="l" fontAlgn="base">
              <a:buFont typeface="Arial" panose="020B0604020202020204" pitchFamily="34" charset="0"/>
              <a:buChar char="•"/>
            </a:pPr>
            <a:r>
              <a:rPr lang="fr-FR" sz="8000" b="0" i="0" dirty="0">
                <a:solidFill>
                  <a:srgbClr val="000000"/>
                </a:solidFill>
                <a:effectLst/>
                <a:latin typeface="-apple-system"/>
              </a:rPr>
              <a:t>Ces langages sont largement utilisés dans le développement web et électronique.</a:t>
            </a:r>
          </a:p>
          <a:p>
            <a:pPr marL="0" indent="0" algn="l" fontAlgn="base">
              <a:buNone/>
            </a:pPr>
            <a:endParaRPr lang="fr-FR" sz="8000" b="0" i="0" dirty="0">
              <a:solidFill>
                <a:srgbClr val="000000"/>
              </a:solidFill>
              <a:effectLst/>
              <a:latin typeface="-apple-system"/>
            </a:endParaRPr>
          </a:p>
          <a:p>
            <a:pPr algn="l" fontAlgn="base">
              <a:buFont typeface="Arial" panose="020B0604020202020204" pitchFamily="34" charset="0"/>
              <a:buChar char="•"/>
            </a:pPr>
            <a:r>
              <a:rPr lang="fr-FR" sz="8000" b="1" dirty="0">
                <a:solidFill>
                  <a:srgbClr val="000000"/>
                </a:solidFill>
                <a:latin typeface="-apple-system"/>
              </a:rPr>
              <a:t>Inconvénients :</a:t>
            </a:r>
          </a:p>
          <a:p>
            <a:pPr algn="l" fontAlgn="base">
              <a:buFont typeface="Arial" panose="020B0604020202020204" pitchFamily="34" charset="0"/>
              <a:buChar char="•"/>
            </a:pPr>
            <a:r>
              <a:rPr lang="fr-FR" sz="8000" b="0" i="0" dirty="0">
                <a:solidFill>
                  <a:srgbClr val="000000"/>
                </a:solidFill>
                <a:effectLst/>
                <a:latin typeface="-apple-system"/>
              </a:rPr>
              <a:t>L'exécution de ces langages est plus lente que les langages compilés.</a:t>
            </a:r>
          </a:p>
          <a:p>
            <a:pPr algn="l" fontAlgn="base">
              <a:buFont typeface="Arial" panose="020B0604020202020204" pitchFamily="34" charset="0"/>
              <a:buChar char="•"/>
            </a:pPr>
            <a:r>
              <a:rPr lang="fr-FR" sz="8000" b="0" i="0" dirty="0">
                <a:solidFill>
                  <a:srgbClr val="000000"/>
                </a:solidFill>
                <a:effectLst/>
                <a:latin typeface="-apple-system"/>
              </a:rPr>
              <a:t>Ils sont difficiles à déboguer.</a:t>
            </a:r>
          </a:p>
          <a:p>
            <a:pPr algn="l" fontAlgn="base">
              <a:buFont typeface="Arial" panose="020B0604020202020204" pitchFamily="34" charset="0"/>
              <a:buChar char="•"/>
            </a:pPr>
            <a:r>
              <a:rPr lang="fr-FR" sz="8000" b="0" i="0" dirty="0">
                <a:solidFill>
                  <a:srgbClr val="000000"/>
                </a:solidFill>
                <a:effectLst/>
                <a:latin typeface="-apple-system"/>
              </a:rPr>
              <a:t>Vous avez besoin d'un logiciel qui est utilisé pour interpréter les instructions du processeur.</a:t>
            </a:r>
          </a:p>
          <a:p>
            <a:pPr algn="l" fontAlgn="base">
              <a:buFont typeface="Arial" panose="020B0604020202020204" pitchFamily="34" charset="0"/>
              <a:buChar char="•"/>
            </a:pPr>
            <a:r>
              <a:rPr lang="fr-FR" sz="8000" b="0" i="0" dirty="0">
                <a:solidFill>
                  <a:srgbClr val="000000"/>
                </a:solidFill>
                <a:effectLst/>
                <a:latin typeface="-apple-system"/>
              </a:rPr>
              <a:t>Tous les logiciels ne sont pas disponibles sur toutes les plateformes.</a:t>
            </a:r>
          </a:p>
          <a:p>
            <a:pPr algn="l" fontAlgn="base">
              <a:buFont typeface="Arial" panose="020B0604020202020204" pitchFamily="34" charset="0"/>
              <a:buChar char="•"/>
            </a:pPr>
            <a:endParaRPr lang="fr-FR" dirty="0">
              <a:solidFill>
                <a:srgbClr val="000000"/>
              </a:solidFill>
              <a:latin typeface="-apple-system"/>
            </a:endParaRPr>
          </a:p>
          <a:p>
            <a:pPr algn="l" fontAlgn="base">
              <a:buFont typeface="Arial" panose="020B0604020202020204" pitchFamily="34" charset="0"/>
              <a:buChar char="•"/>
            </a:pPr>
            <a:endParaRPr lang="fr-FR" b="0" i="0" dirty="0">
              <a:solidFill>
                <a:srgbClr val="000000"/>
              </a:solidFill>
              <a:effectLst/>
              <a:latin typeface="-apple-system"/>
            </a:endParaRPr>
          </a:p>
          <a:p>
            <a:pPr marL="0" indent="0">
              <a:buNone/>
            </a:pPr>
            <a:endParaRPr lang="fr-FR" dirty="0"/>
          </a:p>
        </p:txBody>
      </p:sp>
    </p:spTree>
    <p:extLst>
      <p:ext uri="{BB962C8B-B14F-4D97-AF65-F5344CB8AC3E}">
        <p14:creationId xmlns:p14="http://schemas.microsoft.com/office/powerpoint/2010/main" val="29711837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E18B7-764F-6601-B02D-9B46721095B9}"/>
              </a:ext>
            </a:extLst>
          </p:cNvPr>
          <p:cNvSpPr>
            <a:spLocks noGrp="1"/>
          </p:cNvSpPr>
          <p:nvPr>
            <p:ph type="title"/>
          </p:nvPr>
        </p:nvSpPr>
        <p:spPr/>
        <p:txBody>
          <a:bodyPr>
            <a:normAutofit/>
          </a:bodyPr>
          <a:lstStyle/>
          <a:p>
            <a:r>
              <a:rPr lang="fr-FR" sz="4000" b="0" i="0" u="none" strike="noStrike" dirty="0">
                <a:solidFill>
                  <a:schemeClr val="accent3"/>
                </a:solidFill>
                <a:effectLst/>
                <a:latin typeface="Arial" panose="020B0604020202020204" pitchFamily="34" charset="0"/>
              </a:rPr>
              <a:t>6.paradigme de programmation </a:t>
            </a:r>
            <a:endParaRPr lang="fr-FR" sz="4000" dirty="0">
              <a:solidFill>
                <a:schemeClr val="accent3"/>
              </a:solidFill>
            </a:endParaRPr>
          </a:p>
        </p:txBody>
      </p:sp>
      <p:sp>
        <p:nvSpPr>
          <p:cNvPr id="3" name="Espace réservé du contenu 2">
            <a:extLst>
              <a:ext uri="{FF2B5EF4-FFF2-40B4-BE49-F238E27FC236}">
                <a16:creationId xmlns:a16="http://schemas.microsoft.com/office/drawing/2014/main" id="{550A1B0B-3797-6DB9-B7B5-A8230533B273}"/>
              </a:ext>
            </a:extLst>
          </p:cNvPr>
          <p:cNvSpPr>
            <a:spLocks noGrp="1"/>
          </p:cNvSpPr>
          <p:nvPr>
            <p:ph idx="1"/>
          </p:nvPr>
        </p:nvSpPr>
        <p:spPr/>
        <p:txBody>
          <a:bodyPr/>
          <a:lstStyle/>
          <a:p>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Le </a:t>
            </a:r>
            <a:r>
              <a:rPr lang="fr-FR" sz="2400" b="1" dirty="0">
                <a:effectLst/>
                <a:latin typeface="Baskerville Old Face" panose="02020602080505020303" pitchFamily="18" charset="0"/>
                <a:ea typeface="Calibri" panose="020F0502020204030204" pitchFamily="34" charset="0"/>
                <a:cs typeface="Times New Roman" panose="02020603050405020304" pitchFamily="18" charset="0"/>
              </a:rPr>
              <a:t>paradigme de programmation</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 est la façon (parmi d'autres) d'approcher la programmation informatique</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 et de formuler les solutions aux problèmes et leur formalisation dans un </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langage de programmation</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 approprié</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 Ce n'est pas de la méthodologie</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 contenant une méthode ; cette dernière </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organise le traitement des problèmes reconnus dans l’écosystème concerné</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 pour aboutir à la </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solution conceptuelle et programme exécutable </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a:t>
            </a:r>
            <a:endParaRPr lang="fr-FR" sz="2400" dirty="0">
              <a:effectLst/>
              <a:latin typeface="Baskerville Old Face" panose="02020602080505020303" pitchFamily="18"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6789109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826CE1-104A-46E4-85EE-D72D68184F67}"/>
              </a:ext>
            </a:extLst>
          </p:cNvPr>
          <p:cNvSpPr>
            <a:spLocks noGrp="1"/>
          </p:cNvSpPr>
          <p:nvPr>
            <p:ph type="title"/>
          </p:nvPr>
        </p:nvSpPr>
        <p:spPr>
          <a:xfrm>
            <a:off x="485657" y="682388"/>
            <a:ext cx="11029615" cy="1132764"/>
          </a:xfrm>
        </p:spPr>
        <p:txBody>
          <a:bodyPr>
            <a:normAutofit fontScale="90000"/>
          </a:bodyPr>
          <a:lstStyle/>
          <a:p>
            <a:br>
              <a:rPr lang="fr-FR" sz="2700" dirty="0">
                <a:solidFill>
                  <a:schemeClr val="accent3"/>
                </a:solidFill>
              </a:rPr>
            </a:br>
            <a:br>
              <a:rPr lang="fr-FR" sz="2700" dirty="0">
                <a:solidFill>
                  <a:schemeClr val="accent3"/>
                </a:solidFill>
              </a:rPr>
            </a:br>
            <a:br>
              <a:rPr lang="fr-FR" sz="2700" dirty="0">
                <a:solidFill>
                  <a:srgbClr val="FF0000"/>
                </a:solidFill>
              </a:rPr>
            </a:br>
            <a:r>
              <a:rPr lang="fr-FR" sz="2700" dirty="0">
                <a:solidFill>
                  <a:schemeClr val="accent3"/>
                </a:solidFill>
                <a:latin typeface="Arial" panose="020B0604020202020204" pitchFamily="34" charset="0"/>
              </a:rPr>
              <a:t>7.y</a:t>
            </a:r>
            <a:r>
              <a:rPr lang="fr-FR" sz="2700" b="0" i="0" u="none" strike="noStrike" dirty="0">
                <a:solidFill>
                  <a:schemeClr val="accent3"/>
                </a:solidFill>
                <a:effectLst/>
                <a:latin typeface="Arial" panose="020B0604020202020204" pitchFamily="34" charset="0"/>
              </a:rPr>
              <a:t>-a-t-il une différence significative entre la Programmation Orientée Objet et la programmation procédurale</a:t>
            </a:r>
            <a:endParaRPr lang="fr-FR" sz="2700" dirty="0">
              <a:solidFill>
                <a:schemeClr val="accent3"/>
              </a:solidFill>
            </a:endParaRPr>
          </a:p>
        </p:txBody>
      </p:sp>
      <p:sp>
        <p:nvSpPr>
          <p:cNvPr id="3" name="Espace réservé du contenu 2">
            <a:extLst>
              <a:ext uri="{FF2B5EF4-FFF2-40B4-BE49-F238E27FC236}">
                <a16:creationId xmlns:a16="http://schemas.microsoft.com/office/drawing/2014/main" id="{50F50469-D206-F545-BB3D-EB59B1A94948}"/>
              </a:ext>
            </a:extLst>
          </p:cNvPr>
          <p:cNvSpPr>
            <a:spLocks noGrp="1"/>
          </p:cNvSpPr>
          <p:nvPr>
            <p:ph idx="1"/>
          </p:nvPr>
        </p:nvSpPr>
        <p:spPr/>
        <p:txBody>
          <a:bodyPr/>
          <a:lstStyle/>
          <a:p>
            <a:r>
              <a:rPr lang="fr-FR" sz="2800" dirty="0">
                <a:solidFill>
                  <a:srgbClr val="444444"/>
                </a:solidFill>
                <a:effectLst/>
                <a:latin typeface="Baskerville Old Face" panose="02020602080505020303" pitchFamily="18" charset="0"/>
                <a:ea typeface="Calibri" panose="020F0502020204030204" pitchFamily="34" charset="0"/>
                <a:cs typeface="Times New Roman" panose="02020603050405020304" pitchFamily="18" charset="0"/>
              </a:rPr>
              <a:t>La différence entre la </a:t>
            </a:r>
            <a:r>
              <a:rPr lang="fr-FR" sz="2800" b="1" dirty="0">
                <a:effectLst/>
                <a:latin typeface="Baskerville Old Face" panose="02020602080505020303" pitchFamily="18" charset="0"/>
                <a:ea typeface="Calibri" panose="020F0502020204030204" pitchFamily="34" charset="0"/>
                <a:cs typeface="Times New Roman" panose="02020603050405020304" pitchFamily="18" charset="0"/>
              </a:rPr>
              <a:t>programmation procédurale</a:t>
            </a:r>
            <a:r>
              <a:rPr lang="fr-FR" sz="2800" dirty="0">
                <a:effectLst/>
                <a:latin typeface="Baskerville Old Face" panose="02020602080505020303" pitchFamily="18" charset="0"/>
                <a:ea typeface="Calibri" panose="020F0502020204030204" pitchFamily="34" charset="0"/>
                <a:cs typeface="Times New Roman" panose="02020603050405020304" pitchFamily="18" charset="0"/>
              </a:rPr>
              <a:t> et la </a:t>
            </a:r>
            <a:r>
              <a:rPr lang="fr-FR" sz="2800" b="1" dirty="0">
                <a:effectLst/>
                <a:latin typeface="Baskerville Old Face" panose="02020602080505020303" pitchFamily="18" charset="0"/>
                <a:ea typeface="Calibri" panose="020F0502020204030204" pitchFamily="34" charset="0"/>
                <a:cs typeface="Times New Roman" panose="02020603050405020304" pitchFamily="18" charset="0"/>
              </a:rPr>
              <a:t>programmation orientée objet (POO)</a:t>
            </a:r>
            <a:r>
              <a:rPr lang="fr-FR" sz="2800" dirty="0">
                <a:effectLst/>
                <a:latin typeface="Baskerville Old Face" panose="02020602080505020303" pitchFamily="18" charset="0"/>
                <a:ea typeface="Calibri" panose="020F0502020204030204" pitchFamily="34" charset="0"/>
                <a:cs typeface="Times New Roman" panose="02020603050405020304" pitchFamily="18" charset="0"/>
              </a:rPr>
              <a:t> réside dans le fait que dans la </a:t>
            </a:r>
            <a:r>
              <a:rPr lang="fr-FR" sz="2800" b="1" dirty="0">
                <a:effectLst/>
                <a:latin typeface="Baskerville Old Face" panose="02020602080505020303" pitchFamily="18" charset="0"/>
                <a:ea typeface="Calibri" panose="020F0502020204030204" pitchFamily="34" charset="0"/>
                <a:cs typeface="Times New Roman" panose="02020603050405020304" pitchFamily="18" charset="0"/>
              </a:rPr>
              <a:t>programmation procédurale</a:t>
            </a:r>
            <a:r>
              <a:rPr lang="fr-FR" sz="2800" dirty="0">
                <a:effectLst/>
                <a:latin typeface="Baskerville Old Face" panose="02020602080505020303" pitchFamily="18" charset="0"/>
                <a:ea typeface="Calibri" panose="020F0502020204030204" pitchFamily="34" charset="0"/>
                <a:cs typeface="Times New Roman" panose="02020603050405020304" pitchFamily="18" charset="0"/>
              </a:rPr>
              <a:t>, les programmes sont basés sur des fonctions, et les données peuvent être facilement accessibles et modifiables, alors qu’en </a:t>
            </a:r>
            <a:r>
              <a:rPr lang="fr-FR" sz="2800" b="1" dirty="0">
                <a:effectLst/>
                <a:latin typeface="Baskerville Old Face" panose="02020602080505020303" pitchFamily="18" charset="0"/>
                <a:ea typeface="Calibri" panose="020F0502020204030204" pitchFamily="34" charset="0"/>
                <a:cs typeface="Times New Roman" panose="02020603050405020304" pitchFamily="18" charset="0"/>
              </a:rPr>
              <a:t>programmation orientée objet</a:t>
            </a:r>
            <a:r>
              <a:rPr lang="fr-FR" sz="2800" dirty="0">
                <a:effectLst/>
                <a:latin typeface="Baskerville Old Face" panose="02020602080505020303" pitchFamily="18" charset="0"/>
                <a:ea typeface="Calibri" panose="020F0502020204030204" pitchFamily="34" charset="0"/>
                <a:cs typeface="Times New Roman" panose="02020603050405020304" pitchFamily="18" charset="0"/>
              </a:rPr>
              <a:t>, chaque programme est constitué d’entités appelées objets, qui ne sont pas facilement accessibles et modifiables.</a:t>
            </a:r>
          </a:p>
          <a:p>
            <a:endParaRPr lang="fr-FR" dirty="0"/>
          </a:p>
        </p:txBody>
      </p:sp>
    </p:spTree>
    <p:extLst>
      <p:ext uri="{BB962C8B-B14F-4D97-AF65-F5344CB8AC3E}">
        <p14:creationId xmlns:p14="http://schemas.microsoft.com/office/powerpoint/2010/main" val="32908854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C254B5-26DA-E911-7758-D94E0B3C3AA7}"/>
              </a:ext>
            </a:extLst>
          </p:cNvPr>
          <p:cNvSpPr>
            <a:spLocks noGrp="1"/>
          </p:cNvSpPr>
          <p:nvPr>
            <p:ph type="title"/>
          </p:nvPr>
        </p:nvSpPr>
        <p:spPr/>
        <p:txBody>
          <a:bodyPr>
            <a:normAutofit fontScale="90000"/>
          </a:bodyPr>
          <a:lstStyle/>
          <a:p>
            <a:r>
              <a:rPr lang="fr-FR" sz="4000" b="0" i="0" u="none" strike="noStrike" dirty="0">
                <a:solidFill>
                  <a:schemeClr val="accent3"/>
                </a:solidFill>
                <a:effectLst/>
                <a:latin typeface="Arial" panose="020B0604020202020204" pitchFamily="34" charset="0"/>
              </a:rPr>
              <a:t>8.les caractéristiques du langage Python </a:t>
            </a:r>
            <a:endParaRPr lang="fr-FR" dirty="0">
              <a:solidFill>
                <a:schemeClr val="accent3"/>
              </a:solidFill>
            </a:endParaRPr>
          </a:p>
        </p:txBody>
      </p:sp>
      <p:sp>
        <p:nvSpPr>
          <p:cNvPr id="3" name="Espace réservé du contenu 2">
            <a:extLst>
              <a:ext uri="{FF2B5EF4-FFF2-40B4-BE49-F238E27FC236}">
                <a16:creationId xmlns:a16="http://schemas.microsoft.com/office/drawing/2014/main" id="{260BABD1-4410-6B65-9792-82FDD711D105}"/>
              </a:ext>
            </a:extLst>
          </p:cNvPr>
          <p:cNvSpPr>
            <a:spLocks noGrp="1"/>
          </p:cNvSpPr>
          <p:nvPr>
            <p:ph idx="1"/>
          </p:nvPr>
        </p:nvSpPr>
        <p:spPr/>
        <p:txBody>
          <a:bodyPr>
            <a:normAutofit/>
          </a:bodyPr>
          <a:lstStyle/>
          <a:p>
            <a:pPr marL="457200"/>
            <a:r>
              <a:rPr lang="fr-ML" sz="3200" dirty="0">
                <a:solidFill>
                  <a:schemeClr val="tx1"/>
                </a:solidFill>
                <a:effectLst/>
                <a:latin typeface="Baskerville Old Face" panose="02020602080505020303" pitchFamily="18" charset="0"/>
                <a:ea typeface="Times New Roman" panose="02020603050405020304" pitchFamily="18" charset="0"/>
              </a:rPr>
              <a:t>Il favorise la programmation impérative structurée, fonctionnelle et orientée objet. Il </a:t>
            </a:r>
            <a:r>
              <a:rPr lang="fr-ML" sz="3200" b="1" dirty="0">
                <a:solidFill>
                  <a:schemeClr val="tx1"/>
                </a:solidFill>
                <a:effectLst/>
                <a:latin typeface="Baskerville Old Face" panose="02020602080505020303" pitchFamily="18" charset="0"/>
                <a:ea typeface="Times New Roman" panose="02020603050405020304" pitchFamily="18" charset="0"/>
              </a:rPr>
              <a:t>est</a:t>
            </a:r>
            <a:r>
              <a:rPr lang="fr-ML" sz="3200" dirty="0">
                <a:solidFill>
                  <a:schemeClr val="tx1"/>
                </a:solidFill>
                <a:effectLst/>
                <a:latin typeface="Baskerville Old Face" panose="02020602080505020303" pitchFamily="18" charset="0"/>
                <a:ea typeface="Times New Roman" panose="02020603050405020304" pitchFamily="18" charset="0"/>
              </a:rPr>
              <a:t> doté d'un typage dynamique fort, d'une gestion automatique de la mémoire par ramasse-miettes et d'un système de gestion d'exceptions </a:t>
            </a:r>
            <a:endParaRPr lang="fr-FR" sz="3200" dirty="0">
              <a:solidFill>
                <a:schemeClr val="tx1"/>
              </a:solidFill>
              <a:effectLst/>
              <a:latin typeface="Baskerville Old Face" panose="02020602080505020303" pitchFamily="18" charset="0"/>
              <a:ea typeface="Times New Roman" panose="02020603050405020304" pitchFamily="18" charset="0"/>
            </a:endParaRPr>
          </a:p>
        </p:txBody>
      </p:sp>
    </p:spTree>
    <p:extLst>
      <p:ext uri="{BB962C8B-B14F-4D97-AF65-F5344CB8AC3E}">
        <p14:creationId xmlns:p14="http://schemas.microsoft.com/office/powerpoint/2010/main" val="26598089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Technologies - Conception Dividende</Template>
  <TotalTime>1328</TotalTime>
  <Words>2455</Words>
  <Application>Microsoft Office PowerPoint</Application>
  <PresentationFormat>Grand écran</PresentationFormat>
  <Paragraphs>177</Paragraphs>
  <Slides>43</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43</vt:i4>
      </vt:variant>
    </vt:vector>
  </HeadingPairs>
  <TitlesOfParts>
    <vt:vector size="51" baseType="lpstr">
      <vt:lpstr>-apple-system</vt:lpstr>
      <vt:lpstr>Arial</vt:lpstr>
      <vt:lpstr>Baskerville Old Face</vt:lpstr>
      <vt:lpstr>Calibri</vt:lpstr>
      <vt:lpstr>Gill Sans MT</vt:lpstr>
      <vt:lpstr>Open Sans</vt:lpstr>
      <vt:lpstr>Wingdings 2</vt:lpstr>
      <vt:lpstr>Dividende</vt:lpstr>
      <vt:lpstr>‘’Veille Technologique” sur le Langage Python </vt:lpstr>
      <vt:lpstr>1.Un langage de programmation</vt:lpstr>
      <vt:lpstr>      2. Les principaux éléments constituants un langage de programmation</vt:lpstr>
      <vt:lpstr>3.un langage de programmation interprété</vt:lpstr>
      <vt:lpstr>4.Si un langage n’est pas interprété, alors qu’est-ce qu’il pourrait bien être ?</vt:lpstr>
      <vt:lpstr>5.les avantages et inconvénients d’un langage interprété</vt:lpstr>
      <vt:lpstr>6.paradigme de programmation </vt:lpstr>
      <vt:lpstr>   7.y-a-t-il une différence significative entre la Programmation Orientée Objet et la programmation procédurale</vt:lpstr>
      <vt:lpstr>8.les caractéristiques du langage Python </vt:lpstr>
      <vt:lpstr>9.En quoi la version 3 de Python se distingue-t-elle de sa version 2, y a-t-il une compatibilité entre les deux ?</vt:lpstr>
      <vt:lpstr>10.Quelle est la dernière version stable de Python, comment l’installer ?</vt:lpstr>
      <vt:lpstr>Pour le téléchargement</vt:lpstr>
      <vt:lpstr>L’installation</vt:lpstr>
      <vt:lpstr>11.Qu’est-ce qu’un interpréteur Python ? </vt:lpstr>
      <vt:lpstr>12.Présenter et exécuter un script Python</vt:lpstr>
      <vt:lpstr>13.Quel est le rapport entre Python et Anaconda ?</vt:lpstr>
      <vt:lpstr>14.Installation et prise en mains de Anaconda</vt:lpstr>
      <vt:lpstr>15.Présenter Jupyter Notebook et JupyterLab</vt:lpstr>
      <vt:lpstr>Les bases du langage Python :</vt:lpstr>
      <vt:lpstr>● Installation de packages </vt:lpstr>
      <vt:lpstr>Interface d’anaconda</vt:lpstr>
      <vt:lpstr>Interface pour installer les package</vt:lpstr>
      <vt:lpstr>● Les variables : nommage, types, déclaration, affectation, portée etc.</vt:lpstr>
      <vt:lpstr>●  Les opérateurs et Les expressions </vt:lpstr>
      <vt:lpstr>●  Les structures de données</vt:lpstr>
      <vt:lpstr>Exemple de manipulation d’une liste</vt:lpstr>
      <vt:lpstr>● Boucles </vt:lpstr>
      <vt:lpstr>Avec la boucle  while</vt:lpstr>
      <vt:lpstr>Avec la boucle for</vt:lpstr>
      <vt:lpstr>● Conditions </vt:lpstr>
      <vt:lpstr>Exemple</vt:lpstr>
      <vt:lpstr>● Fonctions usuelles </vt:lpstr>
      <vt:lpstr>● Fonction : déclaration et appel </vt:lpstr>
      <vt:lpstr>Exemple</vt:lpstr>
      <vt:lpstr>● Fonction Lambda </vt:lpstr>
      <vt:lpstr>exemple</vt:lpstr>
      <vt:lpstr>● Gestion d’exceptions </vt:lpstr>
      <vt:lpstr>exemple</vt:lpstr>
      <vt:lpstr>● Gestion de fichiers </vt:lpstr>
      <vt:lpstr>● POO : concepts </vt:lpstr>
      <vt:lpstr>● POO avec Python </vt:lpstr>
      <vt:lpstr>Présentation PowerPoint</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Veille Technologique” sur le Langage Python</dc:title>
  <dc:creator>Ablaye Maiga</dc:creator>
  <cp:lastModifiedBy>Ablaye Maiga</cp:lastModifiedBy>
  <cp:revision>11</cp:revision>
  <dcterms:created xsi:type="dcterms:W3CDTF">2022-10-20T14:55:31Z</dcterms:created>
  <dcterms:modified xsi:type="dcterms:W3CDTF">2022-10-24T17:40:17Z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