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9"/>
  </p:notesMasterIdLst>
  <p:sldIdLst>
    <p:sldId id="304" r:id="rId2"/>
    <p:sldId id="453" r:id="rId3"/>
    <p:sldId id="305" r:id="rId4"/>
    <p:sldId id="256" r:id="rId5"/>
    <p:sldId id="454" r:id="rId6"/>
    <p:sldId id="327" r:id="rId7"/>
    <p:sldId id="455" r:id="rId8"/>
    <p:sldId id="492" r:id="rId9"/>
    <p:sldId id="366" r:id="rId10"/>
    <p:sldId id="315" r:id="rId11"/>
    <p:sldId id="330" r:id="rId12"/>
    <p:sldId id="338" r:id="rId13"/>
    <p:sldId id="342" r:id="rId14"/>
    <p:sldId id="502" r:id="rId15"/>
    <p:sldId id="500" r:id="rId16"/>
    <p:sldId id="504" r:id="rId17"/>
    <p:sldId id="503" r:id="rId18"/>
    <p:sldId id="329" r:id="rId19"/>
    <p:sldId id="287" r:id="rId20"/>
    <p:sldId id="355" r:id="rId21"/>
    <p:sldId id="344" r:id="rId22"/>
    <p:sldId id="288" r:id="rId23"/>
    <p:sldId id="367" r:id="rId24"/>
    <p:sldId id="369" r:id="rId25"/>
    <p:sldId id="351" r:id="rId26"/>
    <p:sldId id="311" r:id="rId27"/>
    <p:sldId id="456" r:id="rId28"/>
    <p:sldId id="420" r:id="rId29"/>
    <p:sldId id="407" r:id="rId30"/>
    <p:sldId id="411" r:id="rId31"/>
    <p:sldId id="412" r:id="rId32"/>
    <p:sldId id="413" r:id="rId33"/>
    <p:sldId id="388" r:id="rId34"/>
    <p:sldId id="389" r:id="rId35"/>
    <p:sldId id="390" r:id="rId36"/>
    <p:sldId id="396" r:id="rId37"/>
    <p:sldId id="505" r:id="rId38"/>
    <p:sldId id="421" r:id="rId39"/>
    <p:sldId id="399" r:id="rId40"/>
    <p:sldId id="400" r:id="rId41"/>
    <p:sldId id="479" r:id="rId42"/>
    <p:sldId id="404" r:id="rId43"/>
    <p:sldId id="457" r:id="rId44"/>
    <p:sldId id="491" r:id="rId45"/>
    <p:sldId id="488" r:id="rId46"/>
    <p:sldId id="489" r:id="rId47"/>
    <p:sldId id="490" r:id="rId48"/>
    <p:sldId id="487" r:id="rId49"/>
    <p:sldId id="471" r:id="rId50"/>
    <p:sldId id="472" r:id="rId51"/>
    <p:sldId id="473" r:id="rId52"/>
    <p:sldId id="474" r:id="rId53"/>
    <p:sldId id="475" r:id="rId54"/>
    <p:sldId id="477" r:id="rId55"/>
    <p:sldId id="463" r:id="rId56"/>
    <p:sldId id="478" r:id="rId57"/>
    <p:sldId id="476" r:id="rId58"/>
    <p:sldId id="464" r:id="rId59"/>
    <p:sldId id="480" r:id="rId60"/>
    <p:sldId id="482" r:id="rId61"/>
    <p:sldId id="481" r:id="rId62"/>
    <p:sldId id="483" r:id="rId63"/>
    <p:sldId id="484" r:id="rId64"/>
    <p:sldId id="485" r:id="rId65"/>
    <p:sldId id="486" r:id="rId66"/>
    <p:sldId id="515" r:id="rId67"/>
    <p:sldId id="516" r:id="rId68"/>
    <p:sldId id="517" r:id="rId69"/>
    <p:sldId id="518" r:id="rId70"/>
    <p:sldId id="519" r:id="rId71"/>
    <p:sldId id="520" r:id="rId72"/>
    <p:sldId id="521" r:id="rId73"/>
    <p:sldId id="522" r:id="rId74"/>
    <p:sldId id="523" r:id="rId75"/>
    <p:sldId id="524" r:id="rId76"/>
    <p:sldId id="465" r:id="rId77"/>
    <p:sldId id="493" r:id="rId78"/>
    <p:sldId id="466" r:id="rId79"/>
    <p:sldId id="467" r:id="rId80"/>
    <p:sldId id="494" r:id="rId81"/>
    <p:sldId id="495" r:id="rId82"/>
    <p:sldId id="496" r:id="rId83"/>
    <p:sldId id="506" r:id="rId84"/>
    <p:sldId id="508" r:id="rId85"/>
    <p:sldId id="509" r:id="rId86"/>
    <p:sldId id="507" r:id="rId87"/>
    <p:sldId id="497" r:id="rId88"/>
    <p:sldId id="510" r:id="rId89"/>
    <p:sldId id="511" r:id="rId90"/>
    <p:sldId id="512" r:id="rId91"/>
    <p:sldId id="526" r:id="rId92"/>
    <p:sldId id="529" r:id="rId93"/>
    <p:sldId id="528" r:id="rId94"/>
    <p:sldId id="527" r:id="rId95"/>
    <p:sldId id="530" r:id="rId96"/>
    <p:sldId id="531" r:id="rId97"/>
    <p:sldId id="498" r:id="rId98"/>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Style clair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DA37D80-6434-44D0-A028-1B22A696006F}" styleName="Style léger 3 - Accentuation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D7AC3CCA-C797-4891-BE02-D94E43425B78}" styleName="Style moyen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11" autoAdjust="0"/>
    <p:restoredTop sz="94660"/>
  </p:normalViewPr>
  <p:slideViewPr>
    <p:cSldViewPr>
      <p:cViewPr varScale="1">
        <p:scale>
          <a:sx n="87" d="100"/>
          <a:sy n="87" d="100"/>
        </p:scale>
        <p:origin x="1560" y="8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9929EB3-F89A-4956-97A7-B6BD3F1B849F}" type="datetimeFigureOut">
              <a:rPr lang="fr-FR" smtClean="0"/>
              <a:t>04/11/2020</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41B67D-9BF7-4CA1-B7D8-45E2056AACD0}" type="slidenum">
              <a:rPr lang="fr-FR" smtClean="0"/>
              <a:t>‹N°›</a:t>
            </a:fld>
            <a:endParaRPr lang="fr-FR"/>
          </a:p>
        </p:txBody>
      </p:sp>
    </p:spTree>
    <p:extLst>
      <p:ext uri="{BB962C8B-B14F-4D97-AF65-F5344CB8AC3E}">
        <p14:creationId xmlns:p14="http://schemas.microsoft.com/office/powerpoint/2010/main" val="23375983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741B67D-9BF7-4CA1-B7D8-45E2056AACD0}" type="slidenum">
              <a:rPr lang="fr-FR" smtClean="0"/>
              <a:t>12</a:t>
            </a:fld>
            <a:endParaRPr lang="fr-FR"/>
          </a:p>
        </p:txBody>
      </p:sp>
    </p:spTree>
    <p:extLst>
      <p:ext uri="{BB962C8B-B14F-4D97-AF65-F5344CB8AC3E}">
        <p14:creationId xmlns:p14="http://schemas.microsoft.com/office/powerpoint/2010/main" val="38757671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endParaRPr lang="fr-BE"/>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Cliquez pour modifier le style des sous-titres du masque</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t>04/11/2020</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BE"/>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t>04/11/2020</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Cliquez pour modifier le style du titre</a:t>
            </a:r>
            <a:endParaRPr lang="fr-BE"/>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t>04/11/2020</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BE"/>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t>04/11/2020</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Cliquez pour modifier le style du titre</a:t>
            </a:r>
            <a:endParaRPr lang="fr-BE"/>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p>
            <a:fld id="{AA309A6D-C09C-4548-B29A-6CF363A7E532}" type="datetimeFigureOut">
              <a:rPr lang="fr-FR" smtClean="0"/>
              <a:t>04/11/2020</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BE"/>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e la date 4"/>
          <p:cNvSpPr>
            <a:spLocks noGrp="1"/>
          </p:cNvSpPr>
          <p:nvPr>
            <p:ph type="dt" sz="half" idx="10"/>
          </p:nvPr>
        </p:nvSpPr>
        <p:spPr/>
        <p:txBody>
          <a:bodyPr/>
          <a:lstStyle/>
          <a:p>
            <a:fld id="{AA309A6D-C09C-4548-B29A-6CF363A7E532}" type="datetimeFigureOut">
              <a:rPr lang="fr-FR" smtClean="0"/>
              <a:t>04/11/2020</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Cliquez pour modifier le style du titre</a:t>
            </a:r>
            <a:endParaRPr lang="fr-BE"/>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7" name="Espace réservé de la date 6"/>
          <p:cNvSpPr>
            <a:spLocks noGrp="1"/>
          </p:cNvSpPr>
          <p:nvPr>
            <p:ph type="dt" sz="half" idx="10"/>
          </p:nvPr>
        </p:nvSpPr>
        <p:spPr/>
        <p:txBody>
          <a:bodyPr/>
          <a:lstStyle/>
          <a:p>
            <a:fld id="{AA309A6D-C09C-4548-B29A-6CF363A7E532}" type="datetimeFigureOut">
              <a:rPr lang="fr-FR" smtClean="0"/>
              <a:t>04/11/2020</a:t>
            </a:fld>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BE"/>
          </a:p>
        </p:txBody>
      </p:sp>
      <p:sp>
        <p:nvSpPr>
          <p:cNvPr id="3" name="Espace réservé de la date 2"/>
          <p:cNvSpPr>
            <a:spLocks noGrp="1"/>
          </p:cNvSpPr>
          <p:nvPr>
            <p:ph type="dt" sz="half" idx="10"/>
          </p:nvPr>
        </p:nvSpPr>
        <p:spPr/>
        <p:txBody>
          <a:bodyPr/>
          <a:lstStyle/>
          <a:p>
            <a:fld id="{AA309A6D-C09C-4548-B29A-6CF363A7E532}" type="datetimeFigureOut">
              <a:rPr lang="fr-FR" smtClean="0"/>
              <a:t>04/11/2020</a:t>
            </a:fld>
            <a:endParaRPr lang="fr-BE"/>
          </a:p>
        </p:txBody>
      </p:sp>
      <p:sp>
        <p:nvSpPr>
          <p:cNvPr id="4" name="Espace réservé du pied de page 3"/>
          <p:cNvSpPr>
            <a:spLocks noGrp="1"/>
          </p:cNvSpPr>
          <p:nvPr>
            <p:ph type="ftr" sz="quarter" idx="11"/>
          </p:nvPr>
        </p:nvSpPr>
        <p:spPr/>
        <p:txBody>
          <a:bodyPr/>
          <a:lstStyle/>
          <a:p>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A309A6D-C09C-4548-B29A-6CF363A7E532}" type="datetimeFigureOut">
              <a:rPr lang="fr-FR" smtClean="0"/>
              <a:t>04/11/2020</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endParaRPr lang="fr-BE"/>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t>04/11/2020</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endParaRPr lang="fr-BE"/>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t>04/11/2020</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a:t>Cliquez pour modifier le style du titre</a:t>
            </a:r>
            <a:endParaRPr lang="fr-BE"/>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309A6D-C09C-4548-B29A-6CF363A7E532}" type="datetimeFigureOut">
              <a:rPr lang="fr-FR" smtClean="0"/>
              <a:t>04/11/2020</a:t>
            </a:fld>
            <a:endParaRPr lang="fr-BE"/>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4668DC-857F-487D-BFFA-8C0CA5037977}" type="slidenum">
              <a:rPr lang="fr-BE" smtClean="0"/>
              <a:t>‹N°›</a:t>
            </a:fld>
            <a:endParaRPr lang="fr-B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gi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5.gif"/><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gif"/><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5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image" Target="../media/image340.png"/><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image" Target="../media/image350.png"/><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image" Target="../media/image360.png"/><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image" Target="../media/image370.png"/><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8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59.emf"/><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ETUDE\Mon Memoire\Diapos Idrissa SY Prof\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7904" y="764704"/>
            <a:ext cx="1944216" cy="720080"/>
          </a:xfrm>
          <a:prstGeom prst="rect">
            <a:avLst/>
          </a:prstGeom>
          <a:noFill/>
          <a:extLst>
            <a:ext uri="{909E8E84-426E-40DD-AFC4-6F175D3DCCD1}">
              <a14:hiddenFill xmlns:a14="http://schemas.microsoft.com/office/drawing/2010/main">
                <a:solidFill>
                  <a:srgbClr val="FFFFFF"/>
                </a:solidFill>
              </a14:hiddenFill>
            </a:ext>
          </a:extLst>
        </p:spPr>
      </p:pic>
      <p:sp>
        <p:nvSpPr>
          <p:cNvPr id="3" name="Sous-titre 2"/>
          <p:cNvSpPr>
            <a:spLocks noGrp="1"/>
          </p:cNvSpPr>
          <p:nvPr>
            <p:ph type="subTitle" idx="1"/>
          </p:nvPr>
        </p:nvSpPr>
        <p:spPr>
          <a:xfrm>
            <a:off x="0" y="0"/>
            <a:ext cx="9144000" cy="6858000"/>
          </a:xfrm>
        </p:spPr>
        <p:txBody>
          <a:bodyPr>
            <a:normAutofit/>
          </a:bodyPr>
          <a:lstStyle/>
          <a:p>
            <a:r>
              <a:rPr lang="fr-FR" sz="4400" b="1" dirty="0">
                <a:solidFill>
                  <a:schemeClr val="tx1"/>
                </a:solidFill>
                <a:latin typeface="+mj-lt"/>
              </a:rPr>
              <a:t>Université Alioune DIOP de </a:t>
            </a:r>
            <a:r>
              <a:rPr lang="fr-FR" sz="4400" b="1" dirty="0" err="1">
                <a:solidFill>
                  <a:schemeClr val="tx1"/>
                </a:solidFill>
                <a:latin typeface="+mj-lt"/>
              </a:rPr>
              <a:t>Bambey</a:t>
            </a:r>
            <a:endParaRPr lang="fr-FR" sz="4400" b="1" dirty="0">
              <a:solidFill>
                <a:schemeClr val="tx1"/>
              </a:solidFill>
              <a:latin typeface="+mj-lt"/>
            </a:endParaRPr>
          </a:p>
          <a:p>
            <a:endParaRPr lang="fr-FR" sz="3600" b="1" dirty="0">
              <a:solidFill>
                <a:schemeClr val="tx1"/>
              </a:solidFill>
              <a:latin typeface="+mj-lt"/>
            </a:endParaRPr>
          </a:p>
          <a:p>
            <a:endParaRPr lang="fr-FR" sz="3600" b="1" dirty="0">
              <a:solidFill>
                <a:schemeClr val="tx1"/>
              </a:solidFill>
              <a:latin typeface="+mj-lt"/>
            </a:endParaRPr>
          </a:p>
          <a:p>
            <a:r>
              <a:rPr lang="fr-FR" sz="4000" b="1" dirty="0">
                <a:solidFill>
                  <a:schemeClr val="tx1"/>
                </a:solidFill>
                <a:latin typeface="+mj-lt"/>
              </a:rPr>
              <a:t>Master II –SID </a:t>
            </a:r>
          </a:p>
          <a:p>
            <a:r>
              <a:rPr lang="fr-FR" sz="2000" b="1" dirty="0">
                <a:solidFill>
                  <a:schemeClr val="tx1"/>
                </a:solidFill>
              </a:rPr>
              <a:t>2020</a:t>
            </a:r>
          </a:p>
          <a:p>
            <a:r>
              <a:rPr lang="fr-FR" sz="2000" b="1" dirty="0">
                <a:solidFill>
                  <a:schemeClr val="tx1"/>
                </a:solidFill>
              </a:rPr>
              <a:t>------</a:t>
            </a:r>
            <a:endParaRPr lang="fr-FR" sz="1600" b="1" dirty="0">
              <a:solidFill>
                <a:schemeClr val="tx1"/>
              </a:solidFill>
            </a:endParaRPr>
          </a:p>
          <a:p>
            <a:r>
              <a:rPr lang="fr-FR" sz="7200" b="1" dirty="0">
                <a:solidFill>
                  <a:schemeClr val="tx1"/>
                </a:solidFill>
              </a:rPr>
              <a:t>BIOSTATISTIQUE </a:t>
            </a:r>
          </a:p>
          <a:p>
            <a:pPr algn="r"/>
            <a:endParaRPr lang="fr-FR" sz="4800" b="1" dirty="0">
              <a:solidFill>
                <a:schemeClr val="tx1"/>
              </a:solidFill>
              <a:latin typeface="+mj-lt"/>
            </a:endParaRPr>
          </a:p>
          <a:p>
            <a:pPr algn="r"/>
            <a:r>
              <a:rPr lang="fr-FR" sz="4800" b="1" dirty="0">
                <a:solidFill>
                  <a:schemeClr val="tx1"/>
                </a:solidFill>
                <a:latin typeface="+mj-lt"/>
              </a:rPr>
              <a:t>Idrissa SY</a:t>
            </a:r>
          </a:p>
        </p:txBody>
      </p:sp>
    </p:spTree>
    <p:extLst>
      <p:ext uri="{BB962C8B-B14F-4D97-AF65-F5344CB8AC3E}">
        <p14:creationId xmlns:p14="http://schemas.microsoft.com/office/powerpoint/2010/main" val="6667851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0" y="0"/>
            <a:ext cx="9144000" cy="6858000"/>
          </a:xfrm>
        </p:spPr>
        <p:txBody>
          <a:bodyPr>
            <a:normAutofit/>
          </a:bodyPr>
          <a:lstStyle/>
          <a:p>
            <a:pPr algn="l"/>
            <a:r>
              <a:rPr lang="fr-FR" sz="2800" b="1" dirty="0">
                <a:solidFill>
                  <a:schemeClr val="tx1"/>
                </a:solidFill>
              </a:rPr>
              <a:t>Les Types d’Etude</a:t>
            </a:r>
          </a:p>
          <a:p>
            <a:pPr algn="l"/>
            <a:r>
              <a:rPr lang="fr-FR" sz="2800" b="1" dirty="0">
                <a:solidFill>
                  <a:schemeClr val="tx1"/>
                </a:solidFill>
              </a:rPr>
              <a:t>Selon le temps</a:t>
            </a:r>
          </a:p>
          <a:p>
            <a:pPr algn="l"/>
            <a:endParaRPr lang="fr-FR" sz="2800" b="1" dirty="0">
              <a:solidFill>
                <a:schemeClr val="tx1"/>
              </a:solidFill>
            </a:endParaRPr>
          </a:p>
          <a:p>
            <a:r>
              <a:rPr lang="fr-FR" sz="2800" dirty="0">
                <a:solidFill>
                  <a:schemeClr val="tx1"/>
                </a:solidFill>
                <a:latin typeface="+mj-lt"/>
              </a:rPr>
              <a:t>Prospective</a:t>
            </a:r>
          </a:p>
          <a:p>
            <a:r>
              <a:rPr lang="fr-FR" sz="2800" dirty="0">
                <a:solidFill>
                  <a:schemeClr val="tx1"/>
                </a:solidFill>
                <a:latin typeface="+mj-lt"/>
              </a:rPr>
              <a:t>Rétrospective</a:t>
            </a:r>
          </a:p>
          <a:p>
            <a:r>
              <a:rPr lang="fr-FR" sz="2800" dirty="0">
                <a:solidFill>
                  <a:schemeClr val="tx1"/>
                </a:solidFill>
                <a:latin typeface="+mj-lt"/>
              </a:rPr>
              <a:t>Longitudinales</a:t>
            </a:r>
          </a:p>
          <a:p>
            <a:endParaRPr lang="fr-FR" sz="2800" b="1" dirty="0">
              <a:solidFill>
                <a:schemeClr val="tx1"/>
              </a:solidFill>
            </a:endParaRPr>
          </a:p>
          <a:p>
            <a:endParaRPr lang="fr-FR" sz="2800" b="1" dirty="0">
              <a:solidFill>
                <a:schemeClr val="tx1"/>
              </a:solidFill>
            </a:endParaRPr>
          </a:p>
          <a:p>
            <a:pPr algn="l"/>
            <a:r>
              <a:rPr lang="fr-FR" sz="2800" b="1" dirty="0">
                <a:solidFill>
                  <a:schemeClr val="tx1"/>
                </a:solidFill>
              </a:rPr>
              <a:t>Caractère</a:t>
            </a:r>
            <a:endParaRPr lang="fr-FR" sz="2800" dirty="0">
              <a:solidFill>
                <a:schemeClr val="tx1"/>
              </a:solidFill>
            </a:endParaRPr>
          </a:p>
          <a:p>
            <a:r>
              <a:rPr lang="fr-FR" sz="2800" dirty="0">
                <a:solidFill>
                  <a:schemeClr val="tx1"/>
                </a:solidFill>
              </a:rPr>
              <a:t>Contrôlé : Traitement-Expérience</a:t>
            </a:r>
          </a:p>
          <a:p>
            <a:r>
              <a:rPr lang="fr-FR" sz="2800" dirty="0">
                <a:solidFill>
                  <a:schemeClr val="tx1"/>
                </a:solidFill>
              </a:rPr>
              <a:t>Aléatoire : Survenue-Observation</a:t>
            </a:r>
            <a:endParaRPr lang="fr-FR" sz="2800" dirty="0">
              <a:solidFill>
                <a:schemeClr val="tx1"/>
              </a:solidFill>
              <a:latin typeface="+mj-lt"/>
            </a:endParaRPr>
          </a:p>
        </p:txBody>
      </p:sp>
    </p:spTree>
    <p:extLst>
      <p:ext uri="{BB962C8B-B14F-4D97-AF65-F5344CB8AC3E}">
        <p14:creationId xmlns:p14="http://schemas.microsoft.com/office/powerpoint/2010/main" val="4051303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0" y="0"/>
            <a:ext cx="9144000" cy="6858000"/>
          </a:xfrm>
        </p:spPr>
        <p:txBody>
          <a:bodyPr>
            <a:noAutofit/>
          </a:bodyPr>
          <a:lstStyle/>
          <a:p>
            <a:pPr algn="l"/>
            <a:r>
              <a:rPr lang="fr-FR" sz="2800" b="1" dirty="0">
                <a:solidFill>
                  <a:schemeClr val="tx1"/>
                </a:solidFill>
                <a:latin typeface="+mj-lt"/>
              </a:rPr>
              <a:t>Démarche expérimentale</a:t>
            </a:r>
          </a:p>
          <a:p>
            <a:pPr algn="just"/>
            <a:r>
              <a:rPr lang="fr-FR" sz="2800" dirty="0">
                <a:solidFill>
                  <a:schemeClr val="tx1"/>
                </a:solidFill>
                <a:latin typeface="+mj-lt"/>
              </a:rPr>
              <a:t>Lorsque l’expérience se conduit avec un facteur contrôlé, on dit que l’on suit une </a:t>
            </a:r>
            <a:r>
              <a:rPr lang="fr-FR" sz="2800" b="1" dirty="0">
                <a:solidFill>
                  <a:schemeClr val="tx1"/>
                </a:solidFill>
                <a:latin typeface="+mj-lt"/>
              </a:rPr>
              <a:t>démarche expérimentale</a:t>
            </a:r>
            <a:r>
              <a:rPr lang="fr-FR" sz="2800" dirty="0">
                <a:solidFill>
                  <a:schemeClr val="tx1"/>
                </a:solidFill>
                <a:latin typeface="+mj-lt"/>
              </a:rPr>
              <a:t>. </a:t>
            </a:r>
          </a:p>
          <a:p>
            <a:pPr algn="just"/>
            <a:r>
              <a:rPr lang="fr-FR" sz="2800" dirty="0">
                <a:solidFill>
                  <a:schemeClr val="tx1"/>
                </a:solidFill>
                <a:latin typeface="+mj-lt"/>
              </a:rPr>
              <a:t>Dans ce cas, au cours de la constitution de l’échantillon qui permettra de mettre en œuvre les tests, on décide du choix de la valeur d’un caractère (par exemple, on décide si le Xème patient sera traité ou non, et on étudie la guérison de la maladie).</a:t>
            </a:r>
            <a:endParaRPr lang="fr-FR" sz="2800" b="1" dirty="0">
              <a:solidFill>
                <a:schemeClr val="tx1"/>
              </a:solidFill>
              <a:latin typeface="+mj-lt"/>
            </a:endParaRPr>
          </a:p>
          <a:p>
            <a:pPr algn="l"/>
            <a:endParaRPr lang="fr-FR" sz="2800" b="1" dirty="0">
              <a:solidFill>
                <a:schemeClr val="tx1"/>
              </a:solidFill>
              <a:latin typeface="+mj-lt"/>
            </a:endParaRPr>
          </a:p>
          <a:p>
            <a:pPr algn="l"/>
            <a:r>
              <a:rPr lang="fr-FR" sz="2800" b="1" dirty="0">
                <a:solidFill>
                  <a:schemeClr val="tx1"/>
                </a:solidFill>
                <a:latin typeface="+mj-lt"/>
              </a:rPr>
              <a:t>Démarche d’observation</a:t>
            </a:r>
          </a:p>
          <a:p>
            <a:pPr algn="l"/>
            <a:r>
              <a:rPr lang="fr-FR" sz="2800" dirty="0">
                <a:solidFill>
                  <a:schemeClr val="tx1"/>
                </a:solidFill>
                <a:latin typeface="+mj-lt"/>
              </a:rPr>
              <a:t>Lorsque l’expérience se conduit sur la base de deux facteurs aléatoires, on dit que l’on suit une </a:t>
            </a:r>
            <a:r>
              <a:rPr lang="fr-FR" sz="2800" b="1" dirty="0">
                <a:solidFill>
                  <a:schemeClr val="tx1"/>
                </a:solidFill>
                <a:latin typeface="+mj-lt"/>
              </a:rPr>
              <a:t>démarche d’observation </a:t>
            </a:r>
            <a:r>
              <a:rPr lang="fr-FR" sz="2800" dirty="0">
                <a:solidFill>
                  <a:schemeClr val="tx1"/>
                </a:solidFill>
                <a:latin typeface="+mj-lt"/>
              </a:rPr>
              <a:t>(par exemple, on observe si le Xème sujet est fumeur ou non, et on étudie la survenue de cancer).</a:t>
            </a:r>
            <a:endParaRPr lang="fr-FR" sz="2800" b="1" dirty="0">
              <a:solidFill>
                <a:schemeClr val="tx1"/>
              </a:solidFill>
              <a:latin typeface="+mj-lt"/>
            </a:endParaRPr>
          </a:p>
        </p:txBody>
      </p:sp>
    </p:spTree>
    <p:extLst>
      <p:ext uri="{BB962C8B-B14F-4D97-AF65-F5344CB8AC3E}">
        <p14:creationId xmlns:p14="http://schemas.microsoft.com/office/powerpoint/2010/main" val="3249909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0" y="0"/>
            <a:ext cx="9144000" cy="6858000"/>
          </a:xfrm>
        </p:spPr>
        <p:txBody>
          <a:bodyPr>
            <a:normAutofit lnSpcReduction="10000"/>
          </a:bodyPr>
          <a:lstStyle/>
          <a:p>
            <a:pPr algn="l"/>
            <a:r>
              <a:rPr lang="fr-FR" sz="2800" b="1" dirty="0">
                <a:solidFill>
                  <a:schemeClr val="tx1"/>
                </a:solidFill>
                <a:latin typeface="+mj-lt"/>
              </a:rPr>
              <a:t>Les essais randomisés</a:t>
            </a:r>
            <a:endParaRPr lang="fr-FR" sz="2800" dirty="0">
              <a:solidFill>
                <a:schemeClr val="tx1"/>
              </a:solidFill>
              <a:latin typeface="+mj-lt"/>
            </a:endParaRPr>
          </a:p>
          <a:p>
            <a:pPr algn="just"/>
            <a:r>
              <a:rPr lang="fr-FR" sz="2800" dirty="0">
                <a:solidFill>
                  <a:schemeClr val="tx1"/>
                </a:solidFill>
                <a:latin typeface="+mj-lt"/>
              </a:rPr>
              <a:t>Le but de l’essai randomisé est, grâce à une démarche expérimentale rigoureuse, d’évaluer l’efficacité d’une intervention de santé, par exemple :un nouveau traitement - on parle alors d’</a:t>
            </a:r>
            <a:r>
              <a:rPr lang="fr-FR" sz="2800" b="1" dirty="0">
                <a:solidFill>
                  <a:schemeClr val="tx1"/>
                </a:solidFill>
                <a:latin typeface="+mj-lt"/>
              </a:rPr>
              <a:t>essai thérapeutique randomisé</a:t>
            </a:r>
            <a:r>
              <a:rPr lang="fr-FR" sz="2800" dirty="0">
                <a:solidFill>
                  <a:schemeClr val="tx1"/>
                </a:solidFill>
                <a:latin typeface="+mj-lt"/>
              </a:rPr>
              <a:t>. </a:t>
            </a:r>
          </a:p>
          <a:p>
            <a:pPr algn="just"/>
            <a:r>
              <a:rPr lang="fr-FR" sz="2800" dirty="0">
                <a:solidFill>
                  <a:schemeClr val="tx1"/>
                </a:solidFill>
                <a:latin typeface="+mj-lt"/>
              </a:rPr>
              <a:t>Il peut s’agir d’une autre intervention médicale, par exemple une technique chirurgicale, un programme d’éducation pour la santé, un dispositif médical, une méthode diagnostique.</a:t>
            </a:r>
          </a:p>
          <a:p>
            <a:pPr algn="just"/>
            <a:r>
              <a:rPr lang="fr-FR" sz="2800" dirty="0">
                <a:solidFill>
                  <a:schemeClr val="tx1"/>
                </a:solidFill>
              </a:rPr>
              <a:t>La réalisation d’un essai thérapeutique nécessite donc de définir le critère que l’on utilisera pour juger de l’efficacité - appelé </a:t>
            </a:r>
            <a:r>
              <a:rPr lang="fr-FR" sz="2800" b="1" dirty="0">
                <a:solidFill>
                  <a:schemeClr val="tx1"/>
                </a:solidFill>
              </a:rPr>
              <a:t>critère de jugement</a:t>
            </a:r>
            <a:r>
              <a:rPr lang="fr-FR" sz="2800" dirty="0">
                <a:solidFill>
                  <a:schemeClr val="tx1"/>
                </a:solidFill>
              </a:rPr>
              <a:t>.( </a:t>
            </a:r>
            <a:r>
              <a:rPr lang="fr-FR" sz="2400" b="1" dirty="0">
                <a:solidFill>
                  <a:schemeClr val="tx1"/>
                </a:solidFill>
              </a:rPr>
              <a:t>Objective ; attention Subjective)</a:t>
            </a:r>
            <a:endParaRPr lang="fr-FR" sz="2800" b="1" dirty="0">
              <a:solidFill>
                <a:schemeClr val="tx1"/>
              </a:solidFill>
            </a:endParaRPr>
          </a:p>
          <a:p>
            <a:pPr algn="just"/>
            <a:endParaRPr lang="fr-FR" sz="2800" dirty="0">
              <a:solidFill>
                <a:schemeClr val="tx1"/>
              </a:solidFill>
              <a:latin typeface="+mj-lt"/>
            </a:endParaRPr>
          </a:p>
          <a:p>
            <a:pPr algn="just"/>
            <a:r>
              <a:rPr lang="fr-FR" sz="2800" dirty="0">
                <a:solidFill>
                  <a:schemeClr val="tx1"/>
                </a:solidFill>
              </a:rPr>
              <a:t>L’essai thérapeutique </a:t>
            </a:r>
            <a:r>
              <a:rPr lang="fr-FR" sz="2800" b="1" dirty="0">
                <a:solidFill>
                  <a:schemeClr val="tx1"/>
                </a:solidFill>
              </a:rPr>
              <a:t>randomisés</a:t>
            </a:r>
            <a:r>
              <a:rPr lang="fr-FR" sz="2800" dirty="0">
                <a:solidFill>
                  <a:schemeClr val="tx1"/>
                </a:solidFill>
              </a:rPr>
              <a:t> doit être organisé afin de limiter au maximum les biais pouvant modifier le déroulement de l’essai ou l’interprétation du critère de jugement.</a:t>
            </a:r>
            <a:endParaRPr lang="fr-FR" sz="2800" b="1" dirty="0">
              <a:solidFill>
                <a:schemeClr val="tx1"/>
              </a:solidFill>
            </a:endParaRPr>
          </a:p>
        </p:txBody>
      </p:sp>
    </p:spTree>
    <p:extLst>
      <p:ext uri="{BB962C8B-B14F-4D97-AF65-F5344CB8AC3E}">
        <p14:creationId xmlns:p14="http://schemas.microsoft.com/office/powerpoint/2010/main" val="746248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0" y="0"/>
            <a:ext cx="9144000" cy="6858000"/>
          </a:xfrm>
        </p:spPr>
        <p:txBody>
          <a:bodyPr/>
          <a:lstStyle/>
          <a:p>
            <a:pPr algn="l"/>
            <a:r>
              <a:rPr lang="fr-FR" sz="2800" b="1" dirty="0">
                <a:solidFill>
                  <a:schemeClr val="tx1"/>
                </a:solidFill>
              </a:rPr>
              <a:t>Etudes de cohorte </a:t>
            </a:r>
            <a:r>
              <a:rPr lang="fr-FR" sz="2400" i="1" dirty="0">
                <a:solidFill>
                  <a:schemeClr val="tx1"/>
                </a:solidFill>
              </a:rPr>
              <a:t>(Prospective RR)</a:t>
            </a:r>
          </a:p>
          <a:p>
            <a:pPr algn="just"/>
            <a:endParaRPr lang="fr-FR" sz="2400" dirty="0">
              <a:solidFill>
                <a:schemeClr val="tx1"/>
              </a:solidFill>
              <a:latin typeface="Times New Roman" panose="02020603050405020304" pitchFamily="18" charset="0"/>
              <a:cs typeface="Times New Roman" panose="02020603050405020304" pitchFamily="18" charset="0"/>
            </a:endParaRPr>
          </a:p>
          <a:p>
            <a:pPr algn="just"/>
            <a:r>
              <a:rPr lang="fr-FR" sz="2400" dirty="0">
                <a:solidFill>
                  <a:schemeClr val="tx1"/>
                </a:solidFill>
                <a:latin typeface="Times New Roman" panose="02020603050405020304" pitchFamily="18" charset="0"/>
                <a:cs typeface="Times New Roman" panose="02020603050405020304" pitchFamily="18" charset="0"/>
              </a:rPr>
              <a:t>Au Début d’une étude de Cohorte, les membres de la cohorte d'études ont des résultats similaires. </a:t>
            </a:r>
          </a:p>
          <a:p>
            <a:pPr algn="just"/>
            <a:r>
              <a:rPr lang="fr-FR" sz="2400" dirty="0">
                <a:solidFill>
                  <a:schemeClr val="tx1"/>
                </a:solidFill>
                <a:latin typeface="Times New Roman" panose="02020603050405020304" pitchFamily="18" charset="0"/>
                <a:cs typeface="Times New Roman" panose="02020603050405020304" pitchFamily="18" charset="0"/>
              </a:rPr>
              <a:t>Le facteur de risque sera une  exposition qui est soupçonnée d'avoir causé une maladie particulière. </a:t>
            </a:r>
          </a:p>
          <a:p>
            <a:pPr algn="just"/>
            <a:endParaRPr lang="fr-FR" sz="2400" dirty="0">
              <a:solidFill>
                <a:schemeClr val="tx1"/>
              </a:solidFill>
              <a:latin typeface="Times New Roman" panose="02020603050405020304" pitchFamily="18" charset="0"/>
              <a:cs typeface="Times New Roman" panose="02020603050405020304" pitchFamily="18" charset="0"/>
            </a:endParaRPr>
          </a:p>
          <a:p>
            <a:pPr algn="just"/>
            <a:r>
              <a:rPr lang="fr-FR" sz="2400" dirty="0">
                <a:solidFill>
                  <a:schemeClr val="tx1"/>
                </a:solidFill>
                <a:latin typeface="Times New Roman" panose="02020603050405020304" pitchFamily="18" charset="0"/>
                <a:cs typeface="Times New Roman" panose="02020603050405020304" pitchFamily="18" charset="0"/>
              </a:rPr>
              <a:t>Deux groupes sont formés , à savoir ceux qui sont exposés et ceux qui ne le sont pas. </a:t>
            </a:r>
          </a:p>
          <a:p>
            <a:pPr algn="just"/>
            <a:endParaRPr lang="fr-FR" sz="2400" dirty="0">
              <a:solidFill>
                <a:schemeClr val="tx1"/>
              </a:solidFill>
              <a:latin typeface="Times New Roman" panose="02020603050405020304" pitchFamily="18" charset="0"/>
              <a:cs typeface="Times New Roman" panose="02020603050405020304" pitchFamily="18" charset="0"/>
            </a:endParaRPr>
          </a:p>
          <a:p>
            <a:pPr algn="just"/>
            <a:r>
              <a:rPr lang="fr-FR" sz="2400" dirty="0">
                <a:solidFill>
                  <a:schemeClr val="tx1"/>
                </a:solidFill>
                <a:latin typeface="Times New Roman" panose="02020603050405020304" pitchFamily="18" charset="0"/>
                <a:cs typeface="Times New Roman" panose="02020603050405020304" pitchFamily="18" charset="0"/>
              </a:rPr>
              <a:t>Les informations recueillies seront analysées afin de tirer des conclusions quant à savoir si l'exposition au facteur de risque est causale.</a:t>
            </a:r>
          </a:p>
          <a:p>
            <a:pPr algn="just"/>
            <a:endParaRPr lang="fr-FR" sz="2400" dirty="0">
              <a:solidFill>
                <a:schemeClr val="tx1"/>
              </a:solidFill>
              <a:latin typeface="Times New Roman" panose="02020603050405020304" pitchFamily="18" charset="0"/>
              <a:cs typeface="Times New Roman" panose="02020603050405020304" pitchFamily="18" charset="0"/>
            </a:endParaRPr>
          </a:p>
          <a:p>
            <a:pPr algn="l"/>
            <a:endParaRPr lang="fr-FR" sz="2400" i="1" dirty="0">
              <a:solidFill>
                <a:schemeClr val="tx1"/>
              </a:solidFill>
            </a:endParaRPr>
          </a:p>
          <a:p>
            <a:endParaRPr lang="fr-FR" sz="2800" b="1" dirty="0">
              <a:solidFill>
                <a:schemeClr val="tx1"/>
              </a:solidFill>
            </a:endParaRPr>
          </a:p>
        </p:txBody>
      </p:sp>
    </p:spTree>
    <p:extLst>
      <p:ext uri="{BB962C8B-B14F-4D97-AF65-F5344CB8AC3E}">
        <p14:creationId xmlns:p14="http://schemas.microsoft.com/office/powerpoint/2010/main" val="245737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0" y="0"/>
            <a:ext cx="9144000" cy="6858000"/>
          </a:xfrm>
        </p:spPr>
        <p:txBody>
          <a:bodyPr>
            <a:normAutofit/>
          </a:bodyPr>
          <a:lstStyle/>
          <a:p>
            <a:pPr algn="l"/>
            <a:r>
              <a:rPr lang="fr-FR" sz="2800" b="1" dirty="0">
                <a:solidFill>
                  <a:schemeClr val="tx1"/>
                </a:solidFill>
              </a:rPr>
              <a:t>Etudes de cohorte </a:t>
            </a:r>
            <a:r>
              <a:rPr lang="fr-FR" sz="2400" i="1" dirty="0">
                <a:solidFill>
                  <a:schemeClr val="tx1"/>
                </a:solidFill>
              </a:rPr>
              <a:t>(Prospective RR)</a:t>
            </a:r>
          </a:p>
          <a:p>
            <a:endParaRPr lang="fr-FR" sz="28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r>
              <a:rPr lang="fr-FR" sz="28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L'analyse des données :</a:t>
            </a:r>
          </a:p>
          <a:p>
            <a:pPr algn="just"/>
            <a:r>
              <a:rPr lang="fr-FR" sz="2800" dirty="0">
                <a:solidFill>
                  <a:schemeClr val="tx1"/>
                </a:solidFill>
                <a:latin typeface="Times New Roman" panose="02020603050405020304" pitchFamily="18" charset="0"/>
                <a:cs typeface="Times New Roman" panose="02020603050405020304" pitchFamily="18" charset="0"/>
              </a:rPr>
              <a:t>Un risque relatif devrait être utilisé dans une étude de cohorte pour évaluer la probabilité de développer la maladie chez des sujets exposés au facteur de risque par rapport à ceux qui n'y ont pas été exposés. </a:t>
            </a:r>
          </a:p>
          <a:p>
            <a:pPr algn="just"/>
            <a:r>
              <a:rPr lang="fr-FR" sz="2800" dirty="0">
                <a:solidFill>
                  <a:schemeClr val="tx1"/>
                </a:solidFill>
                <a:latin typeface="Times New Roman" panose="02020603050405020304" pitchFamily="18" charset="0"/>
                <a:cs typeface="Times New Roman" panose="02020603050405020304" pitchFamily="18" charset="0"/>
              </a:rPr>
              <a:t>Le Test du Chi-carré peut aussi être utilisé. </a:t>
            </a:r>
          </a:p>
          <a:p>
            <a:pPr algn="just"/>
            <a:endParaRPr lang="fr-FR" sz="2800" dirty="0">
              <a:solidFill>
                <a:schemeClr val="tx1"/>
              </a:solidFill>
              <a:latin typeface="Times New Roman" panose="02020603050405020304" pitchFamily="18" charset="0"/>
              <a:cs typeface="Times New Roman" panose="02020603050405020304" pitchFamily="18" charset="0"/>
            </a:endParaRPr>
          </a:p>
          <a:p>
            <a:pPr algn="just"/>
            <a:endParaRPr lang="fr-FR" sz="2800" dirty="0">
              <a:solidFill>
                <a:schemeClr val="tx1"/>
              </a:solidFill>
              <a:latin typeface="Times New Roman" panose="02020603050405020304" pitchFamily="18" charset="0"/>
              <a:cs typeface="Times New Roman" panose="02020603050405020304" pitchFamily="18" charset="0"/>
            </a:endParaRPr>
          </a:p>
          <a:p>
            <a:pPr algn="just"/>
            <a:r>
              <a:rPr lang="fr-FR" sz="2800" dirty="0">
                <a:solidFill>
                  <a:schemeClr val="tx1"/>
                </a:solidFill>
                <a:latin typeface="Times New Roman" panose="02020603050405020304" pitchFamily="18" charset="0"/>
                <a:cs typeface="Times New Roman" panose="02020603050405020304" pitchFamily="18" charset="0"/>
              </a:rPr>
              <a:t>Cependant, des soins doivent être pris lors de </a:t>
            </a:r>
            <a:r>
              <a:rPr lang="fr-FR" sz="2800">
                <a:solidFill>
                  <a:schemeClr val="tx1"/>
                </a:solidFill>
                <a:latin typeface="Times New Roman" panose="02020603050405020304" pitchFamily="18" charset="0"/>
                <a:cs typeface="Times New Roman" panose="02020603050405020304" pitchFamily="18" charset="0"/>
              </a:rPr>
              <a:t>l'interprétation des </a:t>
            </a:r>
            <a:r>
              <a:rPr lang="fr-FR" sz="2800" dirty="0">
                <a:solidFill>
                  <a:schemeClr val="tx1"/>
                </a:solidFill>
                <a:latin typeface="Times New Roman" panose="02020603050405020304" pitchFamily="18" charset="0"/>
                <a:cs typeface="Times New Roman" panose="02020603050405020304" pitchFamily="18" charset="0"/>
              </a:rPr>
              <a:t>résultats, car une association forte n'indique pas </a:t>
            </a:r>
            <a:r>
              <a:rPr lang="fr-FR" sz="2800">
                <a:solidFill>
                  <a:schemeClr val="tx1"/>
                </a:solidFill>
                <a:latin typeface="Times New Roman" panose="02020603050405020304" pitchFamily="18" charset="0"/>
                <a:cs typeface="Times New Roman" panose="02020603050405020304" pitchFamily="18" charset="0"/>
              </a:rPr>
              <a:t>nécessairement une </a:t>
            </a:r>
            <a:r>
              <a:rPr lang="fr-FR" sz="2800" dirty="0">
                <a:solidFill>
                  <a:schemeClr val="tx1"/>
                </a:solidFill>
                <a:latin typeface="Times New Roman" panose="02020603050405020304" pitchFamily="18" charset="0"/>
                <a:cs typeface="Times New Roman" panose="02020603050405020304" pitchFamily="18" charset="0"/>
              </a:rPr>
              <a:t>relation de causalité. </a:t>
            </a:r>
          </a:p>
        </p:txBody>
      </p:sp>
    </p:spTree>
    <p:extLst>
      <p:ext uri="{BB962C8B-B14F-4D97-AF65-F5344CB8AC3E}">
        <p14:creationId xmlns:p14="http://schemas.microsoft.com/office/powerpoint/2010/main" val="1369680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fade">
                                      <p:cBhvr>
                                        <p:cTn id="1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0" y="0"/>
            <a:ext cx="9144000" cy="6858000"/>
          </a:xfrm>
        </p:spPr>
        <p:txBody>
          <a:bodyPr/>
          <a:lstStyle/>
          <a:p>
            <a:pPr algn="l"/>
            <a:r>
              <a:rPr lang="fr-FR" sz="2800" b="1" dirty="0">
                <a:solidFill>
                  <a:schemeClr val="tx1"/>
                </a:solidFill>
              </a:rPr>
              <a:t>Etudes de cohorte </a:t>
            </a:r>
            <a:r>
              <a:rPr lang="fr-FR" sz="2400" i="1" dirty="0">
                <a:solidFill>
                  <a:schemeClr val="tx1"/>
                </a:solidFill>
              </a:rPr>
              <a:t>(Prospective RR)</a:t>
            </a:r>
          </a:p>
          <a:p>
            <a:endParaRPr lang="fr-FR" sz="2800" b="1" dirty="0">
              <a:solidFill>
                <a:schemeClr val="tx1"/>
              </a:solidFill>
            </a:endParaRPr>
          </a:p>
        </p:txBody>
      </p:sp>
      <p:pic>
        <p:nvPicPr>
          <p:cNvPr id="4" name="Picture 2" descr="C:\Users\TOSHIBA INTEL\Desktop\Sans titrecohort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268760"/>
            <a:ext cx="8218363" cy="4752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4441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0" y="0"/>
            <a:ext cx="9144000" cy="6858000"/>
          </a:xfrm>
        </p:spPr>
        <p:txBody>
          <a:bodyPr>
            <a:normAutofit/>
          </a:bodyPr>
          <a:lstStyle/>
          <a:p>
            <a:r>
              <a:rPr lang="fr-FR" sz="2800" b="1" dirty="0">
                <a:solidFill>
                  <a:schemeClr val="tx1"/>
                </a:solidFill>
                <a:latin typeface="Times New Roman" panose="02020603050405020304" pitchFamily="18" charset="0"/>
                <a:cs typeface="Times New Roman" panose="02020603050405020304" pitchFamily="18" charset="0"/>
              </a:rPr>
              <a:t>Études de cas-témoins</a:t>
            </a:r>
          </a:p>
          <a:p>
            <a:r>
              <a:rPr lang="fr-FR" sz="2800" i="1" dirty="0">
                <a:solidFill>
                  <a:schemeClr val="tx1"/>
                </a:solidFill>
                <a:latin typeface="Times New Roman" panose="02020603050405020304" pitchFamily="18" charset="0"/>
                <a:cs typeface="Times New Roman" panose="02020603050405020304" pitchFamily="18" charset="0"/>
              </a:rPr>
              <a:t>Rétrospectives</a:t>
            </a:r>
            <a:r>
              <a:rPr lang="fr-FR" sz="2800" b="1" dirty="0">
                <a:solidFill>
                  <a:schemeClr val="tx1"/>
                </a:solidFill>
                <a:latin typeface="Times New Roman" panose="02020603050405020304" pitchFamily="18" charset="0"/>
                <a:cs typeface="Times New Roman" panose="02020603050405020304" pitchFamily="18" charset="0"/>
              </a:rPr>
              <a:t> </a:t>
            </a:r>
          </a:p>
          <a:p>
            <a:pPr algn="just"/>
            <a:r>
              <a:rPr lang="fr-FR" sz="2800" dirty="0">
                <a:solidFill>
                  <a:schemeClr val="tx1"/>
                </a:solidFill>
                <a:latin typeface="Times New Roman" panose="02020603050405020304" pitchFamily="18" charset="0"/>
                <a:cs typeface="Times New Roman" panose="02020603050405020304" pitchFamily="18" charset="0"/>
              </a:rPr>
              <a:t>L'objectif  est d'évaluer si l'exposition historique à un ou plusieurs facteurs de risque chez les personnes atteintes d'une maladie est comparable à celle chez les personnes qui n'ont pas la maladie. </a:t>
            </a:r>
          </a:p>
          <a:p>
            <a:r>
              <a:rPr lang="fr-FR" sz="2800" dirty="0">
                <a:solidFill>
                  <a:schemeClr val="tx1"/>
                </a:solidFill>
                <a:latin typeface="Times New Roman" panose="02020603050405020304" pitchFamily="18" charset="0"/>
                <a:cs typeface="Times New Roman" panose="02020603050405020304" pitchFamily="18" charset="0"/>
              </a:rPr>
              <a:t>Deux groupes : </a:t>
            </a:r>
          </a:p>
          <a:p>
            <a:pPr algn="just"/>
            <a:r>
              <a:rPr lang="fr-FR" sz="2800" dirty="0">
                <a:solidFill>
                  <a:schemeClr val="tx1"/>
                </a:solidFill>
                <a:latin typeface="Times New Roman" panose="02020603050405020304" pitchFamily="18" charset="0"/>
                <a:cs typeface="Times New Roman" panose="02020603050405020304" pitchFamily="18" charset="0"/>
              </a:rPr>
              <a:t>Sujets qui ont déjà une maladie connue « </a:t>
            </a:r>
            <a:r>
              <a:rPr lang="fr-FR" sz="2800" b="1" dirty="0">
                <a:solidFill>
                  <a:schemeClr val="tx1"/>
                </a:solidFill>
                <a:latin typeface="Times New Roman" panose="02020603050405020304" pitchFamily="18" charset="0"/>
                <a:cs typeface="Times New Roman" panose="02020603050405020304" pitchFamily="18" charset="0"/>
              </a:rPr>
              <a:t>cas</a:t>
            </a:r>
            <a:r>
              <a:rPr lang="fr-FR" sz="2800" dirty="0">
                <a:solidFill>
                  <a:schemeClr val="tx1"/>
                </a:solidFill>
                <a:latin typeface="Times New Roman" panose="02020603050405020304" pitchFamily="18" charset="0"/>
                <a:cs typeface="Times New Roman" panose="02020603050405020304" pitchFamily="18" charset="0"/>
              </a:rPr>
              <a:t> »(</a:t>
            </a:r>
            <a:r>
              <a:rPr lang="fr-FR" sz="2800" b="1" dirty="0">
                <a:solidFill>
                  <a:schemeClr val="tx1"/>
                </a:solidFill>
                <a:latin typeface="Times New Roman" panose="02020603050405020304" pitchFamily="18" charset="0"/>
                <a:cs typeface="Times New Roman" panose="02020603050405020304" pitchFamily="18" charset="0"/>
              </a:rPr>
              <a:t>G1</a:t>
            </a:r>
            <a:r>
              <a:rPr lang="fr-FR" sz="2800" dirty="0">
                <a:solidFill>
                  <a:schemeClr val="tx1"/>
                </a:solidFill>
                <a:latin typeface="Times New Roman" panose="02020603050405020304" pitchFamily="18" charset="0"/>
                <a:cs typeface="Times New Roman" panose="02020603050405020304" pitchFamily="18" charset="0"/>
              </a:rPr>
              <a:t>) et des « témoins » qui n'ont pas la maladie (</a:t>
            </a:r>
            <a:r>
              <a:rPr lang="fr-FR" sz="2800" b="1" dirty="0">
                <a:solidFill>
                  <a:schemeClr val="tx1"/>
                </a:solidFill>
                <a:latin typeface="Times New Roman" panose="02020603050405020304" pitchFamily="18" charset="0"/>
                <a:cs typeface="Times New Roman" panose="02020603050405020304" pitchFamily="18" charset="0"/>
              </a:rPr>
              <a:t>G2</a:t>
            </a:r>
            <a:r>
              <a:rPr lang="fr-FR" sz="2800" dirty="0">
                <a:solidFill>
                  <a:schemeClr val="tx1"/>
                </a:solidFill>
                <a:latin typeface="Times New Roman" panose="02020603050405020304" pitchFamily="18" charset="0"/>
                <a:cs typeface="Times New Roman" panose="02020603050405020304" pitchFamily="18" charset="0"/>
              </a:rPr>
              <a:t>) , mais qui sont similaires dans d'autres égards. Les deux groupes sont ensuite enquêtés afin de déterminer s'ils sont exposés à un facteur de risque </a:t>
            </a:r>
            <a:r>
              <a:rPr lang="fr-FR" sz="2800" b="1" dirty="0">
                <a:solidFill>
                  <a:schemeClr val="tx1"/>
                </a:solidFill>
                <a:latin typeface="Times New Roman" panose="02020603050405020304" pitchFamily="18" charset="0"/>
                <a:cs typeface="Times New Roman" panose="02020603050405020304" pitchFamily="18" charset="0"/>
              </a:rPr>
              <a:t>particulier</a:t>
            </a:r>
            <a:r>
              <a:rPr lang="fr-FR" sz="2800" dirty="0">
                <a:solidFill>
                  <a:schemeClr val="tx1"/>
                </a:solidFill>
                <a:latin typeface="Times New Roman" panose="02020603050405020304" pitchFamily="18" charset="0"/>
                <a:cs typeface="Times New Roman" panose="02020603050405020304" pitchFamily="18" charset="0"/>
              </a:rPr>
              <a:t>. </a:t>
            </a:r>
          </a:p>
          <a:p>
            <a:pPr algn="l"/>
            <a:r>
              <a:rPr lang="fr-FR" sz="2800" dirty="0">
                <a:solidFill>
                  <a:schemeClr val="tx1"/>
                </a:solidFill>
                <a:latin typeface="Times New Roman" panose="02020603050405020304" pitchFamily="18" charset="0"/>
                <a:cs typeface="Times New Roman" panose="02020603050405020304" pitchFamily="18" charset="0"/>
              </a:rPr>
              <a:t>Si un excès des «cas» ont été exposés au facteur de risque, il se pourrait qu’il ait causé la maladie.</a:t>
            </a:r>
          </a:p>
          <a:p>
            <a:pPr algn="l"/>
            <a:endParaRPr lang="fr-FR" sz="2800" b="1" dirty="0">
              <a:solidFill>
                <a:schemeClr val="tx1"/>
              </a:solidFill>
            </a:endParaRPr>
          </a:p>
          <a:p>
            <a:pPr algn="l"/>
            <a:endParaRPr lang="fr-FR" sz="2800" b="1" dirty="0">
              <a:solidFill>
                <a:schemeClr val="tx1"/>
              </a:solidFill>
            </a:endParaRPr>
          </a:p>
        </p:txBody>
      </p:sp>
    </p:spTree>
    <p:extLst>
      <p:ext uri="{BB962C8B-B14F-4D97-AF65-F5344CB8AC3E}">
        <p14:creationId xmlns:p14="http://schemas.microsoft.com/office/powerpoint/2010/main" val="1775888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0" y="0"/>
            <a:ext cx="9144000" cy="6858000"/>
          </a:xfrm>
        </p:spPr>
        <p:txBody>
          <a:bodyPr>
            <a:noAutofit/>
          </a:bodyPr>
          <a:lstStyle/>
          <a:p>
            <a:pPr algn="l"/>
            <a:r>
              <a:rPr lang="fr-FR" sz="2800" b="1" dirty="0">
                <a:solidFill>
                  <a:schemeClr val="tx1"/>
                </a:solidFill>
              </a:rPr>
              <a:t>Etudes cas-témoins </a:t>
            </a:r>
            <a:r>
              <a:rPr lang="fr-FR" sz="2400" dirty="0">
                <a:solidFill>
                  <a:schemeClr val="tx1"/>
                </a:solidFill>
              </a:rPr>
              <a:t>(</a:t>
            </a:r>
            <a:r>
              <a:rPr lang="fr-FR" sz="2400" i="1" dirty="0">
                <a:solidFill>
                  <a:schemeClr val="tx1"/>
                </a:solidFill>
              </a:rPr>
              <a:t>Rétrospectives)</a:t>
            </a:r>
            <a:endParaRPr lang="fr-FR" sz="2400" dirty="0">
              <a:solidFill>
                <a:schemeClr val="tx1"/>
              </a:solidFill>
            </a:endParaRPr>
          </a:p>
          <a:p>
            <a:pPr algn="just"/>
            <a:r>
              <a:rPr lang="fr-FR" sz="2800" dirty="0">
                <a:solidFill>
                  <a:schemeClr val="tx1"/>
                </a:solidFill>
                <a:latin typeface="+mj-lt"/>
              </a:rPr>
              <a:t>On compare les niveaux d’exposition dans ces deux groupes pour étudier l’association entre exposition et événement de santé. </a:t>
            </a:r>
            <a:endParaRPr lang="fr-FR" sz="2800" b="1" dirty="0">
              <a:solidFill>
                <a:schemeClr val="tx1"/>
              </a:solidFill>
              <a:latin typeface="+mj-lt"/>
            </a:endParaRPr>
          </a:p>
        </p:txBody>
      </p:sp>
      <p:pic>
        <p:nvPicPr>
          <p:cNvPr id="4" name="Picture 2" descr="C:\Users\TOSHIBA INTEL\Desktop\Sans titrecohorteh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2276872"/>
            <a:ext cx="8856984" cy="4320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5217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0" y="0"/>
            <a:ext cx="9144000" cy="6858000"/>
          </a:xfrm>
        </p:spPr>
        <p:txBody>
          <a:bodyPr/>
          <a:lstStyle/>
          <a:p>
            <a:endParaRPr lang="fr-FR" sz="2800" b="1" dirty="0">
              <a:solidFill>
                <a:schemeClr val="tx1"/>
              </a:solidFill>
            </a:endParaRPr>
          </a:p>
          <a:p>
            <a:endParaRPr lang="fr-FR" sz="2800" b="1" dirty="0">
              <a:solidFill>
                <a:schemeClr val="tx1"/>
              </a:solidFill>
            </a:endParaRPr>
          </a:p>
          <a:p>
            <a:endParaRPr lang="fr-FR" sz="2800" b="1" dirty="0">
              <a:solidFill>
                <a:schemeClr val="tx1"/>
              </a:solidFill>
            </a:endParaRPr>
          </a:p>
          <a:p>
            <a:endParaRPr lang="fr-FR" sz="2800" b="1" dirty="0">
              <a:solidFill>
                <a:schemeClr val="tx1"/>
              </a:solidFill>
            </a:endParaRPr>
          </a:p>
          <a:p>
            <a:endParaRPr lang="fr-FR" sz="2800" b="1" dirty="0">
              <a:solidFill>
                <a:schemeClr val="tx1"/>
              </a:solidFill>
            </a:endParaRPr>
          </a:p>
          <a:p>
            <a:endParaRPr lang="fr-FR" sz="2800" b="1" dirty="0">
              <a:solidFill>
                <a:schemeClr val="tx1"/>
              </a:solidFill>
            </a:endParaRPr>
          </a:p>
          <a:p>
            <a:r>
              <a:rPr lang="fr-FR" sz="2800" b="1" dirty="0">
                <a:solidFill>
                  <a:schemeClr val="tx1"/>
                </a:solidFill>
              </a:rPr>
              <a:t>Quelques Mesures d’association</a:t>
            </a:r>
          </a:p>
          <a:p>
            <a:pPr algn="l"/>
            <a:endParaRPr lang="fr-FR" dirty="0">
              <a:solidFill>
                <a:schemeClr val="tx1"/>
              </a:solidFill>
            </a:endParaRPr>
          </a:p>
        </p:txBody>
      </p:sp>
    </p:spTree>
    <p:extLst>
      <p:ext uri="{BB962C8B-B14F-4D97-AF65-F5344CB8AC3E}">
        <p14:creationId xmlns:p14="http://schemas.microsoft.com/office/powerpoint/2010/main" val="10199545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0" y="0"/>
            <a:ext cx="9144000" cy="6858000"/>
          </a:xfrm>
        </p:spPr>
        <p:txBody>
          <a:bodyPr>
            <a:normAutofit/>
          </a:bodyPr>
          <a:lstStyle/>
          <a:p>
            <a:pPr algn="l"/>
            <a:r>
              <a:rPr lang="fr-FR" sz="2800" b="1" dirty="0">
                <a:solidFill>
                  <a:schemeClr val="tx1"/>
                </a:solidFill>
              </a:rPr>
              <a:t>Quelques Mesures d’association utilisées en épidémiologie</a:t>
            </a:r>
          </a:p>
          <a:p>
            <a:pPr algn="just"/>
            <a:r>
              <a:rPr lang="fr-FR" sz="2800" dirty="0">
                <a:solidFill>
                  <a:schemeClr val="tx1"/>
                </a:solidFill>
              </a:rPr>
              <a:t>On traite le cas le plus simple où une exposition est répartie en deux niveaux (présent/absent, exposé/ non exposé), et on notera E+ l’exposition, E- l’absence d’exposition</a:t>
            </a:r>
          </a:p>
          <a:p>
            <a:pPr algn="just"/>
            <a:endParaRPr lang="fr-FR" sz="2800" dirty="0">
              <a:solidFill>
                <a:schemeClr val="tx1"/>
              </a:solidFill>
            </a:endParaRPr>
          </a:p>
          <a:p>
            <a:pPr algn="just"/>
            <a:r>
              <a:rPr lang="fr-FR" sz="2800" dirty="0">
                <a:solidFill>
                  <a:schemeClr val="tx1"/>
                </a:solidFill>
              </a:rPr>
              <a:t>L’événement d’intérêt est également catégorisé en deux niveaux, M+ pour malade, M- pour non malade. </a:t>
            </a:r>
          </a:p>
          <a:p>
            <a:pPr algn="just"/>
            <a:endParaRPr lang="fr-FR" sz="2800" dirty="0">
              <a:solidFill>
                <a:schemeClr val="tx1"/>
              </a:solidFill>
            </a:endParaRPr>
          </a:p>
          <a:p>
            <a:pPr algn="just"/>
            <a:r>
              <a:rPr lang="fr-FR" sz="2800" dirty="0">
                <a:solidFill>
                  <a:schemeClr val="tx1"/>
                </a:solidFill>
              </a:rPr>
              <a:t>A partir de cette catégorisation, il est possible de dresser le tableau suivant : </a:t>
            </a:r>
          </a:p>
        </p:txBody>
      </p:sp>
      <p:pic>
        <p:nvPicPr>
          <p:cNvPr id="4" name="Picture 2" descr="C:\Users\TOSHIBA INTEL\Desktop\1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5013176"/>
            <a:ext cx="4896544" cy="1440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1051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0" y="0"/>
            <a:ext cx="9144000" cy="6858000"/>
          </a:xfrm>
        </p:spPr>
        <p:txBody>
          <a:bodyPr/>
          <a:lstStyle/>
          <a:p>
            <a:r>
              <a:rPr lang="fr-FR" b="1" dirty="0">
                <a:solidFill>
                  <a:schemeClr val="tx1"/>
                </a:solidFill>
              </a:rPr>
              <a:t>Plan</a:t>
            </a:r>
          </a:p>
          <a:p>
            <a:endParaRPr lang="fr-FR" b="1" dirty="0">
              <a:solidFill>
                <a:schemeClr val="tx1"/>
              </a:solidFill>
            </a:endParaRPr>
          </a:p>
          <a:p>
            <a:endParaRPr lang="fr-FR" b="1" dirty="0">
              <a:solidFill>
                <a:schemeClr val="tx1"/>
              </a:solidFill>
            </a:endParaRPr>
          </a:p>
          <a:p>
            <a:endParaRPr lang="fr-FR" b="1" dirty="0">
              <a:solidFill>
                <a:schemeClr val="tx1"/>
              </a:solidFill>
            </a:endParaRPr>
          </a:p>
          <a:p>
            <a:r>
              <a:rPr lang="fr-FR" b="1" dirty="0">
                <a:solidFill>
                  <a:schemeClr val="tx1"/>
                </a:solidFill>
              </a:rPr>
              <a:t>Rappel</a:t>
            </a:r>
          </a:p>
          <a:p>
            <a:r>
              <a:rPr lang="fr-FR" b="1" dirty="0">
                <a:solidFill>
                  <a:schemeClr val="tx1"/>
                </a:solidFill>
              </a:rPr>
              <a:t>Types d’Etudes</a:t>
            </a:r>
          </a:p>
          <a:p>
            <a:r>
              <a:rPr lang="fr-FR" b="1" dirty="0">
                <a:solidFill>
                  <a:schemeClr val="tx1"/>
                </a:solidFill>
              </a:rPr>
              <a:t>Quelques Mesures d’association</a:t>
            </a:r>
          </a:p>
          <a:p>
            <a:r>
              <a:rPr lang="fr-FR" b="1" dirty="0">
                <a:solidFill>
                  <a:schemeClr val="tx1"/>
                </a:solidFill>
              </a:rPr>
              <a:t>Quelques Modèles Statistiques</a:t>
            </a:r>
          </a:p>
          <a:p>
            <a:endParaRPr lang="fr-FR" b="1" dirty="0">
              <a:solidFill>
                <a:schemeClr val="tx1"/>
              </a:solidFill>
            </a:endParaRPr>
          </a:p>
          <a:p>
            <a:endParaRPr lang="fr-FR" b="1" dirty="0">
              <a:solidFill>
                <a:schemeClr val="tx1"/>
              </a:solidFill>
            </a:endParaRPr>
          </a:p>
          <a:p>
            <a:endParaRPr lang="fr-FR" b="1" dirty="0">
              <a:solidFill>
                <a:schemeClr val="tx1"/>
              </a:solidFill>
            </a:endParaRPr>
          </a:p>
        </p:txBody>
      </p:sp>
    </p:spTree>
    <p:extLst>
      <p:ext uri="{BB962C8B-B14F-4D97-AF65-F5344CB8AC3E}">
        <p14:creationId xmlns:p14="http://schemas.microsoft.com/office/powerpoint/2010/main" val="1229871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0" y="0"/>
            <a:ext cx="9144000" cy="6858000"/>
          </a:xfrm>
        </p:spPr>
        <p:txBody>
          <a:bodyPr>
            <a:normAutofit/>
          </a:bodyPr>
          <a:lstStyle/>
          <a:p>
            <a:pPr algn="l"/>
            <a:r>
              <a:rPr lang="fr-FR" sz="2800" b="1" dirty="0">
                <a:solidFill>
                  <a:schemeClr val="tx1"/>
                </a:solidFill>
              </a:rPr>
              <a:t>Quelques Mesures d’association</a:t>
            </a:r>
            <a:endParaRPr lang="fr-FR" sz="2800" dirty="0"/>
          </a:p>
          <a:p>
            <a:pPr algn="just"/>
            <a:endParaRPr lang="fr-FR" sz="2800" dirty="0">
              <a:solidFill>
                <a:schemeClr val="tx1"/>
              </a:solidFill>
            </a:endParaRPr>
          </a:p>
          <a:p>
            <a:pPr algn="just"/>
            <a:endParaRPr lang="fr-FR" sz="2800" dirty="0">
              <a:solidFill>
                <a:schemeClr val="tx1"/>
              </a:solidFill>
            </a:endParaRPr>
          </a:p>
          <a:p>
            <a:pPr algn="just"/>
            <a:endParaRPr lang="fr-FR" sz="2800" dirty="0">
              <a:solidFill>
                <a:schemeClr val="tx1"/>
              </a:solidFill>
            </a:endParaRPr>
          </a:p>
          <a:p>
            <a:pPr algn="just"/>
            <a:r>
              <a:rPr lang="fr-FR" sz="2800" b="1" dirty="0">
                <a:solidFill>
                  <a:schemeClr val="tx1"/>
                </a:solidFill>
              </a:rPr>
              <a:t>Risque relatif ou rapport d'incidence</a:t>
            </a:r>
          </a:p>
          <a:p>
            <a:pPr algn="just"/>
            <a:endParaRPr lang="fr-FR" sz="2800" dirty="0">
              <a:solidFill>
                <a:schemeClr val="tx1"/>
              </a:solidFill>
            </a:endParaRPr>
          </a:p>
          <a:p>
            <a:pPr algn="just"/>
            <a:r>
              <a:rPr lang="fr-FR" sz="2800" dirty="0">
                <a:solidFill>
                  <a:schemeClr val="tx1"/>
                </a:solidFill>
              </a:rPr>
              <a:t>Le risque absolu chez les </a:t>
            </a:r>
            <a:r>
              <a:rPr lang="fr-FR" sz="2800" b="1" dirty="0">
                <a:solidFill>
                  <a:schemeClr val="tx1"/>
                </a:solidFill>
              </a:rPr>
              <a:t>exposés</a:t>
            </a:r>
            <a:r>
              <a:rPr lang="fr-FR" sz="2800" dirty="0">
                <a:solidFill>
                  <a:schemeClr val="tx1"/>
                </a:solidFill>
              </a:rPr>
              <a:t>, </a:t>
            </a:r>
          </a:p>
          <a:p>
            <a:pPr algn="just"/>
            <a:r>
              <a:rPr lang="fr-FR" sz="2800" dirty="0">
                <a:solidFill>
                  <a:schemeClr val="tx1"/>
                </a:solidFill>
              </a:rPr>
              <a:t>Le risque absolu chez les non exposés</a:t>
            </a:r>
          </a:p>
          <a:p>
            <a:pPr algn="just"/>
            <a:endParaRPr lang="pt-BR" sz="2800" b="1" dirty="0">
              <a:solidFill>
                <a:schemeClr val="tx1"/>
              </a:solidFill>
            </a:endParaRPr>
          </a:p>
          <a:p>
            <a:pPr algn="just"/>
            <a:r>
              <a:rPr lang="pt-BR" sz="2800" b="1" dirty="0">
                <a:solidFill>
                  <a:schemeClr val="tx1"/>
                </a:solidFill>
              </a:rPr>
              <a:t>Estimation </a:t>
            </a:r>
            <a:r>
              <a:rPr lang="pt-BR" sz="2800" dirty="0">
                <a:solidFill>
                  <a:schemeClr val="tx1"/>
                </a:solidFill>
              </a:rPr>
              <a:t>Respectivement</a:t>
            </a:r>
          </a:p>
          <a:p>
            <a:pPr algn="just"/>
            <a:r>
              <a:rPr lang="pt-BR" sz="2800" b="1" dirty="0">
                <a:solidFill>
                  <a:schemeClr val="tx1"/>
                </a:solidFill>
              </a:rPr>
              <a:t>P(M+ | E+), estimé par n1/(n1+n2)</a:t>
            </a:r>
          </a:p>
          <a:p>
            <a:pPr algn="just"/>
            <a:r>
              <a:rPr lang="pt-BR" sz="2800" b="1" dirty="0">
                <a:solidFill>
                  <a:schemeClr val="tx1"/>
                </a:solidFill>
              </a:rPr>
              <a:t>P(M+ | E-), estimé par n3/(n3+n4)</a:t>
            </a:r>
            <a:endParaRPr lang="fr-FR" sz="2800" dirty="0">
              <a:solidFill>
                <a:schemeClr val="tx1"/>
              </a:solidFill>
            </a:endParaRPr>
          </a:p>
          <a:p>
            <a:pPr algn="just"/>
            <a:r>
              <a:rPr lang="fr-FR" sz="2800" dirty="0">
                <a:solidFill>
                  <a:schemeClr val="tx1"/>
                </a:solidFill>
              </a:rPr>
              <a:t> </a:t>
            </a:r>
            <a:r>
              <a:rPr lang="fr-FR" sz="2800" b="1" dirty="0">
                <a:solidFill>
                  <a:schemeClr val="tx1"/>
                </a:solidFill>
              </a:rPr>
              <a:t>P(M+ | E+) / P(M+ | E-).</a:t>
            </a:r>
            <a:r>
              <a:rPr lang="pt-BR" sz="2800" b="1" dirty="0">
                <a:solidFill>
                  <a:schemeClr val="tx1"/>
                </a:solidFill>
              </a:rPr>
              <a:t>estimé par n1/(n1+n2) / n3/(n3+n4)</a:t>
            </a:r>
          </a:p>
        </p:txBody>
      </p:sp>
      <p:pic>
        <p:nvPicPr>
          <p:cNvPr id="4" name="Picture 2" descr="C:\Users\TOSHIBA INTEL\Desktop\1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548680"/>
            <a:ext cx="4896544" cy="1440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8677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0" y="0"/>
            <a:ext cx="9144000" cy="6858000"/>
          </a:xfrm>
        </p:spPr>
        <p:txBody>
          <a:bodyPr/>
          <a:lstStyle/>
          <a:p>
            <a:r>
              <a:rPr lang="fr-FR" sz="2800" b="1" dirty="0">
                <a:solidFill>
                  <a:schemeClr val="tx1"/>
                </a:solidFill>
              </a:rPr>
              <a:t>Quelques Mesures d’association utilisées en épidémiologie</a:t>
            </a:r>
          </a:p>
          <a:p>
            <a:endParaRPr lang="it-IT" sz="2800" b="1" dirty="0">
              <a:solidFill>
                <a:schemeClr val="tx1"/>
              </a:solidFill>
            </a:endParaRPr>
          </a:p>
          <a:p>
            <a:r>
              <a:rPr lang="it-IT" sz="2800" b="1" dirty="0">
                <a:solidFill>
                  <a:schemeClr val="tx1"/>
                </a:solidFill>
              </a:rPr>
              <a:t>Interpretation</a:t>
            </a:r>
          </a:p>
          <a:p>
            <a:pPr algn="l"/>
            <a:r>
              <a:rPr lang="it-IT" sz="2800" b="1" dirty="0">
                <a:solidFill>
                  <a:schemeClr val="tx1"/>
                </a:solidFill>
              </a:rPr>
              <a:t>RR = n; 0; 1</a:t>
            </a:r>
          </a:p>
          <a:p>
            <a:endParaRPr lang="it-IT" sz="2800" b="1" dirty="0">
              <a:solidFill>
                <a:schemeClr val="tx1"/>
              </a:solidFill>
            </a:endParaRPr>
          </a:p>
          <a:p>
            <a:endParaRPr lang="it-IT" sz="2800" b="1" dirty="0">
              <a:solidFill>
                <a:schemeClr val="tx1"/>
              </a:solidFill>
            </a:endParaRPr>
          </a:p>
          <a:p>
            <a:pPr marL="457200" indent="-457200" algn="l">
              <a:buFont typeface="Courier New" panose="02070309020205020404" pitchFamily="49" charset="0"/>
              <a:buChar char="o"/>
            </a:pPr>
            <a:r>
              <a:rPr lang="fr-FR" sz="2800" dirty="0">
                <a:solidFill>
                  <a:schemeClr val="tx1"/>
                </a:solidFill>
              </a:rPr>
              <a:t>RR = 17 signifie que le risque de devenir malade est 17 fois plus important chez les exposés que chez les non-exposés</a:t>
            </a:r>
          </a:p>
          <a:p>
            <a:pPr marL="457200" indent="-457200" algn="l">
              <a:buFont typeface="Courier New" panose="02070309020205020404" pitchFamily="49" charset="0"/>
              <a:buChar char="o"/>
            </a:pPr>
            <a:r>
              <a:rPr lang="fr-FR" sz="2800" dirty="0">
                <a:solidFill>
                  <a:schemeClr val="tx1"/>
                </a:solidFill>
              </a:rPr>
              <a:t>RR = 1 : ce n'est pas un facteur de risque</a:t>
            </a:r>
          </a:p>
          <a:p>
            <a:pPr marL="457200" indent="-457200" algn="l">
              <a:buFont typeface="Courier New" panose="02070309020205020404" pitchFamily="49" charset="0"/>
              <a:buChar char="o"/>
            </a:pPr>
            <a:r>
              <a:rPr lang="fr-FR" sz="2800" dirty="0">
                <a:solidFill>
                  <a:schemeClr val="tx1"/>
                </a:solidFill>
              </a:rPr>
              <a:t>RR entre 0 et 1 : facteur protecteur !!!</a:t>
            </a:r>
            <a:endParaRPr lang="fr-FR" sz="2800" b="1" dirty="0">
              <a:solidFill>
                <a:schemeClr val="tx1"/>
              </a:solidFill>
              <a:effectLst>
                <a:outerShdw blurRad="38100" dist="38100" dir="2700000" algn="tl">
                  <a:srgbClr val="000000">
                    <a:alpha val="43137"/>
                  </a:srgbClr>
                </a:outerShdw>
              </a:effectLst>
            </a:endParaRPr>
          </a:p>
          <a:p>
            <a:endParaRPr lang="fr-FR" sz="2800" b="1" dirty="0">
              <a:solidFill>
                <a:schemeClr val="tx1"/>
              </a:solidFill>
            </a:endParaRPr>
          </a:p>
        </p:txBody>
      </p:sp>
    </p:spTree>
    <p:extLst>
      <p:ext uri="{BB962C8B-B14F-4D97-AF65-F5344CB8AC3E}">
        <p14:creationId xmlns:p14="http://schemas.microsoft.com/office/powerpoint/2010/main" val="1675293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0" y="0"/>
            <a:ext cx="9144000" cy="6858000"/>
          </a:xfrm>
        </p:spPr>
        <p:txBody>
          <a:bodyPr>
            <a:noAutofit/>
          </a:bodyPr>
          <a:lstStyle/>
          <a:p>
            <a:pPr algn="l"/>
            <a:r>
              <a:rPr lang="fr-FR" sz="2800" b="1" dirty="0">
                <a:solidFill>
                  <a:schemeClr val="tx1"/>
                </a:solidFill>
              </a:rPr>
              <a:t>Quelques Mesures d’association</a:t>
            </a:r>
          </a:p>
          <a:p>
            <a:pPr algn="l"/>
            <a:endParaRPr lang="fr-FR" sz="2800" dirty="0"/>
          </a:p>
          <a:p>
            <a:pPr algn="l"/>
            <a:endParaRPr lang="fr-FR" sz="2800" dirty="0"/>
          </a:p>
          <a:p>
            <a:pPr algn="just"/>
            <a:endParaRPr lang="fr-FR" sz="2800" dirty="0">
              <a:solidFill>
                <a:schemeClr val="tx1"/>
              </a:solidFill>
            </a:endParaRPr>
          </a:p>
          <a:p>
            <a:pPr algn="just"/>
            <a:r>
              <a:rPr lang="fr-FR" sz="2800" dirty="0">
                <a:solidFill>
                  <a:schemeClr val="tx1"/>
                </a:solidFill>
              </a:rPr>
              <a:t>Le </a:t>
            </a:r>
            <a:r>
              <a:rPr lang="fr-FR" sz="2800" b="1" dirty="0">
                <a:solidFill>
                  <a:schemeClr val="tx1"/>
                </a:solidFill>
              </a:rPr>
              <a:t>rapport des cotes : </a:t>
            </a:r>
            <a:r>
              <a:rPr lang="fr-FR" sz="2800" dirty="0">
                <a:solidFill>
                  <a:schemeClr val="tx1"/>
                </a:solidFill>
              </a:rPr>
              <a:t>Probabilité sur son </a:t>
            </a:r>
            <a:r>
              <a:rPr lang="fr-FR" sz="2800" b="1" dirty="0">
                <a:solidFill>
                  <a:schemeClr val="tx1"/>
                </a:solidFill>
              </a:rPr>
              <a:t>complémentaire</a:t>
            </a:r>
            <a:r>
              <a:rPr lang="fr-FR" sz="2800" dirty="0">
                <a:solidFill>
                  <a:schemeClr val="tx1"/>
                </a:solidFill>
              </a:rPr>
              <a:t> : </a:t>
            </a:r>
          </a:p>
          <a:p>
            <a:pPr algn="just"/>
            <a:r>
              <a:rPr lang="fr-FR" sz="2800" dirty="0">
                <a:solidFill>
                  <a:schemeClr val="tx1"/>
                </a:solidFill>
              </a:rPr>
              <a:t>Cote de la maladie chez les exposés sur celle chez les non-exposés </a:t>
            </a:r>
          </a:p>
          <a:p>
            <a:endParaRPr lang="fr-FR" sz="2800" b="1" dirty="0">
              <a:solidFill>
                <a:schemeClr val="tx1"/>
              </a:solidFill>
            </a:endParaRPr>
          </a:p>
          <a:p>
            <a:r>
              <a:rPr lang="fr-FR" sz="2800" b="1" dirty="0">
                <a:solidFill>
                  <a:schemeClr val="tx1"/>
                </a:solidFill>
              </a:rPr>
              <a:t>[ </a:t>
            </a:r>
            <a:r>
              <a:rPr lang="fr-FR" sz="2800" dirty="0">
                <a:solidFill>
                  <a:schemeClr val="tx1"/>
                </a:solidFill>
              </a:rPr>
              <a:t>P(M+ | E+)/P(M- | E+) </a:t>
            </a:r>
            <a:r>
              <a:rPr lang="fr-FR" sz="2800" b="1" dirty="0">
                <a:solidFill>
                  <a:schemeClr val="tx1"/>
                </a:solidFill>
              </a:rPr>
              <a:t>]  </a:t>
            </a:r>
            <a:r>
              <a:rPr lang="fr-FR" sz="2800" dirty="0">
                <a:solidFill>
                  <a:schemeClr val="tx1"/>
                </a:solidFill>
              </a:rPr>
              <a:t>/ </a:t>
            </a:r>
            <a:r>
              <a:rPr lang="fr-FR" sz="2800" b="1" dirty="0">
                <a:solidFill>
                  <a:schemeClr val="tx1"/>
                </a:solidFill>
              </a:rPr>
              <a:t>[</a:t>
            </a:r>
            <a:r>
              <a:rPr lang="fr-FR" sz="2800" dirty="0">
                <a:solidFill>
                  <a:schemeClr val="tx1"/>
                </a:solidFill>
              </a:rPr>
              <a:t> P(M+ | E-)/P(M- | E-)</a:t>
            </a:r>
            <a:r>
              <a:rPr lang="fr-FR" sz="2800" b="1" dirty="0">
                <a:solidFill>
                  <a:schemeClr val="tx1"/>
                </a:solidFill>
              </a:rPr>
              <a:t> ] </a:t>
            </a:r>
          </a:p>
          <a:p>
            <a:endParaRPr lang="fr-FR" sz="2800" dirty="0">
              <a:solidFill>
                <a:schemeClr val="tx1"/>
              </a:solidFill>
            </a:endParaRPr>
          </a:p>
          <a:p>
            <a:r>
              <a:rPr lang="fr-FR" sz="2800" dirty="0">
                <a:solidFill>
                  <a:schemeClr val="tx1"/>
                </a:solidFill>
              </a:rPr>
              <a:t>Il est estimé par   </a:t>
            </a:r>
            <a:r>
              <a:rPr lang="fr-FR" sz="2800" b="1" dirty="0">
                <a:solidFill>
                  <a:schemeClr val="tx1"/>
                </a:solidFill>
              </a:rPr>
              <a:t>(n1n4) / (n2n3)</a:t>
            </a:r>
          </a:p>
        </p:txBody>
      </p:sp>
      <p:pic>
        <p:nvPicPr>
          <p:cNvPr id="4" name="Picture 2" descr="C:\Users\TOSHIBA INTEL\Desktop\1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548680"/>
            <a:ext cx="4896544" cy="1440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3037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0" y="0"/>
            <a:ext cx="9144000" cy="6858000"/>
          </a:xfrm>
        </p:spPr>
        <p:txBody>
          <a:bodyPr>
            <a:normAutofit/>
          </a:bodyPr>
          <a:lstStyle/>
          <a:p>
            <a:pPr algn="l"/>
            <a:r>
              <a:rPr lang="fr-FR" sz="2800" b="1" dirty="0">
                <a:solidFill>
                  <a:schemeClr val="tx1"/>
                </a:solidFill>
              </a:rPr>
              <a:t>Quelques Mesures d’association</a:t>
            </a:r>
          </a:p>
          <a:p>
            <a:pPr algn="l"/>
            <a:r>
              <a:rPr lang="fr-FR" sz="2800" b="1" dirty="0">
                <a:solidFill>
                  <a:schemeClr val="tx1"/>
                </a:solidFill>
              </a:rPr>
              <a:t>Risque attribuable, </a:t>
            </a:r>
          </a:p>
          <a:p>
            <a:pPr algn="l"/>
            <a:r>
              <a:rPr lang="fr-FR" sz="2800" dirty="0">
                <a:solidFill>
                  <a:schemeClr val="tx1"/>
                </a:solidFill>
                <a:latin typeface="+mj-lt"/>
              </a:rPr>
              <a:t>Proportion de cas Evitable en supprimant ce facteur causal. </a:t>
            </a:r>
          </a:p>
          <a:p>
            <a:pPr algn="l"/>
            <a:r>
              <a:rPr lang="fr-FR" sz="2800" dirty="0">
                <a:solidFill>
                  <a:schemeClr val="tx1"/>
                </a:solidFill>
                <a:latin typeface="+mj-lt"/>
              </a:rPr>
              <a:t>Ex: Tabac et Cancer, Sucre et Diabète, Stress et HTA</a:t>
            </a:r>
          </a:p>
          <a:p>
            <a:pPr algn="l"/>
            <a:endParaRPr lang="fr-FR" sz="2800" dirty="0">
              <a:solidFill>
                <a:schemeClr val="tx1"/>
              </a:solidFill>
              <a:latin typeface="+mj-lt"/>
            </a:endParaRPr>
          </a:p>
          <a:p>
            <a:pPr algn="l"/>
            <a:r>
              <a:rPr lang="fr-FR" sz="2800" dirty="0">
                <a:solidFill>
                  <a:schemeClr val="tx1"/>
                </a:solidFill>
                <a:latin typeface="+mj-lt"/>
              </a:rPr>
              <a:t>Soit :</a:t>
            </a:r>
          </a:p>
          <a:p>
            <a:pPr marL="457200" indent="-457200" algn="l">
              <a:buFont typeface="Wingdings" pitchFamily="2" charset="2"/>
              <a:buChar char="§"/>
            </a:pPr>
            <a:r>
              <a:rPr lang="fr-FR" sz="2800" b="1" i="1" dirty="0">
                <a:solidFill>
                  <a:schemeClr val="tx1"/>
                </a:solidFill>
                <a:latin typeface="+mj-lt"/>
              </a:rPr>
              <a:t>N : </a:t>
            </a:r>
            <a:r>
              <a:rPr lang="fr-FR" sz="2800" dirty="0">
                <a:solidFill>
                  <a:schemeClr val="tx1"/>
                </a:solidFill>
                <a:latin typeface="+mj-lt"/>
              </a:rPr>
              <a:t>Nombre total de malades ;</a:t>
            </a:r>
          </a:p>
          <a:p>
            <a:pPr marL="457200" indent="-457200" algn="l">
              <a:buFont typeface="Wingdings" pitchFamily="2" charset="2"/>
              <a:buChar char="§"/>
            </a:pPr>
            <a:r>
              <a:rPr lang="fr-FR" sz="2800" b="1" i="1" dirty="0">
                <a:solidFill>
                  <a:schemeClr val="tx1"/>
                </a:solidFill>
                <a:latin typeface="+mj-lt"/>
              </a:rPr>
              <a:t>NF : </a:t>
            </a:r>
            <a:r>
              <a:rPr lang="fr-FR" sz="2800" dirty="0">
                <a:solidFill>
                  <a:schemeClr val="tx1"/>
                </a:solidFill>
                <a:latin typeface="+mj-lt"/>
              </a:rPr>
              <a:t>Malades exposés  </a:t>
            </a:r>
            <a:r>
              <a:rPr lang="fr-FR" sz="2800" dirty="0" err="1">
                <a:solidFill>
                  <a:schemeClr val="tx1"/>
                </a:solidFill>
                <a:latin typeface="+mj-lt"/>
              </a:rPr>
              <a:t>Excusivement</a:t>
            </a:r>
            <a:r>
              <a:rPr lang="fr-FR" sz="2800" dirty="0">
                <a:solidFill>
                  <a:schemeClr val="tx1"/>
                </a:solidFill>
                <a:latin typeface="+mj-lt"/>
              </a:rPr>
              <a:t> au facteur </a:t>
            </a:r>
            <a:r>
              <a:rPr lang="fr-FR" sz="2800" i="1" dirty="0">
                <a:solidFill>
                  <a:schemeClr val="tx1"/>
                </a:solidFill>
                <a:latin typeface="+mj-lt"/>
              </a:rPr>
              <a:t>F </a:t>
            </a:r>
            <a:r>
              <a:rPr lang="fr-FR" sz="2800" dirty="0">
                <a:solidFill>
                  <a:schemeClr val="tx1"/>
                </a:solidFill>
                <a:latin typeface="+mj-lt"/>
              </a:rPr>
              <a:t>;</a:t>
            </a:r>
          </a:p>
          <a:p>
            <a:pPr marL="457200" indent="-457200" algn="l">
              <a:buFont typeface="Wingdings" pitchFamily="2" charset="2"/>
              <a:buChar char="§"/>
            </a:pPr>
            <a:r>
              <a:rPr lang="fr-FR" sz="2800" b="1" i="1" dirty="0">
                <a:solidFill>
                  <a:schemeClr val="tx1"/>
                </a:solidFill>
                <a:latin typeface="+mj-lt"/>
              </a:rPr>
              <a:t>NNF : </a:t>
            </a:r>
            <a:r>
              <a:rPr lang="fr-FR" sz="2800" i="1" dirty="0">
                <a:solidFill>
                  <a:schemeClr val="tx1"/>
                </a:solidFill>
                <a:latin typeface="+mj-lt"/>
              </a:rPr>
              <a:t> </a:t>
            </a:r>
            <a:r>
              <a:rPr lang="fr-FR" sz="2800" dirty="0">
                <a:solidFill>
                  <a:schemeClr val="tx1"/>
                </a:solidFill>
                <a:latin typeface="+mj-lt"/>
              </a:rPr>
              <a:t>le nombre de malades non exposés au facteur </a:t>
            </a:r>
            <a:r>
              <a:rPr lang="fr-FR" sz="2800" i="1" dirty="0">
                <a:solidFill>
                  <a:schemeClr val="tx1"/>
                </a:solidFill>
                <a:latin typeface="+mj-lt"/>
              </a:rPr>
              <a:t>F</a:t>
            </a:r>
            <a:r>
              <a:rPr lang="fr-FR" sz="2800" dirty="0">
                <a:solidFill>
                  <a:schemeClr val="tx1"/>
                </a:solidFill>
                <a:latin typeface="+mj-lt"/>
              </a:rPr>
              <a:t>.</a:t>
            </a:r>
          </a:p>
          <a:p>
            <a:pPr marL="457200" indent="-457200" algn="l">
              <a:buFont typeface="Wingdings" pitchFamily="2" charset="2"/>
              <a:buChar char="§"/>
            </a:pPr>
            <a:endParaRPr lang="fr-FR" sz="2800" dirty="0">
              <a:solidFill>
                <a:schemeClr val="tx1"/>
              </a:solidFill>
              <a:latin typeface="+mj-lt"/>
            </a:endParaRPr>
          </a:p>
          <a:p>
            <a:pPr algn="l"/>
            <a:endParaRPr lang="fr-FR" sz="2800" dirty="0">
              <a:solidFill>
                <a:schemeClr val="tx1"/>
              </a:solidFill>
              <a:latin typeface="+mj-lt"/>
            </a:endParaRPr>
          </a:p>
          <a:p>
            <a:pPr marL="457200" indent="-457200" algn="l">
              <a:buFont typeface="Wingdings" pitchFamily="2" charset="2"/>
              <a:buChar char="§"/>
            </a:pPr>
            <a:r>
              <a:rPr lang="fr-FR" sz="2800" b="1" i="1" dirty="0">
                <a:solidFill>
                  <a:schemeClr val="tx1"/>
                </a:solidFill>
              </a:rPr>
              <a:t>N </a:t>
            </a:r>
            <a:r>
              <a:rPr lang="fr-FR" sz="2800" b="1" dirty="0">
                <a:solidFill>
                  <a:schemeClr val="tx1"/>
                </a:solidFill>
              </a:rPr>
              <a:t>= </a:t>
            </a:r>
            <a:r>
              <a:rPr lang="fr-FR" sz="2800" b="1" i="1" dirty="0">
                <a:solidFill>
                  <a:schemeClr val="tx1"/>
                </a:solidFill>
              </a:rPr>
              <a:t>NF </a:t>
            </a:r>
            <a:r>
              <a:rPr lang="fr-FR" sz="2800" b="1" dirty="0">
                <a:solidFill>
                  <a:schemeClr val="tx1"/>
                </a:solidFill>
              </a:rPr>
              <a:t>+ </a:t>
            </a:r>
            <a:r>
              <a:rPr lang="fr-FR" sz="2800" b="1" i="1" dirty="0">
                <a:solidFill>
                  <a:schemeClr val="tx1"/>
                </a:solidFill>
              </a:rPr>
              <a:t>NNF</a:t>
            </a:r>
            <a:r>
              <a:rPr lang="fr-FR" sz="2800" b="1" dirty="0">
                <a:solidFill>
                  <a:schemeClr val="tx1"/>
                </a:solidFill>
              </a:rPr>
              <a:t>.</a:t>
            </a:r>
          </a:p>
          <a:p>
            <a:pPr marL="457200" indent="-457200" algn="l">
              <a:buFont typeface="Wingdings" pitchFamily="2" charset="2"/>
              <a:buChar char="§"/>
            </a:pPr>
            <a:endParaRPr lang="fr-FR" sz="2800" b="1" dirty="0">
              <a:solidFill>
                <a:schemeClr val="tx1"/>
              </a:solidFill>
              <a:latin typeface="+mj-lt"/>
            </a:endParaRPr>
          </a:p>
        </p:txBody>
      </p:sp>
    </p:spTree>
    <p:extLst>
      <p:ext uri="{BB962C8B-B14F-4D97-AF65-F5344CB8AC3E}">
        <p14:creationId xmlns:p14="http://schemas.microsoft.com/office/powerpoint/2010/main" val="2601646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ous-titre 2"/>
              <p:cNvSpPr>
                <a:spLocks noGrp="1"/>
              </p:cNvSpPr>
              <p:nvPr>
                <p:ph type="subTitle" idx="1"/>
              </p:nvPr>
            </p:nvSpPr>
            <p:spPr>
              <a:xfrm>
                <a:off x="0" y="0"/>
                <a:ext cx="9144000" cy="6858000"/>
              </a:xfrm>
            </p:spPr>
            <p:txBody>
              <a:bodyPr>
                <a:normAutofit/>
              </a:bodyPr>
              <a:lstStyle/>
              <a:p>
                <a:pPr algn="l"/>
                <a:r>
                  <a:rPr lang="fr-FR" sz="2800" b="1" dirty="0">
                    <a:solidFill>
                      <a:schemeClr val="tx1"/>
                    </a:solidFill>
                    <a:latin typeface="+mj-lt"/>
                  </a:rPr>
                  <a:t>Quelques Mesures d’association</a:t>
                </a:r>
              </a:p>
              <a:p>
                <a:pPr algn="l"/>
                <a:r>
                  <a:rPr lang="fr-FR" sz="2800" b="1" dirty="0">
                    <a:solidFill>
                      <a:schemeClr val="tx1"/>
                    </a:solidFill>
                    <a:latin typeface="+mj-lt"/>
                  </a:rPr>
                  <a:t>Risque attribuable</a:t>
                </a:r>
              </a:p>
              <a:p>
                <a:pPr algn="l"/>
                <a:r>
                  <a:rPr lang="fr-FR" sz="2800" dirty="0">
                    <a:solidFill>
                      <a:schemeClr val="tx1"/>
                    </a:solidFill>
                  </a:rPr>
                  <a:t>Proportion maximale évitable :</a:t>
                </a:r>
                <a:endParaRPr lang="fr-FR" sz="2800" b="1" i="1" dirty="0">
                  <a:solidFill>
                    <a:schemeClr val="tx1"/>
                  </a:solidFill>
                  <a:effectLst>
                    <a:outerShdw blurRad="38100" dist="38100" dir="2700000" algn="tl">
                      <a:srgbClr val="000000">
                        <a:alpha val="43137"/>
                      </a:srgbClr>
                    </a:outerShdw>
                  </a:effectLst>
                  <a:latin typeface="Cambria Math"/>
                </a:endParaRPr>
              </a:p>
              <a:p>
                <a14:m>
                  <m:oMath xmlns:m="http://schemas.openxmlformats.org/officeDocument/2006/math">
                    <m:f>
                      <m:fPr>
                        <m:ctrlPr>
                          <a:rPr lang="fr-FR" sz="2800" b="1" i="1" smtClean="0">
                            <a:solidFill>
                              <a:schemeClr val="tx1"/>
                            </a:solidFill>
                            <a:effectLst/>
                            <a:latin typeface="Cambria Math" panose="02040503050406030204" pitchFamily="18" charset="0"/>
                          </a:rPr>
                        </m:ctrlPr>
                      </m:fPr>
                      <m:num>
                        <m:r>
                          <a:rPr lang="fr-FR" sz="2800" b="1">
                            <a:solidFill>
                              <a:schemeClr val="tx1"/>
                            </a:solidFill>
                            <a:effectLst/>
                            <a:latin typeface="Cambria Math"/>
                          </a:rPr>
                          <m:t>𝐏𝐫</m:t>
                        </m:r>
                        <m:d>
                          <m:dPr>
                            <m:ctrlPr>
                              <a:rPr lang="fr-FR" sz="2800" b="1" i="1">
                                <a:solidFill>
                                  <a:schemeClr val="tx1"/>
                                </a:solidFill>
                                <a:effectLst/>
                                <a:latin typeface="Cambria Math" panose="02040503050406030204" pitchFamily="18" charset="0"/>
                              </a:rPr>
                            </m:ctrlPr>
                          </m:dPr>
                          <m:e>
                            <m:r>
                              <a:rPr lang="fr-FR" sz="2800" b="1">
                                <a:solidFill>
                                  <a:schemeClr val="tx1"/>
                                </a:solidFill>
                                <a:effectLst/>
                                <a:latin typeface="Cambria Math"/>
                              </a:rPr>
                              <m:t>𝐌</m:t>
                            </m:r>
                          </m:e>
                        </m:d>
                        <m:r>
                          <a:rPr lang="fr-FR" sz="2800" b="1">
                            <a:solidFill>
                              <a:schemeClr val="tx1"/>
                            </a:solidFill>
                            <a:effectLst/>
                            <a:latin typeface="Cambria Math"/>
                          </a:rPr>
                          <m:t>−</m:t>
                        </m:r>
                        <m:r>
                          <a:rPr lang="fr-FR" sz="2800" b="1">
                            <a:solidFill>
                              <a:schemeClr val="tx1"/>
                            </a:solidFill>
                            <a:effectLst/>
                            <a:latin typeface="Cambria Math"/>
                          </a:rPr>
                          <m:t>𝐏𝐫</m:t>
                        </m:r>
                        <m:r>
                          <a:rPr lang="fr-FR" sz="2800" b="1">
                            <a:solidFill>
                              <a:schemeClr val="tx1"/>
                            </a:solidFill>
                            <a:effectLst/>
                            <a:latin typeface="Cambria Math"/>
                          </a:rPr>
                          <m:t>(</m:t>
                        </m:r>
                        <m:r>
                          <a:rPr lang="fr-FR" sz="2800" b="1">
                            <a:solidFill>
                              <a:schemeClr val="tx1"/>
                            </a:solidFill>
                            <a:effectLst/>
                            <a:latin typeface="Cambria Math"/>
                          </a:rPr>
                          <m:t>𝐌</m:t>
                        </m:r>
                        <m:r>
                          <a:rPr lang="fr-FR" sz="2800" b="1">
                            <a:solidFill>
                              <a:schemeClr val="tx1"/>
                            </a:solidFill>
                            <a:effectLst/>
                            <a:latin typeface="Cambria Math"/>
                          </a:rPr>
                          <m:t>/</m:t>
                        </m:r>
                        <m:r>
                          <a:rPr lang="fr-FR" sz="2800" b="1">
                            <a:solidFill>
                              <a:schemeClr val="tx1"/>
                            </a:solidFill>
                            <a:effectLst/>
                            <a:latin typeface="Cambria Math"/>
                          </a:rPr>
                          <m:t>𝐍𝐅</m:t>
                        </m:r>
                        <m:r>
                          <a:rPr lang="fr-FR" sz="2800" b="1">
                            <a:solidFill>
                              <a:schemeClr val="tx1"/>
                            </a:solidFill>
                            <a:effectLst/>
                            <a:latin typeface="Cambria Math"/>
                          </a:rPr>
                          <m:t>)</m:t>
                        </m:r>
                      </m:num>
                      <m:den>
                        <m:r>
                          <a:rPr lang="fr-FR" sz="2800" b="1">
                            <a:solidFill>
                              <a:schemeClr val="tx1"/>
                            </a:solidFill>
                            <a:effectLst/>
                            <a:latin typeface="Cambria Math"/>
                          </a:rPr>
                          <m:t>𝐏𝐫</m:t>
                        </m:r>
                        <m:r>
                          <a:rPr lang="fr-FR" sz="2800" b="1">
                            <a:solidFill>
                              <a:schemeClr val="tx1"/>
                            </a:solidFill>
                            <a:effectLst/>
                            <a:latin typeface="Cambria Math"/>
                          </a:rPr>
                          <m:t>(</m:t>
                        </m:r>
                        <m:r>
                          <a:rPr lang="fr-FR" sz="2800" b="1">
                            <a:solidFill>
                              <a:schemeClr val="tx1"/>
                            </a:solidFill>
                            <a:effectLst/>
                            <a:latin typeface="Cambria Math"/>
                          </a:rPr>
                          <m:t>𝐌</m:t>
                        </m:r>
                        <m:r>
                          <a:rPr lang="fr-FR" sz="2800" b="1">
                            <a:solidFill>
                              <a:schemeClr val="tx1"/>
                            </a:solidFill>
                            <a:effectLst/>
                            <a:latin typeface="Cambria Math"/>
                          </a:rPr>
                          <m:t>)</m:t>
                        </m:r>
                      </m:den>
                    </m:f>
                  </m:oMath>
                </a14:m>
                <a:r>
                  <a:rPr lang="fr-FR" sz="2800" b="1" dirty="0">
                    <a:solidFill>
                      <a:schemeClr val="tx1"/>
                    </a:solidFill>
                    <a:effectLst/>
                  </a:rPr>
                  <a:t>      </a:t>
                </a:r>
                <a:r>
                  <a:rPr lang="fr-FR" sz="2800" b="1" dirty="0">
                    <a:solidFill>
                      <a:schemeClr val="tx1"/>
                    </a:solidFill>
                  </a:rPr>
                  <a:t>(1)</a:t>
                </a:r>
                <a:endParaRPr lang="fr-FR" sz="2800" dirty="0">
                  <a:solidFill>
                    <a:schemeClr val="tx1"/>
                  </a:solidFill>
                  <a:latin typeface="+mj-lt"/>
                </a:endParaRPr>
              </a:p>
              <a:p>
                <a:pPr algn="l"/>
                <a:endParaRPr lang="fr-FR" sz="2800" dirty="0">
                  <a:solidFill>
                    <a:schemeClr val="tx1"/>
                  </a:solidFill>
                  <a:latin typeface="+mj-lt"/>
                </a:endParaRPr>
              </a:p>
              <a:p>
                <a:pPr algn="l"/>
                <a:r>
                  <a:rPr lang="fr-FR" sz="2800" dirty="0">
                    <a:solidFill>
                      <a:schemeClr val="tx1"/>
                    </a:solidFill>
                    <a:latin typeface="+mj-lt"/>
                  </a:rPr>
                  <a:t>Soit </a:t>
                </a:r>
                <a:r>
                  <a:rPr lang="fr-FR" sz="2800" b="1" i="1" dirty="0">
                    <a:solidFill>
                      <a:schemeClr val="tx1"/>
                    </a:solidFill>
                    <a:latin typeface="+mj-lt"/>
                  </a:rPr>
                  <a:t>f</a:t>
                </a:r>
                <a:r>
                  <a:rPr lang="fr-FR" sz="2800" i="1" dirty="0">
                    <a:solidFill>
                      <a:schemeClr val="tx1"/>
                    </a:solidFill>
                    <a:latin typeface="+mj-lt"/>
                  </a:rPr>
                  <a:t> </a:t>
                </a:r>
                <a:r>
                  <a:rPr lang="fr-FR" sz="2800" dirty="0">
                    <a:solidFill>
                      <a:schemeClr val="tx1"/>
                    </a:solidFill>
                    <a:latin typeface="+mj-lt"/>
                  </a:rPr>
                  <a:t>la proportion de sujets exposés:</a:t>
                </a:r>
              </a:p>
              <a:p>
                <a:endParaRPr lang="fr-FR" sz="2800" b="1" i="1" dirty="0">
                  <a:solidFill>
                    <a:schemeClr val="tx1"/>
                  </a:solidFill>
                </a:endParaRPr>
              </a:p>
              <a:p>
                <a:r>
                  <a:rPr lang="fr-FR" sz="2800" b="1" i="1" dirty="0">
                    <a:solidFill>
                      <a:schemeClr val="tx1"/>
                    </a:solidFill>
                  </a:rPr>
                  <a:t>Pr</a:t>
                </a:r>
                <a:r>
                  <a:rPr lang="fr-FR" sz="2800" b="1" dirty="0">
                    <a:solidFill>
                      <a:schemeClr val="tx1"/>
                    </a:solidFill>
                  </a:rPr>
                  <a:t>(</a:t>
                </a:r>
                <a:r>
                  <a:rPr lang="fr-FR" sz="2800" b="1" i="1" dirty="0">
                    <a:solidFill>
                      <a:schemeClr val="tx1"/>
                    </a:solidFill>
                  </a:rPr>
                  <a:t>M</a:t>
                </a:r>
                <a:r>
                  <a:rPr lang="fr-FR" sz="2800" b="1" dirty="0">
                    <a:solidFill>
                      <a:schemeClr val="tx1"/>
                    </a:solidFill>
                  </a:rPr>
                  <a:t>) = </a:t>
                </a:r>
                <a:r>
                  <a:rPr lang="fr-FR" sz="2800" b="1" i="1" dirty="0">
                    <a:solidFill>
                      <a:schemeClr val="tx1"/>
                    </a:solidFill>
                  </a:rPr>
                  <a:t>f </a:t>
                </a:r>
                <a:r>
                  <a:rPr lang="fr-FR" sz="2800" b="1" dirty="0">
                    <a:solidFill>
                      <a:schemeClr val="tx1"/>
                    </a:solidFill>
                  </a:rPr>
                  <a:t>Pr(</a:t>
                </a:r>
                <a:r>
                  <a:rPr lang="fr-FR" sz="2800" b="1" i="1" dirty="0">
                    <a:solidFill>
                      <a:schemeClr val="tx1"/>
                    </a:solidFill>
                  </a:rPr>
                  <a:t>M</a:t>
                </a:r>
                <a:r>
                  <a:rPr lang="fr-FR" sz="2800" b="1" dirty="0">
                    <a:solidFill>
                      <a:schemeClr val="tx1"/>
                    </a:solidFill>
                  </a:rPr>
                  <a:t>/</a:t>
                </a:r>
                <a:r>
                  <a:rPr lang="fr-FR" sz="2800" b="1" i="1" dirty="0">
                    <a:solidFill>
                      <a:schemeClr val="tx1"/>
                    </a:solidFill>
                  </a:rPr>
                  <a:t>F</a:t>
                </a:r>
                <a:r>
                  <a:rPr lang="fr-FR" sz="2800" b="1" dirty="0">
                    <a:solidFill>
                      <a:schemeClr val="tx1"/>
                    </a:solidFill>
                  </a:rPr>
                  <a:t>) + (1-</a:t>
                </a:r>
                <a:r>
                  <a:rPr lang="fr-FR" sz="2800" b="1" i="1" dirty="0">
                    <a:solidFill>
                      <a:schemeClr val="tx1"/>
                    </a:solidFill>
                  </a:rPr>
                  <a:t>f</a:t>
                </a:r>
                <a:r>
                  <a:rPr lang="fr-FR" sz="2800" b="1" dirty="0">
                    <a:solidFill>
                      <a:schemeClr val="tx1"/>
                    </a:solidFill>
                  </a:rPr>
                  <a:t>) </a:t>
                </a:r>
                <a:r>
                  <a:rPr lang="fr-FR" sz="2800" b="1" i="1" dirty="0">
                    <a:solidFill>
                      <a:schemeClr val="tx1"/>
                    </a:solidFill>
                  </a:rPr>
                  <a:t>Pr</a:t>
                </a:r>
                <a:r>
                  <a:rPr lang="fr-FR" sz="2800" b="1" dirty="0">
                    <a:solidFill>
                      <a:schemeClr val="tx1"/>
                    </a:solidFill>
                  </a:rPr>
                  <a:t>(</a:t>
                </a:r>
                <a:r>
                  <a:rPr lang="fr-FR" sz="2800" b="1" i="1" dirty="0">
                    <a:solidFill>
                      <a:schemeClr val="tx1"/>
                    </a:solidFill>
                  </a:rPr>
                  <a:t>M</a:t>
                </a:r>
                <a:r>
                  <a:rPr lang="fr-FR" sz="2800" b="1" dirty="0">
                    <a:solidFill>
                      <a:schemeClr val="tx1"/>
                    </a:solidFill>
                  </a:rPr>
                  <a:t>/</a:t>
                </a:r>
                <a:r>
                  <a:rPr lang="fr-FR" sz="2800" b="1" i="1" dirty="0">
                    <a:solidFill>
                      <a:schemeClr val="tx1"/>
                    </a:solidFill>
                  </a:rPr>
                  <a:t>NF</a:t>
                </a:r>
                <a:r>
                  <a:rPr lang="fr-FR" sz="2800" b="1" dirty="0">
                    <a:solidFill>
                      <a:schemeClr val="tx1"/>
                    </a:solidFill>
                  </a:rPr>
                  <a:t>) (2)</a:t>
                </a:r>
                <a:endParaRPr lang="fr-FR" sz="2800" dirty="0">
                  <a:solidFill>
                    <a:schemeClr val="tx1"/>
                  </a:solidFill>
                  <a:latin typeface="+mj-lt"/>
                </a:endParaRPr>
              </a:p>
              <a:p>
                <a:pPr algn="l"/>
                <a:endParaRPr lang="fr-FR" sz="2800" dirty="0">
                  <a:solidFill>
                    <a:schemeClr val="tx1"/>
                  </a:solidFill>
                  <a:latin typeface="+mj-lt"/>
                </a:endParaRPr>
              </a:p>
              <a:p>
                <a:pPr algn="l"/>
                <a:r>
                  <a:rPr lang="fr-FR" sz="2800" dirty="0">
                    <a:solidFill>
                      <a:schemeClr val="tx1"/>
                    </a:solidFill>
                  </a:rPr>
                  <a:t>En utilisant (1); (2) et RR</a:t>
                </a:r>
                <a:r>
                  <a:rPr lang="fr-FR" sz="2800" dirty="0">
                    <a:solidFill>
                      <a:schemeClr val="tx1"/>
                    </a:solidFill>
                    <a:latin typeface="+mj-lt"/>
                  </a:rPr>
                  <a:t> Le Risque attribuable : </a:t>
                </a:r>
                <a:r>
                  <a:rPr lang="fr-FR" sz="2800" b="1" dirty="0">
                    <a:solidFill>
                      <a:schemeClr val="tx1"/>
                    </a:solidFill>
                    <a:latin typeface="+mj-lt"/>
                  </a:rPr>
                  <a:t>RA</a:t>
                </a:r>
                <a:r>
                  <a:rPr lang="fr-FR" sz="2800" dirty="0">
                    <a:solidFill>
                      <a:schemeClr val="tx1"/>
                    </a:solidFill>
                    <a:latin typeface="+mj-lt"/>
                  </a:rPr>
                  <a:t> vaut : </a:t>
                </a:r>
              </a:p>
              <a:p>
                <a:endParaRPr lang="fr-FR" sz="2800" b="1" dirty="0">
                  <a:solidFill>
                    <a:schemeClr val="tx1"/>
                  </a:solidFill>
                  <a:latin typeface="+mj-lt"/>
                </a:endParaRPr>
              </a:p>
              <a:p>
                <a:r>
                  <a:rPr lang="fr-FR" sz="2800" b="1" dirty="0">
                    <a:solidFill>
                      <a:schemeClr val="tx1"/>
                    </a:solidFill>
                    <a:latin typeface="+mj-lt"/>
                  </a:rPr>
                  <a:t>RA = </a:t>
                </a:r>
                <a14:m>
                  <m:oMath xmlns:m="http://schemas.openxmlformats.org/officeDocument/2006/math">
                    <m:f>
                      <m:fPr>
                        <m:ctrlPr>
                          <a:rPr lang="fr-FR" sz="2800" b="1" i="1" smtClean="0">
                            <a:solidFill>
                              <a:schemeClr val="tx1"/>
                            </a:solidFill>
                            <a:latin typeface="Cambria Math" panose="02040503050406030204" pitchFamily="18" charset="0"/>
                          </a:rPr>
                        </m:ctrlPr>
                      </m:fPr>
                      <m:num>
                        <m:r>
                          <a:rPr lang="fr-FR" sz="2800" b="1" i="1" smtClean="0">
                            <a:solidFill>
                              <a:schemeClr val="tx1"/>
                            </a:solidFill>
                            <a:latin typeface="Cambria Math"/>
                          </a:rPr>
                          <m:t>𝒇</m:t>
                        </m:r>
                        <m:r>
                          <a:rPr lang="fr-FR" sz="2800" b="1" i="1" smtClean="0">
                            <a:solidFill>
                              <a:schemeClr val="tx1"/>
                            </a:solidFill>
                            <a:latin typeface="Cambria Math"/>
                          </a:rPr>
                          <m:t>(</m:t>
                        </m:r>
                        <m:r>
                          <a:rPr lang="fr-FR" sz="2800" b="1" i="1" smtClean="0">
                            <a:solidFill>
                              <a:schemeClr val="tx1"/>
                            </a:solidFill>
                            <a:latin typeface="Cambria Math"/>
                          </a:rPr>
                          <m:t>𝑹𝑹</m:t>
                        </m:r>
                        <m:r>
                          <a:rPr lang="fr-FR" sz="2800" b="1" i="1" smtClean="0">
                            <a:solidFill>
                              <a:schemeClr val="tx1"/>
                            </a:solidFill>
                            <a:latin typeface="Cambria Math"/>
                          </a:rPr>
                          <m:t>−</m:t>
                        </m:r>
                        <m:r>
                          <a:rPr lang="fr-FR" sz="2800" b="1" i="1" smtClean="0">
                            <a:solidFill>
                              <a:schemeClr val="tx1"/>
                            </a:solidFill>
                            <a:latin typeface="Cambria Math"/>
                          </a:rPr>
                          <m:t>𝟏</m:t>
                        </m:r>
                        <m:r>
                          <a:rPr lang="fr-FR" sz="2800" b="1" i="1" smtClean="0">
                            <a:solidFill>
                              <a:schemeClr val="tx1"/>
                            </a:solidFill>
                            <a:latin typeface="Cambria Math"/>
                          </a:rPr>
                          <m:t>)</m:t>
                        </m:r>
                      </m:num>
                      <m:den>
                        <m:r>
                          <a:rPr lang="fr-FR" sz="2800" b="1" i="1" smtClean="0">
                            <a:solidFill>
                              <a:schemeClr val="tx1"/>
                            </a:solidFill>
                            <a:latin typeface="Cambria Math"/>
                          </a:rPr>
                          <m:t>𝒇</m:t>
                        </m:r>
                        <m:d>
                          <m:dPr>
                            <m:ctrlPr>
                              <a:rPr lang="fr-FR" sz="2800" b="1" i="1" smtClean="0">
                                <a:solidFill>
                                  <a:schemeClr val="tx1"/>
                                </a:solidFill>
                                <a:latin typeface="Cambria Math" panose="02040503050406030204" pitchFamily="18" charset="0"/>
                              </a:rPr>
                            </m:ctrlPr>
                          </m:dPr>
                          <m:e>
                            <m:r>
                              <a:rPr lang="fr-FR" sz="2800" b="1" i="1" smtClean="0">
                                <a:solidFill>
                                  <a:schemeClr val="tx1"/>
                                </a:solidFill>
                                <a:latin typeface="Cambria Math"/>
                              </a:rPr>
                              <m:t>𝑹𝑹</m:t>
                            </m:r>
                            <m:r>
                              <a:rPr lang="fr-FR" sz="2800" b="1" i="1" smtClean="0">
                                <a:solidFill>
                                  <a:schemeClr val="tx1"/>
                                </a:solidFill>
                                <a:latin typeface="Cambria Math"/>
                              </a:rPr>
                              <m:t>−</m:t>
                            </m:r>
                            <m:r>
                              <a:rPr lang="fr-FR" sz="2800" b="1" i="1" smtClean="0">
                                <a:solidFill>
                                  <a:schemeClr val="tx1"/>
                                </a:solidFill>
                                <a:latin typeface="Cambria Math"/>
                              </a:rPr>
                              <m:t>𝟏</m:t>
                            </m:r>
                          </m:e>
                        </m:d>
                        <m:r>
                          <a:rPr lang="fr-FR" sz="2800" b="1" i="1" smtClean="0">
                            <a:solidFill>
                              <a:schemeClr val="tx1"/>
                            </a:solidFill>
                            <a:latin typeface="Cambria Math"/>
                          </a:rPr>
                          <m:t>+</m:t>
                        </m:r>
                        <m:r>
                          <a:rPr lang="fr-FR" sz="2800" b="1" i="1" smtClean="0">
                            <a:solidFill>
                              <a:schemeClr val="tx1"/>
                            </a:solidFill>
                            <a:latin typeface="Cambria Math"/>
                          </a:rPr>
                          <m:t>𝟏</m:t>
                        </m:r>
                      </m:den>
                    </m:f>
                  </m:oMath>
                </a14:m>
                <a:endParaRPr lang="fr-FR" sz="2800" b="1" dirty="0">
                  <a:solidFill>
                    <a:schemeClr val="tx1"/>
                  </a:solidFill>
                  <a:latin typeface="+mj-lt"/>
                </a:endParaRPr>
              </a:p>
              <a:p>
                <a:endParaRPr lang="fr-FR" sz="2800" dirty="0">
                  <a:solidFill>
                    <a:schemeClr val="tx1"/>
                  </a:solidFill>
                  <a:latin typeface="+mj-lt"/>
                </a:endParaRPr>
              </a:p>
            </p:txBody>
          </p:sp>
        </mc:Choice>
        <mc:Fallback xmlns="">
          <p:sp>
            <p:nvSpPr>
              <p:cNvPr id="3" name="Sous-titre 2"/>
              <p:cNvSpPr>
                <a:spLocks noGrp="1" noRot="1" noChangeAspect="1" noMove="1" noResize="1" noEditPoints="1" noAdjustHandles="1" noChangeArrowheads="1" noChangeShapeType="1" noTextEdit="1"/>
              </p:cNvSpPr>
              <p:nvPr>
                <p:ph type="subTitle" idx="1"/>
              </p:nvPr>
            </p:nvSpPr>
            <p:spPr>
              <a:xfrm>
                <a:off x="0" y="0"/>
                <a:ext cx="9144000" cy="6858000"/>
              </a:xfrm>
              <a:blipFill rotWithShape="1">
                <a:blip r:embed="rId2"/>
                <a:stretch>
                  <a:fillRect l="-1333" t="-800"/>
                </a:stretch>
              </a:blipFill>
            </p:spPr>
            <p:txBody>
              <a:bodyPr/>
              <a:lstStyle/>
              <a:p>
                <a:r>
                  <a:rPr lang="fr-FR">
                    <a:noFill/>
                  </a:rPr>
                  <a:t> </a:t>
                </a:r>
              </a:p>
            </p:txBody>
          </p:sp>
        </mc:Fallback>
      </mc:AlternateContent>
    </p:spTree>
    <p:extLst>
      <p:ext uri="{BB962C8B-B14F-4D97-AF65-F5344CB8AC3E}">
        <p14:creationId xmlns:p14="http://schemas.microsoft.com/office/powerpoint/2010/main" val="884569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0" y="0"/>
            <a:ext cx="9144000" cy="6858000"/>
          </a:xfrm>
        </p:spPr>
        <p:txBody>
          <a:bodyPr>
            <a:normAutofit/>
          </a:bodyPr>
          <a:lstStyle/>
          <a:p>
            <a:pPr algn="l"/>
            <a:r>
              <a:rPr lang="fr-FR" sz="2800" b="1" dirty="0">
                <a:solidFill>
                  <a:schemeClr val="tx1"/>
                </a:solidFill>
              </a:rPr>
              <a:t>Quelques Mesures d’association </a:t>
            </a:r>
          </a:p>
          <a:p>
            <a:pPr algn="l"/>
            <a:r>
              <a:rPr lang="fr-FR" sz="2800" b="1" dirty="0">
                <a:solidFill>
                  <a:schemeClr val="tx1"/>
                </a:solidFill>
              </a:rPr>
              <a:t>Facteur de confusion. </a:t>
            </a:r>
          </a:p>
          <a:p>
            <a:pPr algn="l"/>
            <a:endParaRPr lang="fr-FR" sz="2800" b="1" dirty="0">
              <a:solidFill>
                <a:schemeClr val="tx1"/>
              </a:solidFill>
            </a:endParaRPr>
          </a:p>
          <a:p>
            <a:pPr algn="just"/>
            <a:r>
              <a:rPr lang="fr-FR" sz="2800" dirty="0">
                <a:solidFill>
                  <a:schemeClr val="tx1"/>
                </a:solidFill>
              </a:rPr>
              <a:t>Le Tabac est un facteur causal du cancer des bronches. </a:t>
            </a:r>
          </a:p>
          <a:p>
            <a:pPr algn="just"/>
            <a:r>
              <a:rPr lang="fr-FR" sz="2800" dirty="0">
                <a:solidFill>
                  <a:schemeClr val="tx1"/>
                </a:solidFill>
              </a:rPr>
              <a:t>L’alcoolisme ne l’est pas. </a:t>
            </a:r>
          </a:p>
          <a:p>
            <a:pPr algn="just"/>
            <a:r>
              <a:rPr lang="fr-FR" sz="2800" dirty="0">
                <a:solidFill>
                  <a:schemeClr val="tx1"/>
                </a:solidFill>
              </a:rPr>
              <a:t>Pourtant, le risque relatif RR de cancer des bronches chez les alcooliques est supérieur à 1 parce que les alcooliques sont plus souvent fumeurs que les non alcooliques. </a:t>
            </a:r>
          </a:p>
          <a:p>
            <a:pPr algn="just"/>
            <a:endParaRPr lang="fr-FR" sz="2800" dirty="0">
              <a:solidFill>
                <a:schemeClr val="tx1"/>
              </a:solidFill>
            </a:endParaRPr>
          </a:p>
          <a:p>
            <a:r>
              <a:rPr lang="fr-FR" sz="2800" dirty="0">
                <a:solidFill>
                  <a:schemeClr val="tx1"/>
                </a:solidFill>
              </a:rPr>
              <a:t>L’alcoolisme est appelé facteur de confusion. !!!</a:t>
            </a:r>
          </a:p>
          <a:p>
            <a:r>
              <a:rPr lang="fr-FR" sz="2800" dirty="0">
                <a:solidFill>
                  <a:schemeClr val="tx1"/>
                </a:solidFill>
              </a:rPr>
              <a:t>Ex: Thé et Sucre et Diabète</a:t>
            </a:r>
          </a:p>
          <a:p>
            <a:endParaRPr lang="fr-FR" sz="2800" dirty="0">
              <a:solidFill>
                <a:schemeClr val="tx1"/>
              </a:solidFill>
            </a:endParaRPr>
          </a:p>
        </p:txBody>
      </p:sp>
    </p:spTree>
    <p:extLst>
      <p:ext uri="{BB962C8B-B14F-4D97-AF65-F5344CB8AC3E}">
        <p14:creationId xmlns:p14="http://schemas.microsoft.com/office/powerpoint/2010/main" val="1859810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0" y="0"/>
            <a:ext cx="9144000" cy="6858000"/>
          </a:xfrm>
        </p:spPr>
        <p:txBody>
          <a:bodyPr/>
          <a:lstStyle/>
          <a:p>
            <a:r>
              <a:rPr lang="fr-FR" b="1" dirty="0">
                <a:solidFill>
                  <a:schemeClr val="tx1"/>
                </a:solidFill>
              </a:rPr>
              <a:t>Exercice </a:t>
            </a:r>
          </a:p>
          <a:p>
            <a:endParaRPr lang="fr-FR" dirty="0">
              <a:solidFill>
                <a:schemeClr val="tx1"/>
              </a:solidFill>
            </a:endParaRPr>
          </a:p>
          <a:p>
            <a:endParaRPr lang="fr-FR" dirty="0">
              <a:solidFill>
                <a:schemeClr val="tx1"/>
              </a:solidFill>
            </a:endParaRPr>
          </a:p>
          <a:p>
            <a:r>
              <a:rPr lang="fr-FR" dirty="0">
                <a:solidFill>
                  <a:schemeClr val="tx1"/>
                </a:solidFill>
              </a:rPr>
              <a:t>En utilisant les </a:t>
            </a:r>
            <a:r>
              <a:rPr lang="fr-FR" b="1" dirty="0">
                <a:solidFill>
                  <a:schemeClr val="tx1"/>
                </a:solidFill>
              </a:rPr>
              <a:t>Données AVC</a:t>
            </a:r>
            <a:r>
              <a:rPr lang="fr-FR" dirty="0">
                <a:solidFill>
                  <a:schemeClr val="tx1"/>
                </a:solidFill>
              </a:rPr>
              <a:t>, calculer :</a:t>
            </a:r>
          </a:p>
          <a:p>
            <a:r>
              <a:rPr lang="fr-FR" dirty="0">
                <a:solidFill>
                  <a:schemeClr val="tx1"/>
                </a:solidFill>
              </a:rPr>
              <a:t>Le RR, </a:t>
            </a:r>
            <a:r>
              <a:rPr lang="fr-FR" dirty="0" err="1">
                <a:solidFill>
                  <a:schemeClr val="tx1"/>
                </a:solidFill>
              </a:rPr>
              <a:t>Odds</a:t>
            </a:r>
            <a:r>
              <a:rPr lang="fr-FR" dirty="0">
                <a:solidFill>
                  <a:schemeClr val="tx1"/>
                </a:solidFill>
              </a:rPr>
              <a:t>-Ratio, entre HTA et AVC</a:t>
            </a:r>
          </a:p>
          <a:p>
            <a:endParaRPr lang="fr-FR" dirty="0">
              <a:solidFill>
                <a:schemeClr val="tx1"/>
              </a:solidFill>
            </a:endParaRPr>
          </a:p>
          <a:p>
            <a:r>
              <a:rPr lang="fr-FR" dirty="0">
                <a:solidFill>
                  <a:schemeClr val="tx1"/>
                </a:solidFill>
              </a:rPr>
              <a:t>Noté 1</a:t>
            </a:r>
          </a:p>
        </p:txBody>
      </p:sp>
    </p:spTree>
    <p:extLst>
      <p:ext uri="{BB962C8B-B14F-4D97-AF65-F5344CB8AC3E}">
        <p14:creationId xmlns:p14="http://schemas.microsoft.com/office/powerpoint/2010/main" val="30411915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0" y="0"/>
            <a:ext cx="9144000" cy="6858000"/>
          </a:xfrm>
        </p:spPr>
        <p:txBody>
          <a:bodyPr>
            <a:normAutofit/>
          </a:bodyPr>
          <a:lstStyle/>
          <a:p>
            <a:pPr algn="l"/>
            <a:r>
              <a:rPr lang="fr-FR" sz="2800" b="1" dirty="0">
                <a:solidFill>
                  <a:schemeClr val="tx1"/>
                </a:solidFill>
              </a:rPr>
              <a:t>Quelques Mesures d’association </a:t>
            </a:r>
          </a:p>
          <a:p>
            <a:pPr algn="l"/>
            <a:r>
              <a:rPr lang="fr-FR" sz="2800" b="1" dirty="0">
                <a:solidFill>
                  <a:schemeClr val="tx1"/>
                </a:solidFill>
              </a:rPr>
              <a:t>Méthode de détection par test ou Imagerie Médicale</a:t>
            </a:r>
          </a:p>
          <a:p>
            <a:endParaRPr lang="fr-FR" sz="2800" dirty="0">
              <a:solidFill>
                <a:schemeClr val="tx1"/>
              </a:solidFill>
            </a:endParaRPr>
          </a:p>
          <a:p>
            <a:r>
              <a:rPr lang="fr-FR" sz="2800" dirty="0">
                <a:solidFill>
                  <a:schemeClr val="tx1"/>
                </a:solidFill>
              </a:rPr>
              <a:t>Sensibilité, Spécificité, VPP et VPN </a:t>
            </a:r>
          </a:p>
          <a:p>
            <a:endParaRPr lang="fr-FR" sz="2800" b="1" dirty="0">
              <a:solidFill>
                <a:schemeClr val="tx1"/>
              </a:solidFill>
            </a:endParaRPr>
          </a:p>
          <a:p>
            <a:pPr algn="l"/>
            <a:r>
              <a:rPr lang="fr-FR" sz="2800" b="1" dirty="0">
                <a:solidFill>
                  <a:schemeClr val="tx1"/>
                </a:solidFill>
              </a:rPr>
              <a:t>Se</a:t>
            </a:r>
            <a:r>
              <a:rPr lang="fr-FR" sz="2800" dirty="0">
                <a:solidFill>
                  <a:schemeClr val="tx1"/>
                </a:solidFill>
              </a:rPr>
              <a:t> : Probabilité d’être </a:t>
            </a:r>
            <a:r>
              <a:rPr lang="fr-FR" sz="2800" b="1" dirty="0">
                <a:solidFill>
                  <a:schemeClr val="tx1"/>
                </a:solidFill>
              </a:rPr>
              <a:t>POSITIF</a:t>
            </a:r>
            <a:r>
              <a:rPr lang="fr-FR" sz="2800" dirty="0">
                <a:solidFill>
                  <a:schemeClr val="tx1"/>
                </a:solidFill>
              </a:rPr>
              <a:t> en présence Pathologie.</a:t>
            </a:r>
          </a:p>
          <a:p>
            <a:pPr algn="l"/>
            <a:r>
              <a:rPr lang="fr-FR" sz="2800" b="1" dirty="0">
                <a:solidFill>
                  <a:schemeClr val="tx1"/>
                </a:solidFill>
              </a:rPr>
              <a:t>VPP : P</a:t>
            </a:r>
            <a:r>
              <a:rPr lang="fr-FR" sz="2800" dirty="0">
                <a:solidFill>
                  <a:schemeClr val="tx1"/>
                </a:solidFill>
              </a:rPr>
              <a:t>robabilité Présence de Pathologie/ </a:t>
            </a:r>
            <a:r>
              <a:rPr lang="fr-FR" sz="2800" b="1" dirty="0">
                <a:solidFill>
                  <a:schemeClr val="tx1"/>
                </a:solidFill>
              </a:rPr>
              <a:t>TEST POSITIF.</a:t>
            </a:r>
            <a:endParaRPr lang="fr-FR" sz="2800" dirty="0">
              <a:solidFill>
                <a:schemeClr val="tx1"/>
              </a:solidFill>
            </a:endParaRPr>
          </a:p>
          <a:p>
            <a:pPr algn="l"/>
            <a:r>
              <a:rPr lang="fr-FR" sz="2800" dirty="0">
                <a:solidFill>
                  <a:schemeClr val="tx1"/>
                </a:solidFill>
              </a:rPr>
              <a:t>La </a:t>
            </a:r>
            <a:r>
              <a:rPr lang="fr-FR" sz="2800" b="1" dirty="0" err="1">
                <a:solidFill>
                  <a:schemeClr val="tx1"/>
                </a:solidFill>
              </a:rPr>
              <a:t>Sp</a:t>
            </a:r>
            <a:r>
              <a:rPr lang="fr-FR" sz="2800" dirty="0">
                <a:solidFill>
                  <a:schemeClr val="tx1"/>
                </a:solidFill>
              </a:rPr>
              <a:t> : Probabilité d’être </a:t>
            </a:r>
            <a:r>
              <a:rPr lang="fr-FR" sz="2800" b="1" dirty="0">
                <a:solidFill>
                  <a:schemeClr val="tx1"/>
                </a:solidFill>
              </a:rPr>
              <a:t>NEGATIF</a:t>
            </a:r>
            <a:r>
              <a:rPr lang="fr-FR" sz="2800" dirty="0">
                <a:solidFill>
                  <a:schemeClr val="tx1"/>
                </a:solidFill>
              </a:rPr>
              <a:t>  en l’absence Pathologie.</a:t>
            </a:r>
          </a:p>
          <a:p>
            <a:pPr algn="l"/>
            <a:r>
              <a:rPr lang="fr-FR" sz="2800" dirty="0">
                <a:solidFill>
                  <a:schemeClr val="tx1"/>
                </a:solidFill>
              </a:rPr>
              <a:t>La </a:t>
            </a:r>
            <a:r>
              <a:rPr lang="fr-FR" sz="2800" b="1" dirty="0">
                <a:solidFill>
                  <a:schemeClr val="tx1"/>
                </a:solidFill>
              </a:rPr>
              <a:t>VPN </a:t>
            </a:r>
            <a:r>
              <a:rPr lang="fr-FR" sz="2800" dirty="0">
                <a:solidFill>
                  <a:schemeClr val="tx1"/>
                </a:solidFill>
              </a:rPr>
              <a:t>: Probabilité absence Pathologie / </a:t>
            </a:r>
            <a:r>
              <a:rPr lang="fr-FR" sz="2800" b="1" dirty="0">
                <a:solidFill>
                  <a:schemeClr val="tx1"/>
                </a:solidFill>
              </a:rPr>
              <a:t>TEST NEGATIF.</a:t>
            </a:r>
          </a:p>
          <a:p>
            <a:pPr algn="l"/>
            <a:endParaRPr lang="fr-FR" sz="2800" dirty="0">
              <a:solidFill>
                <a:schemeClr val="tx1"/>
              </a:solidFill>
            </a:endParaRPr>
          </a:p>
          <a:p>
            <a:r>
              <a:rPr lang="fr-FR" sz="2800" b="1" dirty="0">
                <a:solidFill>
                  <a:schemeClr val="tx1"/>
                </a:solidFill>
              </a:rPr>
              <a:t>Ces valeurs doivent être de 100% pour un test parfait, ce qui n’est pas toujours le cas !!!</a:t>
            </a:r>
            <a:endParaRPr lang="fr-FR" sz="2800" dirty="0">
              <a:solidFill>
                <a:schemeClr val="tx1"/>
              </a:solidFill>
            </a:endParaRPr>
          </a:p>
          <a:p>
            <a:pPr algn="l"/>
            <a:endParaRPr lang="fr-FR" sz="2800" b="1" dirty="0">
              <a:solidFill>
                <a:schemeClr val="tx1"/>
              </a:solidFill>
            </a:endParaRPr>
          </a:p>
          <a:p>
            <a:pPr algn="l"/>
            <a:endParaRPr lang="fr-FR" sz="2800" b="1" dirty="0">
              <a:solidFill>
                <a:schemeClr val="tx1"/>
              </a:solidFill>
            </a:endParaRPr>
          </a:p>
          <a:p>
            <a:endParaRPr lang="fr-FR" sz="2800" dirty="0">
              <a:solidFill>
                <a:schemeClr val="tx1"/>
              </a:solidFill>
            </a:endParaRPr>
          </a:p>
        </p:txBody>
      </p:sp>
    </p:spTree>
    <p:extLst>
      <p:ext uri="{BB962C8B-B14F-4D97-AF65-F5344CB8AC3E}">
        <p14:creationId xmlns:p14="http://schemas.microsoft.com/office/powerpoint/2010/main" val="4001306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0" y="0"/>
            <a:ext cx="9144000" cy="6858000"/>
          </a:xfrm>
        </p:spPr>
        <p:txBody>
          <a:bodyPr/>
          <a:lstStyle/>
          <a:p>
            <a:pPr algn="l"/>
            <a:r>
              <a:rPr lang="fr-FR" dirty="0"/>
              <a:t>.</a:t>
            </a: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1430193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0" y="0"/>
            <a:ext cx="9144000" cy="6858000"/>
          </a:xfrm>
        </p:spPr>
        <p:txBody>
          <a:bodyPr>
            <a:normAutofit/>
          </a:bodyPr>
          <a:lstStyle/>
          <a:p>
            <a:pPr algn="l"/>
            <a:r>
              <a:rPr lang="fr-FR" b="1" dirty="0">
                <a:solidFill>
                  <a:schemeClr val="tx1"/>
                </a:solidFill>
              </a:rPr>
              <a:t>Quelques Mesures d’association </a:t>
            </a:r>
          </a:p>
          <a:p>
            <a:pPr algn="l"/>
            <a:r>
              <a:rPr lang="fr-FR" b="1" dirty="0">
                <a:solidFill>
                  <a:schemeClr val="tx1"/>
                </a:solidFill>
              </a:rPr>
              <a:t>Méthode de détection par test ou Imagerie Médicale</a:t>
            </a:r>
          </a:p>
          <a:p>
            <a:pPr algn="just"/>
            <a:endParaRPr lang="fr-FR" sz="2800" dirty="0">
              <a:solidFill>
                <a:schemeClr val="tx1"/>
              </a:solidFill>
            </a:endParaRPr>
          </a:p>
          <a:p>
            <a:pPr algn="just"/>
            <a:endParaRPr lang="fr-FR" sz="2800" dirty="0">
              <a:solidFill>
                <a:schemeClr val="tx1"/>
              </a:solidFill>
            </a:endParaRPr>
          </a:p>
          <a:p>
            <a:pPr algn="just"/>
            <a:r>
              <a:rPr lang="fr-FR" sz="2800" dirty="0">
                <a:solidFill>
                  <a:schemeClr val="tx1"/>
                </a:solidFill>
              </a:rPr>
              <a:t>Il faut aussi connaitre La prévalence de la maladie  dans la </a:t>
            </a:r>
            <a:r>
              <a:rPr lang="fr-FR" sz="2800" b="1" dirty="0">
                <a:solidFill>
                  <a:schemeClr val="tx1"/>
                </a:solidFill>
              </a:rPr>
              <a:t>Population</a:t>
            </a:r>
            <a:r>
              <a:rPr lang="fr-FR" sz="2800" dirty="0">
                <a:solidFill>
                  <a:schemeClr val="tx1"/>
                </a:solidFill>
              </a:rPr>
              <a:t> (diffèrent du taux de positivité Covid : </a:t>
            </a:r>
            <a:r>
              <a:rPr lang="fr-FR" sz="2800" b="1" dirty="0">
                <a:solidFill>
                  <a:schemeClr val="tx1"/>
                </a:solidFill>
              </a:rPr>
              <a:t>Echantillon</a:t>
            </a:r>
            <a:r>
              <a:rPr lang="fr-FR" sz="2800" dirty="0">
                <a:solidFill>
                  <a:schemeClr val="tx1"/>
                </a:solidFill>
              </a:rPr>
              <a:t>)</a:t>
            </a:r>
          </a:p>
          <a:p>
            <a:pPr algn="just"/>
            <a:endParaRPr lang="fr-FR" sz="2800" dirty="0">
              <a:solidFill>
                <a:schemeClr val="tx1"/>
              </a:solidFill>
            </a:endParaRPr>
          </a:p>
          <a:p>
            <a:pPr algn="just"/>
            <a:r>
              <a:rPr lang="fr-FR" sz="2800" dirty="0">
                <a:solidFill>
                  <a:schemeClr val="tx1"/>
                </a:solidFill>
              </a:rPr>
              <a:t>C’est la probabilité à priori (avant test) d’</a:t>
            </a:r>
            <a:r>
              <a:rPr lang="fr-FR" sz="2800" dirty="0" err="1">
                <a:solidFill>
                  <a:schemeClr val="tx1"/>
                </a:solidFill>
              </a:rPr>
              <a:t>etre</a:t>
            </a:r>
            <a:r>
              <a:rPr lang="fr-FR" sz="2800" dirty="0">
                <a:solidFill>
                  <a:schemeClr val="tx1"/>
                </a:solidFill>
              </a:rPr>
              <a:t> Malade. </a:t>
            </a:r>
          </a:p>
          <a:p>
            <a:pPr algn="just"/>
            <a:endParaRPr lang="fr-FR" sz="2800" dirty="0">
              <a:solidFill>
                <a:schemeClr val="tx1"/>
              </a:solidFill>
            </a:endParaRPr>
          </a:p>
          <a:p>
            <a:r>
              <a:rPr lang="fr-FR" sz="2800" b="1" dirty="0">
                <a:solidFill>
                  <a:schemeClr val="tx1"/>
                </a:solidFill>
              </a:rPr>
              <a:t>Prévision Optimiste et Pessimiste !!!</a:t>
            </a:r>
          </a:p>
          <a:p>
            <a:pPr algn="just"/>
            <a:endParaRPr lang="fr-FR" sz="2800" dirty="0">
              <a:solidFill>
                <a:schemeClr val="tx1"/>
              </a:solidFill>
            </a:endParaRPr>
          </a:p>
          <a:p>
            <a:pPr algn="just"/>
            <a:endParaRPr lang="fr-FR" sz="2800" dirty="0">
              <a:solidFill>
                <a:schemeClr val="tx1"/>
              </a:solidFill>
            </a:endParaRPr>
          </a:p>
        </p:txBody>
      </p:sp>
    </p:spTree>
    <p:extLst>
      <p:ext uri="{BB962C8B-B14F-4D97-AF65-F5344CB8AC3E}">
        <p14:creationId xmlns:p14="http://schemas.microsoft.com/office/powerpoint/2010/main" val="4186244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noAutofit/>
          </a:bodyPr>
          <a:lstStyle/>
          <a:p>
            <a:pPr marL="0" indent="0">
              <a:buNone/>
            </a:pPr>
            <a:r>
              <a:rPr lang="fr-FR" sz="2800" b="1" dirty="0">
                <a:latin typeface="+mj-lt"/>
                <a:cs typeface="Times New Roman" pitchFamily="18" charset="0"/>
              </a:rPr>
              <a:t>Rappel</a:t>
            </a:r>
          </a:p>
          <a:p>
            <a:pPr marL="0" indent="0" algn="just">
              <a:buNone/>
            </a:pPr>
            <a:r>
              <a:rPr lang="fr-FR" sz="2800" dirty="0">
                <a:latin typeface="+mj-lt"/>
              </a:rPr>
              <a:t>La </a:t>
            </a:r>
            <a:r>
              <a:rPr lang="fr-FR" sz="2800" b="1" dirty="0">
                <a:latin typeface="+mj-lt"/>
              </a:rPr>
              <a:t>statistique</a:t>
            </a:r>
            <a:r>
              <a:rPr lang="fr-FR" sz="2800" dirty="0">
                <a:latin typeface="+mj-lt"/>
              </a:rPr>
              <a:t> désigne à la fois un ensemble de </a:t>
            </a:r>
            <a:r>
              <a:rPr lang="fr-FR" sz="2800" b="1" dirty="0">
                <a:latin typeface="+mj-lt"/>
              </a:rPr>
              <a:t>données</a:t>
            </a:r>
            <a:r>
              <a:rPr lang="fr-FR" sz="2800" dirty="0">
                <a:latin typeface="+mj-lt"/>
              </a:rPr>
              <a:t> d’observations, et l’activité qui consiste en leur </a:t>
            </a:r>
            <a:r>
              <a:rPr lang="fr-FR" sz="2800" b="1" dirty="0">
                <a:latin typeface="+mj-lt"/>
              </a:rPr>
              <a:t>recueil</a:t>
            </a:r>
            <a:r>
              <a:rPr lang="fr-FR" sz="2800" dirty="0">
                <a:latin typeface="+mj-lt"/>
              </a:rPr>
              <a:t>, leur traitement et leur </a:t>
            </a:r>
            <a:r>
              <a:rPr lang="fr-FR" sz="2800" b="1" dirty="0">
                <a:latin typeface="+mj-lt"/>
              </a:rPr>
              <a:t>interprétation</a:t>
            </a:r>
            <a:r>
              <a:rPr lang="fr-FR" sz="2800" dirty="0">
                <a:latin typeface="+mj-lt"/>
              </a:rPr>
              <a:t>. </a:t>
            </a:r>
          </a:p>
          <a:p>
            <a:pPr marL="0" indent="0">
              <a:buNone/>
            </a:pPr>
            <a:endParaRPr lang="fr-FR" sz="2800" dirty="0">
              <a:latin typeface="+mj-lt"/>
              <a:cs typeface="Times New Roman" pitchFamily="18" charset="0"/>
            </a:endParaRPr>
          </a:p>
          <a:p>
            <a:pPr marL="0" indent="0">
              <a:buNone/>
            </a:pPr>
            <a:r>
              <a:rPr lang="fr-FR" sz="2800" dirty="0">
                <a:latin typeface="+mj-lt"/>
                <a:cs typeface="Times New Roman" pitchFamily="18" charset="0"/>
              </a:rPr>
              <a:t>On a :</a:t>
            </a:r>
          </a:p>
          <a:p>
            <a:pPr marL="0" indent="0">
              <a:buNone/>
            </a:pPr>
            <a:r>
              <a:rPr lang="fr-FR" sz="2800" b="1" dirty="0">
                <a:latin typeface="+mj-lt"/>
                <a:cs typeface="Times New Roman" pitchFamily="18" charset="0"/>
              </a:rPr>
              <a:t>La statistique descriptive </a:t>
            </a:r>
            <a:endParaRPr lang="fr-FR" sz="2800" dirty="0">
              <a:latin typeface="+mj-lt"/>
              <a:cs typeface="Times New Roman" pitchFamily="18" charset="0"/>
            </a:endParaRPr>
          </a:p>
          <a:p>
            <a:pPr marL="0" indent="0">
              <a:buNone/>
            </a:pPr>
            <a:r>
              <a:rPr lang="fr-FR" sz="2800" b="1" dirty="0">
                <a:latin typeface="+mj-lt"/>
                <a:cs typeface="Times New Roman" pitchFamily="18" charset="0"/>
              </a:rPr>
              <a:t>La statistique inf</a:t>
            </a:r>
            <a:r>
              <a:rPr lang="fr-FR" sz="2800" b="1" dirty="0"/>
              <a:t>é</a:t>
            </a:r>
            <a:r>
              <a:rPr lang="fr-FR" sz="2800" b="1" dirty="0">
                <a:latin typeface="+mj-lt"/>
                <a:cs typeface="Times New Roman" pitchFamily="18" charset="0"/>
              </a:rPr>
              <a:t>rentielle </a:t>
            </a:r>
          </a:p>
          <a:p>
            <a:pPr marL="0" indent="0">
              <a:buNone/>
            </a:pPr>
            <a:endParaRPr lang="fr-FR" sz="2800" dirty="0">
              <a:latin typeface="+mj-lt"/>
              <a:cs typeface="Times New Roman" pitchFamily="18" charset="0"/>
            </a:endParaRPr>
          </a:p>
          <a:p>
            <a:pPr marL="0" indent="0">
              <a:buNone/>
            </a:pPr>
            <a:r>
              <a:rPr lang="fr-FR" sz="2800" dirty="0">
                <a:latin typeface="+mj-lt"/>
                <a:cs typeface="Times New Roman" pitchFamily="18" charset="0"/>
              </a:rPr>
              <a:t>Statistique appliquée à la Médecine : </a:t>
            </a:r>
          </a:p>
          <a:p>
            <a:pPr marL="0" indent="0" algn="ctr">
              <a:buNone/>
            </a:pPr>
            <a:r>
              <a:rPr lang="fr-FR" sz="2800" b="1" dirty="0">
                <a:latin typeface="+mj-lt"/>
                <a:cs typeface="Times New Roman" pitchFamily="18" charset="0"/>
              </a:rPr>
              <a:t>EPIDÉMIOLOGIE; BIOSTATISTIQUE </a:t>
            </a:r>
          </a:p>
          <a:p>
            <a:pPr marL="0" indent="0">
              <a:buNone/>
            </a:pPr>
            <a:endParaRPr lang="fr-FR" sz="2800" dirty="0">
              <a:latin typeface="+mj-lt"/>
              <a:cs typeface="Times New Roman" pitchFamily="18" charset="0"/>
            </a:endParaRPr>
          </a:p>
        </p:txBody>
      </p:sp>
    </p:spTree>
    <p:extLst>
      <p:ext uri="{BB962C8B-B14F-4D97-AF65-F5344CB8AC3E}">
        <p14:creationId xmlns:p14="http://schemas.microsoft.com/office/powerpoint/2010/main" val="1487216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0" y="0"/>
            <a:ext cx="9144000" cy="6858000"/>
          </a:xfrm>
        </p:spPr>
        <p:txBody>
          <a:bodyPr/>
          <a:lstStyle/>
          <a:p>
            <a:pPr algn="l"/>
            <a:r>
              <a:rPr lang="fr-FR" b="1" dirty="0">
                <a:solidFill>
                  <a:schemeClr val="tx1"/>
                </a:solidFill>
              </a:rPr>
              <a:t>Quelques Mesures d’association </a:t>
            </a:r>
          </a:p>
          <a:p>
            <a:pPr algn="l"/>
            <a:r>
              <a:rPr lang="fr-FR" b="1" dirty="0">
                <a:solidFill>
                  <a:schemeClr val="tx1"/>
                </a:solidFill>
              </a:rPr>
              <a:t>Méthode de détection par test ou Imagerie Médicale</a:t>
            </a:r>
          </a:p>
          <a:p>
            <a:pPr algn="l"/>
            <a:endParaRPr lang="fr-FR" sz="2800" b="1" dirty="0">
              <a:solidFill>
                <a:schemeClr val="tx1"/>
              </a:solidFill>
            </a:endParaRPr>
          </a:p>
          <a:p>
            <a:pPr algn="l"/>
            <a:r>
              <a:rPr lang="fr-FR" sz="2800" dirty="0">
                <a:solidFill>
                  <a:schemeClr val="tx1"/>
                </a:solidFill>
              </a:rPr>
              <a:t>Déterminer </a:t>
            </a:r>
            <a:r>
              <a:rPr lang="fr-FR" sz="2800" b="1" dirty="0">
                <a:solidFill>
                  <a:schemeClr val="tx1"/>
                </a:solidFill>
              </a:rPr>
              <a:t>P(M|T) </a:t>
            </a:r>
            <a:r>
              <a:rPr lang="fr-FR" sz="2800" dirty="0">
                <a:solidFill>
                  <a:schemeClr val="tx1"/>
                </a:solidFill>
              </a:rPr>
              <a:t>= Probabilité d’</a:t>
            </a:r>
            <a:r>
              <a:rPr lang="fr-FR" sz="2800" dirty="0" err="1">
                <a:solidFill>
                  <a:schemeClr val="tx1"/>
                </a:solidFill>
              </a:rPr>
              <a:t>etre</a:t>
            </a:r>
            <a:r>
              <a:rPr lang="fr-FR" sz="2800" dirty="0">
                <a:solidFill>
                  <a:schemeClr val="tx1"/>
                </a:solidFill>
              </a:rPr>
              <a:t> malade sachant que le résultat du test est positif</a:t>
            </a:r>
            <a:endParaRPr lang="fr-FR" sz="2800" dirty="0"/>
          </a:p>
          <a:p>
            <a:pPr algn="just"/>
            <a:r>
              <a:rPr lang="fr-FR" sz="2800" b="1" dirty="0">
                <a:solidFill>
                  <a:schemeClr val="tx1"/>
                </a:solidFill>
              </a:rPr>
              <a:t>Sachant que: </a:t>
            </a:r>
          </a:p>
          <a:p>
            <a:pPr algn="just"/>
            <a:r>
              <a:rPr lang="fr-FR" sz="2800" dirty="0">
                <a:solidFill>
                  <a:schemeClr val="tx1"/>
                </a:solidFill>
              </a:rPr>
              <a:t>P(T|M)= 95% = sensibilité, </a:t>
            </a:r>
          </a:p>
          <a:p>
            <a:pPr algn="just"/>
            <a:r>
              <a:rPr lang="fr-FR" sz="2800" dirty="0">
                <a:solidFill>
                  <a:schemeClr val="tx1"/>
                </a:solidFill>
              </a:rPr>
              <a:t>P(T¯|M¯ )= 99% = spécificité, </a:t>
            </a:r>
          </a:p>
          <a:p>
            <a:pPr algn="just"/>
            <a:r>
              <a:rPr lang="fr-FR" sz="2800" dirty="0">
                <a:solidFill>
                  <a:schemeClr val="tx1"/>
                </a:solidFill>
              </a:rPr>
              <a:t>P(M)= 1/10 000 = prévalence, </a:t>
            </a:r>
          </a:p>
          <a:p>
            <a:pPr algn="just"/>
            <a:endParaRPr lang="fr-FR" sz="2800" dirty="0">
              <a:solidFill>
                <a:schemeClr val="tx1"/>
              </a:solidFill>
            </a:endParaRPr>
          </a:p>
          <a:p>
            <a:pPr algn="just"/>
            <a:r>
              <a:rPr lang="fr-FR" sz="2800" b="1" dirty="0">
                <a:solidFill>
                  <a:schemeClr val="tx1"/>
                </a:solidFill>
              </a:rPr>
              <a:t>et donc: </a:t>
            </a:r>
          </a:p>
          <a:p>
            <a:pPr algn="just"/>
            <a:r>
              <a:rPr lang="fr-FR" sz="2800" dirty="0">
                <a:solidFill>
                  <a:schemeClr val="tx1"/>
                </a:solidFill>
              </a:rPr>
              <a:t>P(T|</a:t>
            </a:r>
            <a:r>
              <a:rPr lang="fr-FR" sz="2800" strike="sngStrike" dirty="0">
                <a:solidFill>
                  <a:schemeClr val="tx1"/>
                </a:solidFill>
              </a:rPr>
              <a:t>M</a:t>
            </a:r>
            <a:r>
              <a:rPr lang="fr-FR" sz="2800" dirty="0">
                <a:solidFill>
                  <a:schemeClr val="tx1"/>
                </a:solidFill>
              </a:rPr>
              <a:t> )= 1%, </a:t>
            </a:r>
          </a:p>
          <a:p>
            <a:pPr algn="just"/>
            <a:r>
              <a:rPr lang="fr-FR" sz="2800" dirty="0">
                <a:solidFill>
                  <a:schemeClr val="tx1"/>
                </a:solidFill>
              </a:rPr>
              <a:t>P(</a:t>
            </a:r>
            <a:r>
              <a:rPr lang="fr-FR" sz="2800" strike="sngStrike" dirty="0">
                <a:solidFill>
                  <a:schemeClr val="tx1"/>
                </a:solidFill>
              </a:rPr>
              <a:t>M</a:t>
            </a:r>
            <a:r>
              <a:rPr lang="fr-FR" sz="2800" dirty="0">
                <a:solidFill>
                  <a:schemeClr val="tx1"/>
                </a:solidFill>
              </a:rPr>
              <a:t>) = 9 999/10 000.</a:t>
            </a:r>
          </a:p>
        </p:txBody>
      </p:sp>
    </p:spTree>
    <p:extLst>
      <p:ext uri="{BB962C8B-B14F-4D97-AF65-F5344CB8AC3E}">
        <p14:creationId xmlns:p14="http://schemas.microsoft.com/office/powerpoint/2010/main" val="3817127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0" y="0"/>
            <a:ext cx="9144000" cy="6858000"/>
          </a:xfrm>
        </p:spPr>
        <p:txBody>
          <a:bodyPr>
            <a:normAutofit lnSpcReduction="10000"/>
          </a:bodyPr>
          <a:lstStyle/>
          <a:p>
            <a:pPr algn="l"/>
            <a:r>
              <a:rPr lang="fr-FR" b="1" dirty="0">
                <a:solidFill>
                  <a:schemeClr val="tx1"/>
                </a:solidFill>
              </a:rPr>
              <a:t>Quelques Mesures d’association </a:t>
            </a:r>
          </a:p>
          <a:p>
            <a:pPr algn="l"/>
            <a:r>
              <a:rPr lang="fr-FR" b="1" dirty="0">
                <a:solidFill>
                  <a:schemeClr val="tx1"/>
                </a:solidFill>
              </a:rPr>
              <a:t>Méthode de détection par test ou Imagerie Médicale</a:t>
            </a:r>
          </a:p>
          <a:p>
            <a:pPr algn="l"/>
            <a:r>
              <a:rPr lang="fr-FR" sz="2800" dirty="0">
                <a:solidFill>
                  <a:schemeClr val="tx1"/>
                </a:solidFill>
              </a:rPr>
              <a:t>Selon les formules de Bayes et de la probabilité totale: on a :</a:t>
            </a:r>
          </a:p>
          <a:p>
            <a:pPr algn="l"/>
            <a:endParaRPr lang="fr-FR" sz="2800" dirty="0">
              <a:solidFill>
                <a:schemeClr val="tx1"/>
              </a:solidFill>
            </a:endParaRPr>
          </a:p>
          <a:p>
            <a:pPr algn="l"/>
            <a:endParaRPr lang="fr-FR" sz="2800" dirty="0">
              <a:solidFill>
                <a:schemeClr val="tx1"/>
              </a:solidFill>
            </a:endParaRPr>
          </a:p>
          <a:p>
            <a:pPr algn="l"/>
            <a:endParaRPr lang="fr-FR" sz="2800" dirty="0">
              <a:solidFill>
                <a:schemeClr val="tx1"/>
              </a:solidFill>
            </a:endParaRPr>
          </a:p>
          <a:p>
            <a:pPr algn="l"/>
            <a:endParaRPr lang="fr-FR" sz="2800" dirty="0">
              <a:solidFill>
                <a:schemeClr val="tx1"/>
              </a:solidFill>
            </a:endParaRPr>
          </a:p>
          <a:p>
            <a:pPr algn="l"/>
            <a:r>
              <a:rPr lang="fr-FR" sz="2800" dirty="0">
                <a:solidFill>
                  <a:schemeClr val="tx1"/>
                </a:solidFill>
              </a:rPr>
              <a:t> On obtient :</a:t>
            </a:r>
          </a:p>
          <a:p>
            <a:pPr algn="l"/>
            <a:endParaRPr lang="fr-FR" sz="2800" dirty="0">
              <a:solidFill>
                <a:schemeClr val="tx1"/>
              </a:solidFill>
            </a:endParaRPr>
          </a:p>
          <a:p>
            <a:pPr algn="l"/>
            <a:endParaRPr lang="fr-FR" sz="2800" dirty="0">
              <a:solidFill>
                <a:schemeClr val="tx1"/>
              </a:solidFill>
            </a:endParaRPr>
          </a:p>
          <a:p>
            <a:pPr algn="l"/>
            <a:endParaRPr lang="fr-FR" sz="2800" dirty="0">
              <a:solidFill>
                <a:schemeClr val="tx1"/>
              </a:solidFill>
            </a:endParaRPr>
          </a:p>
          <a:p>
            <a:pPr algn="l"/>
            <a:endParaRPr lang="fr-FR" sz="2800" dirty="0">
              <a:solidFill>
                <a:schemeClr val="tx1"/>
              </a:solidFill>
            </a:endParaRPr>
          </a:p>
          <a:p>
            <a:r>
              <a:rPr lang="fr-FR" sz="2800" dirty="0">
                <a:solidFill>
                  <a:schemeClr val="tx1"/>
                </a:solidFill>
              </a:rPr>
              <a:t>P(M|T) est la probabilité à </a:t>
            </a:r>
            <a:r>
              <a:rPr lang="fr-FR" sz="2800" b="1" dirty="0">
                <a:solidFill>
                  <a:schemeClr val="tx1"/>
                </a:solidFill>
              </a:rPr>
              <a:t>posteriori</a:t>
            </a:r>
            <a:r>
              <a:rPr lang="fr-FR" sz="2800" dirty="0">
                <a:solidFill>
                  <a:schemeClr val="tx1"/>
                </a:solidFill>
              </a:rPr>
              <a:t> (après test) que le patient soit malade.</a:t>
            </a:r>
          </a:p>
          <a:p>
            <a:pPr algn="l"/>
            <a:endParaRPr lang="fr-FR" sz="2800" dirty="0">
              <a:solidFill>
                <a:schemeClr val="tx1"/>
              </a:solidFill>
            </a:endParaRPr>
          </a:p>
        </p:txBody>
      </p:sp>
      <p:pic>
        <p:nvPicPr>
          <p:cNvPr id="4098" name="Picture 2" descr="C:\Users\TOSHIBA INTEL\Desktop\Biostatistique 2019 Ok\pppp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3466254"/>
            <a:ext cx="5688632" cy="1554261"/>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C:\Users\TOSHIBA INTEL\Desktop\Biostatistique 2019 Ok\pp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1988839"/>
            <a:ext cx="7272808" cy="14512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0803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4098"/>
                                        </p:tgtEl>
                                        <p:attrNameLst>
                                          <p:attrName>style.visibility</p:attrName>
                                        </p:attrNameLst>
                                      </p:cBhvr>
                                      <p:to>
                                        <p:strVal val="visible"/>
                                      </p:to>
                                    </p:set>
                                    <p:anim calcmode="lin" valueType="num">
                                      <p:cBhvr additive="base">
                                        <p:cTn id="15" dur="500" fill="hold"/>
                                        <p:tgtEl>
                                          <p:spTgt spid="4098"/>
                                        </p:tgtEl>
                                        <p:attrNameLst>
                                          <p:attrName>ppt_x</p:attrName>
                                        </p:attrNameLst>
                                      </p:cBhvr>
                                      <p:tavLst>
                                        <p:tav tm="0">
                                          <p:val>
                                            <p:strVal val="#ppt_x"/>
                                          </p:val>
                                        </p:tav>
                                        <p:tav tm="100000">
                                          <p:val>
                                            <p:strVal val="#ppt_x"/>
                                          </p:val>
                                        </p:tav>
                                      </p:tavLst>
                                    </p:anim>
                                    <p:anim calcmode="lin" valueType="num">
                                      <p:cBhvr additive="base">
                                        <p:cTn id="16"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2" end="12"/>
                                            </p:txEl>
                                          </p:spTgt>
                                        </p:tgtEl>
                                        <p:attrNameLst>
                                          <p:attrName>style.visibility</p:attrName>
                                        </p:attrNameLst>
                                      </p:cBhvr>
                                      <p:to>
                                        <p:strVal val="visible"/>
                                      </p:to>
                                    </p:set>
                                    <p:animEffect transition="in" filter="fade">
                                      <p:cBhvr>
                                        <p:cTn id="21" dur="1000"/>
                                        <p:tgtEl>
                                          <p:spTgt spid="3">
                                            <p:txEl>
                                              <p:pRg st="12" end="12"/>
                                            </p:txEl>
                                          </p:spTgt>
                                        </p:tgtEl>
                                      </p:cBhvr>
                                    </p:animEffect>
                                    <p:anim calcmode="lin" valueType="num">
                                      <p:cBhvr>
                                        <p:cTn id="22"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0" y="0"/>
            <a:ext cx="9144000" cy="6858000"/>
          </a:xfrm>
        </p:spPr>
        <p:txBody>
          <a:bodyPr/>
          <a:lstStyle/>
          <a:p>
            <a:pPr algn="l"/>
            <a:r>
              <a:rPr lang="fr-FR" b="1" dirty="0">
                <a:solidFill>
                  <a:schemeClr val="tx1"/>
                </a:solidFill>
              </a:rPr>
              <a:t>Quelques Mesures d’association </a:t>
            </a:r>
          </a:p>
          <a:p>
            <a:pPr algn="l"/>
            <a:r>
              <a:rPr lang="fr-FR" b="1" dirty="0">
                <a:solidFill>
                  <a:schemeClr val="tx1"/>
                </a:solidFill>
              </a:rPr>
              <a:t>Méthode de détection par test ou Imagerie Médicale</a:t>
            </a:r>
          </a:p>
          <a:p>
            <a:pPr algn="l"/>
            <a:endParaRPr lang="fr-FR" b="1" dirty="0">
              <a:solidFill>
                <a:schemeClr val="tx1"/>
              </a:solidFill>
            </a:endParaRPr>
          </a:p>
          <a:p>
            <a:pPr algn="l"/>
            <a:r>
              <a:rPr lang="fr-FR" dirty="0">
                <a:solidFill>
                  <a:schemeClr val="tx1"/>
                </a:solidFill>
              </a:rPr>
              <a:t>P(T|M) = sensibilité du test, </a:t>
            </a:r>
          </a:p>
          <a:p>
            <a:pPr algn="l"/>
            <a:r>
              <a:rPr lang="fr-FR" dirty="0">
                <a:solidFill>
                  <a:schemeClr val="tx1"/>
                </a:solidFill>
              </a:rPr>
              <a:t>P(</a:t>
            </a:r>
            <a:r>
              <a:rPr lang="fr-FR" strike="sngStrike" dirty="0">
                <a:solidFill>
                  <a:schemeClr val="tx1"/>
                </a:solidFill>
              </a:rPr>
              <a:t>T</a:t>
            </a:r>
            <a:r>
              <a:rPr lang="fr-FR" dirty="0">
                <a:solidFill>
                  <a:schemeClr val="tx1"/>
                </a:solidFill>
              </a:rPr>
              <a:t>|</a:t>
            </a:r>
            <a:r>
              <a:rPr lang="fr-FR" strike="sngStrike" dirty="0">
                <a:solidFill>
                  <a:schemeClr val="tx1"/>
                </a:solidFill>
              </a:rPr>
              <a:t>M</a:t>
            </a:r>
            <a:r>
              <a:rPr lang="fr-FR" dirty="0">
                <a:solidFill>
                  <a:schemeClr val="tx1"/>
                </a:solidFill>
              </a:rPr>
              <a:t>) = spécificité du test, </a:t>
            </a:r>
          </a:p>
          <a:p>
            <a:pPr algn="l"/>
            <a:r>
              <a:rPr lang="fr-FR" dirty="0">
                <a:solidFill>
                  <a:schemeClr val="tx1"/>
                </a:solidFill>
              </a:rPr>
              <a:t>P(M|T) = valeur prédictive positive du test, </a:t>
            </a:r>
          </a:p>
          <a:p>
            <a:pPr algn="l"/>
            <a:r>
              <a:rPr lang="fr-FR" dirty="0">
                <a:solidFill>
                  <a:schemeClr val="tx1"/>
                </a:solidFill>
              </a:rPr>
              <a:t>P(</a:t>
            </a:r>
            <a:r>
              <a:rPr lang="fr-FR" strike="sngStrike" dirty="0">
                <a:solidFill>
                  <a:schemeClr val="tx1"/>
                </a:solidFill>
              </a:rPr>
              <a:t>M</a:t>
            </a:r>
            <a:r>
              <a:rPr lang="fr-FR" dirty="0">
                <a:solidFill>
                  <a:schemeClr val="tx1"/>
                </a:solidFill>
              </a:rPr>
              <a:t> |</a:t>
            </a:r>
            <a:r>
              <a:rPr lang="fr-FR" strike="sngStrike" dirty="0">
                <a:solidFill>
                  <a:schemeClr val="tx1"/>
                </a:solidFill>
              </a:rPr>
              <a:t>T</a:t>
            </a:r>
            <a:r>
              <a:rPr lang="fr-FR" dirty="0">
                <a:solidFill>
                  <a:schemeClr val="tx1"/>
                </a:solidFill>
              </a:rPr>
              <a:t>) = valeur prédictive négative du test, </a:t>
            </a:r>
          </a:p>
          <a:p>
            <a:pPr algn="l"/>
            <a:endParaRPr lang="fr-FR" dirty="0">
              <a:solidFill>
                <a:schemeClr val="tx1"/>
              </a:solidFill>
            </a:endParaRPr>
          </a:p>
          <a:p>
            <a:pPr algn="l"/>
            <a:r>
              <a:rPr lang="fr-FR" dirty="0">
                <a:solidFill>
                  <a:schemeClr val="tx1"/>
                </a:solidFill>
              </a:rPr>
              <a:t>P(T|</a:t>
            </a:r>
            <a:r>
              <a:rPr lang="fr-FR" strike="sngStrike" dirty="0">
                <a:solidFill>
                  <a:schemeClr val="tx1"/>
                </a:solidFill>
              </a:rPr>
              <a:t>M</a:t>
            </a:r>
            <a:r>
              <a:rPr lang="fr-FR" dirty="0">
                <a:solidFill>
                  <a:schemeClr val="tx1"/>
                </a:solidFill>
              </a:rPr>
              <a:t> ) = taux de faux positifs = 1 − spécificité, P(</a:t>
            </a:r>
            <a:r>
              <a:rPr lang="fr-FR" strike="sngStrike" dirty="0">
                <a:solidFill>
                  <a:schemeClr val="tx1"/>
                </a:solidFill>
              </a:rPr>
              <a:t>T</a:t>
            </a:r>
            <a:r>
              <a:rPr lang="fr-FR" dirty="0">
                <a:solidFill>
                  <a:schemeClr val="tx1"/>
                </a:solidFill>
              </a:rPr>
              <a:t>|M) = taux de faux négatifs = 1 − sensibilité. </a:t>
            </a:r>
          </a:p>
          <a:p>
            <a:pPr algn="l"/>
            <a:r>
              <a:rPr lang="fr-FR" dirty="0">
                <a:solidFill>
                  <a:schemeClr val="tx1"/>
                </a:solidFill>
              </a:rPr>
              <a:t>VP =Vrai Positif ; VN =Vrai Négatif</a:t>
            </a:r>
          </a:p>
        </p:txBody>
      </p:sp>
    </p:spTree>
    <p:extLst>
      <p:ext uri="{BB962C8B-B14F-4D97-AF65-F5344CB8AC3E}">
        <p14:creationId xmlns:p14="http://schemas.microsoft.com/office/powerpoint/2010/main" val="2440356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Effect transition="in" filter="fade">
                                      <p:cBhvr>
                                        <p:cTn id="17" dur="1000"/>
                                        <p:tgtEl>
                                          <p:spTgt spid="3">
                                            <p:txEl>
                                              <p:pRg st="8" end="8"/>
                                            </p:txEl>
                                          </p:spTgt>
                                        </p:tgtEl>
                                      </p:cBhvr>
                                    </p:animEffect>
                                    <p:anim calcmode="lin" valueType="num">
                                      <p:cBhvr>
                                        <p:cTn id="1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9" end="9"/>
                                            </p:txEl>
                                          </p:spTgt>
                                        </p:tgtEl>
                                        <p:attrNameLst>
                                          <p:attrName>style.visibility</p:attrName>
                                        </p:attrNameLst>
                                      </p:cBhvr>
                                      <p:to>
                                        <p:strVal val="visible"/>
                                      </p:to>
                                    </p:set>
                                    <p:animEffect transition="in" filter="fade">
                                      <p:cBhvr>
                                        <p:cTn id="24" dur="1000"/>
                                        <p:tgtEl>
                                          <p:spTgt spid="3">
                                            <p:txEl>
                                              <p:pRg st="9" end="9"/>
                                            </p:txEl>
                                          </p:spTgt>
                                        </p:tgtEl>
                                      </p:cBhvr>
                                    </p:animEffect>
                                    <p:anim calcmode="lin" valueType="num">
                                      <p:cBhvr>
                                        <p:cTn id="25"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normAutofit lnSpcReduction="10000"/>
          </a:bodyPr>
          <a:lstStyle/>
          <a:p>
            <a:pPr marL="0" indent="0">
              <a:buNone/>
            </a:pPr>
            <a:r>
              <a:rPr lang="fr-FR" sz="2800" b="1" dirty="0"/>
              <a:t>Quelques Mesures d’association </a:t>
            </a:r>
          </a:p>
          <a:p>
            <a:pPr marL="0" indent="0">
              <a:buNone/>
            </a:pPr>
            <a:r>
              <a:rPr lang="fr-FR" sz="2800" b="1" dirty="0"/>
              <a:t>Méthode de détection par test ou Imagerie Médicale</a:t>
            </a:r>
          </a:p>
          <a:p>
            <a:pPr marL="0" indent="0">
              <a:buNone/>
            </a:pPr>
            <a:endParaRPr lang="fr-FR" sz="2800" b="1" dirty="0">
              <a:latin typeface="Times New Roman" panose="02020603050405020304" pitchFamily="18" charset="0"/>
              <a:cs typeface="Times New Roman" panose="02020603050405020304" pitchFamily="18" charset="0"/>
            </a:endParaRPr>
          </a:p>
          <a:p>
            <a:pPr marL="0" indent="0">
              <a:buNone/>
            </a:pPr>
            <a:r>
              <a:rPr lang="fr-FR" sz="2800" b="1" dirty="0">
                <a:latin typeface="Times New Roman" panose="02020603050405020304" pitchFamily="18" charset="0"/>
                <a:cs typeface="Times New Roman" panose="02020603050405020304" pitchFamily="18" charset="0"/>
              </a:rPr>
              <a:t>Choix d’un seuil : courbes ROC</a:t>
            </a:r>
          </a:p>
          <a:p>
            <a:pPr marL="0" indent="0" algn="just">
              <a:buNone/>
            </a:pPr>
            <a:r>
              <a:rPr lang="fr-FR" sz="2800" dirty="0">
                <a:latin typeface="Times New Roman" panose="02020603050405020304" pitchFamily="18" charset="0"/>
                <a:cs typeface="Times New Roman" panose="02020603050405020304" pitchFamily="18" charset="0"/>
              </a:rPr>
              <a:t>Lorsqu’un examen fournit des résultats de type continu, il faut déterminer le meilleur seuil entre les valeurs pathologiques et les valeurs normales. </a:t>
            </a:r>
          </a:p>
          <a:p>
            <a:pPr marL="0" indent="0" algn="just">
              <a:buNone/>
            </a:pPr>
            <a:r>
              <a:rPr lang="fr-FR" sz="2800" dirty="0">
                <a:latin typeface="Times New Roman" panose="02020603050405020304" pitchFamily="18" charset="0"/>
                <a:cs typeface="Times New Roman" panose="02020603050405020304" pitchFamily="18" charset="0"/>
              </a:rPr>
              <a:t>L’idéal serait d’obtenir une sensibilité et une spécificité égales à 1. Ce n’est généralement pas possible, et il faut tenter d’obtenir les plus fortes valeurs pour ces deux paramètres, sachant qu’ils varient en sens inverse.</a:t>
            </a:r>
          </a:p>
          <a:p>
            <a:pPr marL="0" indent="0">
              <a:buNone/>
            </a:pPr>
            <a:endParaRPr lang="fr-FR" sz="2800" dirty="0">
              <a:latin typeface="Times New Roman" panose="02020603050405020304" pitchFamily="18" charset="0"/>
              <a:cs typeface="Times New Roman" panose="02020603050405020304" pitchFamily="18" charset="0"/>
            </a:endParaRPr>
          </a:p>
          <a:p>
            <a:pPr marL="0" indent="0" algn="just">
              <a:buNone/>
            </a:pPr>
            <a:r>
              <a:rPr lang="fr-FR" sz="2800" dirty="0">
                <a:latin typeface="Times New Roman" panose="02020603050405020304" pitchFamily="18" charset="0"/>
                <a:cs typeface="Times New Roman" panose="02020603050405020304" pitchFamily="18" charset="0"/>
              </a:rPr>
              <a:t>On s’aide pour ce choix d’un outil graphique, la courbe ROC (</a:t>
            </a:r>
            <a:r>
              <a:rPr lang="fr-FR" sz="2800" i="1" dirty="0" err="1">
                <a:latin typeface="Times New Roman" panose="02020603050405020304" pitchFamily="18" charset="0"/>
                <a:cs typeface="Times New Roman" panose="02020603050405020304" pitchFamily="18" charset="0"/>
              </a:rPr>
              <a:t>Receiver</a:t>
            </a:r>
            <a:r>
              <a:rPr lang="fr-FR" sz="2800" i="1" dirty="0">
                <a:latin typeface="Times New Roman" panose="02020603050405020304" pitchFamily="18" charset="0"/>
                <a:cs typeface="Times New Roman" panose="02020603050405020304" pitchFamily="18" charset="0"/>
              </a:rPr>
              <a:t> Operating </a:t>
            </a:r>
            <a:r>
              <a:rPr lang="fr-FR" sz="2800" i="1" dirty="0" err="1">
                <a:latin typeface="Times New Roman" panose="02020603050405020304" pitchFamily="18" charset="0"/>
                <a:cs typeface="Times New Roman" panose="02020603050405020304" pitchFamily="18" charset="0"/>
              </a:rPr>
              <a:t>Characteristics</a:t>
            </a:r>
            <a:r>
              <a:rPr lang="fr-FR" sz="2800" dirty="0">
                <a:latin typeface="Times New Roman" panose="02020603050405020304" pitchFamily="18" charset="0"/>
                <a:cs typeface="Times New Roman" panose="02020603050405020304" pitchFamily="18" charset="0"/>
              </a:rPr>
              <a:t>). Une courbe ROC est le tracé des valeurs de la sensibilité Se en fonction de 1-Sp.</a:t>
            </a:r>
          </a:p>
        </p:txBody>
      </p:sp>
    </p:spTree>
    <p:extLst>
      <p:ext uri="{BB962C8B-B14F-4D97-AF65-F5344CB8AC3E}">
        <p14:creationId xmlns:p14="http://schemas.microsoft.com/office/powerpoint/2010/main" val="2701222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TOSHIBA INTEL\Desktop\Sans titre1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3669" y="188640"/>
            <a:ext cx="8890819" cy="6480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26611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noAutofit/>
          </a:bodyPr>
          <a:lstStyle/>
          <a:p>
            <a:pPr marL="0" indent="0" algn="ctr">
              <a:buNone/>
            </a:pPr>
            <a:r>
              <a:rPr lang="fr-FR" sz="2800" b="1" dirty="0">
                <a:solidFill>
                  <a:schemeClr val="bg1">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Evaluation de l’intérêt diagnostique des informations médicales</a:t>
            </a:r>
          </a:p>
          <a:p>
            <a:pPr marL="0" indent="0" algn="just">
              <a:buNone/>
            </a:pPr>
            <a:endParaRPr lang="fr-FR" sz="2800" b="1" dirty="0">
              <a:latin typeface="Times New Roman" panose="02020603050405020304" pitchFamily="18" charset="0"/>
              <a:cs typeface="Times New Roman" panose="02020603050405020304" pitchFamily="18" charset="0"/>
            </a:endParaRPr>
          </a:p>
          <a:p>
            <a:pPr marL="0" indent="0" algn="just">
              <a:buNone/>
            </a:pPr>
            <a:r>
              <a:rPr lang="fr-FR" sz="2800" b="1" dirty="0">
                <a:latin typeface="Times New Roman" panose="02020603050405020304" pitchFamily="18" charset="0"/>
                <a:cs typeface="Times New Roman" panose="02020603050405020304" pitchFamily="18" charset="0"/>
              </a:rPr>
              <a:t>Interprétation </a:t>
            </a:r>
          </a:p>
          <a:p>
            <a:pPr marL="0" indent="0" algn="just">
              <a:buNone/>
            </a:pPr>
            <a:r>
              <a:rPr lang="fr-FR" sz="2800" dirty="0">
                <a:latin typeface="Times New Roman" panose="02020603050405020304" pitchFamily="18" charset="0"/>
                <a:cs typeface="Times New Roman" panose="02020603050405020304" pitchFamily="18" charset="0"/>
              </a:rPr>
              <a:t>Le point de la courbe le plus proche du coin supérieur gauche du carré contenant la courbe (ici Se = 0,65, </a:t>
            </a:r>
            <a:r>
              <a:rPr lang="fr-FR" sz="2800" dirty="0" err="1">
                <a:latin typeface="Times New Roman" panose="02020603050405020304" pitchFamily="18" charset="0"/>
                <a:cs typeface="Times New Roman" panose="02020603050405020304" pitchFamily="18" charset="0"/>
              </a:rPr>
              <a:t>Sp</a:t>
            </a:r>
            <a:r>
              <a:rPr lang="fr-FR" sz="2800" dirty="0">
                <a:latin typeface="Times New Roman" panose="02020603050405020304" pitchFamily="18" charset="0"/>
                <a:cs typeface="Times New Roman" panose="02020603050405020304" pitchFamily="18" charset="0"/>
              </a:rPr>
              <a:t> = 0,75, et température = 39°C)) est celui qui permet d’obtenir un bon compromis entre sensibilité et spécificité. </a:t>
            </a:r>
          </a:p>
          <a:p>
            <a:pPr marL="0" indent="0" algn="just">
              <a:buNone/>
            </a:pPr>
            <a:r>
              <a:rPr lang="fr-FR" sz="2800" dirty="0">
                <a:latin typeface="Times New Roman" panose="02020603050405020304" pitchFamily="18" charset="0"/>
                <a:cs typeface="Times New Roman" panose="02020603050405020304" pitchFamily="18" charset="0"/>
              </a:rPr>
              <a:t>La courbe B correspond à un examen qui n’apporte rien au diagnostic, puisque les variables signe et maladie sont ici indépendantes : </a:t>
            </a:r>
            <a:r>
              <a:rPr lang="fr-FR" sz="2800" dirty="0"/>
              <a:t>Se = </a:t>
            </a:r>
            <a:r>
              <a:rPr lang="fr-FR" sz="2800" i="1" dirty="0"/>
              <a:t>Pr</a:t>
            </a:r>
            <a:r>
              <a:rPr lang="fr-FR" sz="2800" dirty="0"/>
              <a:t>(</a:t>
            </a:r>
            <a:r>
              <a:rPr lang="fr-FR" sz="2800" i="1" dirty="0"/>
              <a:t>S </a:t>
            </a:r>
            <a:r>
              <a:rPr lang="fr-FR" sz="2800" dirty="0"/>
              <a:t>/</a:t>
            </a:r>
            <a:r>
              <a:rPr lang="fr-FR" sz="2800" i="1" dirty="0"/>
              <a:t>M</a:t>
            </a:r>
            <a:r>
              <a:rPr lang="fr-FR" sz="2800" dirty="0"/>
              <a:t>) = 1 – </a:t>
            </a:r>
            <a:r>
              <a:rPr lang="fr-FR" sz="2800" dirty="0" err="1"/>
              <a:t>Sp</a:t>
            </a:r>
            <a:r>
              <a:rPr lang="fr-FR" sz="2800" dirty="0"/>
              <a:t> = </a:t>
            </a:r>
            <a:r>
              <a:rPr lang="fr-FR" sz="2800" i="1" dirty="0"/>
              <a:t>Pr</a:t>
            </a:r>
            <a:r>
              <a:rPr lang="fr-FR" sz="2800" dirty="0"/>
              <a:t>(</a:t>
            </a:r>
            <a:r>
              <a:rPr lang="fr-FR" sz="2800" i="1" dirty="0"/>
              <a:t>S </a:t>
            </a:r>
            <a:r>
              <a:rPr lang="fr-FR" sz="2800" dirty="0"/>
              <a:t>/</a:t>
            </a:r>
            <a:r>
              <a:rPr lang="fr-FR" sz="2800" i="1" strike="sngStrike" dirty="0"/>
              <a:t>M</a:t>
            </a:r>
            <a:r>
              <a:rPr lang="fr-FR" sz="2800" i="1" dirty="0"/>
              <a:t>)</a:t>
            </a:r>
            <a:endParaRPr lang="fr-FR" sz="2800" i="1" strike="sngStrike" dirty="0">
              <a:latin typeface="Times New Roman" panose="02020603050405020304" pitchFamily="18" charset="0"/>
              <a:cs typeface="Times New Roman" panose="02020603050405020304" pitchFamily="18" charset="0"/>
            </a:endParaRPr>
          </a:p>
          <a:p>
            <a:pPr marL="0" indent="0" algn="just">
              <a:buNone/>
            </a:pPr>
            <a:r>
              <a:rPr lang="fr-FR" sz="2800" dirty="0">
                <a:latin typeface="Times New Roman" panose="02020603050405020304" pitchFamily="18" charset="0"/>
                <a:cs typeface="Times New Roman" panose="02020603050405020304" pitchFamily="18" charset="0"/>
              </a:rPr>
              <a:t>La courbe C correspond à un bon critère diagnostic pour lequel on peut obtenir simultanément des valeurs élevées de sensibilité et de spécificité.</a:t>
            </a:r>
            <a:endParaRPr lang="fr-FR" sz="2800" strike="sngStrik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4812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lstStyle/>
          <a:p>
            <a:pPr marL="0" indent="0">
              <a:buNone/>
            </a:pPr>
            <a:r>
              <a:rPr lang="fr-FR" b="1" dirty="0"/>
              <a:t>Quelques Mesures d’association </a:t>
            </a:r>
          </a:p>
          <a:p>
            <a:pPr marL="0" indent="0">
              <a:buNone/>
            </a:pPr>
            <a:r>
              <a:rPr lang="fr-FR" b="1" dirty="0"/>
              <a:t>Méthode de détection par test ou Imagerie Médicale</a:t>
            </a:r>
          </a:p>
          <a:p>
            <a:pPr marL="0" indent="0" algn="ctr">
              <a:buNone/>
            </a:pPr>
            <a:endParaRPr lang="fr-FR" b="1" dirty="0">
              <a:effectLst>
                <a:outerShdw blurRad="38100" dist="38100" dir="2700000" algn="tl">
                  <a:srgbClr val="000000">
                    <a:alpha val="43137"/>
                  </a:srgbClr>
                </a:outerShdw>
              </a:effectLst>
            </a:endParaRPr>
          </a:p>
          <a:p>
            <a:pPr marL="0" indent="0" algn="ctr">
              <a:buNone/>
            </a:pPr>
            <a:endParaRPr lang="fr-FR" b="1" dirty="0">
              <a:effectLst>
                <a:outerShdw blurRad="38100" dist="38100" dir="2700000" algn="tl">
                  <a:srgbClr val="000000">
                    <a:alpha val="43137"/>
                  </a:srgbClr>
                </a:outerShdw>
              </a:effectLst>
            </a:endParaRPr>
          </a:p>
          <a:p>
            <a:pPr marL="0" indent="0" algn="ctr">
              <a:buNone/>
            </a:pPr>
            <a:endParaRPr lang="fr-FR" sz="1800" b="1" dirty="0">
              <a:effectLst>
                <a:outerShdw blurRad="38100" dist="38100" dir="2700000" algn="tl">
                  <a:srgbClr val="000000">
                    <a:alpha val="43137"/>
                  </a:srgbClr>
                </a:outerShdw>
              </a:effectLst>
            </a:endParaRPr>
          </a:p>
          <a:p>
            <a:pPr marL="0" indent="0" algn="ctr">
              <a:buNone/>
            </a:pPr>
            <a:r>
              <a:rPr lang="fr-FR" sz="3600" b="1" dirty="0">
                <a:effectLst>
                  <a:outerShdw blurRad="38100" dist="38100" dir="2700000" algn="tl">
                    <a:srgbClr val="000000">
                      <a:alpha val="43137"/>
                    </a:srgbClr>
                  </a:outerShdw>
                </a:effectLst>
              </a:rPr>
              <a:t>Exo se </a:t>
            </a:r>
            <a:r>
              <a:rPr lang="fr-FR" sz="3600" b="1" dirty="0" err="1">
                <a:effectLst>
                  <a:outerShdw blurRad="38100" dist="38100" dir="2700000" algn="tl">
                    <a:srgbClr val="000000">
                      <a:alpha val="43137"/>
                    </a:srgbClr>
                  </a:outerShdw>
                </a:effectLst>
              </a:rPr>
              <a:t>sp</a:t>
            </a:r>
            <a:endParaRPr lang="fr-FR" sz="3600" dirty="0"/>
          </a:p>
        </p:txBody>
      </p:sp>
    </p:spTree>
    <p:extLst>
      <p:ext uri="{BB962C8B-B14F-4D97-AF65-F5344CB8AC3E}">
        <p14:creationId xmlns:p14="http://schemas.microsoft.com/office/powerpoint/2010/main" val="26655560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lstStyle/>
          <a:p>
            <a:pPr marL="0" indent="0">
              <a:buNone/>
            </a:pPr>
            <a:r>
              <a:rPr lang="fr-FR" b="1" dirty="0"/>
              <a:t>Quelques Mesures d’association </a:t>
            </a:r>
          </a:p>
          <a:p>
            <a:pPr marL="0" indent="0">
              <a:buNone/>
            </a:pPr>
            <a:r>
              <a:rPr lang="fr-FR" b="1" dirty="0"/>
              <a:t>Méthode de détection par test ou Imagerie Médicale</a:t>
            </a:r>
          </a:p>
          <a:p>
            <a:pPr marL="0" indent="0" algn="ctr">
              <a:buNone/>
            </a:pPr>
            <a:endParaRPr lang="fr-FR" b="1" dirty="0">
              <a:effectLst>
                <a:outerShdw blurRad="38100" dist="38100" dir="2700000" algn="tl">
                  <a:srgbClr val="000000">
                    <a:alpha val="43137"/>
                  </a:srgbClr>
                </a:outerShdw>
              </a:effectLst>
            </a:endParaRPr>
          </a:p>
          <a:p>
            <a:pPr marL="0" indent="0" algn="ctr">
              <a:buNone/>
            </a:pPr>
            <a:endParaRPr lang="fr-FR" b="1" dirty="0">
              <a:effectLst>
                <a:outerShdw blurRad="38100" dist="38100" dir="2700000" algn="tl">
                  <a:srgbClr val="000000">
                    <a:alpha val="43137"/>
                  </a:srgbClr>
                </a:outerShdw>
              </a:effectLst>
            </a:endParaRPr>
          </a:p>
          <a:p>
            <a:pPr marL="0" indent="0" algn="ctr">
              <a:buNone/>
            </a:pPr>
            <a:endParaRPr lang="fr-FR" sz="1800" b="1" dirty="0">
              <a:effectLst>
                <a:outerShdw blurRad="38100" dist="38100" dir="2700000" algn="tl">
                  <a:srgbClr val="000000">
                    <a:alpha val="43137"/>
                  </a:srgbClr>
                </a:outerShdw>
              </a:effectLst>
            </a:endParaRPr>
          </a:p>
          <a:p>
            <a:pPr marL="0" indent="0" algn="ctr">
              <a:buNone/>
            </a:pPr>
            <a:r>
              <a:rPr lang="fr-FR" sz="3600" b="1" dirty="0">
                <a:effectLst>
                  <a:outerShdw blurRad="38100" dist="38100" dir="2700000" algn="tl">
                    <a:srgbClr val="000000">
                      <a:alpha val="43137"/>
                    </a:srgbClr>
                  </a:outerShdw>
                </a:effectLst>
              </a:rPr>
              <a:t>Kappa de Cohen</a:t>
            </a:r>
          </a:p>
          <a:p>
            <a:pPr marL="0" indent="0" algn="ctr">
              <a:buNone/>
            </a:pPr>
            <a:r>
              <a:rPr lang="fr-FR" sz="3600" dirty="0"/>
              <a:t>Taux d’accord ou de «Concordance»</a:t>
            </a:r>
          </a:p>
        </p:txBody>
      </p:sp>
    </p:spTree>
    <p:extLst>
      <p:ext uri="{BB962C8B-B14F-4D97-AF65-F5344CB8AC3E}">
        <p14:creationId xmlns:p14="http://schemas.microsoft.com/office/powerpoint/2010/main" val="21058675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0" y="0"/>
            <a:ext cx="9144000" cy="6858000"/>
          </a:xfrm>
        </p:spPr>
        <p:txBody>
          <a:bodyPr/>
          <a:lstStyle/>
          <a:p>
            <a:pPr algn="l"/>
            <a:r>
              <a:rPr lang="fr-FR" b="1" dirty="0">
                <a:solidFill>
                  <a:schemeClr val="tx1"/>
                </a:solidFill>
              </a:rPr>
              <a:t>Quelques Mesures d’association </a:t>
            </a:r>
          </a:p>
          <a:p>
            <a:pPr algn="l"/>
            <a:r>
              <a:rPr lang="fr-FR" b="1" dirty="0">
                <a:solidFill>
                  <a:schemeClr val="tx1"/>
                </a:solidFill>
              </a:rPr>
              <a:t>Méthode de détection par test ou Imagerie Médicale</a:t>
            </a:r>
          </a:p>
          <a:p>
            <a:pPr algn="l"/>
            <a:r>
              <a:rPr lang="fr-FR" b="1" dirty="0">
                <a:solidFill>
                  <a:schemeClr val="tx1"/>
                </a:solidFill>
                <a:effectLst>
                  <a:outerShdw blurRad="38100" dist="38100" dir="2700000" algn="tl">
                    <a:srgbClr val="000000">
                      <a:alpha val="43137"/>
                    </a:srgbClr>
                  </a:outerShdw>
                </a:effectLst>
              </a:rPr>
              <a:t>Kappa de Cohen</a:t>
            </a:r>
            <a:endParaRPr lang="fr-FR" dirty="0"/>
          </a:p>
          <a:p>
            <a:pPr algn="just"/>
            <a:r>
              <a:rPr lang="fr-FR" sz="2800" dirty="0">
                <a:solidFill>
                  <a:schemeClr val="tx1"/>
                </a:solidFill>
              </a:rPr>
              <a:t>Pour  deux tests biologiques A et B appliqués aux mêmes échantillons sériques. Quel est le taux de Concordance ?</a:t>
            </a:r>
          </a:p>
          <a:p>
            <a:pPr algn="just"/>
            <a:endParaRPr lang="fr-FR" sz="2800" dirty="0">
              <a:solidFill>
                <a:schemeClr val="tx1"/>
              </a:solidFill>
            </a:endParaRPr>
          </a:p>
        </p:txBody>
      </p:sp>
      <p:graphicFrame>
        <p:nvGraphicFramePr>
          <p:cNvPr id="2" name="Tableau 1"/>
          <p:cNvGraphicFramePr>
            <a:graphicFrameLocks noGrp="1"/>
          </p:cNvGraphicFramePr>
          <p:nvPr>
            <p:extLst>
              <p:ext uri="{D42A27DB-BD31-4B8C-83A1-F6EECF244321}">
                <p14:modId xmlns:p14="http://schemas.microsoft.com/office/powerpoint/2010/main" val="1527432917"/>
              </p:ext>
            </p:extLst>
          </p:nvPr>
        </p:nvGraphicFramePr>
        <p:xfrm>
          <a:off x="1331640" y="3429000"/>
          <a:ext cx="6624736" cy="2297337"/>
        </p:xfrm>
        <a:graphic>
          <a:graphicData uri="http://schemas.openxmlformats.org/drawingml/2006/table">
            <a:tbl>
              <a:tblPr>
                <a:tableStyleId>{D7AC3CCA-C797-4891-BE02-D94E43425B78}</a:tableStyleId>
              </a:tblPr>
              <a:tblGrid>
                <a:gridCol w="1145900">
                  <a:extLst>
                    <a:ext uri="{9D8B030D-6E8A-4147-A177-3AD203B41FA5}">
                      <a16:colId xmlns:a16="http://schemas.microsoft.com/office/drawing/2014/main" val="20000"/>
                    </a:ext>
                  </a:extLst>
                </a:gridCol>
                <a:gridCol w="1145900">
                  <a:extLst>
                    <a:ext uri="{9D8B030D-6E8A-4147-A177-3AD203B41FA5}">
                      <a16:colId xmlns:a16="http://schemas.microsoft.com/office/drawing/2014/main" val="20001"/>
                    </a:ext>
                  </a:extLst>
                </a:gridCol>
                <a:gridCol w="2166468">
                  <a:extLst>
                    <a:ext uri="{9D8B030D-6E8A-4147-A177-3AD203B41FA5}">
                      <a16:colId xmlns:a16="http://schemas.microsoft.com/office/drawing/2014/main" val="20002"/>
                    </a:ext>
                  </a:extLst>
                </a:gridCol>
                <a:gridCol w="2166468">
                  <a:extLst>
                    <a:ext uri="{9D8B030D-6E8A-4147-A177-3AD203B41FA5}">
                      <a16:colId xmlns:a16="http://schemas.microsoft.com/office/drawing/2014/main" val="20003"/>
                    </a:ext>
                  </a:extLst>
                </a:gridCol>
              </a:tblGrid>
              <a:tr h="520858">
                <a:tc rowSpan="2" gridSpan="2">
                  <a:txBody>
                    <a:bodyPr/>
                    <a:lstStyle/>
                    <a:p>
                      <a:pPr algn="ctr" fontAlgn="ctr"/>
                      <a:r>
                        <a:rPr lang="fr-FR" sz="2400" u="none" strike="noStrike" dirty="0">
                          <a:effectLst/>
                        </a:rPr>
                        <a:t> </a:t>
                      </a:r>
                      <a:endParaRPr lang="fr-FR" sz="2400" b="1" i="0" u="none" strike="noStrike" dirty="0">
                        <a:solidFill>
                          <a:srgbClr val="000000"/>
                        </a:solidFill>
                        <a:effectLst/>
                        <a:latin typeface="Calibri"/>
                      </a:endParaRPr>
                    </a:p>
                    <a:p>
                      <a:pPr algn="ctr" fontAlgn="ctr"/>
                      <a:r>
                        <a:rPr lang="fr-FR" sz="2400" u="none" strike="noStrike" dirty="0">
                          <a:effectLst/>
                        </a:rPr>
                        <a:t> </a:t>
                      </a:r>
                      <a:endParaRPr lang="fr-FR" sz="2400" b="1" i="0" u="none" strike="noStrike" dirty="0">
                        <a:solidFill>
                          <a:srgbClr val="000000"/>
                        </a:solidFill>
                        <a:effectLst/>
                        <a:latin typeface="Calibri"/>
                      </a:endParaRPr>
                    </a:p>
                    <a:p>
                      <a:pPr algn="ctr" fontAlgn="ctr"/>
                      <a:r>
                        <a:rPr lang="fr-FR" sz="2400" u="none" strike="noStrike" dirty="0">
                          <a:effectLst/>
                        </a:rPr>
                        <a:t> </a:t>
                      </a:r>
                      <a:endParaRPr lang="fr-FR" sz="2400" b="1" i="0" u="none" strike="noStrike" dirty="0">
                        <a:solidFill>
                          <a:srgbClr val="000000"/>
                        </a:solidFill>
                        <a:effectLst/>
                        <a:latin typeface="Calibri"/>
                      </a:endParaRPr>
                    </a:p>
                  </a:txBody>
                  <a:tcPr marL="9525" marR="9525" marT="9525" marB="0" anchor="ctr"/>
                </a:tc>
                <a:tc rowSpan="2" hMerge="1">
                  <a:txBody>
                    <a:bodyPr/>
                    <a:lstStyle/>
                    <a:p>
                      <a:pPr algn="ctr" fontAlgn="ctr"/>
                      <a:endParaRPr lang="fr-FR" sz="2400" b="1" i="0" u="none" strike="noStrike">
                        <a:solidFill>
                          <a:srgbClr val="000000"/>
                        </a:solidFill>
                        <a:effectLst/>
                        <a:latin typeface="Calibri"/>
                      </a:endParaRPr>
                    </a:p>
                  </a:txBody>
                  <a:tcPr marL="9525" marR="9525" marT="9525" marB="0" anchor="ctr"/>
                </a:tc>
                <a:tc gridSpan="2">
                  <a:txBody>
                    <a:bodyPr/>
                    <a:lstStyle/>
                    <a:p>
                      <a:pPr algn="ctr" fontAlgn="ctr"/>
                      <a:r>
                        <a:rPr lang="fr-FR" sz="2400" u="none" strike="noStrike">
                          <a:effectLst/>
                        </a:rPr>
                        <a:t>Test B</a:t>
                      </a:r>
                      <a:endParaRPr lang="fr-FR" sz="2400" b="1" i="0" u="none" strike="noStrike">
                        <a:solidFill>
                          <a:srgbClr val="000000"/>
                        </a:solidFill>
                        <a:effectLst/>
                        <a:latin typeface="Calibri"/>
                      </a:endParaRPr>
                    </a:p>
                  </a:txBody>
                  <a:tcPr marL="9525" marR="9525" marT="9525" marB="0" anchor="ctr"/>
                </a:tc>
                <a:tc hMerge="1">
                  <a:txBody>
                    <a:bodyPr/>
                    <a:lstStyle/>
                    <a:p>
                      <a:endParaRPr lang="fr-FR"/>
                    </a:p>
                  </a:txBody>
                  <a:tcPr/>
                </a:tc>
                <a:extLst>
                  <a:ext uri="{0D108BD9-81ED-4DB2-BD59-A6C34878D82A}">
                    <a16:rowId xmlns:a16="http://schemas.microsoft.com/office/drawing/2014/main" val="10000"/>
                  </a:ext>
                </a:extLst>
              </a:tr>
              <a:tr h="520858">
                <a:tc gridSpan="2" vMerge="1">
                  <a:txBody>
                    <a:bodyPr/>
                    <a:lstStyle/>
                    <a:p>
                      <a:pPr algn="ctr" fontAlgn="ctr"/>
                      <a:endParaRPr lang="fr-FR" sz="2400" b="1" i="0" u="none" strike="noStrike" dirty="0">
                        <a:solidFill>
                          <a:srgbClr val="000000"/>
                        </a:solidFill>
                        <a:effectLst/>
                        <a:latin typeface="Calibri"/>
                      </a:endParaRPr>
                    </a:p>
                  </a:txBody>
                  <a:tcPr marL="9525" marR="9525" marT="9525" marB="0" anchor="ctr"/>
                </a:tc>
                <a:tc hMerge="1" vMerge="1">
                  <a:txBody>
                    <a:bodyPr/>
                    <a:lstStyle/>
                    <a:p>
                      <a:pPr algn="ctr" fontAlgn="ctr"/>
                      <a:endParaRPr lang="fr-FR" sz="2400" b="1" i="0" u="none" strike="noStrike">
                        <a:solidFill>
                          <a:srgbClr val="000000"/>
                        </a:solidFill>
                        <a:effectLst/>
                        <a:latin typeface="Calibri"/>
                      </a:endParaRPr>
                    </a:p>
                  </a:txBody>
                  <a:tcPr marL="9525" marR="9525" marT="9525" marB="0" anchor="ctr"/>
                </a:tc>
                <a:tc>
                  <a:txBody>
                    <a:bodyPr/>
                    <a:lstStyle/>
                    <a:p>
                      <a:pPr algn="ctr" fontAlgn="ctr"/>
                      <a:r>
                        <a:rPr lang="fr-FR" sz="2400" u="none" strike="noStrike" dirty="0">
                          <a:effectLst/>
                        </a:rPr>
                        <a:t> + </a:t>
                      </a:r>
                      <a:endParaRPr lang="fr-FR" sz="2400" b="1" i="0" u="none" strike="noStrike" dirty="0">
                        <a:solidFill>
                          <a:srgbClr val="000000"/>
                        </a:solidFill>
                        <a:effectLst/>
                        <a:latin typeface="Calibri"/>
                      </a:endParaRPr>
                    </a:p>
                  </a:txBody>
                  <a:tcPr marL="9525" marR="9525" marT="9525" marB="0" anchor="ctr"/>
                </a:tc>
                <a:tc>
                  <a:txBody>
                    <a:bodyPr/>
                    <a:lstStyle/>
                    <a:p>
                      <a:pPr algn="ctr" fontAlgn="ctr"/>
                      <a:r>
                        <a:rPr lang="fr-FR" sz="2400" u="none" strike="noStrike">
                          <a:effectLst/>
                        </a:rPr>
                        <a:t> - </a:t>
                      </a:r>
                      <a:endParaRPr lang="fr-FR" sz="2400" b="1" i="0" u="none" strike="noStrike">
                        <a:solidFill>
                          <a:srgbClr val="000000"/>
                        </a:solidFill>
                        <a:effectLst/>
                        <a:latin typeface="Calibri"/>
                      </a:endParaRPr>
                    </a:p>
                  </a:txBody>
                  <a:tcPr marL="9525" marR="9525" marT="9525" marB="0" anchor="ctr"/>
                </a:tc>
                <a:extLst>
                  <a:ext uri="{0D108BD9-81ED-4DB2-BD59-A6C34878D82A}">
                    <a16:rowId xmlns:a16="http://schemas.microsoft.com/office/drawing/2014/main" val="10001"/>
                  </a:ext>
                </a:extLst>
              </a:tr>
              <a:tr h="595266">
                <a:tc rowSpan="2">
                  <a:txBody>
                    <a:bodyPr/>
                    <a:lstStyle/>
                    <a:p>
                      <a:pPr algn="ctr" fontAlgn="ctr"/>
                      <a:r>
                        <a:rPr lang="fr-FR" sz="2400" u="none" strike="noStrike">
                          <a:effectLst/>
                        </a:rPr>
                        <a:t>Test A</a:t>
                      </a:r>
                      <a:endParaRPr lang="fr-FR" sz="2400" b="1" i="0" u="none" strike="noStrike">
                        <a:solidFill>
                          <a:srgbClr val="000000"/>
                        </a:solidFill>
                        <a:effectLst/>
                        <a:latin typeface="Calibri"/>
                      </a:endParaRPr>
                    </a:p>
                  </a:txBody>
                  <a:tcPr marL="9525" marR="9525" marT="9525" marB="0" anchor="ctr"/>
                </a:tc>
                <a:tc>
                  <a:txBody>
                    <a:bodyPr/>
                    <a:lstStyle/>
                    <a:p>
                      <a:pPr algn="ctr" fontAlgn="ctr"/>
                      <a:r>
                        <a:rPr lang="fr-FR" sz="2400" u="none" strike="noStrike">
                          <a:effectLst/>
                        </a:rPr>
                        <a:t> + </a:t>
                      </a:r>
                      <a:endParaRPr lang="fr-FR" sz="2400" b="1" i="0" u="none" strike="noStrike">
                        <a:solidFill>
                          <a:srgbClr val="000000"/>
                        </a:solidFill>
                        <a:effectLst/>
                        <a:latin typeface="Calibri"/>
                      </a:endParaRPr>
                    </a:p>
                  </a:txBody>
                  <a:tcPr marL="9525" marR="9525" marT="9525" marB="0" anchor="ctr"/>
                </a:tc>
                <a:tc>
                  <a:txBody>
                    <a:bodyPr/>
                    <a:lstStyle/>
                    <a:p>
                      <a:pPr algn="ctr" fontAlgn="ctr"/>
                      <a:r>
                        <a:rPr lang="fr-FR" sz="2400" u="none" strike="noStrike" dirty="0">
                          <a:effectLst/>
                        </a:rPr>
                        <a:t>VP</a:t>
                      </a:r>
                      <a:endParaRPr lang="fr-FR" sz="2400" b="1" i="0" u="none" strike="noStrike" dirty="0">
                        <a:solidFill>
                          <a:srgbClr val="000000"/>
                        </a:solidFill>
                        <a:effectLst/>
                        <a:latin typeface="Calibri"/>
                      </a:endParaRPr>
                    </a:p>
                  </a:txBody>
                  <a:tcPr marL="9525" marR="9525" marT="9525" marB="0" anchor="ctr"/>
                </a:tc>
                <a:tc>
                  <a:txBody>
                    <a:bodyPr/>
                    <a:lstStyle/>
                    <a:p>
                      <a:pPr algn="ctr" fontAlgn="ctr"/>
                      <a:r>
                        <a:rPr lang="fr-FR" sz="2400" u="none" strike="noStrike" dirty="0">
                          <a:effectLst/>
                        </a:rPr>
                        <a:t>FP</a:t>
                      </a:r>
                      <a:endParaRPr lang="fr-FR" sz="2400" b="1"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2"/>
                  </a:ext>
                </a:extLst>
              </a:tr>
              <a:tr h="595266">
                <a:tc vMerge="1">
                  <a:txBody>
                    <a:bodyPr/>
                    <a:lstStyle/>
                    <a:p>
                      <a:endParaRPr lang="fr-FR"/>
                    </a:p>
                  </a:txBody>
                  <a:tcPr/>
                </a:tc>
                <a:tc>
                  <a:txBody>
                    <a:bodyPr/>
                    <a:lstStyle/>
                    <a:p>
                      <a:pPr algn="ctr" fontAlgn="ctr"/>
                      <a:r>
                        <a:rPr lang="fr-FR" sz="2400" u="none" strike="noStrike">
                          <a:effectLst/>
                        </a:rPr>
                        <a:t> - </a:t>
                      </a:r>
                      <a:endParaRPr lang="fr-FR" sz="2400" b="1" i="0" u="none" strike="noStrike">
                        <a:solidFill>
                          <a:srgbClr val="000000"/>
                        </a:solidFill>
                        <a:effectLst/>
                        <a:latin typeface="Calibri"/>
                      </a:endParaRPr>
                    </a:p>
                  </a:txBody>
                  <a:tcPr marL="9525" marR="9525" marT="9525" marB="0" anchor="ctr"/>
                </a:tc>
                <a:tc>
                  <a:txBody>
                    <a:bodyPr/>
                    <a:lstStyle/>
                    <a:p>
                      <a:pPr algn="ctr" fontAlgn="ctr"/>
                      <a:r>
                        <a:rPr lang="fr-FR" sz="2400" u="none" strike="noStrike">
                          <a:effectLst/>
                        </a:rPr>
                        <a:t>FN</a:t>
                      </a:r>
                      <a:endParaRPr lang="fr-FR" sz="2400" b="1" i="0" u="none" strike="noStrike">
                        <a:solidFill>
                          <a:srgbClr val="000000"/>
                        </a:solidFill>
                        <a:effectLst/>
                        <a:latin typeface="Calibri"/>
                      </a:endParaRPr>
                    </a:p>
                  </a:txBody>
                  <a:tcPr marL="9525" marR="9525" marT="9525" marB="0" anchor="ctr"/>
                </a:tc>
                <a:tc>
                  <a:txBody>
                    <a:bodyPr/>
                    <a:lstStyle/>
                    <a:p>
                      <a:pPr algn="ctr" fontAlgn="ctr"/>
                      <a:r>
                        <a:rPr lang="fr-FR" sz="2400" u="none" strike="noStrike" dirty="0">
                          <a:effectLst/>
                        </a:rPr>
                        <a:t>VN</a:t>
                      </a:r>
                      <a:endParaRPr lang="fr-FR" sz="2400" b="1"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6303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0" y="0"/>
            <a:ext cx="9144000" cy="6858000"/>
          </a:xfrm>
        </p:spPr>
        <p:txBody>
          <a:bodyPr>
            <a:normAutofit/>
          </a:bodyPr>
          <a:lstStyle/>
          <a:p>
            <a:pPr algn="l"/>
            <a:r>
              <a:rPr lang="fr-FR" sz="2800" b="1" dirty="0">
                <a:solidFill>
                  <a:schemeClr val="tx1"/>
                </a:solidFill>
              </a:rPr>
              <a:t>Quelques Mesures d’association </a:t>
            </a:r>
          </a:p>
          <a:p>
            <a:pPr algn="l"/>
            <a:r>
              <a:rPr lang="fr-FR" sz="2800" b="1" dirty="0">
                <a:solidFill>
                  <a:schemeClr val="tx1"/>
                </a:solidFill>
              </a:rPr>
              <a:t>Méthode de détection par test ou Imagerie Médicale</a:t>
            </a:r>
          </a:p>
          <a:p>
            <a:pPr algn="l"/>
            <a:r>
              <a:rPr lang="fr-FR" sz="2800" b="1" dirty="0">
                <a:solidFill>
                  <a:schemeClr val="tx1"/>
                </a:solidFill>
                <a:effectLst>
                  <a:outerShdw blurRad="38100" dist="38100" dir="2700000" algn="tl">
                    <a:srgbClr val="000000">
                      <a:alpha val="43137"/>
                    </a:srgbClr>
                  </a:outerShdw>
                </a:effectLst>
              </a:rPr>
              <a:t>Kappa de Cohen</a:t>
            </a:r>
          </a:p>
          <a:p>
            <a:pPr algn="l"/>
            <a:endParaRPr lang="fr-FR" sz="2800" dirty="0">
              <a:solidFill>
                <a:schemeClr val="tx1"/>
              </a:solidFill>
            </a:endParaRPr>
          </a:p>
          <a:p>
            <a:pPr algn="l"/>
            <a:r>
              <a:rPr lang="fr-FR" sz="2800" b="1" i="1" dirty="0">
                <a:solidFill>
                  <a:schemeClr val="tx1"/>
                </a:solidFill>
              </a:rPr>
              <a:t>P</a:t>
            </a:r>
            <a:r>
              <a:rPr lang="fr-FR" sz="2800" b="1" baseline="-25000" dirty="0">
                <a:solidFill>
                  <a:schemeClr val="tx1"/>
                </a:solidFill>
              </a:rPr>
              <a:t>o    </a:t>
            </a:r>
            <a:r>
              <a:rPr lang="fr-FR" sz="2800" dirty="0">
                <a:solidFill>
                  <a:schemeClr val="tx1"/>
                </a:solidFill>
              </a:rPr>
              <a:t>: Proportion d’accord observée.</a:t>
            </a:r>
          </a:p>
          <a:p>
            <a:pPr algn="l"/>
            <a:endParaRPr lang="fr-FR" sz="2800" b="1" i="1" dirty="0">
              <a:solidFill>
                <a:schemeClr val="tx1"/>
              </a:solidFill>
            </a:endParaRPr>
          </a:p>
          <a:p>
            <a:pPr algn="l"/>
            <a:endParaRPr lang="fr-FR" sz="2800" b="1" i="1" dirty="0">
              <a:solidFill>
                <a:schemeClr val="tx1"/>
              </a:solidFill>
            </a:endParaRPr>
          </a:p>
          <a:p>
            <a:pPr lvl="0" algn="l"/>
            <a:endParaRPr lang="fr-FR" sz="28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a:p>
            <a:pPr lvl="0" algn="l"/>
            <a:r>
              <a:rPr lang="fr-FR" sz="2800" b="1" dirty="0">
                <a:solidFill>
                  <a:schemeClr val="tx1"/>
                </a:solidFill>
                <a:latin typeface="Times New Roman" pitchFamily="18" charset="0"/>
                <a:cs typeface="Times New Roman" pitchFamily="18" charset="0"/>
              </a:rPr>
              <a:t>P</a:t>
            </a:r>
            <a:r>
              <a:rPr lang="fr-FR" sz="2800" b="1" baseline="-25000" dirty="0">
                <a:solidFill>
                  <a:schemeClr val="tx1"/>
                </a:solidFill>
                <a:latin typeface="Times New Roman" pitchFamily="18" charset="0"/>
                <a:cs typeface="Times New Roman" pitchFamily="18" charset="0"/>
              </a:rPr>
              <a:t>o</a:t>
            </a:r>
            <a:r>
              <a:rPr lang="fr-FR" sz="2800" dirty="0">
                <a:solidFill>
                  <a:schemeClr val="tx1"/>
                </a:solidFill>
                <a:latin typeface="Times New Roman" pitchFamily="18" charset="0"/>
                <a:cs typeface="Times New Roman" pitchFamily="18" charset="0"/>
              </a:rPr>
              <a:t>: accord relatif entre les deux juges </a:t>
            </a:r>
            <a:endParaRPr lang="fr-FR" sz="2800" b="1" dirty="0">
              <a:solidFill>
                <a:schemeClr val="tx1"/>
              </a:solidFill>
              <a:effectLst>
                <a:outerShdw blurRad="38100" dist="38100" dir="2700000" algn="tl">
                  <a:srgbClr val="000000">
                    <a:alpha val="43137"/>
                  </a:srgbClr>
                </a:outerShdw>
              </a:effectLst>
            </a:endParaRPr>
          </a:p>
        </p:txBody>
      </p:sp>
      <p:pic>
        <p:nvPicPr>
          <p:cNvPr id="2053" name="Picture 5" descr="C:\Users\TOSHIBA INTEL\Desktop\Biostatistique UB 2017\TP\kappa\Définition_files\Kappa_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2780928"/>
            <a:ext cx="5544616" cy="108012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 name="ZoneTexte 1"/>
              <p:cNvSpPr txBox="1"/>
              <p:nvPr/>
            </p:nvSpPr>
            <p:spPr>
              <a:xfrm>
                <a:off x="1979712" y="4923962"/>
                <a:ext cx="5544616" cy="779059"/>
              </a:xfrm>
              <a:prstGeom prst="rect">
                <a:avLst/>
              </a:prstGeom>
              <a:noFill/>
            </p:spPr>
            <p:txBody>
              <a:bodyPr wrap="square" rtlCol="0">
                <a:spAutoFit/>
              </a:bodyPr>
              <a:lstStyle/>
              <a:p>
                <a:pPr algn="ctr"/>
                <a:r>
                  <a:rPr lang="fr-FR" sz="2800" b="1" dirty="0">
                    <a:latin typeface="Times New Roman" pitchFamily="18" charset="0"/>
                    <a:cs typeface="Times New Roman" pitchFamily="18" charset="0"/>
                  </a:rPr>
                  <a:t>P</a:t>
                </a:r>
                <a:r>
                  <a:rPr lang="fr-FR" sz="2800" b="1" baseline="-25000" dirty="0">
                    <a:latin typeface="Times New Roman" pitchFamily="18" charset="0"/>
                    <a:cs typeface="Times New Roman" pitchFamily="18" charset="0"/>
                  </a:rPr>
                  <a:t>o</a:t>
                </a:r>
                <a:r>
                  <a:rPr lang="fr-FR" sz="2800" b="1" dirty="0">
                    <a:latin typeface="Times New Roman" pitchFamily="18" charset="0"/>
                    <a:cs typeface="Times New Roman" pitchFamily="18" charset="0"/>
                  </a:rPr>
                  <a:t> </a:t>
                </a:r>
                <a14:m>
                  <m:oMath xmlns:m="http://schemas.openxmlformats.org/officeDocument/2006/math">
                    <m:r>
                      <a:rPr lang="fr-FR" sz="2800" b="1" i="0" smtClean="0">
                        <a:latin typeface="Cambria Math"/>
                      </a:rPr>
                      <m:t>= </m:t>
                    </m:r>
                    <m:f>
                      <m:fPr>
                        <m:ctrlPr>
                          <a:rPr lang="fr-FR" sz="2800" b="1" i="1" smtClean="0">
                            <a:latin typeface="Cambria Math" panose="02040503050406030204" pitchFamily="18" charset="0"/>
                          </a:rPr>
                        </m:ctrlPr>
                      </m:fPr>
                      <m:num>
                        <m:r>
                          <m:rPr>
                            <m:nor/>
                          </m:rPr>
                          <a:rPr lang="fr-FR" sz="2800" b="1" dirty="0">
                            <a:latin typeface="Times New Roman" pitchFamily="18" charset="0"/>
                            <a:cs typeface="Times New Roman" pitchFamily="18" charset="0"/>
                          </a:rPr>
                          <m:t>(</m:t>
                        </m:r>
                        <m:r>
                          <m:rPr>
                            <m:nor/>
                          </m:rPr>
                          <a:rPr lang="fr-FR" sz="2800" b="1" dirty="0">
                            <a:latin typeface="Times New Roman" pitchFamily="18" charset="0"/>
                            <a:cs typeface="Times New Roman" pitchFamily="18" charset="0"/>
                          </a:rPr>
                          <m:t>VP</m:t>
                        </m:r>
                        <m:r>
                          <m:rPr>
                            <m:nor/>
                          </m:rPr>
                          <a:rPr lang="fr-FR" sz="2800" b="1" dirty="0">
                            <a:latin typeface="Times New Roman" pitchFamily="18" charset="0"/>
                            <a:cs typeface="Times New Roman" pitchFamily="18" charset="0"/>
                          </a:rPr>
                          <m:t>+</m:t>
                        </m:r>
                        <m:r>
                          <m:rPr>
                            <m:nor/>
                          </m:rPr>
                          <a:rPr lang="fr-FR" sz="2800" b="1" dirty="0">
                            <a:latin typeface="Times New Roman" pitchFamily="18" charset="0"/>
                            <a:cs typeface="Times New Roman" pitchFamily="18" charset="0"/>
                          </a:rPr>
                          <m:t>VN</m:t>
                        </m:r>
                        <m:r>
                          <m:rPr>
                            <m:nor/>
                          </m:rPr>
                          <a:rPr lang="fr-FR" sz="2800" b="1" dirty="0">
                            <a:latin typeface="Times New Roman" pitchFamily="18" charset="0"/>
                            <a:cs typeface="Times New Roman" pitchFamily="18" charset="0"/>
                          </a:rPr>
                          <m:t>)</m:t>
                        </m:r>
                      </m:num>
                      <m:den>
                        <m:r>
                          <a:rPr lang="fr-FR" sz="2800" b="1" i="1" smtClean="0">
                            <a:latin typeface="Cambria Math"/>
                          </a:rPr>
                          <m:t>𝑵</m:t>
                        </m:r>
                      </m:den>
                    </m:f>
                  </m:oMath>
                </a14:m>
                <a:endParaRPr lang="fr-FR" sz="2800" b="1" dirty="0"/>
              </a:p>
            </p:txBody>
          </p:sp>
        </mc:Choice>
        <mc:Fallback xmlns="">
          <p:sp>
            <p:nvSpPr>
              <p:cNvPr id="2" name="ZoneTexte 1"/>
              <p:cNvSpPr txBox="1">
                <a:spLocks noRot="1" noChangeAspect="1" noMove="1" noResize="1" noEditPoints="1" noAdjustHandles="1" noChangeArrowheads="1" noChangeShapeType="1" noTextEdit="1"/>
              </p:cNvSpPr>
              <p:nvPr/>
            </p:nvSpPr>
            <p:spPr>
              <a:xfrm>
                <a:off x="1979712" y="4923962"/>
                <a:ext cx="5544616" cy="779059"/>
              </a:xfrm>
              <a:prstGeom prst="rect">
                <a:avLst/>
              </a:prstGeom>
              <a:blipFill rotWithShape="1">
                <a:blip r:embed="rId3"/>
                <a:stretch>
                  <a:fillRect b="-8594"/>
                </a:stretch>
              </a:blipFill>
            </p:spPr>
            <p:txBody>
              <a:bodyPr/>
              <a:lstStyle/>
              <a:p>
                <a:r>
                  <a:rPr lang="fr-FR">
                    <a:noFill/>
                  </a:rPr>
                  <a:t> </a:t>
                </a:r>
              </a:p>
            </p:txBody>
          </p:sp>
        </mc:Fallback>
      </mc:AlternateContent>
    </p:spTree>
    <p:extLst>
      <p:ext uri="{BB962C8B-B14F-4D97-AF65-F5344CB8AC3E}">
        <p14:creationId xmlns:p14="http://schemas.microsoft.com/office/powerpoint/2010/main" val="2955139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0" y="0"/>
            <a:ext cx="9144000" cy="6858000"/>
          </a:xfrm>
        </p:spPr>
        <p:txBody>
          <a:bodyPr>
            <a:normAutofit/>
          </a:bodyPr>
          <a:lstStyle/>
          <a:p>
            <a:pPr algn="l"/>
            <a:r>
              <a:rPr lang="fr-FR" sz="2800" b="1" dirty="0">
                <a:solidFill>
                  <a:schemeClr val="tx1"/>
                </a:solidFill>
              </a:rPr>
              <a:t>Rappel </a:t>
            </a:r>
          </a:p>
          <a:p>
            <a:pPr algn="l"/>
            <a:r>
              <a:rPr lang="fr-FR" sz="2800" b="1" dirty="0">
                <a:solidFill>
                  <a:schemeClr val="tx1"/>
                </a:solidFill>
                <a:effectLst>
                  <a:outerShdw blurRad="38100" dist="38100" dir="2700000" algn="tl">
                    <a:srgbClr val="000000">
                      <a:alpha val="43137"/>
                    </a:srgbClr>
                  </a:outerShdw>
                </a:effectLst>
              </a:rPr>
              <a:t>Terminologie</a:t>
            </a:r>
          </a:p>
          <a:p>
            <a:pPr algn="l"/>
            <a:endParaRPr lang="fr-FR" sz="2800" b="1" dirty="0">
              <a:solidFill>
                <a:schemeClr val="tx1"/>
              </a:solidFill>
              <a:effectLst>
                <a:outerShdw blurRad="38100" dist="38100" dir="2700000" algn="tl">
                  <a:srgbClr val="000000">
                    <a:alpha val="43137"/>
                  </a:srgbClr>
                </a:outerShdw>
              </a:effectLst>
            </a:endParaRPr>
          </a:p>
          <a:p>
            <a:r>
              <a:rPr lang="fr-FR" sz="2800" dirty="0">
                <a:solidFill>
                  <a:schemeClr val="tx1"/>
                </a:solidFill>
              </a:rPr>
              <a:t>Population  -- Echantillon  Unité d’Observation, Inclusion </a:t>
            </a:r>
          </a:p>
          <a:p>
            <a:r>
              <a:rPr lang="fr-FR" sz="2800" dirty="0">
                <a:solidFill>
                  <a:schemeClr val="tx1"/>
                </a:solidFill>
              </a:rPr>
              <a:t>Paramètre – Variable- Modalité</a:t>
            </a:r>
          </a:p>
          <a:p>
            <a:pPr algn="l"/>
            <a:endParaRPr lang="fr-FR" sz="2800" dirty="0">
              <a:solidFill>
                <a:schemeClr val="tx1"/>
              </a:solidFill>
            </a:endParaRPr>
          </a:p>
          <a:p>
            <a:pPr algn="l"/>
            <a:r>
              <a:rPr lang="fr-FR" sz="2800" b="1" dirty="0">
                <a:solidFill>
                  <a:schemeClr val="tx1"/>
                </a:solidFill>
                <a:effectLst>
                  <a:outerShdw blurRad="38100" dist="38100" dir="2700000" algn="tl">
                    <a:srgbClr val="000000">
                      <a:alpha val="43137"/>
                    </a:srgbClr>
                  </a:outerShdw>
                </a:effectLst>
              </a:rPr>
              <a:t>Variables : </a:t>
            </a:r>
          </a:p>
          <a:p>
            <a:pPr algn="l"/>
            <a:endParaRPr lang="fr-FR" sz="2800" b="1" dirty="0">
              <a:solidFill>
                <a:schemeClr val="tx1"/>
              </a:solidFill>
              <a:effectLst>
                <a:outerShdw blurRad="38100" dist="38100" dir="2700000" algn="tl">
                  <a:srgbClr val="000000">
                    <a:alpha val="43137"/>
                  </a:srgbClr>
                </a:outerShdw>
              </a:effectLst>
            </a:endParaRPr>
          </a:p>
          <a:p>
            <a:r>
              <a:rPr lang="fr-FR" sz="2800" b="1" dirty="0">
                <a:solidFill>
                  <a:schemeClr val="tx1"/>
                </a:solidFill>
              </a:rPr>
              <a:t>Quantitative</a:t>
            </a:r>
            <a:r>
              <a:rPr lang="fr-FR" sz="2800" dirty="0">
                <a:solidFill>
                  <a:schemeClr val="tx1"/>
                </a:solidFill>
              </a:rPr>
              <a:t> continue; discrète </a:t>
            </a:r>
          </a:p>
          <a:p>
            <a:r>
              <a:rPr lang="fr-FR" sz="2800" b="1" dirty="0">
                <a:solidFill>
                  <a:schemeClr val="tx1"/>
                </a:solidFill>
              </a:rPr>
              <a:t>Qualitative</a:t>
            </a:r>
            <a:r>
              <a:rPr lang="fr-FR" sz="2800" dirty="0">
                <a:solidFill>
                  <a:schemeClr val="tx1"/>
                </a:solidFill>
              </a:rPr>
              <a:t> catégorielle; ordinale</a:t>
            </a:r>
          </a:p>
          <a:p>
            <a:pPr algn="l"/>
            <a:endParaRPr lang="fr-FR" sz="2800" dirty="0">
              <a:solidFill>
                <a:schemeClr val="tx1"/>
              </a:solidFill>
            </a:endParaRPr>
          </a:p>
          <a:p>
            <a:r>
              <a:rPr lang="fr-FR" sz="2800" dirty="0">
                <a:solidFill>
                  <a:schemeClr val="tx1"/>
                </a:solidFill>
              </a:rPr>
              <a:t>Quelques Opérations selon le type de la variable</a:t>
            </a:r>
          </a:p>
        </p:txBody>
      </p:sp>
    </p:spTree>
    <p:extLst>
      <p:ext uri="{BB962C8B-B14F-4D97-AF65-F5344CB8AC3E}">
        <p14:creationId xmlns:p14="http://schemas.microsoft.com/office/powerpoint/2010/main" val="90190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0" y="0"/>
            <a:ext cx="9144000" cy="6858000"/>
          </a:xfrm>
        </p:spPr>
        <p:txBody>
          <a:bodyPr>
            <a:normAutofit/>
          </a:bodyPr>
          <a:lstStyle/>
          <a:p>
            <a:pPr algn="l"/>
            <a:r>
              <a:rPr lang="fr-FR" sz="2800" b="1" dirty="0">
                <a:solidFill>
                  <a:schemeClr val="tx1"/>
                </a:solidFill>
              </a:rPr>
              <a:t>Quelques Mesures d’association </a:t>
            </a:r>
          </a:p>
          <a:p>
            <a:pPr algn="l"/>
            <a:r>
              <a:rPr lang="fr-FR" sz="2800" b="1" dirty="0">
                <a:solidFill>
                  <a:schemeClr val="tx1"/>
                </a:solidFill>
              </a:rPr>
              <a:t>Méthode de détection par test ou Imagerie Médicale</a:t>
            </a:r>
          </a:p>
          <a:p>
            <a:pPr algn="l"/>
            <a:r>
              <a:rPr lang="fr-FR" sz="2800" b="1" dirty="0">
                <a:solidFill>
                  <a:schemeClr val="tx1"/>
                </a:solidFill>
                <a:effectLst>
                  <a:outerShdw blurRad="38100" dist="38100" dir="2700000" algn="tl">
                    <a:srgbClr val="000000">
                      <a:alpha val="43137"/>
                    </a:srgbClr>
                  </a:outerShdw>
                </a:effectLst>
              </a:rPr>
              <a:t>Kappa de Cohen</a:t>
            </a:r>
            <a:endParaRPr lang="fr-FR" sz="2800" b="1" i="1" dirty="0">
              <a:solidFill>
                <a:schemeClr val="tx1"/>
              </a:solidFill>
              <a:latin typeface="Times New Roman" pitchFamily="18" charset="0"/>
              <a:cs typeface="Times New Roman" pitchFamily="18" charset="0"/>
            </a:endParaRPr>
          </a:p>
          <a:p>
            <a:pPr algn="just"/>
            <a:r>
              <a:rPr lang="fr-FR" sz="2800" b="1" i="1" dirty="0" err="1">
                <a:solidFill>
                  <a:schemeClr val="tx1"/>
                </a:solidFill>
                <a:latin typeface="Times New Roman" pitchFamily="18" charset="0"/>
                <a:cs typeface="Times New Roman" pitchFamily="18" charset="0"/>
              </a:rPr>
              <a:t>P</a:t>
            </a:r>
            <a:r>
              <a:rPr lang="fr-FR" sz="2800" b="1" baseline="-25000" dirty="0" err="1">
                <a:solidFill>
                  <a:schemeClr val="tx1"/>
                </a:solidFill>
                <a:latin typeface="Times New Roman" pitchFamily="18" charset="0"/>
                <a:cs typeface="Times New Roman" pitchFamily="18" charset="0"/>
              </a:rPr>
              <a:t>e</a:t>
            </a:r>
            <a:r>
              <a:rPr lang="fr-FR" sz="2800" b="1" baseline="-25000" dirty="0">
                <a:solidFill>
                  <a:schemeClr val="tx1"/>
                </a:solidFill>
                <a:latin typeface="Times New Roman" pitchFamily="18" charset="0"/>
                <a:cs typeface="Times New Roman" pitchFamily="18" charset="0"/>
              </a:rPr>
              <a:t> </a:t>
            </a:r>
            <a:r>
              <a:rPr lang="fr-FR" sz="2800" dirty="0">
                <a:solidFill>
                  <a:schemeClr val="tx1"/>
                </a:solidFill>
                <a:latin typeface="Times New Roman" pitchFamily="18" charset="0"/>
                <a:cs typeface="Times New Roman" pitchFamily="18" charset="0"/>
              </a:rPr>
              <a:t>: la proportion d’accord aléatoire ou concordance attendue sous l’hypothèse d’indépendance des jugement.</a:t>
            </a:r>
            <a:endParaRPr lang="fr-FR" sz="28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a:p>
            <a:pPr algn="l"/>
            <a:r>
              <a:rPr lang="fr-FR" sz="28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 </a:t>
            </a:r>
          </a:p>
          <a:p>
            <a:pPr algn="l"/>
            <a:endParaRPr lang="fr-FR" sz="28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a:p>
            <a:pPr lvl="0"/>
            <a:endParaRPr lang="fr-FR" sz="2800" b="1" dirty="0">
              <a:solidFill>
                <a:schemeClr val="tx1"/>
              </a:solidFill>
              <a:latin typeface="Times New Roman" pitchFamily="18" charset="0"/>
              <a:cs typeface="Times New Roman" pitchFamily="18" charset="0"/>
            </a:endParaRPr>
          </a:p>
          <a:p>
            <a:pPr lvl="0"/>
            <a:endParaRPr lang="fr-FR" sz="2800" b="1" dirty="0">
              <a:solidFill>
                <a:schemeClr val="tx1"/>
              </a:solidFill>
              <a:latin typeface="Times New Roman" pitchFamily="18" charset="0"/>
              <a:cs typeface="Times New Roman" pitchFamily="18" charset="0"/>
            </a:endParaRPr>
          </a:p>
          <a:p>
            <a:pPr lvl="0" algn="l"/>
            <a:r>
              <a:rPr lang="fr-FR" sz="2800" b="1" dirty="0" err="1">
                <a:solidFill>
                  <a:schemeClr val="tx1"/>
                </a:solidFill>
                <a:latin typeface="Times New Roman" pitchFamily="18" charset="0"/>
                <a:cs typeface="Times New Roman" pitchFamily="18" charset="0"/>
              </a:rPr>
              <a:t>P</a:t>
            </a:r>
            <a:r>
              <a:rPr lang="fr-FR" sz="2800" b="1" baseline="-25000" dirty="0" err="1">
                <a:solidFill>
                  <a:schemeClr val="tx1"/>
                </a:solidFill>
                <a:latin typeface="Times New Roman" pitchFamily="18" charset="0"/>
                <a:cs typeface="Times New Roman" pitchFamily="18" charset="0"/>
              </a:rPr>
              <a:t>e</a:t>
            </a:r>
            <a:r>
              <a:rPr lang="fr-FR" sz="2800" dirty="0">
                <a:solidFill>
                  <a:schemeClr val="tx1"/>
                </a:solidFill>
                <a:latin typeface="Times New Roman" pitchFamily="18" charset="0"/>
                <a:cs typeface="Times New Roman" pitchFamily="18" charset="0"/>
              </a:rPr>
              <a:t> : probabilité d'un accord aléatoire </a:t>
            </a:r>
            <a:endParaRPr lang="fr-FR" sz="28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a:p>
            <a:pPr algn="l"/>
            <a:endParaRPr lang="fr-FR" sz="28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a:p>
            <a:pPr algn="l"/>
            <a:endParaRPr lang="fr-FR" sz="28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2054" name="Picture 6" descr="C:\Users\TOSHIBA INTEL\Desktop\Biostatistique UB 2017\TP\kappa\Définition_files\Kappa_3.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7088" y="2636912"/>
            <a:ext cx="5544616" cy="112474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6" name="ZoneTexte 5"/>
              <p:cNvSpPr txBox="1"/>
              <p:nvPr/>
            </p:nvSpPr>
            <p:spPr>
              <a:xfrm>
                <a:off x="464249" y="5391747"/>
                <a:ext cx="8352928" cy="789190"/>
              </a:xfrm>
              <a:prstGeom prst="rect">
                <a:avLst/>
              </a:prstGeom>
              <a:noFill/>
            </p:spPr>
            <p:txBody>
              <a:bodyPr wrap="square" rtlCol="0">
                <a:spAutoFit/>
              </a:bodyPr>
              <a:lstStyle/>
              <a:p>
                <a:r>
                  <a:rPr lang="fr-FR" sz="2800" b="1" dirty="0">
                    <a:latin typeface="Times New Roman" pitchFamily="18" charset="0"/>
                    <a:cs typeface="Times New Roman" pitchFamily="18" charset="0"/>
                  </a:rPr>
                  <a:t>P</a:t>
                </a:r>
                <a:r>
                  <a:rPr lang="fr-FR" sz="2800" b="1" baseline="-25000" dirty="0" err="1">
                    <a:latin typeface="Times New Roman" pitchFamily="18" charset="0"/>
                    <a:cs typeface="Times New Roman" pitchFamily="18" charset="0"/>
                  </a:rPr>
                  <a:t>e</a:t>
                </a:r>
                <a:r>
                  <a:rPr lang="fr-FR" sz="2800" b="1" dirty="0">
                    <a:latin typeface="Times New Roman" pitchFamily="18" charset="0"/>
                    <a:cs typeface="Times New Roman" pitchFamily="18" charset="0"/>
                  </a:rPr>
                  <a:t> </a:t>
                </a:r>
                <a14:m>
                  <m:oMath xmlns:m="http://schemas.openxmlformats.org/officeDocument/2006/math">
                    <m:r>
                      <a:rPr lang="fr-FR" sz="2800" b="1" i="0" smtClean="0">
                        <a:latin typeface="Cambria Math"/>
                      </a:rPr>
                      <m:t>= </m:t>
                    </m:r>
                    <m:f>
                      <m:fPr>
                        <m:ctrlPr>
                          <a:rPr lang="fr-FR" sz="2800" b="1" i="1" smtClean="0">
                            <a:latin typeface="Cambria Math" panose="02040503050406030204" pitchFamily="18" charset="0"/>
                          </a:rPr>
                        </m:ctrlPr>
                      </m:fPr>
                      <m:num>
                        <m:r>
                          <m:rPr>
                            <m:nor/>
                          </m:rPr>
                          <a:rPr lang="fr-FR" sz="2800" b="1" dirty="0">
                            <a:latin typeface="Times New Roman" pitchFamily="18" charset="0"/>
                            <a:cs typeface="Times New Roman" pitchFamily="18" charset="0"/>
                          </a:rPr>
                          <m:t>[(</m:t>
                        </m:r>
                        <m:r>
                          <m:rPr>
                            <m:nor/>
                          </m:rPr>
                          <a:rPr lang="fr-FR" sz="2800" b="1" dirty="0">
                            <a:latin typeface="Times New Roman" pitchFamily="18" charset="0"/>
                            <a:cs typeface="Times New Roman" pitchFamily="18" charset="0"/>
                          </a:rPr>
                          <m:t>VP</m:t>
                        </m:r>
                        <m:r>
                          <m:rPr>
                            <m:nor/>
                          </m:rPr>
                          <a:rPr lang="fr-FR" sz="2800" b="1" dirty="0">
                            <a:latin typeface="Times New Roman" pitchFamily="18" charset="0"/>
                            <a:cs typeface="Times New Roman" pitchFamily="18" charset="0"/>
                          </a:rPr>
                          <m:t>+</m:t>
                        </m:r>
                        <m:r>
                          <m:rPr>
                            <m:nor/>
                          </m:rPr>
                          <a:rPr lang="fr-FR" sz="2800" b="1" dirty="0">
                            <a:latin typeface="Times New Roman" pitchFamily="18" charset="0"/>
                            <a:cs typeface="Times New Roman" pitchFamily="18" charset="0"/>
                          </a:rPr>
                          <m:t>FN</m:t>
                        </m:r>
                        <m:r>
                          <m:rPr>
                            <m:nor/>
                          </m:rPr>
                          <a:rPr lang="fr-FR" sz="2800" b="1" dirty="0">
                            <a:latin typeface="Times New Roman" pitchFamily="18" charset="0"/>
                            <a:cs typeface="Times New Roman" pitchFamily="18" charset="0"/>
                          </a:rPr>
                          <m:t>)</m:t>
                        </m:r>
                        <m:r>
                          <m:rPr>
                            <m:nor/>
                          </m:rPr>
                          <a:rPr lang="fr-FR" sz="2800" b="1" dirty="0">
                            <a:latin typeface="Times New Roman" pitchFamily="18" charset="0"/>
                            <a:cs typeface="Times New Roman" pitchFamily="18" charset="0"/>
                          </a:rPr>
                          <m:t>x</m:t>
                        </m:r>
                        <m:r>
                          <m:rPr>
                            <m:nor/>
                          </m:rPr>
                          <a:rPr lang="fr-FR" sz="2800" b="1" dirty="0">
                            <a:latin typeface="Times New Roman" pitchFamily="18" charset="0"/>
                            <a:cs typeface="Times New Roman" pitchFamily="18" charset="0"/>
                          </a:rPr>
                          <m:t>(</m:t>
                        </m:r>
                        <m:r>
                          <m:rPr>
                            <m:nor/>
                          </m:rPr>
                          <a:rPr lang="fr-FR" sz="2800" b="1" dirty="0">
                            <a:latin typeface="Times New Roman" pitchFamily="18" charset="0"/>
                            <a:cs typeface="Times New Roman" pitchFamily="18" charset="0"/>
                          </a:rPr>
                          <m:t>VP</m:t>
                        </m:r>
                        <m:r>
                          <m:rPr>
                            <m:nor/>
                          </m:rPr>
                          <a:rPr lang="fr-FR" sz="2800" b="1" dirty="0">
                            <a:latin typeface="Times New Roman" pitchFamily="18" charset="0"/>
                            <a:cs typeface="Times New Roman" pitchFamily="18" charset="0"/>
                          </a:rPr>
                          <m:t>+</m:t>
                        </m:r>
                        <m:r>
                          <m:rPr>
                            <m:nor/>
                          </m:rPr>
                          <a:rPr lang="fr-FR" sz="2800" b="1" dirty="0">
                            <a:latin typeface="Times New Roman" pitchFamily="18" charset="0"/>
                            <a:cs typeface="Times New Roman" pitchFamily="18" charset="0"/>
                          </a:rPr>
                          <m:t>FP</m:t>
                        </m:r>
                        <m:r>
                          <m:rPr>
                            <m:nor/>
                          </m:rPr>
                          <a:rPr lang="fr-FR" sz="2800" b="1" dirty="0">
                            <a:latin typeface="Times New Roman" pitchFamily="18" charset="0"/>
                            <a:cs typeface="Times New Roman" pitchFamily="18" charset="0"/>
                          </a:rPr>
                          <m:t>)+(</m:t>
                        </m:r>
                        <m:r>
                          <m:rPr>
                            <m:nor/>
                          </m:rPr>
                          <a:rPr lang="fr-FR" sz="2800" b="1" dirty="0">
                            <a:latin typeface="Times New Roman" pitchFamily="18" charset="0"/>
                            <a:cs typeface="Times New Roman" pitchFamily="18" charset="0"/>
                          </a:rPr>
                          <m:t>FP</m:t>
                        </m:r>
                        <m:r>
                          <m:rPr>
                            <m:nor/>
                          </m:rPr>
                          <a:rPr lang="fr-FR" sz="2800" b="1" dirty="0">
                            <a:latin typeface="Times New Roman" pitchFamily="18" charset="0"/>
                            <a:cs typeface="Times New Roman" pitchFamily="18" charset="0"/>
                          </a:rPr>
                          <m:t>+</m:t>
                        </m:r>
                        <m:r>
                          <m:rPr>
                            <m:nor/>
                          </m:rPr>
                          <a:rPr lang="fr-FR" sz="2800" b="1" dirty="0">
                            <a:latin typeface="Times New Roman" pitchFamily="18" charset="0"/>
                            <a:cs typeface="Times New Roman" pitchFamily="18" charset="0"/>
                          </a:rPr>
                          <m:t>VN</m:t>
                        </m:r>
                        <m:r>
                          <m:rPr>
                            <m:nor/>
                          </m:rPr>
                          <a:rPr lang="fr-FR" sz="2800" b="1" dirty="0">
                            <a:latin typeface="Times New Roman" pitchFamily="18" charset="0"/>
                            <a:cs typeface="Times New Roman" pitchFamily="18" charset="0"/>
                          </a:rPr>
                          <m:t>)</m:t>
                        </m:r>
                        <m:r>
                          <m:rPr>
                            <m:nor/>
                          </m:rPr>
                          <a:rPr lang="fr-FR" sz="2800" b="1" dirty="0">
                            <a:latin typeface="Times New Roman" pitchFamily="18" charset="0"/>
                            <a:cs typeface="Times New Roman" pitchFamily="18" charset="0"/>
                          </a:rPr>
                          <m:t>x</m:t>
                        </m:r>
                        <m:r>
                          <m:rPr>
                            <m:nor/>
                          </m:rPr>
                          <a:rPr lang="fr-FR" sz="2800" b="1" dirty="0">
                            <a:latin typeface="Times New Roman" pitchFamily="18" charset="0"/>
                            <a:cs typeface="Times New Roman" pitchFamily="18" charset="0"/>
                          </a:rPr>
                          <m:t> (</m:t>
                        </m:r>
                        <m:r>
                          <m:rPr>
                            <m:nor/>
                          </m:rPr>
                          <a:rPr lang="fr-FR" sz="2800" b="1" dirty="0">
                            <a:latin typeface="Times New Roman" pitchFamily="18" charset="0"/>
                            <a:cs typeface="Times New Roman" pitchFamily="18" charset="0"/>
                          </a:rPr>
                          <m:t>FN</m:t>
                        </m:r>
                        <m:r>
                          <m:rPr>
                            <m:nor/>
                          </m:rPr>
                          <a:rPr lang="fr-FR" sz="2800" b="1" dirty="0">
                            <a:latin typeface="Times New Roman" pitchFamily="18" charset="0"/>
                            <a:cs typeface="Times New Roman" pitchFamily="18" charset="0"/>
                          </a:rPr>
                          <m:t>+</m:t>
                        </m:r>
                        <m:r>
                          <m:rPr>
                            <m:nor/>
                          </m:rPr>
                          <a:rPr lang="fr-FR" sz="2800" b="1" dirty="0">
                            <a:latin typeface="Times New Roman" pitchFamily="18" charset="0"/>
                            <a:cs typeface="Times New Roman" pitchFamily="18" charset="0"/>
                          </a:rPr>
                          <m:t>VN</m:t>
                        </m:r>
                        <m:r>
                          <m:rPr>
                            <m:nor/>
                          </m:rPr>
                          <a:rPr lang="fr-FR" sz="2800" b="1" dirty="0">
                            <a:latin typeface="Times New Roman" pitchFamily="18" charset="0"/>
                            <a:cs typeface="Times New Roman" pitchFamily="18" charset="0"/>
                          </a:rPr>
                          <m:t>)]</m:t>
                        </m:r>
                      </m:num>
                      <m:den>
                        <m:r>
                          <a:rPr lang="fr-FR" sz="2800" b="1" i="1" smtClean="0">
                            <a:latin typeface="Cambria Math"/>
                          </a:rPr>
                          <m:t>𝑵</m:t>
                        </m:r>
                        <m:r>
                          <a:rPr lang="fr-FR" sz="2800" b="1" i="1" smtClean="0">
                            <a:latin typeface="Cambria Math"/>
                          </a:rPr>
                          <m:t>∗</m:t>
                        </m:r>
                        <m:r>
                          <a:rPr lang="fr-FR" sz="2800" b="1" i="1" smtClean="0">
                            <a:latin typeface="Cambria Math"/>
                          </a:rPr>
                          <m:t>𝑵</m:t>
                        </m:r>
                      </m:den>
                    </m:f>
                  </m:oMath>
                </a14:m>
                <a:endParaRPr lang="fr-FR" sz="2800" b="1" dirty="0"/>
              </a:p>
            </p:txBody>
          </p:sp>
        </mc:Choice>
        <mc:Fallback xmlns="">
          <p:sp>
            <p:nvSpPr>
              <p:cNvPr id="6" name="ZoneTexte 5"/>
              <p:cNvSpPr txBox="1">
                <a:spLocks noRot="1" noChangeAspect="1" noMove="1" noResize="1" noEditPoints="1" noAdjustHandles="1" noChangeArrowheads="1" noChangeShapeType="1" noTextEdit="1"/>
              </p:cNvSpPr>
              <p:nvPr/>
            </p:nvSpPr>
            <p:spPr>
              <a:xfrm>
                <a:off x="464249" y="5391747"/>
                <a:ext cx="8352928" cy="789190"/>
              </a:xfrm>
              <a:prstGeom prst="rect">
                <a:avLst/>
              </a:prstGeom>
              <a:blipFill rotWithShape="1">
                <a:blip r:embed="rId3"/>
                <a:stretch>
                  <a:fillRect l="-1460" b="-6923"/>
                </a:stretch>
              </a:blipFill>
            </p:spPr>
            <p:txBody>
              <a:bodyPr/>
              <a:lstStyle/>
              <a:p>
                <a:r>
                  <a:rPr lang="fr-FR">
                    <a:noFill/>
                  </a:rPr>
                  <a:t> </a:t>
                </a:r>
              </a:p>
            </p:txBody>
          </p:sp>
        </mc:Fallback>
      </mc:AlternateContent>
    </p:spTree>
    <p:extLst>
      <p:ext uri="{BB962C8B-B14F-4D97-AF65-F5344CB8AC3E}">
        <p14:creationId xmlns:p14="http://schemas.microsoft.com/office/powerpoint/2010/main" val="46131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0" y="0"/>
            <a:ext cx="9144000" cy="6858000"/>
          </a:xfrm>
        </p:spPr>
        <p:txBody>
          <a:bodyPr>
            <a:normAutofit/>
          </a:bodyPr>
          <a:lstStyle/>
          <a:p>
            <a:pPr algn="l"/>
            <a:r>
              <a:rPr lang="fr-FR" sz="2800" b="1" dirty="0">
                <a:solidFill>
                  <a:schemeClr val="tx1"/>
                </a:solidFill>
              </a:rPr>
              <a:t>Quelques Mesures d’association </a:t>
            </a:r>
          </a:p>
          <a:p>
            <a:pPr algn="l"/>
            <a:r>
              <a:rPr lang="fr-FR" sz="2800" b="1" dirty="0">
                <a:solidFill>
                  <a:schemeClr val="tx1"/>
                </a:solidFill>
              </a:rPr>
              <a:t>Méthode de détection par test ou Imagerie Médicale</a:t>
            </a:r>
          </a:p>
          <a:p>
            <a:pPr algn="l"/>
            <a:r>
              <a:rPr lang="fr-FR" sz="2800" b="1" dirty="0">
                <a:solidFill>
                  <a:schemeClr val="tx1"/>
                </a:solidFill>
                <a:effectLst>
                  <a:outerShdw blurRad="38100" dist="38100" dir="2700000" algn="tl">
                    <a:srgbClr val="000000">
                      <a:alpha val="43137"/>
                    </a:srgbClr>
                  </a:outerShdw>
                </a:effectLst>
              </a:rPr>
              <a:t>Kappa de Cohen</a:t>
            </a:r>
            <a:endParaRPr lang="fr-FR" sz="2800" dirty="0">
              <a:solidFill>
                <a:schemeClr val="tx1"/>
              </a:solidFill>
            </a:endParaRPr>
          </a:p>
          <a:p>
            <a:pPr algn="l"/>
            <a:endParaRPr lang="fr-FR" sz="2800" b="1" dirty="0">
              <a:solidFill>
                <a:schemeClr val="tx1"/>
              </a:solidFill>
              <a:effectLst>
                <a:outerShdw blurRad="38100" dist="38100" dir="2700000" algn="tl">
                  <a:srgbClr val="000000">
                    <a:alpha val="43137"/>
                  </a:srgbClr>
                </a:outerShdw>
              </a:effectLst>
            </a:endParaRPr>
          </a:p>
          <a:p>
            <a:pPr algn="l"/>
            <a:endParaRPr lang="fr-FR" sz="2800" b="1" dirty="0">
              <a:solidFill>
                <a:schemeClr val="tx1"/>
              </a:solidFill>
              <a:effectLst>
                <a:outerShdw blurRad="38100" dist="38100" dir="2700000" algn="tl">
                  <a:srgbClr val="000000">
                    <a:alpha val="43137"/>
                  </a:srgbClr>
                </a:outerShdw>
              </a:effectLst>
            </a:endParaRPr>
          </a:p>
          <a:p>
            <a:pPr algn="l"/>
            <a:endParaRPr lang="fr-FR" sz="2800" b="1" dirty="0">
              <a:solidFill>
                <a:schemeClr val="tx1"/>
              </a:solidFill>
              <a:effectLst>
                <a:outerShdw blurRad="38100" dist="38100" dir="2700000" algn="tl">
                  <a:srgbClr val="000000">
                    <a:alpha val="43137"/>
                  </a:srgbClr>
                </a:outerShdw>
              </a:effectLst>
            </a:endParaRPr>
          </a:p>
          <a:p>
            <a:pPr algn="l"/>
            <a:endParaRPr lang="fr-FR" sz="2800" b="1" i="1" dirty="0">
              <a:solidFill>
                <a:schemeClr val="tx1"/>
              </a:solidFill>
            </a:endParaRPr>
          </a:p>
          <a:p>
            <a:pPr algn="l"/>
            <a:endParaRPr lang="fr-FR" sz="2800" b="1" i="1" dirty="0">
              <a:solidFill>
                <a:schemeClr val="tx1"/>
              </a:solidFill>
            </a:endParaRPr>
          </a:p>
          <a:p>
            <a:pPr lvl="0" algn="l"/>
            <a:endParaRPr lang="fr-FR" sz="28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2050" name="Picture 2" descr="C:\Users\TOSHIBA INTEL\Desktop\Biostatistique UB 2017\TP\kappa\Définition_files\kappa_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1340768"/>
            <a:ext cx="5544616" cy="115212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2708920"/>
            <a:ext cx="8856984" cy="3744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814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lstStyle/>
          <a:p>
            <a:pPr marL="0" indent="0">
              <a:buNone/>
            </a:pPr>
            <a:r>
              <a:rPr lang="fr-FR" b="1" dirty="0"/>
              <a:t>Quelques Mesures d’association </a:t>
            </a:r>
          </a:p>
          <a:p>
            <a:pPr marL="0" indent="0">
              <a:buNone/>
            </a:pPr>
            <a:r>
              <a:rPr lang="fr-FR" b="1" dirty="0"/>
              <a:t>Méthode de détection par test ou Imagerie Médicale</a:t>
            </a:r>
          </a:p>
          <a:p>
            <a:pPr marL="0" lvl="0" indent="0">
              <a:buNone/>
            </a:pPr>
            <a:r>
              <a:rPr lang="fr-FR" b="1" dirty="0">
                <a:solidFill>
                  <a:prstClr val="black"/>
                </a:solidFill>
                <a:effectLst>
                  <a:outerShdw blurRad="38100" dist="38100" dir="2700000" algn="tl">
                    <a:srgbClr val="000000">
                      <a:alpha val="43137"/>
                    </a:srgbClr>
                  </a:outerShdw>
                </a:effectLst>
              </a:rPr>
              <a:t>Kappa de Cohen</a:t>
            </a:r>
            <a:endParaRPr lang="fr-FR" dirty="0"/>
          </a:p>
          <a:p>
            <a:pPr marL="0" lvl="0" indent="0">
              <a:buNone/>
            </a:pPr>
            <a:endParaRPr lang="fr-FR" dirty="0">
              <a:solidFill>
                <a:prstClr val="black"/>
              </a:solidFill>
            </a:endParaRPr>
          </a:p>
          <a:p>
            <a:pPr marL="0" lvl="0" indent="0">
              <a:buNone/>
            </a:pPr>
            <a:r>
              <a:rPr lang="fr-FR" dirty="0">
                <a:solidFill>
                  <a:prstClr val="black"/>
                </a:solidFill>
              </a:rPr>
              <a:t>Exercice</a:t>
            </a:r>
          </a:p>
          <a:p>
            <a:pPr marL="0" lvl="0" indent="0">
              <a:buNone/>
            </a:pPr>
            <a:endParaRPr lang="fr-FR" dirty="0">
              <a:solidFill>
                <a:prstClr val="black"/>
              </a:solidFill>
            </a:endParaRPr>
          </a:p>
          <a:p>
            <a:pPr marL="0" lvl="0" indent="0" algn="just">
              <a:buNone/>
            </a:pPr>
            <a:r>
              <a:rPr lang="fr-FR" dirty="0">
                <a:solidFill>
                  <a:prstClr val="black"/>
                </a:solidFill>
              </a:rPr>
              <a:t>Avec les données AVC, évaluer le degré de liaison entre le signe clinique « </a:t>
            </a:r>
            <a:r>
              <a:rPr lang="fr-FR" sz="2800" b="1" i="1" dirty="0" err="1">
                <a:solidFill>
                  <a:prstClr val="black"/>
                </a:solidFill>
              </a:rPr>
              <a:t>Clinique_Tr_Conscience</a:t>
            </a:r>
            <a:r>
              <a:rPr lang="fr-FR" sz="2800" b="1" i="1" dirty="0">
                <a:solidFill>
                  <a:prstClr val="black"/>
                </a:solidFill>
              </a:rPr>
              <a:t> Exam 1</a:t>
            </a:r>
            <a:r>
              <a:rPr lang="fr-FR" dirty="0">
                <a:solidFill>
                  <a:prstClr val="black"/>
                </a:solidFill>
              </a:rPr>
              <a:t> » et « </a:t>
            </a:r>
            <a:r>
              <a:rPr lang="fr-FR" b="1" i="1" dirty="0" err="1">
                <a:solidFill>
                  <a:prstClr val="black"/>
                </a:solidFill>
              </a:rPr>
              <a:t>Clinique_Tr_Conscience</a:t>
            </a:r>
            <a:r>
              <a:rPr lang="fr-FR" b="1" i="1" dirty="0">
                <a:solidFill>
                  <a:prstClr val="black"/>
                </a:solidFill>
              </a:rPr>
              <a:t> Exam 2</a:t>
            </a:r>
            <a:r>
              <a:rPr lang="fr-FR" dirty="0">
                <a:solidFill>
                  <a:prstClr val="black"/>
                </a:solidFill>
              </a:rPr>
              <a:t> ».</a:t>
            </a:r>
          </a:p>
          <a:p>
            <a:pPr marL="0" lvl="0" indent="0" algn="just">
              <a:buNone/>
            </a:pPr>
            <a:r>
              <a:rPr lang="fr-FR" dirty="0">
                <a:solidFill>
                  <a:prstClr val="black"/>
                </a:solidFill>
              </a:rPr>
              <a:t>Exam 1 étant réalisé en premier.</a:t>
            </a:r>
          </a:p>
        </p:txBody>
      </p:sp>
    </p:spTree>
    <p:extLst>
      <p:ext uri="{BB962C8B-B14F-4D97-AF65-F5344CB8AC3E}">
        <p14:creationId xmlns:p14="http://schemas.microsoft.com/office/powerpoint/2010/main" val="29223314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normAutofit/>
          </a:bodyPr>
          <a:lstStyle/>
          <a:p>
            <a:pPr marL="0" indent="0">
              <a:buNone/>
            </a:pPr>
            <a:r>
              <a:rPr lang="fr-FR" sz="2800" b="1" dirty="0"/>
              <a:t>Quelques Modèles Statistiques</a:t>
            </a:r>
          </a:p>
          <a:p>
            <a:pPr marL="0" indent="0">
              <a:buNone/>
            </a:pPr>
            <a:r>
              <a:rPr lang="fr-FR" sz="2800" b="1" dirty="0">
                <a:cs typeface="Times New Roman" panose="02020603050405020304" pitchFamily="18" charset="0"/>
              </a:rPr>
              <a:t>Nuage de point – Modèle</a:t>
            </a:r>
          </a:p>
          <a:p>
            <a:pPr marL="0" indent="0">
              <a:buNone/>
            </a:pPr>
            <a:endParaRPr lang="fr-FR" sz="2800" b="1" dirty="0">
              <a:cs typeface="Times New Roman" panose="02020603050405020304" pitchFamily="18" charset="0"/>
            </a:endParaRPr>
          </a:p>
          <a:p>
            <a:pPr marL="0" indent="0">
              <a:buNone/>
            </a:pPr>
            <a:endParaRPr lang="fr-FR" sz="2800" b="1" dirty="0">
              <a:cs typeface="Times New Roman" panose="02020603050405020304" pitchFamily="18" charset="0"/>
            </a:endParaRPr>
          </a:p>
          <a:p>
            <a:pPr marL="0" indent="0">
              <a:buNone/>
            </a:pPr>
            <a:endParaRPr lang="fr-FR" sz="2800" b="1" dirty="0">
              <a:cs typeface="Times New Roman" panose="02020603050405020304" pitchFamily="18" charset="0"/>
            </a:endParaRPr>
          </a:p>
        </p:txBody>
      </p:sp>
    </p:spTree>
    <p:extLst>
      <p:ext uri="{BB962C8B-B14F-4D97-AF65-F5344CB8AC3E}">
        <p14:creationId xmlns:p14="http://schemas.microsoft.com/office/powerpoint/2010/main" val="12632832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normAutofit/>
          </a:bodyPr>
          <a:lstStyle/>
          <a:p>
            <a:pPr marL="0" indent="0">
              <a:buNone/>
            </a:pPr>
            <a:r>
              <a:rPr lang="fr-FR" sz="2800" b="1" dirty="0"/>
              <a:t>Quelques Modèles Statistiques</a:t>
            </a:r>
          </a:p>
          <a:p>
            <a:pPr marL="0" indent="0">
              <a:buNone/>
            </a:pPr>
            <a:r>
              <a:rPr lang="fr-FR" sz="2800" b="1" dirty="0">
                <a:cs typeface="Times New Roman" panose="02020603050405020304" pitchFamily="18" charset="0"/>
              </a:rPr>
              <a:t>Nuage de point – Modèle</a:t>
            </a:r>
          </a:p>
          <a:p>
            <a:pPr marL="0" indent="0">
              <a:buNone/>
            </a:pPr>
            <a:endParaRPr lang="fr-FR" sz="2800" b="1" dirty="0">
              <a:cs typeface="Times New Roman" panose="02020603050405020304" pitchFamily="18" charset="0"/>
            </a:endParaRPr>
          </a:p>
          <a:p>
            <a:pPr marL="0" indent="0">
              <a:buNone/>
            </a:pPr>
            <a:endParaRPr lang="fr-FR" sz="2800" b="1" dirty="0">
              <a:cs typeface="Times New Roman" panose="02020603050405020304" pitchFamily="18" charset="0"/>
            </a:endParaRPr>
          </a:p>
          <a:p>
            <a:pPr marL="0" indent="0">
              <a:buNone/>
            </a:pPr>
            <a:endParaRPr lang="fr-FR" sz="2800" b="1" dirty="0">
              <a:cs typeface="Times New Roman" panose="02020603050405020304" pitchFamily="18" charset="0"/>
            </a:endParaRPr>
          </a:p>
        </p:txBody>
      </p:sp>
      <p:pic>
        <p:nvPicPr>
          <p:cNvPr id="1026" name="Picture 2" descr="C:\Users\user\Desktop\Bostatistique 2020\Image\n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4038" y="1196752"/>
            <a:ext cx="5495925" cy="233362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user\Desktop\Bostatistique 2020\Image\n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3625" y="3789040"/>
            <a:ext cx="5610225" cy="2409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1948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normAutofit/>
          </a:bodyPr>
          <a:lstStyle/>
          <a:p>
            <a:pPr marL="0" indent="0">
              <a:buNone/>
            </a:pPr>
            <a:r>
              <a:rPr lang="fr-FR" sz="2800" b="1" dirty="0"/>
              <a:t>Quelques Modèles Statistiques</a:t>
            </a:r>
          </a:p>
          <a:p>
            <a:pPr marL="0" indent="0">
              <a:buNone/>
            </a:pPr>
            <a:r>
              <a:rPr lang="fr-FR" sz="2800" b="1" dirty="0">
                <a:cs typeface="Times New Roman" panose="02020603050405020304" pitchFamily="18" charset="0"/>
              </a:rPr>
              <a:t>Nuage de point – Modèle</a:t>
            </a:r>
          </a:p>
          <a:p>
            <a:pPr marL="0" indent="0">
              <a:buNone/>
            </a:pPr>
            <a:endParaRPr lang="fr-FR"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2050" name="Picture 2" descr="C:\Users\user\Desktop\Bostatistique 2020\Image\n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1141" y="1124745"/>
            <a:ext cx="5783263" cy="2376264"/>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user\Desktop\Bostatistique 2020\Image\n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3848294"/>
            <a:ext cx="5783263" cy="2638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6599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normAutofit/>
          </a:bodyPr>
          <a:lstStyle/>
          <a:p>
            <a:pPr marL="0" indent="0">
              <a:buNone/>
            </a:pPr>
            <a:r>
              <a:rPr lang="fr-FR" sz="2800" b="1" dirty="0"/>
              <a:t>Quelques Modèles Statistiques</a:t>
            </a:r>
          </a:p>
          <a:p>
            <a:pPr marL="0" indent="0">
              <a:buNone/>
            </a:pPr>
            <a:r>
              <a:rPr lang="fr-FR" sz="2800" b="1" dirty="0">
                <a:cs typeface="Times New Roman" panose="02020603050405020304" pitchFamily="18" charset="0"/>
              </a:rPr>
              <a:t>Nuage de point – Modèle</a:t>
            </a:r>
          </a:p>
          <a:p>
            <a:pPr marL="0" indent="0">
              <a:buNone/>
            </a:pPr>
            <a:endParaRPr lang="fr-FR"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3074" name="Picture 2" descr="C:\Users\user\Desktop\Bostatistique 2020\Image\n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1191" y="1196753"/>
            <a:ext cx="5726113" cy="1944216"/>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user\Desktop\Bostatistique 2020\Image\n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 y="3878736"/>
            <a:ext cx="3816424" cy="263842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Users\user\Desktop\Bostatistique 2020\Image\n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5977" y="3936085"/>
            <a:ext cx="4543786" cy="2581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612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normAutofit/>
          </a:bodyPr>
          <a:lstStyle/>
          <a:p>
            <a:pPr marL="0" indent="0">
              <a:buNone/>
            </a:pPr>
            <a:r>
              <a:rPr lang="fr-FR" sz="2800" b="1" dirty="0"/>
              <a:t>Quelques Modèles Statistiques</a:t>
            </a:r>
          </a:p>
          <a:p>
            <a:pPr marL="0" indent="0">
              <a:buNone/>
            </a:pPr>
            <a:r>
              <a:rPr lang="fr-FR" sz="2800" b="1" dirty="0"/>
              <a:t>La Corrélation</a:t>
            </a:r>
          </a:p>
          <a:p>
            <a:pPr marL="0" indent="0">
              <a:buNone/>
            </a:pPr>
            <a:endParaRPr lang="fr-FR"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6252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normAutofit/>
          </a:bodyPr>
          <a:lstStyle/>
          <a:p>
            <a:pPr marL="0" indent="0">
              <a:buNone/>
            </a:pPr>
            <a:r>
              <a:rPr lang="fr-FR" sz="2800" b="1" dirty="0"/>
              <a:t>Quelques Modèles Statistiques</a:t>
            </a:r>
          </a:p>
          <a:p>
            <a:pPr marL="0" indent="0">
              <a:buNone/>
            </a:pPr>
            <a:r>
              <a:rPr lang="fr-FR" sz="2800" b="1" dirty="0"/>
              <a:t>La Corrélation</a:t>
            </a:r>
          </a:p>
          <a:p>
            <a:pPr marL="0" indent="0">
              <a:buNone/>
            </a:pPr>
            <a:r>
              <a:rPr lang="fr-FR" sz="2400" dirty="0"/>
              <a:t>Supposons que le taux d’atteinte de  </a:t>
            </a:r>
            <a:r>
              <a:rPr lang="fr-FR" sz="2400" b="1" dirty="0"/>
              <a:t>Stress pour un Emploi</a:t>
            </a:r>
            <a:r>
              <a:rPr lang="fr-FR" sz="2400" dirty="0"/>
              <a:t> soit en moyenne de </a:t>
            </a:r>
          </a:p>
          <a:p>
            <a:pPr marL="0" indent="0">
              <a:buNone/>
            </a:pPr>
            <a:r>
              <a:rPr lang="fr-FR" sz="2400" dirty="0"/>
              <a:t>2 % pour un Doctorat (7 ans d’études universitaires),</a:t>
            </a:r>
          </a:p>
          <a:p>
            <a:pPr marL="0" indent="0">
              <a:buNone/>
            </a:pPr>
            <a:r>
              <a:rPr lang="fr-FR" sz="2400" dirty="0"/>
              <a:t>6 % pour une Maîtrise (5 ans d’études universitaires)</a:t>
            </a:r>
          </a:p>
          <a:p>
            <a:pPr marL="0" indent="0">
              <a:buNone/>
            </a:pPr>
            <a:r>
              <a:rPr lang="fr-FR" sz="2400" dirty="0"/>
              <a:t>10 % pour une un Licence (3 ans d’études universitaires). </a:t>
            </a:r>
          </a:p>
          <a:p>
            <a:pPr marL="0" indent="0">
              <a:buNone/>
            </a:pPr>
            <a:r>
              <a:rPr lang="fr-FR" sz="2400" dirty="0"/>
              <a:t>Si cette tendance se maintient, il est probable que ce taux soit de 16 % pour une personne qui a interrompu ses études juste avant de rentrer à l’université.</a:t>
            </a:r>
          </a:p>
          <a:p>
            <a:pPr marL="0" indent="0">
              <a:buNone/>
            </a:pPr>
            <a:r>
              <a:rPr lang="fr-FR" sz="2400" dirty="0"/>
              <a:t> </a:t>
            </a:r>
          </a:p>
          <a:p>
            <a:pPr marL="0" indent="0">
              <a:buNone/>
            </a:pPr>
            <a:r>
              <a:rPr lang="fr-FR" sz="2400" dirty="0"/>
              <a:t>On pourrait même construire une formule qui permette de prédire le taux de Stress associé à un nombre </a:t>
            </a:r>
            <a:r>
              <a:rPr lang="fr-FR" sz="2400" i="1" dirty="0"/>
              <a:t>x </a:t>
            </a:r>
            <a:r>
              <a:rPr lang="fr-FR" sz="2400" dirty="0"/>
              <a:t>d’années d’études universitaires : Puisqu’il semble que chaque année d’étude fasse baisser le Stress  de 2 points de pourcentage.</a:t>
            </a:r>
          </a:p>
          <a:p>
            <a:pPr marL="0" indent="0">
              <a:buNone/>
            </a:pPr>
            <a:r>
              <a:rPr lang="fr-FR" sz="2400" dirty="0"/>
              <a:t>La formule du taux de chômage serait donc la suivante :  </a:t>
            </a:r>
            <a:r>
              <a:rPr lang="fr-FR" sz="2400" b="1" i="1" dirty="0"/>
              <a:t>Y </a:t>
            </a:r>
            <a:r>
              <a:rPr lang="fr-FR" sz="2400" b="1" dirty="0"/>
              <a:t>= 16 – 2</a:t>
            </a:r>
            <a:r>
              <a:rPr lang="fr-FR" sz="2400" b="1" i="1" dirty="0"/>
              <a:t>x</a:t>
            </a:r>
            <a:endParaRPr lang="fr-FR" sz="2400" dirty="0"/>
          </a:p>
          <a:p>
            <a:pPr marL="0" indent="0">
              <a:buNone/>
            </a:pPr>
            <a:endParaRPr lang="fr-FR"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3240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lstStyle/>
          <a:p>
            <a:pPr marL="0" indent="0">
              <a:buNone/>
            </a:pPr>
            <a:r>
              <a:rPr lang="fr-FR" sz="2800" b="1" dirty="0"/>
              <a:t>Quelques Modèles Statistiques</a:t>
            </a:r>
          </a:p>
          <a:p>
            <a:pPr marL="0" indent="0">
              <a:buNone/>
            </a:pPr>
            <a:r>
              <a:rPr lang="fr-FR" sz="2800" b="1" dirty="0"/>
              <a:t>La corrélation</a:t>
            </a:r>
          </a:p>
          <a:p>
            <a:pPr marL="0" indent="0">
              <a:buNone/>
            </a:pPr>
            <a:r>
              <a:rPr lang="fr-FR" sz="2800" dirty="0"/>
              <a:t>Droite de régression</a:t>
            </a:r>
          </a:p>
          <a:p>
            <a:pPr marL="0" indent="0">
              <a:buNone/>
            </a:pPr>
            <a:endParaRPr lang="fr-FR" sz="2800" dirty="0"/>
          </a:p>
          <a:p>
            <a:pPr marL="0" indent="0">
              <a:buNone/>
            </a:pPr>
            <a:endParaRPr lang="fr-FR" sz="2800" dirty="0"/>
          </a:p>
          <a:p>
            <a:pPr marL="0" indent="0">
              <a:buNone/>
            </a:pPr>
            <a:endParaRPr lang="fr-FR" sz="2800" dirty="0"/>
          </a:p>
          <a:p>
            <a:pPr marL="0" indent="0">
              <a:buNone/>
            </a:pPr>
            <a:r>
              <a:rPr lang="fr-FR" sz="2800" dirty="0"/>
              <a:t>Généralement</a:t>
            </a:r>
          </a:p>
          <a:p>
            <a:pPr marL="0" indent="0">
              <a:buNone/>
            </a:pPr>
            <a:endParaRPr lang="fr-FR" sz="2800" dirty="0"/>
          </a:p>
          <a:p>
            <a:pPr marL="0" indent="0">
              <a:buNone/>
            </a:pPr>
            <a:endParaRPr lang="fr-FR" sz="2800" b="1" dirty="0"/>
          </a:p>
          <a:p>
            <a:pPr marL="0" indent="0" algn="ctr">
              <a:buNone/>
            </a:pPr>
            <a:endParaRPr lang="fr-FR"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027" name="Picture 3" descr="C:\Users\user\Desktop\Bostatistique 2020\Image\Sans tit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8534" y="692696"/>
            <a:ext cx="5097882" cy="252620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user\Desktop\Bostatistique 2020\Image\unnamed-chunk-1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8534" y="3573016"/>
            <a:ext cx="5097882" cy="30528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0165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normAutofit/>
          </a:bodyPr>
          <a:lstStyle/>
          <a:p>
            <a:pPr marL="0" indent="0">
              <a:buNone/>
            </a:pPr>
            <a:r>
              <a:rPr lang="fr-FR" sz="2800" b="1" dirty="0">
                <a:latin typeface="Times New Roman" panose="02020603050405020304" pitchFamily="18" charset="0"/>
                <a:cs typeface="Times New Roman" panose="02020603050405020304" pitchFamily="18" charset="0"/>
              </a:rPr>
              <a:t>Rappel</a:t>
            </a:r>
          </a:p>
          <a:p>
            <a:pPr marL="0" indent="0">
              <a:buNone/>
            </a:pPr>
            <a:r>
              <a:rPr lang="fr-FR" sz="2800" b="1" dirty="0">
                <a:cs typeface="Times New Roman" panose="02020603050405020304" pitchFamily="18" charset="0"/>
              </a:rPr>
              <a:t>Représentation Graphique</a:t>
            </a:r>
          </a:p>
          <a:p>
            <a:pPr marL="0" indent="0">
              <a:buNone/>
            </a:pPr>
            <a:endParaRPr lang="fr-FR" sz="2800" b="1" dirty="0">
              <a:latin typeface="Times New Roman" panose="02020603050405020304" pitchFamily="18" charset="0"/>
              <a:cs typeface="Times New Roman" panose="02020603050405020304" pitchFamily="18" charset="0"/>
            </a:endParaRPr>
          </a:p>
        </p:txBody>
      </p:sp>
      <p:pic>
        <p:nvPicPr>
          <p:cNvPr id="1028" name="Picture 4" descr="C:\Users\TOSHIBA INTEL\Desktop\Biostatistique 2019 Ok\Fig_org_0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3368" y="2177792"/>
            <a:ext cx="4148137" cy="1323216"/>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TOSHIBA INTEL\Desktop\Biostatistique 2019 Ok\Graphique-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775" y="2060848"/>
            <a:ext cx="3692154" cy="144016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C:\Users\user\Desktop\Bostatistique 2020\Image\image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6176" y="3985509"/>
            <a:ext cx="2533650" cy="267384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Users\user\Desktop\Bostatistique 2020\Image\unnamed-chunk-10-1.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7730" y="3821501"/>
            <a:ext cx="5194288" cy="3001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363708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normAutofit/>
          </a:bodyPr>
          <a:lstStyle/>
          <a:p>
            <a:pPr marL="0" indent="0">
              <a:buNone/>
            </a:pPr>
            <a:r>
              <a:rPr lang="fr-FR" sz="2800" b="1" dirty="0"/>
              <a:t>Quelques Modèles Statistiques</a:t>
            </a:r>
          </a:p>
          <a:p>
            <a:pPr marL="0" indent="0">
              <a:buNone/>
            </a:pPr>
            <a:r>
              <a:rPr lang="fr-FR" sz="2800" b="1" dirty="0"/>
              <a:t>Corrélation -- Régression Linéaire</a:t>
            </a:r>
          </a:p>
          <a:p>
            <a:pPr marL="0" indent="0">
              <a:buNone/>
            </a:pPr>
            <a:endParaRPr lang="fr-FR" sz="2800" b="1" dirty="0"/>
          </a:p>
          <a:p>
            <a:pPr marL="0" indent="0">
              <a:buNone/>
            </a:pPr>
            <a:endParaRPr lang="fr-FR" sz="2800" b="1" dirty="0"/>
          </a:p>
          <a:p>
            <a:pPr marL="0" indent="0">
              <a:buNone/>
            </a:pPr>
            <a:endParaRPr lang="fr-FR" sz="2800" b="1" dirty="0"/>
          </a:p>
          <a:p>
            <a:pPr marL="0" indent="0">
              <a:buNone/>
            </a:pPr>
            <a:endParaRPr lang="fr-FR" sz="2800" b="1" dirty="0"/>
          </a:p>
          <a:p>
            <a:pPr marL="0" indent="0">
              <a:buNone/>
            </a:pPr>
            <a:endParaRPr lang="fr-FR" sz="2800" b="1" dirty="0"/>
          </a:p>
          <a:p>
            <a:pPr marL="0" indent="0">
              <a:buNone/>
            </a:pPr>
            <a:endParaRPr lang="fr-FR" sz="2800" b="1" dirty="0"/>
          </a:p>
          <a:p>
            <a:pPr marL="0" indent="0">
              <a:buNone/>
            </a:pPr>
            <a:endParaRPr lang="fr-FR" sz="2800" b="1" dirty="0"/>
          </a:p>
          <a:p>
            <a:pPr marL="0" indent="0">
              <a:buNone/>
            </a:pPr>
            <a:endParaRPr lang="fr-FR" sz="2800" dirty="0"/>
          </a:p>
          <a:p>
            <a:pPr marL="0" indent="0">
              <a:buNone/>
            </a:pPr>
            <a:endParaRPr lang="fr-FR" sz="2800" b="1" dirty="0"/>
          </a:p>
          <a:p>
            <a:pPr marL="0" indent="0">
              <a:buNone/>
            </a:pPr>
            <a:endParaRPr lang="fr-FR" sz="2800" b="1" dirty="0"/>
          </a:p>
          <a:p>
            <a:pPr marL="0" indent="0" algn="ctr">
              <a:buNone/>
            </a:pPr>
            <a:endParaRPr lang="fr-FR"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2052" name="Picture 4" descr="C:\Users\user\Desktop\Bostatistique 2020\Image\2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7" y="1268760"/>
            <a:ext cx="7704856" cy="4464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056367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lstStyle/>
          <a:p>
            <a:pPr marL="0" indent="0">
              <a:buNone/>
            </a:pPr>
            <a:r>
              <a:rPr lang="fr-FR" sz="2800" b="1" dirty="0"/>
              <a:t>Quelques Modèles Statistiques</a:t>
            </a:r>
          </a:p>
          <a:p>
            <a:pPr marL="0" indent="0">
              <a:buNone/>
            </a:pPr>
            <a:r>
              <a:rPr lang="fr-FR" sz="2800" b="1" dirty="0"/>
              <a:t>Corrélation Modèle Linéaire Simple</a:t>
            </a:r>
          </a:p>
          <a:p>
            <a:pPr marL="0" indent="0" algn="ctr">
              <a:buNone/>
            </a:pPr>
            <a:r>
              <a:rPr lang="fr-FR" sz="2800" b="1" dirty="0"/>
              <a:t>Norme Euclidienne</a:t>
            </a:r>
            <a:r>
              <a:rPr lang="fr-FR" sz="2800" dirty="0"/>
              <a:t> </a:t>
            </a:r>
          </a:p>
          <a:p>
            <a:pPr marL="0" indent="0" algn="ctr">
              <a:buNone/>
            </a:pPr>
            <a:r>
              <a:rPr lang="fr-FR" sz="2800" dirty="0"/>
              <a:t>𝑒𝑟𝑟𝑒𝑢𝑟</a:t>
            </a:r>
            <a:r>
              <a:rPr lang="fr-FR" sz="2800" baseline="30000" dirty="0"/>
              <a:t>(i)=</a:t>
            </a:r>
            <a:r>
              <a:rPr lang="fr-FR" sz="2800" dirty="0"/>
              <a:t> ( 𝑓(𝑥</a:t>
            </a:r>
            <a:r>
              <a:rPr lang="fr-FR" sz="2800" baseline="30000" dirty="0"/>
              <a:t>(i))</a:t>
            </a:r>
            <a:r>
              <a:rPr lang="fr-FR" sz="2800" dirty="0"/>
              <a:t> − 𝑦</a:t>
            </a:r>
            <a:r>
              <a:rPr lang="fr-FR" sz="2800" baseline="30000" dirty="0"/>
              <a:t>(i)</a:t>
            </a:r>
            <a:r>
              <a:rPr lang="fr-FR" sz="2800" dirty="0"/>
              <a:t> )</a:t>
            </a:r>
            <a:r>
              <a:rPr lang="fr-FR" sz="2800" baseline="30000" dirty="0"/>
              <a:t>2</a:t>
            </a:r>
            <a:endParaRPr lang="fr-FR" sz="2800" b="1" dirty="0"/>
          </a:p>
          <a:p>
            <a:pPr marL="0" indent="0">
              <a:buNone/>
            </a:pPr>
            <a:r>
              <a:rPr lang="fr-FR" sz="2400" dirty="0"/>
              <a:t>Un bon modèle donne de </a:t>
            </a:r>
            <a:r>
              <a:rPr lang="fr-FR" sz="2400" b="1" dirty="0"/>
              <a:t>petites </a:t>
            </a:r>
            <a:r>
              <a:rPr lang="fr-FR" sz="2400" dirty="0"/>
              <a:t>erreurs entre ses prédictions 𝒇(𝒙) et les exemples (𝒚) </a:t>
            </a:r>
          </a:p>
          <a:p>
            <a:pPr marL="0" indent="0" algn="just">
              <a:buNone/>
            </a:pPr>
            <a:r>
              <a:rPr lang="fr-FR" sz="2400" dirty="0"/>
              <a:t>Chaque prédiction s’accompagne d’une erreur, on a donc 𝒎 erreurs.  On définit la </a:t>
            </a:r>
            <a:r>
              <a:rPr lang="fr-FR" sz="2400" b="1" dirty="0"/>
              <a:t>Fonction Coût </a:t>
            </a:r>
            <a:r>
              <a:rPr lang="fr-FR" sz="2400" dirty="0"/>
              <a:t>𝑱(𝒂,𝒃) comme étant la </a:t>
            </a:r>
            <a:r>
              <a:rPr lang="fr-FR" sz="2400" b="1" dirty="0"/>
              <a:t>moyenne </a:t>
            </a:r>
            <a:r>
              <a:rPr lang="fr-FR" sz="2400" dirty="0"/>
              <a:t>de toutes les erreurs :  </a:t>
            </a:r>
            <a:r>
              <a:rPr lang="fr-FR" sz="2400" b="1" dirty="0"/>
              <a:t>L’erreur quadratique moyenne </a:t>
            </a:r>
          </a:p>
          <a:p>
            <a:pPr marL="0" indent="0">
              <a:buNone/>
            </a:pPr>
            <a:endParaRPr lang="fr-FR"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3074" name="Picture 2" descr="C:\Users\user\Desktop\Bostatistique 2020\Image\22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7" y="3933056"/>
            <a:ext cx="5759665" cy="2520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2107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lstStyle/>
          <a:p>
            <a:pPr marL="0" indent="0">
              <a:buNone/>
            </a:pPr>
            <a:r>
              <a:rPr lang="fr-FR" sz="2800" b="1" dirty="0"/>
              <a:t>Quelques Modèles Statistiques</a:t>
            </a:r>
          </a:p>
          <a:p>
            <a:pPr marL="0" indent="0">
              <a:buNone/>
            </a:pPr>
            <a:r>
              <a:rPr lang="fr-FR" sz="2800" b="1" dirty="0"/>
              <a:t>Corrélation Modèle Linéaire Simple</a:t>
            </a:r>
          </a:p>
          <a:p>
            <a:pPr marL="0" indent="0">
              <a:buNone/>
            </a:pPr>
            <a:endParaRPr lang="fr-FR" sz="2800" b="1" dirty="0"/>
          </a:p>
          <a:p>
            <a:pPr marL="0" indent="0">
              <a:buNone/>
            </a:pPr>
            <a:endParaRPr lang="fr-FR" sz="2800" b="1" dirty="0"/>
          </a:p>
          <a:p>
            <a:pPr marL="0" indent="0">
              <a:buNone/>
            </a:pPr>
            <a:endParaRPr lang="fr-FR" sz="2800" b="1" dirty="0"/>
          </a:p>
          <a:p>
            <a:pPr marL="0" indent="0">
              <a:buNone/>
            </a:pPr>
            <a:endParaRPr lang="fr-FR" sz="2800" b="1" dirty="0"/>
          </a:p>
          <a:p>
            <a:pPr marL="0" indent="0">
              <a:buNone/>
            </a:pPr>
            <a:endParaRPr lang="fr-FR" sz="2800" b="1" dirty="0"/>
          </a:p>
          <a:p>
            <a:pPr marL="0" indent="0">
              <a:buNone/>
            </a:pPr>
            <a:endParaRPr lang="fr-FR" sz="2800" b="1" dirty="0"/>
          </a:p>
          <a:p>
            <a:pPr marL="0" indent="0">
              <a:buNone/>
            </a:pPr>
            <a:endParaRPr lang="fr-FR" sz="2800" b="1" dirty="0"/>
          </a:p>
          <a:p>
            <a:pPr marL="0" indent="0">
              <a:buNone/>
            </a:pPr>
            <a:endParaRPr lang="fr-FR" sz="2400" dirty="0"/>
          </a:p>
          <a:p>
            <a:pPr marL="0" indent="0">
              <a:buNone/>
            </a:pPr>
            <a:endParaRPr lang="fr-FR" sz="2400" dirty="0"/>
          </a:p>
          <a:p>
            <a:pPr marL="0" indent="0">
              <a:buNone/>
            </a:pPr>
            <a:endParaRPr lang="fr-FR" sz="2800" b="1" dirty="0"/>
          </a:p>
          <a:p>
            <a:pPr marL="0" indent="0">
              <a:buNone/>
            </a:pPr>
            <a:endParaRPr lang="fr-FR" sz="2800" b="1" dirty="0"/>
          </a:p>
          <a:p>
            <a:pPr marL="0" indent="0" algn="ctr">
              <a:buNone/>
            </a:pPr>
            <a:endParaRPr lang="fr-FR"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4098" name="Picture 2" descr="C:\Users\user\Desktop\Bostatistique 2020\Image\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0025" y="1146595"/>
            <a:ext cx="6202363" cy="2736304"/>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C:\Users\user\Desktop\Bostatistique 2020\Image\l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0025" y="4221088"/>
            <a:ext cx="5572125" cy="21936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8952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lstStyle/>
          <a:p>
            <a:pPr marL="0" indent="0">
              <a:buNone/>
            </a:pPr>
            <a:r>
              <a:rPr lang="fr-FR" sz="2800" b="1" dirty="0"/>
              <a:t>Quelques Modèles Statistiques</a:t>
            </a:r>
          </a:p>
          <a:p>
            <a:pPr marL="0" indent="0">
              <a:buNone/>
            </a:pPr>
            <a:r>
              <a:rPr lang="fr-FR" sz="2800" b="1" dirty="0"/>
              <a:t>Corrélation Modèle Linéaire Simple</a:t>
            </a:r>
          </a:p>
          <a:p>
            <a:pPr marL="0" indent="0">
              <a:buNone/>
            </a:pPr>
            <a:endParaRPr lang="fr-FR" sz="2800" b="1" dirty="0"/>
          </a:p>
          <a:p>
            <a:pPr marL="0" indent="0" algn="ctr">
              <a:buNone/>
            </a:pPr>
            <a:r>
              <a:rPr lang="fr-FR" sz="2400" dirty="0"/>
              <a:t>Trouver les paramètres 𝒂 et 𝒃 qui </a:t>
            </a:r>
            <a:r>
              <a:rPr lang="fr-FR" sz="2400" b="1" dirty="0"/>
              <a:t>minimisent </a:t>
            </a:r>
            <a:r>
              <a:rPr lang="fr-FR" sz="2400" dirty="0"/>
              <a:t>𝑱(𝒂, 𝒃) : </a:t>
            </a:r>
            <a:r>
              <a:rPr lang="fr-FR" sz="2400" b="1" dirty="0"/>
              <a:t>Optimisation</a:t>
            </a:r>
          </a:p>
          <a:p>
            <a:pPr marL="0" indent="0" algn="ctr">
              <a:buNone/>
            </a:pPr>
            <a:endParaRPr lang="fr-FR" sz="2400" b="1" dirty="0"/>
          </a:p>
          <a:p>
            <a:pPr marL="0" indent="0" algn="ctr">
              <a:buNone/>
            </a:pPr>
            <a:endParaRPr lang="fr-FR" sz="2400" b="1" dirty="0"/>
          </a:p>
          <a:p>
            <a:pPr marL="0" indent="0" algn="ctr">
              <a:buNone/>
            </a:pPr>
            <a:endParaRPr lang="fr-FR" sz="2400" b="1" dirty="0"/>
          </a:p>
          <a:p>
            <a:pPr marL="0" indent="0" algn="ctr">
              <a:buNone/>
            </a:pPr>
            <a:endParaRPr lang="fr-FR" sz="2400" b="1" dirty="0"/>
          </a:p>
          <a:p>
            <a:pPr marL="0" indent="0" algn="ctr">
              <a:buNone/>
            </a:pPr>
            <a:endParaRPr lang="fr-FR" sz="2400" dirty="0"/>
          </a:p>
          <a:p>
            <a:pPr marL="0" indent="0" algn="just">
              <a:buNone/>
            </a:pPr>
            <a:r>
              <a:rPr lang="fr-FR" sz="2400" dirty="0"/>
              <a:t>à chaque itération de cette boucle, les paramètres 𝒂 et 𝒃 sont mis à jour en </a:t>
            </a:r>
            <a:r>
              <a:rPr lang="fr-FR" sz="2400" b="1" dirty="0"/>
              <a:t>soustrayant </a:t>
            </a:r>
            <a:r>
              <a:rPr lang="fr-FR" sz="2400" dirty="0"/>
              <a:t>leur propre valeur à la valeur de la </a:t>
            </a:r>
            <a:r>
              <a:rPr lang="fr-FR" sz="2400" b="1" dirty="0"/>
              <a:t>pente </a:t>
            </a:r>
            <a:r>
              <a:rPr lang="fr-FR" sz="2400" dirty="0">
                <a:solidFill>
                  <a:srgbClr val="FF0000"/>
                </a:solidFill>
              </a:rPr>
              <a:t>𝝏 𝑱(𝒂,𝒃)/𝝏… </a:t>
            </a:r>
            <a:r>
              <a:rPr lang="fr-FR" sz="2400" dirty="0"/>
              <a:t>multipliée par la distance à parcourir ∝. On appelle ∝ la vitesse d’apprentissage (</a:t>
            </a:r>
            <a:r>
              <a:rPr lang="fr-FR" sz="2400" b="1" i="1" dirty="0"/>
              <a:t>Learning rate</a:t>
            </a:r>
            <a:r>
              <a:rPr lang="fr-FR" sz="2400" dirty="0"/>
              <a:t>). </a:t>
            </a:r>
          </a:p>
          <a:p>
            <a:pPr marL="0" indent="0" algn="just">
              <a:buNone/>
            </a:pPr>
            <a:endParaRPr lang="fr-FR" sz="2400" b="1" dirty="0"/>
          </a:p>
          <a:p>
            <a:pPr marL="0" indent="0" algn="just">
              <a:buNone/>
            </a:pPr>
            <a:r>
              <a:rPr lang="fr-FR" sz="2400" b="1" dirty="0"/>
              <a:t>Machine </a:t>
            </a:r>
            <a:r>
              <a:rPr lang="fr-FR" sz="2400" b="1" i="1" dirty="0"/>
              <a:t>Learning ….</a:t>
            </a:r>
            <a:endParaRPr lang="fr-FR" sz="2400" b="1" dirty="0"/>
          </a:p>
          <a:p>
            <a:pPr marL="0" indent="0" algn="ctr">
              <a:buNone/>
            </a:pPr>
            <a:endParaRPr lang="fr-FR"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5122" name="Picture 2" descr="C:\Users\user\Desktop\Bostatistique 2020\Image\8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6522" y="2132856"/>
            <a:ext cx="4608512" cy="1647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1192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lstStyle/>
          <a:p>
            <a:pPr marL="0" indent="0">
              <a:buNone/>
            </a:pPr>
            <a:r>
              <a:rPr lang="fr-FR" sz="2800" b="1" dirty="0"/>
              <a:t>Quelques Modèles Statistiques</a:t>
            </a:r>
          </a:p>
          <a:p>
            <a:pPr marL="0" indent="0">
              <a:buNone/>
            </a:pPr>
            <a:r>
              <a:rPr lang="fr-FR" sz="2800" b="1" dirty="0"/>
              <a:t>Régression Logistique </a:t>
            </a:r>
          </a:p>
          <a:p>
            <a:pPr marL="0" indent="0">
              <a:buNone/>
            </a:pPr>
            <a:r>
              <a:rPr lang="fr-FR" sz="2800" dirty="0"/>
              <a:t>Classification</a:t>
            </a:r>
          </a:p>
          <a:p>
            <a:pPr marL="0" indent="0" algn="ctr">
              <a:buNone/>
            </a:pPr>
            <a:endParaRPr lang="fr-FR"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893081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normAutofit/>
          </a:bodyPr>
          <a:lstStyle/>
          <a:p>
            <a:pPr marL="0" indent="0">
              <a:buNone/>
            </a:pPr>
            <a:r>
              <a:rPr lang="fr-FR" sz="2800" b="1" dirty="0"/>
              <a:t>Quelques Modèles Statistiques</a:t>
            </a:r>
          </a:p>
          <a:p>
            <a:pPr marL="0" indent="0">
              <a:buNone/>
            </a:pPr>
            <a:r>
              <a:rPr lang="fr-FR" sz="2800" b="1" dirty="0"/>
              <a:t>Régression Logistique </a:t>
            </a:r>
          </a:p>
          <a:p>
            <a:pPr marL="0" indent="0" algn="just">
              <a:buNone/>
            </a:pPr>
            <a:r>
              <a:rPr lang="fr-FR" sz="2800" dirty="0"/>
              <a:t>Etude et  prédiction de la liaison entre une variable dépendante qualitative dichotomique (endogène) et un ensemble de variables explicatives quantitatives et/ou qualitatives (exogène). </a:t>
            </a:r>
          </a:p>
          <a:p>
            <a:pPr marL="0" indent="0">
              <a:buNone/>
            </a:pPr>
            <a:endParaRPr lang="fr-FR" sz="2800" dirty="0"/>
          </a:p>
          <a:p>
            <a:pPr marL="0" indent="0">
              <a:buNone/>
            </a:pPr>
            <a:r>
              <a:rPr lang="fr-FR" sz="2800" dirty="0"/>
              <a:t>Elle permet : </a:t>
            </a:r>
          </a:p>
          <a:p>
            <a:pPr lvl="0" algn="just"/>
            <a:r>
              <a:rPr lang="fr-FR" sz="2800" dirty="0"/>
              <a:t>Estimer les paramètres du modèle à partir d'un échantillon</a:t>
            </a:r>
          </a:p>
          <a:p>
            <a:pPr lvl="0" algn="just"/>
            <a:r>
              <a:rPr lang="fr-FR" sz="2800" dirty="0"/>
              <a:t>Mesurer l'influence de chaque variable explicative</a:t>
            </a:r>
          </a:p>
          <a:p>
            <a:pPr lvl="0" algn="just"/>
            <a:r>
              <a:rPr lang="fr-FR" sz="2800" dirty="0"/>
              <a:t>Mesurer le pouvoir explicatif du modèle</a:t>
            </a:r>
          </a:p>
          <a:p>
            <a:pPr lvl="0" algn="just"/>
            <a:r>
              <a:rPr lang="fr-FR" sz="2800" dirty="0"/>
              <a:t>Déterminer la probabilité à postériori de survenue des évènements à expliquer pour un nouvel individu à partir des réponses fournies aux variables exogènes.</a:t>
            </a:r>
          </a:p>
          <a:p>
            <a:pPr marL="0" indent="0">
              <a:buNone/>
            </a:pPr>
            <a:endParaRPr lang="fr-FR" sz="2800" dirty="0"/>
          </a:p>
          <a:p>
            <a:pPr marL="0" indent="0" algn="ctr">
              <a:buNone/>
            </a:pPr>
            <a:endParaRPr lang="fr-FR" sz="2800" b="1" dirty="0"/>
          </a:p>
          <a:p>
            <a:pPr marL="0" indent="0" algn="ctr">
              <a:buNone/>
            </a:pPr>
            <a:endParaRPr lang="fr-FR"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5157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lstStyle/>
          <a:p>
            <a:pPr marL="0" indent="0">
              <a:buNone/>
            </a:pPr>
            <a:r>
              <a:rPr lang="fr-FR" sz="2800" b="1" dirty="0"/>
              <a:t>Quelques Modèles Statistiques</a:t>
            </a:r>
          </a:p>
          <a:p>
            <a:pPr marL="0" indent="0">
              <a:buNone/>
            </a:pPr>
            <a:r>
              <a:rPr lang="fr-FR" sz="2800" b="1" dirty="0"/>
              <a:t>Régression Logistique</a:t>
            </a:r>
          </a:p>
          <a:p>
            <a:pPr marL="0" indent="0">
              <a:buNone/>
            </a:pPr>
            <a:endParaRPr lang="fr-FR" sz="2800" b="1" dirty="0"/>
          </a:p>
          <a:p>
            <a:pPr marL="0" indent="0">
              <a:buNone/>
            </a:pPr>
            <a:endParaRPr lang="fr-FR" sz="2800" b="1" dirty="0"/>
          </a:p>
          <a:p>
            <a:pPr marL="0" indent="0">
              <a:buNone/>
            </a:pPr>
            <a:endParaRPr lang="fr-FR" sz="2800" b="1" dirty="0"/>
          </a:p>
          <a:p>
            <a:pPr marL="0" indent="0">
              <a:buNone/>
            </a:pPr>
            <a:endParaRPr lang="fr-FR" sz="2800" b="1" dirty="0"/>
          </a:p>
          <a:p>
            <a:pPr marL="0" indent="0" algn="ctr">
              <a:buNone/>
            </a:pPr>
            <a:r>
              <a:rPr lang="fr-FR" sz="2800" dirty="0"/>
              <a:t>Tout dépend des données et de la question de recherche</a:t>
            </a:r>
          </a:p>
          <a:p>
            <a:pPr marL="0" indent="0" algn="ctr">
              <a:buNone/>
            </a:pPr>
            <a:endParaRPr lang="fr-FR"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882428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normAutofit/>
          </a:bodyPr>
          <a:lstStyle/>
          <a:p>
            <a:pPr marL="0" indent="0">
              <a:buNone/>
            </a:pPr>
            <a:r>
              <a:rPr lang="fr-FR" sz="2800" b="1" dirty="0"/>
              <a:t>Quelques Modèles Statistiques</a:t>
            </a:r>
          </a:p>
          <a:p>
            <a:pPr marL="0" indent="0">
              <a:buNone/>
            </a:pPr>
            <a:r>
              <a:rPr lang="fr-FR" sz="2800" b="1" dirty="0"/>
              <a:t>Régression Logistique</a:t>
            </a:r>
          </a:p>
          <a:p>
            <a:pPr marL="0" indent="0">
              <a:buNone/>
            </a:pPr>
            <a:r>
              <a:rPr lang="fr-FR" sz="2800" dirty="0"/>
              <a:t>Exemple avec les données AVC avec SAS</a:t>
            </a:r>
          </a:p>
          <a:p>
            <a:pPr marL="0" indent="0">
              <a:buNone/>
            </a:pPr>
            <a:endParaRPr lang="fr-FR" sz="2800" dirty="0"/>
          </a:p>
          <a:p>
            <a:pPr marL="0" indent="0">
              <a:buNone/>
            </a:pPr>
            <a:r>
              <a:rPr lang="fr-FR" sz="2800" b="1" dirty="0"/>
              <a:t>Estimation du modèle : </a:t>
            </a:r>
          </a:p>
          <a:p>
            <a:pPr marL="0" indent="0">
              <a:buNone/>
            </a:pPr>
            <a:r>
              <a:rPr lang="fr-FR" sz="2800" b="1" dirty="0"/>
              <a:t>Echantillonnage :</a:t>
            </a:r>
            <a:endParaRPr lang="fr-FR" sz="2800" dirty="0"/>
          </a:p>
          <a:p>
            <a:pPr lvl="0"/>
            <a:r>
              <a:rPr lang="fr-FR" sz="2800" dirty="0"/>
              <a:t>70% : apprentissage : (pour estimation des paramètres)</a:t>
            </a:r>
          </a:p>
          <a:p>
            <a:pPr lvl="0"/>
            <a:r>
              <a:rPr lang="fr-FR" sz="2800" dirty="0"/>
              <a:t>30% : validation :</a:t>
            </a:r>
          </a:p>
          <a:p>
            <a:pPr marL="0" indent="0">
              <a:buNone/>
            </a:pPr>
            <a:r>
              <a:rPr lang="fr-FR" sz="2800" dirty="0"/>
              <a:t>Ce découpage est réalisé de façon aléatoire à L’aide de la procédure « </a:t>
            </a:r>
            <a:r>
              <a:rPr lang="fr-FR" sz="2800" b="1" dirty="0" err="1">
                <a:solidFill>
                  <a:schemeClr val="tx2"/>
                </a:solidFill>
              </a:rPr>
              <a:t>Surveyselect</a:t>
            </a:r>
            <a:r>
              <a:rPr lang="fr-FR" sz="2800" b="1" dirty="0"/>
              <a:t> »  </a:t>
            </a:r>
            <a:r>
              <a:rPr lang="fr-FR" sz="2800" dirty="0"/>
              <a:t>de SAS.</a:t>
            </a:r>
          </a:p>
          <a:p>
            <a:pPr marL="0" indent="0">
              <a:buNone/>
            </a:pPr>
            <a:r>
              <a:rPr lang="fr-FR" sz="2800" b="1" dirty="0"/>
              <a:t>Analyse Discriminante : « </a:t>
            </a:r>
            <a:r>
              <a:rPr lang="fr-FR" sz="2800" b="1" dirty="0" err="1">
                <a:solidFill>
                  <a:schemeClr val="tx2"/>
                </a:solidFill>
              </a:rPr>
              <a:t>Stepdisc</a:t>
            </a:r>
            <a:r>
              <a:rPr lang="fr-FR" sz="2800" b="1" dirty="0"/>
              <a:t> »</a:t>
            </a:r>
          </a:p>
          <a:p>
            <a:pPr marL="0" indent="0">
              <a:buNone/>
            </a:pPr>
            <a:r>
              <a:rPr lang="fr-FR" sz="2800" b="1" dirty="0"/>
              <a:t>Analyse de Corrélation</a:t>
            </a:r>
            <a:endParaRPr lang="fr-FR" sz="2800" dirty="0"/>
          </a:p>
          <a:p>
            <a:endParaRPr lang="fr-FR" sz="2800" dirty="0"/>
          </a:p>
          <a:p>
            <a:pPr marL="0" indent="0">
              <a:buNone/>
            </a:pPr>
            <a:endParaRPr lang="fr-FR" sz="2800" dirty="0"/>
          </a:p>
          <a:p>
            <a:pPr marL="0" indent="0" algn="ctr">
              <a:buNone/>
            </a:pPr>
            <a:endParaRPr lang="fr-FR"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6413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lstStyle/>
          <a:p>
            <a:pPr marL="0" indent="0">
              <a:buNone/>
            </a:pPr>
            <a:r>
              <a:rPr lang="fr-FR" sz="2800" b="1" dirty="0"/>
              <a:t>Quelques Modèles Statistiques</a:t>
            </a:r>
          </a:p>
          <a:p>
            <a:pPr marL="0" indent="0">
              <a:buNone/>
            </a:pPr>
            <a:r>
              <a:rPr lang="fr-FR" sz="2800" b="1" dirty="0"/>
              <a:t>Régression Logistique</a:t>
            </a:r>
          </a:p>
          <a:p>
            <a:pPr marL="0" indent="0">
              <a:buNone/>
            </a:pPr>
            <a:r>
              <a:rPr lang="fr-FR" sz="2800" dirty="0"/>
              <a:t>Exemple avec les données AVC avec SAS</a:t>
            </a:r>
          </a:p>
          <a:p>
            <a:pPr marL="0" indent="0" algn="ctr">
              <a:buNone/>
            </a:pPr>
            <a:endParaRPr lang="fr-FR" sz="2800" dirty="0"/>
          </a:p>
          <a:p>
            <a:pPr marL="0" indent="0">
              <a:buNone/>
            </a:pPr>
            <a:endParaRPr lang="fr-FR" sz="2800" b="1" dirty="0"/>
          </a:p>
          <a:p>
            <a:pPr marL="0" indent="0">
              <a:buNone/>
            </a:pPr>
            <a:endParaRPr lang="fr-FR" sz="2800" b="1" dirty="0"/>
          </a:p>
          <a:p>
            <a:pPr marL="0" indent="0" algn="ctr">
              <a:buNone/>
            </a:pPr>
            <a:endParaRPr lang="fr-FR"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026" name="Picture 2" descr="C:\Users\user\Desktop\Bostatistique 2020\Image\Sans titref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772816"/>
            <a:ext cx="7488832" cy="4608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020793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lstStyle/>
          <a:p>
            <a:pPr marL="0" indent="0">
              <a:buNone/>
            </a:pPr>
            <a:r>
              <a:rPr lang="fr-FR" sz="2800" b="1" dirty="0"/>
              <a:t>Quelques Modèles Statistiques</a:t>
            </a:r>
          </a:p>
          <a:p>
            <a:pPr marL="0" indent="0">
              <a:buNone/>
            </a:pPr>
            <a:r>
              <a:rPr lang="fr-FR" sz="2800" b="1" dirty="0"/>
              <a:t>Régression Logistique</a:t>
            </a:r>
          </a:p>
          <a:p>
            <a:pPr marL="0" indent="0">
              <a:buNone/>
            </a:pPr>
            <a:r>
              <a:rPr lang="fr-FR" sz="2800" dirty="0"/>
              <a:t>Exemple avec les données AVC avec SAS</a:t>
            </a:r>
          </a:p>
          <a:p>
            <a:pPr marL="0" indent="0">
              <a:buNone/>
            </a:pPr>
            <a:endParaRPr lang="fr-FR" sz="2800" dirty="0"/>
          </a:p>
          <a:p>
            <a:pPr marL="0" indent="0">
              <a:buNone/>
            </a:pPr>
            <a:endParaRPr lang="fr-FR" sz="2800" b="1" dirty="0"/>
          </a:p>
          <a:p>
            <a:pPr marL="0" indent="0">
              <a:buNone/>
            </a:pPr>
            <a:endParaRPr lang="fr-FR" sz="2800" b="1" dirty="0"/>
          </a:p>
          <a:p>
            <a:pPr marL="0" indent="0" algn="ctr">
              <a:buNone/>
            </a:pPr>
            <a:endParaRPr lang="fr-FR"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2050" name="Picture 2" descr="C:\Users\user\Desktop\Bostatistique 2020\Image\Sans titrejj.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236" y="1628800"/>
            <a:ext cx="7974013" cy="4943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2533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0" y="0"/>
            <a:ext cx="9144000" cy="6858000"/>
          </a:xfrm>
        </p:spPr>
        <p:txBody>
          <a:bodyPr>
            <a:normAutofit/>
          </a:bodyPr>
          <a:lstStyle/>
          <a:p>
            <a:pPr algn="l"/>
            <a:r>
              <a:rPr lang="fr-FR" sz="2800" b="1" dirty="0">
                <a:solidFill>
                  <a:schemeClr val="tx1"/>
                </a:solidFill>
              </a:rPr>
              <a:t>Rappel </a:t>
            </a:r>
          </a:p>
          <a:p>
            <a:pPr algn="l"/>
            <a:endParaRPr lang="fr-FR" sz="2800" b="1" dirty="0">
              <a:solidFill>
                <a:schemeClr val="tx1"/>
              </a:solidFill>
            </a:endParaRPr>
          </a:p>
          <a:p>
            <a:pPr algn="l"/>
            <a:endParaRPr lang="fr-FR" sz="2800" b="1" dirty="0">
              <a:solidFill>
                <a:schemeClr val="tx1"/>
              </a:solidFill>
            </a:endParaRPr>
          </a:p>
          <a:p>
            <a:pPr algn="l"/>
            <a:endParaRPr lang="fr-FR" sz="2800" b="1" dirty="0">
              <a:solidFill>
                <a:schemeClr val="tx1"/>
              </a:solidFill>
            </a:endParaRPr>
          </a:p>
          <a:p>
            <a:pPr algn="l"/>
            <a:endParaRPr lang="fr-FR" sz="2800" b="1" dirty="0">
              <a:solidFill>
                <a:schemeClr val="tx1"/>
              </a:solidFill>
            </a:endParaRPr>
          </a:p>
          <a:p>
            <a:r>
              <a:rPr lang="fr-FR" sz="2800" b="1" dirty="0">
                <a:solidFill>
                  <a:schemeClr val="tx1"/>
                </a:solidFill>
              </a:rPr>
              <a:t>TP Pyramide des 	Ages</a:t>
            </a:r>
          </a:p>
          <a:p>
            <a:r>
              <a:rPr lang="fr-FR" sz="2800" b="1" dirty="0">
                <a:solidFill>
                  <a:schemeClr val="tx1"/>
                </a:solidFill>
              </a:rPr>
              <a:t>Visualisation des résultats</a:t>
            </a:r>
          </a:p>
          <a:p>
            <a:r>
              <a:rPr lang="fr-FR" sz="2800" dirty="0">
                <a:solidFill>
                  <a:schemeClr val="tx1"/>
                </a:solidFill>
              </a:rPr>
              <a:t>Fichier Données Faye</a:t>
            </a:r>
          </a:p>
          <a:p>
            <a:pPr algn="l"/>
            <a:endParaRPr lang="fr-FR" sz="2800" dirty="0">
              <a:solidFill>
                <a:schemeClr val="tx1"/>
              </a:solidFill>
            </a:endParaRPr>
          </a:p>
          <a:p>
            <a:pPr algn="l"/>
            <a:endParaRPr lang="fr-FR" sz="2800" dirty="0">
              <a:solidFill>
                <a:schemeClr val="tx1"/>
              </a:solidFill>
            </a:endParaRPr>
          </a:p>
          <a:p>
            <a:pPr algn="l"/>
            <a:endParaRPr lang="fr-FR" sz="2800" dirty="0">
              <a:solidFill>
                <a:schemeClr val="tx1"/>
              </a:solidFill>
            </a:endParaRPr>
          </a:p>
          <a:p>
            <a:pPr algn="l"/>
            <a:endParaRPr lang="fr-FR" sz="2800" dirty="0">
              <a:solidFill>
                <a:schemeClr val="tx1"/>
              </a:solidFill>
            </a:endParaRPr>
          </a:p>
        </p:txBody>
      </p:sp>
    </p:spTree>
    <p:extLst>
      <p:ext uri="{BB962C8B-B14F-4D97-AF65-F5344CB8AC3E}">
        <p14:creationId xmlns:p14="http://schemas.microsoft.com/office/powerpoint/2010/main" val="214608432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lstStyle/>
          <a:p>
            <a:pPr marL="0" indent="0">
              <a:buNone/>
            </a:pPr>
            <a:r>
              <a:rPr lang="fr-FR" sz="2800" b="1" dirty="0"/>
              <a:t>Quelques Modèles Statistiques</a:t>
            </a:r>
          </a:p>
          <a:p>
            <a:pPr marL="0" indent="0">
              <a:buNone/>
            </a:pPr>
            <a:r>
              <a:rPr lang="fr-FR" sz="2800" b="1" dirty="0"/>
              <a:t>Régression Logistique</a:t>
            </a:r>
          </a:p>
          <a:p>
            <a:pPr marL="0" indent="0">
              <a:buNone/>
            </a:pPr>
            <a:r>
              <a:rPr lang="fr-FR" sz="2800" dirty="0"/>
              <a:t>Exemple avec les données AVC avec SAS</a:t>
            </a:r>
          </a:p>
          <a:p>
            <a:pPr marL="0" indent="0">
              <a:buNone/>
            </a:pPr>
            <a:endParaRPr lang="fr-FR" sz="2800" dirty="0"/>
          </a:p>
          <a:p>
            <a:pPr marL="0" indent="0">
              <a:buNone/>
            </a:pPr>
            <a:endParaRPr lang="fr-FR" sz="2800" b="1" dirty="0"/>
          </a:p>
          <a:p>
            <a:pPr marL="0" indent="0">
              <a:buNone/>
            </a:pPr>
            <a:endParaRPr lang="fr-FR" sz="2800" b="1" dirty="0"/>
          </a:p>
          <a:p>
            <a:pPr marL="0" indent="0" algn="ctr">
              <a:buNone/>
            </a:pPr>
            <a:endParaRPr lang="fr-FR"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4098" name="Picture 2" descr="C:\Users\user\Desktop\Bostatistique 2020\Image\g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2900" y="2100263"/>
            <a:ext cx="6449010" cy="34889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121185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lstStyle/>
          <a:p>
            <a:pPr marL="0" indent="0">
              <a:buNone/>
            </a:pPr>
            <a:r>
              <a:rPr lang="fr-FR" sz="2800" b="1" dirty="0"/>
              <a:t>Quelques Modèles Statistiques</a:t>
            </a:r>
          </a:p>
          <a:p>
            <a:pPr marL="0" indent="0">
              <a:buNone/>
            </a:pPr>
            <a:r>
              <a:rPr lang="fr-FR" sz="2800" b="1" dirty="0"/>
              <a:t>Régression Logistique</a:t>
            </a:r>
          </a:p>
          <a:p>
            <a:pPr marL="0" indent="0">
              <a:buNone/>
            </a:pPr>
            <a:r>
              <a:rPr lang="fr-FR" sz="2800" dirty="0"/>
              <a:t>Exemple avec les données AVC avec SAS</a:t>
            </a:r>
          </a:p>
          <a:p>
            <a:pPr marL="0" indent="0">
              <a:buNone/>
            </a:pPr>
            <a:endParaRPr lang="fr-FR" sz="2800" dirty="0"/>
          </a:p>
          <a:p>
            <a:pPr marL="0" indent="0">
              <a:buNone/>
            </a:pPr>
            <a:endParaRPr lang="fr-FR" sz="2800" b="1" dirty="0"/>
          </a:p>
          <a:p>
            <a:pPr marL="0" indent="0">
              <a:buNone/>
            </a:pPr>
            <a:endParaRPr lang="fr-FR" sz="2800" b="1" dirty="0"/>
          </a:p>
          <a:p>
            <a:pPr marL="0" indent="0" algn="ctr">
              <a:buNone/>
            </a:pPr>
            <a:endParaRPr lang="fr-FR"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3074" name="Picture 2" descr="C:\Users\user\Desktop\Bostatistique 2020\Image\fff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350" y="2204864"/>
            <a:ext cx="7859713" cy="36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853303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lstStyle/>
          <a:p>
            <a:pPr marL="0" indent="0">
              <a:buNone/>
            </a:pPr>
            <a:r>
              <a:rPr lang="fr-FR" sz="2800" b="1" dirty="0"/>
              <a:t>Quelques Modèles Statistiques</a:t>
            </a:r>
          </a:p>
          <a:p>
            <a:pPr marL="0" indent="0">
              <a:buNone/>
            </a:pPr>
            <a:r>
              <a:rPr lang="fr-FR" sz="2800" b="1" dirty="0"/>
              <a:t>Régression Logistique</a:t>
            </a:r>
          </a:p>
          <a:p>
            <a:pPr marL="0" indent="0">
              <a:buNone/>
            </a:pPr>
            <a:r>
              <a:rPr lang="fr-FR" sz="2800" dirty="0"/>
              <a:t>Exemple avec les données AVC avec SAS</a:t>
            </a:r>
          </a:p>
          <a:p>
            <a:pPr marL="0" indent="0">
              <a:buNone/>
            </a:pPr>
            <a:endParaRPr lang="fr-FR" sz="2800" dirty="0"/>
          </a:p>
          <a:p>
            <a:pPr marL="0" indent="0">
              <a:buNone/>
            </a:pPr>
            <a:endParaRPr lang="fr-FR" sz="2800" b="1" dirty="0"/>
          </a:p>
          <a:p>
            <a:pPr marL="0" indent="0">
              <a:buNone/>
            </a:pPr>
            <a:endParaRPr lang="fr-FR" sz="2800" b="1" dirty="0"/>
          </a:p>
          <a:p>
            <a:pPr marL="0" indent="0" algn="ctr">
              <a:buNone/>
            </a:pPr>
            <a:endParaRPr lang="fr-FR"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5122" name="Picture 2" descr="C:\Users\user\Desktop\Bostatistique 2020\Image\hhh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988096"/>
            <a:ext cx="7878763" cy="3724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522471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lstStyle/>
          <a:p>
            <a:pPr marL="0" indent="0">
              <a:buNone/>
            </a:pPr>
            <a:r>
              <a:rPr lang="fr-FR" sz="2800" b="1" dirty="0"/>
              <a:t>Quelques Modèles Statistiques</a:t>
            </a:r>
          </a:p>
          <a:p>
            <a:pPr marL="0" indent="0">
              <a:buNone/>
            </a:pPr>
            <a:r>
              <a:rPr lang="fr-FR" sz="2800" b="1" dirty="0"/>
              <a:t>Régression Logistique</a:t>
            </a:r>
          </a:p>
          <a:p>
            <a:pPr marL="0" indent="0">
              <a:buNone/>
            </a:pPr>
            <a:r>
              <a:rPr lang="fr-FR" sz="2800" dirty="0"/>
              <a:t>Exemple avec les données AVC avec SAS</a:t>
            </a:r>
          </a:p>
          <a:p>
            <a:pPr marL="0" indent="0">
              <a:buNone/>
            </a:pPr>
            <a:endParaRPr lang="fr-FR" sz="2800" dirty="0"/>
          </a:p>
          <a:p>
            <a:pPr marL="0" indent="0">
              <a:buNone/>
            </a:pPr>
            <a:endParaRPr lang="fr-FR" sz="2800" b="1" dirty="0"/>
          </a:p>
          <a:p>
            <a:pPr marL="0" indent="0">
              <a:buNone/>
            </a:pPr>
            <a:endParaRPr lang="fr-FR" sz="2800" b="1" dirty="0"/>
          </a:p>
          <a:p>
            <a:pPr marL="0" indent="0" algn="ctr">
              <a:buNone/>
            </a:pPr>
            <a:endParaRPr lang="fr-FR"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6146" name="Picture 2" descr="C:\Users\user\Desktop\Bostatistique 2020\Image\hjj.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875" y="1938338"/>
            <a:ext cx="7840663" cy="3362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490491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lstStyle/>
          <a:p>
            <a:pPr marL="0" indent="0">
              <a:buNone/>
            </a:pPr>
            <a:r>
              <a:rPr lang="fr-FR" sz="2800" b="1" dirty="0"/>
              <a:t>Quelques Modèles Statistiques</a:t>
            </a:r>
          </a:p>
          <a:p>
            <a:pPr marL="0" indent="0">
              <a:buNone/>
            </a:pPr>
            <a:r>
              <a:rPr lang="fr-FR" sz="2800" b="1" dirty="0"/>
              <a:t>Régression Logistique</a:t>
            </a:r>
          </a:p>
          <a:p>
            <a:pPr marL="0" indent="0">
              <a:buNone/>
            </a:pPr>
            <a:r>
              <a:rPr lang="fr-FR" sz="2800" dirty="0"/>
              <a:t>Exemple avec les données AVC avec SAS</a:t>
            </a:r>
          </a:p>
          <a:p>
            <a:pPr marL="0" indent="0">
              <a:buNone/>
            </a:pPr>
            <a:endParaRPr lang="fr-FR" sz="2800" dirty="0"/>
          </a:p>
          <a:p>
            <a:pPr marL="0" indent="0">
              <a:buNone/>
            </a:pPr>
            <a:endParaRPr lang="fr-FR" sz="2800" dirty="0"/>
          </a:p>
          <a:p>
            <a:pPr marL="0" indent="0">
              <a:buNone/>
            </a:pPr>
            <a:endParaRPr lang="fr-FR" sz="2800" b="1" dirty="0"/>
          </a:p>
          <a:p>
            <a:pPr marL="0" indent="0">
              <a:buNone/>
            </a:pPr>
            <a:endParaRPr lang="fr-FR" sz="2800" b="1" dirty="0"/>
          </a:p>
          <a:p>
            <a:pPr marL="0" indent="0" algn="ctr">
              <a:buNone/>
            </a:pPr>
            <a:endParaRPr lang="fr-FR"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7170" name="Picture 2" descr="C:\Users\user\Desktop\Bostatistique 2020\Image\kk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1177" y="2060848"/>
            <a:ext cx="7935913" cy="38164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165438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lstStyle/>
          <a:p>
            <a:pPr marL="0" indent="0">
              <a:buNone/>
            </a:pPr>
            <a:r>
              <a:rPr lang="fr-FR" sz="2800" b="1" dirty="0"/>
              <a:t>Quelques Modèles Statistiques</a:t>
            </a:r>
          </a:p>
          <a:p>
            <a:pPr marL="0" indent="0">
              <a:buNone/>
            </a:pPr>
            <a:r>
              <a:rPr lang="fr-FR" sz="2800" b="1" dirty="0"/>
              <a:t>Régression Logistique</a:t>
            </a:r>
          </a:p>
          <a:p>
            <a:pPr marL="0" indent="0">
              <a:buNone/>
            </a:pPr>
            <a:r>
              <a:rPr lang="fr-FR" sz="2800" dirty="0"/>
              <a:t>Exemple avec les données AVC avec SAS</a:t>
            </a:r>
          </a:p>
          <a:p>
            <a:pPr marL="0" indent="0">
              <a:buNone/>
            </a:pPr>
            <a:endParaRPr lang="fr-FR" sz="2800" b="1" dirty="0"/>
          </a:p>
          <a:p>
            <a:pPr marL="0" indent="0">
              <a:buNone/>
            </a:pPr>
            <a:endParaRPr lang="fr-FR" sz="2800" b="1" dirty="0"/>
          </a:p>
          <a:p>
            <a:pPr marL="0" indent="0">
              <a:buNone/>
            </a:pPr>
            <a:r>
              <a:rPr lang="fr-FR" sz="2800" b="1" dirty="0"/>
              <a:t>Code Sas </a:t>
            </a:r>
          </a:p>
          <a:p>
            <a:pPr marL="0" indent="0">
              <a:buNone/>
            </a:pPr>
            <a:r>
              <a:rPr lang="fr-FR" sz="2800" b="1" dirty="0"/>
              <a:t>Fichier Code SAS</a:t>
            </a:r>
          </a:p>
          <a:p>
            <a:pPr marL="0" indent="0">
              <a:buNone/>
            </a:pPr>
            <a:endParaRPr lang="fr-FR" sz="2800" b="1" dirty="0"/>
          </a:p>
          <a:p>
            <a:pPr marL="0" indent="0" algn="ctr">
              <a:buNone/>
            </a:pPr>
            <a:endParaRPr lang="fr-FR"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190057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0" y="0"/>
            <a:ext cx="9144000" cy="6858000"/>
          </a:xfrm>
        </p:spPr>
        <p:txBody>
          <a:bodyPr>
            <a:normAutofit/>
          </a:bodyPr>
          <a:lstStyle/>
          <a:p>
            <a:endParaRPr lang="fr-FR" sz="2800" b="1" dirty="0">
              <a:solidFill>
                <a:schemeClr val="tx1"/>
              </a:solidFill>
              <a:latin typeface="Times New Roman" panose="02020603050405020304" pitchFamily="18" charset="0"/>
              <a:cs typeface="Times New Roman" panose="02020603050405020304" pitchFamily="18" charset="0"/>
            </a:endParaRPr>
          </a:p>
          <a:p>
            <a:endParaRPr lang="fr-FR" sz="2800" b="1" dirty="0">
              <a:solidFill>
                <a:schemeClr val="tx1"/>
              </a:solidFill>
              <a:latin typeface="Times New Roman" panose="02020603050405020304" pitchFamily="18" charset="0"/>
              <a:cs typeface="Times New Roman" panose="02020603050405020304" pitchFamily="18" charset="0"/>
            </a:endParaRPr>
          </a:p>
          <a:p>
            <a:endParaRPr lang="fr-FR" sz="2800" b="1" dirty="0">
              <a:solidFill>
                <a:schemeClr val="tx1"/>
              </a:solidFill>
              <a:latin typeface="Times New Roman" panose="02020603050405020304" pitchFamily="18" charset="0"/>
              <a:cs typeface="Times New Roman" panose="02020603050405020304" pitchFamily="18" charset="0"/>
            </a:endParaRPr>
          </a:p>
          <a:p>
            <a:endParaRPr lang="fr-FR" sz="2800" b="1" dirty="0">
              <a:solidFill>
                <a:schemeClr val="tx1"/>
              </a:solidFill>
              <a:latin typeface="Times New Roman" panose="02020603050405020304" pitchFamily="18" charset="0"/>
              <a:cs typeface="Times New Roman" panose="02020603050405020304" pitchFamily="18" charset="0"/>
            </a:endParaRPr>
          </a:p>
          <a:p>
            <a:endParaRPr lang="fr-FR" sz="2800" b="1" dirty="0">
              <a:solidFill>
                <a:schemeClr val="tx1"/>
              </a:solidFill>
              <a:latin typeface="Times New Roman" panose="02020603050405020304" pitchFamily="18" charset="0"/>
              <a:cs typeface="Times New Roman" panose="02020603050405020304" pitchFamily="18" charset="0"/>
            </a:endParaRPr>
          </a:p>
          <a:p>
            <a:endParaRPr lang="fr-FR" sz="1800" b="1" dirty="0">
              <a:solidFill>
                <a:schemeClr val="tx1"/>
              </a:solidFill>
              <a:latin typeface="Times New Roman" panose="02020603050405020304" pitchFamily="18" charset="0"/>
              <a:cs typeface="Times New Roman" panose="02020603050405020304" pitchFamily="18" charset="0"/>
            </a:endParaRPr>
          </a:p>
          <a:p>
            <a:r>
              <a:rPr lang="fr-FR" sz="2800" b="1" dirty="0">
                <a:solidFill>
                  <a:schemeClr val="tx1"/>
                </a:solidFill>
                <a:latin typeface="Times New Roman" panose="02020603050405020304" pitchFamily="18" charset="0"/>
                <a:cs typeface="Times New Roman" panose="02020603050405020304" pitchFamily="18" charset="0"/>
              </a:rPr>
              <a:t>Etude de survie</a:t>
            </a:r>
          </a:p>
          <a:p>
            <a:endParaRPr lang="fr-FR" sz="28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111637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0" y="0"/>
            <a:ext cx="9144000" cy="6858000"/>
          </a:xfrm>
        </p:spPr>
        <p:txBody>
          <a:bodyPr>
            <a:normAutofit/>
          </a:bodyPr>
          <a:lstStyle/>
          <a:p>
            <a:r>
              <a:rPr lang="fr-FR" sz="2800" b="1" dirty="0">
                <a:solidFill>
                  <a:schemeClr val="tx1"/>
                </a:solidFill>
                <a:latin typeface="Times New Roman" panose="02020603050405020304" pitchFamily="18" charset="0"/>
                <a:cs typeface="Times New Roman" panose="02020603050405020304" pitchFamily="18" charset="0"/>
              </a:rPr>
              <a:t>Etude de survie</a:t>
            </a:r>
          </a:p>
          <a:p>
            <a:endParaRPr lang="fr-FR" sz="2800" b="1" dirty="0">
              <a:solidFill>
                <a:schemeClr val="tx1"/>
              </a:solidFill>
              <a:latin typeface="Times New Roman" panose="02020603050405020304" pitchFamily="18" charset="0"/>
              <a:cs typeface="Times New Roman" panose="02020603050405020304" pitchFamily="18" charset="0"/>
            </a:endParaRPr>
          </a:p>
          <a:p>
            <a:pPr algn="just"/>
            <a:r>
              <a:rPr lang="fr-FR" sz="2800" dirty="0">
                <a:solidFill>
                  <a:schemeClr val="tx1"/>
                </a:solidFill>
                <a:latin typeface="Times New Roman" panose="02020603050405020304" pitchFamily="18" charset="0"/>
                <a:cs typeface="Times New Roman" panose="02020603050405020304" pitchFamily="18" charset="0"/>
              </a:rPr>
              <a:t>Le terme de durée de survie désigne le temps écoulé jusqu'à la survenue d'un événement précis. L'événement étudié (communément appelé décès) est le passage irréversible entre deux états (communément nommé vivant et décès). </a:t>
            </a:r>
          </a:p>
          <a:p>
            <a:pPr algn="just"/>
            <a:endParaRPr lang="fr-FR" sz="2800" dirty="0">
              <a:solidFill>
                <a:schemeClr val="tx1"/>
              </a:solidFill>
              <a:latin typeface="Times New Roman" panose="02020603050405020304" pitchFamily="18" charset="0"/>
              <a:cs typeface="Times New Roman" panose="02020603050405020304" pitchFamily="18" charset="0"/>
            </a:endParaRPr>
          </a:p>
          <a:p>
            <a:pPr algn="just"/>
            <a:r>
              <a:rPr lang="fr-FR" sz="2800" dirty="0">
                <a:solidFill>
                  <a:schemeClr val="tx1"/>
                </a:solidFill>
                <a:latin typeface="Times New Roman" panose="02020603050405020304" pitchFamily="18" charset="0"/>
                <a:cs typeface="Times New Roman" panose="02020603050405020304" pitchFamily="18" charset="0"/>
              </a:rPr>
              <a:t>L'événement terminal n'est pas forcément la mort : il peut s'agir de l'apparition d'une maladie (par exemple, le temps avant une rechute ou un rejet de greffe), d'une guérison (temps entre le diagnostic et la guérison), la panne d'une machine (durée de fonctionnement d'une machine, en fiabilité) ou la survenue d'un sinistre (temps entre deux sinistres, en actuariat).</a:t>
            </a:r>
          </a:p>
        </p:txBody>
      </p:sp>
    </p:spTree>
    <p:extLst>
      <p:ext uri="{BB962C8B-B14F-4D97-AF65-F5344CB8AC3E}">
        <p14:creationId xmlns:p14="http://schemas.microsoft.com/office/powerpoint/2010/main" val="3827146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0" y="0"/>
            <a:ext cx="9144000" cy="6858000"/>
          </a:xfrm>
        </p:spPr>
        <p:txBody>
          <a:bodyPr>
            <a:normAutofit/>
          </a:bodyPr>
          <a:lstStyle/>
          <a:p>
            <a:r>
              <a:rPr lang="fr-FR" sz="2800" b="1" dirty="0">
                <a:solidFill>
                  <a:schemeClr val="tx1"/>
                </a:solidFill>
                <a:latin typeface="Times New Roman" panose="02020603050405020304" pitchFamily="18" charset="0"/>
                <a:cs typeface="Times New Roman" panose="02020603050405020304" pitchFamily="18" charset="0"/>
              </a:rPr>
              <a:t>Etude de survie</a:t>
            </a:r>
          </a:p>
          <a:p>
            <a:pPr algn="l"/>
            <a:endParaRPr lang="fr-FR" sz="2800" dirty="0">
              <a:solidFill>
                <a:schemeClr val="tx1"/>
              </a:solidFill>
              <a:latin typeface="Times New Roman" panose="02020603050405020304" pitchFamily="18" charset="0"/>
              <a:cs typeface="Times New Roman" panose="02020603050405020304" pitchFamily="18" charset="0"/>
            </a:endParaRPr>
          </a:p>
          <a:p>
            <a:pPr algn="just"/>
            <a:r>
              <a:rPr lang="fr-FR" sz="2800" dirty="0">
                <a:solidFill>
                  <a:schemeClr val="tx1"/>
                </a:solidFill>
                <a:latin typeface="Times New Roman" panose="02020603050405020304" pitchFamily="18" charset="0"/>
                <a:cs typeface="Times New Roman" panose="02020603050405020304" pitchFamily="18" charset="0"/>
              </a:rPr>
              <a:t>L'analyse des données (durées) de survie est l'étude du délai de la survenue de cet événement. </a:t>
            </a:r>
          </a:p>
          <a:p>
            <a:pPr algn="just"/>
            <a:endParaRPr lang="fr-FR" sz="2800" dirty="0">
              <a:solidFill>
                <a:schemeClr val="tx1"/>
              </a:solidFill>
              <a:latin typeface="Times New Roman" panose="02020603050405020304" pitchFamily="18" charset="0"/>
              <a:cs typeface="Times New Roman" panose="02020603050405020304" pitchFamily="18" charset="0"/>
            </a:endParaRPr>
          </a:p>
          <a:p>
            <a:pPr algn="just"/>
            <a:r>
              <a:rPr lang="fr-FR" sz="2800" dirty="0">
                <a:solidFill>
                  <a:schemeClr val="tx1"/>
                </a:solidFill>
                <a:latin typeface="Times New Roman" panose="02020603050405020304" pitchFamily="18" charset="0"/>
                <a:cs typeface="Times New Roman" panose="02020603050405020304" pitchFamily="18" charset="0"/>
              </a:rPr>
              <a:t>Dans le domaine biomédical, on étudie ces durées dans le contexte des études longitudinales comme les enquêtes de cohorte (suivi de patients dans le temps) ou les essais thérapeutiques (tester l‘</a:t>
            </a:r>
            <a:r>
              <a:rPr lang="fr-FR" sz="2800" dirty="0" err="1">
                <a:solidFill>
                  <a:schemeClr val="tx1"/>
                </a:solidFill>
                <a:latin typeface="Times New Roman" panose="02020603050405020304" pitchFamily="18" charset="0"/>
                <a:cs typeface="Times New Roman" panose="02020603050405020304" pitchFamily="18" charset="0"/>
              </a:rPr>
              <a:t>éficacité</a:t>
            </a:r>
            <a:r>
              <a:rPr lang="fr-FR" sz="2800" dirty="0">
                <a:solidFill>
                  <a:schemeClr val="tx1"/>
                </a:solidFill>
                <a:latin typeface="Times New Roman" panose="02020603050405020304" pitchFamily="18" charset="0"/>
                <a:cs typeface="Times New Roman" panose="02020603050405020304" pitchFamily="18" charset="0"/>
              </a:rPr>
              <a:t> d'un médicament). </a:t>
            </a:r>
          </a:p>
          <a:p>
            <a:pPr algn="just"/>
            <a:endParaRPr lang="fr-FR" sz="2800" dirty="0">
              <a:solidFill>
                <a:schemeClr val="tx1"/>
              </a:solidFill>
              <a:latin typeface="Times New Roman" panose="02020603050405020304" pitchFamily="18" charset="0"/>
              <a:cs typeface="Times New Roman" panose="02020603050405020304" pitchFamily="18" charset="0"/>
            </a:endParaRPr>
          </a:p>
          <a:p>
            <a:pPr algn="just"/>
            <a:r>
              <a:rPr lang="fr-FR" sz="2800" dirty="0">
                <a:solidFill>
                  <a:schemeClr val="tx1"/>
                </a:solidFill>
                <a:latin typeface="Times New Roman" panose="02020603050405020304" pitchFamily="18" charset="0"/>
                <a:cs typeface="Times New Roman" panose="02020603050405020304" pitchFamily="18" charset="0"/>
              </a:rPr>
              <a:t>On cherche alors à estimer la distribution des temps de survie (fonction de survie), à comparer les fonctions de survie de plusieurs groupes ou à analyser la manière dont des variables explicatives modifient les fonctions de survie.</a:t>
            </a:r>
            <a:endParaRPr lang="fr-FR" sz="2800" b="1" dirty="0">
              <a:solidFill>
                <a:schemeClr val="tx1"/>
              </a:solidFill>
              <a:latin typeface="Times New Roman" panose="02020603050405020304" pitchFamily="18" charset="0"/>
              <a:cs typeface="Times New Roman" panose="02020603050405020304" pitchFamily="18" charset="0"/>
            </a:endParaRPr>
          </a:p>
          <a:p>
            <a:pPr algn="l"/>
            <a:endParaRPr lang="fr-FR" i="1" dirty="0">
              <a:solidFill>
                <a:schemeClr val="tx1"/>
              </a:solidFill>
            </a:endParaRPr>
          </a:p>
        </p:txBody>
      </p:sp>
    </p:spTree>
    <p:extLst>
      <p:ext uri="{BB962C8B-B14F-4D97-AF65-F5344CB8AC3E}">
        <p14:creationId xmlns:p14="http://schemas.microsoft.com/office/powerpoint/2010/main" val="1064097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Effect transition="in" filter="fade">
                                      <p:cBhvr>
                                        <p:cTn id="1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0" y="0"/>
            <a:ext cx="9144000" cy="6858000"/>
          </a:xfrm>
        </p:spPr>
        <p:txBody>
          <a:bodyPr>
            <a:noAutofit/>
          </a:bodyPr>
          <a:lstStyle/>
          <a:p>
            <a:r>
              <a:rPr lang="fr-FR" sz="2800" b="1" dirty="0">
                <a:solidFill>
                  <a:schemeClr val="tx1"/>
                </a:solidFill>
                <a:latin typeface="Times New Roman" panose="02020603050405020304" pitchFamily="18" charset="0"/>
                <a:cs typeface="Times New Roman" panose="02020603050405020304" pitchFamily="18" charset="0"/>
              </a:rPr>
              <a:t>Définitions</a:t>
            </a:r>
          </a:p>
          <a:p>
            <a:pPr algn="just"/>
            <a:r>
              <a:rPr lang="fr-FR" sz="2800" dirty="0">
                <a:solidFill>
                  <a:schemeClr val="tx1"/>
                </a:solidFill>
                <a:latin typeface="Times New Roman" panose="02020603050405020304" pitchFamily="18" charset="0"/>
                <a:cs typeface="Times New Roman" panose="02020603050405020304" pitchFamily="18" charset="0"/>
              </a:rPr>
              <a:t>Quelques définitions sont couramment utilisées dans les études de survie. </a:t>
            </a:r>
          </a:p>
          <a:p>
            <a:pPr algn="just"/>
            <a:r>
              <a:rPr lang="fr-FR" sz="2800" b="1" dirty="0">
                <a:solidFill>
                  <a:schemeClr val="tx1"/>
                </a:solidFill>
                <a:latin typeface="Times New Roman" panose="02020603050405020304" pitchFamily="18" charset="0"/>
                <a:cs typeface="Times New Roman" panose="02020603050405020304" pitchFamily="18" charset="0"/>
              </a:rPr>
              <a:t>Date d'origine </a:t>
            </a:r>
            <a:r>
              <a:rPr lang="fr-FR" sz="2800" dirty="0">
                <a:solidFill>
                  <a:schemeClr val="tx1"/>
                </a:solidFill>
                <a:latin typeface="Times New Roman" panose="02020603050405020304" pitchFamily="18" charset="0"/>
                <a:cs typeface="Times New Roman" panose="02020603050405020304" pitchFamily="18" charset="0"/>
              </a:rPr>
              <a:t>: </a:t>
            </a:r>
          </a:p>
          <a:p>
            <a:pPr algn="just"/>
            <a:r>
              <a:rPr lang="fr-FR" sz="2800" dirty="0">
                <a:solidFill>
                  <a:schemeClr val="tx1"/>
                </a:solidFill>
                <a:latin typeface="Times New Roman" panose="02020603050405020304" pitchFamily="18" charset="0"/>
                <a:cs typeface="Times New Roman" panose="02020603050405020304" pitchFamily="18" charset="0"/>
              </a:rPr>
              <a:t>elle correspond à l'origine de la durée étudiée. Elle peut être la date de naissance, le début d'une exposition à un facteur de risque, la date d'une opération chirurgicale, la date de début d'une maladie ou la date d'entrée dans l'étude. </a:t>
            </a:r>
          </a:p>
          <a:p>
            <a:pPr algn="just"/>
            <a:r>
              <a:rPr lang="fr-FR" sz="2800" b="1" dirty="0">
                <a:solidFill>
                  <a:schemeClr val="tx1"/>
                </a:solidFill>
                <a:latin typeface="Times New Roman" panose="02020603050405020304" pitchFamily="18" charset="0"/>
                <a:cs typeface="Times New Roman" panose="02020603050405020304" pitchFamily="18" charset="0"/>
              </a:rPr>
              <a:t>Date de point : </a:t>
            </a:r>
          </a:p>
          <a:p>
            <a:pPr algn="just"/>
            <a:r>
              <a:rPr lang="fr-FR" sz="2800" dirty="0">
                <a:solidFill>
                  <a:schemeClr val="tx1"/>
                </a:solidFill>
                <a:latin typeface="Times New Roman" panose="02020603050405020304" pitchFamily="18" charset="0"/>
                <a:cs typeface="Times New Roman" panose="02020603050405020304" pitchFamily="18" charset="0"/>
              </a:rPr>
              <a:t>c'est la date au-delà de laquelle on arrêtera l'étude et on ne tiendra plus compte des informations sur les sujets. </a:t>
            </a:r>
          </a:p>
          <a:p>
            <a:pPr algn="just"/>
            <a:r>
              <a:rPr lang="fr-FR" sz="2800" b="1" dirty="0">
                <a:solidFill>
                  <a:schemeClr val="tx1"/>
                </a:solidFill>
                <a:latin typeface="Times New Roman" panose="02020603050405020304" pitchFamily="18" charset="0"/>
                <a:cs typeface="Times New Roman" panose="02020603050405020304" pitchFamily="18" charset="0"/>
              </a:rPr>
              <a:t>Date des dernières nouvelles : </a:t>
            </a:r>
          </a:p>
          <a:p>
            <a:pPr algn="just"/>
            <a:r>
              <a:rPr lang="fr-FR" sz="2800" dirty="0">
                <a:solidFill>
                  <a:schemeClr val="tx1"/>
                </a:solidFill>
                <a:latin typeface="Times New Roman" panose="02020603050405020304" pitchFamily="18" charset="0"/>
                <a:cs typeface="Times New Roman" panose="02020603050405020304" pitchFamily="18" charset="0"/>
              </a:rPr>
              <a:t>c'est la date la plus récente où des informations sur un sujet ont été recueillies.</a:t>
            </a:r>
            <a:endParaRPr lang="fr-FR" sz="2800" i="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9713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0" y="0"/>
            <a:ext cx="9144000" cy="6858000"/>
          </a:xfrm>
        </p:spPr>
        <p:txBody>
          <a:bodyPr>
            <a:normAutofit/>
          </a:bodyPr>
          <a:lstStyle/>
          <a:p>
            <a:pPr algn="l"/>
            <a:r>
              <a:rPr lang="fr-FR" sz="2800" b="1" dirty="0">
                <a:solidFill>
                  <a:schemeClr val="tx1"/>
                </a:solidFill>
              </a:rPr>
              <a:t>Rappel </a:t>
            </a:r>
          </a:p>
          <a:p>
            <a:pPr algn="l"/>
            <a:r>
              <a:rPr lang="fr-FR" sz="2800" b="1" dirty="0">
                <a:solidFill>
                  <a:schemeClr val="tx1"/>
                </a:solidFill>
              </a:rPr>
              <a:t>Correction</a:t>
            </a:r>
          </a:p>
          <a:p>
            <a:pPr algn="l"/>
            <a:r>
              <a:rPr lang="fr-FR" sz="2800" dirty="0">
                <a:solidFill>
                  <a:schemeClr val="tx1"/>
                </a:solidFill>
              </a:rPr>
              <a:t>Moyenne, Pondération, Vide …..</a:t>
            </a:r>
          </a:p>
          <a:p>
            <a:pPr algn="l"/>
            <a:endParaRPr lang="fr-FR" sz="2800" b="1" dirty="0">
              <a:solidFill>
                <a:schemeClr val="tx1"/>
              </a:solidFill>
            </a:endParaRPr>
          </a:p>
          <a:p>
            <a:pPr algn="l"/>
            <a:endParaRPr lang="fr-FR" sz="2800" b="1" dirty="0">
              <a:solidFill>
                <a:schemeClr val="tx1"/>
              </a:solidFill>
            </a:endParaRPr>
          </a:p>
          <a:p>
            <a:pPr algn="l"/>
            <a:endParaRPr lang="fr-FR" sz="2800" b="1" dirty="0">
              <a:solidFill>
                <a:schemeClr val="tx1"/>
              </a:solidFill>
            </a:endParaRPr>
          </a:p>
          <a:p>
            <a:r>
              <a:rPr lang="fr-FR" sz="2800" b="1" dirty="0">
                <a:solidFill>
                  <a:schemeClr val="tx1"/>
                </a:solidFill>
              </a:rPr>
              <a:t>TP Pyramide des 	Ages</a:t>
            </a:r>
          </a:p>
          <a:p>
            <a:r>
              <a:rPr lang="fr-FR" sz="2800" b="1" dirty="0">
                <a:solidFill>
                  <a:schemeClr val="tx1"/>
                </a:solidFill>
              </a:rPr>
              <a:t>Visualisation des résultats</a:t>
            </a:r>
          </a:p>
          <a:p>
            <a:r>
              <a:rPr lang="fr-FR" sz="2800" dirty="0">
                <a:solidFill>
                  <a:schemeClr val="tx1"/>
                </a:solidFill>
              </a:rPr>
              <a:t>Fichier Données Faye</a:t>
            </a:r>
          </a:p>
          <a:p>
            <a:pPr algn="l"/>
            <a:endParaRPr lang="fr-FR" sz="2800" dirty="0">
              <a:solidFill>
                <a:schemeClr val="tx1"/>
              </a:solidFill>
            </a:endParaRPr>
          </a:p>
          <a:p>
            <a:pPr algn="l"/>
            <a:endParaRPr lang="fr-FR" sz="2800" dirty="0">
              <a:solidFill>
                <a:schemeClr val="tx1"/>
              </a:solidFill>
            </a:endParaRPr>
          </a:p>
          <a:p>
            <a:pPr algn="l"/>
            <a:endParaRPr lang="fr-FR" sz="2800" dirty="0">
              <a:solidFill>
                <a:schemeClr val="tx1"/>
              </a:solidFill>
            </a:endParaRPr>
          </a:p>
          <a:p>
            <a:pPr algn="l"/>
            <a:endParaRPr lang="fr-FR" sz="2800" dirty="0">
              <a:solidFill>
                <a:schemeClr val="tx1"/>
              </a:solidFill>
            </a:endParaRPr>
          </a:p>
        </p:txBody>
      </p:sp>
    </p:spTree>
    <p:extLst>
      <p:ext uri="{BB962C8B-B14F-4D97-AF65-F5344CB8AC3E}">
        <p14:creationId xmlns:p14="http://schemas.microsoft.com/office/powerpoint/2010/main" val="271145888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0" y="0"/>
            <a:ext cx="9144000" cy="6858000"/>
          </a:xfrm>
        </p:spPr>
        <p:txBody>
          <a:bodyPr>
            <a:normAutofit/>
          </a:bodyPr>
          <a:lstStyle/>
          <a:p>
            <a:pPr algn="l"/>
            <a:r>
              <a:rPr lang="fr-FR" sz="2800" b="1" dirty="0">
                <a:solidFill>
                  <a:schemeClr val="tx1"/>
                </a:solidFill>
                <a:latin typeface="Times New Roman" panose="02020603050405020304" pitchFamily="18" charset="0"/>
                <a:cs typeface="Times New Roman" panose="02020603050405020304" pitchFamily="18" charset="0"/>
              </a:rPr>
              <a:t>Distributions de la durée de survie :</a:t>
            </a:r>
          </a:p>
          <a:p>
            <a:pPr algn="l"/>
            <a:endParaRPr lang="fr-FR" sz="2800" b="1" dirty="0">
              <a:solidFill>
                <a:schemeClr val="tx1"/>
              </a:solidFill>
              <a:latin typeface="Times New Roman" panose="02020603050405020304" pitchFamily="18" charset="0"/>
              <a:cs typeface="Times New Roman" panose="02020603050405020304" pitchFamily="18" charset="0"/>
            </a:endParaRPr>
          </a:p>
          <a:p>
            <a:pPr algn="just"/>
            <a:r>
              <a:rPr lang="fr-FR" sz="2800" dirty="0">
                <a:solidFill>
                  <a:schemeClr val="tx1"/>
                </a:solidFill>
                <a:latin typeface="Times New Roman" panose="02020603050405020304" pitchFamily="18" charset="0"/>
                <a:cs typeface="Times New Roman" panose="02020603050405020304" pitchFamily="18" charset="0"/>
              </a:rPr>
              <a:t>Supposons que la durée de survie X soit une variable positive ou nulle, et absolument continue, alors sa loi de probabilité peut être définie par l'une des cinq fonctions équivalentes suivantes (chacune des fonctions ci-dessous peut être obtenue à partir de l'une des autres fonctions) :</a:t>
            </a:r>
          </a:p>
          <a:p>
            <a:pPr algn="just"/>
            <a:endParaRPr lang="fr-FR" sz="2800" i="1" dirty="0">
              <a:solidFill>
                <a:schemeClr val="tx1"/>
              </a:solidFill>
              <a:latin typeface="Times New Roman" panose="02020603050405020304" pitchFamily="18" charset="0"/>
              <a:cs typeface="Times New Roman" panose="02020603050405020304" pitchFamily="18" charset="0"/>
            </a:endParaRPr>
          </a:p>
          <a:p>
            <a:pPr algn="l"/>
            <a:r>
              <a:rPr lang="fr-FR" sz="2800" b="1" dirty="0">
                <a:solidFill>
                  <a:schemeClr val="tx1"/>
                </a:solidFill>
                <a:latin typeface="Times New Roman" panose="02020603050405020304" pitchFamily="18" charset="0"/>
                <a:cs typeface="Times New Roman" panose="02020603050405020304" pitchFamily="18" charset="0"/>
              </a:rPr>
              <a:t>1 - Fonction de survie S</a:t>
            </a:r>
          </a:p>
          <a:p>
            <a:pPr algn="l"/>
            <a:endParaRPr lang="fr-FR" sz="2800" b="1" dirty="0">
              <a:solidFill>
                <a:schemeClr val="tx1"/>
              </a:solidFill>
              <a:latin typeface="Times New Roman" panose="02020603050405020304" pitchFamily="18" charset="0"/>
              <a:cs typeface="Times New Roman" panose="02020603050405020304" pitchFamily="18" charset="0"/>
            </a:endParaRPr>
          </a:p>
          <a:p>
            <a:pPr algn="just"/>
            <a:r>
              <a:rPr lang="fr-FR" sz="2800" dirty="0">
                <a:solidFill>
                  <a:schemeClr val="tx1"/>
                </a:solidFill>
                <a:latin typeface="Times New Roman" panose="02020603050405020304" pitchFamily="18" charset="0"/>
                <a:cs typeface="Times New Roman" panose="02020603050405020304" pitchFamily="18" charset="0"/>
              </a:rPr>
              <a:t>La fonction de survie est, pour </a:t>
            </a:r>
            <a:r>
              <a:rPr lang="fr-FR" sz="2800" b="1" dirty="0">
                <a:solidFill>
                  <a:schemeClr val="tx1"/>
                </a:solidFill>
                <a:latin typeface="Times New Roman" panose="02020603050405020304" pitchFamily="18" charset="0"/>
                <a:cs typeface="Times New Roman" panose="02020603050405020304" pitchFamily="18" charset="0"/>
              </a:rPr>
              <a:t>t (Date de point ) </a:t>
            </a:r>
            <a:r>
              <a:rPr lang="fr-FR" sz="2800" dirty="0">
                <a:solidFill>
                  <a:schemeClr val="tx1"/>
                </a:solidFill>
                <a:latin typeface="Times New Roman" panose="02020603050405020304" pitchFamily="18" charset="0"/>
                <a:cs typeface="Times New Roman" panose="02020603050405020304" pitchFamily="18" charset="0"/>
              </a:rPr>
              <a:t>fixé, la probabilité de survivre jusqu'à l'instant </a:t>
            </a:r>
            <a:r>
              <a:rPr lang="fr-FR" sz="2800" b="1" dirty="0">
                <a:solidFill>
                  <a:schemeClr val="tx1"/>
                </a:solidFill>
                <a:latin typeface="Times New Roman" panose="02020603050405020304" pitchFamily="18" charset="0"/>
                <a:cs typeface="Times New Roman" panose="02020603050405020304" pitchFamily="18" charset="0"/>
              </a:rPr>
              <a:t>t</a:t>
            </a:r>
            <a:r>
              <a:rPr lang="fr-FR" sz="2800" dirty="0">
                <a:solidFill>
                  <a:schemeClr val="tx1"/>
                </a:solidFill>
                <a:latin typeface="Times New Roman" panose="02020603050405020304" pitchFamily="18" charset="0"/>
                <a:cs typeface="Times New Roman" panose="02020603050405020304" pitchFamily="18" charset="0"/>
              </a:rPr>
              <a:t>, c'est- à-dire :</a:t>
            </a:r>
          </a:p>
          <a:p>
            <a:endParaRPr lang="fr-FR" sz="2800" dirty="0">
              <a:solidFill>
                <a:schemeClr val="tx1"/>
              </a:solidFill>
              <a:latin typeface="Times New Roman" panose="02020603050405020304" pitchFamily="18" charset="0"/>
              <a:cs typeface="Times New Roman" panose="02020603050405020304" pitchFamily="18" charset="0"/>
            </a:endParaRPr>
          </a:p>
          <a:p>
            <a:r>
              <a:rPr lang="fr-FR" sz="2800" b="1" dirty="0">
                <a:solidFill>
                  <a:schemeClr val="tx1"/>
                </a:solidFill>
                <a:latin typeface="Times New Roman" panose="02020603050405020304" pitchFamily="18" charset="0"/>
                <a:cs typeface="Times New Roman" panose="02020603050405020304" pitchFamily="18" charset="0"/>
              </a:rPr>
              <a:t>S(t) = P(X &gt; t); t ≥ 0</a:t>
            </a:r>
            <a:endParaRPr lang="fr-FR" sz="2800" b="1" i="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6001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 calcmode="lin" valueType="num">
                                      <p:cBhvr additive="base">
                                        <p:cTn id="1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0" y="0"/>
            <a:ext cx="9144000" cy="6858000"/>
          </a:xfrm>
        </p:spPr>
        <p:txBody>
          <a:bodyPr>
            <a:normAutofit fontScale="92500"/>
          </a:bodyPr>
          <a:lstStyle/>
          <a:p>
            <a:pPr algn="l"/>
            <a:r>
              <a:rPr lang="fr-FR" sz="2800" b="1" dirty="0">
                <a:solidFill>
                  <a:schemeClr val="tx1"/>
                </a:solidFill>
                <a:latin typeface="Times New Roman" panose="02020603050405020304" pitchFamily="18" charset="0"/>
                <a:cs typeface="Times New Roman" panose="02020603050405020304" pitchFamily="18" charset="0"/>
              </a:rPr>
              <a:t>2 - Fonction de répartition F</a:t>
            </a:r>
          </a:p>
          <a:p>
            <a:pPr algn="l"/>
            <a:endParaRPr lang="fr-FR" sz="2800" b="1" dirty="0">
              <a:solidFill>
                <a:schemeClr val="tx1"/>
              </a:solidFill>
              <a:latin typeface="Times New Roman" panose="02020603050405020304" pitchFamily="18" charset="0"/>
              <a:cs typeface="Times New Roman" panose="02020603050405020304" pitchFamily="18" charset="0"/>
            </a:endParaRPr>
          </a:p>
          <a:p>
            <a:pPr algn="l"/>
            <a:r>
              <a:rPr lang="fr-FR" sz="2800" dirty="0">
                <a:solidFill>
                  <a:schemeClr val="tx1"/>
                </a:solidFill>
                <a:latin typeface="Times New Roman" panose="02020603050405020304" pitchFamily="18" charset="0"/>
                <a:cs typeface="Times New Roman" panose="02020603050405020304" pitchFamily="18" charset="0"/>
              </a:rPr>
              <a:t>La fonction de répartition (ou </a:t>
            </a:r>
            <a:r>
              <a:rPr lang="fr-FR" sz="2800" dirty="0" err="1">
                <a:solidFill>
                  <a:schemeClr val="tx1"/>
                </a:solidFill>
                <a:latin typeface="Times New Roman" panose="02020603050405020304" pitchFamily="18" charset="0"/>
                <a:cs typeface="Times New Roman" panose="02020603050405020304" pitchFamily="18" charset="0"/>
              </a:rPr>
              <a:t>c.d.f</a:t>
            </a:r>
            <a:r>
              <a:rPr lang="fr-FR" sz="2800" dirty="0">
                <a:solidFill>
                  <a:schemeClr val="tx1"/>
                </a:solidFill>
                <a:latin typeface="Times New Roman" panose="02020603050405020304" pitchFamily="18" charset="0"/>
                <a:cs typeface="Times New Roman" panose="02020603050405020304" pitchFamily="18" charset="0"/>
              </a:rPr>
              <a:t>. pour "</a:t>
            </a:r>
            <a:r>
              <a:rPr lang="fr-FR" sz="2800" b="1" dirty="0">
                <a:solidFill>
                  <a:schemeClr val="tx1"/>
                </a:solidFill>
                <a:latin typeface="Times New Roman" panose="02020603050405020304" pitchFamily="18" charset="0"/>
                <a:cs typeface="Times New Roman" panose="02020603050405020304" pitchFamily="18" charset="0"/>
              </a:rPr>
              <a:t>cumulative distribution </a:t>
            </a:r>
            <a:r>
              <a:rPr lang="fr-FR" sz="2800" b="1" dirty="0" err="1">
                <a:solidFill>
                  <a:schemeClr val="tx1"/>
                </a:solidFill>
                <a:latin typeface="Times New Roman" panose="02020603050405020304" pitchFamily="18" charset="0"/>
                <a:cs typeface="Times New Roman" panose="02020603050405020304" pitchFamily="18" charset="0"/>
              </a:rPr>
              <a:t>function</a:t>
            </a:r>
            <a:r>
              <a:rPr lang="fr-FR" sz="2800" dirty="0">
                <a:solidFill>
                  <a:schemeClr val="tx1"/>
                </a:solidFill>
                <a:latin typeface="Times New Roman" panose="02020603050405020304" pitchFamily="18" charset="0"/>
                <a:cs typeface="Times New Roman" panose="02020603050405020304" pitchFamily="18" charset="0"/>
              </a:rPr>
              <a:t>") représente, pour t fixé, la probabilité de mourir avant l'instant t, c'est-à-dire</a:t>
            </a:r>
          </a:p>
          <a:p>
            <a:r>
              <a:rPr lang="fr-FR" sz="2800" b="1" dirty="0">
                <a:solidFill>
                  <a:schemeClr val="tx1"/>
                </a:solidFill>
                <a:latin typeface="Times New Roman" panose="02020603050405020304" pitchFamily="18" charset="0"/>
                <a:cs typeface="Times New Roman" panose="02020603050405020304" pitchFamily="18" charset="0"/>
              </a:rPr>
              <a:t>F(t) = P(X ≤ t) = 1 - S(t)</a:t>
            </a:r>
          </a:p>
          <a:p>
            <a:pPr algn="l"/>
            <a:r>
              <a:rPr lang="fr-FR" sz="2800" b="1" dirty="0">
                <a:solidFill>
                  <a:schemeClr val="tx1"/>
                </a:solidFill>
                <a:latin typeface="Times New Roman" panose="02020603050405020304" pitchFamily="18" charset="0"/>
                <a:cs typeface="Times New Roman" panose="02020603050405020304" pitchFamily="18" charset="0"/>
              </a:rPr>
              <a:t>Remarque : </a:t>
            </a:r>
          </a:p>
          <a:p>
            <a:pPr algn="l"/>
            <a:r>
              <a:rPr lang="fr-FR" sz="2800" dirty="0">
                <a:solidFill>
                  <a:schemeClr val="tx1"/>
                </a:solidFill>
                <a:latin typeface="Times New Roman" panose="02020603050405020304" pitchFamily="18" charset="0"/>
                <a:cs typeface="Times New Roman" panose="02020603050405020304" pitchFamily="18" charset="0"/>
              </a:rPr>
              <a:t>Il est arbitraire de décider que    </a:t>
            </a:r>
            <a:r>
              <a:rPr lang="fr-FR" sz="2800" b="1" dirty="0">
                <a:solidFill>
                  <a:schemeClr val="tx1"/>
                </a:solidFill>
                <a:latin typeface="Times New Roman" panose="02020603050405020304" pitchFamily="18" charset="0"/>
                <a:cs typeface="Times New Roman" panose="02020603050405020304" pitchFamily="18" charset="0"/>
              </a:rPr>
              <a:t>S(t) = P(X ≥ t) ou S(t) = P(X &gt; t).  </a:t>
            </a:r>
            <a:r>
              <a:rPr lang="fr-FR" sz="2800" dirty="0">
                <a:solidFill>
                  <a:schemeClr val="tx1"/>
                </a:solidFill>
                <a:latin typeface="Times New Roman" panose="02020603050405020304" pitchFamily="18" charset="0"/>
                <a:cs typeface="Times New Roman" panose="02020603050405020304" pitchFamily="18" charset="0"/>
              </a:rPr>
              <a:t>Cela n'a aucune importance quand la loi de X est continue.</a:t>
            </a:r>
          </a:p>
          <a:p>
            <a:pPr algn="l"/>
            <a:endParaRPr lang="fr-FR" sz="2800" dirty="0">
              <a:solidFill>
                <a:schemeClr val="tx1"/>
              </a:solidFill>
              <a:latin typeface="Times New Roman" panose="02020603050405020304" pitchFamily="18" charset="0"/>
              <a:cs typeface="Times New Roman" panose="02020603050405020304" pitchFamily="18" charset="0"/>
            </a:endParaRPr>
          </a:p>
          <a:p>
            <a:pPr algn="l"/>
            <a:r>
              <a:rPr lang="fr-FR" sz="2800" dirty="0">
                <a:solidFill>
                  <a:schemeClr val="tx1"/>
                </a:solidFill>
                <a:latin typeface="Times New Roman" panose="02020603050405020304" pitchFamily="18" charset="0"/>
                <a:cs typeface="Times New Roman" panose="02020603050405020304" pitchFamily="18" charset="0"/>
              </a:rPr>
              <a:t>Dans les cas où F a des sauts (quand le temps est discret,, compté en mois ou semaine), on utilise les notations suivantes : </a:t>
            </a:r>
          </a:p>
          <a:p>
            <a:r>
              <a:rPr lang="fr-FR" sz="2800" b="1" dirty="0">
                <a:solidFill>
                  <a:schemeClr val="tx1"/>
                </a:solidFill>
                <a:latin typeface="Times New Roman" panose="02020603050405020304" pitchFamily="18" charset="0"/>
                <a:cs typeface="Times New Roman" panose="02020603050405020304" pitchFamily="18" charset="0"/>
              </a:rPr>
              <a:t>F</a:t>
            </a:r>
            <a:r>
              <a:rPr lang="fr-FR" sz="3000" b="1" baseline="30000" dirty="0">
                <a:solidFill>
                  <a:schemeClr val="tx1"/>
                </a:solidFill>
                <a:latin typeface="Times New Roman" panose="02020603050405020304" pitchFamily="18" charset="0"/>
                <a:cs typeface="Times New Roman" panose="02020603050405020304" pitchFamily="18" charset="0"/>
              </a:rPr>
              <a:t>-</a:t>
            </a:r>
            <a:r>
              <a:rPr lang="fr-FR" sz="2800" b="1" dirty="0">
                <a:solidFill>
                  <a:schemeClr val="tx1"/>
                </a:solidFill>
                <a:latin typeface="Times New Roman" panose="02020603050405020304" pitchFamily="18" charset="0"/>
                <a:cs typeface="Times New Roman" panose="02020603050405020304" pitchFamily="18" charset="0"/>
              </a:rPr>
              <a:t> (t) = P(X &lt; t) et F</a:t>
            </a:r>
            <a:r>
              <a:rPr lang="fr-FR" sz="2800" b="1" baseline="30000" dirty="0">
                <a:solidFill>
                  <a:schemeClr val="tx1"/>
                </a:solidFill>
                <a:latin typeface="Times New Roman" panose="02020603050405020304" pitchFamily="18" charset="0"/>
                <a:cs typeface="Times New Roman" panose="02020603050405020304" pitchFamily="18" charset="0"/>
              </a:rPr>
              <a:t>+</a:t>
            </a:r>
            <a:r>
              <a:rPr lang="fr-FR" sz="2800" b="1" dirty="0">
                <a:solidFill>
                  <a:schemeClr val="tx1"/>
                </a:solidFill>
                <a:latin typeface="Times New Roman" panose="02020603050405020304" pitchFamily="18" charset="0"/>
                <a:cs typeface="Times New Roman" panose="02020603050405020304" pitchFamily="18" charset="0"/>
              </a:rPr>
              <a:t>(t) = P(X ≤ t)</a:t>
            </a:r>
          </a:p>
          <a:p>
            <a:r>
              <a:rPr lang="fr-FR" sz="2800" dirty="0">
                <a:solidFill>
                  <a:schemeClr val="tx1"/>
                </a:solidFill>
                <a:latin typeface="Times New Roman" panose="02020603050405020304" pitchFamily="18" charset="0"/>
                <a:cs typeface="Times New Roman" panose="02020603050405020304" pitchFamily="18" charset="0"/>
              </a:rPr>
              <a:t> où F</a:t>
            </a:r>
            <a:r>
              <a:rPr lang="fr-FR" sz="2800" baseline="30000" dirty="0">
                <a:solidFill>
                  <a:schemeClr val="tx1"/>
                </a:solidFill>
                <a:latin typeface="Times New Roman" panose="02020603050405020304" pitchFamily="18" charset="0"/>
                <a:cs typeface="Times New Roman" panose="02020603050405020304" pitchFamily="18" charset="0"/>
              </a:rPr>
              <a:t>-</a:t>
            </a:r>
            <a:r>
              <a:rPr lang="fr-FR" sz="2800" dirty="0">
                <a:solidFill>
                  <a:schemeClr val="tx1"/>
                </a:solidFill>
                <a:latin typeface="Times New Roman" panose="02020603050405020304" pitchFamily="18" charset="0"/>
                <a:cs typeface="Times New Roman" panose="02020603050405020304" pitchFamily="18" charset="0"/>
              </a:rPr>
              <a:t> est la limite à gauche et F</a:t>
            </a:r>
            <a:r>
              <a:rPr lang="fr-FR" sz="2800" baseline="30000" dirty="0">
                <a:solidFill>
                  <a:schemeClr val="tx1"/>
                </a:solidFill>
                <a:latin typeface="Times New Roman" panose="02020603050405020304" pitchFamily="18" charset="0"/>
                <a:cs typeface="Times New Roman" panose="02020603050405020304" pitchFamily="18" charset="0"/>
              </a:rPr>
              <a:t>+</a:t>
            </a:r>
            <a:r>
              <a:rPr lang="fr-FR" sz="2800" dirty="0">
                <a:solidFill>
                  <a:schemeClr val="tx1"/>
                </a:solidFill>
                <a:latin typeface="Times New Roman" panose="02020603050405020304" pitchFamily="18" charset="0"/>
                <a:cs typeface="Times New Roman" panose="02020603050405020304" pitchFamily="18" charset="0"/>
              </a:rPr>
              <a:t> la limite à droite de F </a:t>
            </a:r>
          </a:p>
          <a:p>
            <a:r>
              <a:rPr lang="fr-FR" sz="2800" dirty="0">
                <a:solidFill>
                  <a:schemeClr val="tx1"/>
                </a:solidFill>
                <a:latin typeface="Times New Roman" panose="02020603050405020304" pitchFamily="18" charset="0"/>
                <a:cs typeface="Times New Roman" panose="02020603050405020304" pitchFamily="18" charset="0"/>
              </a:rPr>
              <a:t>(identiques pour la fonction S)</a:t>
            </a:r>
            <a:endParaRPr lang="fr-FR" sz="2800" i="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151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ous-titre 2"/>
              <p:cNvSpPr>
                <a:spLocks noGrp="1"/>
              </p:cNvSpPr>
              <p:nvPr>
                <p:ph type="subTitle" idx="1"/>
              </p:nvPr>
            </p:nvSpPr>
            <p:spPr>
              <a:xfrm>
                <a:off x="0" y="0"/>
                <a:ext cx="9144000" cy="6858000"/>
              </a:xfrm>
            </p:spPr>
            <p:txBody>
              <a:bodyPr>
                <a:normAutofit/>
              </a:bodyPr>
              <a:lstStyle/>
              <a:p>
                <a:pPr algn="l"/>
                <a:r>
                  <a:rPr lang="fr-FR" sz="2800" b="1" dirty="0">
                    <a:solidFill>
                      <a:schemeClr val="tx1"/>
                    </a:solidFill>
                    <a:latin typeface="Times New Roman" panose="02020603050405020304" pitchFamily="18" charset="0"/>
                    <a:cs typeface="Times New Roman" panose="02020603050405020304" pitchFamily="18" charset="0"/>
                  </a:rPr>
                  <a:t>3 - Densité de probabilité f  :</a:t>
                </a:r>
              </a:p>
              <a:p>
                <a:pPr algn="l"/>
                <a:endParaRPr lang="fr-FR" sz="2800" b="1" dirty="0">
                  <a:solidFill>
                    <a:schemeClr val="tx1"/>
                  </a:solidFill>
                  <a:latin typeface="Times New Roman" panose="02020603050405020304" pitchFamily="18" charset="0"/>
                  <a:cs typeface="Times New Roman" panose="02020603050405020304" pitchFamily="18" charset="0"/>
                </a:endParaRPr>
              </a:p>
              <a:p>
                <a:pPr algn="just"/>
                <a:r>
                  <a:rPr lang="fr-FR" sz="2800" dirty="0">
                    <a:solidFill>
                      <a:schemeClr val="tx1"/>
                    </a:solidFill>
                    <a:latin typeface="Times New Roman" panose="02020603050405020304" pitchFamily="18" charset="0"/>
                    <a:cs typeface="Times New Roman" panose="02020603050405020304" pitchFamily="18" charset="0"/>
                  </a:rPr>
                  <a:t>C'est la fonction f(t) &gt; 0 telle que pour tout t &gt; 0 </a:t>
                </a:r>
              </a:p>
              <a:p>
                <a:pPr algn="just"/>
                <a:endParaRPr lang="fr-FR" sz="2800" dirty="0">
                  <a:solidFill>
                    <a:schemeClr val="tx1"/>
                  </a:solidFill>
                  <a:latin typeface="Times New Roman" panose="02020603050405020304" pitchFamily="18" charset="0"/>
                  <a:cs typeface="Times New Roman" panose="02020603050405020304" pitchFamily="18" charset="0"/>
                </a:endParaRPr>
              </a:p>
              <a:p>
                <a:r>
                  <a:rPr lang="fr-FR" sz="2800" b="1" dirty="0">
                    <a:solidFill>
                      <a:schemeClr val="tx1"/>
                    </a:solidFill>
                    <a:latin typeface="Times New Roman" panose="02020603050405020304" pitchFamily="18" charset="0"/>
                    <a:cs typeface="Times New Roman" panose="02020603050405020304" pitchFamily="18" charset="0"/>
                  </a:rPr>
                  <a:t>F(t) = </a:t>
                </a:r>
                <a14:m>
                  <m:oMath xmlns:m="http://schemas.openxmlformats.org/officeDocument/2006/math">
                    <m:nary>
                      <m:naryPr>
                        <m:ctrlPr>
                          <a:rPr lang="fr-FR" sz="2800" b="1" i="1" smtClean="0">
                            <a:solidFill>
                              <a:schemeClr val="tx1"/>
                            </a:solidFill>
                            <a:latin typeface="Cambria Math" panose="02040503050406030204" pitchFamily="18" charset="0"/>
                            <a:cs typeface="Times New Roman" panose="02020603050405020304" pitchFamily="18" charset="0"/>
                          </a:rPr>
                        </m:ctrlPr>
                      </m:naryPr>
                      <m:sub>
                        <m:r>
                          <m:rPr>
                            <m:brk m:alnAt="23"/>
                          </m:rPr>
                          <a:rPr lang="fr-FR" sz="2800" b="1" i="1" smtClean="0">
                            <a:solidFill>
                              <a:schemeClr val="tx1"/>
                            </a:solidFill>
                            <a:latin typeface="Cambria Math"/>
                            <a:cs typeface="Times New Roman" panose="02020603050405020304" pitchFamily="18" charset="0"/>
                          </a:rPr>
                          <m:t>𝟎</m:t>
                        </m:r>
                      </m:sub>
                      <m:sup>
                        <m:r>
                          <a:rPr lang="fr-FR" sz="2800" b="1" i="1" smtClean="0">
                            <a:solidFill>
                              <a:schemeClr val="tx1"/>
                            </a:solidFill>
                            <a:latin typeface="Cambria Math"/>
                            <a:cs typeface="Times New Roman" panose="02020603050405020304" pitchFamily="18" charset="0"/>
                          </a:rPr>
                          <m:t>𝒕</m:t>
                        </m:r>
                      </m:sup>
                      <m:e>
                        <m:r>
                          <m:rPr>
                            <m:nor/>
                          </m:rPr>
                          <a:rPr lang="fr-FR" sz="2800" b="1" dirty="0">
                            <a:solidFill>
                              <a:schemeClr val="tx1"/>
                            </a:solidFill>
                            <a:latin typeface="Times New Roman" panose="02020603050405020304" pitchFamily="18" charset="0"/>
                            <a:cs typeface="Times New Roman" panose="02020603050405020304" pitchFamily="18" charset="0"/>
                          </a:rPr>
                          <m:t>f</m:t>
                        </m:r>
                        <m:r>
                          <m:rPr>
                            <m:nor/>
                          </m:rPr>
                          <a:rPr lang="fr-FR" sz="2800" b="1" dirty="0">
                            <a:solidFill>
                              <a:schemeClr val="tx1"/>
                            </a:solidFill>
                            <a:latin typeface="Times New Roman" panose="02020603050405020304" pitchFamily="18" charset="0"/>
                            <a:cs typeface="Times New Roman" panose="02020603050405020304" pitchFamily="18" charset="0"/>
                          </a:rPr>
                          <m:t>(</m:t>
                        </m:r>
                        <m:r>
                          <m:rPr>
                            <m:nor/>
                          </m:rPr>
                          <a:rPr lang="fr-FR" sz="2800" b="1" dirty="0">
                            <a:solidFill>
                              <a:schemeClr val="tx1"/>
                            </a:solidFill>
                            <a:latin typeface="Times New Roman" panose="02020603050405020304" pitchFamily="18" charset="0"/>
                            <a:cs typeface="Times New Roman" panose="02020603050405020304" pitchFamily="18" charset="0"/>
                          </a:rPr>
                          <m:t>u</m:t>
                        </m:r>
                        <m:r>
                          <m:rPr>
                            <m:nor/>
                          </m:rPr>
                          <a:rPr lang="fr-FR" sz="2800" b="1" dirty="0">
                            <a:solidFill>
                              <a:schemeClr val="tx1"/>
                            </a:solidFill>
                            <a:latin typeface="Times New Roman" panose="02020603050405020304" pitchFamily="18" charset="0"/>
                            <a:cs typeface="Times New Roman" panose="02020603050405020304" pitchFamily="18" charset="0"/>
                          </a:rPr>
                          <m:t>)</m:t>
                        </m:r>
                        <m:r>
                          <m:rPr>
                            <m:nor/>
                          </m:rPr>
                          <a:rPr lang="fr-FR" sz="2800" b="1" dirty="0">
                            <a:solidFill>
                              <a:schemeClr val="tx1"/>
                            </a:solidFill>
                            <a:latin typeface="Times New Roman" panose="02020603050405020304" pitchFamily="18" charset="0"/>
                            <a:cs typeface="Times New Roman" panose="02020603050405020304" pitchFamily="18" charset="0"/>
                          </a:rPr>
                          <m:t>du</m:t>
                        </m:r>
                        <m:r>
                          <m:rPr>
                            <m:nor/>
                          </m:rPr>
                          <a:rPr lang="fr-FR" sz="2800" b="1" dirty="0">
                            <a:solidFill>
                              <a:schemeClr val="tx1"/>
                            </a:solidFill>
                            <a:latin typeface="Times New Roman" panose="02020603050405020304" pitchFamily="18" charset="0"/>
                            <a:cs typeface="Times New Roman" panose="02020603050405020304" pitchFamily="18" charset="0"/>
                          </a:rPr>
                          <m:t> </m:t>
                        </m:r>
                      </m:e>
                    </m:nary>
                  </m:oMath>
                </a14:m>
                <a:r>
                  <a:rPr lang="fr-FR" sz="2800" b="1" dirty="0">
                    <a:solidFill>
                      <a:schemeClr val="tx1"/>
                    </a:solidFill>
                    <a:latin typeface="Times New Roman" panose="02020603050405020304" pitchFamily="18" charset="0"/>
                    <a:cs typeface="Times New Roman" panose="02020603050405020304" pitchFamily="18" charset="0"/>
                  </a:rPr>
                  <a:t> </a:t>
                </a:r>
              </a:p>
              <a:p>
                <a:endParaRPr lang="fr-FR" sz="2800" b="1" dirty="0">
                  <a:solidFill>
                    <a:schemeClr val="tx1"/>
                  </a:solidFill>
                  <a:latin typeface="Times New Roman" panose="02020603050405020304" pitchFamily="18" charset="0"/>
                  <a:cs typeface="Times New Roman" panose="02020603050405020304" pitchFamily="18" charset="0"/>
                </a:endParaRPr>
              </a:p>
              <a:p>
                <a:pPr algn="just"/>
                <a:r>
                  <a:rPr lang="fr-FR" sz="2800" dirty="0">
                    <a:solidFill>
                      <a:schemeClr val="tx1"/>
                    </a:solidFill>
                    <a:latin typeface="Times New Roman" panose="02020603050405020304" pitchFamily="18" charset="0"/>
                    <a:cs typeface="Times New Roman" panose="02020603050405020304" pitchFamily="18" charset="0"/>
                  </a:rPr>
                  <a:t>Si la fonction de répartition F admet une dérivée au point t alors </a:t>
                </a:r>
              </a:p>
              <a:p>
                <a:r>
                  <a:rPr lang="fr-FR" sz="2800" b="1" dirty="0">
                    <a:solidFill>
                      <a:schemeClr val="tx1"/>
                    </a:solidFill>
                    <a:latin typeface="Times New Roman" panose="02020603050405020304" pitchFamily="18" charset="0"/>
                    <a:cs typeface="Times New Roman" panose="02020603050405020304" pitchFamily="18" charset="0"/>
                  </a:rPr>
                  <a:t>f(t)  </a:t>
                </a:r>
                <a14:m>
                  <m:oMath xmlns:m="http://schemas.openxmlformats.org/officeDocument/2006/math">
                    <m:func>
                      <m:funcPr>
                        <m:ctrlPr>
                          <a:rPr lang="fr-FR" sz="2800" b="1" i="1" smtClean="0">
                            <a:solidFill>
                              <a:schemeClr val="tx1"/>
                            </a:solidFill>
                            <a:latin typeface="Cambria Math" panose="02040503050406030204" pitchFamily="18" charset="0"/>
                            <a:cs typeface="Times New Roman" panose="02020603050405020304" pitchFamily="18" charset="0"/>
                          </a:rPr>
                        </m:ctrlPr>
                      </m:funcPr>
                      <m:fName>
                        <m:limLow>
                          <m:limLowPr>
                            <m:ctrlPr>
                              <a:rPr lang="fr-FR" sz="2800" b="1" i="1" smtClean="0">
                                <a:solidFill>
                                  <a:schemeClr val="tx1"/>
                                </a:solidFill>
                                <a:latin typeface="Cambria Math" panose="02040503050406030204" pitchFamily="18" charset="0"/>
                                <a:cs typeface="Times New Roman" panose="02020603050405020304" pitchFamily="18" charset="0"/>
                              </a:rPr>
                            </m:ctrlPr>
                          </m:limLowPr>
                          <m:e>
                            <m:r>
                              <a:rPr lang="fr-FR" sz="2800" b="1" i="0" smtClean="0">
                                <a:solidFill>
                                  <a:schemeClr val="tx1"/>
                                </a:solidFill>
                                <a:latin typeface="Cambria Math"/>
                                <a:cs typeface="Times New Roman" panose="02020603050405020304" pitchFamily="18" charset="0"/>
                              </a:rPr>
                              <m:t>𝐥𝐢𝐦</m:t>
                            </m:r>
                          </m:e>
                          <m:lim>
                            <m:r>
                              <a:rPr lang="fr-FR" sz="2800" b="1" i="1" smtClean="0">
                                <a:solidFill>
                                  <a:schemeClr val="tx1"/>
                                </a:solidFill>
                                <a:latin typeface="Cambria Math"/>
                                <a:cs typeface="Times New Roman" panose="02020603050405020304" pitchFamily="18" charset="0"/>
                              </a:rPr>
                              <m:t>𝒉</m:t>
                            </m:r>
                            <m:r>
                              <a:rPr lang="fr-FR" sz="2800" b="1" i="1" smtClean="0">
                                <a:solidFill>
                                  <a:schemeClr val="tx1"/>
                                </a:solidFill>
                                <a:latin typeface="Cambria Math"/>
                                <a:cs typeface="Times New Roman" panose="02020603050405020304" pitchFamily="18" charset="0"/>
                              </a:rPr>
                              <m:t>→</m:t>
                            </m:r>
                            <m:r>
                              <a:rPr lang="fr-FR" sz="2800" b="1" i="1" smtClean="0">
                                <a:solidFill>
                                  <a:schemeClr val="tx1"/>
                                </a:solidFill>
                                <a:latin typeface="Cambria Math"/>
                                <a:cs typeface="Times New Roman" panose="02020603050405020304" pitchFamily="18" charset="0"/>
                              </a:rPr>
                              <m:t>𝟎</m:t>
                            </m:r>
                          </m:lim>
                        </m:limLow>
                      </m:fName>
                      <m:e>
                        <m:sSup>
                          <m:sSupPr>
                            <m:ctrlPr>
                              <a:rPr lang="fr-FR" sz="2800" b="1" i="1" smtClean="0">
                                <a:solidFill>
                                  <a:schemeClr val="tx1"/>
                                </a:solidFill>
                                <a:latin typeface="Cambria Math" panose="02040503050406030204" pitchFamily="18" charset="0"/>
                                <a:cs typeface="Times New Roman" panose="02020603050405020304" pitchFamily="18" charset="0"/>
                              </a:rPr>
                            </m:ctrlPr>
                          </m:sSupPr>
                          <m:e>
                            <m:d>
                              <m:dPr>
                                <m:ctrlPr>
                                  <a:rPr lang="fr-FR" sz="2800" b="1" i="1" smtClean="0">
                                    <a:solidFill>
                                      <a:schemeClr val="tx1"/>
                                    </a:solidFill>
                                    <a:latin typeface="Cambria Math" panose="02040503050406030204" pitchFamily="18" charset="0"/>
                                    <a:cs typeface="Times New Roman" panose="02020603050405020304" pitchFamily="18" charset="0"/>
                                  </a:rPr>
                                </m:ctrlPr>
                              </m:dPr>
                              <m:e>
                                <m:f>
                                  <m:fPr>
                                    <m:ctrlPr>
                                      <a:rPr lang="fr-FR" sz="2800" b="1" i="1" smtClean="0">
                                        <a:solidFill>
                                          <a:schemeClr val="tx1"/>
                                        </a:solidFill>
                                        <a:latin typeface="Cambria Math" panose="02040503050406030204" pitchFamily="18" charset="0"/>
                                        <a:cs typeface="Times New Roman" panose="02020603050405020304" pitchFamily="18" charset="0"/>
                                      </a:rPr>
                                    </m:ctrlPr>
                                  </m:fPr>
                                  <m:num>
                                    <m:r>
                                      <m:rPr>
                                        <m:nor/>
                                      </m:rPr>
                                      <a:rPr lang="fr-FR" sz="2800" b="1" dirty="0">
                                        <a:solidFill>
                                          <a:schemeClr val="tx1"/>
                                        </a:solidFill>
                                        <a:latin typeface="Times New Roman" panose="02020603050405020304" pitchFamily="18" charset="0"/>
                                        <a:cs typeface="Times New Roman" panose="02020603050405020304" pitchFamily="18" charset="0"/>
                                      </a:rPr>
                                      <m:t>P</m:t>
                                    </m:r>
                                    <m:r>
                                      <m:rPr>
                                        <m:nor/>
                                      </m:rPr>
                                      <a:rPr lang="fr-FR" sz="2800" b="1" dirty="0">
                                        <a:solidFill>
                                          <a:schemeClr val="tx1"/>
                                        </a:solidFill>
                                        <a:latin typeface="Times New Roman" panose="02020603050405020304" pitchFamily="18" charset="0"/>
                                        <a:cs typeface="Times New Roman" panose="02020603050405020304" pitchFamily="18" charset="0"/>
                                      </a:rPr>
                                      <m:t>(</m:t>
                                    </m:r>
                                    <m:r>
                                      <m:rPr>
                                        <m:nor/>
                                      </m:rPr>
                                      <a:rPr lang="fr-FR" sz="2800" b="1" dirty="0">
                                        <a:solidFill>
                                          <a:schemeClr val="tx1"/>
                                        </a:solidFill>
                                        <a:latin typeface="Times New Roman" panose="02020603050405020304" pitchFamily="18" charset="0"/>
                                        <a:cs typeface="Times New Roman" panose="02020603050405020304" pitchFamily="18" charset="0"/>
                                      </a:rPr>
                                      <m:t>t</m:t>
                                    </m:r>
                                    <m:r>
                                      <m:rPr>
                                        <m:nor/>
                                      </m:rPr>
                                      <a:rPr lang="fr-FR" sz="2800" b="1" i="0" dirty="0" smtClean="0">
                                        <a:solidFill>
                                          <a:schemeClr val="tx1"/>
                                        </a:solidFill>
                                        <a:latin typeface="Times New Roman" panose="02020603050405020304" pitchFamily="18" charset="0"/>
                                        <a:cs typeface="Times New Roman" panose="02020603050405020304" pitchFamily="18" charset="0"/>
                                      </a:rPr>
                                      <m:t> </m:t>
                                    </m:r>
                                    <m:r>
                                      <m:rPr>
                                        <m:nor/>
                                      </m:rPr>
                                      <a:rPr lang="fr-FR" sz="2800" b="1" dirty="0">
                                        <a:solidFill>
                                          <a:schemeClr val="tx1"/>
                                        </a:solidFill>
                                        <a:latin typeface="Times New Roman" panose="02020603050405020304" pitchFamily="18" charset="0"/>
                                        <a:cs typeface="Times New Roman" panose="02020603050405020304" pitchFamily="18" charset="0"/>
                                      </a:rPr>
                                      <m:t>≤</m:t>
                                    </m:r>
                                    <m:r>
                                      <m:rPr>
                                        <m:nor/>
                                      </m:rPr>
                                      <a:rPr lang="fr-FR" sz="2800" b="1" i="0" dirty="0" smtClean="0">
                                        <a:solidFill>
                                          <a:schemeClr val="tx1"/>
                                        </a:solidFill>
                                        <a:latin typeface="Times New Roman" panose="02020603050405020304" pitchFamily="18" charset="0"/>
                                        <a:cs typeface="Times New Roman" panose="02020603050405020304" pitchFamily="18" charset="0"/>
                                      </a:rPr>
                                      <m:t> </m:t>
                                    </m:r>
                                    <m:r>
                                      <m:rPr>
                                        <m:nor/>
                                      </m:rPr>
                                      <a:rPr lang="fr-FR" sz="2800" b="1" dirty="0">
                                        <a:solidFill>
                                          <a:schemeClr val="tx1"/>
                                        </a:solidFill>
                                        <a:latin typeface="Times New Roman" panose="02020603050405020304" pitchFamily="18" charset="0"/>
                                        <a:cs typeface="Times New Roman" panose="02020603050405020304" pitchFamily="18" charset="0"/>
                                      </a:rPr>
                                      <m:t>X</m:t>
                                    </m:r>
                                    <m:r>
                                      <m:rPr>
                                        <m:nor/>
                                      </m:rPr>
                                      <a:rPr lang="fr-FR" sz="2800" b="1" dirty="0">
                                        <a:solidFill>
                                          <a:schemeClr val="tx1"/>
                                        </a:solidFill>
                                        <a:latin typeface="Times New Roman" panose="02020603050405020304" pitchFamily="18" charset="0"/>
                                        <a:cs typeface="Times New Roman" panose="02020603050405020304" pitchFamily="18" charset="0"/>
                                      </a:rPr>
                                      <m:t> &lt; </m:t>
                                    </m:r>
                                    <m:r>
                                      <m:rPr>
                                        <m:nor/>
                                      </m:rPr>
                                      <a:rPr lang="fr-FR" sz="2800" b="1" dirty="0">
                                        <a:solidFill>
                                          <a:schemeClr val="tx1"/>
                                        </a:solidFill>
                                        <a:latin typeface="Times New Roman" panose="02020603050405020304" pitchFamily="18" charset="0"/>
                                        <a:cs typeface="Times New Roman" panose="02020603050405020304" pitchFamily="18" charset="0"/>
                                      </a:rPr>
                                      <m:t>t</m:t>
                                    </m:r>
                                    <m:r>
                                      <m:rPr>
                                        <m:nor/>
                                      </m:rPr>
                                      <a:rPr lang="fr-FR" sz="2800" b="1" dirty="0">
                                        <a:solidFill>
                                          <a:schemeClr val="tx1"/>
                                        </a:solidFill>
                                        <a:latin typeface="Times New Roman" panose="02020603050405020304" pitchFamily="18" charset="0"/>
                                        <a:cs typeface="Times New Roman" panose="02020603050405020304" pitchFamily="18" charset="0"/>
                                      </a:rPr>
                                      <m:t> + </m:t>
                                    </m:r>
                                    <m:r>
                                      <m:rPr>
                                        <m:nor/>
                                      </m:rPr>
                                      <a:rPr lang="fr-FR" sz="2800" b="1" dirty="0">
                                        <a:solidFill>
                                          <a:schemeClr val="tx1"/>
                                        </a:solidFill>
                                        <a:latin typeface="Times New Roman" panose="02020603050405020304" pitchFamily="18" charset="0"/>
                                        <a:cs typeface="Times New Roman" panose="02020603050405020304" pitchFamily="18" charset="0"/>
                                      </a:rPr>
                                      <m:t>h</m:t>
                                    </m:r>
                                    <m:r>
                                      <m:rPr>
                                        <m:nor/>
                                      </m:rPr>
                                      <a:rPr lang="fr-FR" sz="2800" b="1" dirty="0">
                                        <a:solidFill>
                                          <a:schemeClr val="tx1"/>
                                        </a:solidFill>
                                        <a:latin typeface="Times New Roman" panose="02020603050405020304" pitchFamily="18" charset="0"/>
                                        <a:cs typeface="Times New Roman" panose="02020603050405020304" pitchFamily="18" charset="0"/>
                                      </a:rPr>
                                      <m:t>)</m:t>
                                    </m:r>
                                  </m:num>
                                  <m:den>
                                    <m:r>
                                      <a:rPr lang="fr-FR" sz="2800" b="1" i="1" smtClean="0">
                                        <a:solidFill>
                                          <a:schemeClr val="tx1"/>
                                        </a:solidFill>
                                        <a:latin typeface="Cambria Math"/>
                                        <a:cs typeface="Times New Roman" panose="02020603050405020304" pitchFamily="18" charset="0"/>
                                      </a:rPr>
                                      <m:t>𝒉</m:t>
                                    </m:r>
                                  </m:den>
                                </m:f>
                              </m:e>
                            </m:d>
                          </m:e>
                          <m:sup/>
                        </m:sSup>
                      </m:e>
                    </m:func>
                  </m:oMath>
                </a14:m>
                <a:r>
                  <a:rPr lang="fr-FR" sz="2800" dirty="0">
                    <a:solidFill>
                      <a:schemeClr val="tx1"/>
                    </a:solidFill>
                    <a:latin typeface="Times New Roman" panose="02020603050405020304" pitchFamily="18" charset="0"/>
                    <a:cs typeface="Times New Roman" panose="02020603050405020304" pitchFamily="18" charset="0"/>
                  </a:rPr>
                  <a:t> = F’(t) = -S’(t)</a:t>
                </a:r>
              </a:p>
              <a:p>
                <a:endParaRPr lang="fr-FR" sz="2800" dirty="0">
                  <a:solidFill>
                    <a:schemeClr val="tx1"/>
                  </a:solidFill>
                  <a:latin typeface="Times New Roman" panose="02020603050405020304" pitchFamily="18" charset="0"/>
                  <a:cs typeface="Times New Roman" panose="02020603050405020304" pitchFamily="18" charset="0"/>
                </a:endParaRPr>
              </a:p>
              <a:p>
                <a:pPr algn="just"/>
                <a:r>
                  <a:rPr lang="fr-FR" sz="2800" dirty="0">
                    <a:solidFill>
                      <a:schemeClr val="tx1"/>
                    </a:solidFill>
                    <a:latin typeface="Times New Roman" panose="02020603050405020304" pitchFamily="18" charset="0"/>
                    <a:cs typeface="Times New Roman" panose="02020603050405020304" pitchFamily="18" charset="0"/>
                  </a:rPr>
                  <a:t>Pour t fixé, la densité de probabilité représente la probabilité de mourir dans un petit intervalle de temps après l'instant t.</a:t>
                </a:r>
              </a:p>
            </p:txBody>
          </p:sp>
        </mc:Choice>
        <mc:Fallback xmlns="">
          <p:sp>
            <p:nvSpPr>
              <p:cNvPr id="3" name="Sous-titre 2"/>
              <p:cNvSpPr>
                <a:spLocks noGrp="1" noRot="1" noChangeAspect="1" noMove="1" noResize="1" noEditPoints="1" noAdjustHandles="1" noChangeArrowheads="1" noChangeShapeType="1" noTextEdit="1"/>
              </p:cNvSpPr>
              <p:nvPr>
                <p:ph type="subTitle" idx="1"/>
              </p:nvPr>
            </p:nvSpPr>
            <p:spPr>
              <a:xfrm>
                <a:off x="0" y="0"/>
                <a:ext cx="9144000" cy="6858000"/>
              </a:xfrm>
              <a:blipFill rotWithShape="1">
                <a:blip r:embed="rId2"/>
                <a:stretch>
                  <a:fillRect l="-1333" t="-889" r="-1333"/>
                </a:stretch>
              </a:blipFill>
            </p:spPr>
            <p:txBody>
              <a:bodyPr/>
              <a:lstStyle/>
              <a:p>
                <a:r>
                  <a:rPr lang="fr-FR">
                    <a:noFill/>
                  </a:rPr>
                  <a:t> </a:t>
                </a:r>
              </a:p>
            </p:txBody>
          </p:sp>
        </mc:Fallback>
      </mc:AlternateContent>
    </p:spTree>
    <p:extLst>
      <p:ext uri="{BB962C8B-B14F-4D97-AF65-F5344CB8AC3E}">
        <p14:creationId xmlns:p14="http://schemas.microsoft.com/office/powerpoint/2010/main" val="1790422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ous-titre 2"/>
              <p:cNvSpPr>
                <a:spLocks noGrp="1"/>
              </p:cNvSpPr>
              <p:nvPr>
                <p:ph type="subTitle" idx="1"/>
              </p:nvPr>
            </p:nvSpPr>
            <p:spPr>
              <a:xfrm>
                <a:off x="0" y="0"/>
                <a:ext cx="9144000" cy="6858000"/>
              </a:xfrm>
            </p:spPr>
            <p:txBody>
              <a:bodyPr>
                <a:noAutofit/>
              </a:bodyPr>
              <a:lstStyle/>
              <a:p>
                <a:pPr algn="l"/>
                <a:r>
                  <a:rPr lang="fr-FR" sz="2800" b="1" dirty="0">
                    <a:solidFill>
                      <a:schemeClr val="tx1"/>
                    </a:solidFill>
                    <a:latin typeface="Times New Roman" panose="02020603050405020304" pitchFamily="18" charset="0"/>
                    <a:cs typeface="Times New Roman" panose="02020603050405020304" pitchFamily="18" charset="0"/>
                  </a:rPr>
                  <a:t>4 - Risque instantané  (ou taux de hasard) </a:t>
                </a:r>
                <a:r>
                  <a:rPr lang="el-GR" sz="2800" b="1" dirty="0">
                    <a:solidFill>
                      <a:schemeClr val="tx1"/>
                    </a:solidFill>
                    <a:latin typeface="Times New Roman" panose="02020603050405020304" pitchFamily="18" charset="0"/>
                    <a:cs typeface="Times New Roman" panose="02020603050405020304" pitchFamily="18" charset="0"/>
                  </a:rPr>
                  <a:t>λ</a:t>
                </a:r>
                <a:endParaRPr lang="fr-FR" sz="2800" b="1" dirty="0">
                  <a:solidFill>
                    <a:schemeClr val="tx1"/>
                  </a:solidFill>
                  <a:latin typeface="Times New Roman" panose="02020603050405020304" pitchFamily="18" charset="0"/>
                  <a:cs typeface="Times New Roman" panose="02020603050405020304" pitchFamily="18" charset="0"/>
                </a:endParaRPr>
              </a:p>
              <a:p>
                <a:pPr algn="l"/>
                <a:endParaRPr lang="fr-FR" sz="2800" dirty="0">
                  <a:solidFill>
                    <a:schemeClr val="tx1"/>
                  </a:solidFill>
                  <a:latin typeface="Times New Roman" panose="02020603050405020304" pitchFamily="18" charset="0"/>
                  <a:cs typeface="Times New Roman" panose="02020603050405020304" pitchFamily="18" charset="0"/>
                </a:endParaRPr>
              </a:p>
              <a:p>
                <a:pPr algn="just"/>
                <a:r>
                  <a:rPr lang="fr-FR" sz="2800" dirty="0">
                    <a:solidFill>
                      <a:schemeClr val="tx1"/>
                    </a:solidFill>
                    <a:latin typeface="Times New Roman" panose="02020603050405020304" pitchFamily="18" charset="0"/>
                    <a:cs typeface="Times New Roman" panose="02020603050405020304" pitchFamily="18" charset="0"/>
                  </a:rPr>
                  <a:t>Le risque instantané (ou taux d'incidence), pour t fixé caractérise la probabilité de mourir dans un petit intervalle de temps après t, conditionnellement au fait d'avoir survécu jusqu'au temps t (c'est-à-dire le risque de mort instantané pour ceux qui ont survécu) :</a:t>
                </a:r>
              </a:p>
              <a:p>
                <a:r>
                  <a:rPr lang="fr-FR" sz="2800" b="1" dirty="0">
                    <a:solidFill>
                      <a:schemeClr val="tx1"/>
                    </a:solidFill>
                    <a:latin typeface="Times New Roman" panose="02020603050405020304" pitchFamily="18" charset="0"/>
                    <a:cs typeface="Times New Roman" panose="02020603050405020304" pitchFamily="18" charset="0"/>
                  </a:rPr>
                  <a:t> </a:t>
                </a:r>
              </a:p>
              <a:p>
                <a:endParaRPr lang="fr-FR" sz="2800" b="1" dirty="0">
                  <a:solidFill>
                    <a:schemeClr val="tx1"/>
                  </a:solidFill>
                  <a:latin typeface="Times New Roman" panose="02020603050405020304" pitchFamily="18" charset="0"/>
                  <a:cs typeface="Times New Roman" panose="02020603050405020304" pitchFamily="18" charset="0"/>
                </a:endParaRPr>
              </a:p>
              <a:p>
                <a:endParaRPr lang="fr-FR" sz="2800" b="1" dirty="0">
                  <a:solidFill>
                    <a:schemeClr val="tx1"/>
                  </a:solidFill>
                  <a:latin typeface="Times New Roman" panose="02020603050405020304" pitchFamily="18" charset="0"/>
                  <a:cs typeface="Times New Roman" panose="02020603050405020304" pitchFamily="18" charset="0"/>
                </a:endParaRPr>
              </a:p>
              <a:p>
                <a:r>
                  <a:rPr lang="fr-FR" sz="2800" b="1" dirty="0">
                    <a:solidFill>
                      <a:schemeClr val="tx1"/>
                    </a:solidFill>
                    <a:latin typeface="Times New Roman" panose="02020603050405020304" pitchFamily="18" charset="0"/>
                    <a:cs typeface="Times New Roman" panose="02020603050405020304" pitchFamily="18" charset="0"/>
                  </a:rPr>
                  <a:t> </a:t>
                </a:r>
                <a:r>
                  <a:rPr lang="el-GR" sz="2800" b="1" dirty="0">
                    <a:solidFill>
                      <a:schemeClr val="tx1"/>
                    </a:solidFill>
                    <a:latin typeface="Times New Roman" panose="02020603050405020304" pitchFamily="18" charset="0"/>
                    <a:cs typeface="Times New Roman" panose="02020603050405020304" pitchFamily="18" charset="0"/>
                  </a:rPr>
                  <a:t>λ</a:t>
                </a:r>
                <a:r>
                  <a:rPr lang="fr-FR" sz="2800" b="1" dirty="0">
                    <a:solidFill>
                      <a:schemeClr val="tx1"/>
                    </a:solidFill>
                    <a:latin typeface="Times New Roman" panose="02020603050405020304" pitchFamily="18" charset="0"/>
                    <a:cs typeface="Times New Roman" panose="02020603050405020304" pitchFamily="18" charset="0"/>
                  </a:rPr>
                  <a:t> (t) = </a:t>
                </a:r>
                <a14:m>
                  <m:oMath xmlns:m="http://schemas.openxmlformats.org/officeDocument/2006/math">
                    <m:func>
                      <m:funcPr>
                        <m:ctrlPr>
                          <a:rPr lang="fr-FR" sz="2800" b="1" i="1">
                            <a:solidFill>
                              <a:schemeClr val="tx1"/>
                            </a:solidFill>
                            <a:latin typeface="Cambria Math" panose="02040503050406030204" pitchFamily="18" charset="0"/>
                            <a:cs typeface="Times New Roman" panose="02020603050405020304" pitchFamily="18" charset="0"/>
                          </a:rPr>
                        </m:ctrlPr>
                      </m:funcPr>
                      <m:fName>
                        <m:limLow>
                          <m:limLowPr>
                            <m:ctrlPr>
                              <a:rPr lang="fr-FR" sz="2800" b="1" i="1">
                                <a:solidFill>
                                  <a:schemeClr val="tx1"/>
                                </a:solidFill>
                                <a:latin typeface="Cambria Math" panose="02040503050406030204" pitchFamily="18" charset="0"/>
                                <a:cs typeface="Times New Roman" panose="02020603050405020304" pitchFamily="18" charset="0"/>
                              </a:rPr>
                            </m:ctrlPr>
                          </m:limLowPr>
                          <m:e>
                            <m:r>
                              <a:rPr lang="fr-FR" sz="2800" b="1" i="1">
                                <a:solidFill>
                                  <a:schemeClr val="tx1"/>
                                </a:solidFill>
                                <a:latin typeface="Cambria Math"/>
                                <a:cs typeface="Times New Roman" panose="02020603050405020304" pitchFamily="18" charset="0"/>
                              </a:rPr>
                              <m:t>𝒍𝒊𝒎</m:t>
                            </m:r>
                          </m:e>
                          <m:lim>
                            <m:r>
                              <a:rPr lang="fr-FR" sz="2800" b="1" i="1">
                                <a:solidFill>
                                  <a:schemeClr val="tx1"/>
                                </a:solidFill>
                                <a:latin typeface="Cambria Math"/>
                                <a:cs typeface="Times New Roman" panose="02020603050405020304" pitchFamily="18" charset="0"/>
                              </a:rPr>
                              <m:t>𝒉</m:t>
                            </m:r>
                            <m:r>
                              <a:rPr lang="fr-FR" sz="2800" b="1" i="1">
                                <a:solidFill>
                                  <a:schemeClr val="tx1"/>
                                </a:solidFill>
                                <a:latin typeface="Cambria Math"/>
                                <a:cs typeface="Times New Roman" panose="02020603050405020304" pitchFamily="18" charset="0"/>
                              </a:rPr>
                              <m:t>→</m:t>
                            </m:r>
                            <m:r>
                              <a:rPr lang="fr-FR" sz="2800" b="1" i="1">
                                <a:solidFill>
                                  <a:schemeClr val="tx1"/>
                                </a:solidFill>
                                <a:latin typeface="Cambria Math"/>
                                <a:cs typeface="Times New Roman" panose="02020603050405020304" pitchFamily="18" charset="0"/>
                              </a:rPr>
                              <m:t>𝟎</m:t>
                            </m:r>
                          </m:lim>
                        </m:limLow>
                      </m:fName>
                      <m:e>
                        <m:sSup>
                          <m:sSupPr>
                            <m:ctrlPr>
                              <a:rPr lang="fr-FR" sz="2800" b="1" i="1">
                                <a:solidFill>
                                  <a:schemeClr val="tx1"/>
                                </a:solidFill>
                                <a:latin typeface="Cambria Math" panose="02040503050406030204" pitchFamily="18" charset="0"/>
                                <a:cs typeface="Times New Roman" panose="02020603050405020304" pitchFamily="18" charset="0"/>
                              </a:rPr>
                            </m:ctrlPr>
                          </m:sSupPr>
                          <m:e>
                            <m:d>
                              <m:dPr>
                                <m:ctrlPr>
                                  <a:rPr lang="fr-FR" sz="2800" b="1" i="1">
                                    <a:solidFill>
                                      <a:schemeClr val="tx1"/>
                                    </a:solidFill>
                                    <a:latin typeface="Cambria Math" panose="02040503050406030204" pitchFamily="18" charset="0"/>
                                    <a:cs typeface="Times New Roman" panose="02020603050405020304" pitchFamily="18" charset="0"/>
                                  </a:rPr>
                                </m:ctrlPr>
                              </m:dPr>
                              <m:e>
                                <m:f>
                                  <m:fPr>
                                    <m:ctrlPr>
                                      <a:rPr lang="fr-FR" sz="2800" b="1" i="1">
                                        <a:solidFill>
                                          <a:schemeClr val="tx1"/>
                                        </a:solidFill>
                                        <a:latin typeface="Cambria Math" panose="02040503050406030204" pitchFamily="18" charset="0"/>
                                        <a:cs typeface="Times New Roman" panose="02020603050405020304" pitchFamily="18" charset="0"/>
                                      </a:rPr>
                                    </m:ctrlPr>
                                  </m:fPr>
                                  <m:num>
                                    <m:r>
                                      <m:rPr>
                                        <m:nor/>
                                      </m:rPr>
                                      <a:rPr lang="fr-FR" sz="2800" b="1" dirty="0">
                                        <a:solidFill>
                                          <a:schemeClr val="tx1"/>
                                        </a:solidFill>
                                        <a:latin typeface="Times New Roman" panose="02020603050405020304" pitchFamily="18" charset="0"/>
                                        <a:cs typeface="Times New Roman" panose="02020603050405020304" pitchFamily="18" charset="0"/>
                                      </a:rPr>
                                      <m:t>P</m:t>
                                    </m:r>
                                    <m:r>
                                      <m:rPr>
                                        <m:nor/>
                                      </m:rPr>
                                      <a:rPr lang="fr-FR" sz="2800" b="1" dirty="0">
                                        <a:solidFill>
                                          <a:schemeClr val="tx1"/>
                                        </a:solidFill>
                                        <a:latin typeface="Times New Roman" panose="02020603050405020304" pitchFamily="18" charset="0"/>
                                        <a:cs typeface="Times New Roman" panose="02020603050405020304" pitchFamily="18" charset="0"/>
                                      </a:rPr>
                                      <m:t>(</m:t>
                                    </m:r>
                                    <m:r>
                                      <m:rPr>
                                        <m:nor/>
                                      </m:rPr>
                                      <a:rPr lang="fr-FR" sz="2800" b="1" dirty="0">
                                        <a:solidFill>
                                          <a:schemeClr val="tx1"/>
                                        </a:solidFill>
                                        <a:latin typeface="Times New Roman" panose="02020603050405020304" pitchFamily="18" charset="0"/>
                                        <a:cs typeface="Times New Roman" panose="02020603050405020304" pitchFamily="18" charset="0"/>
                                      </a:rPr>
                                      <m:t>t</m:t>
                                    </m:r>
                                    <m:r>
                                      <m:rPr>
                                        <m:nor/>
                                      </m:rPr>
                                      <a:rPr lang="fr-FR" sz="2800" b="1" dirty="0">
                                        <a:solidFill>
                                          <a:schemeClr val="tx1"/>
                                        </a:solidFill>
                                        <a:latin typeface="Times New Roman" panose="02020603050405020304" pitchFamily="18" charset="0"/>
                                        <a:cs typeface="Times New Roman" panose="02020603050405020304" pitchFamily="18" charset="0"/>
                                      </a:rPr>
                                      <m:t> ≤ </m:t>
                                    </m:r>
                                    <m:r>
                                      <m:rPr>
                                        <m:nor/>
                                      </m:rPr>
                                      <a:rPr lang="fr-FR" sz="2800" b="1" dirty="0">
                                        <a:solidFill>
                                          <a:schemeClr val="tx1"/>
                                        </a:solidFill>
                                        <a:latin typeface="Times New Roman" panose="02020603050405020304" pitchFamily="18" charset="0"/>
                                        <a:cs typeface="Times New Roman" panose="02020603050405020304" pitchFamily="18" charset="0"/>
                                      </a:rPr>
                                      <m:t>X</m:t>
                                    </m:r>
                                    <m:r>
                                      <m:rPr>
                                        <m:nor/>
                                      </m:rPr>
                                      <a:rPr lang="fr-FR" sz="2800" b="1" dirty="0">
                                        <a:solidFill>
                                          <a:schemeClr val="tx1"/>
                                        </a:solidFill>
                                        <a:latin typeface="Times New Roman" panose="02020603050405020304" pitchFamily="18" charset="0"/>
                                        <a:cs typeface="Times New Roman" panose="02020603050405020304" pitchFamily="18" charset="0"/>
                                      </a:rPr>
                                      <m:t> &lt; </m:t>
                                    </m:r>
                                    <m:r>
                                      <m:rPr>
                                        <m:nor/>
                                      </m:rPr>
                                      <a:rPr lang="fr-FR" sz="2800" b="1" dirty="0">
                                        <a:solidFill>
                                          <a:schemeClr val="tx1"/>
                                        </a:solidFill>
                                        <a:latin typeface="Times New Roman" panose="02020603050405020304" pitchFamily="18" charset="0"/>
                                        <a:cs typeface="Times New Roman" panose="02020603050405020304" pitchFamily="18" charset="0"/>
                                      </a:rPr>
                                      <m:t>t</m:t>
                                    </m:r>
                                    <m:r>
                                      <m:rPr>
                                        <m:nor/>
                                      </m:rPr>
                                      <a:rPr lang="fr-FR" sz="2800" b="1" dirty="0">
                                        <a:solidFill>
                                          <a:schemeClr val="tx1"/>
                                        </a:solidFill>
                                        <a:latin typeface="Times New Roman" panose="02020603050405020304" pitchFamily="18" charset="0"/>
                                        <a:cs typeface="Times New Roman" panose="02020603050405020304" pitchFamily="18" charset="0"/>
                                      </a:rPr>
                                      <m:t> + </m:t>
                                    </m:r>
                                    <m:r>
                                      <m:rPr>
                                        <m:nor/>
                                      </m:rPr>
                                      <a:rPr lang="fr-FR" sz="2800" b="1" dirty="0">
                                        <a:solidFill>
                                          <a:schemeClr val="tx1"/>
                                        </a:solidFill>
                                        <a:latin typeface="Times New Roman" panose="02020603050405020304" pitchFamily="18" charset="0"/>
                                        <a:cs typeface="Times New Roman" panose="02020603050405020304" pitchFamily="18" charset="0"/>
                                      </a:rPr>
                                      <m:t>h</m:t>
                                    </m:r>
                                    <m:r>
                                      <m:rPr>
                                        <m:nor/>
                                      </m:rPr>
                                      <a:rPr lang="fr-FR" sz="2800" b="1" i="0" dirty="0" smtClean="0">
                                        <a:solidFill>
                                          <a:schemeClr val="tx1"/>
                                        </a:solidFill>
                                        <a:latin typeface="Times New Roman" panose="02020603050405020304" pitchFamily="18" charset="0"/>
                                        <a:cs typeface="Times New Roman" panose="02020603050405020304" pitchFamily="18" charset="0"/>
                                      </a:rPr>
                                      <m:t> | </m:t>
                                    </m:r>
                                    <m:r>
                                      <m:rPr>
                                        <m:nor/>
                                      </m:rPr>
                                      <a:rPr lang="fr-FR" sz="2800" b="1" i="0" dirty="0" smtClean="0">
                                        <a:solidFill>
                                          <a:schemeClr val="tx1"/>
                                        </a:solidFill>
                                        <a:latin typeface="Times New Roman" panose="02020603050405020304" pitchFamily="18" charset="0"/>
                                        <a:cs typeface="Times New Roman" panose="02020603050405020304" pitchFamily="18" charset="0"/>
                                      </a:rPr>
                                      <m:t>X</m:t>
                                    </m:r>
                                    <m:r>
                                      <m:rPr>
                                        <m:nor/>
                                      </m:rPr>
                                      <a:rPr lang="fr-FR" sz="2800" b="1" i="0" dirty="0" smtClean="0">
                                        <a:solidFill>
                                          <a:schemeClr val="tx1"/>
                                        </a:solidFill>
                                        <a:latin typeface="Times New Roman" panose="02020603050405020304" pitchFamily="18" charset="0"/>
                                        <a:cs typeface="Times New Roman" panose="02020603050405020304" pitchFamily="18" charset="0"/>
                                      </a:rPr>
                                      <m:t> </m:t>
                                    </m:r>
                                    <m:r>
                                      <a:rPr lang="fr-FR" sz="2800" b="1" i="1" dirty="0" smtClean="0">
                                        <a:solidFill>
                                          <a:schemeClr val="tx1"/>
                                        </a:solidFill>
                                        <a:latin typeface="Cambria Math"/>
                                        <a:cs typeface="Times New Roman" panose="02020603050405020304" pitchFamily="18" charset="0"/>
                                      </a:rPr>
                                      <m:t>≥</m:t>
                                    </m:r>
                                    <m:r>
                                      <m:rPr>
                                        <m:nor/>
                                      </m:rPr>
                                      <a:rPr lang="fr-FR" sz="2800" b="1" i="0" dirty="0" smtClean="0">
                                        <a:solidFill>
                                          <a:schemeClr val="tx1"/>
                                        </a:solidFill>
                                        <a:latin typeface="Times New Roman" panose="02020603050405020304" pitchFamily="18" charset="0"/>
                                        <a:cs typeface="Times New Roman" panose="02020603050405020304" pitchFamily="18" charset="0"/>
                                      </a:rPr>
                                      <m:t> </m:t>
                                    </m:r>
                                    <m:r>
                                      <m:rPr>
                                        <m:nor/>
                                      </m:rPr>
                                      <a:rPr lang="fr-FR" sz="2800" b="1" i="0" dirty="0" smtClean="0">
                                        <a:solidFill>
                                          <a:schemeClr val="tx1"/>
                                        </a:solidFill>
                                        <a:latin typeface="Times New Roman" panose="02020603050405020304" pitchFamily="18" charset="0"/>
                                        <a:cs typeface="Times New Roman" panose="02020603050405020304" pitchFamily="18" charset="0"/>
                                      </a:rPr>
                                      <m:t>t</m:t>
                                    </m:r>
                                    <m:r>
                                      <m:rPr>
                                        <m:nor/>
                                      </m:rPr>
                                      <a:rPr lang="fr-FR" sz="2800" b="1" dirty="0">
                                        <a:solidFill>
                                          <a:schemeClr val="tx1"/>
                                        </a:solidFill>
                                        <a:latin typeface="Times New Roman" panose="02020603050405020304" pitchFamily="18" charset="0"/>
                                        <a:cs typeface="Times New Roman" panose="02020603050405020304" pitchFamily="18" charset="0"/>
                                      </a:rPr>
                                      <m:t>)</m:t>
                                    </m:r>
                                  </m:num>
                                  <m:den>
                                    <m:r>
                                      <a:rPr lang="fr-FR" sz="2800" b="1" i="1">
                                        <a:solidFill>
                                          <a:schemeClr val="tx1"/>
                                        </a:solidFill>
                                        <a:latin typeface="Cambria Math"/>
                                        <a:cs typeface="Times New Roman" panose="02020603050405020304" pitchFamily="18" charset="0"/>
                                      </a:rPr>
                                      <m:t>𝒉</m:t>
                                    </m:r>
                                  </m:den>
                                </m:f>
                              </m:e>
                            </m:d>
                          </m:e>
                          <m:sup/>
                        </m:sSup>
                      </m:e>
                    </m:func>
                  </m:oMath>
                </a14:m>
                <a:r>
                  <a:rPr lang="fr-FR" sz="2800" b="1" dirty="0">
                    <a:solidFill>
                      <a:schemeClr val="tx1"/>
                    </a:solidFill>
                    <a:latin typeface="Times New Roman" panose="02020603050405020304" pitchFamily="18" charset="0"/>
                    <a:cs typeface="Times New Roman" panose="02020603050405020304" pitchFamily="18" charset="0"/>
                  </a:rPr>
                  <a:t> = </a:t>
                </a:r>
                <a14:m>
                  <m:oMath xmlns:m="http://schemas.openxmlformats.org/officeDocument/2006/math">
                    <m:f>
                      <m:fPr>
                        <m:ctrlPr>
                          <a:rPr lang="fr-FR" sz="2800" b="1" i="1" dirty="0" smtClean="0">
                            <a:solidFill>
                              <a:schemeClr val="tx1"/>
                            </a:solidFill>
                            <a:latin typeface="Cambria Math" panose="02040503050406030204" pitchFamily="18" charset="0"/>
                            <a:cs typeface="Times New Roman" panose="02020603050405020304" pitchFamily="18" charset="0"/>
                          </a:rPr>
                        </m:ctrlPr>
                      </m:fPr>
                      <m:num>
                        <m:r>
                          <m:rPr>
                            <m:nor/>
                          </m:rPr>
                          <a:rPr lang="fr-FR" sz="2800" b="1" dirty="0">
                            <a:solidFill>
                              <a:schemeClr val="tx1"/>
                            </a:solidFill>
                            <a:latin typeface="Times New Roman" panose="02020603050405020304" pitchFamily="18" charset="0"/>
                            <a:cs typeface="Times New Roman" panose="02020603050405020304" pitchFamily="18" charset="0"/>
                          </a:rPr>
                          <m:t>f</m:t>
                        </m:r>
                        <m:r>
                          <m:rPr>
                            <m:nor/>
                          </m:rPr>
                          <a:rPr lang="fr-FR" sz="2800" b="1" dirty="0">
                            <a:solidFill>
                              <a:schemeClr val="tx1"/>
                            </a:solidFill>
                            <a:latin typeface="Times New Roman" panose="02020603050405020304" pitchFamily="18" charset="0"/>
                            <a:cs typeface="Times New Roman" panose="02020603050405020304" pitchFamily="18" charset="0"/>
                          </a:rPr>
                          <m:t>(</m:t>
                        </m:r>
                        <m:r>
                          <m:rPr>
                            <m:nor/>
                          </m:rPr>
                          <a:rPr lang="fr-FR" sz="2800" b="1" dirty="0">
                            <a:solidFill>
                              <a:schemeClr val="tx1"/>
                            </a:solidFill>
                            <a:latin typeface="Times New Roman" panose="02020603050405020304" pitchFamily="18" charset="0"/>
                            <a:cs typeface="Times New Roman" panose="02020603050405020304" pitchFamily="18" charset="0"/>
                          </a:rPr>
                          <m:t>t</m:t>
                        </m:r>
                        <m:r>
                          <m:rPr>
                            <m:nor/>
                          </m:rPr>
                          <a:rPr lang="fr-FR" sz="2800" b="1" dirty="0">
                            <a:solidFill>
                              <a:schemeClr val="tx1"/>
                            </a:solidFill>
                            <a:latin typeface="Times New Roman" panose="02020603050405020304" pitchFamily="18" charset="0"/>
                            <a:cs typeface="Times New Roman" panose="02020603050405020304" pitchFamily="18" charset="0"/>
                          </a:rPr>
                          <m:t>)</m:t>
                        </m:r>
                      </m:num>
                      <m:den>
                        <m:r>
                          <m:rPr>
                            <m:nor/>
                          </m:rPr>
                          <a:rPr lang="fr-FR" sz="2800" b="1" dirty="0">
                            <a:solidFill>
                              <a:schemeClr val="tx1"/>
                            </a:solidFill>
                            <a:latin typeface="Times New Roman" panose="02020603050405020304" pitchFamily="18" charset="0"/>
                            <a:cs typeface="Times New Roman" panose="02020603050405020304" pitchFamily="18" charset="0"/>
                          </a:rPr>
                          <m:t>S</m:t>
                        </m:r>
                        <m:r>
                          <m:rPr>
                            <m:nor/>
                          </m:rPr>
                          <a:rPr lang="fr-FR" sz="2800" b="1" dirty="0">
                            <a:solidFill>
                              <a:schemeClr val="tx1"/>
                            </a:solidFill>
                            <a:latin typeface="Times New Roman" panose="02020603050405020304" pitchFamily="18" charset="0"/>
                            <a:cs typeface="Times New Roman" panose="02020603050405020304" pitchFamily="18" charset="0"/>
                          </a:rPr>
                          <m:t>(</m:t>
                        </m:r>
                        <m:r>
                          <m:rPr>
                            <m:nor/>
                          </m:rPr>
                          <a:rPr lang="fr-FR" sz="2800" b="1" dirty="0">
                            <a:solidFill>
                              <a:schemeClr val="tx1"/>
                            </a:solidFill>
                            <a:latin typeface="Times New Roman" panose="02020603050405020304" pitchFamily="18" charset="0"/>
                            <a:cs typeface="Times New Roman" panose="02020603050405020304" pitchFamily="18" charset="0"/>
                          </a:rPr>
                          <m:t>t</m:t>
                        </m:r>
                        <m:r>
                          <m:rPr>
                            <m:nor/>
                          </m:rPr>
                          <a:rPr lang="fr-FR" sz="2800" b="1" dirty="0">
                            <a:solidFill>
                              <a:schemeClr val="tx1"/>
                            </a:solidFill>
                            <a:latin typeface="Times New Roman" panose="02020603050405020304" pitchFamily="18" charset="0"/>
                            <a:cs typeface="Times New Roman" panose="02020603050405020304" pitchFamily="18" charset="0"/>
                          </a:rPr>
                          <m:t>)</m:t>
                        </m:r>
                      </m:den>
                    </m:f>
                  </m:oMath>
                </a14:m>
                <a:r>
                  <a:rPr lang="fr-FR" sz="2800" b="1" dirty="0">
                    <a:solidFill>
                      <a:schemeClr val="tx1"/>
                    </a:solidFill>
                    <a:latin typeface="Times New Roman" panose="02020603050405020304" pitchFamily="18" charset="0"/>
                    <a:cs typeface="Times New Roman" panose="02020603050405020304" pitchFamily="18" charset="0"/>
                  </a:rPr>
                  <a:t> = -ln(S(t))’</a:t>
                </a:r>
                <a:endParaRPr lang="fr-FR" sz="2800" b="1" i="1"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3" name="Sous-titre 2"/>
              <p:cNvSpPr>
                <a:spLocks noGrp="1" noRot="1" noChangeAspect="1" noMove="1" noResize="1" noEditPoints="1" noAdjustHandles="1" noChangeArrowheads="1" noChangeShapeType="1" noTextEdit="1"/>
              </p:cNvSpPr>
              <p:nvPr>
                <p:ph type="subTitle" idx="1"/>
              </p:nvPr>
            </p:nvSpPr>
            <p:spPr>
              <a:xfrm>
                <a:off x="0" y="0"/>
                <a:ext cx="9144000" cy="6858000"/>
              </a:xfrm>
              <a:blipFill rotWithShape="1">
                <a:blip r:embed="rId2"/>
                <a:stretch>
                  <a:fillRect l="-1333" t="-889" r="-1333"/>
                </a:stretch>
              </a:blipFill>
            </p:spPr>
            <p:txBody>
              <a:bodyPr/>
              <a:lstStyle/>
              <a:p>
                <a:r>
                  <a:rPr lang="fr-FR">
                    <a:noFill/>
                  </a:rPr>
                  <a:t> </a:t>
                </a:r>
              </a:p>
            </p:txBody>
          </p:sp>
        </mc:Fallback>
      </mc:AlternateContent>
    </p:spTree>
    <p:extLst>
      <p:ext uri="{BB962C8B-B14F-4D97-AF65-F5344CB8AC3E}">
        <p14:creationId xmlns:p14="http://schemas.microsoft.com/office/powerpoint/2010/main" val="41193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ous-titre 2"/>
              <p:cNvSpPr>
                <a:spLocks noGrp="1"/>
              </p:cNvSpPr>
              <p:nvPr>
                <p:ph type="subTitle" idx="1"/>
              </p:nvPr>
            </p:nvSpPr>
            <p:spPr>
              <a:xfrm>
                <a:off x="0" y="0"/>
                <a:ext cx="9144000" cy="6858000"/>
              </a:xfrm>
            </p:spPr>
            <p:txBody>
              <a:bodyPr>
                <a:normAutofit/>
              </a:bodyPr>
              <a:lstStyle/>
              <a:p>
                <a:pPr algn="l"/>
                <a:r>
                  <a:rPr lang="fr-FR" sz="2800" b="1" dirty="0">
                    <a:solidFill>
                      <a:schemeClr val="tx1"/>
                    </a:solidFill>
                    <a:latin typeface="Times New Roman" panose="02020603050405020304" pitchFamily="18" charset="0"/>
                    <a:cs typeface="Times New Roman" panose="02020603050405020304" pitchFamily="18" charset="0"/>
                  </a:rPr>
                  <a:t>5 - Taux de hasard cumulé : </a:t>
                </a:r>
                <a:r>
                  <a:rPr lang="el-GR" sz="2800" b="1" dirty="0">
                    <a:solidFill>
                      <a:schemeClr val="tx1"/>
                    </a:solidFill>
                    <a:latin typeface="Times New Roman" panose="02020603050405020304" pitchFamily="18" charset="0"/>
                    <a:cs typeface="Times New Roman" panose="02020603050405020304" pitchFamily="18" charset="0"/>
                  </a:rPr>
                  <a:t>Δ</a:t>
                </a:r>
                <a:endParaRPr lang="fr-FR" sz="2800" b="1" dirty="0">
                  <a:solidFill>
                    <a:schemeClr val="tx1"/>
                  </a:solidFill>
                  <a:latin typeface="Times New Roman" panose="02020603050405020304" pitchFamily="18" charset="0"/>
                  <a:cs typeface="Times New Roman" panose="02020603050405020304" pitchFamily="18" charset="0"/>
                </a:endParaRPr>
              </a:p>
              <a:p>
                <a:pPr algn="l"/>
                <a:endParaRPr lang="fr-FR" sz="2800" dirty="0">
                  <a:solidFill>
                    <a:schemeClr val="tx1"/>
                  </a:solidFill>
                  <a:latin typeface="Times New Roman" panose="02020603050405020304" pitchFamily="18" charset="0"/>
                  <a:cs typeface="Times New Roman" panose="02020603050405020304" pitchFamily="18" charset="0"/>
                </a:endParaRPr>
              </a:p>
              <a:p>
                <a:pPr algn="just"/>
                <a:r>
                  <a:rPr lang="fr-FR" sz="2800" dirty="0">
                    <a:solidFill>
                      <a:schemeClr val="tx1"/>
                    </a:solidFill>
                    <a:latin typeface="Times New Roman" panose="02020603050405020304" pitchFamily="18" charset="0"/>
                    <a:cs typeface="Times New Roman" panose="02020603050405020304" pitchFamily="18" charset="0"/>
                  </a:rPr>
                  <a:t>Le taux de hasard cumulé est l'intégrale du risque instantané  :</a:t>
                </a:r>
              </a:p>
              <a:p>
                <a:r>
                  <a:rPr lang="el-GR" sz="2800" b="1" dirty="0">
                    <a:solidFill>
                      <a:schemeClr val="tx1"/>
                    </a:solidFill>
                    <a:latin typeface="Times New Roman" panose="02020603050405020304" pitchFamily="18" charset="0"/>
                    <a:cs typeface="Times New Roman" panose="02020603050405020304" pitchFamily="18" charset="0"/>
                  </a:rPr>
                  <a:t>Δ</a:t>
                </a:r>
                <a:r>
                  <a:rPr lang="fr-FR" sz="2800" dirty="0">
                    <a:solidFill>
                      <a:schemeClr val="tx1"/>
                    </a:solidFill>
                    <a:latin typeface="Times New Roman" panose="02020603050405020304" pitchFamily="18" charset="0"/>
                    <a:cs typeface="Times New Roman" panose="02020603050405020304" pitchFamily="18" charset="0"/>
                  </a:rPr>
                  <a:t>(t) = </a:t>
                </a:r>
                <a14:m>
                  <m:oMath xmlns:m="http://schemas.openxmlformats.org/officeDocument/2006/math">
                    <m:nary>
                      <m:naryPr>
                        <m:ctrlPr>
                          <a:rPr lang="fr-FR" sz="2800" b="1" i="1">
                            <a:solidFill>
                              <a:schemeClr val="tx1"/>
                            </a:solidFill>
                            <a:latin typeface="Cambria Math" panose="02040503050406030204" pitchFamily="18" charset="0"/>
                            <a:cs typeface="Times New Roman" panose="02020603050405020304" pitchFamily="18" charset="0"/>
                          </a:rPr>
                        </m:ctrlPr>
                      </m:naryPr>
                      <m:sub>
                        <m:r>
                          <m:rPr>
                            <m:brk m:alnAt="23"/>
                          </m:rPr>
                          <a:rPr lang="fr-FR" sz="2800" b="1" i="1">
                            <a:solidFill>
                              <a:schemeClr val="tx1"/>
                            </a:solidFill>
                            <a:latin typeface="Cambria Math"/>
                            <a:cs typeface="Times New Roman" panose="02020603050405020304" pitchFamily="18" charset="0"/>
                          </a:rPr>
                          <m:t>𝟎</m:t>
                        </m:r>
                      </m:sub>
                      <m:sup>
                        <m:r>
                          <a:rPr lang="fr-FR" sz="2800" b="1" i="1">
                            <a:solidFill>
                              <a:schemeClr val="tx1"/>
                            </a:solidFill>
                            <a:latin typeface="Cambria Math"/>
                            <a:cs typeface="Times New Roman" panose="02020603050405020304" pitchFamily="18" charset="0"/>
                          </a:rPr>
                          <m:t>𝒕</m:t>
                        </m:r>
                      </m:sup>
                      <m:e>
                        <m:r>
                          <m:rPr>
                            <m:nor/>
                          </m:rPr>
                          <a:rPr lang="el-GR" sz="2800" b="1" dirty="0">
                            <a:solidFill>
                              <a:schemeClr val="tx1"/>
                            </a:solidFill>
                            <a:latin typeface="Times New Roman" panose="02020603050405020304" pitchFamily="18" charset="0"/>
                            <a:cs typeface="Times New Roman" panose="02020603050405020304" pitchFamily="18" charset="0"/>
                          </a:rPr>
                          <m:t>λ</m:t>
                        </m:r>
                        <m:r>
                          <m:rPr>
                            <m:nor/>
                          </m:rPr>
                          <a:rPr lang="fr-FR" sz="2800" b="1" dirty="0">
                            <a:solidFill>
                              <a:schemeClr val="tx1"/>
                            </a:solidFill>
                            <a:latin typeface="Times New Roman" panose="02020603050405020304" pitchFamily="18" charset="0"/>
                            <a:cs typeface="Times New Roman" panose="02020603050405020304" pitchFamily="18" charset="0"/>
                          </a:rPr>
                          <m:t> (</m:t>
                        </m:r>
                        <m:r>
                          <m:rPr>
                            <m:nor/>
                          </m:rPr>
                          <a:rPr lang="fr-FR" sz="2800" b="1" dirty="0">
                            <a:solidFill>
                              <a:schemeClr val="tx1"/>
                            </a:solidFill>
                            <a:latin typeface="Times New Roman" panose="02020603050405020304" pitchFamily="18" charset="0"/>
                            <a:cs typeface="Times New Roman" panose="02020603050405020304" pitchFamily="18" charset="0"/>
                          </a:rPr>
                          <m:t>u</m:t>
                        </m:r>
                        <m:r>
                          <m:rPr>
                            <m:nor/>
                          </m:rPr>
                          <a:rPr lang="fr-FR" sz="2800" b="1" dirty="0">
                            <a:solidFill>
                              <a:schemeClr val="tx1"/>
                            </a:solidFill>
                            <a:latin typeface="Times New Roman" panose="02020603050405020304" pitchFamily="18" charset="0"/>
                            <a:cs typeface="Times New Roman" panose="02020603050405020304" pitchFamily="18" charset="0"/>
                          </a:rPr>
                          <m:t>)</m:t>
                        </m:r>
                        <m:r>
                          <m:rPr>
                            <m:nor/>
                          </m:rPr>
                          <a:rPr lang="fr-FR" sz="2800" b="1" dirty="0">
                            <a:solidFill>
                              <a:schemeClr val="tx1"/>
                            </a:solidFill>
                            <a:latin typeface="Times New Roman" panose="02020603050405020304" pitchFamily="18" charset="0"/>
                            <a:cs typeface="Times New Roman" panose="02020603050405020304" pitchFamily="18" charset="0"/>
                          </a:rPr>
                          <m:t>du</m:t>
                        </m:r>
                        <m:r>
                          <m:rPr>
                            <m:nor/>
                          </m:rPr>
                          <a:rPr lang="fr-FR" sz="2800" b="1" dirty="0">
                            <a:solidFill>
                              <a:schemeClr val="tx1"/>
                            </a:solidFill>
                            <a:latin typeface="Times New Roman" panose="02020603050405020304" pitchFamily="18" charset="0"/>
                            <a:cs typeface="Times New Roman" panose="02020603050405020304" pitchFamily="18" charset="0"/>
                          </a:rPr>
                          <m:t> </m:t>
                        </m:r>
                      </m:e>
                    </m:nary>
                  </m:oMath>
                </a14:m>
                <a:r>
                  <a:rPr lang="fr-FR" sz="2800" b="1" dirty="0">
                    <a:solidFill>
                      <a:schemeClr val="tx1"/>
                    </a:solidFill>
                    <a:latin typeface="Times New Roman" panose="02020603050405020304" pitchFamily="18" charset="0"/>
                    <a:cs typeface="Times New Roman" panose="02020603050405020304" pitchFamily="18" charset="0"/>
                  </a:rPr>
                  <a:t> = -ln(S(t))</a:t>
                </a:r>
                <a:endParaRPr lang="fr-FR" sz="2800" b="1" i="1" dirty="0">
                  <a:solidFill>
                    <a:schemeClr val="tx1"/>
                  </a:solidFill>
                  <a:latin typeface="Times New Roman" panose="02020603050405020304" pitchFamily="18" charset="0"/>
                  <a:cs typeface="Times New Roman" panose="02020603050405020304" pitchFamily="18" charset="0"/>
                </a:endParaRPr>
              </a:p>
              <a:p>
                <a:pPr algn="just"/>
                <a:endParaRPr lang="fr-FR" sz="2800" dirty="0">
                  <a:solidFill>
                    <a:schemeClr val="tx1"/>
                  </a:solidFill>
                  <a:latin typeface="Times New Roman" panose="02020603050405020304" pitchFamily="18" charset="0"/>
                  <a:cs typeface="Times New Roman" panose="02020603050405020304" pitchFamily="18" charset="0"/>
                </a:endParaRPr>
              </a:p>
              <a:p>
                <a:pPr algn="just"/>
                <a:r>
                  <a:rPr lang="fr-FR" sz="2800" dirty="0">
                    <a:solidFill>
                      <a:schemeClr val="tx1"/>
                    </a:solidFill>
                    <a:latin typeface="Times New Roman" panose="02020603050405020304" pitchFamily="18" charset="0"/>
                    <a:cs typeface="Times New Roman" panose="02020603050405020304" pitchFamily="18" charset="0"/>
                  </a:rPr>
                  <a:t>On peut déduire de cette équation une expression de la fonction de survie en fonction du taux de hasard cumulé (ou du risque instantané) :</a:t>
                </a:r>
              </a:p>
              <a:p>
                <a:r>
                  <a:rPr lang="fr-FR" sz="2800" b="1" dirty="0">
                    <a:solidFill>
                      <a:schemeClr val="tx1"/>
                    </a:solidFill>
                    <a:latin typeface="Times New Roman" panose="02020603050405020304" pitchFamily="18" charset="0"/>
                    <a:cs typeface="Times New Roman" panose="02020603050405020304" pitchFamily="18" charset="0"/>
                  </a:rPr>
                  <a:t>S(t) = </a:t>
                </a:r>
                <a:r>
                  <a:rPr lang="fr-FR" sz="2800" b="1" dirty="0" err="1">
                    <a:solidFill>
                      <a:schemeClr val="tx1"/>
                    </a:solidFill>
                    <a:latin typeface="Times New Roman" panose="02020603050405020304" pitchFamily="18" charset="0"/>
                    <a:cs typeface="Times New Roman" panose="02020603050405020304" pitchFamily="18" charset="0"/>
                  </a:rPr>
                  <a:t>exp</a:t>
                </a:r>
                <a:r>
                  <a:rPr lang="fr-FR" sz="2800" b="1" dirty="0">
                    <a:solidFill>
                      <a:schemeClr val="tx1"/>
                    </a:solidFill>
                    <a:latin typeface="Times New Roman" panose="02020603050405020304" pitchFamily="18" charset="0"/>
                    <a:cs typeface="Times New Roman" panose="02020603050405020304" pitchFamily="18" charset="0"/>
                  </a:rPr>
                  <a:t>(-</a:t>
                </a:r>
                <a:r>
                  <a:rPr lang="el-GR" sz="2800" b="1" dirty="0">
                    <a:solidFill>
                      <a:schemeClr val="tx1"/>
                    </a:solidFill>
                    <a:latin typeface="Times New Roman" panose="02020603050405020304" pitchFamily="18" charset="0"/>
                    <a:cs typeface="Times New Roman" panose="02020603050405020304" pitchFamily="18" charset="0"/>
                  </a:rPr>
                  <a:t>Δ</a:t>
                </a:r>
                <a:r>
                  <a:rPr lang="fr-FR" sz="2800" b="1" dirty="0">
                    <a:solidFill>
                      <a:schemeClr val="tx1"/>
                    </a:solidFill>
                    <a:latin typeface="Times New Roman" panose="02020603050405020304" pitchFamily="18" charset="0"/>
                    <a:cs typeface="Times New Roman" panose="02020603050405020304" pitchFamily="18" charset="0"/>
                  </a:rPr>
                  <a:t>(t)) = </a:t>
                </a:r>
                <a:r>
                  <a:rPr lang="fr-FR" sz="2800" b="1" dirty="0" err="1">
                    <a:solidFill>
                      <a:schemeClr val="tx1"/>
                    </a:solidFill>
                    <a:latin typeface="Times New Roman" panose="02020603050405020304" pitchFamily="18" charset="0"/>
                    <a:cs typeface="Times New Roman" panose="02020603050405020304" pitchFamily="18" charset="0"/>
                  </a:rPr>
                  <a:t>exp</a:t>
                </a:r>
                <a:r>
                  <a:rPr lang="fr-FR" sz="2800" b="1" dirty="0">
                    <a:solidFill>
                      <a:schemeClr val="tx1"/>
                    </a:solidFill>
                    <a:latin typeface="Times New Roman" panose="02020603050405020304" pitchFamily="18" charset="0"/>
                    <a:cs typeface="Times New Roman" panose="02020603050405020304" pitchFamily="18" charset="0"/>
                  </a:rPr>
                  <a:t>  (-</a:t>
                </a:r>
                <a:r>
                  <a:rPr lang="fr-FR" sz="2800" b="1" dirty="0">
                    <a:solidFill>
                      <a:schemeClr val="tx1"/>
                    </a:solidFill>
                    <a:cs typeface="Times New Roman" panose="02020603050405020304" pitchFamily="18" charset="0"/>
                  </a:rPr>
                  <a:t> </a:t>
                </a:r>
                <a14:m>
                  <m:oMath xmlns:m="http://schemas.openxmlformats.org/officeDocument/2006/math">
                    <m:nary>
                      <m:naryPr>
                        <m:ctrlPr>
                          <a:rPr lang="fr-FR" sz="2800" b="1" i="1">
                            <a:solidFill>
                              <a:schemeClr val="tx1"/>
                            </a:solidFill>
                            <a:latin typeface="Cambria Math" panose="02040503050406030204" pitchFamily="18" charset="0"/>
                            <a:cs typeface="Times New Roman" panose="02020603050405020304" pitchFamily="18" charset="0"/>
                          </a:rPr>
                        </m:ctrlPr>
                      </m:naryPr>
                      <m:sub>
                        <m:r>
                          <m:rPr>
                            <m:brk m:alnAt="23"/>
                          </m:rPr>
                          <a:rPr lang="fr-FR" sz="2800" b="1" i="1">
                            <a:solidFill>
                              <a:schemeClr val="tx1"/>
                            </a:solidFill>
                            <a:latin typeface="Cambria Math"/>
                            <a:cs typeface="Times New Roman" panose="02020603050405020304" pitchFamily="18" charset="0"/>
                          </a:rPr>
                          <m:t>𝟎</m:t>
                        </m:r>
                      </m:sub>
                      <m:sup>
                        <m:r>
                          <a:rPr lang="fr-FR" sz="2800" b="1" i="1">
                            <a:solidFill>
                              <a:schemeClr val="tx1"/>
                            </a:solidFill>
                            <a:latin typeface="Cambria Math"/>
                            <a:cs typeface="Times New Roman" panose="02020603050405020304" pitchFamily="18" charset="0"/>
                          </a:rPr>
                          <m:t>𝒕</m:t>
                        </m:r>
                      </m:sup>
                      <m:e>
                        <m:r>
                          <m:rPr>
                            <m:nor/>
                          </m:rPr>
                          <a:rPr lang="el-GR" sz="2800" b="1" dirty="0">
                            <a:solidFill>
                              <a:schemeClr val="tx1"/>
                            </a:solidFill>
                            <a:latin typeface="Times New Roman" panose="02020603050405020304" pitchFamily="18" charset="0"/>
                            <a:cs typeface="Times New Roman" panose="02020603050405020304" pitchFamily="18" charset="0"/>
                          </a:rPr>
                          <m:t>λ</m:t>
                        </m:r>
                        <m:r>
                          <m:rPr>
                            <m:nor/>
                          </m:rPr>
                          <a:rPr lang="fr-FR" sz="2800" b="1" dirty="0">
                            <a:solidFill>
                              <a:schemeClr val="tx1"/>
                            </a:solidFill>
                            <a:latin typeface="Times New Roman" panose="02020603050405020304" pitchFamily="18" charset="0"/>
                            <a:cs typeface="Times New Roman" panose="02020603050405020304" pitchFamily="18" charset="0"/>
                          </a:rPr>
                          <m:t> (</m:t>
                        </m:r>
                        <m:r>
                          <m:rPr>
                            <m:nor/>
                          </m:rPr>
                          <a:rPr lang="fr-FR" sz="2800" b="1" dirty="0">
                            <a:solidFill>
                              <a:schemeClr val="tx1"/>
                            </a:solidFill>
                            <a:latin typeface="Times New Roman" panose="02020603050405020304" pitchFamily="18" charset="0"/>
                            <a:cs typeface="Times New Roman" panose="02020603050405020304" pitchFamily="18" charset="0"/>
                          </a:rPr>
                          <m:t>u</m:t>
                        </m:r>
                        <m:r>
                          <m:rPr>
                            <m:nor/>
                          </m:rPr>
                          <a:rPr lang="fr-FR" sz="2800" b="1" dirty="0">
                            <a:solidFill>
                              <a:schemeClr val="tx1"/>
                            </a:solidFill>
                            <a:latin typeface="Times New Roman" panose="02020603050405020304" pitchFamily="18" charset="0"/>
                            <a:cs typeface="Times New Roman" panose="02020603050405020304" pitchFamily="18" charset="0"/>
                          </a:rPr>
                          <m:t>)</m:t>
                        </m:r>
                        <m:r>
                          <m:rPr>
                            <m:nor/>
                          </m:rPr>
                          <a:rPr lang="fr-FR" sz="2800" b="1" dirty="0">
                            <a:solidFill>
                              <a:schemeClr val="tx1"/>
                            </a:solidFill>
                            <a:latin typeface="Times New Roman" panose="02020603050405020304" pitchFamily="18" charset="0"/>
                            <a:cs typeface="Times New Roman" panose="02020603050405020304" pitchFamily="18" charset="0"/>
                          </a:rPr>
                          <m:t>du</m:t>
                        </m:r>
                        <m:r>
                          <m:rPr>
                            <m:nor/>
                          </m:rPr>
                          <a:rPr lang="fr-FR" sz="2800" b="1" dirty="0">
                            <a:solidFill>
                              <a:schemeClr val="tx1"/>
                            </a:solidFill>
                            <a:latin typeface="Times New Roman" panose="02020603050405020304" pitchFamily="18" charset="0"/>
                            <a:cs typeface="Times New Roman" panose="02020603050405020304" pitchFamily="18" charset="0"/>
                          </a:rPr>
                          <m:t> </m:t>
                        </m:r>
                      </m:e>
                    </m:nary>
                  </m:oMath>
                </a14:m>
                <a:r>
                  <a:rPr lang="fr-FR" sz="2800" b="1" dirty="0">
                    <a:solidFill>
                      <a:schemeClr val="tx1"/>
                    </a:solidFill>
                    <a:latin typeface="Times New Roman" panose="02020603050405020304" pitchFamily="18" charset="0"/>
                    <a:cs typeface="Times New Roman" panose="02020603050405020304" pitchFamily="18" charset="0"/>
                  </a:rPr>
                  <a:t>)</a:t>
                </a:r>
              </a:p>
              <a:p>
                <a:pPr algn="l"/>
                <a:endParaRPr lang="fr-FR" sz="2800" dirty="0">
                  <a:solidFill>
                    <a:schemeClr val="tx1"/>
                  </a:solidFill>
                  <a:latin typeface="Times New Roman" panose="02020603050405020304" pitchFamily="18" charset="0"/>
                  <a:cs typeface="Times New Roman" panose="02020603050405020304" pitchFamily="18" charset="0"/>
                </a:endParaRPr>
              </a:p>
              <a:p>
                <a:pPr algn="l"/>
                <a:r>
                  <a:rPr lang="fr-FR" sz="2800" b="1" dirty="0">
                    <a:solidFill>
                      <a:schemeClr val="tx1"/>
                    </a:solidFill>
                    <a:latin typeface="Times New Roman" panose="02020603050405020304" pitchFamily="18" charset="0"/>
                    <a:cs typeface="Times New Roman" panose="02020603050405020304" pitchFamily="18" charset="0"/>
                  </a:rPr>
                  <a:t>On en déduit que</a:t>
                </a:r>
              </a:p>
              <a:p>
                <a:r>
                  <a:rPr lang="fr-FR" sz="2800" b="1" dirty="0">
                    <a:solidFill>
                      <a:schemeClr val="tx1"/>
                    </a:solidFill>
                    <a:latin typeface="Times New Roman" panose="02020603050405020304" pitchFamily="18" charset="0"/>
                    <a:cs typeface="Times New Roman" panose="02020603050405020304" pitchFamily="18" charset="0"/>
                  </a:rPr>
                  <a:t>f(t) = </a:t>
                </a:r>
                <a14:m>
                  <m:oMath xmlns:m="http://schemas.openxmlformats.org/officeDocument/2006/math">
                    <m:r>
                      <m:rPr>
                        <m:nor/>
                      </m:rPr>
                      <a:rPr lang="el-GR" sz="2800" b="1" dirty="0">
                        <a:solidFill>
                          <a:schemeClr val="tx1"/>
                        </a:solidFill>
                        <a:latin typeface="Times New Roman" panose="02020603050405020304" pitchFamily="18" charset="0"/>
                        <a:cs typeface="Times New Roman" panose="02020603050405020304" pitchFamily="18" charset="0"/>
                      </a:rPr>
                      <m:t>λ</m:t>
                    </m:r>
                  </m:oMath>
                </a14:m>
                <a:r>
                  <a:rPr lang="fr-FR" sz="2800" b="1" dirty="0">
                    <a:solidFill>
                      <a:schemeClr val="tx1"/>
                    </a:solidFill>
                    <a:latin typeface="Times New Roman" panose="02020603050405020304" pitchFamily="18" charset="0"/>
                    <a:cs typeface="Times New Roman" panose="02020603050405020304" pitchFamily="18" charset="0"/>
                  </a:rPr>
                  <a:t>(t) exp  (-</a:t>
                </a:r>
                <a:r>
                  <a:rPr lang="fr-FR" sz="2800" b="1" dirty="0">
                    <a:solidFill>
                      <a:schemeClr val="tx1"/>
                    </a:solidFill>
                    <a:cs typeface="Times New Roman" panose="02020603050405020304" pitchFamily="18" charset="0"/>
                  </a:rPr>
                  <a:t> </a:t>
                </a:r>
                <a14:m>
                  <m:oMath xmlns:m="http://schemas.openxmlformats.org/officeDocument/2006/math">
                    <m:nary>
                      <m:naryPr>
                        <m:ctrlPr>
                          <a:rPr lang="fr-FR" sz="2800" b="1" i="1">
                            <a:solidFill>
                              <a:schemeClr val="tx1"/>
                            </a:solidFill>
                            <a:latin typeface="Cambria Math" panose="02040503050406030204" pitchFamily="18" charset="0"/>
                            <a:cs typeface="Times New Roman" panose="02020603050405020304" pitchFamily="18" charset="0"/>
                          </a:rPr>
                        </m:ctrlPr>
                      </m:naryPr>
                      <m:sub>
                        <m:r>
                          <m:rPr>
                            <m:brk m:alnAt="23"/>
                          </m:rPr>
                          <a:rPr lang="fr-FR" sz="2800" b="1" i="1">
                            <a:solidFill>
                              <a:schemeClr val="tx1"/>
                            </a:solidFill>
                            <a:latin typeface="Cambria Math"/>
                            <a:cs typeface="Times New Roman" panose="02020603050405020304" pitchFamily="18" charset="0"/>
                          </a:rPr>
                          <m:t>𝟎</m:t>
                        </m:r>
                      </m:sub>
                      <m:sup>
                        <m:r>
                          <a:rPr lang="fr-FR" sz="2800" b="1" i="1">
                            <a:solidFill>
                              <a:schemeClr val="tx1"/>
                            </a:solidFill>
                            <a:latin typeface="Cambria Math"/>
                            <a:cs typeface="Times New Roman" panose="02020603050405020304" pitchFamily="18" charset="0"/>
                          </a:rPr>
                          <m:t>𝒕</m:t>
                        </m:r>
                      </m:sup>
                      <m:e>
                        <m:r>
                          <m:rPr>
                            <m:nor/>
                          </m:rPr>
                          <a:rPr lang="el-GR" sz="2800" b="1" dirty="0">
                            <a:solidFill>
                              <a:schemeClr val="tx1"/>
                            </a:solidFill>
                            <a:latin typeface="Times New Roman" panose="02020603050405020304" pitchFamily="18" charset="0"/>
                            <a:cs typeface="Times New Roman" panose="02020603050405020304" pitchFamily="18" charset="0"/>
                          </a:rPr>
                          <m:t>λ</m:t>
                        </m:r>
                        <m:r>
                          <m:rPr>
                            <m:nor/>
                          </m:rPr>
                          <a:rPr lang="fr-FR" sz="2800" b="1" dirty="0">
                            <a:solidFill>
                              <a:schemeClr val="tx1"/>
                            </a:solidFill>
                            <a:latin typeface="Times New Roman" panose="02020603050405020304" pitchFamily="18" charset="0"/>
                            <a:cs typeface="Times New Roman" panose="02020603050405020304" pitchFamily="18" charset="0"/>
                          </a:rPr>
                          <m:t> (</m:t>
                        </m:r>
                        <m:r>
                          <m:rPr>
                            <m:nor/>
                          </m:rPr>
                          <a:rPr lang="fr-FR" sz="2800" b="1" dirty="0">
                            <a:solidFill>
                              <a:schemeClr val="tx1"/>
                            </a:solidFill>
                            <a:latin typeface="Times New Roman" panose="02020603050405020304" pitchFamily="18" charset="0"/>
                            <a:cs typeface="Times New Roman" panose="02020603050405020304" pitchFamily="18" charset="0"/>
                          </a:rPr>
                          <m:t>u</m:t>
                        </m:r>
                        <m:r>
                          <m:rPr>
                            <m:nor/>
                          </m:rPr>
                          <a:rPr lang="fr-FR" sz="2800" b="1" dirty="0">
                            <a:solidFill>
                              <a:schemeClr val="tx1"/>
                            </a:solidFill>
                            <a:latin typeface="Times New Roman" panose="02020603050405020304" pitchFamily="18" charset="0"/>
                            <a:cs typeface="Times New Roman" panose="02020603050405020304" pitchFamily="18" charset="0"/>
                          </a:rPr>
                          <m:t>)</m:t>
                        </m:r>
                        <m:r>
                          <m:rPr>
                            <m:nor/>
                          </m:rPr>
                          <a:rPr lang="fr-FR" sz="2800" b="1" dirty="0">
                            <a:solidFill>
                              <a:schemeClr val="tx1"/>
                            </a:solidFill>
                            <a:latin typeface="Times New Roman" panose="02020603050405020304" pitchFamily="18" charset="0"/>
                            <a:cs typeface="Times New Roman" panose="02020603050405020304" pitchFamily="18" charset="0"/>
                          </a:rPr>
                          <m:t>du</m:t>
                        </m:r>
                        <m:r>
                          <m:rPr>
                            <m:nor/>
                          </m:rPr>
                          <a:rPr lang="fr-FR" sz="2800" b="1" dirty="0">
                            <a:solidFill>
                              <a:schemeClr val="tx1"/>
                            </a:solidFill>
                            <a:latin typeface="Times New Roman" panose="02020603050405020304" pitchFamily="18" charset="0"/>
                            <a:cs typeface="Times New Roman" panose="02020603050405020304" pitchFamily="18" charset="0"/>
                          </a:rPr>
                          <m:t> </m:t>
                        </m:r>
                      </m:e>
                    </m:nary>
                  </m:oMath>
                </a14:m>
                <a:r>
                  <a:rPr lang="fr-FR" sz="2800" b="1" dirty="0">
                    <a:solidFill>
                      <a:schemeClr val="tx1"/>
                    </a:solidFill>
                    <a:latin typeface="Times New Roman" panose="02020603050405020304" pitchFamily="18" charset="0"/>
                    <a:cs typeface="Times New Roman" panose="02020603050405020304" pitchFamily="18" charset="0"/>
                  </a:rPr>
                  <a:t>)</a:t>
                </a:r>
              </a:p>
            </p:txBody>
          </p:sp>
        </mc:Choice>
        <mc:Fallback xmlns="">
          <p:sp>
            <p:nvSpPr>
              <p:cNvPr id="3" name="Sous-titre 2"/>
              <p:cNvSpPr>
                <a:spLocks noGrp="1" noRot="1" noChangeAspect="1" noMove="1" noResize="1" noEditPoints="1" noAdjustHandles="1" noChangeArrowheads="1" noChangeShapeType="1" noTextEdit="1"/>
              </p:cNvSpPr>
              <p:nvPr>
                <p:ph type="subTitle" idx="1"/>
              </p:nvPr>
            </p:nvSpPr>
            <p:spPr>
              <a:xfrm>
                <a:off x="0" y="0"/>
                <a:ext cx="9144000" cy="6858000"/>
              </a:xfrm>
              <a:blipFill rotWithShape="1">
                <a:blip r:embed="rId2"/>
                <a:stretch>
                  <a:fillRect l="-1333" t="-889" r="-1333"/>
                </a:stretch>
              </a:blipFill>
            </p:spPr>
            <p:txBody>
              <a:bodyPr/>
              <a:lstStyle/>
              <a:p>
                <a:r>
                  <a:rPr lang="fr-FR">
                    <a:noFill/>
                  </a:rPr>
                  <a:t> </a:t>
                </a:r>
              </a:p>
            </p:txBody>
          </p:sp>
        </mc:Fallback>
      </mc:AlternateContent>
    </p:spTree>
    <p:extLst>
      <p:ext uri="{BB962C8B-B14F-4D97-AF65-F5344CB8AC3E}">
        <p14:creationId xmlns:p14="http://schemas.microsoft.com/office/powerpoint/2010/main" val="3297279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 calcmode="lin" valueType="num">
                                      <p:cBhvr additive="base">
                                        <p:cTn id="2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 calcmode="lin" valueType="num">
                                      <p:cBhvr additive="base">
                                        <p:cTn id="3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ous-titre 2"/>
              <p:cNvSpPr>
                <a:spLocks noGrp="1"/>
              </p:cNvSpPr>
              <p:nvPr>
                <p:ph type="subTitle" idx="1"/>
              </p:nvPr>
            </p:nvSpPr>
            <p:spPr>
              <a:xfrm>
                <a:off x="0" y="0"/>
                <a:ext cx="9144000" cy="6858000"/>
              </a:xfrm>
            </p:spPr>
            <p:txBody>
              <a:bodyPr>
                <a:noAutofit/>
              </a:bodyPr>
              <a:lstStyle/>
              <a:p>
                <a:pPr algn="l"/>
                <a:r>
                  <a:rPr lang="fr-FR" sz="2800" b="1" dirty="0">
                    <a:solidFill>
                      <a:schemeClr val="tx1"/>
                    </a:solidFill>
                    <a:latin typeface="Times New Roman" panose="02020603050405020304" pitchFamily="18" charset="0"/>
                    <a:cs typeface="Times New Roman" panose="02020603050405020304" pitchFamily="18" charset="0"/>
                  </a:rPr>
                  <a:t>Moyenne et variance de la durée de survie</a:t>
                </a:r>
              </a:p>
              <a:p>
                <a:pPr algn="l"/>
                <a:endParaRPr lang="fr-FR" sz="2800" dirty="0">
                  <a:solidFill>
                    <a:schemeClr val="tx1"/>
                  </a:solidFill>
                  <a:latin typeface="Times New Roman" panose="02020603050405020304" pitchFamily="18" charset="0"/>
                  <a:cs typeface="Times New Roman" panose="02020603050405020304" pitchFamily="18" charset="0"/>
                </a:endParaRPr>
              </a:p>
              <a:p>
                <a:pPr algn="just"/>
                <a:r>
                  <a:rPr lang="fr-FR" sz="2800" dirty="0">
                    <a:solidFill>
                      <a:schemeClr val="tx1"/>
                    </a:solidFill>
                    <a:latin typeface="Times New Roman" panose="02020603050405020304" pitchFamily="18" charset="0"/>
                    <a:cs typeface="Times New Roman" panose="02020603050405020304" pitchFamily="18" charset="0"/>
                  </a:rPr>
                  <a:t>Le temps moyen de survie E(X) et la variance de la durée de survie V(X) sont définis par les quantités suivantes</a:t>
                </a:r>
              </a:p>
              <a:p>
                <a:pPr algn="just"/>
                <a:endParaRPr lang="fr-FR" sz="2800" dirty="0">
                  <a:solidFill>
                    <a:schemeClr val="tx1"/>
                  </a:solidFill>
                  <a:latin typeface="Times New Roman" panose="02020603050405020304" pitchFamily="18" charset="0"/>
                  <a:cs typeface="Times New Roman" panose="02020603050405020304" pitchFamily="18" charset="0"/>
                </a:endParaRPr>
              </a:p>
              <a:p>
                <a:r>
                  <a:rPr lang="fr-FR" sz="2800" b="1" dirty="0">
                    <a:solidFill>
                      <a:schemeClr val="tx1"/>
                    </a:solidFill>
                    <a:latin typeface="Times New Roman" panose="02020603050405020304" pitchFamily="18" charset="0"/>
                    <a:cs typeface="Times New Roman" panose="02020603050405020304" pitchFamily="18" charset="0"/>
                  </a:rPr>
                  <a:t>E(X) = </a:t>
                </a:r>
                <a14:m>
                  <m:oMath xmlns:m="http://schemas.openxmlformats.org/officeDocument/2006/math">
                    <m:nary>
                      <m:naryPr>
                        <m:ctrlPr>
                          <a:rPr lang="fr-FR" sz="2800" b="1" i="1" smtClean="0">
                            <a:solidFill>
                              <a:schemeClr val="tx1"/>
                            </a:solidFill>
                            <a:latin typeface="Cambria Math" panose="02040503050406030204" pitchFamily="18" charset="0"/>
                            <a:cs typeface="Times New Roman" panose="02020603050405020304" pitchFamily="18" charset="0"/>
                          </a:rPr>
                        </m:ctrlPr>
                      </m:naryPr>
                      <m:sub>
                        <m:r>
                          <m:rPr>
                            <m:brk m:alnAt="23"/>
                          </m:rPr>
                          <a:rPr lang="fr-FR" sz="2800" b="1" i="1">
                            <a:solidFill>
                              <a:schemeClr val="tx1"/>
                            </a:solidFill>
                            <a:latin typeface="Cambria Math"/>
                            <a:cs typeface="Times New Roman" panose="02020603050405020304" pitchFamily="18" charset="0"/>
                          </a:rPr>
                          <m:t>𝟎</m:t>
                        </m:r>
                      </m:sub>
                      <m:sup>
                        <m:r>
                          <a:rPr lang="fr-FR" sz="2800" b="1" i="1" smtClean="0">
                            <a:solidFill>
                              <a:schemeClr val="tx1"/>
                            </a:solidFill>
                            <a:latin typeface="Cambria Math"/>
                            <a:cs typeface="Times New Roman" panose="02020603050405020304" pitchFamily="18" charset="0"/>
                          </a:rPr>
                          <m:t>∞</m:t>
                        </m:r>
                      </m:sup>
                      <m:e>
                        <m:r>
                          <m:rPr>
                            <m:nor/>
                          </m:rPr>
                          <a:rPr lang="fr-FR" sz="2800" b="1" i="0" smtClean="0">
                            <a:solidFill>
                              <a:schemeClr val="tx1"/>
                            </a:solidFill>
                            <a:latin typeface="Cambria Math"/>
                            <a:cs typeface="Times New Roman" panose="02020603050405020304" pitchFamily="18" charset="0"/>
                          </a:rPr>
                          <m:t>s</m:t>
                        </m:r>
                        <m:r>
                          <m:rPr>
                            <m:nor/>
                          </m:rPr>
                          <a:rPr lang="fr-FR" sz="2800" b="1" dirty="0">
                            <a:solidFill>
                              <a:schemeClr val="tx1"/>
                            </a:solidFill>
                            <a:latin typeface="Times New Roman" panose="02020603050405020304" pitchFamily="18" charset="0"/>
                            <a:cs typeface="Times New Roman" panose="02020603050405020304" pitchFamily="18" charset="0"/>
                          </a:rPr>
                          <m:t>(</m:t>
                        </m:r>
                        <m:r>
                          <m:rPr>
                            <m:nor/>
                          </m:rPr>
                          <a:rPr lang="fr-FR" sz="2800" b="1" i="0" dirty="0" smtClean="0">
                            <a:solidFill>
                              <a:schemeClr val="tx1"/>
                            </a:solidFill>
                            <a:latin typeface="Times New Roman" panose="02020603050405020304" pitchFamily="18" charset="0"/>
                            <a:cs typeface="Times New Roman" panose="02020603050405020304" pitchFamily="18" charset="0"/>
                          </a:rPr>
                          <m:t>t</m:t>
                        </m:r>
                        <m:r>
                          <m:rPr>
                            <m:nor/>
                          </m:rPr>
                          <a:rPr lang="fr-FR" sz="2800" b="1" dirty="0">
                            <a:solidFill>
                              <a:schemeClr val="tx1"/>
                            </a:solidFill>
                            <a:latin typeface="Times New Roman" panose="02020603050405020304" pitchFamily="18" charset="0"/>
                            <a:cs typeface="Times New Roman" panose="02020603050405020304" pitchFamily="18" charset="0"/>
                          </a:rPr>
                          <m:t>)</m:t>
                        </m:r>
                        <m:r>
                          <m:rPr>
                            <m:nor/>
                          </m:rPr>
                          <a:rPr lang="fr-FR" sz="2800" b="1" dirty="0">
                            <a:solidFill>
                              <a:schemeClr val="tx1"/>
                            </a:solidFill>
                            <a:latin typeface="Times New Roman" panose="02020603050405020304" pitchFamily="18" charset="0"/>
                            <a:cs typeface="Times New Roman" panose="02020603050405020304" pitchFamily="18" charset="0"/>
                          </a:rPr>
                          <m:t>dt</m:t>
                        </m:r>
                        <m:r>
                          <m:rPr>
                            <m:nor/>
                          </m:rPr>
                          <a:rPr lang="fr-FR" sz="2800" b="1" dirty="0">
                            <a:solidFill>
                              <a:schemeClr val="tx1"/>
                            </a:solidFill>
                            <a:latin typeface="Times New Roman" panose="02020603050405020304" pitchFamily="18" charset="0"/>
                            <a:cs typeface="Times New Roman" panose="02020603050405020304" pitchFamily="18" charset="0"/>
                          </a:rPr>
                          <m:t> </m:t>
                        </m:r>
                      </m:e>
                    </m:nary>
                  </m:oMath>
                </a14:m>
                <a:endParaRPr lang="fr-FR" sz="2800" b="1" dirty="0">
                  <a:solidFill>
                    <a:schemeClr val="tx1"/>
                  </a:solidFill>
                  <a:latin typeface="Times New Roman" panose="02020603050405020304" pitchFamily="18" charset="0"/>
                  <a:cs typeface="Times New Roman" panose="02020603050405020304" pitchFamily="18" charset="0"/>
                </a:endParaRPr>
              </a:p>
              <a:p>
                <a:r>
                  <a:rPr lang="fr-FR" sz="2800" b="1" dirty="0">
                    <a:solidFill>
                      <a:schemeClr val="tx1"/>
                    </a:solidFill>
                    <a:latin typeface="Times New Roman" panose="02020603050405020304" pitchFamily="18" charset="0"/>
                    <a:cs typeface="Times New Roman" panose="02020603050405020304" pitchFamily="18" charset="0"/>
                  </a:rPr>
                  <a:t>V(X) = 2</a:t>
                </a:r>
                <a14:m>
                  <m:oMath xmlns:m="http://schemas.openxmlformats.org/officeDocument/2006/math">
                    <m:nary>
                      <m:naryPr>
                        <m:ctrlPr>
                          <a:rPr lang="fr-FR" sz="2800" b="1" i="1">
                            <a:solidFill>
                              <a:schemeClr val="tx1"/>
                            </a:solidFill>
                            <a:latin typeface="Cambria Math" panose="02040503050406030204" pitchFamily="18" charset="0"/>
                            <a:cs typeface="Times New Roman" panose="02020603050405020304" pitchFamily="18" charset="0"/>
                          </a:rPr>
                        </m:ctrlPr>
                      </m:naryPr>
                      <m:sub>
                        <m:r>
                          <m:rPr>
                            <m:brk m:alnAt="23"/>
                          </m:rPr>
                          <a:rPr lang="fr-FR" sz="2800" b="1" i="1">
                            <a:solidFill>
                              <a:schemeClr val="tx1"/>
                            </a:solidFill>
                            <a:latin typeface="Cambria Math"/>
                            <a:cs typeface="Times New Roman" panose="02020603050405020304" pitchFamily="18" charset="0"/>
                          </a:rPr>
                          <m:t>𝟎</m:t>
                        </m:r>
                      </m:sub>
                      <m:sup>
                        <m:r>
                          <a:rPr lang="fr-FR" sz="2800" b="1" i="1">
                            <a:solidFill>
                              <a:schemeClr val="tx1"/>
                            </a:solidFill>
                            <a:latin typeface="Cambria Math"/>
                            <a:cs typeface="Times New Roman" panose="02020603050405020304" pitchFamily="18" charset="0"/>
                          </a:rPr>
                          <m:t>∞</m:t>
                        </m:r>
                      </m:sup>
                      <m:e>
                        <m:r>
                          <m:rPr>
                            <m:nor/>
                          </m:rPr>
                          <a:rPr lang="fr-FR" sz="2800" b="1">
                            <a:solidFill>
                              <a:schemeClr val="tx1"/>
                            </a:solidFill>
                            <a:latin typeface="Cambria Math"/>
                            <a:cs typeface="Times New Roman" panose="02020603050405020304" pitchFamily="18" charset="0"/>
                          </a:rPr>
                          <m:t>s</m:t>
                        </m:r>
                        <m:r>
                          <m:rPr>
                            <m:nor/>
                          </m:rPr>
                          <a:rPr lang="fr-FR" sz="2800" b="1" dirty="0">
                            <a:solidFill>
                              <a:schemeClr val="tx1"/>
                            </a:solidFill>
                            <a:latin typeface="Times New Roman" panose="02020603050405020304" pitchFamily="18" charset="0"/>
                            <a:cs typeface="Times New Roman" panose="02020603050405020304" pitchFamily="18" charset="0"/>
                          </a:rPr>
                          <m:t>(</m:t>
                        </m:r>
                        <m:r>
                          <m:rPr>
                            <m:nor/>
                          </m:rPr>
                          <a:rPr lang="fr-FR" sz="2800" b="1" dirty="0">
                            <a:solidFill>
                              <a:schemeClr val="tx1"/>
                            </a:solidFill>
                            <a:latin typeface="Times New Roman" panose="02020603050405020304" pitchFamily="18" charset="0"/>
                            <a:cs typeface="Times New Roman" panose="02020603050405020304" pitchFamily="18" charset="0"/>
                          </a:rPr>
                          <m:t>t</m:t>
                        </m:r>
                        <m:r>
                          <m:rPr>
                            <m:nor/>
                          </m:rPr>
                          <a:rPr lang="fr-FR" sz="2800" b="1" dirty="0">
                            <a:solidFill>
                              <a:schemeClr val="tx1"/>
                            </a:solidFill>
                            <a:latin typeface="Times New Roman" panose="02020603050405020304" pitchFamily="18" charset="0"/>
                            <a:cs typeface="Times New Roman" panose="02020603050405020304" pitchFamily="18" charset="0"/>
                          </a:rPr>
                          <m:t>)</m:t>
                        </m:r>
                        <m:r>
                          <m:rPr>
                            <m:nor/>
                          </m:rPr>
                          <a:rPr lang="fr-FR" sz="2800" b="1" dirty="0">
                            <a:solidFill>
                              <a:schemeClr val="tx1"/>
                            </a:solidFill>
                            <a:latin typeface="Times New Roman" panose="02020603050405020304" pitchFamily="18" charset="0"/>
                            <a:cs typeface="Times New Roman" panose="02020603050405020304" pitchFamily="18" charset="0"/>
                          </a:rPr>
                          <m:t>dt</m:t>
                        </m:r>
                        <m:r>
                          <m:rPr>
                            <m:nor/>
                          </m:rPr>
                          <a:rPr lang="fr-FR" sz="2800" b="1" dirty="0">
                            <a:solidFill>
                              <a:schemeClr val="tx1"/>
                            </a:solidFill>
                            <a:latin typeface="Times New Roman" panose="02020603050405020304" pitchFamily="18" charset="0"/>
                            <a:cs typeface="Times New Roman" panose="02020603050405020304" pitchFamily="18" charset="0"/>
                          </a:rPr>
                          <m:t> </m:t>
                        </m:r>
                      </m:e>
                    </m:nary>
                    <m:r>
                      <a:rPr lang="fr-FR" sz="2800" b="1" i="1" dirty="0" smtClean="0">
                        <a:solidFill>
                          <a:schemeClr val="tx1"/>
                        </a:solidFill>
                        <a:latin typeface="Cambria Math"/>
                        <a:cs typeface="Times New Roman" panose="02020603050405020304" pitchFamily="18" charset="0"/>
                      </a:rPr>
                      <m:t>−</m:t>
                    </m:r>
                    <m:r>
                      <a:rPr lang="fr-FR" sz="2800" b="1" i="1" dirty="0">
                        <a:solidFill>
                          <a:schemeClr val="tx1"/>
                        </a:solidFill>
                        <a:latin typeface="Cambria Math"/>
                        <a:cs typeface="Times New Roman" panose="02020603050405020304" pitchFamily="18" charset="0"/>
                      </a:rPr>
                      <m:t> </m:t>
                    </m:r>
                    <m:r>
                      <a:rPr lang="fr-FR" sz="2800" b="1" i="1" dirty="0" smtClean="0">
                        <a:solidFill>
                          <a:schemeClr val="tx1"/>
                        </a:solidFill>
                        <a:latin typeface="Cambria Math"/>
                        <a:cs typeface="Times New Roman" panose="02020603050405020304" pitchFamily="18" charset="0"/>
                      </a:rPr>
                      <m:t> </m:t>
                    </m:r>
                  </m:oMath>
                </a14:m>
                <a:r>
                  <a:rPr lang="fr-FR" sz="2800" b="1" dirty="0">
                    <a:solidFill>
                      <a:schemeClr val="tx1"/>
                    </a:solidFill>
                    <a:latin typeface="Times New Roman" panose="02020603050405020304" pitchFamily="18" charset="0"/>
                    <a:cs typeface="Times New Roman" panose="02020603050405020304" pitchFamily="18" charset="0"/>
                  </a:rPr>
                  <a:t>(E(X))</a:t>
                </a:r>
                <a:r>
                  <a:rPr lang="fr-FR" sz="2800" b="1" baseline="30000" dirty="0">
                    <a:solidFill>
                      <a:schemeClr val="tx1"/>
                    </a:solidFill>
                    <a:latin typeface="Times New Roman" panose="02020603050405020304" pitchFamily="18" charset="0"/>
                    <a:cs typeface="Times New Roman" panose="02020603050405020304" pitchFamily="18" charset="0"/>
                  </a:rPr>
                  <a:t>2</a:t>
                </a:r>
                <a:r>
                  <a:rPr lang="fr-FR" sz="2800" b="1" dirty="0">
                    <a:solidFill>
                      <a:schemeClr val="tx1"/>
                    </a:solidFill>
                    <a:latin typeface="Times New Roman" panose="02020603050405020304" pitchFamily="18" charset="0"/>
                    <a:cs typeface="Times New Roman" panose="02020603050405020304" pitchFamily="18" charset="0"/>
                  </a:rPr>
                  <a:t> </a:t>
                </a:r>
              </a:p>
              <a:p>
                <a:pPr algn="l"/>
                <a:endParaRPr lang="fr-FR" sz="2800" dirty="0">
                  <a:solidFill>
                    <a:schemeClr val="tx1"/>
                  </a:solidFill>
                  <a:latin typeface="Times New Roman" panose="02020603050405020304" pitchFamily="18" charset="0"/>
                  <a:cs typeface="Times New Roman" panose="02020603050405020304" pitchFamily="18" charset="0"/>
                </a:endParaRPr>
              </a:p>
              <a:p>
                <a:pPr algn="just"/>
                <a:r>
                  <a:rPr lang="fr-FR" sz="2800" dirty="0">
                    <a:solidFill>
                      <a:schemeClr val="tx1"/>
                    </a:solidFill>
                    <a:latin typeface="Times New Roman" panose="02020603050405020304" pitchFamily="18" charset="0"/>
                    <a:cs typeface="Times New Roman" panose="02020603050405020304" pitchFamily="18" charset="0"/>
                  </a:rPr>
                  <a:t>Ainsi on peut déduire l'espérance et la variance à partir de n'importe laquelle des fonctions     </a:t>
                </a:r>
              </a:p>
              <a:p>
                <a:pPr algn="just"/>
                <a:r>
                  <a:rPr lang="fr-FR" sz="2800" dirty="0">
                    <a:solidFill>
                      <a:schemeClr val="tx1"/>
                    </a:solidFill>
                    <a:latin typeface="Times New Roman" panose="02020603050405020304" pitchFamily="18" charset="0"/>
                    <a:cs typeface="Times New Roman" panose="02020603050405020304" pitchFamily="18" charset="0"/>
                  </a:rPr>
                  <a:t>             </a:t>
                </a:r>
              </a:p>
              <a:p>
                <a:r>
                  <a:rPr lang="fr-FR" sz="2800" b="1" dirty="0">
                    <a:solidFill>
                      <a:schemeClr val="tx1"/>
                    </a:solidFill>
                    <a:latin typeface="Times New Roman" panose="02020603050405020304" pitchFamily="18" charset="0"/>
                    <a:cs typeface="Times New Roman" panose="02020603050405020304" pitchFamily="18" charset="0"/>
                  </a:rPr>
                  <a:t>F, S, f, </a:t>
                </a:r>
                <a14:m>
                  <m:oMath xmlns:m="http://schemas.openxmlformats.org/officeDocument/2006/math">
                    <m:r>
                      <m:rPr>
                        <m:nor/>
                      </m:rPr>
                      <a:rPr lang="el-GR" sz="2800" b="1" dirty="0">
                        <a:solidFill>
                          <a:schemeClr val="tx1"/>
                        </a:solidFill>
                        <a:latin typeface="Times New Roman" panose="02020603050405020304" pitchFamily="18" charset="0"/>
                        <a:cs typeface="Times New Roman" panose="02020603050405020304" pitchFamily="18" charset="0"/>
                      </a:rPr>
                      <m:t>λ</m:t>
                    </m:r>
                    <m:r>
                      <m:rPr>
                        <m:nor/>
                      </m:rPr>
                      <a:rPr lang="fr-FR" sz="2800" b="1" i="0" dirty="0" smtClean="0">
                        <a:solidFill>
                          <a:schemeClr val="tx1"/>
                        </a:solidFill>
                        <a:latin typeface="Times New Roman" panose="02020603050405020304" pitchFamily="18" charset="0"/>
                        <a:cs typeface="Times New Roman" panose="02020603050405020304" pitchFamily="18" charset="0"/>
                      </a:rPr>
                      <m:t>,</m:t>
                    </m:r>
                  </m:oMath>
                </a14:m>
                <a:r>
                  <a:rPr lang="fr-FR" sz="2800" b="1" dirty="0">
                    <a:solidFill>
                      <a:schemeClr val="tx1"/>
                    </a:solidFill>
                    <a:latin typeface="Times New Roman" panose="02020603050405020304" pitchFamily="18" charset="0"/>
                    <a:cs typeface="Times New Roman" panose="02020603050405020304" pitchFamily="18" charset="0"/>
                  </a:rPr>
                  <a:t> </a:t>
                </a:r>
                <a:r>
                  <a:rPr lang="el-GR" sz="2800" b="1" dirty="0">
                    <a:solidFill>
                      <a:schemeClr val="tx1"/>
                    </a:solidFill>
                    <a:latin typeface="Times New Roman" panose="02020603050405020304" pitchFamily="18" charset="0"/>
                    <a:cs typeface="Times New Roman" panose="02020603050405020304" pitchFamily="18" charset="0"/>
                  </a:rPr>
                  <a:t>Δ</a:t>
                </a:r>
                <a:r>
                  <a:rPr lang="fr-FR" sz="2800" b="1" dirty="0">
                    <a:solidFill>
                      <a:schemeClr val="tx1"/>
                    </a:solidFill>
                    <a:latin typeface="Times New Roman" panose="02020603050405020304" pitchFamily="18" charset="0"/>
                    <a:cs typeface="Times New Roman" panose="02020603050405020304" pitchFamily="18" charset="0"/>
                  </a:rPr>
                  <a:t>; </a:t>
                </a:r>
              </a:p>
              <a:p>
                <a:r>
                  <a:rPr lang="fr-FR" sz="2800" dirty="0">
                    <a:solidFill>
                      <a:schemeClr val="tx1"/>
                    </a:solidFill>
                    <a:latin typeface="Times New Roman" panose="02020603050405020304" pitchFamily="18" charset="0"/>
                    <a:cs typeface="Times New Roman" panose="02020603050405020304" pitchFamily="18" charset="0"/>
                  </a:rPr>
                  <a:t>(mais pas l'inverse).</a:t>
                </a:r>
                <a:endParaRPr lang="fr-FR" sz="2800" i="1"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3" name="Sous-titre 2"/>
              <p:cNvSpPr>
                <a:spLocks noGrp="1" noRot="1" noChangeAspect="1" noMove="1" noResize="1" noEditPoints="1" noAdjustHandles="1" noChangeArrowheads="1" noChangeShapeType="1" noTextEdit="1"/>
              </p:cNvSpPr>
              <p:nvPr>
                <p:ph type="subTitle" idx="1"/>
              </p:nvPr>
            </p:nvSpPr>
            <p:spPr>
              <a:xfrm>
                <a:off x="0" y="0"/>
                <a:ext cx="9144000" cy="6858000"/>
              </a:xfrm>
              <a:blipFill rotWithShape="1">
                <a:blip r:embed="rId2"/>
                <a:stretch>
                  <a:fillRect l="-1333" t="-889" r="-1333" b="-1244"/>
                </a:stretch>
              </a:blipFill>
            </p:spPr>
            <p:txBody>
              <a:bodyPr/>
              <a:lstStyle/>
              <a:p>
                <a:r>
                  <a:rPr lang="fr-FR">
                    <a:noFill/>
                  </a:rPr>
                  <a:t> </a:t>
                </a:r>
              </a:p>
            </p:txBody>
          </p:sp>
        </mc:Fallback>
      </mc:AlternateContent>
    </p:spTree>
    <p:extLst>
      <p:ext uri="{BB962C8B-B14F-4D97-AF65-F5344CB8AC3E}">
        <p14:creationId xmlns:p14="http://schemas.microsoft.com/office/powerpoint/2010/main" val="2941372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lstStyle/>
          <a:p>
            <a:pPr marL="0" indent="0">
              <a:buNone/>
            </a:pPr>
            <a:r>
              <a:rPr lang="fr-FR" sz="2800" b="1" dirty="0"/>
              <a:t>Quelques Modèles Statistiques</a:t>
            </a:r>
          </a:p>
          <a:p>
            <a:pPr marL="0" indent="0">
              <a:buNone/>
            </a:pPr>
            <a:r>
              <a:rPr lang="fr-FR" sz="2800" b="1" dirty="0">
                <a:cs typeface="Times New Roman" panose="02020603050405020304" pitchFamily="18" charset="0"/>
              </a:rPr>
              <a:t>Etude de Survie</a:t>
            </a:r>
          </a:p>
          <a:p>
            <a:pPr marL="0" indent="0">
              <a:buNone/>
            </a:pPr>
            <a:r>
              <a:rPr lang="fr-FR" sz="2800" b="1" dirty="0">
                <a:cs typeface="Times New Roman" panose="02020603050405020304" pitchFamily="18" charset="0"/>
              </a:rPr>
              <a:t>Prérequis</a:t>
            </a:r>
            <a:endParaRPr lang="fr-FR" sz="2800" dirty="0">
              <a:cs typeface="Times New Roman" panose="02020603050405020304" pitchFamily="18" charset="0"/>
            </a:endParaRPr>
          </a:p>
          <a:p>
            <a:pPr marL="0" indent="0" algn="r">
              <a:buNone/>
            </a:pPr>
            <a:r>
              <a:rPr lang="fr-FR" sz="2800" dirty="0">
                <a:cs typeface="Times New Roman" panose="02020603050405020304" pitchFamily="18" charset="0"/>
              </a:rPr>
              <a:t>Incidence, RR, Chi2, Régression</a:t>
            </a:r>
          </a:p>
          <a:p>
            <a:pPr marL="0" indent="0">
              <a:buNone/>
            </a:pPr>
            <a:r>
              <a:rPr lang="fr-FR" sz="2800" dirty="0"/>
              <a:t>Début d’observation </a:t>
            </a:r>
          </a:p>
          <a:p>
            <a:pPr marL="0" indent="0">
              <a:buNone/>
            </a:pPr>
            <a:r>
              <a:rPr lang="fr-FR" sz="2800" dirty="0"/>
              <a:t>Date </a:t>
            </a:r>
            <a:r>
              <a:rPr lang="fr-FR" sz="2800" b="1" dirty="0"/>
              <a:t>état </a:t>
            </a:r>
            <a:r>
              <a:rPr lang="fr-FR" sz="2800" dirty="0"/>
              <a:t>( vivant / DCD) aux </a:t>
            </a:r>
            <a:r>
              <a:rPr lang="fr-FR" sz="2800" b="1" dirty="0"/>
              <a:t>dernières nouvelles</a:t>
            </a:r>
          </a:p>
          <a:p>
            <a:pPr marL="0" indent="0">
              <a:buNone/>
            </a:pPr>
            <a:r>
              <a:rPr lang="fr-FR" sz="2800" b="1" dirty="0"/>
              <a:t>Date de Point (</a:t>
            </a:r>
            <a:r>
              <a:rPr lang="fr-FR" sz="2800" b="1" i="1" dirty="0"/>
              <a:t>end-point</a:t>
            </a:r>
            <a:r>
              <a:rPr lang="fr-FR" sz="2800" b="1" dirty="0"/>
              <a:t>) : Fin</a:t>
            </a:r>
            <a:endParaRPr lang="fr-FR" sz="2800" dirty="0">
              <a:cs typeface="Times New Roman" panose="02020603050405020304" pitchFamily="18" charset="0"/>
            </a:endParaRPr>
          </a:p>
          <a:p>
            <a:pPr marL="0" indent="0">
              <a:buNone/>
            </a:pPr>
            <a:r>
              <a:rPr lang="fr-FR" sz="2800" dirty="0"/>
              <a:t>Temps de participation, le recul et la durée de surveillance.</a:t>
            </a:r>
          </a:p>
          <a:p>
            <a:pPr marL="0" indent="0">
              <a:buNone/>
            </a:pPr>
            <a:endParaRPr lang="fr-FR" sz="2800" dirty="0">
              <a:cs typeface="Times New Roman" panose="02020603050405020304" pitchFamily="18" charset="0"/>
            </a:endParaRPr>
          </a:p>
          <a:p>
            <a:pPr marL="0" indent="0">
              <a:buNone/>
            </a:pPr>
            <a:endParaRPr lang="fr-FR" sz="2800" dirty="0">
              <a:cs typeface="Times New Roman" panose="02020603050405020304" pitchFamily="18" charset="0"/>
            </a:endParaRPr>
          </a:p>
          <a:p>
            <a:pPr marL="0" indent="0">
              <a:buNone/>
            </a:pPr>
            <a:endParaRPr lang="fr-FR" sz="2800" dirty="0">
              <a:cs typeface="Times New Roman" panose="02020603050405020304" pitchFamily="18" charset="0"/>
            </a:endParaRPr>
          </a:p>
          <a:p>
            <a:pPr marL="0" indent="0">
              <a:buNone/>
            </a:pPr>
            <a:endParaRPr lang="fr-FR" sz="2800" dirty="0">
              <a:cs typeface="Times New Roman" panose="02020603050405020304" pitchFamily="18" charset="0"/>
            </a:endParaRPr>
          </a:p>
          <a:p>
            <a:pPr marL="0" indent="0">
              <a:buNone/>
            </a:pPr>
            <a:endParaRPr lang="fr-FR" sz="2800" dirty="0">
              <a:cs typeface="Times New Roman" panose="02020603050405020304" pitchFamily="18" charset="0"/>
            </a:endParaRPr>
          </a:p>
          <a:p>
            <a:pPr marL="0" indent="0">
              <a:buNone/>
            </a:pPr>
            <a:endParaRPr lang="fr-FR" sz="2800" dirty="0">
              <a:cs typeface="Times New Roman" panose="02020603050405020304" pitchFamily="18" charset="0"/>
            </a:endParaRPr>
          </a:p>
          <a:p>
            <a:pPr marL="0" indent="0" algn="ctr">
              <a:buNone/>
            </a:pPr>
            <a:endParaRPr lang="fr-FR" sz="2800" dirty="0">
              <a:cs typeface="Times New Roman" panose="02020603050405020304" pitchFamily="18" charset="0"/>
            </a:endParaRPr>
          </a:p>
          <a:p>
            <a:pPr marL="0" indent="0">
              <a:buNone/>
            </a:pPr>
            <a:endParaRPr lang="fr-FR" sz="2800" b="1" dirty="0">
              <a:cs typeface="Times New Roman" panose="02020603050405020304" pitchFamily="18" charset="0"/>
            </a:endParaRPr>
          </a:p>
          <a:p>
            <a:pPr marL="0" indent="0">
              <a:buNone/>
            </a:pPr>
            <a:endParaRPr lang="fr-FR" sz="2800" b="1" dirty="0">
              <a:cs typeface="Times New Roman" panose="02020603050405020304" pitchFamily="18" charset="0"/>
            </a:endParaRPr>
          </a:p>
          <a:p>
            <a:pPr marL="0" indent="0">
              <a:buNone/>
            </a:pPr>
            <a:endParaRPr lang="fr-FR" sz="2800" b="1" dirty="0">
              <a:cs typeface="Times New Roman" panose="02020603050405020304" pitchFamily="18" charset="0"/>
            </a:endParaRPr>
          </a:p>
        </p:txBody>
      </p:sp>
      <p:pic>
        <p:nvPicPr>
          <p:cNvPr id="1026" name="Picture 2" descr="C:\Users\user\Desktop\Bostatistique 2020\Image\p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4365104"/>
            <a:ext cx="8640960" cy="2088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2427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lstStyle/>
          <a:p>
            <a:pPr marL="0" indent="0">
              <a:buNone/>
            </a:pPr>
            <a:r>
              <a:rPr lang="fr-FR" sz="2800" b="1" dirty="0"/>
              <a:t>Quelques Modèles Statistiques</a:t>
            </a:r>
          </a:p>
          <a:p>
            <a:pPr marL="0" indent="0">
              <a:buNone/>
            </a:pPr>
            <a:r>
              <a:rPr lang="fr-FR" sz="2800" b="1" dirty="0">
                <a:cs typeface="Times New Roman" panose="02020603050405020304" pitchFamily="18" charset="0"/>
              </a:rPr>
              <a:t>Etude de Survie</a:t>
            </a:r>
          </a:p>
          <a:p>
            <a:pPr marL="0" indent="0" algn="ctr">
              <a:buNone/>
            </a:pPr>
            <a:endParaRPr lang="fr-FR" sz="2800" b="1" dirty="0"/>
          </a:p>
          <a:p>
            <a:pPr marL="0" indent="0" algn="ctr">
              <a:buNone/>
            </a:pPr>
            <a:r>
              <a:rPr lang="fr-FR" sz="2800" b="1" dirty="0"/>
              <a:t>Deux types de censure différents</a:t>
            </a:r>
          </a:p>
          <a:p>
            <a:pPr marL="0" indent="0" algn="ctr">
              <a:buNone/>
            </a:pPr>
            <a:endParaRPr lang="fr-FR" sz="2800" b="1" dirty="0"/>
          </a:p>
          <a:p>
            <a:pPr marL="0" indent="0" algn="ctr">
              <a:buNone/>
            </a:pPr>
            <a:endParaRPr lang="fr-FR" sz="2800" b="1" dirty="0"/>
          </a:p>
          <a:p>
            <a:pPr marL="0" indent="0" algn="ctr">
              <a:buNone/>
            </a:pPr>
            <a:endParaRPr lang="fr-FR" sz="2800" b="1" dirty="0"/>
          </a:p>
          <a:p>
            <a:pPr marL="0" indent="0" algn="ctr">
              <a:buNone/>
            </a:pPr>
            <a:r>
              <a:rPr lang="fr-FR" sz="2800" dirty="0"/>
              <a:t>Perdus de Vue : état inconnu à la date de point (Gauche)</a:t>
            </a:r>
          </a:p>
          <a:p>
            <a:pPr marL="0" indent="0" algn="ctr">
              <a:buNone/>
            </a:pPr>
            <a:r>
              <a:rPr lang="fr-FR" sz="2800" dirty="0"/>
              <a:t>Exclus Vivants: Sortent vivants de la surveillance (Droite)</a:t>
            </a:r>
            <a:endParaRPr lang="fr-FR" sz="2800" b="1" dirty="0">
              <a:cs typeface="Times New Roman" panose="02020603050405020304" pitchFamily="18" charset="0"/>
            </a:endParaRPr>
          </a:p>
        </p:txBody>
      </p:sp>
    </p:spTree>
    <p:extLst>
      <p:ext uri="{BB962C8B-B14F-4D97-AF65-F5344CB8AC3E}">
        <p14:creationId xmlns:p14="http://schemas.microsoft.com/office/powerpoint/2010/main" val="212584532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lstStyle/>
          <a:p>
            <a:pPr marL="0" indent="0">
              <a:buNone/>
            </a:pPr>
            <a:r>
              <a:rPr lang="fr-FR" sz="2800" b="1" dirty="0"/>
              <a:t>Quelques Modèles Statistiques</a:t>
            </a:r>
          </a:p>
          <a:p>
            <a:pPr marL="0" indent="0">
              <a:buNone/>
            </a:pPr>
            <a:r>
              <a:rPr lang="fr-FR" b="1" dirty="0">
                <a:cs typeface="Times New Roman" panose="02020603050405020304" pitchFamily="18" charset="0"/>
              </a:rPr>
              <a:t>Etude de Survie</a:t>
            </a:r>
          </a:p>
          <a:p>
            <a:pPr marL="0" indent="0" algn="ctr">
              <a:buNone/>
            </a:pPr>
            <a:endParaRPr lang="fr-FR"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2050" name="Picture 2" descr="C:\Users\user\Desktop\Bostatistique 2020\Image\pp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3" y="1196753"/>
            <a:ext cx="3528392" cy="2088231"/>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user\Desktop\Bostatistique 2020\Image\ppp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7442" y="764704"/>
            <a:ext cx="3867791" cy="252028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user\Desktop\Bostatistique 2020\Image\ppppp.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513" y="3901469"/>
            <a:ext cx="3960439" cy="2707184"/>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C:\Users\user\Desktop\Bostatistique 2020\Image\pppppp.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96607" y="3567908"/>
            <a:ext cx="3728626" cy="30407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4570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lstStyle/>
          <a:p>
            <a:pPr marL="0" indent="0">
              <a:buNone/>
            </a:pPr>
            <a:r>
              <a:rPr lang="fr-FR" sz="2800" b="1" dirty="0"/>
              <a:t>Quelques Modèles Statistiques</a:t>
            </a:r>
          </a:p>
          <a:p>
            <a:pPr marL="0" indent="0">
              <a:buNone/>
            </a:pPr>
            <a:r>
              <a:rPr lang="fr-FR" sz="2800" b="1" dirty="0">
                <a:cs typeface="Times New Roman" panose="02020603050405020304" pitchFamily="18" charset="0"/>
              </a:rPr>
              <a:t>Etude de Survie Notation</a:t>
            </a:r>
          </a:p>
          <a:p>
            <a:pPr marL="0" indent="0">
              <a:buNone/>
            </a:pPr>
            <a:endParaRPr lang="fr-FR" sz="2800" b="1" dirty="0">
              <a:cs typeface="Times New Roman" panose="02020603050405020304" pitchFamily="18" charset="0"/>
            </a:endParaRPr>
          </a:p>
          <a:p>
            <a:pPr marL="0" indent="0">
              <a:buNone/>
            </a:pPr>
            <a:endParaRPr lang="fr-FR" sz="2800" b="1" dirty="0">
              <a:cs typeface="Times New Roman" panose="02020603050405020304" pitchFamily="18" charset="0"/>
            </a:endParaRPr>
          </a:p>
          <a:p>
            <a:pPr marL="0" indent="0">
              <a:buNone/>
            </a:pPr>
            <a:r>
              <a:rPr lang="fr-FR" sz="2800" b="1" dirty="0">
                <a:cs typeface="Times New Roman" panose="02020603050405020304" pitchFamily="18" charset="0"/>
              </a:rPr>
              <a:t> n</a:t>
            </a:r>
            <a:r>
              <a:rPr lang="fr-FR" sz="2800" b="1" baseline="-25000" dirty="0">
                <a:cs typeface="Times New Roman" panose="02020603050405020304" pitchFamily="18" charset="0"/>
              </a:rPr>
              <a:t>i  </a:t>
            </a:r>
            <a:r>
              <a:rPr lang="fr-FR" sz="2800" b="1" dirty="0">
                <a:cs typeface="Times New Roman" panose="02020603050405020304" pitchFamily="18" charset="0"/>
              </a:rPr>
              <a:t>: </a:t>
            </a:r>
            <a:r>
              <a:rPr lang="fr-FR" sz="2800" dirty="0">
                <a:cs typeface="Times New Roman" panose="02020603050405020304" pitchFamily="18" charset="0"/>
              </a:rPr>
              <a:t>Nombre de sujet, pas encore d’événement</a:t>
            </a:r>
            <a:endParaRPr lang="fr-FR" sz="2800" baseline="-25000" dirty="0">
              <a:cs typeface="Times New Roman" panose="02020603050405020304" pitchFamily="18" charset="0"/>
            </a:endParaRPr>
          </a:p>
          <a:p>
            <a:pPr marL="0" indent="0">
              <a:buNone/>
            </a:pPr>
            <a:r>
              <a:rPr lang="fr-FR" sz="2800" baseline="-25000" dirty="0">
                <a:cs typeface="Times New Roman" panose="02020603050405020304" pitchFamily="18" charset="0"/>
              </a:rPr>
              <a:t>  </a:t>
            </a:r>
            <a:r>
              <a:rPr lang="fr-FR" sz="2800" b="1" dirty="0">
                <a:cs typeface="Times New Roman" panose="02020603050405020304" pitchFamily="18" charset="0"/>
              </a:rPr>
              <a:t>g</a:t>
            </a:r>
            <a:r>
              <a:rPr lang="fr-FR" sz="2800" b="1" baseline="-25000" dirty="0">
                <a:cs typeface="Times New Roman" panose="02020603050405020304" pitchFamily="18" charset="0"/>
              </a:rPr>
              <a:t>i  </a:t>
            </a:r>
            <a:r>
              <a:rPr lang="fr-FR" sz="2800" b="1" dirty="0">
                <a:cs typeface="Times New Roman" panose="02020603050405020304" pitchFamily="18" charset="0"/>
              </a:rPr>
              <a:t>: </a:t>
            </a:r>
            <a:r>
              <a:rPr lang="fr-FR" sz="2800" dirty="0">
                <a:cs typeface="Times New Roman" panose="02020603050405020304" pitchFamily="18" charset="0"/>
              </a:rPr>
              <a:t>Nombre de sujet, avec réalisation  d’événement</a:t>
            </a:r>
          </a:p>
          <a:p>
            <a:pPr marL="0" indent="0">
              <a:buNone/>
            </a:pPr>
            <a:r>
              <a:rPr lang="fr-FR" sz="2800" baseline="-25000" dirty="0">
                <a:cs typeface="Times New Roman" panose="02020603050405020304" pitchFamily="18" charset="0"/>
              </a:rPr>
              <a:t>  </a:t>
            </a:r>
            <a:r>
              <a:rPr lang="fr-FR" sz="2800" b="1" dirty="0" err="1">
                <a:cs typeface="Times New Roman" panose="02020603050405020304" pitchFamily="18" charset="0"/>
              </a:rPr>
              <a:t>e</a:t>
            </a:r>
            <a:r>
              <a:rPr lang="fr-FR" sz="2800" b="1" baseline="-25000" dirty="0" err="1">
                <a:cs typeface="Times New Roman" panose="02020603050405020304" pitchFamily="18" charset="0"/>
              </a:rPr>
              <a:t>i</a:t>
            </a:r>
            <a:r>
              <a:rPr lang="fr-FR" sz="2800" b="1" baseline="-25000" dirty="0">
                <a:cs typeface="Times New Roman" panose="02020603050405020304" pitchFamily="18" charset="0"/>
              </a:rPr>
              <a:t>  </a:t>
            </a:r>
            <a:r>
              <a:rPr lang="fr-FR" sz="2800" b="1" dirty="0">
                <a:cs typeface="Times New Roman" panose="02020603050405020304" pitchFamily="18" charset="0"/>
              </a:rPr>
              <a:t>: </a:t>
            </a:r>
            <a:r>
              <a:rPr lang="fr-FR" sz="2800" dirty="0">
                <a:cs typeface="Times New Roman" panose="02020603050405020304" pitchFamily="18" charset="0"/>
              </a:rPr>
              <a:t>Exclus, Perdus de vue</a:t>
            </a:r>
            <a:r>
              <a:rPr lang="fr-FR" sz="2800" baseline="-25000" dirty="0">
                <a:cs typeface="Times New Roman" panose="02020603050405020304" pitchFamily="18" charset="0"/>
              </a:rPr>
              <a:t> </a:t>
            </a:r>
          </a:p>
          <a:p>
            <a:pPr marL="0" indent="0">
              <a:buNone/>
            </a:pPr>
            <a:r>
              <a:rPr lang="fr-FR" sz="2800" baseline="-25000" dirty="0">
                <a:cs typeface="Times New Roman" panose="02020603050405020304" pitchFamily="18" charset="0"/>
              </a:rPr>
              <a:t>  </a:t>
            </a:r>
            <a:r>
              <a:rPr lang="fr-FR" sz="2800" b="1" dirty="0">
                <a:cs typeface="Times New Roman" panose="02020603050405020304" pitchFamily="18" charset="0"/>
              </a:rPr>
              <a:t>q</a:t>
            </a:r>
            <a:r>
              <a:rPr lang="fr-FR" sz="2800" b="1" baseline="-25000" dirty="0">
                <a:cs typeface="Times New Roman" panose="02020603050405020304" pitchFamily="18" charset="0"/>
              </a:rPr>
              <a:t>i  </a:t>
            </a:r>
            <a:r>
              <a:rPr lang="fr-FR" sz="2800" b="1" dirty="0">
                <a:cs typeface="Times New Roman" panose="02020603050405020304" pitchFamily="18" charset="0"/>
              </a:rPr>
              <a:t>= g</a:t>
            </a:r>
            <a:r>
              <a:rPr lang="fr-FR" sz="2800" b="1" baseline="-25000" dirty="0">
                <a:cs typeface="Times New Roman" panose="02020603050405020304" pitchFamily="18" charset="0"/>
              </a:rPr>
              <a:t>i </a:t>
            </a:r>
            <a:r>
              <a:rPr lang="fr-FR" sz="2800" b="1" dirty="0">
                <a:cs typeface="Times New Roman" panose="02020603050405020304" pitchFamily="18" charset="0"/>
              </a:rPr>
              <a:t>/(n</a:t>
            </a:r>
            <a:r>
              <a:rPr lang="fr-FR" sz="2800" b="1" baseline="-25000" dirty="0">
                <a:cs typeface="Times New Roman" panose="02020603050405020304" pitchFamily="18" charset="0"/>
              </a:rPr>
              <a:t>i </a:t>
            </a:r>
            <a:r>
              <a:rPr lang="fr-FR" sz="2800" b="1" dirty="0">
                <a:cs typeface="Times New Roman" panose="02020603050405020304" pitchFamily="18" charset="0"/>
              </a:rPr>
              <a:t>– </a:t>
            </a:r>
            <a:r>
              <a:rPr lang="fr-FR" sz="2800" b="1" dirty="0" err="1">
                <a:cs typeface="Times New Roman" panose="02020603050405020304" pitchFamily="18" charset="0"/>
              </a:rPr>
              <a:t>e</a:t>
            </a:r>
            <a:r>
              <a:rPr lang="fr-FR" sz="2800" b="1" baseline="-25000" dirty="0" err="1">
                <a:cs typeface="Times New Roman" panose="02020603050405020304" pitchFamily="18" charset="0"/>
              </a:rPr>
              <a:t>i</a:t>
            </a:r>
            <a:r>
              <a:rPr lang="fr-FR" sz="2800" b="1" baseline="-25000" dirty="0">
                <a:cs typeface="Times New Roman" panose="02020603050405020304" pitchFamily="18" charset="0"/>
              </a:rPr>
              <a:t> </a:t>
            </a:r>
            <a:r>
              <a:rPr lang="fr-FR" sz="2800" b="1" dirty="0">
                <a:cs typeface="Times New Roman" panose="02020603050405020304" pitchFamily="18" charset="0"/>
              </a:rPr>
              <a:t>) : </a:t>
            </a:r>
            <a:r>
              <a:rPr lang="fr-FR" sz="2800" dirty="0">
                <a:cs typeface="Times New Roman" panose="02020603050405020304" pitchFamily="18" charset="0"/>
              </a:rPr>
              <a:t>Probabilité d’événement</a:t>
            </a:r>
          </a:p>
          <a:p>
            <a:pPr marL="0" indent="0">
              <a:buNone/>
            </a:pPr>
            <a:r>
              <a:rPr lang="fr-FR" sz="2800" b="1" dirty="0">
                <a:cs typeface="Times New Roman" panose="02020603050405020304" pitchFamily="18" charset="0"/>
              </a:rPr>
              <a:t> P</a:t>
            </a:r>
            <a:r>
              <a:rPr lang="fr-FR" sz="2800" b="1" baseline="-25000" dirty="0">
                <a:cs typeface="Times New Roman" panose="02020603050405020304" pitchFamily="18" charset="0"/>
              </a:rPr>
              <a:t>i </a:t>
            </a:r>
            <a:r>
              <a:rPr lang="fr-FR" sz="2800" b="1" dirty="0">
                <a:cs typeface="Times New Roman" panose="02020603050405020304" pitchFamily="18" charset="0"/>
              </a:rPr>
              <a:t>= 1 – q</a:t>
            </a:r>
            <a:r>
              <a:rPr lang="fr-FR" sz="2800" b="1" baseline="-25000" dirty="0">
                <a:cs typeface="Times New Roman" panose="02020603050405020304" pitchFamily="18" charset="0"/>
              </a:rPr>
              <a:t>i  </a:t>
            </a:r>
            <a:r>
              <a:rPr lang="fr-FR" sz="2800" b="1" dirty="0">
                <a:cs typeface="Times New Roman" panose="02020603050405020304" pitchFamily="18" charset="0"/>
              </a:rPr>
              <a:t>= : </a:t>
            </a:r>
            <a:r>
              <a:rPr lang="fr-FR" sz="2800" dirty="0">
                <a:cs typeface="Times New Roman" panose="02020603050405020304" pitchFamily="18" charset="0"/>
              </a:rPr>
              <a:t>Probabilité d’échec</a:t>
            </a:r>
          </a:p>
          <a:p>
            <a:pPr marL="0" indent="0">
              <a:buNone/>
            </a:pPr>
            <a:r>
              <a:rPr lang="fr-FR" sz="2800" b="1" dirty="0">
                <a:cs typeface="Times New Roman" panose="02020603050405020304" pitchFamily="18" charset="0"/>
              </a:rPr>
              <a:t> S</a:t>
            </a:r>
            <a:r>
              <a:rPr lang="fr-FR" sz="2800" b="1" baseline="-25000" dirty="0">
                <a:cs typeface="Times New Roman" panose="02020603050405020304" pitchFamily="18" charset="0"/>
              </a:rPr>
              <a:t>i</a:t>
            </a:r>
            <a:r>
              <a:rPr lang="fr-FR" sz="2800" b="1" dirty="0">
                <a:cs typeface="Times New Roman" panose="02020603050405020304" pitchFamily="18" charset="0"/>
              </a:rPr>
              <a:t> = p</a:t>
            </a:r>
            <a:r>
              <a:rPr lang="fr-FR" sz="2800" b="1" baseline="-25000" dirty="0">
                <a:cs typeface="Times New Roman" panose="02020603050405020304" pitchFamily="18" charset="0"/>
              </a:rPr>
              <a:t>i*</a:t>
            </a:r>
            <a:r>
              <a:rPr lang="fr-FR" sz="2800" b="1" dirty="0">
                <a:cs typeface="Times New Roman" panose="02020603050405020304" pitchFamily="18" charset="0"/>
              </a:rPr>
              <a:t>S</a:t>
            </a:r>
            <a:r>
              <a:rPr lang="fr-FR" sz="2800" b="1" baseline="-25000" dirty="0">
                <a:cs typeface="Times New Roman" panose="02020603050405020304" pitchFamily="18" charset="0"/>
              </a:rPr>
              <a:t>i-1</a:t>
            </a:r>
            <a:r>
              <a:rPr lang="fr-FR" sz="2800" b="1" dirty="0">
                <a:cs typeface="Times New Roman" panose="02020603050405020304" pitchFamily="18" charset="0"/>
              </a:rPr>
              <a:t> : </a:t>
            </a:r>
            <a:r>
              <a:rPr lang="fr-FR" sz="2800" dirty="0">
                <a:cs typeface="Times New Roman" panose="02020603050405020304" pitchFamily="18" charset="0"/>
              </a:rPr>
              <a:t>Probabilité total  (Cumul) d’échec</a:t>
            </a:r>
          </a:p>
          <a:p>
            <a:pPr marL="0" indent="0">
              <a:buNone/>
            </a:pPr>
            <a:endParaRPr lang="fr-FR" sz="2800" b="1" dirty="0">
              <a:cs typeface="Times New Roman" panose="02020603050405020304" pitchFamily="18" charset="0"/>
            </a:endParaRPr>
          </a:p>
          <a:p>
            <a:pPr marL="0" indent="0">
              <a:buNone/>
            </a:pPr>
            <a:endParaRPr lang="fr-FR" sz="2800" b="1" dirty="0">
              <a:cs typeface="Times New Roman" panose="02020603050405020304" pitchFamily="18" charset="0"/>
            </a:endParaRPr>
          </a:p>
          <a:p>
            <a:pPr marL="0" indent="0">
              <a:buNone/>
            </a:pPr>
            <a:r>
              <a:rPr lang="fr-FR" sz="2800" b="1" dirty="0">
                <a:cs typeface="Times New Roman" panose="02020603050405020304" pitchFamily="18" charset="0"/>
              </a:rPr>
              <a:t> </a:t>
            </a:r>
          </a:p>
          <a:p>
            <a:pPr marL="0" indent="0">
              <a:buNone/>
            </a:pPr>
            <a:endParaRPr lang="fr-FR" sz="2800" b="1" dirty="0">
              <a:cs typeface="Times New Roman" panose="02020603050405020304" pitchFamily="18" charset="0"/>
            </a:endParaRPr>
          </a:p>
          <a:p>
            <a:pPr marL="0" indent="0" algn="ctr">
              <a:buNone/>
            </a:pPr>
            <a:endParaRPr lang="fr-FR"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7219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0" y="0"/>
            <a:ext cx="9144000" cy="6858000"/>
          </a:xfrm>
        </p:spPr>
        <p:txBody>
          <a:bodyPr>
            <a:normAutofit/>
          </a:bodyPr>
          <a:lstStyle/>
          <a:p>
            <a:pPr algn="l"/>
            <a:r>
              <a:rPr lang="fr-FR" sz="2800" b="1" dirty="0">
                <a:solidFill>
                  <a:schemeClr val="tx1"/>
                </a:solidFill>
              </a:rPr>
              <a:t>Rappel </a:t>
            </a:r>
          </a:p>
          <a:p>
            <a:pPr algn="l"/>
            <a:r>
              <a:rPr lang="fr-FR" sz="2800" dirty="0">
                <a:solidFill>
                  <a:schemeClr val="tx1"/>
                </a:solidFill>
              </a:rPr>
              <a:t>Significativité</a:t>
            </a:r>
          </a:p>
          <a:p>
            <a:pPr algn="l"/>
            <a:r>
              <a:rPr lang="fr-FR" sz="2800" dirty="0">
                <a:solidFill>
                  <a:schemeClr val="tx1"/>
                </a:solidFill>
              </a:rPr>
              <a:t>Seuil</a:t>
            </a:r>
          </a:p>
          <a:p>
            <a:pPr algn="l"/>
            <a:r>
              <a:rPr lang="fr-FR" sz="2800" dirty="0">
                <a:solidFill>
                  <a:schemeClr val="tx1"/>
                </a:solidFill>
              </a:rPr>
              <a:t>Intervalle de Confiance</a:t>
            </a:r>
          </a:p>
          <a:p>
            <a:pPr algn="l"/>
            <a:r>
              <a:rPr lang="fr-FR" sz="2800" dirty="0">
                <a:solidFill>
                  <a:schemeClr val="tx1"/>
                </a:solidFill>
              </a:rPr>
              <a:t>P-Value</a:t>
            </a:r>
          </a:p>
          <a:p>
            <a:pPr algn="l"/>
            <a:endParaRPr lang="fr-FR" sz="2800" dirty="0">
              <a:solidFill>
                <a:schemeClr val="tx1"/>
              </a:solidFill>
            </a:endParaRPr>
          </a:p>
          <a:p>
            <a:pPr algn="l"/>
            <a:r>
              <a:rPr lang="fr-FR" sz="2800" b="1" dirty="0">
                <a:solidFill>
                  <a:schemeClr val="tx1"/>
                </a:solidFill>
              </a:rPr>
              <a:t>Exercice Significativité</a:t>
            </a:r>
          </a:p>
          <a:p>
            <a:pPr algn="l"/>
            <a:endParaRPr lang="fr-FR" sz="2800" dirty="0">
              <a:solidFill>
                <a:schemeClr val="tx1"/>
              </a:solidFill>
            </a:endParaRPr>
          </a:p>
          <a:p>
            <a:pPr algn="l"/>
            <a:endParaRPr lang="fr-FR" sz="2800" dirty="0">
              <a:solidFill>
                <a:schemeClr val="tx1"/>
              </a:solidFill>
            </a:endParaRPr>
          </a:p>
          <a:p>
            <a:pPr algn="l"/>
            <a:endParaRPr lang="fr-FR" sz="2800" dirty="0">
              <a:solidFill>
                <a:schemeClr val="tx1"/>
              </a:solidFill>
            </a:endParaRPr>
          </a:p>
          <a:p>
            <a:pPr algn="l"/>
            <a:endParaRPr lang="fr-FR" sz="2800" dirty="0">
              <a:solidFill>
                <a:schemeClr val="tx1"/>
              </a:solidFill>
            </a:endParaRPr>
          </a:p>
        </p:txBody>
      </p:sp>
    </p:spTree>
    <p:extLst>
      <p:ext uri="{BB962C8B-B14F-4D97-AF65-F5344CB8AC3E}">
        <p14:creationId xmlns:p14="http://schemas.microsoft.com/office/powerpoint/2010/main" val="325148752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lstStyle/>
          <a:p>
            <a:pPr marL="0" indent="0">
              <a:buNone/>
            </a:pPr>
            <a:r>
              <a:rPr lang="fr-FR" sz="2800" b="1" dirty="0"/>
              <a:t>Quelques Modèles Statistiques</a:t>
            </a:r>
          </a:p>
          <a:p>
            <a:pPr marL="0" indent="0">
              <a:buNone/>
            </a:pPr>
            <a:r>
              <a:rPr lang="fr-FR" sz="2800" b="1" dirty="0">
                <a:cs typeface="Times New Roman" panose="02020603050405020304" pitchFamily="18" charset="0"/>
              </a:rPr>
              <a:t>Etude de Survie</a:t>
            </a:r>
          </a:p>
          <a:p>
            <a:pPr marL="0" indent="0" algn="ctr">
              <a:buNone/>
            </a:pPr>
            <a:endParaRPr lang="fr-FR"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3074" name="Picture 2" descr="C:\Users\user\Desktop\Bostatistique 2020\Image\pppppp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587460"/>
            <a:ext cx="8784976" cy="4721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499310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lstStyle/>
          <a:p>
            <a:pPr marL="0" indent="0">
              <a:buNone/>
            </a:pPr>
            <a:r>
              <a:rPr lang="fr-FR" sz="2800" b="1" dirty="0"/>
              <a:t>Quelques Modèles Statistiques</a:t>
            </a:r>
          </a:p>
          <a:p>
            <a:pPr marL="0" indent="0">
              <a:buNone/>
            </a:pPr>
            <a:r>
              <a:rPr lang="fr-FR" sz="2800" b="1" dirty="0">
                <a:cs typeface="Times New Roman" panose="02020603050405020304" pitchFamily="18" charset="0"/>
              </a:rPr>
              <a:t>Etude de Survie</a:t>
            </a:r>
          </a:p>
          <a:p>
            <a:pPr marL="0" indent="0">
              <a:buNone/>
            </a:pPr>
            <a:r>
              <a:rPr lang="fr-FR" sz="2800" b="1" dirty="0">
                <a:cs typeface="Times New Roman" panose="02020603050405020304" pitchFamily="18" charset="0"/>
              </a:rPr>
              <a:t>Courbe de la fonction S</a:t>
            </a:r>
          </a:p>
          <a:p>
            <a:pPr marL="0" indent="0">
              <a:buNone/>
            </a:pPr>
            <a:endParaRPr lang="fr-FR" sz="2800" b="1" dirty="0">
              <a:cs typeface="Times New Roman" panose="02020603050405020304" pitchFamily="18" charset="0"/>
            </a:endParaRPr>
          </a:p>
          <a:p>
            <a:pPr marL="0" indent="0" algn="ctr">
              <a:buNone/>
            </a:pPr>
            <a:endParaRPr lang="fr-FR"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4098" name="Picture 2" descr="C:\Users\user\Desktop\Bostatistique 2020\Image\ppppppp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700809"/>
            <a:ext cx="8064896" cy="4464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604022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lstStyle/>
          <a:p>
            <a:pPr marL="0" indent="0">
              <a:buNone/>
            </a:pPr>
            <a:r>
              <a:rPr lang="fr-FR" sz="2800" b="1" dirty="0"/>
              <a:t>Quelques Modèles Statistiques</a:t>
            </a:r>
          </a:p>
          <a:p>
            <a:pPr marL="0" indent="0">
              <a:buNone/>
            </a:pPr>
            <a:r>
              <a:rPr lang="fr-FR" sz="2800" b="1" dirty="0">
                <a:cs typeface="Times New Roman" panose="02020603050405020304" pitchFamily="18" charset="0"/>
              </a:rPr>
              <a:t>Etude de Survie</a:t>
            </a:r>
          </a:p>
          <a:p>
            <a:pPr marL="0" indent="0">
              <a:buNone/>
            </a:pPr>
            <a:r>
              <a:rPr lang="fr-FR" sz="2800" b="1" dirty="0">
                <a:cs typeface="Times New Roman" panose="02020603050405020304" pitchFamily="18" charset="0"/>
              </a:rPr>
              <a:t>Méthode  Kaplan – Meier</a:t>
            </a:r>
          </a:p>
          <a:p>
            <a:pPr marL="0" indent="0">
              <a:buNone/>
            </a:pPr>
            <a:endParaRPr lang="fr-FR" sz="2800" b="1" dirty="0">
              <a:cs typeface="Times New Roman" panose="02020603050405020304" pitchFamily="18" charset="0"/>
            </a:endParaRPr>
          </a:p>
          <a:p>
            <a:pPr marL="0" indent="0" algn="ctr">
              <a:buNone/>
            </a:pPr>
            <a:endParaRPr lang="fr-FR"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026" name="Picture 2" descr="C:\Users\user\Desktop\Bostatistique 2020\Image\j.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844824"/>
            <a:ext cx="8712968" cy="4680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752954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lstStyle/>
          <a:p>
            <a:pPr marL="0" indent="0">
              <a:buNone/>
            </a:pPr>
            <a:r>
              <a:rPr lang="fr-FR" sz="2800" b="1" dirty="0"/>
              <a:t>Quelques Modèles Statistiques</a:t>
            </a:r>
          </a:p>
          <a:p>
            <a:pPr marL="0" indent="0">
              <a:buNone/>
            </a:pPr>
            <a:r>
              <a:rPr lang="fr-FR" sz="2800" b="1" dirty="0">
                <a:cs typeface="Times New Roman" panose="02020603050405020304" pitchFamily="18" charset="0"/>
              </a:rPr>
              <a:t>Etude de Survie</a:t>
            </a:r>
          </a:p>
          <a:p>
            <a:pPr marL="0" indent="0">
              <a:buNone/>
            </a:pPr>
            <a:r>
              <a:rPr lang="fr-FR" sz="2800" b="1" dirty="0">
                <a:cs typeface="Times New Roman" panose="02020603050405020304" pitchFamily="18" charset="0"/>
              </a:rPr>
              <a:t>Méthode  Kaplan – Meier</a:t>
            </a:r>
          </a:p>
          <a:p>
            <a:pPr marL="0" indent="0">
              <a:buNone/>
            </a:pPr>
            <a:endParaRPr lang="fr-FR" sz="2800" b="1" dirty="0">
              <a:cs typeface="Times New Roman" panose="02020603050405020304" pitchFamily="18" charset="0"/>
            </a:endParaRPr>
          </a:p>
          <a:p>
            <a:pPr marL="0" indent="0">
              <a:buNone/>
            </a:pPr>
            <a:endParaRPr lang="fr-FR" sz="2800" b="1" dirty="0">
              <a:cs typeface="Times New Roman" panose="02020603050405020304" pitchFamily="18" charset="0"/>
            </a:endParaRPr>
          </a:p>
          <a:p>
            <a:pPr marL="0" indent="0">
              <a:buNone/>
            </a:pPr>
            <a:endParaRPr lang="fr-FR" sz="2800" b="1" dirty="0">
              <a:cs typeface="Times New Roman" panose="02020603050405020304" pitchFamily="18" charset="0"/>
            </a:endParaRPr>
          </a:p>
          <a:p>
            <a:pPr marL="0" indent="0" algn="ctr">
              <a:buNone/>
            </a:pPr>
            <a:endParaRPr lang="fr-FR"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2" name="Tableau 1"/>
          <p:cNvGraphicFramePr>
            <a:graphicFrameLocks noGrp="1"/>
          </p:cNvGraphicFramePr>
          <p:nvPr>
            <p:extLst>
              <p:ext uri="{D42A27DB-BD31-4B8C-83A1-F6EECF244321}">
                <p14:modId xmlns:p14="http://schemas.microsoft.com/office/powerpoint/2010/main" val="2871954483"/>
              </p:ext>
            </p:extLst>
          </p:nvPr>
        </p:nvGraphicFramePr>
        <p:xfrm>
          <a:off x="251521" y="1700808"/>
          <a:ext cx="2952327" cy="4896544"/>
        </p:xfrm>
        <a:graphic>
          <a:graphicData uri="http://schemas.openxmlformats.org/drawingml/2006/table">
            <a:tbl>
              <a:tblPr>
                <a:tableStyleId>{5C22544A-7EE6-4342-B048-85BDC9FD1C3A}</a:tableStyleId>
              </a:tblPr>
              <a:tblGrid>
                <a:gridCol w="984109">
                  <a:extLst>
                    <a:ext uri="{9D8B030D-6E8A-4147-A177-3AD203B41FA5}">
                      <a16:colId xmlns:a16="http://schemas.microsoft.com/office/drawing/2014/main" val="20000"/>
                    </a:ext>
                  </a:extLst>
                </a:gridCol>
                <a:gridCol w="984109">
                  <a:extLst>
                    <a:ext uri="{9D8B030D-6E8A-4147-A177-3AD203B41FA5}">
                      <a16:colId xmlns:a16="http://schemas.microsoft.com/office/drawing/2014/main" val="20001"/>
                    </a:ext>
                  </a:extLst>
                </a:gridCol>
                <a:gridCol w="984109">
                  <a:extLst>
                    <a:ext uri="{9D8B030D-6E8A-4147-A177-3AD203B41FA5}">
                      <a16:colId xmlns:a16="http://schemas.microsoft.com/office/drawing/2014/main" val="20002"/>
                    </a:ext>
                  </a:extLst>
                </a:gridCol>
              </a:tblGrid>
              <a:tr h="288032">
                <a:tc>
                  <a:txBody>
                    <a:bodyPr/>
                    <a:lstStyle/>
                    <a:p>
                      <a:pPr algn="ctr" fontAlgn="b"/>
                      <a:r>
                        <a:rPr lang="fr-FR" sz="1800" b="1" u="none" strike="noStrike" dirty="0">
                          <a:effectLst/>
                        </a:rPr>
                        <a:t>N°</a:t>
                      </a:r>
                      <a:endParaRPr lang="fr-FR" sz="1800" b="1" i="0" u="none" strike="noStrike" dirty="0">
                        <a:solidFill>
                          <a:srgbClr val="000000"/>
                        </a:solidFill>
                        <a:effectLst/>
                        <a:latin typeface="Calibri"/>
                      </a:endParaRPr>
                    </a:p>
                  </a:txBody>
                  <a:tcPr marL="9525" marR="9525" marT="9525" marB="0" anchor="b"/>
                </a:tc>
                <a:tc>
                  <a:txBody>
                    <a:bodyPr/>
                    <a:lstStyle/>
                    <a:p>
                      <a:pPr algn="ctr" fontAlgn="b"/>
                      <a:r>
                        <a:rPr lang="fr-FR" sz="1800" b="1" u="none" strike="noStrike">
                          <a:effectLst/>
                        </a:rPr>
                        <a:t>Temps</a:t>
                      </a:r>
                      <a:endParaRPr lang="fr-FR" sz="1800" b="1" i="0" u="none" strike="noStrike">
                        <a:solidFill>
                          <a:srgbClr val="000000"/>
                        </a:solidFill>
                        <a:effectLst/>
                        <a:latin typeface="Calibri"/>
                      </a:endParaRPr>
                    </a:p>
                  </a:txBody>
                  <a:tcPr marL="9525" marR="9525" marT="9525" marB="0" anchor="b"/>
                </a:tc>
                <a:tc>
                  <a:txBody>
                    <a:bodyPr/>
                    <a:lstStyle/>
                    <a:p>
                      <a:pPr algn="ctr" fontAlgn="b"/>
                      <a:r>
                        <a:rPr lang="fr-FR" sz="1800" b="1" u="none" strike="noStrike">
                          <a:effectLst/>
                        </a:rPr>
                        <a:t>Statut</a:t>
                      </a:r>
                      <a:endParaRPr lang="fr-FR" sz="1800" b="1"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0"/>
                  </a:ext>
                </a:extLst>
              </a:tr>
              <a:tr h="288032">
                <a:tc>
                  <a:txBody>
                    <a:bodyPr/>
                    <a:lstStyle/>
                    <a:p>
                      <a:pPr algn="ctr" fontAlgn="b"/>
                      <a:r>
                        <a:rPr lang="fr-FR" sz="1800" b="1" u="none" strike="noStrike" dirty="0">
                          <a:effectLst/>
                        </a:rPr>
                        <a:t>1</a:t>
                      </a:r>
                      <a:endParaRPr lang="fr-FR" sz="1800" b="1" i="0" u="none" strike="noStrike" dirty="0">
                        <a:solidFill>
                          <a:srgbClr val="000000"/>
                        </a:solidFill>
                        <a:effectLst/>
                        <a:latin typeface="Calibri"/>
                      </a:endParaRPr>
                    </a:p>
                  </a:txBody>
                  <a:tcPr marL="9525" marR="9525" marT="9525" marB="0" anchor="b"/>
                </a:tc>
                <a:tc>
                  <a:txBody>
                    <a:bodyPr/>
                    <a:lstStyle/>
                    <a:p>
                      <a:pPr algn="ctr" fontAlgn="b"/>
                      <a:r>
                        <a:rPr lang="fr-FR" sz="1800" b="1" u="none" strike="noStrike">
                          <a:effectLst/>
                        </a:rPr>
                        <a:t>5</a:t>
                      </a:r>
                      <a:endParaRPr lang="fr-FR" sz="1800" b="1" i="0" u="none" strike="noStrike">
                        <a:solidFill>
                          <a:srgbClr val="000000"/>
                        </a:solidFill>
                        <a:effectLst/>
                        <a:latin typeface="Calibri"/>
                      </a:endParaRPr>
                    </a:p>
                  </a:txBody>
                  <a:tcPr marL="9525" marR="9525" marT="9525" marB="0" anchor="b"/>
                </a:tc>
                <a:tc>
                  <a:txBody>
                    <a:bodyPr/>
                    <a:lstStyle/>
                    <a:p>
                      <a:pPr algn="ctr" fontAlgn="b"/>
                      <a:r>
                        <a:rPr lang="fr-FR" sz="1800" b="1" u="none" strike="noStrike">
                          <a:effectLst/>
                        </a:rPr>
                        <a:t>1</a:t>
                      </a:r>
                      <a:endParaRPr lang="fr-FR" sz="1800" b="1"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r h="288032">
                <a:tc>
                  <a:txBody>
                    <a:bodyPr/>
                    <a:lstStyle/>
                    <a:p>
                      <a:pPr algn="ctr" fontAlgn="b"/>
                      <a:r>
                        <a:rPr lang="fr-FR" sz="1800" b="1" u="none" strike="noStrike" dirty="0">
                          <a:effectLst/>
                        </a:rPr>
                        <a:t>2</a:t>
                      </a:r>
                      <a:endParaRPr lang="fr-FR" sz="1800" b="1" i="0" u="none" strike="noStrike" dirty="0">
                        <a:solidFill>
                          <a:srgbClr val="000000"/>
                        </a:solidFill>
                        <a:effectLst/>
                        <a:latin typeface="Calibri"/>
                      </a:endParaRPr>
                    </a:p>
                  </a:txBody>
                  <a:tcPr marL="9525" marR="9525" marT="9525" marB="0" anchor="b"/>
                </a:tc>
                <a:tc>
                  <a:txBody>
                    <a:bodyPr/>
                    <a:lstStyle/>
                    <a:p>
                      <a:pPr algn="ctr" fontAlgn="b"/>
                      <a:r>
                        <a:rPr lang="fr-FR" sz="1800" b="1" u="none" strike="noStrike" dirty="0">
                          <a:effectLst/>
                        </a:rPr>
                        <a:t>4</a:t>
                      </a:r>
                      <a:endParaRPr lang="fr-FR" sz="1800" b="1" i="0" u="none" strike="noStrike" dirty="0">
                        <a:solidFill>
                          <a:srgbClr val="000000"/>
                        </a:solidFill>
                        <a:effectLst/>
                        <a:latin typeface="Calibri"/>
                      </a:endParaRPr>
                    </a:p>
                  </a:txBody>
                  <a:tcPr marL="9525" marR="9525" marT="9525" marB="0" anchor="b"/>
                </a:tc>
                <a:tc>
                  <a:txBody>
                    <a:bodyPr/>
                    <a:lstStyle/>
                    <a:p>
                      <a:pPr algn="ctr" fontAlgn="b"/>
                      <a:r>
                        <a:rPr lang="fr-FR" sz="1800" b="1" u="none" strike="noStrike">
                          <a:effectLst/>
                        </a:rPr>
                        <a:t>1</a:t>
                      </a:r>
                      <a:endParaRPr lang="fr-FR" sz="1800" b="1"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288032">
                <a:tc>
                  <a:txBody>
                    <a:bodyPr/>
                    <a:lstStyle/>
                    <a:p>
                      <a:pPr algn="ctr" fontAlgn="b"/>
                      <a:r>
                        <a:rPr lang="fr-FR" sz="1800" b="1" u="none" strike="noStrike">
                          <a:effectLst/>
                        </a:rPr>
                        <a:t>3</a:t>
                      </a:r>
                      <a:endParaRPr lang="fr-FR" sz="1800" b="1" i="0" u="none" strike="noStrike">
                        <a:solidFill>
                          <a:srgbClr val="000000"/>
                        </a:solidFill>
                        <a:effectLst/>
                        <a:latin typeface="Calibri"/>
                      </a:endParaRPr>
                    </a:p>
                  </a:txBody>
                  <a:tcPr marL="9525" marR="9525" marT="9525" marB="0" anchor="b"/>
                </a:tc>
                <a:tc>
                  <a:txBody>
                    <a:bodyPr/>
                    <a:lstStyle/>
                    <a:p>
                      <a:pPr algn="ctr" fontAlgn="b"/>
                      <a:r>
                        <a:rPr lang="fr-FR" sz="1800" b="1" u="none" strike="noStrike" dirty="0">
                          <a:effectLst/>
                        </a:rPr>
                        <a:t>1</a:t>
                      </a:r>
                      <a:endParaRPr lang="fr-FR" sz="1800" b="1" i="0" u="none" strike="noStrike" dirty="0">
                        <a:solidFill>
                          <a:srgbClr val="000000"/>
                        </a:solidFill>
                        <a:effectLst/>
                        <a:latin typeface="Calibri"/>
                      </a:endParaRPr>
                    </a:p>
                  </a:txBody>
                  <a:tcPr marL="9525" marR="9525" marT="9525" marB="0" anchor="b"/>
                </a:tc>
                <a:tc>
                  <a:txBody>
                    <a:bodyPr/>
                    <a:lstStyle/>
                    <a:p>
                      <a:pPr algn="ctr" fontAlgn="b"/>
                      <a:r>
                        <a:rPr lang="fr-FR" sz="1800" b="1" u="none" strike="noStrike">
                          <a:effectLst/>
                        </a:rPr>
                        <a:t>1</a:t>
                      </a:r>
                      <a:endParaRPr lang="fr-FR" sz="1800" b="1"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288032">
                <a:tc>
                  <a:txBody>
                    <a:bodyPr/>
                    <a:lstStyle/>
                    <a:p>
                      <a:pPr algn="ctr" fontAlgn="b"/>
                      <a:r>
                        <a:rPr lang="fr-FR" sz="1800" b="1" u="none" strike="noStrike">
                          <a:effectLst/>
                        </a:rPr>
                        <a:t>4</a:t>
                      </a:r>
                      <a:endParaRPr lang="fr-FR" sz="1800" b="1" i="0" u="none" strike="noStrike">
                        <a:solidFill>
                          <a:srgbClr val="000000"/>
                        </a:solidFill>
                        <a:effectLst/>
                        <a:latin typeface="Calibri"/>
                      </a:endParaRPr>
                    </a:p>
                  </a:txBody>
                  <a:tcPr marL="9525" marR="9525" marT="9525" marB="0" anchor="b"/>
                </a:tc>
                <a:tc>
                  <a:txBody>
                    <a:bodyPr/>
                    <a:lstStyle/>
                    <a:p>
                      <a:pPr algn="ctr" fontAlgn="b"/>
                      <a:r>
                        <a:rPr lang="fr-FR" sz="1800" b="1" u="none" strike="noStrike">
                          <a:effectLst/>
                        </a:rPr>
                        <a:t>2</a:t>
                      </a:r>
                      <a:endParaRPr lang="fr-FR" sz="1800" b="1" i="0" u="none" strike="noStrike">
                        <a:solidFill>
                          <a:srgbClr val="000000"/>
                        </a:solidFill>
                        <a:effectLst/>
                        <a:latin typeface="Calibri"/>
                      </a:endParaRPr>
                    </a:p>
                  </a:txBody>
                  <a:tcPr marL="9525" marR="9525" marT="9525" marB="0" anchor="b"/>
                </a:tc>
                <a:tc>
                  <a:txBody>
                    <a:bodyPr/>
                    <a:lstStyle/>
                    <a:p>
                      <a:pPr algn="ctr" fontAlgn="b"/>
                      <a:r>
                        <a:rPr lang="fr-FR" sz="1800" b="1" u="none" strike="noStrike">
                          <a:effectLst/>
                        </a:rPr>
                        <a:t>1</a:t>
                      </a:r>
                      <a:endParaRPr lang="fr-FR" sz="1800" b="1"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288032">
                <a:tc>
                  <a:txBody>
                    <a:bodyPr/>
                    <a:lstStyle/>
                    <a:p>
                      <a:pPr algn="ctr" fontAlgn="b"/>
                      <a:r>
                        <a:rPr lang="fr-FR" sz="1800" b="1" u="none" strike="noStrike">
                          <a:effectLst/>
                        </a:rPr>
                        <a:t>5</a:t>
                      </a:r>
                      <a:endParaRPr lang="fr-FR" sz="1800" b="1" i="0" u="none" strike="noStrike">
                        <a:solidFill>
                          <a:srgbClr val="000000"/>
                        </a:solidFill>
                        <a:effectLst/>
                        <a:latin typeface="Calibri"/>
                      </a:endParaRPr>
                    </a:p>
                  </a:txBody>
                  <a:tcPr marL="9525" marR="9525" marT="9525" marB="0" anchor="b"/>
                </a:tc>
                <a:tc>
                  <a:txBody>
                    <a:bodyPr/>
                    <a:lstStyle/>
                    <a:p>
                      <a:pPr algn="ctr" fontAlgn="b"/>
                      <a:r>
                        <a:rPr lang="fr-FR" sz="1800" b="1" u="none" strike="noStrike" dirty="0">
                          <a:effectLst/>
                        </a:rPr>
                        <a:t>5</a:t>
                      </a:r>
                      <a:endParaRPr lang="fr-FR" sz="1800" b="1" i="0" u="none" strike="noStrike" dirty="0">
                        <a:solidFill>
                          <a:srgbClr val="000000"/>
                        </a:solidFill>
                        <a:effectLst/>
                        <a:latin typeface="Calibri"/>
                      </a:endParaRPr>
                    </a:p>
                  </a:txBody>
                  <a:tcPr marL="9525" marR="9525" marT="9525" marB="0" anchor="b"/>
                </a:tc>
                <a:tc>
                  <a:txBody>
                    <a:bodyPr/>
                    <a:lstStyle/>
                    <a:p>
                      <a:pPr algn="ctr" fontAlgn="b"/>
                      <a:r>
                        <a:rPr lang="fr-FR" sz="1800" b="1" u="none" strike="noStrike">
                          <a:effectLst/>
                        </a:rPr>
                        <a:t>1</a:t>
                      </a:r>
                      <a:endParaRPr lang="fr-FR" sz="1800" b="1"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288032">
                <a:tc>
                  <a:txBody>
                    <a:bodyPr/>
                    <a:lstStyle/>
                    <a:p>
                      <a:pPr algn="ctr" fontAlgn="b"/>
                      <a:r>
                        <a:rPr lang="fr-FR" sz="1800" b="1" u="none" strike="noStrike">
                          <a:effectLst/>
                        </a:rPr>
                        <a:t>6</a:t>
                      </a:r>
                      <a:endParaRPr lang="fr-FR" sz="1800" b="1" i="0" u="none" strike="noStrike">
                        <a:solidFill>
                          <a:srgbClr val="000000"/>
                        </a:solidFill>
                        <a:effectLst/>
                        <a:latin typeface="Calibri"/>
                      </a:endParaRPr>
                    </a:p>
                  </a:txBody>
                  <a:tcPr marL="9525" marR="9525" marT="9525" marB="0" anchor="b"/>
                </a:tc>
                <a:tc>
                  <a:txBody>
                    <a:bodyPr/>
                    <a:lstStyle/>
                    <a:p>
                      <a:pPr algn="ctr" fontAlgn="b"/>
                      <a:r>
                        <a:rPr lang="fr-FR" sz="1800" b="1" u="none" strike="noStrike" dirty="0">
                          <a:effectLst/>
                        </a:rPr>
                        <a:t>9</a:t>
                      </a:r>
                      <a:endParaRPr lang="fr-FR" sz="1800" b="1" i="0" u="none" strike="noStrike" dirty="0">
                        <a:solidFill>
                          <a:srgbClr val="000000"/>
                        </a:solidFill>
                        <a:effectLst/>
                        <a:latin typeface="Calibri"/>
                      </a:endParaRPr>
                    </a:p>
                  </a:txBody>
                  <a:tcPr marL="9525" marR="9525" marT="9525" marB="0" anchor="b"/>
                </a:tc>
                <a:tc>
                  <a:txBody>
                    <a:bodyPr/>
                    <a:lstStyle/>
                    <a:p>
                      <a:pPr algn="ctr" fontAlgn="b"/>
                      <a:r>
                        <a:rPr lang="fr-FR" sz="1800" b="1" u="none" strike="noStrike">
                          <a:effectLst/>
                        </a:rPr>
                        <a:t>1</a:t>
                      </a:r>
                      <a:endParaRPr lang="fr-FR" sz="1800" b="1"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6"/>
                  </a:ext>
                </a:extLst>
              </a:tr>
              <a:tr h="288032">
                <a:tc>
                  <a:txBody>
                    <a:bodyPr/>
                    <a:lstStyle/>
                    <a:p>
                      <a:pPr algn="ctr" fontAlgn="b"/>
                      <a:r>
                        <a:rPr lang="fr-FR" sz="1800" b="1" u="none" strike="noStrike">
                          <a:effectLst/>
                        </a:rPr>
                        <a:t>7</a:t>
                      </a:r>
                      <a:endParaRPr lang="fr-FR" sz="1800" b="1" i="0" u="none" strike="noStrike">
                        <a:solidFill>
                          <a:srgbClr val="000000"/>
                        </a:solidFill>
                        <a:effectLst/>
                        <a:latin typeface="Calibri"/>
                      </a:endParaRPr>
                    </a:p>
                  </a:txBody>
                  <a:tcPr marL="9525" marR="9525" marT="9525" marB="0" anchor="b"/>
                </a:tc>
                <a:tc>
                  <a:txBody>
                    <a:bodyPr/>
                    <a:lstStyle/>
                    <a:p>
                      <a:pPr algn="ctr" fontAlgn="b"/>
                      <a:r>
                        <a:rPr lang="fr-FR" sz="1800" b="1" u="none" strike="noStrike" dirty="0">
                          <a:effectLst/>
                        </a:rPr>
                        <a:t>7</a:t>
                      </a:r>
                      <a:endParaRPr lang="fr-FR" sz="1800" b="1" i="0" u="none" strike="noStrike" dirty="0">
                        <a:solidFill>
                          <a:srgbClr val="000000"/>
                        </a:solidFill>
                        <a:effectLst/>
                        <a:latin typeface="Calibri"/>
                      </a:endParaRPr>
                    </a:p>
                  </a:txBody>
                  <a:tcPr marL="9525" marR="9525" marT="9525" marB="0" anchor="b"/>
                </a:tc>
                <a:tc>
                  <a:txBody>
                    <a:bodyPr/>
                    <a:lstStyle/>
                    <a:p>
                      <a:pPr algn="ctr" fontAlgn="b"/>
                      <a:r>
                        <a:rPr lang="fr-FR" sz="1800" b="1" u="none" strike="noStrike">
                          <a:effectLst/>
                        </a:rPr>
                        <a:t>1</a:t>
                      </a:r>
                      <a:endParaRPr lang="fr-FR" sz="1800" b="1"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7"/>
                  </a:ext>
                </a:extLst>
              </a:tr>
              <a:tr h="288032">
                <a:tc>
                  <a:txBody>
                    <a:bodyPr/>
                    <a:lstStyle/>
                    <a:p>
                      <a:pPr algn="ctr" fontAlgn="b"/>
                      <a:r>
                        <a:rPr lang="fr-FR" sz="1800" b="1" u="none" strike="noStrike">
                          <a:effectLst/>
                        </a:rPr>
                        <a:t>8</a:t>
                      </a:r>
                      <a:endParaRPr lang="fr-FR" sz="1800" b="1" i="0" u="none" strike="noStrike">
                        <a:solidFill>
                          <a:srgbClr val="000000"/>
                        </a:solidFill>
                        <a:effectLst/>
                        <a:latin typeface="Calibri"/>
                      </a:endParaRPr>
                    </a:p>
                  </a:txBody>
                  <a:tcPr marL="9525" marR="9525" marT="9525" marB="0" anchor="b"/>
                </a:tc>
                <a:tc>
                  <a:txBody>
                    <a:bodyPr/>
                    <a:lstStyle/>
                    <a:p>
                      <a:pPr algn="ctr" fontAlgn="b"/>
                      <a:r>
                        <a:rPr lang="fr-FR" sz="1800" b="1" u="none" strike="noStrike">
                          <a:effectLst/>
                        </a:rPr>
                        <a:t>10</a:t>
                      </a:r>
                      <a:endParaRPr lang="fr-FR" sz="1800" b="1" i="0" u="none" strike="noStrike">
                        <a:solidFill>
                          <a:srgbClr val="000000"/>
                        </a:solidFill>
                        <a:effectLst/>
                        <a:latin typeface="Calibri"/>
                      </a:endParaRPr>
                    </a:p>
                  </a:txBody>
                  <a:tcPr marL="9525" marR="9525" marT="9525" marB="0" anchor="b"/>
                </a:tc>
                <a:tc>
                  <a:txBody>
                    <a:bodyPr/>
                    <a:lstStyle/>
                    <a:p>
                      <a:pPr algn="ctr" fontAlgn="b"/>
                      <a:r>
                        <a:rPr lang="fr-FR" sz="1800" b="1" u="none" strike="noStrike" dirty="0">
                          <a:effectLst/>
                        </a:rPr>
                        <a:t>0</a:t>
                      </a:r>
                      <a:endParaRPr lang="fr-FR" sz="1800" b="1"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8"/>
                  </a:ext>
                </a:extLst>
              </a:tr>
              <a:tr h="288032">
                <a:tc>
                  <a:txBody>
                    <a:bodyPr/>
                    <a:lstStyle/>
                    <a:p>
                      <a:pPr algn="ctr" fontAlgn="b"/>
                      <a:r>
                        <a:rPr lang="fr-FR" sz="1800" b="1" u="none" strike="noStrike">
                          <a:effectLst/>
                        </a:rPr>
                        <a:t>9</a:t>
                      </a:r>
                      <a:endParaRPr lang="fr-FR" sz="1800" b="1" i="0" u="none" strike="noStrike">
                        <a:solidFill>
                          <a:srgbClr val="000000"/>
                        </a:solidFill>
                        <a:effectLst/>
                        <a:latin typeface="Calibri"/>
                      </a:endParaRPr>
                    </a:p>
                  </a:txBody>
                  <a:tcPr marL="9525" marR="9525" marT="9525" marB="0" anchor="b"/>
                </a:tc>
                <a:tc>
                  <a:txBody>
                    <a:bodyPr/>
                    <a:lstStyle/>
                    <a:p>
                      <a:pPr algn="ctr" fontAlgn="b"/>
                      <a:r>
                        <a:rPr lang="fr-FR" sz="1800" b="1" u="none" strike="noStrike">
                          <a:effectLst/>
                        </a:rPr>
                        <a:t>6</a:t>
                      </a:r>
                      <a:endParaRPr lang="fr-FR" sz="1800" b="1" i="0" u="none" strike="noStrike">
                        <a:solidFill>
                          <a:srgbClr val="000000"/>
                        </a:solidFill>
                        <a:effectLst/>
                        <a:latin typeface="Calibri"/>
                      </a:endParaRPr>
                    </a:p>
                  </a:txBody>
                  <a:tcPr marL="9525" marR="9525" marT="9525" marB="0" anchor="b"/>
                </a:tc>
                <a:tc>
                  <a:txBody>
                    <a:bodyPr/>
                    <a:lstStyle/>
                    <a:p>
                      <a:pPr algn="ctr" fontAlgn="b"/>
                      <a:r>
                        <a:rPr lang="fr-FR" sz="1800" b="1" u="none" strike="noStrike" dirty="0">
                          <a:effectLst/>
                        </a:rPr>
                        <a:t>0</a:t>
                      </a:r>
                      <a:endParaRPr lang="fr-FR" sz="1800" b="1"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9"/>
                  </a:ext>
                </a:extLst>
              </a:tr>
              <a:tr h="288032">
                <a:tc>
                  <a:txBody>
                    <a:bodyPr/>
                    <a:lstStyle/>
                    <a:p>
                      <a:pPr algn="ctr" fontAlgn="b"/>
                      <a:r>
                        <a:rPr lang="fr-FR" sz="1800" b="1" u="none" strike="noStrike">
                          <a:effectLst/>
                        </a:rPr>
                        <a:t>10</a:t>
                      </a:r>
                      <a:endParaRPr lang="fr-FR" sz="1800" b="1" i="0" u="none" strike="noStrike">
                        <a:solidFill>
                          <a:srgbClr val="000000"/>
                        </a:solidFill>
                        <a:effectLst/>
                        <a:latin typeface="Calibri"/>
                      </a:endParaRPr>
                    </a:p>
                  </a:txBody>
                  <a:tcPr marL="9525" marR="9525" marT="9525" marB="0" anchor="b"/>
                </a:tc>
                <a:tc>
                  <a:txBody>
                    <a:bodyPr/>
                    <a:lstStyle/>
                    <a:p>
                      <a:pPr algn="ctr" fontAlgn="b"/>
                      <a:r>
                        <a:rPr lang="fr-FR" sz="1800" b="1" u="none" strike="noStrike">
                          <a:effectLst/>
                        </a:rPr>
                        <a:t>9</a:t>
                      </a:r>
                      <a:endParaRPr lang="fr-FR" sz="1800" b="1" i="0" u="none" strike="noStrike">
                        <a:solidFill>
                          <a:srgbClr val="000000"/>
                        </a:solidFill>
                        <a:effectLst/>
                        <a:latin typeface="Calibri"/>
                      </a:endParaRPr>
                    </a:p>
                  </a:txBody>
                  <a:tcPr marL="9525" marR="9525" marT="9525" marB="0" anchor="b"/>
                </a:tc>
                <a:tc>
                  <a:txBody>
                    <a:bodyPr/>
                    <a:lstStyle/>
                    <a:p>
                      <a:pPr algn="ctr" fontAlgn="b"/>
                      <a:r>
                        <a:rPr lang="fr-FR" sz="1800" b="1" u="none" strike="noStrike" dirty="0">
                          <a:effectLst/>
                        </a:rPr>
                        <a:t>1</a:t>
                      </a:r>
                      <a:endParaRPr lang="fr-FR" sz="1800" b="1"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10"/>
                  </a:ext>
                </a:extLst>
              </a:tr>
              <a:tr h="288032">
                <a:tc>
                  <a:txBody>
                    <a:bodyPr/>
                    <a:lstStyle/>
                    <a:p>
                      <a:pPr algn="ctr" fontAlgn="b"/>
                      <a:r>
                        <a:rPr lang="fr-FR" sz="1800" b="1" u="none" strike="noStrike">
                          <a:effectLst/>
                        </a:rPr>
                        <a:t>11</a:t>
                      </a:r>
                      <a:endParaRPr lang="fr-FR" sz="1800" b="1" i="0" u="none" strike="noStrike">
                        <a:solidFill>
                          <a:srgbClr val="000000"/>
                        </a:solidFill>
                        <a:effectLst/>
                        <a:latin typeface="Calibri"/>
                      </a:endParaRPr>
                    </a:p>
                  </a:txBody>
                  <a:tcPr marL="9525" marR="9525" marT="9525" marB="0" anchor="b"/>
                </a:tc>
                <a:tc>
                  <a:txBody>
                    <a:bodyPr/>
                    <a:lstStyle/>
                    <a:p>
                      <a:pPr algn="ctr" fontAlgn="b"/>
                      <a:r>
                        <a:rPr lang="fr-FR" sz="1800" b="1" u="none" strike="noStrike">
                          <a:effectLst/>
                        </a:rPr>
                        <a:t>4</a:t>
                      </a:r>
                      <a:endParaRPr lang="fr-FR" sz="1800" b="1" i="0" u="none" strike="noStrike">
                        <a:solidFill>
                          <a:srgbClr val="000000"/>
                        </a:solidFill>
                        <a:effectLst/>
                        <a:latin typeface="Calibri"/>
                      </a:endParaRPr>
                    </a:p>
                  </a:txBody>
                  <a:tcPr marL="9525" marR="9525" marT="9525" marB="0" anchor="b"/>
                </a:tc>
                <a:tc>
                  <a:txBody>
                    <a:bodyPr/>
                    <a:lstStyle/>
                    <a:p>
                      <a:pPr algn="ctr" fontAlgn="b"/>
                      <a:r>
                        <a:rPr lang="fr-FR" sz="1800" b="1" u="none" strike="noStrike" dirty="0">
                          <a:effectLst/>
                        </a:rPr>
                        <a:t>1</a:t>
                      </a:r>
                      <a:endParaRPr lang="fr-FR" sz="1800" b="1"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11"/>
                  </a:ext>
                </a:extLst>
              </a:tr>
              <a:tr h="288032">
                <a:tc>
                  <a:txBody>
                    <a:bodyPr/>
                    <a:lstStyle/>
                    <a:p>
                      <a:pPr algn="ctr" fontAlgn="b"/>
                      <a:r>
                        <a:rPr lang="fr-FR" sz="1800" b="1" u="none" strike="noStrike">
                          <a:effectLst/>
                        </a:rPr>
                        <a:t>12</a:t>
                      </a:r>
                      <a:endParaRPr lang="fr-FR" sz="1800" b="1" i="0" u="none" strike="noStrike">
                        <a:solidFill>
                          <a:srgbClr val="000000"/>
                        </a:solidFill>
                        <a:effectLst/>
                        <a:latin typeface="Calibri"/>
                      </a:endParaRPr>
                    </a:p>
                  </a:txBody>
                  <a:tcPr marL="9525" marR="9525" marT="9525" marB="0" anchor="b"/>
                </a:tc>
                <a:tc>
                  <a:txBody>
                    <a:bodyPr/>
                    <a:lstStyle/>
                    <a:p>
                      <a:pPr algn="ctr" fontAlgn="b"/>
                      <a:r>
                        <a:rPr lang="fr-FR" sz="1800" b="1" u="none" strike="noStrike">
                          <a:effectLst/>
                        </a:rPr>
                        <a:t>5</a:t>
                      </a:r>
                      <a:endParaRPr lang="fr-FR" sz="1800" b="1" i="0" u="none" strike="noStrike">
                        <a:solidFill>
                          <a:srgbClr val="000000"/>
                        </a:solidFill>
                        <a:effectLst/>
                        <a:latin typeface="Calibri"/>
                      </a:endParaRPr>
                    </a:p>
                  </a:txBody>
                  <a:tcPr marL="9525" marR="9525" marT="9525" marB="0" anchor="b"/>
                </a:tc>
                <a:tc>
                  <a:txBody>
                    <a:bodyPr/>
                    <a:lstStyle/>
                    <a:p>
                      <a:pPr algn="ctr" fontAlgn="b"/>
                      <a:r>
                        <a:rPr lang="fr-FR" sz="1800" b="1" u="none" strike="noStrike" dirty="0">
                          <a:effectLst/>
                        </a:rPr>
                        <a:t>0</a:t>
                      </a:r>
                      <a:endParaRPr lang="fr-FR" sz="1800" b="1"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12"/>
                  </a:ext>
                </a:extLst>
              </a:tr>
              <a:tr h="288032">
                <a:tc>
                  <a:txBody>
                    <a:bodyPr/>
                    <a:lstStyle/>
                    <a:p>
                      <a:pPr algn="ctr" fontAlgn="b"/>
                      <a:r>
                        <a:rPr lang="fr-FR" sz="1800" b="1" u="none" strike="noStrike">
                          <a:effectLst/>
                        </a:rPr>
                        <a:t>13</a:t>
                      </a:r>
                      <a:endParaRPr lang="fr-FR" sz="1800" b="1" i="0" u="none" strike="noStrike">
                        <a:solidFill>
                          <a:srgbClr val="000000"/>
                        </a:solidFill>
                        <a:effectLst/>
                        <a:latin typeface="Calibri"/>
                      </a:endParaRPr>
                    </a:p>
                  </a:txBody>
                  <a:tcPr marL="9525" marR="9525" marT="9525" marB="0" anchor="b"/>
                </a:tc>
                <a:tc>
                  <a:txBody>
                    <a:bodyPr/>
                    <a:lstStyle/>
                    <a:p>
                      <a:pPr algn="ctr" fontAlgn="b"/>
                      <a:r>
                        <a:rPr lang="fr-FR" sz="1800" b="1" u="none" strike="noStrike">
                          <a:effectLst/>
                        </a:rPr>
                        <a:t>6</a:t>
                      </a:r>
                      <a:endParaRPr lang="fr-FR" sz="1800" b="1" i="0" u="none" strike="noStrike">
                        <a:solidFill>
                          <a:srgbClr val="000000"/>
                        </a:solidFill>
                        <a:effectLst/>
                        <a:latin typeface="Calibri"/>
                      </a:endParaRPr>
                    </a:p>
                  </a:txBody>
                  <a:tcPr marL="9525" marR="9525" marT="9525" marB="0" anchor="b"/>
                </a:tc>
                <a:tc>
                  <a:txBody>
                    <a:bodyPr/>
                    <a:lstStyle/>
                    <a:p>
                      <a:pPr algn="ctr" fontAlgn="b"/>
                      <a:r>
                        <a:rPr lang="fr-FR" sz="1800" b="1" u="none" strike="noStrike" dirty="0">
                          <a:effectLst/>
                        </a:rPr>
                        <a:t>1</a:t>
                      </a:r>
                      <a:endParaRPr lang="fr-FR" sz="1800" b="1"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13"/>
                  </a:ext>
                </a:extLst>
              </a:tr>
              <a:tr h="288032">
                <a:tc>
                  <a:txBody>
                    <a:bodyPr/>
                    <a:lstStyle/>
                    <a:p>
                      <a:pPr algn="ctr" fontAlgn="b"/>
                      <a:r>
                        <a:rPr lang="fr-FR" sz="1800" b="1" u="none" strike="noStrike">
                          <a:effectLst/>
                        </a:rPr>
                        <a:t>14</a:t>
                      </a:r>
                      <a:endParaRPr lang="fr-FR" sz="1800" b="1" i="0" u="none" strike="noStrike">
                        <a:solidFill>
                          <a:srgbClr val="000000"/>
                        </a:solidFill>
                        <a:effectLst/>
                        <a:latin typeface="Calibri"/>
                      </a:endParaRPr>
                    </a:p>
                  </a:txBody>
                  <a:tcPr marL="9525" marR="9525" marT="9525" marB="0" anchor="b"/>
                </a:tc>
                <a:tc>
                  <a:txBody>
                    <a:bodyPr/>
                    <a:lstStyle/>
                    <a:p>
                      <a:pPr algn="ctr" fontAlgn="b"/>
                      <a:r>
                        <a:rPr lang="fr-FR" sz="1800" b="1" u="none" strike="noStrike">
                          <a:effectLst/>
                        </a:rPr>
                        <a:t>2</a:t>
                      </a:r>
                      <a:endParaRPr lang="fr-FR" sz="1800" b="1" i="0" u="none" strike="noStrike">
                        <a:solidFill>
                          <a:srgbClr val="000000"/>
                        </a:solidFill>
                        <a:effectLst/>
                        <a:latin typeface="Calibri"/>
                      </a:endParaRPr>
                    </a:p>
                  </a:txBody>
                  <a:tcPr marL="9525" marR="9525" marT="9525" marB="0" anchor="b"/>
                </a:tc>
                <a:tc>
                  <a:txBody>
                    <a:bodyPr/>
                    <a:lstStyle/>
                    <a:p>
                      <a:pPr algn="ctr" fontAlgn="b"/>
                      <a:r>
                        <a:rPr lang="fr-FR" sz="1800" b="1" u="none" strike="noStrike" dirty="0">
                          <a:effectLst/>
                        </a:rPr>
                        <a:t>0</a:t>
                      </a:r>
                      <a:endParaRPr lang="fr-FR" sz="1800" b="1"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14"/>
                  </a:ext>
                </a:extLst>
              </a:tr>
              <a:tr h="288032">
                <a:tc>
                  <a:txBody>
                    <a:bodyPr/>
                    <a:lstStyle/>
                    <a:p>
                      <a:pPr algn="ctr" fontAlgn="b"/>
                      <a:r>
                        <a:rPr lang="fr-FR" sz="1800" b="1" u="none" strike="noStrike">
                          <a:effectLst/>
                        </a:rPr>
                        <a:t>15</a:t>
                      </a:r>
                      <a:endParaRPr lang="fr-FR" sz="1800" b="1" i="0" u="none" strike="noStrike">
                        <a:solidFill>
                          <a:srgbClr val="000000"/>
                        </a:solidFill>
                        <a:effectLst/>
                        <a:latin typeface="Calibri"/>
                      </a:endParaRPr>
                    </a:p>
                  </a:txBody>
                  <a:tcPr marL="9525" marR="9525" marT="9525" marB="0" anchor="b"/>
                </a:tc>
                <a:tc>
                  <a:txBody>
                    <a:bodyPr/>
                    <a:lstStyle/>
                    <a:p>
                      <a:pPr algn="ctr" fontAlgn="b"/>
                      <a:r>
                        <a:rPr lang="fr-FR" sz="1800" b="1" u="none" strike="noStrike">
                          <a:effectLst/>
                        </a:rPr>
                        <a:t>3</a:t>
                      </a:r>
                      <a:endParaRPr lang="fr-FR" sz="1800" b="1" i="0" u="none" strike="noStrike">
                        <a:solidFill>
                          <a:srgbClr val="000000"/>
                        </a:solidFill>
                        <a:effectLst/>
                        <a:latin typeface="Calibri"/>
                      </a:endParaRPr>
                    </a:p>
                  </a:txBody>
                  <a:tcPr marL="9525" marR="9525" marT="9525" marB="0" anchor="b"/>
                </a:tc>
                <a:tc>
                  <a:txBody>
                    <a:bodyPr/>
                    <a:lstStyle/>
                    <a:p>
                      <a:pPr algn="ctr" fontAlgn="b"/>
                      <a:r>
                        <a:rPr lang="fr-FR" sz="1800" b="1" u="none" strike="noStrike" dirty="0">
                          <a:effectLst/>
                        </a:rPr>
                        <a:t>0</a:t>
                      </a:r>
                      <a:endParaRPr lang="fr-FR" sz="1800" b="1"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15"/>
                  </a:ext>
                </a:extLst>
              </a:tr>
              <a:tr h="288032">
                <a:tc>
                  <a:txBody>
                    <a:bodyPr/>
                    <a:lstStyle/>
                    <a:p>
                      <a:pPr algn="ctr" fontAlgn="b"/>
                      <a:r>
                        <a:rPr lang="fr-FR" sz="1800" b="1" u="none" strike="noStrike">
                          <a:effectLst/>
                        </a:rPr>
                        <a:t>16</a:t>
                      </a:r>
                      <a:endParaRPr lang="fr-FR" sz="1800" b="1" i="0" u="none" strike="noStrike">
                        <a:solidFill>
                          <a:srgbClr val="000000"/>
                        </a:solidFill>
                        <a:effectLst/>
                        <a:latin typeface="Calibri"/>
                      </a:endParaRPr>
                    </a:p>
                  </a:txBody>
                  <a:tcPr marL="9525" marR="9525" marT="9525" marB="0" anchor="b"/>
                </a:tc>
                <a:tc>
                  <a:txBody>
                    <a:bodyPr/>
                    <a:lstStyle/>
                    <a:p>
                      <a:pPr algn="ctr" fontAlgn="b"/>
                      <a:r>
                        <a:rPr lang="fr-FR" sz="1800" b="1" u="none" strike="noStrike">
                          <a:effectLst/>
                        </a:rPr>
                        <a:t>7</a:t>
                      </a:r>
                      <a:endParaRPr lang="fr-FR" sz="1800" b="1" i="0" u="none" strike="noStrike">
                        <a:solidFill>
                          <a:srgbClr val="000000"/>
                        </a:solidFill>
                        <a:effectLst/>
                        <a:latin typeface="Calibri"/>
                      </a:endParaRPr>
                    </a:p>
                  </a:txBody>
                  <a:tcPr marL="9525" marR="9525" marT="9525" marB="0" anchor="b"/>
                </a:tc>
                <a:tc>
                  <a:txBody>
                    <a:bodyPr/>
                    <a:lstStyle/>
                    <a:p>
                      <a:pPr algn="ctr" fontAlgn="b"/>
                      <a:r>
                        <a:rPr lang="fr-FR" sz="1800" b="1" u="none" strike="noStrike" dirty="0">
                          <a:effectLst/>
                        </a:rPr>
                        <a:t>1</a:t>
                      </a:r>
                      <a:endParaRPr lang="fr-FR" sz="1800" b="1"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16"/>
                  </a:ext>
                </a:extLst>
              </a:tr>
            </a:tbl>
          </a:graphicData>
        </a:graphic>
      </p:graphicFrame>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9912" y="1556792"/>
            <a:ext cx="5040560" cy="4704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9090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lstStyle/>
          <a:p>
            <a:pPr marL="0" indent="0">
              <a:buNone/>
            </a:pPr>
            <a:r>
              <a:rPr lang="fr-FR" sz="2800" b="1" dirty="0"/>
              <a:t>Quelques Modèles Statistiques</a:t>
            </a:r>
          </a:p>
          <a:p>
            <a:pPr marL="0" indent="0">
              <a:buNone/>
            </a:pPr>
            <a:r>
              <a:rPr lang="fr-FR" sz="2800" b="1" dirty="0">
                <a:cs typeface="Times New Roman" panose="02020603050405020304" pitchFamily="18" charset="0"/>
              </a:rPr>
              <a:t>Etude de Survie</a:t>
            </a:r>
          </a:p>
          <a:p>
            <a:pPr marL="0" indent="0">
              <a:buNone/>
            </a:pPr>
            <a:r>
              <a:rPr lang="fr-FR" sz="2800" b="1" dirty="0">
                <a:cs typeface="Times New Roman" panose="02020603050405020304" pitchFamily="18" charset="0"/>
              </a:rPr>
              <a:t>Méthode  Kaplan – Meier</a:t>
            </a:r>
          </a:p>
          <a:p>
            <a:pPr marL="0" indent="0">
              <a:buNone/>
            </a:pPr>
            <a:r>
              <a:rPr lang="fr-FR" sz="2800" b="1" dirty="0">
                <a:cs typeface="Times New Roman" panose="02020603050405020304" pitchFamily="18" charset="0"/>
              </a:rPr>
              <a:t>Traitement A et B dans les mêmes conditions. B meilleur A ?</a:t>
            </a:r>
          </a:p>
          <a:p>
            <a:pPr marL="0" indent="0">
              <a:buNone/>
            </a:pPr>
            <a:endParaRPr lang="fr-FR" sz="2800" b="1" dirty="0">
              <a:cs typeface="Times New Roman" panose="02020603050405020304" pitchFamily="18" charset="0"/>
            </a:endParaRPr>
          </a:p>
          <a:p>
            <a:pPr marL="0" indent="0">
              <a:buNone/>
            </a:pPr>
            <a:endParaRPr lang="fr-FR" sz="2800" b="1" dirty="0">
              <a:cs typeface="Times New Roman" panose="02020603050405020304" pitchFamily="18" charset="0"/>
            </a:endParaRPr>
          </a:p>
          <a:p>
            <a:pPr marL="0" indent="0">
              <a:buNone/>
            </a:pPr>
            <a:endParaRPr lang="fr-FR" sz="2800" b="1" dirty="0">
              <a:cs typeface="Times New Roman" panose="02020603050405020304" pitchFamily="18" charset="0"/>
            </a:endParaRPr>
          </a:p>
          <a:p>
            <a:pPr marL="0" indent="0" algn="ctr">
              <a:buNone/>
            </a:pPr>
            <a:endParaRPr lang="fr-FR"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2050" name="Picture 2" descr="C:\Users\user\Desktop\Bostatistique 2020\Image\BB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2348880"/>
            <a:ext cx="7128792" cy="3960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4218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lstStyle/>
          <a:p>
            <a:pPr marL="0" indent="0">
              <a:buNone/>
            </a:pPr>
            <a:r>
              <a:rPr lang="fr-FR" sz="2800" b="1" dirty="0"/>
              <a:t>Quelques Modèles Statistiques</a:t>
            </a:r>
          </a:p>
          <a:p>
            <a:pPr marL="0" indent="0">
              <a:buNone/>
            </a:pPr>
            <a:r>
              <a:rPr lang="fr-FR" sz="2800" b="1" dirty="0">
                <a:cs typeface="Times New Roman" panose="02020603050405020304" pitchFamily="18" charset="0"/>
              </a:rPr>
              <a:t>Etude de Survie</a:t>
            </a:r>
          </a:p>
          <a:p>
            <a:pPr marL="0" indent="0">
              <a:buNone/>
            </a:pPr>
            <a:r>
              <a:rPr lang="fr-FR" sz="2800" b="1" dirty="0">
                <a:cs typeface="Times New Roman" panose="02020603050405020304" pitchFamily="18" charset="0"/>
              </a:rPr>
              <a:t>Méthode  Kaplan – Meier</a:t>
            </a:r>
          </a:p>
          <a:p>
            <a:pPr marL="0" indent="0">
              <a:buNone/>
            </a:pPr>
            <a:endParaRPr lang="fr-FR" sz="2800" b="1" dirty="0">
              <a:cs typeface="Times New Roman" panose="02020603050405020304" pitchFamily="18" charset="0"/>
            </a:endParaRPr>
          </a:p>
          <a:p>
            <a:pPr marL="0" indent="0">
              <a:buNone/>
            </a:pPr>
            <a:r>
              <a:rPr lang="fr-FR" sz="2800" b="1" dirty="0">
                <a:cs typeface="Times New Roman" panose="02020603050405020304" pitchFamily="18" charset="0"/>
              </a:rPr>
              <a:t>Traitement A et B dans les mêmes conditions. B meilleur A ?</a:t>
            </a:r>
          </a:p>
          <a:p>
            <a:pPr marL="0" indent="0">
              <a:buNone/>
            </a:pPr>
            <a:r>
              <a:rPr lang="fr-FR" sz="2800" dirty="0">
                <a:cs typeface="Times New Roman" panose="02020603050405020304" pitchFamily="18" charset="0"/>
              </a:rPr>
              <a:t>Oui car : </a:t>
            </a:r>
          </a:p>
          <a:p>
            <a:pPr marL="0" indent="0">
              <a:buNone/>
            </a:pPr>
            <a:r>
              <a:rPr lang="fr-FR" sz="2800" dirty="0">
                <a:cs typeface="Times New Roman" panose="02020603050405020304" pitchFamily="18" charset="0"/>
              </a:rPr>
              <a:t>Taux Global de survie sup; </a:t>
            </a:r>
          </a:p>
          <a:p>
            <a:pPr marL="0" indent="0">
              <a:buNone/>
            </a:pPr>
            <a:r>
              <a:rPr lang="fr-FR" sz="2800" dirty="0">
                <a:cs typeface="Times New Roman" panose="02020603050405020304" pitchFamily="18" charset="0"/>
              </a:rPr>
              <a:t>Survenue de Décès tardif</a:t>
            </a:r>
          </a:p>
          <a:p>
            <a:pPr marL="0" indent="0">
              <a:buNone/>
            </a:pPr>
            <a:endParaRPr lang="fr-FR" sz="2800" dirty="0">
              <a:cs typeface="Times New Roman" panose="02020603050405020304" pitchFamily="18" charset="0"/>
            </a:endParaRPr>
          </a:p>
          <a:p>
            <a:pPr marL="0" indent="0">
              <a:buNone/>
            </a:pPr>
            <a:endParaRPr lang="fr-FR" sz="2800" dirty="0">
              <a:cs typeface="Times New Roman" panose="02020603050405020304" pitchFamily="18" charset="0"/>
            </a:endParaRPr>
          </a:p>
          <a:p>
            <a:pPr marL="0" indent="0">
              <a:buNone/>
            </a:pPr>
            <a:r>
              <a:rPr lang="fr-FR" sz="2800" dirty="0">
                <a:cs typeface="Times New Roman" panose="02020603050405020304" pitchFamily="18" charset="0"/>
              </a:rPr>
              <a:t>Ces Différences sont elles significative ?</a:t>
            </a:r>
          </a:p>
          <a:p>
            <a:pPr marL="0" indent="0">
              <a:buNone/>
            </a:pPr>
            <a:endParaRPr lang="fr-FR" sz="2800" dirty="0">
              <a:cs typeface="Times New Roman" panose="02020603050405020304" pitchFamily="18" charset="0"/>
            </a:endParaRPr>
          </a:p>
          <a:p>
            <a:pPr marL="0" indent="0">
              <a:buNone/>
            </a:pPr>
            <a:r>
              <a:rPr lang="fr-FR" sz="2800" dirty="0">
                <a:cs typeface="Times New Roman" panose="02020603050405020304" pitchFamily="18" charset="0"/>
              </a:rPr>
              <a:t>Test de Log Rank</a:t>
            </a:r>
          </a:p>
          <a:p>
            <a:pPr marL="0" indent="0">
              <a:buNone/>
            </a:pPr>
            <a:endParaRPr lang="fr-FR" sz="2800" dirty="0">
              <a:cs typeface="Times New Roman" panose="02020603050405020304" pitchFamily="18" charset="0"/>
            </a:endParaRPr>
          </a:p>
          <a:p>
            <a:pPr marL="0" indent="0">
              <a:buNone/>
            </a:pPr>
            <a:endParaRPr lang="fr-FR" sz="2800" dirty="0">
              <a:cs typeface="Times New Roman" panose="02020603050405020304" pitchFamily="18" charset="0"/>
            </a:endParaRPr>
          </a:p>
          <a:p>
            <a:pPr marL="0" indent="0">
              <a:buNone/>
            </a:pPr>
            <a:endParaRPr lang="fr-FR" sz="2800" b="1" dirty="0">
              <a:cs typeface="Times New Roman" panose="02020603050405020304" pitchFamily="18" charset="0"/>
            </a:endParaRPr>
          </a:p>
          <a:p>
            <a:pPr marL="0" indent="0">
              <a:buNone/>
            </a:pPr>
            <a:endParaRPr lang="fr-FR" sz="2800" b="1" dirty="0">
              <a:cs typeface="Times New Roman" panose="02020603050405020304" pitchFamily="18" charset="0"/>
            </a:endParaRPr>
          </a:p>
          <a:p>
            <a:pPr marL="0" indent="0">
              <a:buNone/>
            </a:pPr>
            <a:endParaRPr lang="fr-FR" sz="2800" b="1" dirty="0">
              <a:cs typeface="Times New Roman" panose="02020603050405020304" pitchFamily="18" charset="0"/>
            </a:endParaRPr>
          </a:p>
          <a:p>
            <a:pPr marL="0" indent="0" algn="ctr">
              <a:buNone/>
            </a:pPr>
            <a:endParaRPr lang="fr-FR"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0661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lstStyle/>
          <a:p>
            <a:pPr marL="0" indent="0">
              <a:buNone/>
            </a:pPr>
            <a:r>
              <a:rPr lang="fr-FR" sz="2800" b="1" dirty="0"/>
              <a:t>Quelques Modèles Statistiques</a:t>
            </a:r>
          </a:p>
          <a:p>
            <a:pPr marL="0" indent="0">
              <a:buNone/>
            </a:pPr>
            <a:r>
              <a:rPr lang="fr-FR" sz="2800" b="1" dirty="0">
                <a:cs typeface="Times New Roman" panose="02020603050405020304" pitchFamily="18" charset="0"/>
              </a:rPr>
              <a:t>Etude de Survie</a:t>
            </a:r>
          </a:p>
          <a:p>
            <a:pPr marL="0" indent="0">
              <a:buNone/>
            </a:pPr>
            <a:r>
              <a:rPr lang="fr-FR" sz="2800" b="1" dirty="0">
                <a:cs typeface="Times New Roman" panose="02020603050405020304" pitchFamily="18" charset="0"/>
              </a:rPr>
              <a:t>Méthode  Kaplan – Meier</a:t>
            </a:r>
          </a:p>
          <a:p>
            <a:pPr marL="0" indent="0">
              <a:buNone/>
            </a:pPr>
            <a:r>
              <a:rPr lang="fr-FR" sz="2800" b="1" dirty="0">
                <a:cs typeface="Times New Roman" panose="02020603050405020304" pitchFamily="18" charset="0"/>
              </a:rPr>
              <a:t>Test de Log Rank</a:t>
            </a:r>
          </a:p>
          <a:p>
            <a:pPr marL="0" indent="0" algn="just">
              <a:buNone/>
            </a:pPr>
            <a:r>
              <a:rPr lang="fr-FR" sz="2800" b="1" dirty="0">
                <a:cs typeface="Times New Roman" panose="02020603050405020304" pitchFamily="18" charset="0"/>
              </a:rPr>
              <a:t>Il </a:t>
            </a:r>
            <a:r>
              <a:rPr lang="fr-FR" sz="2800" dirty="0">
                <a:cs typeface="Times New Roman" panose="02020603050405020304" pitchFamily="18" charset="0"/>
              </a:rPr>
              <a:t>faut disposer les données de la sorte, avec les effectifs Théoriques de décès  </a:t>
            </a:r>
            <a:r>
              <a:rPr lang="fr-FR" sz="2800" b="1" dirty="0">
                <a:cs typeface="Times New Roman" panose="02020603050405020304" pitchFamily="18" charset="0"/>
              </a:rPr>
              <a:t>C</a:t>
            </a:r>
            <a:r>
              <a:rPr lang="fr-FR" sz="2800" b="1" baseline="-25000" dirty="0">
                <a:cs typeface="Times New Roman" panose="02020603050405020304" pitchFamily="18" charset="0"/>
              </a:rPr>
              <a:t>A</a:t>
            </a:r>
            <a:r>
              <a:rPr lang="fr-FR" sz="2800" b="1" dirty="0">
                <a:cs typeface="Times New Roman" panose="02020603050405020304" pitchFamily="18" charset="0"/>
              </a:rPr>
              <a:t> </a:t>
            </a:r>
            <a:r>
              <a:rPr lang="fr-FR" sz="2800" dirty="0">
                <a:cs typeface="Times New Roman" panose="02020603050405020304" pitchFamily="18" charset="0"/>
              </a:rPr>
              <a:t>et</a:t>
            </a:r>
            <a:r>
              <a:rPr lang="fr-FR" sz="2800" b="1" dirty="0">
                <a:cs typeface="Times New Roman" panose="02020603050405020304" pitchFamily="18" charset="0"/>
              </a:rPr>
              <a:t> C</a:t>
            </a:r>
            <a:r>
              <a:rPr lang="fr-FR" sz="2800" b="1" baseline="-25000" dirty="0">
                <a:cs typeface="Times New Roman" panose="02020603050405020304" pitchFamily="18" charset="0"/>
              </a:rPr>
              <a:t>B</a:t>
            </a:r>
            <a:r>
              <a:rPr lang="fr-FR" sz="2800" b="1" dirty="0">
                <a:cs typeface="Times New Roman" panose="02020603050405020304" pitchFamily="18" charset="0"/>
              </a:rPr>
              <a:t> : </a:t>
            </a:r>
            <a:r>
              <a:rPr lang="fr-FR" sz="2800" dirty="0">
                <a:cs typeface="Times New Roman" panose="02020603050405020304" pitchFamily="18" charset="0"/>
              </a:rPr>
              <a:t>Nombre de DC si pas de Différence entre A et B.</a:t>
            </a:r>
          </a:p>
          <a:p>
            <a:pPr marL="0" indent="0">
              <a:buNone/>
            </a:pPr>
            <a:r>
              <a:rPr lang="fr-FR" sz="2800" dirty="0">
                <a:cs typeface="Times New Roman" panose="02020603050405020304" pitchFamily="18" charset="0"/>
              </a:rPr>
              <a:t> </a:t>
            </a:r>
            <a:endParaRPr lang="fr-FR" sz="2800" b="1" dirty="0">
              <a:cs typeface="Times New Roman" panose="02020603050405020304" pitchFamily="18" charset="0"/>
            </a:endParaRPr>
          </a:p>
          <a:p>
            <a:pPr marL="0" indent="0">
              <a:buNone/>
            </a:pPr>
            <a:endParaRPr lang="fr-FR" sz="2800" b="1" dirty="0">
              <a:cs typeface="Times New Roman" panose="02020603050405020304" pitchFamily="18" charset="0"/>
            </a:endParaRPr>
          </a:p>
          <a:p>
            <a:pPr marL="0" indent="0">
              <a:buNone/>
            </a:pPr>
            <a:endParaRPr lang="fr-FR" sz="2800" b="1" dirty="0">
              <a:cs typeface="Times New Roman" panose="02020603050405020304" pitchFamily="18" charset="0"/>
            </a:endParaRPr>
          </a:p>
          <a:p>
            <a:pPr marL="0" indent="0">
              <a:buNone/>
            </a:pPr>
            <a:endParaRPr lang="fr-FR" sz="2800" b="1" dirty="0">
              <a:cs typeface="Times New Roman" panose="02020603050405020304" pitchFamily="18" charset="0"/>
            </a:endParaRPr>
          </a:p>
          <a:p>
            <a:pPr marL="0" indent="0" algn="ctr">
              <a:buNone/>
            </a:pPr>
            <a:endParaRPr lang="fr-FR"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3074" name="Picture 2" descr="C:\Users\user\Desktop\Bostatistique 2020\Image\bbb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2925" y="3297733"/>
            <a:ext cx="4791075" cy="2939579"/>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user\Desktop\Bostatistique 2020\Image\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3552783"/>
            <a:ext cx="2160240" cy="121474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Users\user\Desktop\Bostatistique 2020\Image\o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817" y="4967289"/>
            <a:ext cx="2085975" cy="1304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6624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lstStyle/>
          <a:p>
            <a:pPr marL="0" indent="0">
              <a:buNone/>
            </a:pPr>
            <a:r>
              <a:rPr lang="fr-FR" sz="2800" b="1" dirty="0"/>
              <a:t>Quelques Modèles Statistiques</a:t>
            </a:r>
          </a:p>
          <a:p>
            <a:pPr marL="0" indent="0">
              <a:buNone/>
            </a:pPr>
            <a:r>
              <a:rPr lang="fr-FR" sz="2800" b="1" dirty="0">
                <a:cs typeface="Times New Roman" panose="02020603050405020304" pitchFamily="18" charset="0"/>
              </a:rPr>
              <a:t>Etude de Survie Méthode  Kaplan – Meier</a:t>
            </a:r>
          </a:p>
          <a:p>
            <a:pPr marL="0" indent="0">
              <a:buNone/>
            </a:pPr>
            <a:r>
              <a:rPr lang="fr-FR" sz="2800" b="1" dirty="0">
                <a:cs typeface="Times New Roman" panose="02020603050405020304" pitchFamily="18" charset="0"/>
              </a:rPr>
              <a:t>Test de Log Rank</a:t>
            </a:r>
          </a:p>
          <a:p>
            <a:pPr marL="0" indent="0">
              <a:buNone/>
            </a:pPr>
            <a:endParaRPr lang="fr-FR" sz="2800" b="1" dirty="0">
              <a:cs typeface="Times New Roman" panose="02020603050405020304" pitchFamily="18" charset="0"/>
            </a:endParaRPr>
          </a:p>
          <a:p>
            <a:pPr marL="0" indent="0" algn="ctr">
              <a:buNone/>
            </a:pPr>
            <a:endParaRPr lang="fr-FR"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026" name="Picture 2" descr="C:\Users\user\Desktop\Bostatistique 2020\Image\gg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9407" y="1628800"/>
            <a:ext cx="4810125" cy="4968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186017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normAutofit/>
          </a:bodyPr>
          <a:lstStyle/>
          <a:p>
            <a:pPr marL="0" indent="0">
              <a:buNone/>
            </a:pPr>
            <a:r>
              <a:rPr lang="fr-FR" sz="2800" b="1" dirty="0"/>
              <a:t>Quelques Modèles Statistiques</a:t>
            </a:r>
          </a:p>
          <a:p>
            <a:pPr marL="0" indent="0">
              <a:buNone/>
            </a:pPr>
            <a:r>
              <a:rPr lang="fr-FR" sz="2800" b="1" dirty="0">
                <a:cs typeface="Times New Roman" panose="02020603050405020304" pitchFamily="18" charset="0"/>
              </a:rPr>
              <a:t>Etude de Survie Méthode  Kaplan – Meier</a:t>
            </a:r>
          </a:p>
          <a:p>
            <a:pPr marL="0" indent="0">
              <a:buNone/>
            </a:pPr>
            <a:r>
              <a:rPr lang="fr-FR" sz="2800" b="1" dirty="0">
                <a:cs typeface="Times New Roman" panose="02020603050405020304" pitchFamily="18" charset="0"/>
              </a:rPr>
              <a:t>Test de Log Rank Khi 2 à 1ddl </a:t>
            </a:r>
          </a:p>
          <a:p>
            <a:pPr marL="0" indent="0">
              <a:buNone/>
            </a:pPr>
            <a:r>
              <a:rPr lang="fr-FR" sz="2800" b="1" dirty="0">
                <a:cs typeface="Times New Roman" panose="02020603050405020304" pitchFamily="18" charset="0"/>
              </a:rPr>
              <a:t>=Somme des carrées des différences </a:t>
            </a:r>
            <a:r>
              <a:rPr lang="fr-FR" sz="2800" b="1" dirty="0" err="1">
                <a:cs typeface="Times New Roman" panose="02020603050405020304" pitchFamily="18" charset="0"/>
              </a:rPr>
              <a:t>obs</a:t>
            </a:r>
            <a:r>
              <a:rPr lang="fr-FR" sz="2800" b="1" dirty="0">
                <a:cs typeface="Times New Roman" panose="02020603050405020304" pitchFamily="18" charset="0"/>
              </a:rPr>
              <a:t> / </a:t>
            </a:r>
            <a:r>
              <a:rPr lang="fr-FR" sz="2800" b="1" dirty="0" err="1">
                <a:cs typeface="Times New Roman" panose="02020603050405020304" pitchFamily="18" charset="0"/>
              </a:rPr>
              <a:t>Eff</a:t>
            </a:r>
            <a:r>
              <a:rPr lang="fr-FR" sz="2800" b="1" dirty="0">
                <a:cs typeface="Times New Roman" panose="02020603050405020304" pitchFamily="18" charset="0"/>
              </a:rPr>
              <a:t> Théorique</a:t>
            </a:r>
          </a:p>
          <a:p>
            <a:pPr marL="0" indent="0">
              <a:buNone/>
            </a:pPr>
            <a:endParaRPr lang="fr-FR" sz="2800" b="1" dirty="0">
              <a:cs typeface="Times New Roman" panose="02020603050405020304" pitchFamily="18" charset="0"/>
            </a:endParaRPr>
          </a:p>
          <a:p>
            <a:pPr marL="0" indent="0">
              <a:buNone/>
            </a:pPr>
            <a:endParaRPr lang="fr-FR" sz="2800" b="1" dirty="0">
              <a:cs typeface="Times New Roman" panose="02020603050405020304" pitchFamily="18" charset="0"/>
            </a:endParaRPr>
          </a:p>
          <a:p>
            <a:pPr marL="0" indent="0">
              <a:buNone/>
            </a:pPr>
            <a:endParaRPr lang="fr-FR" sz="2800" b="1" dirty="0">
              <a:cs typeface="Times New Roman" panose="02020603050405020304" pitchFamily="18" charset="0"/>
            </a:endParaRPr>
          </a:p>
          <a:p>
            <a:pPr marL="0" indent="0">
              <a:buNone/>
            </a:pPr>
            <a:r>
              <a:rPr lang="fr-FR" sz="2800" b="1" dirty="0">
                <a:cs typeface="Times New Roman" panose="02020603050405020304" pitchFamily="18" charset="0"/>
              </a:rPr>
              <a:t>App : </a:t>
            </a:r>
          </a:p>
          <a:p>
            <a:pPr marL="0" indent="0">
              <a:buNone/>
            </a:pPr>
            <a:endParaRPr lang="fr-FR" sz="2800" b="1" dirty="0">
              <a:cs typeface="Times New Roman" panose="02020603050405020304" pitchFamily="18" charset="0"/>
            </a:endParaRPr>
          </a:p>
          <a:p>
            <a:pPr marL="0" indent="0">
              <a:buNone/>
            </a:pPr>
            <a:endParaRPr lang="fr-FR" sz="2800" b="1" dirty="0">
              <a:cs typeface="Times New Roman" panose="02020603050405020304" pitchFamily="18" charset="0"/>
            </a:endParaRPr>
          </a:p>
          <a:p>
            <a:pPr marL="0" indent="0">
              <a:buNone/>
            </a:pPr>
            <a:endParaRPr lang="fr-FR" sz="2800" b="1" dirty="0">
              <a:cs typeface="Times New Roman" panose="02020603050405020304" pitchFamily="18" charset="0"/>
            </a:endParaRPr>
          </a:p>
          <a:p>
            <a:pPr marL="0" indent="0">
              <a:buNone/>
            </a:pPr>
            <a:endParaRPr lang="fr-FR" sz="2800" b="1" dirty="0">
              <a:cs typeface="Times New Roman" panose="02020603050405020304" pitchFamily="18" charset="0"/>
            </a:endParaRPr>
          </a:p>
          <a:p>
            <a:pPr marL="0" indent="0">
              <a:buNone/>
            </a:pPr>
            <a:r>
              <a:rPr lang="fr-FR" sz="2800" dirty="0" err="1">
                <a:cs typeface="Times New Roman" panose="02020603050405020304" pitchFamily="18" charset="0"/>
              </a:rPr>
              <a:t>Pv</a:t>
            </a:r>
            <a:r>
              <a:rPr lang="fr-FR" sz="2800" dirty="0">
                <a:cs typeface="Times New Roman" panose="02020603050405020304" pitchFamily="18" charset="0"/>
              </a:rPr>
              <a:t> = 0,01 sur la Table du Khi2</a:t>
            </a:r>
          </a:p>
          <a:p>
            <a:pPr marL="0" indent="0">
              <a:buNone/>
            </a:pPr>
            <a:endParaRPr lang="fr-FR" sz="2800" b="1" dirty="0">
              <a:cs typeface="Times New Roman" panose="02020603050405020304" pitchFamily="18" charset="0"/>
            </a:endParaRPr>
          </a:p>
          <a:p>
            <a:pPr marL="0" indent="0">
              <a:buNone/>
            </a:pPr>
            <a:endParaRPr lang="fr-FR" sz="2800" b="1" dirty="0">
              <a:cs typeface="Times New Roman" panose="02020603050405020304" pitchFamily="18" charset="0"/>
            </a:endParaRPr>
          </a:p>
          <a:p>
            <a:pPr marL="0" indent="0">
              <a:buNone/>
            </a:pPr>
            <a:endParaRPr lang="fr-FR" sz="2800" b="1" dirty="0">
              <a:cs typeface="Times New Roman" panose="02020603050405020304" pitchFamily="18" charset="0"/>
            </a:endParaRPr>
          </a:p>
          <a:p>
            <a:pPr marL="0" indent="0" algn="ctr">
              <a:buNone/>
            </a:pPr>
            <a:endParaRPr lang="fr-FR"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2050" name="Picture 2" descr="C:\Users\user\Desktop\Bostatistique 2020\Image\gggv.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4846" y="2132856"/>
            <a:ext cx="4953465" cy="1808783"/>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user\Desktop\Bostatistique 2020\Image\gggvvv.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5346" y="3834029"/>
            <a:ext cx="4838700" cy="20796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1727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lstStyle/>
          <a:p>
            <a:pPr marL="0" indent="0">
              <a:buNone/>
            </a:pPr>
            <a:r>
              <a:rPr lang="fr-FR" sz="2800" b="1" dirty="0"/>
              <a:t>Quelques Modèles Statistiques</a:t>
            </a:r>
          </a:p>
          <a:p>
            <a:pPr marL="0" indent="0">
              <a:buNone/>
            </a:pPr>
            <a:r>
              <a:rPr lang="fr-FR" sz="2800" b="1" dirty="0">
                <a:cs typeface="Times New Roman" panose="02020603050405020304" pitchFamily="18" charset="0"/>
              </a:rPr>
              <a:t>Etude de Survie Méthode  Kaplan – Meier</a:t>
            </a:r>
          </a:p>
          <a:p>
            <a:pPr marL="0" indent="0">
              <a:buNone/>
            </a:pPr>
            <a:r>
              <a:rPr lang="fr-FR" sz="2800" b="1" dirty="0">
                <a:cs typeface="Times New Roman" panose="02020603050405020304" pitchFamily="18" charset="0"/>
              </a:rPr>
              <a:t>Test de Log Rank</a:t>
            </a:r>
          </a:p>
          <a:p>
            <a:pPr marL="0" indent="0">
              <a:buNone/>
            </a:pPr>
            <a:endParaRPr lang="fr-FR" sz="2800" b="1" dirty="0">
              <a:cs typeface="Times New Roman" panose="02020603050405020304" pitchFamily="18" charset="0"/>
            </a:endParaRPr>
          </a:p>
          <a:p>
            <a:pPr marL="0" indent="0">
              <a:buNone/>
            </a:pPr>
            <a:endParaRPr lang="fr-FR" sz="2800" b="1" dirty="0">
              <a:cs typeface="Times New Roman" panose="02020603050405020304" pitchFamily="18" charset="0"/>
            </a:endParaRPr>
          </a:p>
          <a:p>
            <a:pPr marL="0" indent="0">
              <a:buNone/>
            </a:pPr>
            <a:endParaRPr lang="fr-FR" sz="2800" b="1" dirty="0">
              <a:cs typeface="Times New Roman" panose="02020603050405020304" pitchFamily="18" charset="0"/>
            </a:endParaRPr>
          </a:p>
          <a:p>
            <a:pPr marL="0" indent="0">
              <a:buNone/>
            </a:pPr>
            <a:endParaRPr lang="fr-FR" sz="2800" b="1" dirty="0">
              <a:cs typeface="Times New Roman" panose="02020603050405020304" pitchFamily="18" charset="0"/>
            </a:endParaRPr>
          </a:p>
          <a:p>
            <a:pPr marL="0" indent="0">
              <a:buNone/>
            </a:pPr>
            <a:endParaRPr lang="fr-FR" sz="2800" b="1" dirty="0">
              <a:cs typeface="Times New Roman" panose="02020603050405020304" pitchFamily="18" charset="0"/>
            </a:endParaRPr>
          </a:p>
          <a:p>
            <a:pPr marL="0" indent="0">
              <a:buNone/>
            </a:pPr>
            <a:endParaRPr lang="fr-FR" sz="2800" b="1" dirty="0">
              <a:cs typeface="Times New Roman" panose="02020603050405020304" pitchFamily="18" charset="0"/>
            </a:endParaRPr>
          </a:p>
          <a:p>
            <a:pPr marL="0" indent="0">
              <a:buNone/>
            </a:pPr>
            <a:endParaRPr lang="fr-FR" sz="2800" b="1" dirty="0">
              <a:cs typeface="Times New Roman" panose="02020603050405020304" pitchFamily="18" charset="0"/>
            </a:endParaRPr>
          </a:p>
          <a:p>
            <a:pPr marL="0" indent="0">
              <a:buNone/>
            </a:pPr>
            <a:r>
              <a:rPr lang="fr-FR" sz="2800" b="1" dirty="0">
                <a:cs typeface="Times New Roman" panose="02020603050405020304" pitchFamily="18" charset="0"/>
              </a:rPr>
              <a:t>Conclusion: </a:t>
            </a:r>
          </a:p>
          <a:p>
            <a:pPr marL="0" indent="0">
              <a:buNone/>
            </a:pPr>
            <a:r>
              <a:rPr lang="fr-FR" sz="2800" dirty="0">
                <a:cs typeface="Times New Roman" panose="02020603050405020304" pitchFamily="18" charset="0"/>
              </a:rPr>
              <a:t>La survie est plus longue avec le traitement B quelque soit la période.</a:t>
            </a:r>
          </a:p>
          <a:p>
            <a:pPr marL="0" indent="0">
              <a:buNone/>
            </a:pPr>
            <a:endParaRPr lang="fr-FR" sz="2800" b="1" dirty="0">
              <a:cs typeface="Times New Roman" panose="02020603050405020304" pitchFamily="18" charset="0"/>
            </a:endParaRPr>
          </a:p>
          <a:p>
            <a:pPr marL="0" indent="0">
              <a:buNone/>
            </a:pPr>
            <a:endParaRPr lang="fr-FR" sz="2800" b="1" dirty="0">
              <a:cs typeface="Times New Roman" panose="02020603050405020304" pitchFamily="18" charset="0"/>
            </a:endParaRPr>
          </a:p>
          <a:p>
            <a:pPr marL="0" indent="0" algn="ctr">
              <a:buNone/>
            </a:pPr>
            <a:endParaRPr lang="fr-FR"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3074" name="Picture 2" descr="C:\Users\user\Desktop\Bostatistique 2020\Image\gggvvv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871" y="1165920"/>
            <a:ext cx="5553075" cy="3960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0359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0" y="0"/>
            <a:ext cx="9144000" cy="6858000"/>
          </a:xfrm>
        </p:spPr>
        <p:txBody>
          <a:bodyPr/>
          <a:lstStyle/>
          <a:p>
            <a:pPr algn="l"/>
            <a:endParaRPr lang="fr-FR" b="1" dirty="0">
              <a:solidFill>
                <a:schemeClr val="tx1"/>
              </a:solidFill>
            </a:endParaRPr>
          </a:p>
          <a:p>
            <a:pPr algn="l"/>
            <a:endParaRPr lang="fr-FR" b="1" dirty="0">
              <a:solidFill>
                <a:schemeClr val="tx1"/>
              </a:solidFill>
            </a:endParaRPr>
          </a:p>
          <a:p>
            <a:pPr algn="l"/>
            <a:endParaRPr lang="fr-FR" b="1" dirty="0">
              <a:solidFill>
                <a:schemeClr val="tx1"/>
              </a:solidFill>
            </a:endParaRPr>
          </a:p>
          <a:p>
            <a:pPr algn="l"/>
            <a:endParaRPr lang="fr-FR" b="1" dirty="0">
              <a:solidFill>
                <a:schemeClr val="tx1"/>
              </a:solidFill>
            </a:endParaRPr>
          </a:p>
          <a:p>
            <a:pPr algn="l"/>
            <a:endParaRPr lang="fr-FR" b="1" dirty="0">
              <a:solidFill>
                <a:schemeClr val="tx1"/>
              </a:solidFill>
            </a:endParaRPr>
          </a:p>
          <a:p>
            <a:r>
              <a:rPr lang="fr-FR" b="1" dirty="0">
                <a:solidFill>
                  <a:schemeClr val="tx1"/>
                </a:solidFill>
              </a:rPr>
              <a:t>Les Types d’Etude</a:t>
            </a:r>
          </a:p>
          <a:p>
            <a:pPr algn="l"/>
            <a:endParaRPr lang="fr-FR" dirty="0">
              <a:solidFill>
                <a:schemeClr val="tx1"/>
              </a:solidFill>
            </a:endParaRPr>
          </a:p>
        </p:txBody>
      </p:sp>
    </p:spTree>
    <p:extLst>
      <p:ext uri="{BB962C8B-B14F-4D97-AF65-F5344CB8AC3E}">
        <p14:creationId xmlns:p14="http://schemas.microsoft.com/office/powerpoint/2010/main" val="94335688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lstStyle/>
          <a:p>
            <a:pPr marL="0" indent="0">
              <a:buNone/>
            </a:pPr>
            <a:r>
              <a:rPr lang="fr-FR" sz="2800" b="1" dirty="0"/>
              <a:t>Quelques Modèles Statistiques</a:t>
            </a:r>
          </a:p>
          <a:p>
            <a:pPr marL="0" indent="0">
              <a:buNone/>
            </a:pPr>
            <a:r>
              <a:rPr lang="fr-FR" sz="2800" b="1" dirty="0">
                <a:cs typeface="Times New Roman" panose="02020603050405020304" pitchFamily="18" charset="0"/>
              </a:rPr>
              <a:t>Etude de Survie</a:t>
            </a:r>
          </a:p>
          <a:p>
            <a:pPr marL="0" indent="0">
              <a:buNone/>
            </a:pPr>
            <a:r>
              <a:rPr lang="fr-FR" sz="2800" b="1" dirty="0">
                <a:cs typeface="Times New Roman" panose="02020603050405020304" pitchFamily="18" charset="0"/>
              </a:rPr>
              <a:t>Modèle de Cox</a:t>
            </a:r>
          </a:p>
          <a:p>
            <a:pPr marL="0" indent="0">
              <a:buNone/>
            </a:pPr>
            <a:r>
              <a:rPr lang="fr-FR" sz="2800" b="1" dirty="0">
                <a:cs typeface="Times New Roman" panose="02020603050405020304" pitchFamily="18" charset="0"/>
              </a:rPr>
              <a:t>Y(t) : </a:t>
            </a:r>
            <a:r>
              <a:rPr lang="fr-FR" sz="2800" dirty="0">
                <a:cs typeface="Times New Roman" panose="02020603050405020304" pitchFamily="18" charset="0"/>
              </a:rPr>
              <a:t>Survenue d’événement</a:t>
            </a:r>
          </a:p>
          <a:p>
            <a:pPr marL="0" indent="0">
              <a:buNone/>
            </a:pPr>
            <a:r>
              <a:rPr lang="fr-FR" sz="2800" b="1" dirty="0">
                <a:cs typeface="Times New Roman" panose="02020603050405020304" pitchFamily="18" charset="0"/>
              </a:rPr>
              <a:t>X</a:t>
            </a:r>
            <a:r>
              <a:rPr lang="fr-FR" sz="2800" b="1" baseline="-25000" dirty="0">
                <a:cs typeface="Times New Roman" panose="02020603050405020304" pitchFamily="18" charset="0"/>
              </a:rPr>
              <a:t>1, </a:t>
            </a:r>
            <a:r>
              <a:rPr lang="fr-FR" sz="2800" b="1" dirty="0">
                <a:cs typeface="Times New Roman" panose="02020603050405020304" pitchFamily="18" charset="0"/>
              </a:rPr>
              <a:t> X</a:t>
            </a:r>
            <a:r>
              <a:rPr lang="fr-FR" sz="2800" b="1" baseline="-25000" dirty="0">
                <a:cs typeface="Times New Roman" panose="02020603050405020304" pitchFamily="18" charset="0"/>
              </a:rPr>
              <a:t>2</a:t>
            </a:r>
            <a:r>
              <a:rPr lang="fr-FR" sz="2800" b="1" dirty="0">
                <a:cs typeface="Times New Roman" panose="02020603050405020304" pitchFamily="18" charset="0"/>
              </a:rPr>
              <a:t>, ….. </a:t>
            </a:r>
            <a:r>
              <a:rPr lang="fr-FR" sz="2800" b="1" dirty="0" err="1">
                <a:cs typeface="Times New Roman" panose="02020603050405020304" pitchFamily="18" charset="0"/>
              </a:rPr>
              <a:t>X</a:t>
            </a:r>
            <a:r>
              <a:rPr lang="fr-FR" sz="2800" b="1" baseline="-25000" dirty="0" err="1">
                <a:cs typeface="Times New Roman" panose="02020603050405020304" pitchFamily="18" charset="0"/>
              </a:rPr>
              <a:t>n</a:t>
            </a:r>
            <a:r>
              <a:rPr lang="fr-FR" sz="2800" b="1" baseline="-25000" dirty="0">
                <a:cs typeface="Times New Roman" panose="02020603050405020304" pitchFamily="18" charset="0"/>
              </a:rPr>
              <a:t> </a:t>
            </a:r>
            <a:r>
              <a:rPr lang="fr-FR" sz="2800" b="1" dirty="0">
                <a:cs typeface="Times New Roman" panose="02020603050405020304" pitchFamily="18" charset="0"/>
              </a:rPr>
              <a:t> : </a:t>
            </a:r>
            <a:r>
              <a:rPr lang="fr-FR" sz="2800" dirty="0">
                <a:cs typeface="Times New Roman" panose="02020603050405020304" pitchFamily="18" charset="0"/>
              </a:rPr>
              <a:t>Var Explicatives</a:t>
            </a:r>
          </a:p>
          <a:p>
            <a:pPr marL="0" indent="0">
              <a:buNone/>
            </a:pPr>
            <a:endParaRPr lang="fr-FR" sz="2800" dirty="0">
              <a:cs typeface="Times New Roman" panose="02020603050405020304" pitchFamily="18" charset="0"/>
            </a:endParaRPr>
          </a:p>
          <a:p>
            <a:pPr marL="0" indent="0">
              <a:buNone/>
            </a:pPr>
            <a:endParaRPr lang="fr-FR" sz="2800" dirty="0">
              <a:cs typeface="Times New Roman" panose="02020603050405020304" pitchFamily="18" charset="0"/>
            </a:endParaRPr>
          </a:p>
          <a:p>
            <a:pPr marL="0" indent="0">
              <a:buNone/>
            </a:pPr>
            <a:r>
              <a:rPr lang="fr-FR" sz="2800" dirty="0">
                <a:cs typeface="Times New Roman" panose="02020603050405020304" pitchFamily="18" charset="0"/>
              </a:rPr>
              <a:t>Principe Modèle de régression :</a:t>
            </a:r>
          </a:p>
          <a:p>
            <a:pPr marL="0" indent="0">
              <a:buNone/>
            </a:pPr>
            <a:r>
              <a:rPr lang="fr-FR" sz="2800" dirty="0">
                <a:cs typeface="Times New Roman" panose="02020603050405020304" pitchFamily="18" charset="0"/>
              </a:rPr>
              <a:t>Relier les </a:t>
            </a:r>
            <a:r>
              <a:rPr lang="fr-FR" sz="2800" b="1" dirty="0">
                <a:cs typeface="Times New Roman" panose="02020603050405020304" pitchFamily="18" charset="0"/>
              </a:rPr>
              <a:t>Y à Xi .</a:t>
            </a:r>
          </a:p>
          <a:p>
            <a:pPr marL="0" indent="0">
              <a:buNone/>
            </a:pPr>
            <a:endParaRPr lang="fr-FR" sz="2800" dirty="0">
              <a:cs typeface="Times New Roman" panose="02020603050405020304" pitchFamily="18" charset="0"/>
            </a:endParaRPr>
          </a:p>
          <a:p>
            <a:pPr marL="0" indent="0">
              <a:buNone/>
            </a:pPr>
            <a:r>
              <a:rPr lang="fr-FR" sz="2800" dirty="0">
                <a:cs typeface="Times New Roman" panose="02020603050405020304" pitchFamily="18" charset="0"/>
              </a:rPr>
              <a:t>Les Sorties sont des </a:t>
            </a:r>
            <a:r>
              <a:rPr lang="el-GR" sz="2800" b="1" dirty="0">
                <a:cs typeface="Times New Roman" panose="02020603050405020304" pitchFamily="18" charset="0"/>
              </a:rPr>
              <a:t>β</a:t>
            </a:r>
            <a:r>
              <a:rPr lang="fr-FR" sz="2800" b="1" dirty="0">
                <a:cs typeface="Times New Roman" panose="02020603050405020304" pitchFamily="18" charset="0"/>
              </a:rPr>
              <a:t> = RR  </a:t>
            </a:r>
            <a:r>
              <a:rPr lang="fr-FR" sz="2800" dirty="0">
                <a:cs typeface="Times New Roman" panose="02020603050405020304" pitchFamily="18" charset="0"/>
              </a:rPr>
              <a:t>de </a:t>
            </a:r>
          </a:p>
          <a:p>
            <a:pPr marL="0" indent="0">
              <a:buNone/>
            </a:pPr>
            <a:r>
              <a:rPr lang="fr-FR" sz="2800" dirty="0">
                <a:cs typeface="Times New Roman" panose="02020603050405020304" pitchFamily="18" charset="0"/>
              </a:rPr>
              <a:t>Chaque modalité</a:t>
            </a:r>
          </a:p>
          <a:p>
            <a:pPr marL="0" indent="0">
              <a:buNone/>
            </a:pPr>
            <a:endParaRPr lang="fr-FR" sz="2800" b="1" dirty="0">
              <a:cs typeface="Times New Roman" panose="02020603050405020304" pitchFamily="18" charset="0"/>
            </a:endParaRPr>
          </a:p>
          <a:p>
            <a:pPr marL="0" indent="0" algn="ctr">
              <a:buNone/>
            </a:pPr>
            <a:endParaRPr lang="fr-FR"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4098" name="Picture 2" descr="C:\Users\user\Desktop\Bostatistique 2020\Image\gggvvvc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039" y="980728"/>
            <a:ext cx="4114205" cy="5580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958134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lstStyle/>
          <a:p>
            <a:pPr marL="0" indent="0">
              <a:buNone/>
            </a:pPr>
            <a:r>
              <a:rPr lang="fr-FR" sz="2800" b="1" dirty="0"/>
              <a:t>Quelques Modèles Statistiques</a:t>
            </a:r>
          </a:p>
          <a:p>
            <a:pPr marL="0" indent="0">
              <a:buNone/>
            </a:pPr>
            <a:r>
              <a:rPr lang="fr-FR" sz="2800" b="1" dirty="0">
                <a:cs typeface="Times New Roman" panose="02020603050405020304" pitchFamily="18" charset="0"/>
              </a:rPr>
              <a:t>Etude de Survie</a:t>
            </a:r>
          </a:p>
          <a:p>
            <a:pPr marL="0" indent="0">
              <a:buNone/>
            </a:pPr>
            <a:r>
              <a:rPr lang="fr-FR" sz="2800" b="1" dirty="0">
                <a:cs typeface="Times New Roman" panose="02020603050405020304" pitchFamily="18" charset="0"/>
              </a:rPr>
              <a:t>Modèle de Cox</a:t>
            </a:r>
          </a:p>
          <a:p>
            <a:pPr marL="0" indent="0" algn="ctr">
              <a:buNone/>
            </a:pPr>
            <a:r>
              <a:rPr lang="fr-FR" sz="2800" b="1" dirty="0">
                <a:cs typeface="Times New Roman" panose="02020603050405020304" pitchFamily="18" charset="0"/>
              </a:rPr>
              <a:t>Y(t) = </a:t>
            </a:r>
            <a:r>
              <a:rPr lang="fr-FR" sz="2800" dirty="0" err="1">
                <a:cs typeface="Times New Roman" panose="02020603050405020304" pitchFamily="18" charset="0"/>
              </a:rPr>
              <a:t>Prob</a:t>
            </a:r>
            <a:r>
              <a:rPr lang="fr-FR" sz="2800" dirty="0">
                <a:cs typeface="Times New Roman" panose="02020603050405020304" pitchFamily="18" charset="0"/>
              </a:rPr>
              <a:t> de survenue d’un dc à l’instant t </a:t>
            </a:r>
          </a:p>
          <a:p>
            <a:pPr marL="0" indent="0" algn="ctr">
              <a:buNone/>
            </a:pPr>
            <a:r>
              <a:rPr lang="fr-FR" sz="2800" dirty="0">
                <a:cs typeface="Times New Roman" panose="02020603050405020304" pitchFamily="18" charset="0"/>
              </a:rPr>
              <a:t>= </a:t>
            </a:r>
          </a:p>
          <a:p>
            <a:pPr marL="0" indent="0" algn="ctr">
              <a:buNone/>
            </a:pPr>
            <a:r>
              <a:rPr lang="fr-FR" sz="2800" dirty="0">
                <a:cs typeface="Times New Roman" panose="02020603050405020304" pitchFamily="18" charset="0"/>
              </a:rPr>
              <a:t>Risque instantané de </a:t>
            </a:r>
            <a:r>
              <a:rPr lang="fr-FR" sz="2800" dirty="0" err="1">
                <a:cs typeface="Times New Roman" panose="02020603050405020304" pitchFamily="18" charset="0"/>
              </a:rPr>
              <a:t>Dc</a:t>
            </a:r>
            <a:endParaRPr lang="fr-FR" sz="2800" dirty="0">
              <a:cs typeface="Times New Roman" panose="02020603050405020304" pitchFamily="18" charset="0"/>
            </a:endParaRPr>
          </a:p>
          <a:p>
            <a:pPr marL="0" indent="0" algn="ctr">
              <a:buNone/>
            </a:pPr>
            <a:r>
              <a:rPr lang="fr-FR" sz="2800" dirty="0">
                <a:cs typeface="Times New Roman" panose="02020603050405020304" pitchFamily="18" charset="0"/>
              </a:rPr>
              <a:t>Même calcul que RR</a:t>
            </a:r>
          </a:p>
          <a:p>
            <a:pPr marL="0" indent="0" algn="ctr">
              <a:buNone/>
            </a:pPr>
            <a:endParaRPr lang="fr-FR" sz="2800" dirty="0">
              <a:cs typeface="Times New Roman" panose="02020603050405020304" pitchFamily="18" charset="0"/>
            </a:endParaRPr>
          </a:p>
          <a:p>
            <a:pPr marL="0" indent="0">
              <a:buNone/>
            </a:pPr>
            <a:endParaRPr lang="fr-FR" sz="2800" b="1" dirty="0">
              <a:cs typeface="Times New Roman" panose="02020603050405020304" pitchFamily="18" charset="0"/>
            </a:endParaRPr>
          </a:p>
          <a:p>
            <a:pPr marL="0" indent="0" algn="ctr">
              <a:buNone/>
            </a:pPr>
            <a:endParaRPr lang="fr-FR"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026" name="Picture 2" descr="C:\Users\user\Desktop\Bostatistique 2020\Image\v.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4005064"/>
            <a:ext cx="7560840" cy="2448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2067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lstStyle/>
          <a:p>
            <a:pPr marL="0" indent="0">
              <a:buNone/>
            </a:pPr>
            <a:r>
              <a:rPr lang="fr-FR" sz="2800" b="1" dirty="0"/>
              <a:t>Quelques Modèles Statistiques</a:t>
            </a:r>
          </a:p>
          <a:p>
            <a:pPr marL="0" indent="0">
              <a:buNone/>
            </a:pPr>
            <a:r>
              <a:rPr lang="fr-FR" sz="2800" b="1" dirty="0">
                <a:cs typeface="Times New Roman" panose="02020603050405020304" pitchFamily="18" charset="0"/>
              </a:rPr>
              <a:t>Etude de Survie</a:t>
            </a:r>
          </a:p>
          <a:p>
            <a:pPr marL="0" indent="0">
              <a:buNone/>
            </a:pPr>
            <a:r>
              <a:rPr lang="fr-FR" sz="2800" dirty="0">
                <a:cs typeface="Times New Roman" panose="02020603050405020304" pitchFamily="18" charset="0"/>
              </a:rPr>
              <a:t>Le Modèle de Cox ne calcule pas directement le HR; mais d’abord par le Max Vraisemblance; le </a:t>
            </a:r>
            <a:r>
              <a:rPr lang="fr-FR" sz="2800" b="1" dirty="0" err="1">
                <a:cs typeface="Times New Roman" panose="02020603050405020304" pitchFamily="18" charset="0"/>
              </a:rPr>
              <a:t>Coef</a:t>
            </a:r>
            <a:r>
              <a:rPr lang="fr-FR" sz="2800" b="1" dirty="0">
                <a:cs typeface="Times New Roman" panose="02020603050405020304" pitchFamily="18" charset="0"/>
              </a:rPr>
              <a:t> </a:t>
            </a:r>
            <a:r>
              <a:rPr lang="el-GR" sz="2800" b="1" dirty="0">
                <a:cs typeface="Times New Roman" panose="02020603050405020304" pitchFamily="18" charset="0"/>
              </a:rPr>
              <a:t>β</a:t>
            </a:r>
            <a:r>
              <a:rPr lang="fr-FR" sz="2800" b="1" dirty="0">
                <a:cs typeface="Times New Roman" panose="02020603050405020304" pitchFamily="18" charset="0"/>
              </a:rPr>
              <a:t> </a:t>
            </a:r>
            <a:r>
              <a:rPr lang="fr-FR" sz="2800" dirty="0">
                <a:cs typeface="Times New Roman" panose="02020603050405020304" pitchFamily="18" charset="0"/>
              </a:rPr>
              <a:t>pour chaque Xi</a:t>
            </a:r>
          </a:p>
          <a:p>
            <a:pPr marL="0" indent="0" algn="ctr">
              <a:buNone/>
            </a:pPr>
            <a:r>
              <a:rPr lang="fr-FR" sz="2800" dirty="0">
                <a:cs typeface="Times New Roman" panose="02020603050405020304" pitchFamily="18" charset="0"/>
              </a:rPr>
              <a:t>Ainsi </a:t>
            </a:r>
            <a:r>
              <a:rPr lang="fr-FR" sz="2800" b="1" dirty="0" err="1">
                <a:cs typeface="Times New Roman" panose="02020603050405020304" pitchFamily="18" charset="0"/>
              </a:rPr>
              <a:t>Exp</a:t>
            </a:r>
            <a:r>
              <a:rPr lang="fr-FR" sz="2800" b="1" dirty="0">
                <a:cs typeface="Times New Roman" panose="02020603050405020304" pitchFamily="18" charset="0"/>
              </a:rPr>
              <a:t>(</a:t>
            </a:r>
            <a:r>
              <a:rPr lang="el-GR" sz="2800" b="1" dirty="0">
                <a:cs typeface="Times New Roman" panose="02020603050405020304" pitchFamily="18" charset="0"/>
              </a:rPr>
              <a:t>β</a:t>
            </a:r>
            <a:r>
              <a:rPr lang="fr-FR" sz="2800" b="1" dirty="0">
                <a:cs typeface="Times New Roman" panose="02020603050405020304" pitchFamily="18" charset="0"/>
              </a:rPr>
              <a:t>) = HR </a:t>
            </a:r>
          </a:p>
          <a:p>
            <a:pPr marL="0" indent="0" algn="ctr">
              <a:buNone/>
            </a:pPr>
            <a:endParaRPr lang="fr-FR" sz="2800" b="1" dirty="0">
              <a:cs typeface="Times New Roman" panose="02020603050405020304" pitchFamily="18" charset="0"/>
            </a:endParaRPr>
          </a:p>
          <a:p>
            <a:pPr marL="0" indent="0">
              <a:buNone/>
            </a:pPr>
            <a:endParaRPr lang="fr-FR" sz="2800" b="1" dirty="0">
              <a:cs typeface="Times New Roman" panose="02020603050405020304" pitchFamily="18" charset="0"/>
            </a:endParaRPr>
          </a:p>
          <a:p>
            <a:pPr marL="0" indent="0">
              <a:buNone/>
            </a:pPr>
            <a:endParaRPr lang="fr-FR" sz="2800" b="1" dirty="0">
              <a:cs typeface="Times New Roman" panose="02020603050405020304" pitchFamily="18" charset="0"/>
            </a:endParaRPr>
          </a:p>
          <a:p>
            <a:pPr marL="0" indent="0" algn="ctr">
              <a:buNone/>
            </a:pPr>
            <a:endParaRPr lang="fr-FR"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2050" name="Picture 2" descr="C:\Users\user\Desktop\Bostatistique 2020\Image\vV.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2700337"/>
            <a:ext cx="4608512" cy="3752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9212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lstStyle/>
          <a:p>
            <a:pPr marL="0" indent="0">
              <a:buNone/>
            </a:pPr>
            <a:r>
              <a:rPr lang="fr-FR" sz="2800" b="1" dirty="0"/>
              <a:t>Quelques Modèles Statistiques</a:t>
            </a:r>
          </a:p>
          <a:p>
            <a:pPr marL="0" indent="0">
              <a:buNone/>
            </a:pPr>
            <a:r>
              <a:rPr lang="fr-FR" sz="2800" b="1" dirty="0">
                <a:cs typeface="Times New Roman" panose="02020603050405020304" pitchFamily="18" charset="0"/>
              </a:rPr>
              <a:t>Etude de Survie</a:t>
            </a:r>
          </a:p>
          <a:p>
            <a:pPr marL="0" indent="0">
              <a:buNone/>
            </a:pPr>
            <a:r>
              <a:rPr lang="fr-FR" sz="2800" b="1" dirty="0">
                <a:cs typeface="Times New Roman" panose="02020603050405020304" pitchFamily="18" charset="0"/>
              </a:rPr>
              <a:t>Modèle de Cox</a:t>
            </a:r>
          </a:p>
          <a:p>
            <a:pPr marL="0" indent="0">
              <a:buNone/>
            </a:pPr>
            <a:endParaRPr lang="fr-FR" sz="2800" b="1" dirty="0">
              <a:cs typeface="Times New Roman" panose="02020603050405020304" pitchFamily="18" charset="0"/>
            </a:endParaRPr>
          </a:p>
          <a:p>
            <a:pPr marL="0" indent="0">
              <a:buNone/>
            </a:pPr>
            <a:endParaRPr lang="fr-FR" sz="2800" b="1" dirty="0">
              <a:cs typeface="Times New Roman" panose="02020603050405020304" pitchFamily="18" charset="0"/>
            </a:endParaRPr>
          </a:p>
          <a:p>
            <a:pPr marL="0" indent="0">
              <a:buNone/>
            </a:pPr>
            <a:endParaRPr lang="fr-FR" sz="2800" b="1" dirty="0">
              <a:cs typeface="Times New Roman" panose="02020603050405020304" pitchFamily="18" charset="0"/>
            </a:endParaRPr>
          </a:p>
          <a:p>
            <a:pPr marL="0" indent="0">
              <a:buNone/>
            </a:pPr>
            <a:endParaRPr lang="fr-FR" sz="2800" b="1" dirty="0">
              <a:cs typeface="Times New Roman" panose="02020603050405020304" pitchFamily="18" charset="0"/>
            </a:endParaRPr>
          </a:p>
          <a:p>
            <a:pPr marL="0" indent="0">
              <a:buNone/>
            </a:pPr>
            <a:endParaRPr lang="fr-FR" sz="2800" b="1" dirty="0">
              <a:cs typeface="Times New Roman" panose="02020603050405020304" pitchFamily="18" charset="0"/>
            </a:endParaRPr>
          </a:p>
          <a:p>
            <a:pPr marL="0" indent="0">
              <a:buNone/>
            </a:pPr>
            <a:endParaRPr lang="fr-FR" sz="2800" b="1" dirty="0">
              <a:cs typeface="Times New Roman" panose="02020603050405020304" pitchFamily="18" charset="0"/>
            </a:endParaRPr>
          </a:p>
          <a:p>
            <a:pPr marL="0" indent="0">
              <a:buNone/>
            </a:pPr>
            <a:endParaRPr lang="fr-FR" sz="2800" b="1" dirty="0">
              <a:cs typeface="Times New Roman" panose="02020603050405020304" pitchFamily="18" charset="0"/>
            </a:endParaRPr>
          </a:p>
          <a:p>
            <a:pPr marL="0" indent="0">
              <a:buNone/>
            </a:pPr>
            <a:endParaRPr lang="fr-FR" sz="2800" b="1" dirty="0">
              <a:cs typeface="Times New Roman" panose="02020603050405020304" pitchFamily="18" charset="0"/>
            </a:endParaRPr>
          </a:p>
          <a:p>
            <a:pPr marL="0" indent="0">
              <a:buNone/>
            </a:pPr>
            <a:endParaRPr lang="fr-FR" sz="2800" b="1" dirty="0">
              <a:cs typeface="Times New Roman" panose="02020603050405020304" pitchFamily="18" charset="0"/>
            </a:endParaRPr>
          </a:p>
          <a:p>
            <a:pPr marL="0" indent="0" algn="ctr">
              <a:buNone/>
            </a:pPr>
            <a:endParaRPr lang="fr-FR"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700808"/>
            <a:ext cx="8568952" cy="2664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Accolade ouvrante 1"/>
          <p:cNvSpPr/>
          <p:nvPr/>
        </p:nvSpPr>
        <p:spPr>
          <a:xfrm>
            <a:off x="5695706" y="3356992"/>
            <a:ext cx="360040" cy="864096"/>
          </a:xfrm>
          <a:prstGeom prst="lef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fr-FR"/>
          </a:p>
        </p:txBody>
      </p:sp>
    </p:spTree>
    <p:extLst>
      <p:ext uri="{BB962C8B-B14F-4D97-AF65-F5344CB8AC3E}">
        <p14:creationId xmlns:p14="http://schemas.microsoft.com/office/powerpoint/2010/main" val="256742405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lstStyle/>
          <a:p>
            <a:pPr marL="0" indent="0">
              <a:buNone/>
            </a:pPr>
            <a:r>
              <a:rPr lang="fr-FR" sz="2800" b="1" dirty="0"/>
              <a:t>Quelques Modèles Statistiques</a:t>
            </a:r>
          </a:p>
          <a:p>
            <a:pPr marL="0" indent="0">
              <a:buNone/>
            </a:pPr>
            <a:r>
              <a:rPr lang="fr-FR" sz="2800" b="1" dirty="0">
                <a:cs typeface="Times New Roman" panose="02020603050405020304" pitchFamily="18" charset="0"/>
              </a:rPr>
              <a:t>Etude de Survie</a:t>
            </a:r>
          </a:p>
          <a:p>
            <a:pPr marL="0" indent="0">
              <a:buNone/>
            </a:pPr>
            <a:r>
              <a:rPr lang="fr-FR" sz="2800" b="1" dirty="0">
                <a:cs typeface="Times New Roman" panose="02020603050405020304" pitchFamily="18" charset="0"/>
              </a:rPr>
              <a:t>Modèle de Cox</a:t>
            </a:r>
          </a:p>
          <a:p>
            <a:pPr marL="0" indent="0">
              <a:buNone/>
            </a:pPr>
            <a:endParaRPr lang="fr-FR" sz="2800" b="1" dirty="0">
              <a:cs typeface="Times New Roman" panose="02020603050405020304" pitchFamily="18" charset="0"/>
            </a:endParaRPr>
          </a:p>
          <a:p>
            <a:pPr marL="0" indent="0" algn="ctr">
              <a:buNone/>
            </a:pPr>
            <a:r>
              <a:rPr lang="fr-FR" sz="3600" dirty="0"/>
              <a:t>Y(t, X</a:t>
            </a:r>
            <a:r>
              <a:rPr lang="fr-FR" sz="3600" baseline="-25000" dirty="0"/>
              <a:t>1</a:t>
            </a:r>
            <a:r>
              <a:rPr lang="fr-FR" sz="3600" dirty="0"/>
              <a:t>, …, </a:t>
            </a:r>
            <a:r>
              <a:rPr lang="fr-FR" sz="3600" dirty="0" err="1"/>
              <a:t>X</a:t>
            </a:r>
            <a:r>
              <a:rPr lang="fr-FR" sz="3600" baseline="-25000" dirty="0" err="1"/>
              <a:t>n</a:t>
            </a:r>
            <a:r>
              <a:rPr lang="fr-FR" sz="3600" dirty="0"/>
              <a:t>) = </a:t>
            </a:r>
            <a:r>
              <a:rPr lang="fr-FR" sz="3600" dirty="0">
                <a:solidFill>
                  <a:srgbClr val="FF0000"/>
                </a:solidFill>
              </a:rPr>
              <a:t>Y</a:t>
            </a:r>
            <a:r>
              <a:rPr lang="fr-FR" sz="3600" baseline="-25000" dirty="0">
                <a:solidFill>
                  <a:srgbClr val="FF0000"/>
                </a:solidFill>
              </a:rPr>
              <a:t>0</a:t>
            </a:r>
            <a:r>
              <a:rPr lang="fr-FR" sz="3600" dirty="0">
                <a:solidFill>
                  <a:srgbClr val="FF0000"/>
                </a:solidFill>
              </a:rPr>
              <a:t>(t) </a:t>
            </a:r>
            <a:r>
              <a:rPr lang="fr-FR" sz="3600" dirty="0"/>
              <a:t>* </a:t>
            </a:r>
            <a:r>
              <a:rPr lang="fr-FR" sz="3600" dirty="0" err="1">
                <a:solidFill>
                  <a:srgbClr val="FF0000"/>
                </a:solidFill>
              </a:rPr>
              <a:t>Exp</a:t>
            </a:r>
            <a:r>
              <a:rPr lang="fr-FR" sz="3600" dirty="0">
                <a:solidFill>
                  <a:srgbClr val="FF0000"/>
                </a:solidFill>
              </a:rPr>
              <a:t>(∑β</a:t>
            </a:r>
            <a:r>
              <a:rPr lang="fr-FR" sz="3600" baseline="-25000" dirty="0" err="1">
                <a:solidFill>
                  <a:srgbClr val="FF0000"/>
                </a:solidFill>
              </a:rPr>
              <a:t>i</a:t>
            </a:r>
            <a:r>
              <a:rPr lang="fr-FR" sz="3600" dirty="0" err="1">
                <a:solidFill>
                  <a:srgbClr val="FF0000"/>
                </a:solidFill>
              </a:rPr>
              <a:t>X</a:t>
            </a:r>
            <a:r>
              <a:rPr lang="fr-FR" sz="3600" baseline="-25000" dirty="0" err="1">
                <a:solidFill>
                  <a:srgbClr val="FF0000"/>
                </a:solidFill>
              </a:rPr>
              <a:t>i</a:t>
            </a:r>
            <a:r>
              <a:rPr lang="fr-FR" sz="3600" dirty="0">
                <a:solidFill>
                  <a:srgbClr val="FF0000"/>
                </a:solidFill>
              </a:rPr>
              <a:t>), </a:t>
            </a:r>
            <a:r>
              <a:rPr lang="fr-FR" sz="3600" baseline="-25000" dirty="0">
                <a:solidFill>
                  <a:srgbClr val="FF0000"/>
                </a:solidFill>
              </a:rPr>
              <a:t>(i=1, … n)</a:t>
            </a:r>
          </a:p>
          <a:p>
            <a:pPr marL="0" indent="0" algn="ctr">
              <a:buNone/>
            </a:pPr>
            <a:endParaRPr lang="fr-FR" sz="2800" baseline="-25000" dirty="0"/>
          </a:p>
          <a:p>
            <a:r>
              <a:rPr lang="fr-FR" sz="2800" dirty="0"/>
              <a:t>On constate que cette fonction de risque est séparée en deux parties.</a:t>
            </a:r>
          </a:p>
          <a:p>
            <a:pPr marL="0" indent="0">
              <a:buNone/>
            </a:pPr>
            <a:endParaRPr lang="fr-FR" sz="2800" dirty="0"/>
          </a:p>
          <a:p>
            <a:r>
              <a:rPr lang="fr-FR" sz="2800" dirty="0"/>
              <a:t>La première partie </a:t>
            </a:r>
            <a:r>
              <a:rPr lang="fr-FR" sz="2800" dirty="0">
                <a:solidFill>
                  <a:srgbClr val="FF0000"/>
                </a:solidFill>
              </a:rPr>
              <a:t>Y</a:t>
            </a:r>
            <a:r>
              <a:rPr lang="fr-FR" sz="2800" baseline="-25000" dirty="0">
                <a:solidFill>
                  <a:srgbClr val="FF0000"/>
                </a:solidFill>
              </a:rPr>
              <a:t>0</a:t>
            </a:r>
            <a:r>
              <a:rPr lang="fr-FR" sz="2800" dirty="0">
                <a:solidFill>
                  <a:srgbClr val="FF0000"/>
                </a:solidFill>
              </a:rPr>
              <a:t>(t) </a:t>
            </a:r>
            <a:r>
              <a:rPr lang="fr-FR" sz="2800" dirty="0"/>
              <a:t>est la fonction de risque de base au temps </a:t>
            </a:r>
            <a:r>
              <a:rPr lang="fr-FR" sz="2800" i="1" dirty="0"/>
              <a:t>t</a:t>
            </a:r>
            <a:r>
              <a:rPr lang="fr-FR" sz="2800" dirty="0"/>
              <a:t>, c’est à dire la fonction de risque lorsque toutes les variables </a:t>
            </a:r>
            <a:r>
              <a:rPr lang="fr-FR" sz="2800" i="1" dirty="0"/>
              <a:t>X </a:t>
            </a:r>
            <a:r>
              <a:rPr lang="fr-FR" sz="2800" dirty="0"/>
              <a:t>= (</a:t>
            </a:r>
            <a:r>
              <a:rPr lang="fr-FR" sz="2800" i="1" dirty="0"/>
              <a:t>X</a:t>
            </a:r>
            <a:r>
              <a:rPr lang="fr-FR" sz="2800" dirty="0"/>
              <a:t>1</a:t>
            </a:r>
            <a:r>
              <a:rPr lang="fr-FR" sz="2800" i="1" dirty="0"/>
              <a:t>, ...,</a:t>
            </a:r>
            <a:r>
              <a:rPr lang="fr-FR" sz="2800" i="1" dirty="0" err="1"/>
              <a:t>Xp</a:t>
            </a:r>
            <a:r>
              <a:rPr lang="fr-FR" sz="2800" dirty="0"/>
              <a:t>) sont égales à zéro.</a:t>
            </a:r>
            <a:endParaRPr lang="fr-FR" sz="2800" baseline="-25000" dirty="0"/>
          </a:p>
          <a:p>
            <a:pPr marL="0" indent="0" algn="ctr">
              <a:buNone/>
            </a:pPr>
            <a:endParaRPr lang="fr-FR" sz="2800" dirty="0"/>
          </a:p>
          <a:p>
            <a:pPr marL="0" indent="0">
              <a:buNone/>
            </a:pPr>
            <a:endParaRPr lang="fr-FR" sz="2800" b="1" dirty="0">
              <a:cs typeface="Times New Roman" panose="02020603050405020304" pitchFamily="18" charset="0"/>
            </a:endParaRPr>
          </a:p>
          <a:p>
            <a:pPr marL="0" indent="0">
              <a:buNone/>
            </a:pPr>
            <a:endParaRPr lang="fr-FR" sz="2800" b="1" dirty="0">
              <a:cs typeface="Times New Roman" panose="02020603050405020304" pitchFamily="18" charset="0"/>
            </a:endParaRPr>
          </a:p>
          <a:p>
            <a:pPr marL="0" indent="0" algn="ctr">
              <a:buNone/>
            </a:pPr>
            <a:endParaRPr lang="fr-FR"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0415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normAutofit lnSpcReduction="10000"/>
          </a:bodyPr>
          <a:lstStyle/>
          <a:p>
            <a:pPr marL="0" indent="0">
              <a:buNone/>
            </a:pPr>
            <a:r>
              <a:rPr lang="fr-FR" sz="2800" b="1" dirty="0"/>
              <a:t>Quelques Modèles Statistiques</a:t>
            </a:r>
          </a:p>
          <a:p>
            <a:pPr marL="0" indent="0">
              <a:buNone/>
            </a:pPr>
            <a:r>
              <a:rPr lang="fr-FR" sz="2800" b="1" dirty="0">
                <a:cs typeface="Times New Roman" panose="02020603050405020304" pitchFamily="18" charset="0"/>
              </a:rPr>
              <a:t>Etude de Survie</a:t>
            </a:r>
          </a:p>
          <a:p>
            <a:pPr marL="0" indent="0">
              <a:buNone/>
            </a:pPr>
            <a:r>
              <a:rPr lang="fr-FR" sz="2800" b="1" dirty="0">
                <a:cs typeface="Times New Roman" panose="02020603050405020304" pitchFamily="18" charset="0"/>
              </a:rPr>
              <a:t>Modèle de Cox</a:t>
            </a:r>
          </a:p>
          <a:p>
            <a:pPr marL="0" indent="0">
              <a:buNone/>
            </a:pPr>
            <a:endParaRPr lang="fr-FR" sz="2800" b="1" dirty="0">
              <a:cs typeface="Times New Roman" panose="02020603050405020304" pitchFamily="18" charset="0"/>
            </a:endParaRPr>
          </a:p>
          <a:p>
            <a:pPr marL="0" indent="0" algn="ctr">
              <a:buNone/>
            </a:pPr>
            <a:r>
              <a:rPr lang="fr-FR" sz="3600" dirty="0"/>
              <a:t>Y(t, X</a:t>
            </a:r>
            <a:r>
              <a:rPr lang="fr-FR" sz="3600" baseline="-25000" dirty="0"/>
              <a:t>1</a:t>
            </a:r>
            <a:r>
              <a:rPr lang="fr-FR" sz="3600" dirty="0"/>
              <a:t>, …, </a:t>
            </a:r>
            <a:r>
              <a:rPr lang="fr-FR" sz="3600" dirty="0" err="1"/>
              <a:t>X</a:t>
            </a:r>
            <a:r>
              <a:rPr lang="fr-FR" sz="3600" baseline="-25000" dirty="0" err="1"/>
              <a:t>n</a:t>
            </a:r>
            <a:r>
              <a:rPr lang="fr-FR" sz="3600" dirty="0"/>
              <a:t>) = </a:t>
            </a:r>
            <a:r>
              <a:rPr lang="fr-FR" sz="3600" dirty="0">
                <a:solidFill>
                  <a:srgbClr val="FF0000"/>
                </a:solidFill>
              </a:rPr>
              <a:t>Y</a:t>
            </a:r>
            <a:r>
              <a:rPr lang="fr-FR" sz="3600" baseline="-25000" dirty="0">
                <a:solidFill>
                  <a:srgbClr val="FF0000"/>
                </a:solidFill>
              </a:rPr>
              <a:t>0</a:t>
            </a:r>
            <a:r>
              <a:rPr lang="fr-FR" sz="3600" dirty="0">
                <a:solidFill>
                  <a:srgbClr val="FF0000"/>
                </a:solidFill>
              </a:rPr>
              <a:t>(t) </a:t>
            </a:r>
            <a:r>
              <a:rPr lang="fr-FR" sz="3600" dirty="0"/>
              <a:t>* </a:t>
            </a:r>
            <a:r>
              <a:rPr lang="fr-FR" sz="3600" dirty="0" err="1">
                <a:solidFill>
                  <a:srgbClr val="FF0000"/>
                </a:solidFill>
              </a:rPr>
              <a:t>Exp</a:t>
            </a:r>
            <a:r>
              <a:rPr lang="fr-FR" sz="3600" dirty="0">
                <a:solidFill>
                  <a:srgbClr val="FF0000"/>
                </a:solidFill>
              </a:rPr>
              <a:t>(∑β</a:t>
            </a:r>
            <a:r>
              <a:rPr lang="fr-FR" sz="3600" baseline="-25000" dirty="0" err="1">
                <a:solidFill>
                  <a:srgbClr val="FF0000"/>
                </a:solidFill>
              </a:rPr>
              <a:t>i</a:t>
            </a:r>
            <a:r>
              <a:rPr lang="fr-FR" sz="3600" dirty="0" err="1">
                <a:solidFill>
                  <a:srgbClr val="FF0000"/>
                </a:solidFill>
              </a:rPr>
              <a:t>X</a:t>
            </a:r>
            <a:r>
              <a:rPr lang="fr-FR" sz="3600" baseline="-25000" dirty="0" err="1">
                <a:solidFill>
                  <a:srgbClr val="FF0000"/>
                </a:solidFill>
              </a:rPr>
              <a:t>i</a:t>
            </a:r>
            <a:r>
              <a:rPr lang="fr-FR" sz="3600" dirty="0">
                <a:solidFill>
                  <a:srgbClr val="FF0000"/>
                </a:solidFill>
              </a:rPr>
              <a:t>), </a:t>
            </a:r>
            <a:r>
              <a:rPr lang="fr-FR" sz="3600" baseline="-25000" dirty="0">
                <a:solidFill>
                  <a:srgbClr val="FF0000"/>
                </a:solidFill>
              </a:rPr>
              <a:t>(i=1, … n)</a:t>
            </a:r>
          </a:p>
          <a:p>
            <a:pPr marL="0" indent="0" algn="ctr">
              <a:buNone/>
            </a:pPr>
            <a:endParaRPr lang="fr-FR" sz="2800" dirty="0"/>
          </a:p>
          <a:p>
            <a:pPr marL="0" indent="0" algn="just">
              <a:buNone/>
            </a:pPr>
            <a:r>
              <a:rPr lang="fr-FR" sz="2800" dirty="0"/>
              <a:t>La seconde partie </a:t>
            </a:r>
            <a:r>
              <a:rPr lang="fr-FR" sz="2800" dirty="0" err="1">
                <a:solidFill>
                  <a:srgbClr val="FF0000"/>
                </a:solidFill>
              </a:rPr>
              <a:t>Exp</a:t>
            </a:r>
            <a:r>
              <a:rPr lang="fr-FR" sz="2800" dirty="0">
                <a:solidFill>
                  <a:srgbClr val="FF0000"/>
                </a:solidFill>
              </a:rPr>
              <a:t>(∑β</a:t>
            </a:r>
            <a:r>
              <a:rPr lang="fr-FR" sz="2800" baseline="-25000" dirty="0" err="1">
                <a:solidFill>
                  <a:srgbClr val="FF0000"/>
                </a:solidFill>
              </a:rPr>
              <a:t>i</a:t>
            </a:r>
            <a:r>
              <a:rPr lang="fr-FR" sz="2800" dirty="0" err="1">
                <a:solidFill>
                  <a:srgbClr val="FF0000"/>
                </a:solidFill>
              </a:rPr>
              <a:t>X</a:t>
            </a:r>
            <a:r>
              <a:rPr lang="fr-FR" sz="2800" baseline="-25000" dirty="0" err="1">
                <a:solidFill>
                  <a:srgbClr val="FF0000"/>
                </a:solidFill>
              </a:rPr>
              <a:t>i</a:t>
            </a:r>
            <a:r>
              <a:rPr lang="fr-FR" sz="2800" dirty="0">
                <a:solidFill>
                  <a:srgbClr val="FF0000"/>
                </a:solidFill>
              </a:rPr>
              <a:t>), </a:t>
            </a:r>
            <a:r>
              <a:rPr lang="fr-FR" sz="2800" baseline="-25000" dirty="0">
                <a:solidFill>
                  <a:srgbClr val="FF0000"/>
                </a:solidFill>
              </a:rPr>
              <a:t>(i=1, … n)</a:t>
            </a:r>
            <a:r>
              <a:rPr lang="fr-FR" sz="2800" dirty="0">
                <a:solidFill>
                  <a:srgbClr val="FF0000"/>
                </a:solidFill>
              </a:rPr>
              <a:t>  </a:t>
            </a:r>
            <a:r>
              <a:rPr lang="fr-FR" sz="2800" dirty="0"/>
              <a:t>représente les différences de risque apportées par le vecteur des variables </a:t>
            </a:r>
            <a:r>
              <a:rPr lang="fr-FR" sz="2800" i="1" dirty="0"/>
              <a:t>X</a:t>
            </a:r>
            <a:r>
              <a:rPr lang="fr-FR" sz="2800" dirty="0"/>
              <a:t>. On peut noter que cette partie ne </a:t>
            </a:r>
            <a:r>
              <a:rPr lang="fr-FR" sz="2800" b="1" dirty="0"/>
              <a:t>dépend pas du temps, </a:t>
            </a:r>
          </a:p>
          <a:p>
            <a:pPr marL="0" indent="0" algn="just">
              <a:buNone/>
            </a:pPr>
            <a:r>
              <a:rPr lang="fr-FR" sz="2800" dirty="0"/>
              <a:t>cela implique que l’association entre </a:t>
            </a:r>
            <a:r>
              <a:rPr lang="fr-FR" sz="2800" i="1" dirty="0"/>
              <a:t>Xi </a:t>
            </a:r>
            <a:r>
              <a:rPr lang="fr-FR" sz="2800" dirty="0"/>
              <a:t>et la survenue du décès est constante au cours du temps. </a:t>
            </a:r>
          </a:p>
          <a:p>
            <a:pPr marL="0" indent="0">
              <a:buNone/>
            </a:pPr>
            <a:endParaRPr lang="fr-FR" sz="2800" dirty="0"/>
          </a:p>
          <a:p>
            <a:pPr marL="0" indent="0" algn="ctr">
              <a:buNone/>
            </a:pPr>
            <a:r>
              <a:rPr lang="fr-FR" sz="2800" dirty="0"/>
              <a:t>Cette hypothèse (appelée hypothèse des risques proportionnels)</a:t>
            </a:r>
            <a:endParaRPr lang="fr-FR" sz="2800" b="1" dirty="0">
              <a:cs typeface="Times New Roman" panose="02020603050405020304" pitchFamily="18" charset="0"/>
            </a:endParaRPr>
          </a:p>
          <a:p>
            <a:pPr marL="0" indent="0">
              <a:buNone/>
            </a:pPr>
            <a:endParaRPr lang="fr-FR" sz="2800" b="1" dirty="0">
              <a:cs typeface="Times New Roman" panose="02020603050405020304" pitchFamily="18" charset="0"/>
            </a:endParaRPr>
          </a:p>
          <a:p>
            <a:pPr marL="0" indent="0" algn="ctr">
              <a:buNone/>
            </a:pPr>
            <a:endParaRPr lang="fr-FR"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2056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lstStyle/>
          <a:p>
            <a:pPr marL="0" indent="0">
              <a:buNone/>
            </a:pPr>
            <a:r>
              <a:rPr lang="fr-FR" sz="2800" b="1" dirty="0"/>
              <a:t>Quelques Modèles Statistiques</a:t>
            </a:r>
          </a:p>
          <a:p>
            <a:pPr marL="0" indent="0">
              <a:buNone/>
            </a:pPr>
            <a:r>
              <a:rPr lang="fr-FR" sz="2800" b="1" dirty="0">
                <a:cs typeface="Times New Roman" panose="02020603050405020304" pitchFamily="18" charset="0"/>
              </a:rPr>
              <a:t>Etude de Survie</a:t>
            </a:r>
          </a:p>
          <a:p>
            <a:pPr marL="0" indent="0">
              <a:buNone/>
            </a:pPr>
            <a:r>
              <a:rPr lang="fr-FR" sz="2800" b="1" dirty="0">
                <a:cs typeface="Times New Roman" panose="02020603050405020304" pitchFamily="18" charset="0"/>
              </a:rPr>
              <a:t>Modèle de Cox</a:t>
            </a:r>
          </a:p>
          <a:p>
            <a:pPr marL="0" indent="0">
              <a:buNone/>
            </a:pPr>
            <a:endParaRPr lang="fr-FR" sz="2800" b="1" dirty="0">
              <a:cs typeface="Times New Roman" panose="02020603050405020304" pitchFamily="18" charset="0"/>
            </a:endParaRPr>
          </a:p>
          <a:p>
            <a:pPr marL="0" indent="0" algn="ctr">
              <a:buNone/>
            </a:pPr>
            <a:r>
              <a:rPr lang="fr-FR" sz="3600" dirty="0"/>
              <a:t>Y(t, X</a:t>
            </a:r>
            <a:r>
              <a:rPr lang="fr-FR" sz="3600" baseline="-25000" dirty="0"/>
              <a:t>1</a:t>
            </a:r>
            <a:r>
              <a:rPr lang="fr-FR" sz="3600" dirty="0"/>
              <a:t>, …, </a:t>
            </a:r>
            <a:r>
              <a:rPr lang="fr-FR" sz="3600" dirty="0" err="1"/>
              <a:t>X</a:t>
            </a:r>
            <a:r>
              <a:rPr lang="fr-FR" sz="3600" baseline="-25000" dirty="0" err="1"/>
              <a:t>n</a:t>
            </a:r>
            <a:r>
              <a:rPr lang="fr-FR" sz="3600" dirty="0"/>
              <a:t>) = </a:t>
            </a:r>
            <a:r>
              <a:rPr lang="fr-FR" sz="3600" dirty="0">
                <a:solidFill>
                  <a:srgbClr val="FF0000"/>
                </a:solidFill>
              </a:rPr>
              <a:t>Y</a:t>
            </a:r>
            <a:r>
              <a:rPr lang="fr-FR" sz="3600" baseline="-25000" dirty="0">
                <a:solidFill>
                  <a:srgbClr val="FF0000"/>
                </a:solidFill>
              </a:rPr>
              <a:t>0</a:t>
            </a:r>
            <a:r>
              <a:rPr lang="fr-FR" sz="3600" dirty="0">
                <a:solidFill>
                  <a:srgbClr val="FF0000"/>
                </a:solidFill>
              </a:rPr>
              <a:t>(t) </a:t>
            </a:r>
            <a:r>
              <a:rPr lang="fr-FR" sz="3600" dirty="0"/>
              <a:t>* </a:t>
            </a:r>
            <a:r>
              <a:rPr lang="fr-FR" sz="3600" dirty="0" err="1">
                <a:solidFill>
                  <a:srgbClr val="FF0000"/>
                </a:solidFill>
              </a:rPr>
              <a:t>Exp</a:t>
            </a:r>
            <a:r>
              <a:rPr lang="fr-FR" sz="3600" dirty="0">
                <a:solidFill>
                  <a:srgbClr val="FF0000"/>
                </a:solidFill>
              </a:rPr>
              <a:t>(∑β</a:t>
            </a:r>
            <a:r>
              <a:rPr lang="fr-FR" sz="3600" baseline="-25000" dirty="0" err="1">
                <a:solidFill>
                  <a:srgbClr val="FF0000"/>
                </a:solidFill>
              </a:rPr>
              <a:t>i</a:t>
            </a:r>
            <a:r>
              <a:rPr lang="fr-FR" sz="3600" dirty="0" err="1">
                <a:solidFill>
                  <a:srgbClr val="FF0000"/>
                </a:solidFill>
              </a:rPr>
              <a:t>X</a:t>
            </a:r>
            <a:r>
              <a:rPr lang="fr-FR" sz="3600" baseline="-25000" dirty="0" err="1">
                <a:solidFill>
                  <a:srgbClr val="FF0000"/>
                </a:solidFill>
              </a:rPr>
              <a:t>i</a:t>
            </a:r>
            <a:r>
              <a:rPr lang="fr-FR" sz="3600" dirty="0">
                <a:solidFill>
                  <a:srgbClr val="FF0000"/>
                </a:solidFill>
              </a:rPr>
              <a:t>), </a:t>
            </a:r>
            <a:r>
              <a:rPr lang="fr-FR" sz="3600" baseline="-25000" dirty="0">
                <a:solidFill>
                  <a:srgbClr val="FF0000"/>
                </a:solidFill>
              </a:rPr>
              <a:t>(i=1, … n)</a:t>
            </a:r>
          </a:p>
          <a:p>
            <a:pPr marL="0" indent="0" algn="ctr">
              <a:buNone/>
            </a:pPr>
            <a:endParaRPr lang="fr-FR" sz="2800" dirty="0"/>
          </a:p>
          <a:p>
            <a:pPr marL="0" indent="0">
              <a:buNone/>
            </a:pPr>
            <a:endParaRPr lang="fr-FR" sz="2800" b="1" dirty="0">
              <a:cs typeface="Times New Roman" panose="02020603050405020304" pitchFamily="18" charset="0"/>
            </a:endParaRPr>
          </a:p>
          <a:p>
            <a:pPr marL="0" indent="0">
              <a:buNone/>
            </a:pPr>
            <a:endParaRPr lang="fr-FR" sz="2800" b="1" dirty="0">
              <a:cs typeface="Times New Roman" panose="02020603050405020304" pitchFamily="18" charset="0"/>
            </a:endParaRPr>
          </a:p>
          <a:p>
            <a:pPr marL="0" indent="0" algn="ctr">
              <a:buNone/>
            </a:pPr>
            <a:endParaRPr lang="fr-FR"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351097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lstStyle/>
          <a:p>
            <a:pPr marL="0" indent="0" algn="ctr">
              <a:buNone/>
            </a:pPr>
            <a:endParaRPr lang="fr-FR" sz="2800" b="1" dirty="0">
              <a:cs typeface="Times New Roman" panose="02020603050405020304" pitchFamily="18" charset="0"/>
            </a:endParaRPr>
          </a:p>
          <a:p>
            <a:pPr marL="0" indent="0" algn="ctr">
              <a:buNone/>
            </a:pPr>
            <a:endParaRPr lang="fr-FR" sz="2800" b="1" dirty="0">
              <a:cs typeface="Times New Roman" panose="02020603050405020304" pitchFamily="18" charset="0"/>
            </a:endParaRPr>
          </a:p>
          <a:p>
            <a:pPr marL="0" indent="0" algn="ctr">
              <a:buNone/>
            </a:pPr>
            <a:endParaRPr lang="fr-FR" sz="2800" b="1" dirty="0">
              <a:cs typeface="Times New Roman" panose="02020603050405020304" pitchFamily="18" charset="0"/>
            </a:endParaRPr>
          </a:p>
          <a:p>
            <a:pPr marL="0" indent="0" algn="ctr">
              <a:buNone/>
            </a:pPr>
            <a:endParaRPr lang="fr-FR" sz="2800" b="1" dirty="0">
              <a:cs typeface="Times New Roman" panose="02020603050405020304" pitchFamily="18" charset="0"/>
            </a:endParaRPr>
          </a:p>
          <a:p>
            <a:pPr marL="0" indent="0" algn="ctr">
              <a:buNone/>
            </a:pPr>
            <a:endParaRPr lang="fr-FR" sz="2800" b="1" dirty="0">
              <a:cs typeface="Times New Roman" panose="02020603050405020304" pitchFamily="18" charset="0"/>
            </a:endParaRPr>
          </a:p>
          <a:p>
            <a:pPr marL="0" indent="0" algn="ctr">
              <a:buNone/>
            </a:pPr>
            <a:endParaRPr lang="fr-FR" sz="2800" b="1" dirty="0">
              <a:cs typeface="Times New Roman" panose="02020603050405020304" pitchFamily="18" charset="0"/>
            </a:endParaRPr>
          </a:p>
          <a:p>
            <a:pPr marL="0" indent="0" algn="ctr">
              <a:buNone/>
            </a:pPr>
            <a:r>
              <a:rPr lang="fr-FR" sz="2800" b="1" dirty="0">
                <a:cs typeface="Times New Roman" panose="02020603050405020304" pitchFamily="18" charset="0"/>
              </a:rPr>
              <a:t>Merci</a:t>
            </a:r>
          </a:p>
          <a:p>
            <a:pPr marL="0" indent="0" algn="ctr">
              <a:buNone/>
            </a:pPr>
            <a:endParaRPr lang="fr-FR"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2179675"/>
      </p:ext>
    </p:extLst>
  </p:cSld>
  <p:clrMapOvr>
    <a:masterClrMapping/>
  </p:clrMapOvr>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16167</TotalTime>
  <Words>4410</Words>
  <Application>Microsoft Office PowerPoint</Application>
  <PresentationFormat>Affichage à l'écran (4:3)</PresentationFormat>
  <Paragraphs>817</Paragraphs>
  <Slides>97</Slides>
  <Notes>1</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97</vt:i4>
      </vt:variant>
    </vt:vector>
  </HeadingPairs>
  <TitlesOfParts>
    <vt:vector size="104" baseType="lpstr">
      <vt:lpstr>Arial</vt:lpstr>
      <vt:lpstr>Calibri</vt:lpstr>
      <vt:lpstr>Cambria Math</vt:lpstr>
      <vt:lpstr>Courier New</vt:lpstr>
      <vt:lpstr>Times New Roman</vt:lpstr>
      <vt:lpstr>Wingdings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HP</dc:creator>
  <cp:lastModifiedBy>Cheick Omar BA</cp:lastModifiedBy>
  <cp:revision>401</cp:revision>
  <dcterms:created xsi:type="dcterms:W3CDTF">2019-03-18T10:49:22Z</dcterms:created>
  <dcterms:modified xsi:type="dcterms:W3CDTF">2020-11-04T13:39:01Z</dcterms:modified>
</cp:coreProperties>
</file>