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1" r:id="rId5"/>
    <p:sldId id="257" r:id="rId6"/>
    <p:sldId id="262" r:id="rId7"/>
    <p:sldId id="264" r:id="rId8"/>
    <p:sldId id="265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F4457-F87D-4BF9-B007-C04274D0BD5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BBCEAE8-1868-4D75-A6C2-D4F9C89A0E21}">
      <dgm:prSet phldrT="[Texte]"/>
      <dgm:spPr/>
      <dgm:t>
        <a:bodyPr/>
        <a:lstStyle/>
        <a:p>
          <a:endParaRPr lang="fr-FR" dirty="0"/>
        </a:p>
      </dgm:t>
    </dgm:pt>
    <dgm:pt modelId="{832BCBE0-8AEA-4498-9E95-794F8E7B64B0}" type="parTrans" cxnId="{B7B14DAB-743D-423B-AC3A-0C6E5566592D}">
      <dgm:prSet/>
      <dgm:spPr/>
      <dgm:t>
        <a:bodyPr/>
        <a:lstStyle/>
        <a:p>
          <a:endParaRPr lang="fr-FR"/>
        </a:p>
      </dgm:t>
    </dgm:pt>
    <dgm:pt modelId="{F2F2D092-6CDA-4179-BE96-BC7473E054AA}" type="sibTrans" cxnId="{B7B14DAB-743D-423B-AC3A-0C6E5566592D}">
      <dgm:prSet/>
      <dgm:spPr/>
      <dgm:t>
        <a:bodyPr/>
        <a:lstStyle/>
        <a:p>
          <a:endParaRPr lang="fr-FR"/>
        </a:p>
      </dgm:t>
    </dgm:pt>
    <dgm:pt modelId="{7F350B18-7F66-4881-9E53-F2E5889FA330}">
      <dgm:prSet phldrT="[Texte]"/>
      <dgm:spPr/>
      <dgm:t>
        <a:bodyPr/>
        <a:lstStyle/>
        <a:p>
          <a:r>
            <a:rPr lang="fr-FR" dirty="0"/>
            <a:t>Modèle </a:t>
          </a:r>
          <a:r>
            <a:rPr lang="fr-FR" dirty="0" err="1"/>
            <a:t>logit</a:t>
          </a:r>
          <a:endParaRPr lang="fr-FR" dirty="0"/>
        </a:p>
      </dgm:t>
    </dgm:pt>
    <dgm:pt modelId="{2DE820C0-ADB8-4C35-9AE6-3ECBAB577883}" type="parTrans" cxnId="{99773E3C-AE9F-48F5-9D0C-93B974F2929C}">
      <dgm:prSet/>
      <dgm:spPr/>
      <dgm:t>
        <a:bodyPr/>
        <a:lstStyle/>
        <a:p>
          <a:endParaRPr lang="fr-FR"/>
        </a:p>
      </dgm:t>
    </dgm:pt>
    <dgm:pt modelId="{91A8A7C6-E281-4FC1-A079-B1DDF3DA43E6}" type="sibTrans" cxnId="{99773E3C-AE9F-48F5-9D0C-93B974F2929C}">
      <dgm:prSet/>
      <dgm:spPr/>
      <dgm:t>
        <a:bodyPr/>
        <a:lstStyle/>
        <a:p>
          <a:endParaRPr lang="fr-FR"/>
        </a:p>
      </dgm:t>
    </dgm:pt>
    <dgm:pt modelId="{E4FA3CFE-E84D-4DDA-8150-F60151395D17}">
      <dgm:prSet phldrT="[Texte]"/>
      <dgm:spPr/>
      <dgm:t>
        <a:bodyPr/>
        <a:lstStyle/>
        <a:p>
          <a:endParaRPr lang="fr-FR" dirty="0"/>
        </a:p>
      </dgm:t>
    </dgm:pt>
    <dgm:pt modelId="{B748DB9A-57E6-40C8-A428-AA26B7CC20A7}" type="parTrans" cxnId="{AECDEE26-B664-417B-89D0-742E73CCEDE7}">
      <dgm:prSet/>
      <dgm:spPr/>
      <dgm:t>
        <a:bodyPr/>
        <a:lstStyle/>
        <a:p>
          <a:endParaRPr lang="fr-FR"/>
        </a:p>
      </dgm:t>
    </dgm:pt>
    <dgm:pt modelId="{F90DD2D6-D7E2-45A6-BB2A-EBE81887DBBD}" type="sibTrans" cxnId="{AECDEE26-B664-417B-89D0-742E73CCEDE7}">
      <dgm:prSet/>
      <dgm:spPr/>
      <dgm:t>
        <a:bodyPr/>
        <a:lstStyle/>
        <a:p>
          <a:endParaRPr lang="fr-FR"/>
        </a:p>
      </dgm:t>
    </dgm:pt>
    <dgm:pt modelId="{0CE67BB4-63F6-47ED-AC7A-CBD46F611344}">
      <dgm:prSet phldrT="[Texte]"/>
      <dgm:spPr/>
      <dgm:t>
        <a:bodyPr/>
        <a:lstStyle/>
        <a:p>
          <a:r>
            <a:rPr lang="fr-FR" dirty="0"/>
            <a:t>Modèle </a:t>
          </a:r>
          <a:r>
            <a:rPr lang="fr-FR" dirty="0" err="1"/>
            <a:t>probit</a:t>
          </a:r>
          <a:endParaRPr lang="fr-FR" dirty="0"/>
        </a:p>
      </dgm:t>
    </dgm:pt>
    <dgm:pt modelId="{DFA065BA-E02D-42FA-925D-597C7B2B64F4}" type="parTrans" cxnId="{E46CD715-FE01-4DEE-8B61-260B16364BD6}">
      <dgm:prSet/>
      <dgm:spPr/>
      <dgm:t>
        <a:bodyPr/>
        <a:lstStyle/>
        <a:p>
          <a:endParaRPr lang="fr-FR"/>
        </a:p>
      </dgm:t>
    </dgm:pt>
    <dgm:pt modelId="{8D613D05-BD12-4201-9368-78E38AF3BC83}" type="sibTrans" cxnId="{E46CD715-FE01-4DEE-8B61-260B16364BD6}">
      <dgm:prSet/>
      <dgm:spPr/>
      <dgm:t>
        <a:bodyPr/>
        <a:lstStyle/>
        <a:p>
          <a:endParaRPr lang="fr-FR"/>
        </a:p>
      </dgm:t>
    </dgm:pt>
    <dgm:pt modelId="{713B2D38-E723-46D7-AC58-0275673F8483}">
      <dgm:prSet phldrT="[Texte]"/>
      <dgm:spPr/>
      <dgm:t>
        <a:bodyPr/>
        <a:lstStyle/>
        <a:p>
          <a:endParaRPr lang="fr-FR" dirty="0"/>
        </a:p>
      </dgm:t>
    </dgm:pt>
    <dgm:pt modelId="{0E8A40FF-1E43-46A1-8994-9078D6D6916A}" type="parTrans" cxnId="{94241953-EFFE-4E8F-B238-29260556F45C}">
      <dgm:prSet/>
      <dgm:spPr/>
      <dgm:t>
        <a:bodyPr/>
        <a:lstStyle/>
        <a:p>
          <a:endParaRPr lang="fr-FR"/>
        </a:p>
      </dgm:t>
    </dgm:pt>
    <dgm:pt modelId="{AEC36BA8-7DD7-4C7B-91D0-3F80FCB4AB92}" type="sibTrans" cxnId="{94241953-EFFE-4E8F-B238-29260556F45C}">
      <dgm:prSet/>
      <dgm:spPr/>
      <dgm:t>
        <a:bodyPr/>
        <a:lstStyle/>
        <a:p>
          <a:endParaRPr lang="fr-FR"/>
        </a:p>
      </dgm:t>
    </dgm:pt>
    <dgm:pt modelId="{816A07AC-7574-4ED9-8707-BE2A244A9A37}">
      <dgm:prSet phldrT="[Texte]"/>
      <dgm:spPr/>
      <dgm:t>
        <a:bodyPr/>
        <a:lstStyle/>
        <a:p>
          <a:r>
            <a:rPr lang="fr-FR" dirty="0"/>
            <a:t>Mise en pratique avec </a:t>
          </a:r>
          <a:r>
            <a:rPr lang="fr-FR" dirty="0" err="1"/>
            <a:t>Eviews</a:t>
          </a:r>
          <a:endParaRPr lang="fr-FR" dirty="0"/>
        </a:p>
      </dgm:t>
    </dgm:pt>
    <dgm:pt modelId="{80FE81D0-3372-44E6-8C0A-256AA013D1E2}" type="parTrans" cxnId="{A23A3A54-E960-47F7-8FB4-D7FDBCE40D04}">
      <dgm:prSet/>
      <dgm:spPr/>
      <dgm:t>
        <a:bodyPr/>
        <a:lstStyle/>
        <a:p>
          <a:endParaRPr lang="fr-FR"/>
        </a:p>
      </dgm:t>
    </dgm:pt>
    <dgm:pt modelId="{CC6D4049-79F1-4268-8062-BD8925C80F7C}" type="sibTrans" cxnId="{A23A3A54-E960-47F7-8FB4-D7FDBCE40D04}">
      <dgm:prSet/>
      <dgm:spPr/>
      <dgm:t>
        <a:bodyPr/>
        <a:lstStyle/>
        <a:p>
          <a:endParaRPr lang="fr-FR"/>
        </a:p>
      </dgm:t>
    </dgm:pt>
    <dgm:pt modelId="{883CD600-47FF-4B68-B311-C512525FF56B}" type="pres">
      <dgm:prSet presAssocID="{96FF4457-F87D-4BF9-B007-C04274D0BD5B}" presName="linearFlow" presStyleCnt="0">
        <dgm:presLayoutVars>
          <dgm:dir/>
          <dgm:animLvl val="lvl"/>
          <dgm:resizeHandles val="exact"/>
        </dgm:presLayoutVars>
      </dgm:prSet>
      <dgm:spPr/>
    </dgm:pt>
    <dgm:pt modelId="{77F470EC-BA06-471B-97A1-19912024DDCE}" type="pres">
      <dgm:prSet presAssocID="{DBBCEAE8-1868-4D75-A6C2-D4F9C89A0E21}" presName="composite" presStyleCnt="0"/>
      <dgm:spPr/>
    </dgm:pt>
    <dgm:pt modelId="{2178556B-781E-4534-B079-831815CBE839}" type="pres">
      <dgm:prSet presAssocID="{DBBCEAE8-1868-4D75-A6C2-D4F9C89A0E2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3C3612A-7033-41C9-BB24-91EB13617381}" type="pres">
      <dgm:prSet presAssocID="{DBBCEAE8-1868-4D75-A6C2-D4F9C89A0E21}" presName="descendantText" presStyleLbl="alignAcc1" presStyleIdx="0" presStyleCnt="3" custLinFactNeighborX="7634" custLinFactNeighborY="-2042">
        <dgm:presLayoutVars>
          <dgm:bulletEnabled val="1"/>
        </dgm:presLayoutVars>
      </dgm:prSet>
      <dgm:spPr/>
    </dgm:pt>
    <dgm:pt modelId="{E6412FDE-EBB4-4722-A5D7-97DBA8093E9D}" type="pres">
      <dgm:prSet presAssocID="{F2F2D092-6CDA-4179-BE96-BC7473E054AA}" presName="sp" presStyleCnt="0"/>
      <dgm:spPr/>
    </dgm:pt>
    <dgm:pt modelId="{663BC023-A96D-49AF-9234-FBFC8E00131F}" type="pres">
      <dgm:prSet presAssocID="{E4FA3CFE-E84D-4DDA-8150-F60151395D17}" presName="composite" presStyleCnt="0"/>
      <dgm:spPr/>
    </dgm:pt>
    <dgm:pt modelId="{47F4A2DD-8DB4-46EB-84AE-017DBB875A8B}" type="pres">
      <dgm:prSet presAssocID="{E4FA3CFE-E84D-4DDA-8150-F60151395D1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C1B83C8-8528-4ECB-83E3-763127B74FBA}" type="pres">
      <dgm:prSet presAssocID="{E4FA3CFE-E84D-4DDA-8150-F60151395D17}" presName="descendantText" presStyleLbl="alignAcc1" presStyleIdx="1" presStyleCnt="3">
        <dgm:presLayoutVars>
          <dgm:bulletEnabled val="1"/>
        </dgm:presLayoutVars>
      </dgm:prSet>
      <dgm:spPr/>
    </dgm:pt>
    <dgm:pt modelId="{8030D242-94D9-4751-9B4C-80018758C580}" type="pres">
      <dgm:prSet presAssocID="{F90DD2D6-D7E2-45A6-BB2A-EBE81887DBBD}" presName="sp" presStyleCnt="0"/>
      <dgm:spPr/>
    </dgm:pt>
    <dgm:pt modelId="{7DBFECCE-1961-4E1D-B842-BB261066C6FD}" type="pres">
      <dgm:prSet presAssocID="{713B2D38-E723-46D7-AC58-0275673F8483}" presName="composite" presStyleCnt="0"/>
      <dgm:spPr/>
    </dgm:pt>
    <dgm:pt modelId="{B64DF4D7-7653-49A2-8FAF-4BB88891BF97}" type="pres">
      <dgm:prSet presAssocID="{713B2D38-E723-46D7-AC58-0275673F84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ECA538F-2E59-47A1-ABE7-110FEE949FEF}" type="pres">
      <dgm:prSet presAssocID="{713B2D38-E723-46D7-AC58-0275673F848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46CD715-FE01-4DEE-8B61-260B16364BD6}" srcId="{E4FA3CFE-E84D-4DDA-8150-F60151395D17}" destId="{0CE67BB4-63F6-47ED-AC7A-CBD46F611344}" srcOrd="0" destOrd="0" parTransId="{DFA065BA-E02D-42FA-925D-597C7B2B64F4}" sibTransId="{8D613D05-BD12-4201-9368-78E38AF3BC83}"/>
    <dgm:cxn modelId="{AECDEE26-B664-417B-89D0-742E73CCEDE7}" srcId="{96FF4457-F87D-4BF9-B007-C04274D0BD5B}" destId="{E4FA3CFE-E84D-4DDA-8150-F60151395D17}" srcOrd="1" destOrd="0" parTransId="{B748DB9A-57E6-40C8-A428-AA26B7CC20A7}" sibTransId="{F90DD2D6-D7E2-45A6-BB2A-EBE81887DBBD}"/>
    <dgm:cxn modelId="{99773E3C-AE9F-48F5-9D0C-93B974F2929C}" srcId="{DBBCEAE8-1868-4D75-A6C2-D4F9C89A0E21}" destId="{7F350B18-7F66-4881-9E53-F2E5889FA330}" srcOrd="0" destOrd="0" parTransId="{2DE820C0-ADB8-4C35-9AE6-3ECBAB577883}" sibTransId="{91A8A7C6-E281-4FC1-A079-B1DDF3DA43E6}"/>
    <dgm:cxn modelId="{675F836F-F825-4402-BA6D-16C068E096CE}" type="presOf" srcId="{E4FA3CFE-E84D-4DDA-8150-F60151395D17}" destId="{47F4A2DD-8DB4-46EB-84AE-017DBB875A8B}" srcOrd="0" destOrd="0" presId="urn:microsoft.com/office/officeart/2005/8/layout/chevron2"/>
    <dgm:cxn modelId="{94241953-EFFE-4E8F-B238-29260556F45C}" srcId="{96FF4457-F87D-4BF9-B007-C04274D0BD5B}" destId="{713B2D38-E723-46D7-AC58-0275673F8483}" srcOrd="2" destOrd="0" parTransId="{0E8A40FF-1E43-46A1-8994-9078D6D6916A}" sibTransId="{AEC36BA8-7DD7-4C7B-91D0-3F80FCB4AB92}"/>
    <dgm:cxn modelId="{A23A3A54-E960-47F7-8FB4-D7FDBCE40D04}" srcId="{713B2D38-E723-46D7-AC58-0275673F8483}" destId="{816A07AC-7574-4ED9-8707-BE2A244A9A37}" srcOrd="0" destOrd="0" parTransId="{80FE81D0-3372-44E6-8C0A-256AA013D1E2}" sibTransId="{CC6D4049-79F1-4268-8062-BD8925C80F7C}"/>
    <dgm:cxn modelId="{497D5581-D534-44EB-AD09-05E13757794F}" type="presOf" srcId="{0CE67BB4-63F6-47ED-AC7A-CBD46F611344}" destId="{0C1B83C8-8528-4ECB-83E3-763127B74FBA}" srcOrd="0" destOrd="0" presId="urn:microsoft.com/office/officeart/2005/8/layout/chevron2"/>
    <dgm:cxn modelId="{454CB68B-A6B1-4A59-9EAB-DDFEFBEC53FB}" type="presOf" srcId="{96FF4457-F87D-4BF9-B007-C04274D0BD5B}" destId="{883CD600-47FF-4B68-B311-C512525FF56B}" srcOrd="0" destOrd="0" presId="urn:microsoft.com/office/officeart/2005/8/layout/chevron2"/>
    <dgm:cxn modelId="{D0C8D6A2-839D-4982-9B66-AAA31F8808C5}" type="presOf" srcId="{816A07AC-7574-4ED9-8707-BE2A244A9A37}" destId="{7ECA538F-2E59-47A1-ABE7-110FEE949FEF}" srcOrd="0" destOrd="0" presId="urn:microsoft.com/office/officeart/2005/8/layout/chevron2"/>
    <dgm:cxn modelId="{B7B14DAB-743D-423B-AC3A-0C6E5566592D}" srcId="{96FF4457-F87D-4BF9-B007-C04274D0BD5B}" destId="{DBBCEAE8-1868-4D75-A6C2-D4F9C89A0E21}" srcOrd="0" destOrd="0" parTransId="{832BCBE0-8AEA-4498-9E95-794F8E7B64B0}" sibTransId="{F2F2D092-6CDA-4179-BE96-BC7473E054AA}"/>
    <dgm:cxn modelId="{A163A0AD-7171-43BE-BE0B-EA113DE5A730}" type="presOf" srcId="{DBBCEAE8-1868-4D75-A6C2-D4F9C89A0E21}" destId="{2178556B-781E-4534-B079-831815CBE839}" srcOrd="0" destOrd="0" presId="urn:microsoft.com/office/officeart/2005/8/layout/chevron2"/>
    <dgm:cxn modelId="{F6598CC3-0928-4FCE-8ADE-D4CF312327FD}" type="presOf" srcId="{7F350B18-7F66-4881-9E53-F2E5889FA330}" destId="{F3C3612A-7033-41C9-BB24-91EB13617381}" srcOrd="0" destOrd="0" presId="urn:microsoft.com/office/officeart/2005/8/layout/chevron2"/>
    <dgm:cxn modelId="{36A5CFC4-EC76-4E22-956A-8123235AD293}" type="presOf" srcId="{713B2D38-E723-46D7-AC58-0275673F8483}" destId="{B64DF4D7-7653-49A2-8FAF-4BB88891BF97}" srcOrd="0" destOrd="0" presId="urn:microsoft.com/office/officeart/2005/8/layout/chevron2"/>
    <dgm:cxn modelId="{5F1C28A0-7E9E-42DE-9BB4-3073BDE038A5}" type="presParOf" srcId="{883CD600-47FF-4B68-B311-C512525FF56B}" destId="{77F470EC-BA06-471B-97A1-19912024DDCE}" srcOrd="0" destOrd="0" presId="urn:microsoft.com/office/officeart/2005/8/layout/chevron2"/>
    <dgm:cxn modelId="{C03D6381-68FD-4799-A615-F5C1714FB1FF}" type="presParOf" srcId="{77F470EC-BA06-471B-97A1-19912024DDCE}" destId="{2178556B-781E-4534-B079-831815CBE839}" srcOrd="0" destOrd="0" presId="urn:microsoft.com/office/officeart/2005/8/layout/chevron2"/>
    <dgm:cxn modelId="{8AC76B2F-5D7D-4F2D-AC1C-A97ECC88B113}" type="presParOf" srcId="{77F470EC-BA06-471B-97A1-19912024DDCE}" destId="{F3C3612A-7033-41C9-BB24-91EB13617381}" srcOrd="1" destOrd="0" presId="urn:microsoft.com/office/officeart/2005/8/layout/chevron2"/>
    <dgm:cxn modelId="{D7B3E47C-C0F9-4A36-A227-147C48FEF0A1}" type="presParOf" srcId="{883CD600-47FF-4B68-B311-C512525FF56B}" destId="{E6412FDE-EBB4-4722-A5D7-97DBA8093E9D}" srcOrd="1" destOrd="0" presId="urn:microsoft.com/office/officeart/2005/8/layout/chevron2"/>
    <dgm:cxn modelId="{3ECE5B7A-6E43-46FD-B656-7ECCC62FD2B5}" type="presParOf" srcId="{883CD600-47FF-4B68-B311-C512525FF56B}" destId="{663BC023-A96D-49AF-9234-FBFC8E00131F}" srcOrd="2" destOrd="0" presId="urn:microsoft.com/office/officeart/2005/8/layout/chevron2"/>
    <dgm:cxn modelId="{98899E53-515F-4C2E-A24D-A58FBAAD7882}" type="presParOf" srcId="{663BC023-A96D-49AF-9234-FBFC8E00131F}" destId="{47F4A2DD-8DB4-46EB-84AE-017DBB875A8B}" srcOrd="0" destOrd="0" presId="urn:microsoft.com/office/officeart/2005/8/layout/chevron2"/>
    <dgm:cxn modelId="{60C8D014-6E79-4AA2-A5E1-8C0445EE604C}" type="presParOf" srcId="{663BC023-A96D-49AF-9234-FBFC8E00131F}" destId="{0C1B83C8-8528-4ECB-83E3-763127B74FBA}" srcOrd="1" destOrd="0" presId="urn:microsoft.com/office/officeart/2005/8/layout/chevron2"/>
    <dgm:cxn modelId="{694EF36A-745A-4FD0-A83B-5279410F0C88}" type="presParOf" srcId="{883CD600-47FF-4B68-B311-C512525FF56B}" destId="{8030D242-94D9-4751-9B4C-80018758C580}" srcOrd="3" destOrd="0" presId="urn:microsoft.com/office/officeart/2005/8/layout/chevron2"/>
    <dgm:cxn modelId="{D51868B2-08BA-460D-85F7-6E96BEB0B300}" type="presParOf" srcId="{883CD600-47FF-4B68-B311-C512525FF56B}" destId="{7DBFECCE-1961-4E1D-B842-BB261066C6FD}" srcOrd="4" destOrd="0" presId="urn:microsoft.com/office/officeart/2005/8/layout/chevron2"/>
    <dgm:cxn modelId="{45DD30F3-B530-4E21-B3B6-65536B13F983}" type="presParOf" srcId="{7DBFECCE-1961-4E1D-B842-BB261066C6FD}" destId="{B64DF4D7-7653-49A2-8FAF-4BB88891BF97}" srcOrd="0" destOrd="0" presId="urn:microsoft.com/office/officeart/2005/8/layout/chevron2"/>
    <dgm:cxn modelId="{A74578A0-96A4-4800-95AF-FE848B530827}" type="presParOf" srcId="{7DBFECCE-1961-4E1D-B842-BB261066C6FD}" destId="{7ECA538F-2E59-47A1-ABE7-110FEE949FE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8556B-781E-4534-B079-831815CBE839}">
      <dsp:nvSpPr>
        <dsp:cNvPr id="0" name=""/>
        <dsp:cNvSpPr/>
      </dsp:nvSpPr>
      <dsp:spPr>
        <a:xfrm rot="5400000">
          <a:off x="-255815" y="257044"/>
          <a:ext cx="1705438" cy="1193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 dirty="0"/>
        </a:p>
      </dsp:txBody>
      <dsp:txXfrm rot="-5400000">
        <a:off x="1" y="598133"/>
        <a:ext cx="1193807" cy="511631"/>
      </dsp:txXfrm>
    </dsp:sp>
    <dsp:sp modelId="{F3C3612A-7033-41C9-BB24-91EB13617381}">
      <dsp:nvSpPr>
        <dsp:cNvPr id="0" name=""/>
        <dsp:cNvSpPr/>
      </dsp:nvSpPr>
      <dsp:spPr>
        <a:xfrm rot="5400000">
          <a:off x="3723903" y="-2530096"/>
          <a:ext cx="1108535" cy="6168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Modèle </a:t>
          </a:r>
          <a:r>
            <a:rPr lang="fr-FR" sz="3600" kern="1200" dirty="0" err="1"/>
            <a:t>logit</a:t>
          </a:r>
          <a:endParaRPr lang="fr-FR" sz="3600" kern="1200" dirty="0"/>
        </a:p>
      </dsp:txBody>
      <dsp:txXfrm rot="-5400000">
        <a:off x="1193807" y="54114"/>
        <a:ext cx="6114613" cy="1000307"/>
      </dsp:txXfrm>
    </dsp:sp>
    <dsp:sp modelId="{47F4A2DD-8DB4-46EB-84AE-017DBB875A8B}">
      <dsp:nvSpPr>
        <dsp:cNvPr id="0" name=""/>
        <dsp:cNvSpPr/>
      </dsp:nvSpPr>
      <dsp:spPr>
        <a:xfrm rot="5400000">
          <a:off x="-255815" y="1769450"/>
          <a:ext cx="1705438" cy="1193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 dirty="0"/>
        </a:p>
      </dsp:txBody>
      <dsp:txXfrm rot="-5400000">
        <a:off x="1" y="2110539"/>
        <a:ext cx="1193807" cy="511631"/>
      </dsp:txXfrm>
    </dsp:sp>
    <dsp:sp modelId="{0C1B83C8-8528-4ECB-83E3-763127B74FBA}">
      <dsp:nvSpPr>
        <dsp:cNvPr id="0" name=""/>
        <dsp:cNvSpPr/>
      </dsp:nvSpPr>
      <dsp:spPr>
        <a:xfrm rot="5400000">
          <a:off x="3723903" y="-1016461"/>
          <a:ext cx="1108535" cy="6168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Modèle </a:t>
          </a:r>
          <a:r>
            <a:rPr lang="fr-FR" sz="3600" kern="1200" dirty="0" err="1"/>
            <a:t>probit</a:t>
          </a:r>
          <a:endParaRPr lang="fr-FR" sz="3600" kern="1200" dirty="0"/>
        </a:p>
      </dsp:txBody>
      <dsp:txXfrm rot="-5400000">
        <a:off x="1193807" y="1567749"/>
        <a:ext cx="6114613" cy="1000307"/>
      </dsp:txXfrm>
    </dsp:sp>
    <dsp:sp modelId="{B64DF4D7-7653-49A2-8FAF-4BB88891BF97}">
      <dsp:nvSpPr>
        <dsp:cNvPr id="0" name=""/>
        <dsp:cNvSpPr/>
      </dsp:nvSpPr>
      <dsp:spPr>
        <a:xfrm rot="5400000">
          <a:off x="-255815" y="3281856"/>
          <a:ext cx="1705438" cy="1193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 dirty="0"/>
        </a:p>
      </dsp:txBody>
      <dsp:txXfrm rot="-5400000">
        <a:off x="1" y="3622945"/>
        <a:ext cx="1193807" cy="511631"/>
      </dsp:txXfrm>
    </dsp:sp>
    <dsp:sp modelId="{7ECA538F-2E59-47A1-ABE7-110FEE949FEF}">
      <dsp:nvSpPr>
        <dsp:cNvPr id="0" name=""/>
        <dsp:cNvSpPr/>
      </dsp:nvSpPr>
      <dsp:spPr>
        <a:xfrm rot="5400000">
          <a:off x="3723903" y="495943"/>
          <a:ext cx="1108535" cy="6168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Mise en pratique avec </a:t>
          </a:r>
          <a:r>
            <a:rPr lang="fr-FR" sz="3600" kern="1200" dirty="0" err="1"/>
            <a:t>Eviews</a:t>
          </a:r>
          <a:endParaRPr lang="fr-FR" sz="3600" kern="1200" dirty="0"/>
        </a:p>
      </dsp:txBody>
      <dsp:txXfrm rot="-5400000">
        <a:off x="1193807" y="3080153"/>
        <a:ext cx="6114613" cy="1000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31/12/2020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4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26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0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78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9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1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41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518-8649-489B-BB33-D28509A22E05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C7B47-4A16-4F08-B8DA-AC391B64504B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86DF59-5A5B-4FEF-8DB6-0C2A55E7E7C1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E9C51-022A-4F13-BB3C-03F56F5A921F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DCEBF-B043-4B9E-8C3E-4EFCD3F41DCE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3261F-29AB-42FA-A6B2-5460097CD73F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DACB55-9337-45E2-88D4-1E57BA85153F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31E36-CB5F-4FF2-BDF3-1992490BAE76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BCDBD-CCBE-4A60-BC5D-721CE2F626BF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623EB-919B-4CDC-8685-EA99111A60FD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05381-BAB4-4BF2-AA93-EDF4DCBEF018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8FF31-9269-44DF-8496-200E8219D806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D22F9-D383-48E8-8852-1F0EAED4A62D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E3E52-AAD2-4419-810A-F7B6DFCCD699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E0EBD-1D52-403E-BE5A-555260D573F4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3D898-DB9E-49AD-9036-0F1A55D0B976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4D8DF9-0BA4-4AB2-AAA6-30FBCBC7CA7D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E4D3EC-82F2-4A04-9DFA-8688BFE7672E}" type="datetime1">
              <a:rPr lang="fr-FR" noProof="0" smtClean="0"/>
              <a:t>31/12/2020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chemin horizontal 11">
            <a:extLst>
              <a:ext uri="{FF2B5EF4-FFF2-40B4-BE49-F238E27FC236}">
                <a16:creationId xmlns:a16="http://schemas.microsoft.com/office/drawing/2014/main" id="{30CC372B-9E18-4C99-BF82-54C61CA836B8}"/>
              </a:ext>
            </a:extLst>
          </p:cNvPr>
          <p:cNvSpPr/>
          <p:nvPr/>
        </p:nvSpPr>
        <p:spPr bwMode="auto">
          <a:xfrm>
            <a:off x="2034638" y="2697686"/>
            <a:ext cx="7790213" cy="1983178"/>
          </a:xfrm>
          <a:prstGeom prst="horizontalScroll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200" b="1" dirty="0">
                <a:latin typeface="Times" panose="02020603050405020304" pitchFamily="18" charset="0"/>
                <a:cs typeface="Times" panose="02020603050405020304" pitchFamily="18" charset="0"/>
              </a:rPr>
              <a:t>Présentation </a:t>
            </a:r>
            <a:r>
              <a:rPr lang="fr-FR" sz="3200" b="1" dirty="0" err="1">
                <a:latin typeface="Times" panose="02020603050405020304" pitchFamily="18" charset="0"/>
                <a:cs typeface="Times" panose="02020603050405020304" pitchFamily="18" charset="0"/>
              </a:rPr>
              <a:t>Eviews</a:t>
            </a:r>
            <a:r>
              <a:rPr lang="fr-FR" sz="3200" b="1" dirty="0">
                <a:latin typeface="Times" panose="02020603050405020304" pitchFamily="18" charset="0"/>
                <a:cs typeface="Times" panose="02020603050405020304" pitchFamily="18" charset="0"/>
              </a:rPr>
              <a:t> : Modèles </a:t>
            </a:r>
            <a:r>
              <a:rPr lang="fr-FR" sz="3200" b="1" dirty="0" err="1">
                <a:latin typeface="Times" panose="02020603050405020304" pitchFamily="18" charset="0"/>
                <a:cs typeface="Times" panose="02020603050405020304" pitchFamily="18" charset="0"/>
              </a:rPr>
              <a:t>Logit</a:t>
            </a:r>
            <a:r>
              <a:rPr lang="fr-FR" sz="3200" b="1" dirty="0">
                <a:latin typeface="Times" panose="02020603050405020304" pitchFamily="18" charset="0"/>
                <a:cs typeface="Times" panose="02020603050405020304" pitchFamily="18" charset="0"/>
              </a:rPr>
              <a:t> et </a:t>
            </a:r>
            <a:r>
              <a:rPr lang="fr-FR" sz="3200" b="1" dirty="0" err="1">
                <a:latin typeface="Times" panose="02020603050405020304" pitchFamily="18" charset="0"/>
                <a:cs typeface="Times" panose="02020603050405020304" pitchFamily="18" charset="0"/>
              </a:rPr>
              <a:t>Probit</a:t>
            </a:r>
            <a:endParaRPr lang="fr-FR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1C51A9-62D9-40E2-87FE-9F685F1F9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9458" r="9596" b="9284"/>
          <a:stretch/>
        </p:blipFill>
        <p:spPr bwMode="auto">
          <a:xfrm>
            <a:off x="8934202" y="175527"/>
            <a:ext cx="1966010" cy="1886213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7F98FD-09C7-4161-A9E2-4627A562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73" y="332136"/>
            <a:ext cx="1966010" cy="1886213"/>
          </a:xfrm>
          <a:prstGeom prst="ellipse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2D7942-6E6D-4D02-8D66-41AE37FABACE}"/>
              </a:ext>
            </a:extLst>
          </p:cNvPr>
          <p:cNvSpPr/>
          <p:nvPr/>
        </p:nvSpPr>
        <p:spPr bwMode="auto">
          <a:xfrm>
            <a:off x="8039037" y="2077267"/>
            <a:ext cx="3756340" cy="282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 dirty="0">
                <a:latin typeface="Times" panose="02020603050405020304" pitchFamily="18" charset="0"/>
                <a:ea typeface="ＭＳ Ｐゴシック" pitchFamily="1" charset="-128"/>
                <a:cs typeface="Times" panose="02020603050405020304" pitchFamily="18" charset="0"/>
              </a:rPr>
              <a:t>L’excellence est ma constance, l’éthique ma vertu</a:t>
            </a:r>
            <a:endParaRPr kumimoji="0" lang="fr-FR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ＭＳ Ｐゴシック" pitchFamily="1" charset="-128"/>
              <a:cs typeface="Times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00B94-06EB-4D01-A972-A529E13F1170}"/>
              </a:ext>
            </a:extLst>
          </p:cNvPr>
          <p:cNvSpPr/>
          <p:nvPr/>
        </p:nvSpPr>
        <p:spPr bwMode="auto">
          <a:xfrm>
            <a:off x="4641858" y="5496296"/>
            <a:ext cx="2575774" cy="395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ＭＳ Ｐゴシック" pitchFamily="1" charset="-128"/>
                <a:cs typeface="Times" panose="02020603050405020304" pitchFamily="18" charset="0"/>
              </a:rPr>
              <a:t>Zakaria KEBRE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E56D4-663D-4824-A63B-9129AC88F982}"/>
              </a:ext>
            </a:extLst>
          </p:cNvPr>
          <p:cNvSpPr/>
          <p:nvPr/>
        </p:nvSpPr>
        <p:spPr bwMode="auto">
          <a:xfrm>
            <a:off x="4641858" y="4690753"/>
            <a:ext cx="2575774" cy="395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ＭＳ Ｐゴシック" pitchFamily="1" charset="-128"/>
                <a:cs typeface="Times" panose="02020603050405020304" pitchFamily="18" charset="0"/>
              </a:rPr>
              <a:t>Présenté par</a:t>
            </a:r>
            <a:r>
              <a:rPr kumimoji="0" lang="fr-FR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ＭＳ Ｐゴシック" pitchFamily="1" charset="-128"/>
                <a:cs typeface="Times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5943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210555"/>
            <a:ext cx="1903139" cy="616786"/>
          </a:xfrm>
        </p:spPr>
        <p:txBody>
          <a:bodyPr rtlCol="0">
            <a:normAutofit fontScale="90000"/>
          </a:bodyPr>
          <a:lstStyle/>
          <a:p>
            <a:pPr algn="l"/>
            <a:r>
              <a:rPr lang="fr-FR" dirty="0"/>
              <a:t>Plan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688B44A-AA42-46B1-8AEC-9D603BD76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200899"/>
              </p:ext>
            </p:extLst>
          </p:nvPr>
        </p:nvGraphicFramePr>
        <p:xfrm>
          <a:off x="498764" y="824945"/>
          <a:ext cx="7362535" cy="473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9C94C8F-C60F-454D-BB39-8F17121B5992}"/>
              </a:ext>
            </a:extLst>
          </p:cNvPr>
          <p:cNvSpPr txBox="1"/>
          <p:nvPr/>
        </p:nvSpPr>
        <p:spPr>
          <a:xfrm>
            <a:off x="10889198" y="5759533"/>
            <a:ext cx="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213" y="284344"/>
            <a:ext cx="5192605" cy="656111"/>
          </a:xfrm>
        </p:spPr>
        <p:txBody>
          <a:bodyPr rtlCol="0">
            <a:normAutofit fontScale="90000"/>
          </a:bodyPr>
          <a:lstStyle/>
          <a:p>
            <a:pPr lvl="0"/>
            <a:r>
              <a:rPr lang="fr-FR" dirty="0"/>
              <a:t>Modèles </a:t>
            </a:r>
            <a:r>
              <a:rPr lang="fr-FR" dirty="0" err="1"/>
              <a:t>probit</a:t>
            </a:r>
            <a:r>
              <a:rPr lang="fr-FR" dirty="0"/>
              <a:t> et </a:t>
            </a:r>
            <a:r>
              <a:rPr lang="fr-FR" dirty="0" err="1"/>
              <a:t>logit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190" y="1045229"/>
                <a:ext cx="7243603" cy="4714303"/>
              </a:xfrm>
            </p:spPr>
            <p:txBody>
              <a:bodyPr rtlCol="0" anchor="t">
                <a:noAutofit/>
              </a:bodyPr>
              <a:lstStyle/>
              <a:p>
                <a:pPr marL="0" indent="0" rtl="0">
                  <a:buNone/>
                </a:pP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économétrie, en marketing et dans d’autres domaine, on est souvent confronté à des phénomènes dont l’analyse fait appelle à des données non quantitative. Pour l’analyse de ce type de variable ou la variable à expliquer (Y) est discrète, on a recours aux modèles de probabilité.</a:t>
                </a:r>
              </a:p>
              <a:p>
                <a:pPr marL="0" indent="0" rtl="0">
                  <a:buNone/>
                </a:pP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fr-FR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8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𝑠𝑢𝑟𝑣𝑒𝑛𝑢𝑒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𝑛𝑒𝑚𝑒𝑛𝑡𝑠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0          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𝑠𝑖𝑛𝑜𝑛</m:t>
                            </m:r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</m:e>
                        </m:eqArr>
                      </m:e>
                    </m:d>
                    <m:r>
                      <a:rPr lang="fr-FR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et</m:t>
                    </m:r>
                    <m:r>
                      <a:rPr lang="fr-FR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8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variable latente.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variable latente est une variable qui n’est pas directement observée mais qui est plutôt déduite d’autres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fr-FR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𝑒𝑡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probabilité des deux événements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18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buNone/>
                </a:pPr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buNone/>
                </a:pPr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190" y="1045229"/>
                <a:ext cx="7243603" cy="4714303"/>
              </a:xfrm>
              <a:blipFill>
                <a:blip r:embed="rId3"/>
                <a:stretch>
                  <a:fillRect l="-673" t="-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AE8A7E5-0520-4591-92B3-5BF22B81F5D2}"/>
              </a:ext>
            </a:extLst>
          </p:cNvPr>
          <p:cNvSpPr txBox="1"/>
          <p:nvPr/>
        </p:nvSpPr>
        <p:spPr>
          <a:xfrm>
            <a:off x="10889198" y="5759533"/>
            <a:ext cx="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414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349333"/>
            <a:ext cx="4153880" cy="656111"/>
          </a:xfrm>
        </p:spPr>
        <p:txBody>
          <a:bodyPr rtlCol="0">
            <a:normAutofit fontScale="90000"/>
          </a:bodyPr>
          <a:lstStyle/>
          <a:p>
            <a:pPr lvl="0"/>
            <a:r>
              <a:rPr lang="fr-FR" dirty="0"/>
              <a:t>Modèle PROBIT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190" y="1323279"/>
                <a:ext cx="7619932" cy="3747485"/>
              </a:xfrm>
            </p:spPr>
            <p:txBody>
              <a:bodyPr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modèle </a:t>
                </a:r>
                <a:r>
                  <a:rPr lang="fr-FR" sz="2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probit</a:t>
                </a: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basé sur la fonction de répartition de la loi normale. On suppose que l’écart aléatoire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 modèle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à latente suit une loi normale centré réduite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Soient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fonction de répartition et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fonction de densité de la loi normale.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190" y="1323279"/>
                <a:ext cx="7619932" cy="3747485"/>
              </a:xfrm>
              <a:blipFill>
                <a:blip r:embed="rId3"/>
                <a:stretch>
                  <a:fillRect l="-800" t="-813" r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92F50288-BF4D-4273-8513-2E363D8380EC}"/>
              </a:ext>
            </a:extLst>
          </p:cNvPr>
          <p:cNvSpPr txBox="1"/>
          <p:nvPr/>
        </p:nvSpPr>
        <p:spPr>
          <a:xfrm>
            <a:off x="10889198" y="5759533"/>
            <a:ext cx="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8072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349333"/>
            <a:ext cx="4153880" cy="656111"/>
          </a:xfrm>
        </p:spPr>
        <p:txBody>
          <a:bodyPr rtlCol="0">
            <a:normAutofit fontScale="90000"/>
          </a:bodyPr>
          <a:lstStyle/>
          <a:p>
            <a:pPr lvl="0"/>
            <a:r>
              <a:rPr lang="fr-FR" dirty="0"/>
              <a:t>Modèle LOGIT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190" y="1335636"/>
                <a:ext cx="7619932" cy="3965413"/>
              </a:xfrm>
            </p:spPr>
            <p:txBody>
              <a:bodyPr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modèle </a:t>
                </a:r>
                <a:r>
                  <a:rPr lang="fr-FR" sz="2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logit</a:t>
                </a: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basé sur la fonction de répartition de la loi logistique. On suppose que l’écart aléatoire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 modèle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suit une loi logistique de moyenne 0 et d’écart-type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fr-FR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Soient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fonction de répartition et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fonction de densité de la loi logistique.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190" y="1335636"/>
                <a:ext cx="7619932" cy="3965413"/>
              </a:xfrm>
              <a:blipFill>
                <a:blip r:embed="rId3"/>
                <a:stretch>
                  <a:fillRect l="-800" t="-768" r="-14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31F60286-A8CF-4F72-8D95-97938CF8374B}"/>
              </a:ext>
            </a:extLst>
          </p:cNvPr>
          <p:cNvSpPr txBox="1"/>
          <p:nvPr/>
        </p:nvSpPr>
        <p:spPr>
          <a:xfrm>
            <a:off x="10889198" y="5759533"/>
            <a:ext cx="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8801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7492CCE-C435-464E-A19A-D4C606FDB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18191" y="463138"/>
                <a:ext cx="7411825" cy="2114962"/>
              </a:xfrm>
            </p:spPr>
            <p:txBody>
              <a:bodyPr rtlCol="0">
                <a:noAutofit/>
              </a:bodyPr>
              <a:lstStyle/>
              <a:p>
                <a:pPr algn="l"/>
                <a:r>
                  <a:rPr lang="fr-FR" sz="2000" b="1" dirty="0"/>
                  <a:t>Comparaison entre le </a:t>
                </a:r>
                <a:r>
                  <a:rPr lang="fr-FR" sz="2000" b="1" dirty="0" err="1"/>
                  <a:t>probit</a:t>
                </a:r>
                <a:r>
                  <a:rPr lang="fr-FR" sz="2000" b="1" dirty="0"/>
                  <a:t> et </a:t>
                </a:r>
                <a:r>
                  <a:rPr lang="fr-FR" sz="2000" b="1" dirty="0" err="1"/>
                  <a:t>Logit</a:t>
                </a:r>
                <a:br>
                  <a:rPr lang="fr-FR" sz="2000" b="1" dirty="0"/>
                </a:br>
                <a:br>
                  <a:rPr lang="fr-FR" sz="1800" dirty="0"/>
                </a:br>
                <a:r>
                  <a:rPr lang="fr-FR" sz="1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 est difficile de justifier sur le plan théorique du choix entre un modèle </a:t>
                </a:r>
                <a:r>
                  <a:rPr lang="fr-FR" sz="19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probit</a:t>
                </a:r>
                <a:r>
                  <a:rPr lang="fr-FR" sz="1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</a:t>
                </a:r>
                <a:r>
                  <a:rPr lang="fr-FR" sz="19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logit</a:t>
                </a:r>
                <a:r>
                  <a:rPr lang="fr-FR" sz="1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Les deux modèle conduisent à des résultats très proche mais leurs coefficients ne sont pas comparable. Pour approximer les coefficients du </a:t>
                </a:r>
                <a:r>
                  <a:rPr lang="fr-FR" sz="19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probit</a:t>
                </a:r>
                <a:r>
                  <a:rPr lang="fr-FR" sz="1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comparable à ceux du </a:t>
                </a:r>
                <a:r>
                  <a:rPr lang="fr-FR" sz="19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logit</a:t>
                </a:r>
                <a:r>
                  <a:rPr lang="fr-FR" sz="1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on les multiplie par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9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9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9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9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fr-FR" sz="19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7492CCE-C435-464E-A19A-D4C606FDB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18191" y="463138"/>
                <a:ext cx="7411825" cy="2114962"/>
              </a:xfrm>
              <a:blipFill>
                <a:blip r:embed="rId3"/>
                <a:stretch>
                  <a:fillRect l="-822" r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190" y="2667000"/>
                <a:ext cx="7243603" cy="1513114"/>
              </a:xfrm>
            </p:spPr>
            <p:txBody>
              <a:bodyPr rtlCol="0" anchor="t">
                <a:normAutofit fontScale="92500" lnSpcReduction="20000"/>
              </a:bodyPr>
              <a:lstStyle/>
              <a:p>
                <a:pPr marL="0" indent="0" rtl="0">
                  <a:buNone/>
                </a:pPr>
                <a:r>
                  <a:rPr lang="fr-FR" sz="2000" b="1" dirty="0">
                    <a:ln w="3175" cmpd="sng">
                      <a:noFill/>
                    </a:ln>
                    <a:latin typeface="+mj-lt"/>
                    <a:ea typeface="+mj-ea"/>
                    <a:cs typeface="+mj-cs"/>
                  </a:rPr>
                  <a:t>Validation du modèle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800" dirty="0"/>
                  <a:t> </a:t>
                </a:r>
                <a:r>
                  <a:rPr lang="fr-FR" sz="1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de significativité globale: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test</m:t>
                    </m:r>
                    <m: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du</m:t>
                    </m:r>
                    <m: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ratio</m:t>
                    </m:r>
                    <m: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vraisemblanche</m:t>
                    </m:r>
                  </m:oMath>
                </a14:m>
                <a:endParaRPr lang="fr-FR" sz="19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d’adéquation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9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9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9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9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et</m:t>
                    </m:r>
                    <m: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Hosmer</m:t>
                    </m:r>
                    <m: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9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Lemeshow</m:t>
                    </m:r>
                  </m:oMath>
                </a14:m>
                <a:endParaRPr lang="fr-FR" sz="19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FR" sz="1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Indicateur de prédiction correcte ( IP)</a:t>
                </a:r>
              </a:p>
              <a:p>
                <a:pPr marL="0" indent="0">
                  <a:buNone/>
                </a:pPr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190" y="2667000"/>
                <a:ext cx="7243603" cy="1513114"/>
              </a:xfrm>
              <a:blipFill>
                <a:blip r:embed="rId4"/>
                <a:stretch>
                  <a:fillRect l="-1263" t="-5242" b="-8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ce réservé du contenu 2">
                <a:extLst>
                  <a:ext uri="{FF2B5EF4-FFF2-40B4-BE49-F238E27FC236}">
                    <a16:creationId xmlns:a16="http://schemas.microsoft.com/office/drawing/2014/main" id="{203234BC-950A-4F09-8F3D-6C6C1B7835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8252" y="5486399"/>
                <a:ext cx="3195914" cy="77783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𝐼𝑃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Espace réservé du contenu 2">
                <a:extLst>
                  <a:ext uri="{FF2B5EF4-FFF2-40B4-BE49-F238E27FC236}">
                    <a16:creationId xmlns:a16="http://schemas.microsoft.com/office/drawing/2014/main" id="{203234BC-950A-4F09-8F3D-6C6C1B78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52" y="5486399"/>
                <a:ext cx="3195914" cy="777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5B9A50B5-5B23-4F69-BCE4-0BBE513F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30813"/>
              </p:ext>
            </p:extLst>
          </p:nvPr>
        </p:nvGraphicFramePr>
        <p:xfrm>
          <a:off x="1406684" y="4156518"/>
          <a:ext cx="5426602" cy="11325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98864">
                  <a:extLst>
                    <a:ext uri="{9D8B030D-6E8A-4147-A177-3AD203B41FA5}">
                      <a16:colId xmlns:a16="http://schemas.microsoft.com/office/drawing/2014/main" val="3392959923"/>
                    </a:ext>
                  </a:extLst>
                </a:gridCol>
                <a:gridCol w="1635082">
                  <a:extLst>
                    <a:ext uri="{9D8B030D-6E8A-4147-A177-3AD203B41FA5}">
                      <a16:colId xmlns:a16="http://schemas.microsoft.com/office/drawing/2014/main" val="2928938233"/>
                    </a:ext>
                  </a:extLst>
                </a:gridCol>
                <a:gridCol w="1792656">
                  <a:extLst>
                    <a:ext uri="{9D8B030D-6E8A-4147-A177-3AD203B41FA5}">
                      <a16:colId xmlns:a16="http://schemas.microsoft.com/office/drawing/2014/main" val="2027715252"/>
                    </a:ext>
                  </a:extLst>
                </a:gridCol>
              </a:tblGrid>
              <a:tr h="377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 prédite=0</a:t>
                      </a:r>
                      <a:endParaRPr lang="fr-FR" sz="18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 prédite=1</a:t>
                      </a:r>
                      <a:endParaRPr lang="fr-FR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95465437"/>
                  </a:ext>
                </a:extLst>
              </a:tr>
              <a:tr h="377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 observée=0</a:t>
                      </a:r>
                      <a:endParaRPr lang="fr-FR" sz="18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sz="18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95824176"/>
                  </a:ext>
                </a:extLst>
              </a:tr>
              <a:tr h="377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 observée=1</a:t>
                      </a:r>
                      <a:endParaRPr lang="fr-FR" sz="18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11023047"/>
                  </a:ext>
                </a:extLst>
              </a:tr>
            </a:tbl>
          </a:graphicData>
        </a:graphic>
      </p:graphicFrame>
      <p:sp>
        <p:nvSpPr>
          <p:cNvPr id="30" name="ZoneTexte 29">
            <a:extLst>
              <a:ext uri="{FF2B5EF4-FFF2-40B4-BE49-F238E27FC236}">
                <a16:creationId xmlns:a16="http://schemas.microsoft.com/office/drawing/2014/main" id="{6DA1DAC8-27F1-4258-85D6-7E4A566D84C7}"/>
              </a:ext>
            </a:extLst>
          </p:cNvPr>
          <p:cNvSpPr txBox="1"/>
          <p:nvPr/>
        </p:nvSpPr>
        <p:spPr>
          <a:xfrm>
            <a:off x="10889198" y="5759533"/>
            <a:ext cx="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628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7492CCE-C435-464E-A19A-D4C606FDB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18191" y="463138"/>
                <a:ext cx="7411825" cy="2114962"/>
              </a:xfrm>
            </p:spPr>
            <p:txBody>
              <a:bodyPr rtlCol="0">
                <a:noAutofit/>
              </a:bodyPr>
              <a:lstStyle/>
              <a:p>
                <a:pPr algn="l"/>
                <a:r>
                  <a:rPr lang="fr-FR" sz="2000" b="1" dirty="0"/>
                  <a:t>Interprétation des résultats</a:t>
                </a:r>
                <a:br>
                  <a:rPr lang="fr-FR" sz="2000" b="1" dirty="0"/>
                </a:br>
                <a:br>
                  <a:rPr lang="fr-FR" sz="2000" b="1" dirty="0"/>
                </a:br>
                <a:r>
                  <a:rPr lang="fr-FR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L’estimation des modèles </a:t>
                </a:r>
                <a:r>
                  <a:rPr lang="fr-FR" sz="18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probit</a:t>
                </a:r>
                <a:r>
                  <a:rPr lang="fr-FR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</a:t>
                </a:r>
                <a:r>
                  <a:rPr lang="fr-FR" sz="18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logit</a:t>
                </a:r>
                <a:r>
                  <a:rPr lang="fr-FR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permet d’évaluer la probabilité </a:t>
                </a: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fr-FR" sz="18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l’influence des différentes variables explicatives sur la probabilité. L’interprétation des résultats de l’estimation des deux modèles concerne l’aspect statistique et l’aspect économique </a:t>
                </a:r>
                <a:endPara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7492CCE-C435-464E-A19A-D4C606FDB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18191" y="463138"/>
                <a:ext cx="7411825" cy="2114962"/>
              </a:xfrm>
              <a:blipFill>
                <a:blip r:embed="rId3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8242" y="2570034"/>
                <a:ext cx="7243603" cy="3128159"/>
              </a:xfrm>
            </p:spPr>
            <p:txBody>
              <a:bodyPr rtlCol="0" anchor="t">
                <a:normAutofit fontScale="92500" lnSpcReduction="20000"/>
              </a:bodyPr>
              <a:lstStyle/>
              <a:p>
                <a:pPr rtl="0">
                  <a:buFont typeface="Wingdings" panose="05000000000000000000" pitchFamily="2" charset="2"/>
                  <a:buChar char="v"/>
                </a:pPr>
                <a:r>
                  <a:rPr lang="fr-FR" sz="2000" b="1" dirty="0">
                    <a:ln w="3175" cmpd="sng">
                      <a:noFill/>
                    </a:ln>
                    <a:latin typeface="+mj-lt"/>
                    <a:ea typeface="+mj-ea"/>
                    <a:cs typeface="+mj-cs"/>
                  </a:rPr>
                  <a:t>Interprétation statistique</a:t>
                </a:r>
              </a:p>
              <a:p>
                <a:pPr marL="0" indent="0" rtl="0">
                  <a:buNone/>
                </a:pPr>
                <a:r>
                  <a:rPr lang="fr-FR" sz="2000" b="1" dirty="0">
                    <a:ln w="3175" cmpd="sng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Il consiste à juger la significativité des paramètres et la validité du modèle</a:t>
                </a:r>
                <a:r>
                  <a:rPr lang="fr-FR" sz="2000" b="1" dirty="0">
                    <a:ln w="3175" cmpd="sng">
                      <a:noFill/>
                    </a:ln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fr-FR" sz="2000" b="1" dirty="0">
                    <a:ln w="3175" cmpd="sng">
                      <a:noFill/>
                    </a:ln>
                    <a:latin typeface="+mj-lt"/>
                    <a:ea typeface="+mj-ea"/>
                    <a:cs typeface="+mj-cs"/>
                  </a:rPr>
                  <a:t>Interprétation économique</a:t>
                </a:r>
              </a:p>
              <a:p>
                <a:pPr marL="0" indent="0">
                  <a:buNone/>
                </a:pPr>
                <a:r>
                  <a:rPr lang="fr-FR" sz="2000" b="1" dirty="0">
                    <a:ln w="3175" cmpd="sng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L’ordre de grandeur des coefficients n’a en lui-même que peut d’importance. Seul compte le signe des coefficients et leur valeurs relatives (effets marginaux, élasticité…)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r>
                  <a:rPr lang="fr-FR" sz="2000" b="1" dirty="0">
                    <a:ln w="3175" cmpd="sng">
                      <a:noFill/>
                    </a:ln>
                    <a:latin typeface="+mj-lt"/>
                    <a:ea typeface="+mj-ea"/>
                    <a:cs typeface="+mj-cs"/>
                  </a:rPr>
                  <a:t>Le signe des coefficient</a:t>
                </a:r>
              </a:p>
              <a:p>
                <a:pPr marL="0" indent="0">
                  <a:buNone/>
                </a:pPr>
                <a:r>
                  <a:rPr lang="fr-FR" sz="2000" b="1" dirty="0">
                    <a:ln w="3175" cmpd="sng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Il traduit l’effet d’une variable sur la probabilité que le choix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b="1" dirty="0">
                    <a:ln w="3175" cmpd="sng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se réalise</a:t>
                </a:r>
                <a:r>
                  <a:rPr lang="fr-FR" sz="2000" b="1" dirty="0">
                    <a:ln w="3175" cmpd="sng">
                      <a:noFill/>
                    </a:ln>
                    <a:latin typeface="+mj-lt"/>
                    <a:ea typeface="+mj-ea"/>
                    <a:cs typeface="+mj-cs"/>
                  </a:rPr>
                  <a:t>.</a:t>
                </a:r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242" y="2570034"/>
                <a:ext cx="7243603" cy="3128159"/>
              </a:xfrm>
              <a:blipFill>
                <a:blip r:embed="rId4"/>
                <a:stretch>
                  <a:fillRect l="-1431" t="-6043" b="-2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CDD941C9-D964-4EEE-8A84-B12B9A154FA5}"/>
              </a:ext>
            </a:extLst>
          </p:cNvPr>
          <p:cNvSpPr txBox="1"/>
          <p:nvPr/>
        </p:nvSpPr>
        <p:spPr>
          <a:xfrm>
            <a:off x="10889198" y="5759533"/>
            <a:ext cx="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7970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047" y="517523"/>
                <a:ext cx="7243603" cy="5524931"/>
              </a:xfrm>
            </p:spPr>
            <p:txBody>
              <a:bodyPr rtlCol="0" anchor="t">
                <a:normAutofit lnSpcReduction="10000"/>
              </a:bodyPr>
              <a:lstStyle/>
              <a:p>
                <a:pPr algn="ctr" rtl="0">
                  <a:buFont typeface="Wingdings" panose="05000000000000000000" pitchFamily="2" charset="2"/>
                  <a:buChar char="Ø"/>
                </a:pPr>
                <a:r>
                  <a:rPr lang="fr-FR" sz="2000" b="1" dirty="0">
                    <a:ln w="3175" cmpd="sng">
                      <a:noFill/>
                    </a:ln>
                    <a:latin typeface="+mj-lt"/>
                    <a:ea typeface="+mj-ea"/>
                    <a:cs typeface="+mj-cs"/>
                  </a:rPr>
                  <a:t>Les effets marginaux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mesurer l’impact de la variation d’une variable explicative sur la probabilité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on calcule: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𝐸𝑚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𝑎𝑣𝑒𝑐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𝑝𝑟𝑜𝑏𝑎𝑏𝑖𝑙𝑖𝑡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</m:oMath>
                  </m:oMathPara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𝑃𝑟𝑜𝑏𝑖𝑡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𝐸𝑚</m:t>
                      </m:r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𝐸𝑚</m:t>
                      </m:r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fr-FR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800" dirty="0"/>
                  <a:t>Interprétation de </a:t>
                </a:r>
                <a:r>
                  <a:rPr lang="fr-FR" sz="1800" dirty="0" err="1"/>
                  <a:t>Em</a:t>
                </a:r>
                <a:r>
                  <a:rPr lang="fr-FR" sz="1800" dirty="0"/>
                  <a:t> </a:t>
                </a:r>
                <a:r>
                  <a:rPr lang="fr-F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Toutes choses égale par ailleurs, une augmentation de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entraine une diminution (</a:t>
                </a:r>
                <a:r>
                  <a:rPr lang="fr-FR" sz="18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</a:t>
                </a: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négatif) ou une augmentation (</a:t>
                </a:r>
                <a:r>
                  <a:rPr lang="fr-FR" sz="18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</a:t>
                </a: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positif) de la probabilité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=1)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d>
                      <m:dPr>
                        <m:begChr m:val="|"/>
                        <m:endChr m:val="|"/>
                        <m:ctrlP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𝐸𝑚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</a:rPr>
                  <a:t>Elasticité </a:t>
                </a: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fr-F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𝐸𝑚</m:t>
                        </m:r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</m:oMath>
                </a14:m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/>
                  <a:t>Interprétation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>
                        <a:latin typeface="Cambria Math" panose="02040503050406030204" pitchFamily="18" charset="0"/>
                      </a:rPr>
                      <m:t>e</m:t>
                    </m:r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Toutes choses égale par ailleurs, une augmentation de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entraine une diminution (e négatif) ou une augmentation (e positif) de |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% la probabilité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fr-FR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47" y="517523"/>
                <a:ext cx="7243603" cy="5524931"/>
              </a:xfrm>
              <a:blipFill>
                <a:blip r:embed="rId3"/>
                <a:stretch>
                  <a:fillRect l="-758" t="-3311" r="-11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DA85BA9E-0EAC-4E06-8BD7-B4355AD46E29}"/>
              </a:ext>
            </a:extLst>
          </p:cNvPr>
          <p:cNvSpPr txBox="1"/>
          <p:nvPr/>
        </p:nvSpPr>
        <p:spPr>
          <a:xfrm>
            <a:off x="10889198" y="5759533"/>
            <a:ext cx="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8673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1037832"/>
            <a:ext cx="7411825" cy="125814"/>
          </a:xfrm>
        </p:spPr>
        <p:txBody>
          <a:bodyPr rtlCol="0">
            <a:noAutofit/>
          </a:bodyPr>
          <a:lstStyle/>
          <a:p>
            <a:pPr algn="l"/>
            <a:r>
              <a:rPr lang="fr-FR" sz="3200" dirty="0"/>
              <a:t>Mise en pratique avec </a:t>
            </a:r>
            <a:r>
              <a:rPr lang="fr-FR" sz="3200" dirty="0" err="1"/>
              <a:t>Eviews</a:t>
            </a:r>
            <a:br>
              <a:rPr lang="fr-FR" sz="3200" b="1" dirty="0"/>
            </a:br>
            <a:br>
              <a:rPr lang="fr-FR" sz="3200" dirty="0"/>
            </a:br>
            <a:endParaRPr lang="fr-FR" sz="32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205783-3527-4B2B-B517-853688EFB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878" y="1520619"/>
            <a:ext cx="6464294" cy="4630799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B1FDD1B-CB5D-4268-BB55-7C52157B7487}"/>
              </a:ext>
            </a:extLst>
          </p:cNvPr>
          <p:cNvSpPr txBox="1"/>
          <p:nvPr/>
        </p:nvSpPr>
        <p:spPr>
          <a:xfrm>
            <a:off x="10889198" y="5759533"/>
            <a:ext cx="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6092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0</TotalTime>
  <Words>650</Words>
  <Application>Microsoft Office PowerPoint</Application>
  <PresentationFormat>Grand écran</PresentationFormat>
  <Paragraphs>80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Times</vt:lpstr>
      <vt:lpstr>Times New Roman</vt:lpstr>
      <vt:lpstr>Wingdings</vt:lpstr>
      <vt:lpstr>Parallaxe</vt:lpstr>
      <vt:lpstr>Présentation PowerPoint</vt:lpstr>
      <vt:lpstr>Plan</vt:lpstr>
      <vt:lpstr>Modèles probit et logit</vt:lpstr>
      <vt:lpstr>Modèle PROBIT</vt:lpstr>
      <vt:lpstr>Modèle LOGIT</vt:lpstr>
      <vt:lpstr>Comparaison entre le probit et Logit  Il est difficile de justifier sur le plan théorique du choix entre un modèle probit et logit. Les deux modèle conduisent à des résultats très proche mais leurs coefficients ne sont pas comparable. Pour approximer les coefficients du probit comparable à ceux du logit, on les multiplie par π/√3.</vt:lpstr>
      <vt:lpstr>Interprétation des résultats  L’estimation des modèles probit et logit permet d’évaluer la probabilité P(Y_i=1) et l’influence des différentes variables explicatives sur la probabilité. L’interprétation des résultats de l’estimation des deux modèles concerne l’aspect statistique et l’aspect économique </vt:lpstr>
      <vt:lpstr>Présentation PowerPoint</vt:lpstr>
      <vt:lpstr>Mise en pratique avec Eviews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2020-12-29T13:19:23Z</dcterms:created>
  <dcterms:modified xsi:type="dcterms:W3CDTF">2020-12-31T13:13:17Z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