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0" r:id="rId4"/>
    <p:sldMasterId id="2147483680" r:id="rId5"/>
  </p:sldMasterIdLst>
  <p:notesMasterIdLst>
    <p:notesMasterId r:id="rId20"/>
  </p:notesMasterIdLst>
  <p:sldIdLst>
    <p:sldId id="353" r:id="rId6"/>
    <p:sldId id="405" r:id="rId7"/>
    <p:sldId id="431" r:id="rId8"/>
    <p:sldId id="432" r:id="rId9"/>
    <p:sldId id="408" r:id="rId10"/>
    <p:sldId id="436" r:id="rId11"/>
    <p:sldId id="427" r:id="rId12"/>
    <p:sldId id="425" r:id="rId13"/>
    <p:sldId id="429" r:id="rId14"/>
    <p:sldId id="411" r:id="rId15"/>
    <p:sldId id="420" r:id="rId16"/>
    <p:sldId id="399" r:id="rId17"/>
    <p:sldId id="439" r:id="rId18"/>
    <p:sldId id="438" r:id="rId19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trice Annequin" initials="PA" lastIdx="3" clrIdx="0">
    <p:extLst>
      <p:ext uri="{19B8F6BF-5375-455C-9EA6-DF929625EA0E}">
        <p15:presenceInfo xmlns:p15="http://schemas.microsoft.com/office/powerpoint/2012/main" userId="35dbbb9c490abb7a" providerId="Windows Live"/>
      </p:ext>
    </p:extLst>
  </p:cmAuthor>
  <p:cmAuthor id="2" name="Saer SARR" initials="SS" lastIdx="4" clrIdx="1">
    <p:extLst>
      <p:ext uri="{19B8F6BF-5375-455C-9EA6-DF929625EA0E}">
        <p15:presenceInfo xmlns:p15="http://schemas.microsoft.com/office/powerpoint/2012/main" userId="ed02878269297f1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99B5"/>
    <a:srgbClr val="334797"/>
    <a:srgbClr val="FF8C00"/>
    <a:srgbClr val="FF9900"/>
    <a:srgbClr val="EA8B00"/>
    <a:srgbClr val="FF9400"/>
    <a:srgbClr val="EA9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041" autoAdjust="0"/>
    <p:restoredTop sz="87899" autoAdjust="0"/>
  </p:normalViewPr>
  <p:slideViewPr>
    <p:cSldViewPr snapToGrid="0" snapToObjects="1">
      <p:cViewPr varScale="1">
        <p:scale>
          <a:sx n="55" d="100"/>
          <a:sy n="55" d="100"/>
        </p:scale>
        <p:origin x="788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55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4" d="100"/>
        <a:sy n="134" d="100"/>
      </p:scale>
      <p:origin x="0" y="0"/>
    </p:cViewPr>
  </p:sorterViewPr>
  <p:notesViewPr>
    <p:cSldViewPr snapToGrid="0" snapToObjects="1">
      <p:cViewPr varScale="1">
        <p:scale>
          <a:sx n="52" d="100"/>
          <a:sy n="52" d="100"/>
        </p:scale>
        <p:origin x="2656" y="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ama  Tounkara" userId="789150d1-d1cd-41fd-a718-c43cb90695fe" providerId="ADAL" clId="{9BF9D10F-7BB2-4226-AC4A-0D08FA9B0750}"/>
    <pc:docChg chg="modSld sldOrd">
      <pc:chgData name="Adama  Tounkara" userId="789150d1-d1cd-41fd-a718-c43cb90695fe" providerId="ADAL" clId="{9BF9D10F-7BB2-4226-AC4A-0D08FA9B0750}" dt="2023-10-04T02:21:29.518" v="1"/>
      <pc:docMkLst>
        <pc:docMk/>
      </pc:docMkLst>
      <pc:sldChg chg="ord">
        <pc:chgData name="Adama  Tounkara" userId="789150d1-d1cd-41fd-a718-c43cb90695fe" providerId="ADAL" clId="{9BF9D10F-7BB2-4226-AC4A-0D08FA9B0750}" dt="2023-10-04T02:21:29.518" v="1"/>
        <pc:sldMkLst>
          <pc:docMk/>
          <pc:sldMk cId="2192330328" sldId="427"/>
        </pc:sldMkLst>
      </pc:sldChg>
    </pc:docChg>
  </pc:docChgLst>
  <pc:docChgLst>
    <pc:chgData name="Adama  Tounkara" userId="789150d1-d1cd-41fd-a718-c43cb90695fe" providerId="ADAL" clId="{DB387AF4-98A4-441D-95C2-6CAB575935F4}"/>
    <pc:docChg chg="custSel delSld modSld">
      <pc:chgData name="Adama  Tounkara" userId="789150d1-d1cd-41fd-a718-c43cb90695fe" providerId="ADAL" clId="{DB387AF4-98A4-441D-95C2-6CAB575935F4}" dt="2023-10-04T02:12:43.529" v="117" actId="20577"/>
      <pc:docMkLst>
        <pc:docMk/>
      </pc:docMkLst>
      <pc:sldChg chg="modSp mod">
        <pc:chgData name="Adama  Tounkara" userId="789150d1-d1cd-41fd-a718-c43cb90695fe" providerId="ADAL" clId="{DB387AF4-98A4-441D-95C2-6CAB575935F4}" dt="2023-10-04T02:00:21.513" v="11" actId="114"/>
        <pc:sldMkLst>
          <pc:docMk/>
          <pc:sldMk cId="1809692469" sldId="353"/>
        </pc:sldMkLst>
        <pc:spChg chg="mod">
          <ac:chgData name="Adama  Tounkara" userId="789150d1-d1cd-41fd-a718-c43cb90695fe" providerId="ADAL" clId="{DB387AF4-98A4-441D-95C2-6CAB575935F4}" dt="2023-10-04T02:00:21.513" v="11" actId="114"/>
          <ac:spMkLst>
            <pc:docMk/>
            <pc:sldMk cId="1809692469" sldId="353"/>
            <ac:spMk id="4" creationId="{CF5D7E10-BD94-4B4A-A796-025DE737D3DD}"/>
          </ac:spMkLst>
        </pc:spChg>
      </pc:sldChg>
      <pc:sldChg chg="del">
        <pc:chgData name="Adama  Tounkara" userId="789150d1-d1cd-41fd-a718-c43cb90695fe" providerId="ADAL" clId="{DB387AF4-98A4-441D-95C2-6CAB575935F4}" dt="2023-09-20T22:39:31.415" v="0" actId="47"/>
        <pc:sldMkLst>
          <pc:docMk/>
          <pc:sldMk cId="4149272145" sldId="364"/>
        </pc:sldMkLst>
      </pc:sldChg>
      <pc:sldChg chg="modSp mod">
        <pc:chgData name="Adama  Tounkara" userId="789150d1-d1cd-41fd-a718-c43cb90695fe" providerId="ADAL" clId="{DB387AF4-98A4-441D-95C2-6CAB575935F4}" dt="2023-10-04T02:08:18.513" v="114" actId="20577"/>
        <pc:sldMkLst>
          <pc:docMk/>
          <pc:sldMk cId="4164872322" sldId="405"/>
        </pc:sldMkLst>
        <pc:spChg chg="mod">
          <ac:chgData name="Adama  Tounkara" userId="789150d1-d1cd-41fd-a718-c43cb90695fe" providerId="ADAL" clId="{DB387AF4-98A4-441D-95C2-6CAB575935F4}" dt="2023-10-04T02:07:49.993" v="93" actId="1036"/>
          <ac:spMkLst>
            <pc:docMk/>
            <pc:sldMk cId="4164872322" sldId="405"/>
            <ac:spMk id="6" creationId="{6A32DDE3-68A2-43FE-9C22-CCD5716A8CFC}"/>
          </ac:spMkLst>
        </pc:spChg>
        <pc:spChg chg="mod">
          <ac:chgData name="Adama  Tounkara" userId="789150d1-d1cd-41fd-a718-c43cb90695fe" providerId="ADAL" clId="{DB387AF4-98A4-441D-95C2-6CAB575935F4}" dt="2023-10-04T02:08:18.513" v="114" actId="20577"/>
          <ac:spMkLst>
            <pc:docMk/>
            <pc:sldMk cId="4164872322" sldId="405"/>
            <ac:spMk id="10" creationId="{B707B4EC-A1B9-4041-B64C-BB7825C2678E}"/>
          </ac:spMkLst>
        </pc:spChg>
        <pc:spChg chg="mod">
          <ac:chgData name="Adama  Tounkara" userId="789150d1-d1cd-41fd-a718-c43cb90695fe" providerId="ADAL" clId="{DB387AF4-98A4-441D-95C2-6CAB575935F4}" dt="2023-10-04T02:08:01.602" v="112" actId="1036"/>
          <ac:spMkLst>
            <pc:docMk/>
            <pc:sldMk cId="4164872322" sldId="405"/>
            <ac:spMk id="12" creationId="{52C77425-3773-48CE-AF47-7B5E30A49C88}"/>
          </ac:spMkLst>
        </pc:spChg>
        <pc:picChg chg="mod">
          <ac:chgData name="Adama  Tounkara" userId="789150d1-d1cd-41fd-a718-c43cb90695fe" providerId="ADAL" clId="{DB387AF4-98A4-441D-95C2-6CAB575935F4}" dt="2023-10-04T02:07:30.718" v="65" actId="1035"/>
          <ac:picMkLst>
            <pc:docMk/>
            <pc:sldMk cId="4164872322" sldId="405"/>
            <ac:picMk id="2" creationId="{A64CB3B9-311E-4437-BAB4-85A4A4957C20}"/>
          </ac:picMkLst>
        </pc:picChg>
      </pc:sldChg>
      <pc:sldChg chg="modSp mod">
        <pc:chgData name="Adama  Tounkara" userId="789150d1-d1cd-41fd-a718-c43cb90695fe" providerId="ADAL" clId="{DB387AF4-98A4-441D-95C2-6CAB575935F4}" dt="2023-10-04T02:12:43.529" v="117" actId="20577"/>
        <pc:sldMkLst>
          <pc:docMk/>
          <pc:sldMk cId="19327093" sldId="408"/>
        </pc:sldMkLst>
        <pc:spChg chg="mod">
          <ac:chgData name="Adama  Tounkara" userId="789150d1-d1cd-41fd-a718-c43cb90695fe" providerId="ADAL" clId="{DB387AF4-98A4-441D-95C2-6CAB575935F4}" dt="2023-10-04T02:12:43.529" v="117" actId="20577"/>
          <ac:spMkLst>
            <pc:docMk/>
            <pc:sldMk cId="19327093" sldId="408"/>
            <ac:spMk id="8" creationId="{6468DD28-62EC-44B8-8155-A2C197328346}"/>
          </ac:spMkLst>
        </pc:spChg>
      </pc:sldChg>
      <pc:sldChg chg="del">
        <pc:chgData name="Adama  Tounkara" userId="789150d1-d1cd-41fd-a718-c43cb90695fe" providerId="ADAL" clId="{DB387AF4-98A4-441D-95C2-6CAB575935F4}" dt="2023-09-20T22:41:35.538" v="4" actId="47"/>
        <pc:sldMkLst>
          <pc:docMk/>
          <pc:sldMk cId="1218140981" sldId="415"/>
        </pc:sldMkLst>
      </pc:sldChg>
      <pc:sldChg chg="modSp mod">
        <pc:chgData name="Adama  Tounkara" userId="789150d1-d1cd-41fd-a718-c43cb90695fe" providerId="ADAL" clId="{DB387AF4-98A4-441D-95C2-6CAB575935F4}" dt="2023-10-04T02:12:25.411" v="116" actId="14100"/>
        <pc:sldMkLst>
          <pc:docMk/>
          <pc:sldMk cId="829115532" sldId="432"/>
        </pc:sldMkLst>
        <pc:spChg chg="mod">
          <ac:chgData name="Adama  Tounkara" userId="789150d1-d1cd-41fd-a718-c43cb90695fe" providerId="ADAL" clId="{DB387AF4-98A4-441D-95C2-6CAB575935F4}" dt="2023-10-04T02:12:17.609" v="115" actId="20577"/>
          <ac:spMkLst>
            <pc:docMk/>
            <pc:sldMk cId="829115532" sldId="432"/>
            <ac:spMk id="13" creationId="{A2503697-AC02-4052-9CFB-54ED687572D3}"/>
          </ac:spMkLst>
        </pc:spChg>
        <pc:picChg chg="mod">
          <ac:chgData name="Adama  Tounkara" userId="789150d1-d1cd-41fd-a718-c43cb90695fe" providerId="ADAL" clId="{DB387AF4-98A4-441D-95C2-6CAB575935F4}" dt="2023-10-04T02:12:25.411" v="116" actId="14100"/>
          <ac:picMkLst>
            <pc:docMk/>
            <pc:sldMk cId="829115532" sldId="432"/>
            <ac:picMk id="4" creationId="{3DF59673-13F0-4C31-BED6-89485DB2273C}"/>
          </ac:picMkLst>
        </pc:picChg>
      </pc:sldChg>
      <pc:sldChg chg="del">
        <pc:chgData name="Adama  Tounkara" userId="789150d1-d1cd-41fd-a718-c43cb90695fe" providerId="ADAL" clId="{DB387AF4-98A4-441D-95C2-6CAB575935F4}" dt="2023-09-20T22:39:35.329" v="1" actId="47"/>
        <pc:sldMkLst>
          <pc:docMk/>
          <pc:sldMk cId="165118329" sldId="433"/>
        </pc:sldMkLst>
      </pc:sldChg>
      <pc:sldChg chg="del">
        <pc:chgData name="Adama  Tounkara" userId="789150d1-d1cd-41fd-a718-c43cb90695fe" providerId="ADAL" clId="{DB387AF4-98A4-441D-95C2-6CAB575935F4}" dt="2023-09-20T22:40:43.822" v="2" actId="47"/>
        <pc:sldMkLst>
          <pc:docMk/>
          <pc:sldMk cId="4081616637" sldId="434"/>
        </pc:sldMkLst>
      </pc:sldChg>
      <pc:sldChg chg="del">
        <pc:chgData name="Adama  Tounkara" userId="789150d1-d1cd-41fd-a718-c43cb90695fe" providerId="ADAL" clId="{DB387AF4-98A4-441D-95C2-6CAB575935F4}" dt="2023-09-20T22:40:51.318" v="3" actId="47"/>
        <pc:sldMkLst>
          <pc:docMk/>
          <pc:sldMk cId="3327972952" sldId="435"/>
        </pc:sldMkLst>
      </pc:sldChg>
      <pc:sldChg chg="modSp mod">
        <pc:chgData name="Adama  Tounkara" userId="789150d1-d1cd-41fd-a718-c43cb90695fe" providerId="ADAL" clId="{DB387AF4-98A4-441D-95C2-6CAB575935F4}" dt="2023-09-20T22:45:03.200" v="10" actId="20577"/>
        <pc:sldMkLst>
          <pc:docMk/>
          <pc:sldMk cId="2878964278" sldId="436"/>
        </pc:sldMkLst>
        <pc:graphicFrameChg chg="modGraphic">
          <ac:chgData name="Adama  Tounkara" userId="789150d1-d1cd-41fd-a718-c43cb90695fe" providerId="ADAL" clId="{DB387AF4-98A4-441D-95C2-6CAB575935F4}" dt="2023-09-20T22:45:03.200" v="10" actId="20577"/>
          <ac:graphicFrameMkLst>
            <pc:docMk/>
            <pc:sldMk cId="2878964278" sldId="436"/>
            <ac:graphicFrameMk id="2" creationId="{5E25CC67-0219-405B-9ADB-FEE9B7F65800}"/>
          </ac:graphicFrameMkLst>
        </pc:graphicFrameChg>
      </pc:sldChg>
      <pc:sldChg chg="addSp delSp modSp mod">
        <pc:chgData name="Adama  Tounkara" userId="789150d1-d1cd-41fd-a718-c43cb90695fe" providerId="ADAL" clId="{DB387AF4-98A4-441D-95C2-6CAB575935F4}" dt="2023-10-04T02:04:56.018" v="30" actId="14100"/>
        <pc:sldMkLst>
          <pc:docMk/>
          <pc:sldMk cId="1626327200" sldId="439"/>
        </pc:sldMkLst>
        <pc:spChg chg="del">
          <ac:chgData name="Adama  Tounkara" userId="789150d1-d1cd-41fd-a718-c43cb90695fe" providerId="ADAL" clId="{DB387AF4-98A4-441D-95C2-6CAB575935F4}" dt="2023-10-04T02:01:05.646" v="12" actId="478"/>
          <ac:spMkLst>
            <pc:docMk/>
            <pc:sldMk cId="1626327200" sldId="439"/>
            <ac:spMk id="4" creationId="{BB2D8A18-BB49-57D6-4496-CE0960079EF6}"/>
          </ac:spMkLst>
        </pc:spChg>
        <pc:graphicFrameChg chg="add mod">
          <ac:chgData name="Adama  Tounkara" userId="789150d1-d1cd-41fd-a718-c43cb90695fe" providerId="ADAL" clId="{DB387AF4-98A4-441D-95C2-6CAB575935F4}" dt="2023-10-04T02:04:56.018" v="30" actId="14100"/>
          <ac:graphicFrameMkLst>
            <pc:docMk/>
            <pc:sldMk cId="1626327200" sldId="439"/>
            <ac:graphicFrameMk id="2" creationId="{C3614369-EE3D-BD65-0B88-6F1E8CA29D2E}"/>
          </ac:graphicFrameMkLst>
        </pc:graphicFrameChg>
        <pc:graphicFrameChg chg="add mod">
          <ac:chgData name="Adama  Tounkara" userId="789150d1-d1cd-41fd-a718-c43cb90695fe" providerId="ADAL" clId="{DB387AF4-98A4-441D-95C2-6CAB575935F4}" dt="2023-10-04T02:04:42.859" v="28" actId="14100"/>
          <ac:graphicFrameMkLst>
            <pc:docMk/>
            <pc:sldMk cId="1626327200" sldId="439"/>
            <ac:graphicFrameMk id="3" creationId="{586DEA2F-048C-A487-1721-45C53610D60F}"/>
          </ac:graphicFrameMkLst>
        </pc:graphicFrameChg>
        <pc:picChg chg="del mod">
          <ac:chgData name="Adama  Tounkara" userId="789150d1-d1cd-41fd-a718-c43cb90695fe" providerId="ADAL" clId="{DB387AF4-98A4-441D-95C2-6CAB575935F4}" dt="2023-10-04T02:04:04.727" v="25" actId="478"/>
          <ac:picMkLst>
            <pc:docMk/>
            <pc:sldMk cId="1626327200" sldId="439"/>
            <ac:picMk id="10" creationId="{2AA2CC9D-9E79-36B9-E3E1-E2F979332F02}"/>
          </ac:picMkLst>
        </pc:picChg>
        <pc:picChg chg="del mod">
          <ac:chgData name="Adama  Tounkara" userId="789150d1-d1cd-41fd-a718-c43cb90695fe" providerId="ADAL" clId="{DB387AF4-98A4-441D-95C2-6CAB575935F4}" dt="2023-10-04T02:04:01.518" v="24" actId="478"/>
          <ac:picMkLst>
            <pc:docMk/>
            <pc:sldMk cId="1626327200" sldId="439"/>
            <ac:picMk id="11" creationId="{C3023FBF-68A2-12CD-8150-26C61D3DD312}"/>
          </ac:picMkLst>
        </pc:picChg>
        <pc:picChg chg="del">
          <ac:chgData name="Adama  Tounkara" userId="789150d1-d1cd-41fd-a718-c43cb90695fe" providerId="ADAL" clId="{DB387AF4-98A4-441D-95C2-6CAB575935F4}" dt="2023-10-04T02:04:09.243" v="26" actId="478"/>
          <ac:picMkLst>
            <pc:docMk/>
            <pc:sldMk cId="1626327200" sldId="439"/>
            <ac:picMk id="12" creationId="{D808E32F-37ED-671D-EAF1-9B3F3D2149E8}"/>
          </ac:picMkLst>
        </pc:picChg>
      </pc:sldChg>
    </pc:docChg>
  </pc:docChgLst>
  <pc:docChgLst>
    <pc:chgData name="Adama  Tounkara" userId="789150d1-d1cd-41fd-a718-c43cb90695fe" providerId="ADAL" clId="{31E35A47-751B-4F2C-A58D-6CE73979814F}"/>
    <pc:docChg chg="modSld">
      <pc:chgData name="Adama  Tounkara" userId="789150d1-d1cd-41fd-a718-c43cb90695fe" providerId="ADAL" clId="{31E35A47-751B-4F2C-A58D-6CE73979814F}" dt="2023-10-23T11:38:48.198" v="20" actId="20577"/>
      <pc:docMkLst>
        <pc:docMk/>
      </pc:docMkLst>
      <pc:sldChg chg="modSp mod">
        <pc:chgData name="Adama  Tounkara" userId="789150d1-d1cd-41fd-a718-c43cb90695fe" providerId="ADAL" clId="{31E35A47-751B-4F2C-A58D-6CE73979814F}" dt="2023-10-23T11:38:48.198" v="20" actId="20577"/>
        <pc:sldMkLst>
          <pc:docMk/>
          <pc:sldMk cId="1809692469" sldId="353"/>
        </pc:sldMkLst>
        <pc:spChg chg="mod">
          <ac:chgData name="Adama  Tounkara" userId="789150d1-d1cd-41fd-a718-c43cb90695fe" providerId="ADAL" clId="{31E35A47-751B-4F2C-A58D-6CE73979814F}" dt="2023-10-23T11:38:48.198" v="20" actId="20577"/>
          <ac:spMkLst>
            <pc:docMk/>
            <pc:sldMk cId="1809692469" sldId="353"/>
            <ac:spMk id="6" creationId="{BDF40B00-1003-4268-AC4F-4C65F4D3DF1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41D49622-6669-4341-80BC-3867900E126C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E0C00434-5EF0-FD4C-903A-958A88B1FAD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81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C00434-5EF0-FD4C-903A-958A88B1FA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9480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C00434-5EF0-FD4C-903A-958A88B1FAD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1106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C00434-5EF0-FD4C-903A-958A88B1FAD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060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C00434-5EF0-FD4C-903A-958A88B1FAD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8645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C00434-5EF0-FD4C-903A-958A88B1FAD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5915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C00434-5EF0-FD4C-903A-958A88B1FAD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3402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C00434-5EF0-FD4C-903A-958A88B1FAD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908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C00434-5EF0-FD4C-903A-958A88B1FAD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7697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C00434-5EF0-FD4C-903A-958A88B1FAD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221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C00434-5EF0-FD4C-903A-958A88B1FAD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0706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sz="24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C00434-5EF0-FD4C-903A-958A88B1FAD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474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2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9067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8667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5" name="Picture 4" descr="A picture containing object, clock&#10;&#10;Description generated with very high confidence">
            <a:extLst>
              <a:ext uri="{FF2B5EF4-FFF2-40B4-BE49-F238E27FC236}">
                <a16:creationId xmlns:a16="http://schemas.microsoft.com/office/drawing/2014/main" id="{42D2B5DF-BBC4-4B94-96D6-4162A46D4C0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11554" y="80645"/>
            <a:ext cx="1549170" cy="43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39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 dirty="0"/>
          </a:p>
        </p:txBody>
      </p:sp>
      <p:pic>
        <p:nvPicPr>
          <p:cNvPr id="7" name="Picture 6" descr="A picture containing object, clock&#10;&#10;Description generated with very high confidence">
            <a:extLst>
              <a:ext uri="{FF2B5EF4-FFF2-40B4-BE49-F238E27FC236}">
                <a16:creationId xmlns:a16="http://schemas.microsoft.com/office/drawing/2014/main" id="{18172C53-A3DA-2749-AF42-18095E59116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08658" y="80645"/>
            <a:ext cx="1452066" cy="4340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BF129CB-EA75-F446-87A3-B91150023E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4105" y="6230597"/>
            <a:ext cx="1975807" cy="5791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1E2F47A-FD3D-7B43-96C8-9DFB6860BFA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6578" y="-93458"/>
            <a:ext cx="3581399" cy="991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150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 dirty="0"/>
          </a:p>
        </p:txBody>
      </p:sp>
      <p:pic>
        <p:nvPicPr>
          <p:cNvPr id="7" name="Picture 6" descr="A picture containing object, clock&#10;&#10;Description generated with very high confidence">
            <a:extLst>
              <a:ext uri="{FF2B5EF4-FFF2-40B4-BE49-F238E27FC236}">
                <a16:creationId xmlns:a16="http://schemas.microsoft.com/office/drawing/2014/main" id="{05F06E1E-DEC0-4343-9A60-988D507B842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05762" y="6360657"/>
            <a:ext cx="1354961" cy="4340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63F7929-D74F-DB45-AF2A-B7FE79B815B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4104" y="6297897"/>
            <a:ext cx="1506469" cy="5118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CA6BDA-3789-D64C-91A0-4678B38AA2D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4698" y="0"/>
            <a:ext cx="335819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6595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 dirty="0"/>
          </a:p>
        </p:txBody>
      </p:sp>
      <p:pic>
        <p:nvPicPr>
          <p:cNvPr id="7" name="Picture 6" descr="A picture containing object, clock&#10;&#10;Description generated with very high confidence">
            <a:extLst>
              <a:ext uri="{FF2B5EF4-FFF2-40B4-BE49-F238E27FC236}">
                <a16:creationId xmlns:a16="http://schemas.microsoft.com/office/drawing/2014/main" id="{02FB263B-36EE-9548-92F7-ADFEE0A0D01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68198" y="6360657"/>
            <a:ext cx="1492526" cy="43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1651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 dirty="0"/>
          </a:p>
        </p:txBody>
      </p:sp>
      <p:pic>
        <p:nvPicPr>
          <p:cNvPr id="8" name="Picture 7" descr="A picture containing object, clock&#10;&#10;Description generated with very high confidence">
            <a:extLst>
              <a:ext uri="{FF2B5EF4-FFF2-40B4-BE49-F238E27FC236}">
                <a16:creationId xmlns:a16="http://schemas.microsoft.com/office/drawing/2014/main" id="{F3456E59-79D3-5D49-96D8-81A49549AF0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16750" y="6360657"/>
            <a:ext cx="1443974" cy="43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7445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 dirty="0"/>
          </a:p>
        </p:txBody>
      </p:sp>
      <p:pic>
        <p:nvPicPr>
          <p:cNvPr id="10" name="Picture 9" descr="A picture containing object, clock&#10;&#10;Description generated with very high confidence">
            <a:extLst>
              <a:ext uri="{FF2B5EF4-FFF2-40B4-BE49-F238E27FC236}">
                <a16:creationId xmlns:a16="http://schemas.microsoft.com/office/drawing/2014/main" id="{20A43418-48A9-CC40-938C-8C970FCF28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4314" y="6360657"/>
            <a:ext cx="1306409" cy="43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9646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 dirty="0"/>
          </a:p>
        </p:txBody>
      </p:sp>
      <p:pic>
        <p:nvPicPr>
          <p:cNvPr id="6" name="Picture 5" descr="A picture containing object, clock&#10;&#10;Description generated with very high confidence">
            <a:extLst>
              <a:ext uri="{FF2B5EF4-FFF2-40B4-BE49-F238E27FC236}">
                <a16:creationId xmlns:a16="http://schemas.microsoft.com/office/drawing/2014/main" id="{8F9945DB-2C7E-E24E-A028-9573AFCD4AA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81486" y="6360657"/>
            <a:ext cx="1379237" cy="43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8191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 dirty="0"/>
          </a:p>
        </p:txBody>
      </p:sp>
      <p:pic>
        <p:nvPicPr>
          <p:cNvPr id="5" name="Picture 4" descr="A picture containing object, clock&#10;&#10;Description generated with very high confidence">
            <a:extLst>
              <a:ext uri="{FF2B5EF4-FFF2-40B4-BE49-F238E27FC236}">
                <a16:creationId xmlns:a16="http://schemas.microsoft.com/office/drawing/2014/main" id="{3BE12F18-9F3E-DE49-A2C6-2D3665F7AC9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9118" y="6360657"/>
            <a:ext cx="1411605" cy="43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4082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 dirty="0"/>
          </a:p>
        </p:txBody>
      </p:sp>
      <p:pic>
        <p:nvPicPr>
          <p:cNvPr id="8" name="Picture 7" descr="A picture containing object, clock&#10;&#10;Description generated with very high confidence">
            <a:extLst>
              <a:ext uri="{FF2B5EF4-FFF2-40B4-BE49-F238E27FC236}">
                <a16:creationId xmlns:a16="http://schemas.microsoft.com/office/drawing/2014/main" id="{F91C76A2-7EDC-A245-A7FA-61BB013EA67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81486" y="6360657"/>
            <a:ext cx="1379237" cy="43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6955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 dirty="0"/>
          </a:p>
        </p:txBody>
      </p:sp>
      <p:pic>
        <p:nvPicPr>
          <p:cNvPr id="8" name="Picture 7" descr="A picture containing object, clock&#10;&#10;Description generated with very high confidence">
            <a:extLst>
              <a:ext uri="{FF2B5EF4-FFF2-40B4-BE49-F238E27FC236}">
                <a16:creationId xmlns:a16="http://schemas.microsoft.com/office/drawing/2014/main" id="{A9DDC560-7854-C847-AA95-7E1D86C7A57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10004" y="6360657"/>
            <a:ext cx="1950720" cy="43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4115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471349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3" descr="A picture containing object, clock&#10;&#10;Description generated with very high confidence">
            <a:extLst>
              <a:ext uri="{FF2B5EF4-FFF2-40B4-BE49-F238E27FC236}">
                <a16:creationId xmlns:a16="http://schemas.microsoft.com/office/drawing/2014/main" id="{47D7DBE2-B62F-4DD8-8FEE-8090978EEF0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60106" y="6360657"/>
            <a:ext cx="1500618" cy="43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993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21518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4" name="Picture 3" descr="A picture containing object, clock&#10;&#10;Description generated with very high confidence">
            <a:extLst>
              <a:ext uri="{FF2B5EF4-FFF2-40B4-BE49-F238E27FC236}">
                <a16:creationId xmlns:a16="http://schemas.microsoft.com/office/drawing/2014/main" id="{B7692B77-D494-4AE9-A8E2-82633AC4E0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19646" y="6360657"/>
            <a:ext cx="1541078" cy="43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887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3667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7667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 descr="A picture containing object, clock&#10;&#10;Description generated with very high confidence">
            <a:extLst>
              <a:ext uri="{FF2B5EF4-FFF2-40B4-BE49-F238E27FC236}">
                <a16:creationId xmlns:a16="http://schemas.microsoft.com/office/drawing/2014/main" id="{28D1EA74-E05C-47E7-B853-E9A283F07F3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35830" y="6360657"/>
            <a:ext cx="1524894" cy="43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866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388" y="440543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389" y="1756579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1389" y="2580491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3801" y="1756579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3801" y="2580491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 descr="A picture containing object, clock&#10;&#10;Description generated with very high confidence">
            <a:extLst>
              <a:ext uri="{FF2B5EF4-FFF2-40B4-BE49-F238E27FC236}">
                <a16:creationId xmlns:a16="http://schemas.microsoft.com/office/drawing/2014/main" id="{9FC48A3F-C96B-4D1B-9F4A-BB9C3CA3551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71094" y="6360657"/>
            <a:ext cx="1589630" cy="43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415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3" name="Picture 2" descr="A picture containing object, clock&#10;&#10;Description generated with very high confidence">
            <a:extLst>
              <a:ext uri="{FF2B5EF4-FFF2-40B4-BE49-F238E27FC236}">
                <a16:creationId xmlns:a16="http://schemas.microsoft.com/office/drawing/2014/main" id="{3FB00052-7686-420E-91B5-71E442622CF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9118" y="6360657"/>
            <a:ext cx="1411605" cy="43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702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object, clock&#10;&#10;Description generated with very high confidence">
            <a:extLst>
              <a:ext uri="{FF2B5EF4-FFF2-40B4-BE49-F238E27FC236}">
                <a16:creationId xmlns:a16="http://schemas.microsoft.com/office/drawing/2014/main" id="{59B1C4AE-8037-42F0-90C6-07DAFABAB86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9118" y="6360657"/>
            <a:ext cx="1411605" cy="43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471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5" name="Picture 4" descr="A picture containing object, clock&#10;&#10;Description generated with very high confidence">
            <a:extLst>
              <a:ext uri="{FF2B5EF4-FFF2-40B4-BE49-F238E27FC236}">
                <a16:creationId xmlns:a16="http://schemas.microsoft.com/office/drawing/2014/main" id="{55481FD6-B41B-4471-9D36-9CBA142F5A2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76290" y="6360657"/>
            <a:ext cx="1484434" cy="43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644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5" name="Picture 4" descr="A picture containing object, clock&#10;&#10;Description generated with very high confidence">
            <a:extLst>
              <a:ext uri="{FF2B5EF4-FFF2-40B4-BE49-F238E27FC236}">
                <a16:creationId xmlns:a16="http://schemas.microsoft.com/office/drawing/2014/main" id="{268C777A-AEAE-459C-8041-532665A0D21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08658" y="6360657"/>
            <a:ext cx="1452066" cy="43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255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image" Target="../media/image9.jpeg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image" Target="../media/image10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3667" y="44054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67" y="190104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DC3C21-6C33-49C9-AFEF-24E34A884F3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4064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967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10/23/2023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‹N°›</a:t>
            </a:fld>
            <a:endParaRPr lang="en-US" dirty="0"/>
          </a:p>
        </p:txBody>
      </p:sp>
      <p:pic>
        <p:nvPicPr>
          <p:cNvPr id="7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05750D51-9B6A-184A-B9AC-D42D00A9E9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427348" cy="6858000"/>
          </a:xfrm>
          <a:prstGeom prst="rect">
            <a:avLst/>
          </a:prstGeom>
        </p:spPr>
      </p:pic>
      <p:pic>
        <p:nvPicPr>
          <p:cNvPr id="8" name="Picture 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B2695E8-FF53-6647-AD2E-4FBA2A569B3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email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7348" y="0"/>
            <a:ext cx="70009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579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4.emf"/><Relationship Id="rId4" Type="http://schemas.openxmlformats.org/officeDocument/2006/relationships/oleObject" Target="../embeddings/oleObject2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0A7624C-D9AC-4BC3-8D29-05ACA863A16C}"/>
              </a:ext>
            </a:extLst>
          </p:cNvPr>
          <p:cNvSpPr txBox="1"/>
          <p:nvPr/>
        </p:nvSpPr>
        <p:spPr>
          <a:xfrm>
            <a:off x="2210342" y="1707388"/>
            <a:ext cx="82075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/>
              <a:t>LA TECHNOLOGIE DE LA MICRODOSE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CF5D7E10-BD94-4B4A-A796-025DE737D3DD}"/>
              </a:ext>
            </a:extLst>
          </p:cNvPr>
          <p:cNvSpPr txBox="1"/>
          <p:nvPr/>
        </p:nvSpPr>
        <p:spPr>
          <a:xfrm>
            <a:off x="3703898" y="3736927"/>
            <a:ext cx="497749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i="1" dirty="0">
                <a:cs typeface="Arial Narrow" panose="020B0604020202020204" pitchFamily="34" charset="0"/>
              </a:rPr>
              <a:t>Dr. Adama TOUNKARA</a:t>
            </a:r>
          </a:p>
          <a:p>
            <a:pPr algn="ctr"/>
            <a:endParaRPr lang="fr-FR" sz="2000" b="1" dirty="0">
              <a:cs typeface="Arial Narrow" panose="020B0604020202020204" pitchFamily="34" charset="0"/>
            </a:endParaRPr>
          </a:p>
          <a:p>
            <a:pPr algn="ctr"/>
            <a:r>
              <a:rPr lang="fr-FR" sz="2000" dirty="0">
                <a:cs typeface="Arial Narrow" panose="020B0604020202020204" pitchFamily="34" charset="0"/>
              </a:rPr>
              <a:t>Conseiller en Environnement et Agriculture du projet RESILIENCE/SOCODEVI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BDF40B00-1003-4268-AC4F-4C65F4D3DF19}"/>
              </a:ext>
            </a:extLst>
          </p:cNvPr>
          <p:cNvSpPr txBox="1"/>
          <p:nvPr/>
        </p:nvSpPr>
        <p:spPr>
          <a:xfrm>
            <a:off x="4865360" y="6382019"/>
            <a:ext cx="28975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cs typeface="Arial Narrow" panose="020B0604020202020204" pitchFamily="34" charset="0"/>
              </a:rPr>
              <a:t>Ziguinchor</a:t>
            </a:r>
            <a:r>
              <a:rPr lang="fr-FR" sz="1400" dirty="0">
                <a:cs typeface="Arial Narrow" panose="020B0604020202020204" pitchFamily="34" charset="0"/>
              </a:rPr>
              <a:t>, le 25 octobre 2023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91325D-FCA4-2560-5683-646B55AD0121}"/>
              </a:ext>
            </a:extLst>
          </p:cNvPr>
          <p:cNvSpPr/>
          <p:nvPr/>
        </p:nvSpPr>
        <p:spPr>
          <a:xfrm>
            <a:off x="563491" y="6134582"/>
            <a:ext cx="2168134" cy="72341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S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DBD24E6-ECA5-3E3F-0B2E-F4BBAEFD3B68}"/>
              </a:ext>
            </a:extLst>
          </p:cNvPr>
          <p:cNvSpPr/>
          <p:nvPr/>
        </p:nvSpPr>
        <p:spPr>
          <a:xfrm>
            <a:off x="412183" y="77039"/>
            <a:ext cx="3291715" cy="72341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SN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5510CD43-2A6A-98AD-7229-163E0B7588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145" y="29519"/>
            <a:ext cx="2326228" cy="645781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69AB768A-E181-3F30-4131-0BC2B320F9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861" y="5503063"/>
            <a:ext cx="1325418" cy="1325418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7B82E883-F399-5F97-29EB-7CDA89F12B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91847" y="5532828"/>
            <a:ext cx="1713435" cy="1295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692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43E7C62-86A8-4561-9064-DF8CCE37768C}"/>
              </a:ext>
            </a:extLst>
          </p:cNvPr>
          <p:cNvSpPr txBox="1">
            <a:spLocks/>
          </p:cNvSpPr>
          <p:nvPr/>
        </p:nvSpPr>
        <p:spPr>
          <a:xfrm>
            <a:off x="583893" y="1323439"/>
            <a:ext cx="11490593" cy="52550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Wingdings" panose="05000000000000000000" pitchFamily="2" charset="2"/>
              <a:buChar char="q"/>
            </a:pPr>
            <a:endParaRPr lang="fr-FR" sz="2700" b="1" dirty="0">
              <a:latin typeface="Times New Roman" panose="02020603050405020304" pitchFamily="18" charset="0"/>
            </a:endParaRPr>
          </a:p>
          <a:p>
            <a:pPr algn="l">
              <a:buFont typeface="Wingdings" panose="05000000000000000000" pitchFamily="2" charset="2"/>
              <a:buChar char="q"/>
            </a:pPr>
            <a:endParaRPr lang="fr-FR" sz="2700" b="1" dirty="0">
              <a:latin typeface="Times New Roman" panose="02020603050405020304" pitchFamily="18" charset="0"/>
            </a:endParaRPr>
          </a:p>
          <a:p>
            <a:pPr algn="l">
              <a:buFont typeface="Wingdings" panose="05000000000000000000" pitchFamily="2" charset="2"/>
              <a:buChar char="q"/>
            </a:pPr>
            <a:endParaRPr lang="fr-FR" sz="2700" b="1" dirty="0">
              <a:latin typeface="Times New Roman" panose="02020603050405020304" pitchFamily="18" charset="0"/>
            </a:endParaRPr>
          </a:p>
          <a:p>
            <a:pPr algn="l">
              <a:buFont typeface="Wingdings" panose="05000000000000000000" pitchFamily="2" charset="2"/>
              <a:buChar char="q"/>
            </a:pPr>
            <a:endParaRPr lang="fr-FR" sz="2700" b="1" dirty="0">
              <a:latin typeface="Times New Roman" panose="02020603050405020304" pitchFamily="18" charset="0"/>
            </a:endParaRPr>
          </a:p>
          <a:p>
            <a:pPr algn="l">
              <a:buFont typeface="Wingdings" panose="05000000000000000000" pitchFamily="2" charset="2"/>
              <a:buChar char="q"/>
            </a:pPr>
            <a:endParaRPr lang="fr-FR" sz="2700" dirty="0"/>
          </a:p>
        </p:txBody>
      </p:sp>
      <p:sp>
        <p:nvSpPr>
          <p:cNvPr id="3" name="ZoneTexte 5">
            <a:extLst>
              <a:ext uri="{FF2B5EF4-FFF2-40B4-BE49-F238E27FC236}">
                <a16:creationId xmlns:a16="http://schemas.microsoft.com/office/drawing/2014/main" id="{443F4BC7-1E55-4199-BDB7-1C5DC910C77A}"/>
              </a:ext>
            </a:extLst>
          </p:cNvPr>
          <p:cNvSpPr txBox="1"/>
          <p:nvPr/>
        </p:nvSpPr>
        <p:spPr>
          <a:xfrm>
            <a:off x="3979057" y="476873"/>
            <a:ext cx="3866885" cy="752370"/>
          </a:xfrm>
          <a:prstGeom prst="rect">
            <a:avLst/>
          </a:prstGeom>
          <a:ln w="28575">
            <a:solidFill>
              <a:schemeClr val="accent2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fr-FR" sz="3000" b="1" dirty="0">
                <a:solidFill>
                  <a:srgbClr val="000000"/>
                </a:solidFill>
                <a:latin typeface="Gill Sans MT" panose="020B0502020104020203" pitchFamily="34" charset="0"/>
                <a:ea typeface="+mj-ea"/>
                <a:cs typeface="+mj-cs"/>
              </a:rPr>
              <a:t>Avantages</a:t>
            </a:r>
            <a:r>
              <a:rPr lang="en-US" sz="3000" b="1" dirty="0">
                <a:solidFill>
                  <a:srgbClr val="000000"/>
                </a:solidFill>
                <a:latin typeface="Gill Sans MT" panose="020B0502020104020203" pitchFamily="34" charset="0"/>
                <a:ea typeface="+mj-ea"/>
                <a:cs typeface="+mj-cs"/>
              </a:rPr>
              <a:t> de la MD</a:t>
            </a:r>
          </a:p>
        </p:txBody>
      </p:sp>
      <p:sp>
        <p:nvSpPr>
          <p:cNvPr id="4" name="ZoneTexte 6">
            <a:extLst>
              <a:ext uri="{FF2B5EF4-FFF2-40B4-BE49-F238E27FC236}">
                <a16:creationId xmlns:a16="http://schemas.microsoft.com/office/drawing/2014/main" id="{97B6873E-CAD4-4A80-9EDB-712C936F4301}"/>
              </a:ext>
            </a:extLst>
          </p:cNvPr>
          <p:cNvSpPr txBox="1"/>
          <p:nvPr/>
        </p:nvSpPr>
        <p:spPr>
          <a:xfrm>
            <a:off x="466378" y="998282"/>
            <a:ext cx="8920690" cy="56300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rgbClr val="000000"/>
                </a:solidFill>
                <a:latin typeface="Gill Sans MT" panose="020B0502020104020203" pitchFamily="34" charset="0"/>
              </a:rPr>
              <a:t>Augmentation des rendements :  44 à 120% sur sorgho et mil (</a:t>
            </a:r>
            <a:r>
              <a:rPr lang="fr-FR" sz="2800" b="1" i="1" dirty="0">
                <a:solidFill>
                  <a:srgbClr val="000000"/>
                </a:solidFill>
                <a:latin typeface="Gill Sans MT" panose="020B0502020104020203" pitchFamily="34" charset="0"/>
              </a:rPr>
              <a:t>FAO, 2012</a:t>
            </a:r>
            <a:r>
              <a:rPr lang="fr-FR" sz="2800" dirty="0">
                <a:solidFill>
                  <a:srgbClr val="000000"/>
                </a:solidFill>
                <a:latin typeface="Gill Sans MT" panose="020B0502020104020203" pitchFamily="34" charset="0"/>
              </a:rPr>
              <a:t>), 37 à 41% (</a:t>
            </a:r>
            <a:r>
              <a:rPr lang="fr-FR" sz="2800" b="1" i="1" dirty="0">
                <a:solidFill>
                  <a:srgbClr val="000000"/>
                </a:solidFill>
                <a:latin typeface="Gill Sans MT" panose="020B0502020104020203" pitchFamily="34" charset="0"/>
              </a:rPr>
              <a:t>Tounkara et al., 2023</a:t>
            </a:r>
            <a:r>
              <a:rPr lang="fr-FR" sz="2800" dirty="0">
                <a:solidFill>
                  <a:srgbClr val="000000"/>
                </a:solidFill>
                <a:latin typeface="Gill Sans MT" panose="020B0502020104020203" pitchFamily="34" charset="0"/>
              </a:rPr>
              <a:t>) ;</a:t>
            </a:r>
            <a:endParaRPr lang="fr-FR" dirty="0">
              <a:solidFill>
                <a:srgbClr val="000000"/>
              </a:solidFill>
              <a:latin typeface="Gill Sans MT" panose="020B0502020104020203" pitchFamily="34" charset="0"/>
            </a:endParaRPr>
          </a:p>
          <a:p>
            <a:pPr marL="342900" indent="-22860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rgbClr val="000000"/>
                </a:solidFill>
                <a:latin typeface="Gill Sans MT" panose="020B0502020104020203" pitchFamily="34" charset="0"/>
              </a:rPr>
              <a:t>Amélioration de la fertilité des sols ;</a:t>
            </a:r>
          </a:p>
          <a:p>
            <a:pPr marL="342900" indent="-22860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rgbClr val="000000"/>
                </a:solidFill>
                <a:latin typeface="Gill Sans MT" panose="020B0502020104020203" pitchFamily="34" charset="0"/>
              </a:rPr>
              <a:t>Utilisation plus efficience des engrais ;</a:t>
            </a:r>
          </a:p>
          <a:p>
            <a:pPr marL="342900" indent="-22860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rgbClr val="000000"/>
                </a:solidFill>
                <a:latin typeface="Gill Sans MT" panose="020B0502020104020203" pitchFamily="34" charset="0"/>
              </a:rPr>
              <a:t>Augmentation des revenus des producteurs/</a:t>
            </a:r>
            <a:r>
              <a:rPr lang="fr-FR" sz="2800" dirty="0" err="1">
                <a:solidFill>
                  <a:srgbClr val="000000"/>
                </a:solidFill>
                <a:latin typeface="Gill Sans MT" panose="020B0502020104020203" pitchFamily="34" charset="0"/>
              </a:rPr>
              <a:t>trices</a:t>
            </a:r>
            <a:r>
              <a:rPr lang="fr-FR" sz="2800" dirty="0">
                <a:solidFill>
                  <a:srgbClr val="000000"/>
                </a:solidFill>
                <a:latin typeface="Gill Sans MT" panose="020B0502020104020203" pitchFamily="34" charset="0"/>
              </a:rPr>
              <a:t> ;</a:t>
            </a:r>
          </a:p>
          <a:p>
            <a:pPr marL="342900" indent="-22860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rgbClr val="000000"/>
                </a:solidFill>
                <a:latin typeface="Gill Sans MT" panose="020B0502020104020203" pitchFamily="34" charset="0"/>
              </a:rPr>
              <a:t>Economie sur la quantité des engrais utilisés.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0B38C9-A8FF-4D66-93AB-2CA0D53576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6670" y="2911908"/>
            <a:ext cx="3687816" cy="390884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70BA4C4-F973-C020-B864-A33DD79F77A7}"/>
              </a:ext>
            </a:extLst>
          </p:cNvPr>
          <p:cNvSpPr/>
          <p:nvPr/>
        </p:nvSpPr>
        <p:spPr>
          <a:xfrm>
            <a:off x="437718" y="92606"/>
            <a:ext cx="3231458" cy="60635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S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D91CC5-F2BB-73A8-F5CD-64AE3F99BEE6}"/>
              </a:ext>
            </a:extLst>
          </p:cNvPr>
          <p:cNvSpPr/>
          <p:nvPr/>
        </p:nvSpPr>
        <p:spPr>
          <a:xfrm>
            <a:off x="472442" y="6135889"/>
            <a:ext cx="2143436" cy="69896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S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EBAB3F-AF0F-A37F-3D4D-A3049269F4AA}"/>
              </a:ext>
            </a:extLst>
          </p:cNvPr>
          <p:cNvSpPr/>
          <p:nvPr/>
        </p:nvSpPr>
        <p:spPr>
          <a:xfrm>
            <a:off x="10648709" y="37243"/>
            <a:ext cx="1425777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SN"/>
          </a:p>
        </p:txBody>
      </p:sp>
    </p:spTree>
    <p:extLst>
      <p:ext uri="{BB962C8B-B14F-4D97-AF65-F5344CB8AC3E}">
        <p14:creationId xmlns:p14="http://schemas.microsoft.com/office/powerpoint/2010/main" val="3872536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6A32DDE3-68A2-43FE-9C22-CCD5716A8CFC}"/>
              </a:ext>
            </a:extLst>
          </p:cNvPr>
          <p:cNvSpPr txBox="1"/>
          <p:nvPr/>
        </p:nvSpPr>
        <p:spPr>
          <a:xfrm>
            <a:off x="458018" y="749552"/>
            <a:ext cx="6846723" cy="588862"/>
          </a:xfrm>
          <a:prstGeom prst="rect">
            <a:avLst/>
          </a:prstGeom>
          <a:ln w="28575">
            <a:solidFill>
              <a:schemeClr val="accent2"/>
            </a:solidFill>
          </a:ln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fr-FR" sz="3600" b="1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+mj-cs"/>
              </a:rPr>
              <a:t>Contraintes</a:t>
            </a:r>
            <a:r>
              <a:rPr lang="en-US" sz="3600" b="1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+mj-cs"/>
              </a:rPr>
              <a:t> à </a:t>
            </a:r>
            <a:r>
              <a:rPr lang="fr-FR" sz="3600" b="1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+mj-cs"/>
              </a:rPr>
              <a:t>l’application</a:t>
            </a:r>
            <a:r>
              <a:rPr lang="en-US" sz="3600" b="1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+mj-cs"/>
              </a:rPr>
              <a:t> de la MD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CC2BD92-925E-40D8-93F0-3BD2BE6F67B1}"/>
              </a:ext>
            </a:extLst>
          </p:cNvPr>
          <p:cNvSpPr txBox="1"/>
          <p:nvPr/>
        </p:nvSpPr>
        <p:spPr>
          <a:xfrm>
            <a:off x="501104" y="1775151"/>
            <a:ext cx="6211317" cy="42002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800100" lvl="1" indent="-22860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bg1"/>
                </a:solidFill>
                <a:latin typeface="Gill Sans MT" panose="020B0502020104020203" pitchFamily="34" charset="0"/>
              </a:rPr>
              <a:t>Pénibilité d’enfouissement d’engrais par poquet (application manuelle) ;</a:t>
            </a:r>
          </a:p>
          <a:p>
            <a:pPr marL="800100" lvl="1" indent="-22860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bg1"/>
                </a:solidFill>
                <a:latin typeface="Gill Sans MT" panose="020B0502020104020203" pitchFamily="34" charset="0"/>
              </a:rPr>
              <a:t>Problème de main d’œuvre (augmentation de temps de travail) ;</a:t>
            </a:r>
          </a:p>
          <a:p>
            <a:pPr marL="800100" lvl="1" indent="-22860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bg1"/>
                </a:solidFill>
                <a:latin typeface="Gill Sans MT" panose="020B0502020104020203" pitchFamily="34" charset="0"/>
              </a:rPr>
              <a:t>Difficile accès à la fumure organique (en qualité et quantité).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43E7C62-86A8-4561-9064-DF8CCE37768C}"/>
              </a:ext>
            </a:extLst>
          </p:cNvPr>
          <p:cNvSpPr txBox="1">
            <a:spLocks/>
          </p:cNvSpPr>
          <p:nvPr/>
        </p:nvSpPr>
        <p:spPr>
          <a:xfrm>
            <a:off x="583893" y="1323439"/>
            <a:ext cx="11490593" cy="52550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fr-FR" sz="2700" b="1" dirty="0">
              <a:latin typeface="Times New Roman" panose="02020603050405020304" pitchFamily="18" charset="0"/>
            </a:endParaRPr>
          </a:p>
          <a:p>
            <a:pPr algn="l">
              <a:buFont typeface="Wingdings" panose="05000000000000000000" pitchFamily="2" charset="2"/>
              <a:buChar char="q"/>
            </a:pPr>
            <a:endParaRPr lang="fr-FR" sz="2700" b="1" dirty="0">
              <a:latin typeface="Times New Roman" panose="02020603050405020304" pitchFamily="18" charset="0"/>
            </a:endParaRPr>
          </a:p>
          <a:p>
            <a:pPr algn="l">
              <a:buFont typeface="Wingdings" panose="05000000000000000000" pitchFamily="2" charset="2"/>
              <a:buChar char="q"/>
            </a:pPr>
            <a:endParaRPr lang="fr-FR" sz="27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B35AE59-5A4F-419F-9667-83BCED628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0616" y="0"/>
            <a:ext cx="4761384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267B2C6-AF3C-EB6E-57B1-79B352630EAD}"/>
              </a:ext>
            </a:extLst>
          </p:cNvPr>
          <p:cNvSpPr/>
          <p:nvPr/>
        </p:nvSpPr>
        <p:spPr>
          <a:xfrm>
            <a:off x="437718" y="92606"/>
            <a:ext cx="3231458" cy="60635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S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A5A06E-F326-9F3F-47FA-015B80F17637}"/>
              </a:ext>
            </a:extLst>
          </p:cNvPr>
          <p:cNvSpPr/>
          <p:nvPr/>
        </p:nvSpPr>
        <p:spPr>
          <a:xfrm>
            <a:off x="472442" y="6135889"/>
            <a:ext cx="2143436" cy="69896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SN"/>
          </a:p>
        </p:txBody>
      </p:sp>
    </p:spTree>
    <p:extLst>
      <p:ext uri="{BB962C8B-B14F-4D97-AF65-F5344CB8AC3E}">
        <p14:creationId xmlns:p14="http://schemas.microsoft.com/office/powerpoint/2010/main" val="5097075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43E7C62-86A8-4561-9064-DF8CCE37768C}"/>
              </a:ext>
            </a:extLst>
          </p:cNvPr>
          <p:cNvSpPr txBox="1">
            <a:spLocks/>
          </p:cNvSpPr>
          <p:nvPr/>
        </p:nvSpPr>
        <p:spPr>
          <a:xfrm>
            <a:off x="583893" y="1323439"/>
            <a:ext cx="11490593" cy="52550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Wingdings" panose="05000000000000000000" pitchFamily="2" charset="2"/>
              <a:buChar char="q"/>
            </a:pPr>
            <a:endParaRPr lang="fr-FR" sz="2700" b="1" dirty="0">
              <a:latin typeface="Times New Roman" panose="02020603050405020304" pitchFamily="18" charset="0"/>
            </a:endParaRPr>
          </a:p>
          <a:p>
            <a:pPr algn="l">
              <a:buFont typeface="Wingdings" panose="05000000000000000000" pitchFamily="2" charset="2"/>
              <a:buChar char="q"/>
            </a:pPr>
            <a:endParaRPr lang="fr-FR" sz="2700" b="1" dirty="0">
              <a:latin typeface="Times New Roman" panose="02020603050405020304" pitchFamily="18" charset="0"/>
            </a:endParaRPr>
          </a:p>
          <a:p>
            <a:pPr algn="l">
              <a:buFont typeface="Wingdings" panose="05000000000000000000" pitchFamily="2" charset="2"/>
              <a:buChar char="q"/>
            </a:pPr>
            <a:endParaRPr lang="fr-FR" sz="2700" b="1" dirty="0">
              <a:latin typeface="Times New Roman" panose="02020603050405020304" pitchFamily="18" charset="0"/>
            </a:endParaRPr>
          </a:p>
          <a:p>
            <a:pPr algn="l">
              <a:buFont typeface="Wingdings" panose="05000000000000000000" pitchFamily="2" charset="2"/>
              <a:buChar char="q"/>
            </a:pPr>
            <a:endParaRPr lang="fr-FR" sz="2700" b="1" dirty="0">
              <a:latin typeface="Times New Roman" panose="02020603050405020304" pitchFamily="18" charset="0"/>
            </a:endParaRPr>
          </a:p>
          <a:p>
            <a:pPr algn="l">
              <a:buFont typeface="Wingdings" panose="05000000000000000000" pitchFamily="2" charset="2"/>
              <a:buChar char="q"/>
            </a:pPr>
            <a:endParaRPr lang="fr-FR" sz="27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FE9A5BA-79CF-4866-996F-AA2721C4F521}"/>
              </a:ext>
            </a:extLst>
          </p:cNvPr>
          <p:cNvSpPr txBox="1"/>
          <p:nvPr/>
        </p:nvSpPr>
        <p:spPr>
          <a:xfrm>
            <a:off x="3656754" y="121814"/>
            <a:ext cx="7119273" cy="553998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marL="70485">
              <a:spcBef>
                <a:spcPts val="530"/>
              </a:spcBef>
              <a:spcAft>
                <a:spcPts val="0"/>
              </a:spcAft>
            </a:pPr>
            <a:r>
              <a:rPr lang="fr-FR" sz="3000" b="1" dirty="0"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Autre domaine d’application de la MD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9D8B977-3611-4CE8-8C86-6E9E6244B9E5}"/>
              </a:ext>
            </a:extLst>
          </p:cNvPr>
          <p:cNvSpPr txBox="1"/>
          <p:nvPr/>
        </p:nvSpPr>
        <p:spPr>
          <a:xfrm>
            <a:off x="577270" y="2257613"/>
            <a:ext cx="6043449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r-FR" sz="3200" dirty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microdose est aussi </a:t>
            </a:r>
            <a:r>
              <a:rPr lang="fr-FR" sz="3200" dirty="0"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fr-FR" sz="3200" dirty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ppliquée sur les cultures maraîchères irriguées telles que la </a:t>
            </a:r>
            <a:r>
              <a:rPr lang="fr-FR" sz="3200" b="1" dirty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tomate</a:t>
            </a:r>
            <a:r>
              <a:rPr lang="fr-FR" sz="3200" dirty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l’</a:t>
            </a:r>
            <a:r>
              <a:rPr lang="fr-FR" sz="3200" b="1" dirty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oignon</a:t>
            </a:r>
            <a:r>
              <a:rPr lang="fr-FR" sz="3200" dirty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l’</a:t>
            </a:r>
            <a:r>
              <a:rPr lang="fr-FR" sz="3200" b="1" dirty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aubergine</a:t>
            </a:r>
            <a:r>
              <a:rPr lang="fr-FR" sz="3200" dirty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fr-FR" sz="3200" dirty="0"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</a:t>
            </a:r>
            <a:r>
              <a:rPr lang="fr-FR" sz="3200" b="1" dirty="0"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gombo</a:t>
            </a:r>
            <a:r>
              <a:rPr lang="fr-FR" sz="3200" dirty="0"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fr-FR" sz="3200" dirty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etc.</a:t>
            </a:r>
            <a:endParaRPr lang="fr-FR" sz="3200" dirty="0">
              <a:latin typeface="Gill Sans MT" panose="020B05020201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10613E-E8CF-41AE-AC61-7706755C0B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0638" y="925976"/>
            <a:ext cx="5319088" cy="585265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79DA7C9-DFAC-0E59-B19F-E42DC54054C6}"/>
              </a:ext>
            </a:extLst>
          </p:cNvPr>
          <p:cNvSpPr/>
          <p:nvPr/>
        </p:nvSpPr>
        <p:spPr>
          <a:xfrm>
            <a:off x="437718" y="69456"/>
            <a:ext cx="3231458" cy="60635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S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CB1865-E208-71E1-0F09-F38B1F66D768}"/>
              </a:ext>
            </a:extLst>
          </p:cNvPr>
          <p:cNvSpPr/>
          <p:nvPr/>
        </p:nvSpPr>
        <p:spPr>
          <a:xfrm>
            <a:off x="472442" y="6135889"/>
            <a:ext cx="2143436" cy="69896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S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2E5B59-16D1-4C91-EE88-00C8308C25CD}"/>
              </a:ext>
            </a:extLst>
          </p:cNvPr>
          <p:cNvSpPr/>
          <p:nvPr/>
        </p:nvSpPr>
        <p:spPr>
          <a:xfrm>
            <a:off x="10648709" y="48818"/>
            <a:ext cx="1425777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SN"/>
          </a:p>
        </p:txBody>
      </p:sp>
    </p:spTree>
    <p:extLst>
      <p:ext uri="{BB962C8B-B14F-4D97-AF65-F5344CB8AC3E}">
        <p14:creationId xmlns:p14="http://schemas.microsoft.com/office/powerpoint/2010/main" val="1864130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51D9497-4D91-F7C9-E8C9-15130B2DD7EA}"/>
              </a:ext>
            </a:extLst>
          </p:cNvPr>
          <p:cNvSpPr/>
          <p:nvPr/>
        </p:nvSpPr>
        <p:spPr>
          <a:xfrm>
            <a:off x="437718" y="69456"/>
            <a:ext cx="3231458" cy="60635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S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A1A060-D27D-466D-362D-858EDCE5844A}"/>
              </a:ext>
            </a:extLst>
          </p:cNvPr>
          <p:cNvSpPr/>
          <p:nvPr/>
        </p:nvSpPr>
        <p:spPr>
          <a:xfrm>
            <a:off x="648172" y="6099858"/>
            <a:ext cx="1956132" cy="69541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SN"/>
          </a:p>
        </p:txBody>
      </p:sp>
      <p:graphicFrame>
        <p:nvGraphicFramePr>
          <p:cNvPr id="2" name="Objet 1">
            <a:extLst>
              <a:ext uri="{FF2B5EF4-FFF2-40B4-BE49-F238E27FC236}">
                <a16:creationId xmlns:a16="http://schemas.microsoft.com/office/drawing/2014/main" id="{C3614369-EE3D-BD65-0B88-6F1E8CA29D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5275861"/>
              </p:ext>
            </p:extLst>
          </p:nvPr>
        </p:nvGraphicFramePr>
        <p:xfrm>
          <a:off x="740781" y="39391"/>
          <a:ext cx="5355220" cy="66282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2" imgW="3777942" imgH="5346465" progId="AcroExch.Document.DC">
                  <p:embed/>
                </p:oleObj>
              </mc:Choice>
              <mc:Fallback>
                <p:oleObj name="Acrobat Document" r:id="rId2" imgW="3777942" imgH="5346465" progId="AcroExch.Document.DC">
                  <p:embed/>
                  <p:pic>
                    <p:nvPicPr>
                      <p:cNvPr id="2" name="Objet 1">
                        <a:extLst>
                          <a:ext uri="{FF2B5EF4-FFF2-40B4-BE49-F238E27FC236}">
                            <a16:creationId xmlns:a16="http://schemas.microsoft.com/office/drawing/2014/main" id="{C3614369-EE3D-BD65-0B88-6F1E8CA29D2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40781" y="39391"/>
                        <a:ext cx="5355220" cy="66282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t 2">
            <a:extLst>
              <a:ext uri="{FF2B5EF4-FFF2-40B4-BE49-F238E27FC236}">
                <a16:creationId xmlns:a16="http://schemas.microsoft.com/office/drawing/2014/main" id="{586DEA2F-048C-A487-1721-45C53610D6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8918807"/>
              </p:ext>
            </p:extLst>
          </p:nvPr>
        </p:nvGraphicFramePr>
        <p:xfrm>
          <a:off x="6440158" y="40489"/>
          <a:ext cx="5609087" cy="66271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4" imgW="3777942" imgH="5346465" progId="AcroExch.Document.DC">
                  <p:embed/>
                </p:oleObj>
              </mc:Choice>
              <mc:Fallback>
                <p:oleObj name="Acrobat Document" r:id="rId4" imgW="3777942" imgH="5346465" progId="AcroExch.Document.DC">
                  <p:embed/>
                  <p:pic>
                    <p:nvPicPr>
                      <p:cNvPr id="3" name="Objet 2">
                        <a:extLst>
                          <a:ext uri="{FF2B5EF4-FFF2-40B4-BE49-F238E27FC236}">
                            <a16:creationId xmlns:a16="http://schemas.microsoft.com/office/drawing/2014/main" id="{586DEA2F-048C-A487-1721-45C53610D60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440158" y="40489"/>
                        <a:ext cx="5609087" cy="66271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263272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BB2D8A18-BB49-57D6-4496-CE0960079EF6}"/>
              </a:ext>
            </a:extLst>
          </p:cNvPr>
          <p:cNvSpPr txBox="1">
            <a:spLocks/>
          </p:cNvSpPr>
          <p:nvPr/>
        </p:nvSpPr>
        <p:spPr>
          <a:xfrm>
            <a:off x="2470229" y="2286523"/>
            <a:ext cx="7680767" cy="157942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latin typeface="Gill Sans MT" panose="020B0502020104020203" pitchFamily="34" charset="0"/>
              </a:rPr>
              <a:t>Merci de votre aimable attention</a:t>
            </a:r>
            <a:endParaRPr lang="fr-SN" dirty="0">
              <a:latin typeface="Gill Sans MT" panose="020B050202010402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1D9497-4D91-F7C9-E8C9-15130B2DD7EA}"/>
              </a:ext>
            </a:extLst>
          </p:cNvPr>
          <p:cNvSpPr/>
          <p:nvPr/>
        </p:nvSpPr>
        <p:spPr>
          <a:xfrm>
            <a:off x="437718" y="69456"/>
            <a:ext cx="3231458" cy="60635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S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A1A060-D27D-466D-362D-858EDCE5844A}"/>
              </a:ext>
            </a:extLst>
          </p:cNvPr>
          <p:cNvSpPr/>
          <p:nvPr/>
        </p:nvSpPr>
        <p:spPr>
          <a:xfrm>
            <a:off x="648172" y="6099858"/>
            <a:ext cx="1956132" cy="69541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SN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2AA2CC9D-9E79-36B9-E3E1-E2F979332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570" y="74300"/>
            <a:ext cx="2326228" cy="645781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C3023FBF-68A2-12CD-8150-26C61D3DD3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861" y="5503063"/>
            <a:ext cx="1325418" cy="1325418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D808E32F-37ED-671D-EAF1-9B3F3D2149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91847" y="5532828"/>
            <a:ext cx="1713435" cy="1295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60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43E7C62-86A8-4561-9064-DF8CCE37768C}"/>
              </a:ext>
            </a:extLst>
          </p:cNvPr>
          <p:cNvSpPr txBox="1">
            <a:spLocks/>
          </p:cNvSpPr>
          <p:nvPr/>
        </p:nvSpPr>
        <p:spPr>
          <a:xfrm>
            <a:off x="583893" y="1346588"/>
            <a:ext cx="11490593" cy="52550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Wingdings" panose="05000000000000000000" pitchFamily="2" charset="2"/>
              <a:buChar char="q"/>
            </a:pPr>
            <a:endParaRPr lang="fr-FR" sz="2700" b="1" dirty="0">
              <a:latin typeface="Times New Roman" panose="02020603050405020304" pitchFamily="18" charset="0"/>
            </a:endParaRPr>
          </a:p>
          <a:p>
            <a:pPr algn="l">
              <a:buFont typeface="Wingdings" panose="05000000000000000000" pitchFamily="2" charset="2"/>
              <a:buChar char="q"/>
            </a:pPr>
            <a:endParaRPr lang="fr-FR" sz="2700" b="1" dirty="0">
              <a:latin typeface="Times New Roman" panose="02020603050405020304" pitchFamily="18" charset="0"/>
            </a:endParaRPr>
          </a:p>
          <a:p>
            <a:pPr algn="l">
              <a:buFont typeface="Wingdings" panose="05000000000000000000" pitchFamily="2" charset="2"/>
              <a:buChar char="q"/>
            </a:pPr>
            <a:endParaRPr lang="fr-FR" sz="2700" b="1" dirty="0">
              <a:latin typeface="Times New Roman" panose="02020603050405020304" pitchFamily="18" charset="0"/>
            </a:endParaRPr>
          </a:p>
          <a:p>
            <a:pPr algn="l">
              <a:buFont typeface="Wingdings" panose="05000000000000000000" pitchFamily="2" charset="2"/>
              <a:buChar char="q"/>
            </a:pPr>
            <a:endParaRPr lang="fr-FR" sz="2700" b="1" dirty="0">
              <a:latin typeface="Times New Roman" panose="02020603050405020304" pitchFamily="18" charset="0"/>
            </a:endParaRPr>
          </a:p>
          <a:p>
            <a:pPr algn="l">
              <a:buFont typeface="Wingdings" panose="05000000000000000000" pitchFamily="2" charset="2"/>
              <a:buChar char="q"/>
            </a:pPr>
            <a:endParaRPr lang="fr-FR" sz="27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A32DDE3-68A2-43FE-9C22-CCD5716A8CFC}"/>
              </a:ext>
            </a:extLst>
          </p:cNvPr>
          <p:cNvSpPr txBox="1"/>
          <p:nvPr/>
        </p:nvSpPr>
        <p:spPr>
          <a:xfrm>
            <a:off x="3761772" y="104774"/>
            <a:ext cx="6423950" cy="553998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fr-FR" sz="3000" b="1" dirty="0"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Généralités sur la microdose (MD)</a:t>
            </a:r>
            <a:endParaRPr lang="fr-FR" sz="3000" b="1" dirty="0">
              <a:latin typeface="Gill Sans MT" panose="020B0502020104020203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707B4EC-A1B9-4041-B64C-BB7825C2678E}"/>
              </a:ext>
            </a:extLst>
          </p:cNvPr>
          <p:cNvSpPr txBox="1"/>
          <p:nvPr/>
        </p:nvSpPr>
        <p:spPr>
          <a:xfrm>
            <a:off x="472442" y="1214752"/>
            <a:ext cx="7419511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r-FR" sz="2800" b="0" i="0" u="none" strike="noStrike" baseline="0" dirty="0">
                <a:latin typeface="Gill Sans MT" panose="020B0502020104020203" pitchFamily="34" charset="0"/>
              </a:rPr>
              <a:t>La </a:t>
            </a:r>
            <a:r>
              <a:rPr lang="fr-FR" sz="2800" b="1" i="0" u="none" strike="noStrike" baseline="0" dirty="0">
                <a:latin typeface="Gill Sans MT" panose="020B0502020104020203" pitchFamily="34" charset="0"/>
              </a:rPr>
              <a:t>fertilisation localisée</a:t>
            </a:r>
            <a:r>
              <a:rPr lang="fr-FR" sz="2800" b="0" i="0" u="none" strike="noStrike" baseline="0" dirty="0">
                <a:latin typeface="Gill Sans MT" panose="020B0502020104020203" pitchFamily="34" charset="0"/>
              </a:rPr>
              <a:t> ou le </a:t>
            </a:r>
          </a:p>
          <a:p>
            <a:pPr algn="just"/>
            <a:r>
              <a:rPr lang="fr-FR" sz="2800" b="0" i="0" u="none" strike="noStrike" baseline="0" dirty="0">
                <a:latin typeface="Gill Sans MT" panose="020B0502020104020203" pitchFamily="34" charset="0"/>
              </a:rPr>
              <a:t>« </a:t>
            </a:r>
            <a:r>
              <a:rPr lang="fr-FR" sz="2800" b="1" i="0" u="none" strike="noStrike" baseline="0" dirty="0">
                <a:latin typeface="Gill Sans MT" panose="020B0502020104020203" pitchFamily="34" charset="0"/>
              </a:rPr>
              <a:t>microdosage</a:t>
            </a:r>
            <a:r>
              <a:rPr lang="fr-FR" sz="2800" b="0" i="0" u="none" strike="noStrike" baseline="0" dirty="0">
                <a:latin typeface="Gill Sans MT" panose="020B0502020104020203" pitchFamily="34" charset="0"/>
              </a:rPr>
              <a:t> » (</a:t>
            </a:r>
            <a:r>
              <a:rPr lang="fr-FR" sz="2800" b="1" i="1" u="none" strike="noStrike" baseline="0" dirty="0" err="1">
                <a:latin typeface="Gill Sans MT" panose="020B0502020104020203" pitchFamily="34" charset="0"/>
              </a:rPr>
              <a:t>thiomp</a:t>
            </a:r>
            <a:r>
              <a:rPr lang="fr-FR" sz="2800" b="0" i="0" u="none" strike="noStrike" baseline="0" dirty="0">
                <a:latin typeface="Gill Sans MT" panose="020B0502020104020203" pitchFamily="34" charset="0"/>
              </a:rPr>
              <a:t>) consiste à mettre, au </a:t>
            </a:r>
          </a:p>
          <a:p>
            <a:pPr algn="just"/>
            <a:r>
              <a:rPr lang="fr-FR" sz="2800" b="0" i="0" u="none" strike="noStrike" baseline="0" dirty="0">
                <a:latin typeface="Gill Sans MT" panose="020B0502020104020203" pitchFamily="34" charset="0"/>
              </a:rPr>
              <a:t>moment du semis ou à la levée, de </a:t>
            </a:r>
          </a:p>
          <a:p>
            <a:pPr algn="just"/>
            <a:r>
              <a:rPr lang="fr-FR" sz="2800" b="0" i="0" u="none" strike="noStrike" baseline="0" dirty="0">
                <a:latin typeface="Gill Sans MT" panose="020B0502020104020203" pitchFamily="34" charset="0"/>
              </a:rPr>
              <a:t>petites quantités (doses) d’engrais </a:t>
            </a:r>
          </a:p>
          <a:p>
            <a:pPr algn="just"/>
            <a:r>
              <a:rPr lang="fr-FR" sz="2800" b="0" i="0" u="none" strike="noStrike" baseline="0" dirty="0">
                <a:latin typeface="Gill Sans MT" panose="020B0502020104020203" pitchFamily="34" charset="0"/>
              </a:rPr>
              <a:t>minéraux appropriés dans les trous de semis </a:t>
            </a:r>
          </a:p>
          <a:p>
            <a:pPr algn="just"/>
            <a:r>
              <a:rPr lang="fr-FR" sz="2800" b="0" i="0" u="none" strike="noStrike" baseline="0" dirty="0">
                <a:latin typeface="Gill Sans MT" panose="020B0502020104020203" pitchFamily="34" charset="0"/>
              </a:rPr>
              <a:t>d’une culture</a:t>
            </a:r>
            <a:r>
              <a:rPr lang="fr-FR" sz="2800" dirty="0">
                <a:latin typeface="Gill Sans MT" panose="020B0502020104020203" pitchFamily="34" charset="0"/>
              </a:rPr>
              <a:t> (au semis) ou à côté du </a:t>
            </a:r>
          </a:p>
          <a:p>
            <a:pPr algn="just"/>
            <a:r>
              <a:rPr lang="fr-FR" sz="2800" dirty="0">
                <a:latin typeface="Gill Sans MT" panose="020B0502020104020203" pitchFamily="34" charset="0"/>
              </a:rPr>
              <a:t>poquet (à la levée)</a:t>
            </a:r>
            <a:r>
              <a:rPr lang="fr-FR" sz="2800" b="0" i="0" u="none" strike="noStrike" baseline="0" dirty="0">
                <a:latin typeface="Gill Sans MT" panose="020B0502020104020203" pitchFamily="34" charset="0"/>
              </a:rPr>
              <a:t>.</a:t>
            </a:r>
            <a:endParaRPr lang="fr-FR" sz="2800" dirty="0">
              <a:latin typeface="Gill Sans MT" panose="020B0502020104020203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52C77425-3773-48CE-AF47-7B5E30A49C88}"/>
              </a:ext>
            </a:extLst>
          </p:cNvPr>
          <p:cNvSpPr txBox="1"/>
          <p:nvPr/>
        </p:nvSpPr>
        <p:spPr>
          <a:xfrm>
            <a:off x="470647" y="4924517"/>
            <a:ext cx="1164908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r-FR" sz="2800" b="0" i="0" u="none" strike="noStrike" baseline="0" dirty="0">
                <a:latin typeface="Gill Sans MT" panose="020B0502020104020203" pitchFamily="34" charset="0"/>
              </a:rPr>
              <a:t>Cette méthode peu onéreuse, et </a:t>
            </a:r>
            <a:r>
              <a:rPr lang="fr-FR" sz="2800" i="0" u="none" strike="noStrike" baseline="0" dirty="0">
                <a:latin typeface="Gill Sans MT" panose="020B0502020104020203" pitchFamily="34" charset="0"/>
              </a:rPr>
              <a:t>particulièrement bien adaptée aux cultures de mil et de sorgho</a:t>
            </a:r>
            <a:r>
              <a:rPr lang="fr-FR" sz="2800" b="0" i="0" u="none" strike="noStrike" baseline="0" dirty="0">
                <a:latin typeface="Gill Sans MT" panose="020B0502020104020203" pitchFamily="34" charset="0"/>
              </a:rPr>
              <a:t>, permet une utilisation plus efficace de l’engrais et une augmentation des rendements agricoles de manière durable.</a:t>
            </a:r>
            <a:endParaRPr lang="fr-FR" sz="2800" dirty="0">
              <a:latin typeface="Gill Sans MT" panose="020B05020201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64CB3B9-311E-4437-BAB4-85A4A4957C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1953" y="1250065"/>
            <a:ext cx="4161017" cy="319517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31672BC-6831-D39D-39DB-481CD4CD9E58}"/>
              </a:ext>
            </a:extLst>
          </p:cNvPr>
          <p:cNvSpPr/>
          <p:nvPr/>
        </p:nvSpPr>
        <p:spPr>
          <a:xfrm>
            <a:off x="472442" y="1"/>
            <a:ext cx="3266181" cy="72211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S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51197B-C620-FC9C-B9B4-1E560B6F70D9}"/>
              </a:ext>
            </a:extLst>
          </p:cNvPr>
          <p:cNvSpPr/>
          <p:nvPr/>
        </p:nvSpPr>
        <p:spPr>
          <a:xfrm>
            <a:off x="10648709" y="35324"/>
            <a:ext cx="1425777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S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1B6044-7F9E-0C41-3195-02B3F88D213E}"/>
              </a:ext>
            </a:extLst>
          </p:cNvPr>
          <p:cNvSpPr/>
          <p:nvPr/>
        </p:nvSpPr>
        <p:spPr>
          <a:xfrm>
            <a:off x="472442" y="6135889"/>
            <a:ext cx="2143436" cy="69896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SN"/>
          </a:p>
        </p:txBody>
      </p:sp>
    </p:spTree>
    <p:extLst>
      <p:ext uri="{BB962C8B-B14F-4D97-AF65-F5344CB8AC3E}">
        <p14:creationId xmlns:p14="http://schemas.microsoft.com/office/powerpoint/2010/main" val="4164872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43E7C62-86A8-4561-9064-DF8CCE37768C}"/>
              </a:ext>
            </a:extLst>
          </p:cNvPr>
          <p:cNvSpPr txBox="1">
            <a:spLocks/>
          </p:cNvSpPr>
          <p:nvPr/>
        </p:nvSpPr>
        <p:spPr>
          <a:xfrm>
            <a:off x="583893" y="1323439"/>
            <a:ext cx="11490593" cy="52550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Wingdings" panose="05000000000000000000" pitchFamily="2" charset="2"/>
              <a:buChar char="q"/>
            </a:pPr>
            <a:endParaRPr lang="fr-FR" sz="2700" b="1" dirty="0">
              <a:latin typeface="Times New Roman" panose="02020603050405020304" pitchFamily="18" charset="0"/>
            </a:endParaRPr>
          </a:p>
          <a:p>
            <a:pPr algn="l">
              <a:buFont typeface="Wingdings" panose="05000000000000000000" pitchFamily="2" charset="2"/>
              <a:buChar char="q"/>
            </a:pPr>
            <a:endParaRPr lang="fr-FR" sz="2700" b="1" dirty="0">
              <a:latin typeface="Times New Roman" panose="02020603050405020304" pitchFamily="18" charset="0"/>
            </a:endParaRPr>
          </a:p>
          <a:p>
            <a:pPr algn="l">
              <a:buFont typeface="Wingdings" panose="05000000000000000000" pitchFamily="2" charset="2"/>
              <a:buChar char="q"/>
            </a:pPr>
            <a:endParaRPr lang="fr-FR" sz="2700" b="1" dirty="0">
              <a:latin typeface="Times New Roman" panose="02020603050405020304" pitchFamily="18" charset="0"/>
            </a:endParaRPr>
          </a:p>
          <a:p>
            <a:pPr algn="l">
              <a:buFont typeface="Wingdings" panose="05000000000000000000" pitchFamily="2" charset="2"/>
              <a:buChar char="q"/>
            </a:pPr>
            <a:endParaRPr lang="fr-FR" sz="2700" b="1" dirty="0">
              <a:latin typeface="Times New Roman" panose="02020603050405020304" pitchFamily="18" charset="0"/>
            </a:endParaRPr>
          </a:p>
          <a:p>
            <a:pPr algn="l">
              <a:buFont typeface="Wingdings" panose="05000000000000000000" pitchFamily="2" charset="2"/>
              <a:buChar char="q"/>
            </a:pPr>
            <a:endParaRPr lang="fr-FR" sz="27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A32DDE3-68A2-43FE-9C22-CCD5716A8CFC}"/>
              </a:ext>
            </a:extLst>
          </p:cNvPr>
          <p:cNvSpPr txBox="1"/>
          <p:nvPr/>
        </p:nvSpPr>
        <p:spPr>
          <a:xfrm>
            <a:off x="4027990" y="58473"/>
            <a:ext cx="6423950" cy="553998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fr-FR" sz="3000" b="1" dirty="0"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Pourquoi la microdose (MD) (1/2)</a:t>
            </a:r>
            <a:endParaRPr lang="fr-FR" sz="3000" b="1" dirty="0">
              <a:latin typeface="Gill Sans MT" panose="020B05020201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78CDFE-5CB3-421F-A6A8-585571E8A269}"/>
              </a:ext>
            </a:extLst>
          </p:cNvPr>
          <p:cNvSpPr txBox="1"/>
          <p:nvPr/>
        </p:nvSpPr>
        <p:spPr>
          <a:xfrm>
            <a:off x="638725" y="1129609"/>
            <a:ext cx="11380927" cy="42319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2800" b="1" dirty="0">
                <a:latin typeface="Gill Sans MT" panose="020B0502020104020203" pitchFamily="34" charset="0"/>
              </a:rPr>
              <a:t>Une solution :</a:t>
            </a:r>
          </a:p>
          <a:p>
            <a:pPr algn="l"/>
            <a:endParaRPr lang="fr-FR" sz="2800" b="1" dirty="0">
              <a:latin typeface="Gill Sans MT" panose="020B0502020104020203" pitchFamily="34" charset="0"/>
            </a:endParaRPr>
          </a:p>
          <a:p>
            <a:pPr marL="285750" indent="-28575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800" dirty="0">
                <a:latin typeface="Gill Sans MT" panose="020B0502020104020203" pitchFamily="34" charset="0"/>
              </a:rPr>
              <a:t>Sols particulièrement pauvres ;</a:t>
            </a:r>
          </a:p>
          <a:p>
            <a:pPr marL="285750" indent="-28575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800" dirty="0">
                <a:latin typeface="Gill Sans MT" panose="020B0502020104020203" pitchFamily="34" charset="0"/>
              </a:rPr>
              <a:t>Forte chute de la productivité des cultures due à une exploitation abusive des terres ;</a:t>
            </a:r>
          </a:p>
          <a:p>
            <a:pPr marL="285750" indent="-28575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800" dirty="0">
                <a:latin typeface="Gill Sans MT" panose="020B0502020104020203" pitchFamily="34" charset="0"/>
              </a:rPr>
              <a:t>Manque de revalorisation des ressources naturelles ;</a:t>
            </a:r>
          </a:p>
          <a:p>
            <a:pPr marL="285750" indent="-28575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800" dirty="0">
                <a:latin typeface="Gill Sans MT" panose="020B0502020104020203" pitchFamily="34" charset="0"/>
              </a:rPr>
              <a:t>Difficultés d’accès aux intrants ;</a:t>
            </a:r>
          </a:p>
          <a:p>
            <a:pPr marL="285750" indent="-28575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800" dirty="0">
                <a:latin typeface="Gill Sans MT" panose="020B0502020104020203" pitchFamily="34" charset="0"/>
              </a:rPr>
              <a:t>Etc.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117D345-A909-B13B-C4AB-4BC8A26653BA}"/>
              </a:ext>
            </a:extLst>
          </p:cNvPr>
          <p:cNvSpPr/>
          <p:nvPr/>
        </p:nvSpPr>
        <p:spPr>
          <a:xfrm>
            <a:off x="472442" y="46302"/>
            <a:ext cx="3266181" cy="72211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S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E0AF424-1D00-52A1-8FCE-7EDE97E48200}"/>
              </a:ext>
            </a:extLst>
          </p:cNvPr>
          <p:cNvSpPr/>
          <p:nvPr/>
        </p:nvSpPr>
        <p:spPr>
          <a:xfrm>
            <a:off x="10648709" y="46899"/>
            <a:ext cx="1425777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S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3B8E48-8BF9-009E-094A-9A2F79AE4384}"/>
              </a:ext>
            </a:extLst>
          </p:cNvPr>
          <p:cNvSpPr/>
          <p:nvPr/>
        </p:nvSpPr>
        <p:spPr>
          <a:xfrm>
            <a:off x="472442" y="6135889"/>
            <a:ext cx="2143436" cy="69896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SN"/>
          </a:p>
        </p:txBody>
      </p:sp>
    </p:spTree>
    <p:extLst>
      <p:ext uri="{BB962C8B-B14F-4D97-AF65-F5344CB8AC3E}">
        <p14:creationId xmlns:p14="http://schemas.microsoft.com/office/powerpoint/2010/main" val="1609146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43E7C62-86A8-4561-9064-DF8CCE37768C}"/>
              </a:ext>
            </a:extLst>
          </p:cNvPr>
          <p:cNvSpPr txBox="1">
            <a:spLocks/>
          </p:cNvSpPr>
          <p:nvPr/>
        </p:nvSpPr>
        <p:spPr>
          <a:xfrm>
            <a:off x="583893" y="1323439"/>
            <a:ext cx="11490593" cy="52550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Wingdings" panose="05000000000000000000" pitchFamily="2" charset="2"/>
              <a:buChar char="q"/>
            </a:pPr>
            <a:endParaRPr lang="fr-FR" sz="2700" b="1" dirty="0">
              <a:latin typeface="Times New Roman" panose="02020603050405020304" pitchFamily="18" charset="0"/>
            </a:endParaRPr>
          </a:p>
          <a:p>
            <a:pPr algn="l">
              <a:buFont typeface="Wingdings" panose="05000000000000000000" pitchFamily="2" charset="2"/>
              <a:buChar char="q"/>
            </a:pPr>
            <a:endParaRPr lang="fr-FR" sz="2700" b="1" dirty="0">
              <a:latin typeface="Times New Roman" panose="02020603050405020304" pitchFamily="18" charset="0"/>
            </a:endParaRPr>
          </a:p>
          <a:p>
            <a:pPr algn="l">
              <a:buFont typeface="Wingdings" panose="05000000000000000000" pitchFamily="2" charset="2"/>
              <a:buChar char="q"/>
            </a:pPr>
            <a:endParaRPr lang="fr-FR" sz="2700" b="1" dirty="0">
              <a:latin typeface="Times New Roman" panose="02020603050405020304" pitchFamily="18" charset="0"/>
            </a:endParaRPr>
          </a:p>
          <a:p>
            <a:pPr algn="l">
              <a:buFont typeface="Wingdings" panose="05000000000000000000" pitchFamily="2" charset="2"/>
              <a:buChar char="q"/>
            </a:pPr>
            <a:endParaRPr lang="fr-FR" sz="2700" b="1" dirty="0">
              <a:latin typeface="Times New Roman" panose="02020603050405020304" pitchFamily="18" charset="0"/>
            </a:endParaRPr>
          </a:p>
          <a:p>
            <a:pPr algn="l">
              <a:buFont typeface="Wingdings" panose="05000000000000000000" pitchFamily="2" charset="2"/>
              <a:buChar char="q"/>
            </a:pPr>
            <a:endParaRPr lang="fr-FR" sz="27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A32DDE3-68A2-43FE-9C22-CCD5716A8CFC}"/>
              </a:ext>
            </a:extLst>
          </p:cNvPr>
          <p:cNvSpPr txBox="1"/>
          <p:nvPr/>
        </p:nvSpPr>
        <p:spPr>
          <a:xfrm>
            <a:off x="4027990" y="58473"/>
            <a:ext cx="6423950" cy="553998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fr-FR" sz="3000" b="1" dirty="0"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Pourquoi la microdose (MD) (2/2)</a:t>
            </a:r>
            <a:endParaRPr lang="fr-FR" sz="3000" b="1" dirty="0">
              <a:latin typeface="Gill Sans MT" panose="020B05020201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F59673-13F0-4C31-BED6-89485DB227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5852" y="2141316"/>
            <a:ext cx="4604615" cy="316181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2503697-AC02-4052-9CFB-54ED687572D3}"/>
              </a:ext>
            </a:extLst>
          </p:cNvPr>
          <p:cNvSpPr txBox="1"/>
          <p:nvPr/>
        </p:nvSpPr>
        <p:spPr>
          <a:xfrm>
            <a:off x="537912" y="1500038"/>
            <a:ext cx="7100473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800" b="1" dirty="0"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La microdose est une technologie adaptée :</a:t>
            </a:r>
          </a:p>
          <a:p>
            <a:pPr algn="ctr"/>
            <a:endParaRPr lang="fr-FR" sz="2800" b="1" dirty="0"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algn="ctr"/>
            <a:endParaRPr lang="fr-FR" sz="2800" b="1" dirty="0"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Aux besoins  des cultures à faible consommation de NPK (mil/sorgho). </a:t>
            </a:r>
          </a:p>
          <a:p>
            <a:pPr marL="457200" indent="-457200">
              <a:buFont typeface="+mj-lt"/>
              <a:buAutoNum type="arabicPeriod"/>
            </a:pPr>
            <a:endParaRPr lang="fr-FR" sz="2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2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Aux</a:t>
            </a:r>
            <a:r>
              <a:rPr lang="fr-FR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petits producteurs </a:t>
            </a:r>
            <a:r>
              <a:rPr lang="fr-FR" sz="2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faibles capacités financières et dont la production est </a:t>
            </a:r>
            <a:r>
              <a:rPr lang="fr-FR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orientée vers les cultures de subsistance</a:t>
            </a:r>
          </a:p>
          <a:p>
            <a:endParaRPr lang="fr-FR" sz="28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16BCE2-9365-4E25-8A13-8ACAAC5547B5}"/>
              </a:ext>
            </a:extLst>
          </p:cNvPr>
          <p:cNvSpPr txBox="1"/>
          <p:nvPr/>
        </p:nvSpPr>
        <p:spPr>
          <a:xfrm>
            <a:off x="7748467" y="2403168"/>
            <a:ext cx="951006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050" b="1" i="1" u="none" strike="noStrike" baseline="0" dirty="0">
                <a:solidFill>
                  <a:srgbClr val="000000"/>
                </a:solidFill>
                <a:latin typeface="ArialMT"/>
              </a:rPr>
              <a:t>Fiche FAO</a:t>
            </a:r>
            <a:endParaRPr lang="fr-FR" sz="1050" b="1" i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C8FA383-9DAC-713F-0F6F-138C68F751F5}"/>
              </a:ext>
            </a:extLst>
          </p:cNvPr>
          <p:cNvSpPr/>
          <p:nvPr/>
        </p:nvSpPr>
        <p:spPr>
          <a:xfrm>
            <a:off x="472442" y="6135889"/>
            <a:ext cx="2143436" cy="69896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S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9D3911-0F81-3387-EC9D-32055C144414}"/>
              </a:ext>
            </a:extLst>
          </p:cNvPr>
          <p:cNvSpPr/>
          <p:nvPr/>
        </p:nvSpPr>
        <p:spPr>
          <a:xfrm>
            <a:off x="472442" y="23152"/>
            <a:ext cx="3266181" cy="72211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S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F5339F-A8AC-59C9-EA64-A636014D2860}"/>
              </a:ext>
            </a:extLst>
          </p:cNvPr>
          <p:cNvSpPr/>
          <p:nvPr/>
        </p:nvSpPr>
        <p:spPr>
          <a:xfrm>
            <a:off x="10648709" y="35324"/>
            <a:ext cx="1425777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SN"/>
          </a:p>
        </p:txBody>
      </p:sp>
    </p:spTree>
    <p:extLst>
      <p:ext uri="{BB962C8B-B14F-4D97-AF65-F5344CB8AC3E}">
        <p14:creationId xmlns:p14="http://schemas.microsoft.com/office/powerpoint/2010/main" val="829115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43E7C62-86A8-4561-9064-DF8CCE37768C}"/>
              </a:ext>
            </a:extLst>
          </p:cNvPr>
          <p:cNvSpPr txBox="1">
            <a:spLocks/>
          </p:cNvSpPr>
          <p:nvPr/>
        </p:nvSpPr>
        <p:spPr>
          <a:xfrm>
            <a:off x="1111170" y="1323440"/>
            <a:ext cx="6805914" cy="35147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Wingdings" panose="05000000000000000000" pitchFamily="2" charset="2"/>
              <a:buChar char="q"/>
            </a:pPr>
            <a:endParaRPr lang="fr-FR" sz="2700" b="1" dirty="0">
              <a:latin typeface="Times New Roman" panose="02020603050405020304" pitchFamily="18" charset="0"/>
            </a:endParaRPr>
          </a:p>
          <a:p>
            <a:pPr algn="l">
              <a:buFont typeface="Wingdings" panose="05000000000000000000" pitchFamily="2" charset="2"/>
              <a:buChar char="q"/>
            </a:pPr>
            <a:endParaRPr lang="fr-FR" sz="2700" b="1" dirty="0">
              <a:latin typeface="Times New Roman" panose="02020603050405020304" pitchFamily="18" charset="0"/>
            </a:endParaRPr>
          </a:p>
          <a:p>
            <a:pPr algn="l">
              <a:buFont typeface="Wingdings" panose="05000000000000000000" pitchFamily="2" charset="2"/>
              <a:buChar char="q"/>
            </a:pPr>
            <a:endParaRPr lang="fr-FR" sz="2700" b="1" dirty="0">
              <a:latin typeface="Times New Roman" panose="02020603050405020304" pitchFamily="18" charset="0"/>
            </a:endParaRPr>
          </a:p>
          <a:p>
            <a:pPr algn="l">
              <a:buFont typeface="Wingdings" panose="05000000000000000000" pitchFamily="2" charset="2"/>
              <a:buChar char="q"/>
            </a:pPr>
            <a:endParaRPr lang="fr-FR" sz="2700" b="1" dirty="0">
              <a:latin typeface="Times New Roman" panose="02020603050405020304" pitchFamily="18" charset="0"/>
            </a:endParaRPr>
          </a:p>
          <a:p>
            <a:pPr algn="l">
              <a:buFont typeface="Wingdings" panose="05000000000000000000" pitchFamily="2" charset="2"/>
              <a:buChar char="q"/>
            </a:pPr>
            <a:endParaRPr lang="fr-FR" sz="27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A32DDE3-68A2-43FE-9C22-CCD5716A8CFC}"/>
              </a:ext>
            </a:extLst>
          </p:cNvPr>
          <p:cNvSpPr txBox="1"/>
          <p:nvPr/>
        </p:nvSpPr>
        <p:spPr>
          <a:xfrm>
            <a:off x="3824629" y="149452"/>
            <a:ext cx="3803087" cy="553998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fr-FR" sz="3000" b="1" dirty="0"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Modes d’application  </a:t>
            </a:r>
            <a:endParaRPr lang="fr-FR" sz="3000" b="1" dirty="0">
              <a:latin typeface="Gill Sans MT" panose="020B0502020104020203" pitchFamily="34" charset="0"/>
            </a:endParaRP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2DD998C4-01E0-416E-B35E-CF4C02991409}"/>
              </a:ext>
            </a:extLst>
          </p:cNvPr>
          <p:cNvSpPr txBox="1">
            <a:spLocks/>
          </p:cNvSpPr>
          <p:nvPr/>
        </p:nvSpPr>
        <p:spPr>
          <a:xfrm>
            <a:off x="517793" y="882612"/>
            <a:ext cx="11674207" cy="20235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2800" dirty="0">
                <a:latin typeface="Gill Sans MT" panose="020B0502020104020203" pitchFamily="34" charset="0"/>
              </a:rPr>
              <a:t>La MD s’applique au </a:t>
            </a:r>
            <a:r>
              <a:rPr lang="fr-FR" sz="2800" b="1" dirty="0">
                <a:latin typeface="Gill Sans MT" panose="020B0502020104020203" pitchFamily="34" charset="0"/>
              </a:rPr>
              <a:t>semis ou à la levée </a:t>
            </a:r>
            <a:r>
              <a:rPr lang="fr-FR" sz="2800" dirty="0">
                <a:latin typeface="Gill Sans MT" panose="020B0502020104020203" pitchFamily="34" charset="0"/>
              </a:rPr>
              <a:t>des plantes. </a:t>
            </a:r>
          </a:p>
          <a:p>
            <a:pPr algn="l"/>
            <a:r>
              <a:rPr lang="fr-FR" sz="2800" dirty="0">
                <a:latin typeface="Gill Sans MT" panose="020B0502020104020203" pitchFamily="34" charset="0"/>
              </a:rPr>
              <a:t>L’application à la levée est plus recommandée pour deux raisons essentielles : </a:t>
            </a:r>
          </a:p>
          <a:p>
            <a:pPr marL="342900" indent="-342900" algn="l">
              <a:buFontTx/>
              <a:buChar char="-"/>
            </a:pPr>
            <a:r>
              <a:rPr lang="fr-FR" sz="2800" dirty="0">
                <a:latin typeface="Gill Sans MT" panose="020B0502020104020203" pitchFamily="34" charset="0"/>
              </a:rPr>
              <a:t>moins d’interaction négative entre les semences et les engrais </a:t>
            </a:r>
          </a:p>
          <a:p>
            <a:pPr marL="342900" indent="-342900" algn="l">
              <a:buFontTx/>
              <a:buChar char="-"/>
            </a:pPr>
            <a:r>
              <a:rPr lang="fr-FR" sz="2800" dirty="0">
                <a:latin typeface="Gill Sans MT" panose="020B0502020104020203" pitchFamily="34" charset="0"/>
              </a:rPr>
              <a:t>risques limités de perte d’éléments nutritifs (surtout N).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79E30E5-A5ED-4771-9746-C10BF645C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9210" y="2906168"/>
            <a:ext cx="9433560" cy="38023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468DD28-62EC-44B8-8155-A2C197328346}"/>
              </a:ext>
            </a:extLst>
          </p:cNvPr>
          <p:cNvSpPr txBox="1"/>
          <p:nvPr/>
        </p:nvSpPr>
        <p:spPr>
          <a:xfrm>
            <a:off x="7708769" y="6140719"/>
            <a:ext cx="42349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i="1" dirty="0">
                <a:latin typeface="Gill Sans MT" panose="020B0502020104020203" pitchFamily="34" charset="0"/>
              </a:rPr>
              <a:t>Application pratique de la MD:  </a:t>
            </a:r>
            <a:r>
              <a:rPr lang="fr-FR" sz="1400" b="1" i="1" dirty="0">
                <a:latin typeface="Gill Sans MT" panose="020B0502020104020203" pitchFamily="34" charset="0"/>
              </a:rPr>
              <a:t>Fiche FAO</a:t>
            </a:r>
            <a:endParaRPr lang="fr-FR" sz="1400" b="1" i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0F047EC-AD4F-2143-03F3-920EE6EDC1D9}"/>
              </a:ext>
            </a:extLst>
          </p:cNvPr>
          <p:cNvSpPr/>
          <p:nvPr/>
        </p:nvSpPr>
        <p:spPr>
          <a:xfrm>
            <a:off x="10648709" y="46900"/>
            <a:ext cx="1425777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S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4BB1A49-CC66-D58C-4860-78441BB30A61}"/>
              </a:ext>
            </a:extLst>
          </p:cNvPr>
          <p:cNvSpPr/>
          <p:nvPr/>
        </p:nvSpPr>
        <p:spPr>
          <a:xfrm>
            <a:off x="472442" y="46303"/>
            <a:ext cx="3266181" cy="72211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S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6778B4-C311-9BC9-B8D5-3BEE641B5F1C}"/>
              </a:ext>
            </a:extLst>
          </p:cNvPr>
          <p:cNvSpPr/>
          <p:nvPr/>
        </p:nvSpPr>
        <p:spPr>
          <a:xfrm>
            <a:off x="472442" y="6135889"/>
            <a:ext cx="2143436" cy="69896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SN"/>
          </a:p>
        </p:txBody>
      </p:sp>
    </p:spTree>
    <p:extLst>
      <p:ext uri="{BB962C8B-B14F-4D97-AF65-F5344CB8AC3E}">
        <p14:creationId xmlns:p14="http://schemas.microsoft.com/office/powerpoint/2010/main" val="19327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 2">
            <a:extLst>
              <a:ext uri="{FF2B5EF4-FFF2-40B4-BE49-F238E27FC236}">
                <a16:creationId xmlns:a16="http://schemas.microsoft.com/office/drawing/2014/main" id="{5E25CC67-0219-405B-9ADB-FEE9B7F658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8389685"/>
              </p:ext>
            </p:extLst>
          </p:nvPr>
        </p:nvGraphicFramePr>
        <p:xfrm>
          <a:off x="2031999" y="1083222"/>
          <a:ext cx="8951817" cy="50862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3939">
                  <a:extLst>
                    <a:ext uri="{9D8B030D-6E8A-4147-A177-3AD203B41FA5}">
                      <a16:colId xmlns:a16="http://schemas.microsoft.com/office/drawing/2014/main" val="3773116635"/>
                    </a:ext>
                  </a:extLst>
                </a:gridCol>
                <a:gridCol w="2983939">
                  <a:extLst>
                    <a:ext uri="{9D8B030D-6E8A-4147-A177-3AD203B41FA5}">
                      <a16:colId xmlns:a16="http://schemas.microsoft.com/office/drawing/2014/main" val="1636548077"/>
                    </a:ext>
                  </a:extLst>
                </a:gridCol>
                <a:gridCol w="2983939">
                  <a:extLst>
                    <a:ext uri="{9D8B030D-6E8A-4147-A177-3AD203B41FA5}">
                      <a16:colId xmlns:a16="http://schemas.microsoft.com/office/drawing/2014/main" val="477505230"/>
                    </a:ext>
                  </a:extLst>
                </a:gridCol>
              </a:tblGrid>
              <a:tr h="714817"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Culture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Formule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Dose préconisée par l’ISRA (Kg/ha)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3820937"/>
                  </a:ext>
                </a:extLst>
              </a:tr>
              <a:tr h="437141">
                <a:tc rowSpan="2">
                  <a:txBody>
                    <a:bodyPr/>
                    <a:lstStyle/>
                    <a:p>
                      <a:pPr algn="ctr"/>
                      <a:r>
                        <a:rPr lang="fr-FR" sz="2000" b="1" dirty="0"/>
                        <a:t>Riz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2000" dirty="0"/>
                        <a:t>DAP (18-46-0)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92716"/>
                  </a:ext>
                </a:extLst>
              </a:tr>
              <a:tr h="437141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2000" dirty="0"/>
                        <a:t>Urée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/>
                        <a:t>150</a:t>
                      </a:r>
                      <a:endParaRPr lang="fr-FR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8958410"/>
                  </a:ext>
                </a:extLst>
              </a:tr>
              <a:tr h="437141">
                <a:tc>
                  <a:txBody>
                    <a:bodyPr/>
                    <a:lstStyle/>
                    <a:p>
                      <a:pPr algn="ctr"/>
                      <a:r>
                        <a:rPr lang="fr-FR" sz="2000" b="1" dirty="0"/>
                        <a:t>Arachide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2000" dirty="0"/>
                        <a:t>NPK 6-20-10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7498181"/>
                  </a:ext>
                </a:extLst>
              </a:tr>
              <a:tr h="437141">
                <a:tc rowSpan="2">
                  <a:txBody>
                    <a:bodyPr/>
                    <a:lstStyle/>
                    <a:p>
                      <a:pPr algn="ctr"/>
                      <a:r>
                        <a:rPr lang="fr-FR" sz="2000" b="1" dirty="0">
                          <a:solidFill>
                            <a:srgbClr val="FF0000"/>
                          </a:solidFill>
                        </a:rPr>
                        <a:t>Mil/Sorgho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2000" dirty="0"/>
                        <a:t>NPK 15-10-10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>
                          <a:solidFill>
                            <a:srgbClr val="FF0000"/>
                          </a:solidFill>
                        </a:rPr>
                        <a:t>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421981"/>
                  </a:ext>
                </a:extLst>
              </a:tr>
              <a:tr h="437141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2000" dirty="0"/>
                        <a:t>Urée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>
                          <a:solidFill>
                            <a:srgbClr val="FF0000"/>
                          </a:solidFill>
                        </a:rP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286325"/>
                  </a:ext>
                </a:extLst>
              </a:tr>
              <a:tr h="437141">
                <a:tc rowSpan="2">
                  <a:txBody>
                    <a:bodyPr/>
                    <a:lstStyle/>
                    <a:p>
                      <a:pPr algn="ctr"/>
                      <a:r>
                        <a:rPr lang="fr-FR" sz="2000" b="1" dirty="0">
                          <a:solidFill>
                            <a:srgbClr val="FF0000"/>
                          </a:solidFill>
                        </a:rPr>
                        <a:t>Maïs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2000" dirty="0"/>
                        <a:t>NPK 15-15-15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>
                          <a:solidFill>
                            <a:srgbClr val="FF0000"/>
                          </a:solidFill>
                        </a:rPr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365260"/>
                  </a:ext>
                </a:extLst>
              </a:tr>
              <a:tr h="437141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2000" dirty="0"/>
                        <a:t>Urée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>
                          <a:solidFill>
                            <a:srgbClr val="FF0000"/>
                          </a:solidFill>
                        </a:rPr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602505"/>
                  </a:ext>
                </a:extLst>
              </a:tr>
              <a:tr h="437141">
                <a:tc rowSpan="3">
                  <a:txBody>
                    <a:bodyPr/>
                    <a:lstStyle/>
                    <a:p>
                      <a:pPr algn="ctr"/>
                      <a:r>
                        <a:rPr lang="fr-FR" sz="2000" b="1" dirty="0"/>
                        <a:t>Horticulture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2000" dirty="0"/>
                        <a:t>NPK 9-23-30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3731951"/>
                  </a:ext>
                </a:extLst>
              </a:tr>
              <a:tr h="437141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2000" dirty="0"/>
                        <a:t>NPK 10-10-20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092468"/>
                  </a:ext>
                </a:extLst>
              </a:tr>
              <a:tr h="437141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2000" dirty="0"/>
                        <a:t>Urée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8110594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F325919A-6910-4DD8-AAA3-3C3951AB194E}"/>
              </a:ext>
            </a:extLst>
          </p:cNvPr>
          <p:cNvSpPr txBox="1"/>
          <p:nvPr/>
        </p:nvSpPr>
        <p:spPr>
          <a:xfrm>
            <a:off x="613269" y="170836"/>
            <a:ext cx="11340032" cy="52322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fr-FR" sz="2800" b="1" dirty="0"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Formules d’engrais par spéculation et doses préconisées par l’ISRA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0BBE75-867F-C683-DC67-99328BB29997}"/>
              </a:ext>
            </a:extLst>
          </p:cNvPr>
          <p:cNvSpPr/>
          <p:nvPr/>
        </p:nvSpPr>
        <p:spPr>
          <a:xfrm>
            <a:off x="10648709" y="6274084"/>
            <a:ext cx="1425777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SN"/>
          </a:p>
        </p:txBody>
      </p:sp>
    </p:spTree>
    <p:extLst>
      <p:ext uri="{BB962C8B-B14F-4D97-AF65-F5344CB8AC3E}">
        <p14:creationId xmlns:p14="http://schemas.microsoft.com/office/powerpoint/2010/main" val="2878964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5">
            <a:extLst>
              <a:ext uri="{FF2B5EF4-FFF2-40B4-BE49-F238E27FC236}">
                <a16:creationId xmlns:a16="http://schemas.microsoft.com/office/drawing/2014/main" id="{FC71BC86-07A7-4E94-9AFA-3D77686B17E1}"/>
              </a:ext>
            </a:extLst>
          </p:cNvPr>
          <p:cNvSpPr txBox="1"/>
          <p:nvPr/>
        </p:nvSpPr>
        <p:spPr>
          <a:xfrm>
            <a:off x="537146" y="788221"/>
            <a:ext cx="5120114" cy="1070436"/>
          </a:xfrm>
          <a:prstGeom prst="rect">
            <a:avLst/>
          </a:prstGeom>
          <a:ln w="28575">
            <a:solidFill>
              <a:schemeClr val="accent2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500" b="1" dirty="0">
                <a:latin typeface="Gill Sans MT" panose="020B0502020104020203" pitchFamily="34" charset="0"/>
                <a:ea typeface="+mj-ea"/>
                <a:cs typeface="+mj-cs"/>
              </a:rPr>
              <a:t>Dose et application de la MD (3/3)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2E1D941-1EB5-4239-A557-F9F68AA7E53D}"/>
              </a:ext>
            </a:extLst>
          </p:cNvPr>
          <p:cNvSpPr txBox="1"/>
          <p:nvPr/>
        </p:nvSpPr>
        <p:spPr>
          <a:xfrm>
            <a:off x="357805" y="2583410"/>
            <a:ext cx="5747132" cy="346222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fr-FR" sz="2400" b="1" dirty="0">
                <a:effectLst/>
                <a:latin typeface="Gill Sans MT" panose="020B0502020104020203" pitchFamily="34" charset="0"/>
              </a:rPr>
              <a:t> Microdose sur le maïs: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fr-FR" sz="2400" b="1" dirty="0">
              <a:effectLst/>
              <a:latin typeface="Gill Sans MT" panose="020B0502020104020203" pitchFamily="34" charset="0"/>
            </a:endParaRP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400" dirty="0">
                <a:effectLst/>
                <a:latin typeface="Gill Sans MT" panose="020B0502020104020203" pitchFamily="34" charset="0"/>
              </a:rPr>
              <a:t>Quantité totale de </a:t>
            </a:r>
            <a:r>
              <a:rPr lang="fr-FR" sz="2400" b="1" dirty="0">
                <a:effectLst/>
                <a:latin typeface="Gill Sans MT" panose="020B0502020104020203" pitchFamily="34" charset="0"/>
              </a:rPr>
              <a:t>125 kg/ha de NPK (15-15-15) + 125 kg/ha Urée</a:t>
            </a:r>
            <a:r>
              <a:rPr lang="fr-FR" sz="2400" b="1" dirty="0">
                <a:latin typeface="Gill Sans MT" panose="020B0502020104020203" pitchFamily="34" charset="0"/>
              </a:rPr>
              <a:t> </a:t>
            </a:r>
            <a:r>
              <a:rPr lang="fr-FR" sz="2400" dirty="0">
                <a:latin typeface="Gill Sans MT" panose="020B0502020104020203" pitchFamily="34" charset="0"/>
              </a:rPr>
              <a:t>;</a:t>
            </a:r>
            <a:r>
              <a:rPr lang="fr-FR" sz="2400" dirty="0">
                <a:effectLst/>
                <a:latin typeface="Gill Sans MT" panose="020B0502020104020203" pitchFamily="34" charset="0"/>
              </a:rPr>
              <a:t> apport de matière organique en fond. 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sz="2400" dirty="0">
              <a:effectLst/>
              <a:latin typeface="Gill Sans MT" panose="020B0502020104020203" pitchFamily="34" charset="0"/>
            </a:endParaRP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400" dirty="0">
                <a:effectLst/>
                <a:latin typeface="Gill Sans MT" panose="020B0502020104020203" pitchFamily="34" charset="0"/>
              </a:rPr>
              <a:t>Appliquer 2 g NPK (15-15-15) par poquet au semis </a:t>
            </a:r>
            <a:r>
              <a:rPr lang="en-US" sz="2400" b="0" dirty="0">
                <a:effectLst/>
                <a:latin typeface="Gill Sans MT" panose="020B0502020104020203" pitchFamily="34" charset="0"/>
              </a:rPr>
              <a:t>ou à 7 </a:t>
            </a:r>
            <a:r>
              <a:rPr lang="en-US" sz="2400" b="0" dirty="0" err="1">
                <a:effectLst/>
                <a:latin typeface="Gill Sans MT" panose="020B0502020104020203" pitchFamily="34" charset="0"/>
              </a:rPr>
              <a:t>jours</a:t>
            </a:r>
            <a:r>
              <a:rPr lang="en-US" sz="2400" b="0" dirty="0">
                <a:effectLst/>
                <a:latin typeface="Gill Sans MT" panose="020B0502020104020203" pitchFamily="34" charset="0"/>
              </a:rPr>
              <a:t> apr</a:t>
            </a:r>
            <a:r>
              <a:rPr lang="en-US" sz="2400" b="0" dirty="0">
                <a:latin typeface="Gill Sans MT" panose="020B0502020104020203" pitchFamily="34" charset="0"/>
              </a:rPr>
              <a:t>ès la</a:t>
            </a:r>
            <a:r>
              <a:rPr lang="en-US" sz="2400" b="0" dirty="0">
                <a:effectLst/>
                <a:latin typeface="Gill Sans MT" panose="020B0502020104020203" pitchFamily="34" charset="0"/>
              </a:rPr>
              <a:t> levée (à 5-7 cm du </a:t>
            </a:r>
            <a:r>
              <a:rPr lang="en-US" sz="2400" b="0" dirty="0" err="1">
                <a:effectLst/>
                <a:latin typeface="Gill Sans MT" panose="020B0502020104020203" pitchFamily="34" charset="0"/>
              </a:rPr>
              <a:t>poquet</a:t>
            </a:r>
            <a:r>
              <a:rPr lang="en-US" sz="2400" b="0" dirty="0">
                <a:effectLst/>
                <a:latin typeface="Gill Sans MT" panose="020B0502020104020203" pitchFamily="34" charset="0"/>
              </a:rPr>
              <a:t>, à 5 cm de </a:t>
            </a:r>
            <a:r>
              <a:rPr lang="en-US" sz="2400" b="0" dirty="0" err="1">
                <a:effectLst/>
                <a:latin typeface="Gill Sans MT" panose="020B0502020104020203" pitchFamily="34" charset="0"/>
              </a:rPr>
              <a:t>profondeur</a:t>
            </a:r>
            <a:r>
              <a:rPr lang="en-US" sz="2400" b="0" dirty="0">
                <a:effectLst/>
                <a:latin typeface="Gill Sans MT" panose="020B0502020104020203" pitchFamily="34" charset="0"/>
              </a:rPr>
              <a:t>) </a:t>
            </a:r>
            <a:r>
              <a:rPr lang="fr-FR" sz="2400" dirty="0">
                <a:effectLst/>
                <a:latin typeface="Gill Sans MT" panose="020B0502020104020203" pitchFamily="34" charset="0"/>
              </a:rPr>
              <a:t>+ 2 g Urée au 30</a:t>
            </a:r>
            <a:r>
              <a:rPr lang="fr-FR" sz="2400" baseline="30000" dirty="0">
                <a:effectLst/>
                <a:latin typeface="Gill Sans MT" panose="020B0502020104020203" pitchFamily="34" charset="0"/>
              </a:rPr>
              <a:t>ième</a:t>
            </a:r>
            <a:r>
              <a:rPr lang="fr-FR" sz="2400" dirty="0">
                <a:effectLst/>
                <a:latin typeface="Gill Sans MT" panose="020B0502020104020203" pitchFamily="34" charset="0"/>
              </a:rPr>
              <a:t> jours après semis pour </a:t>
            </a:r>
            <a:r>
              <a:rPr lang="fr-FR" sz="2400" dirty="0">
                <a:latin typeface="Gill Sans MT" panose="020B0502020104020203" pitchFamily="34" charset="0"/>
              </a:rPr>
              <a:t>écartements de 80 cm x 20 cm :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8661E9-B502-49CC-8AC9-245668AE08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367" r="26620"/>
          <a:stretch/>
        </p:blipFill>
        <p:spPr>
          <a:xfrm>
            <a:off x="5878849" y="10"/>
            <a:ext cx="6313150" cy="6857987"/>
          </a:xfrm>
          <a:custGeom>
            <a:avLst/>
            <a:gdLst/>
            <a:ahLst/>
            <a:cxnLst/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43E7C62-86A8-4561-9064-DF8CCE37768C}"/>
              </a:ext>
            </a:extLst>
          </p:cNvPr>
          <p:cNvSpPr txBox="1">
            <a:spLocks/>
          </p:cNvSpPr>
          <p:nvPr/>
        </p:nvSpPr>
        <p:spPr>
          <a:xfrm>
            <a:off x="583893" y="1323439"/>
            <a:ext cx="11490593" cy="52550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Wingdings" panose="05000000000000000000" pitchFamily="2" charset="2"/>
              <a:buChar char="q"/>
            </a:pPr>
            <a:endParaRPr lang="fr-FR" sz="2700" b="1" dirty="0">
              <a:latin typeface="Times New Roman" panose="02020603050405020304" pitchFamily="18" charset="0"/>
            </a:endParaRPr>
          </a:p>
          <a:p>
            <a:pPr algn="l"/>
            <a:endParaRPr lang="fr-FR" sz="2700" b="1" dirty="0">
              <a:latin typeface="Times New Roman" panose="02020603050405020304" pitchFamily="18" charset="0"/>
            </a:endParaRPr>
          </a:p>
          <a:p>
            <a:pPr algn="l">
              <a:buFont typeface="Wingdings" panose="05000000000000000000" pitchFamily="2" charset="2"/>
              <a:buChar char="q"/>
            </a:pPr>
            <a:endParaRPr lang="fr-FR" sz="27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337640D-ED8A-5B6C-2B6D-EB79E8EA9234}"/>
              </a:ext>
            </a:extLst>
          </p:cNvPr>
          <p:cNvSpPr/>
          <p:nvPr/>
        </p:nvSpPr>
        <p:spPr>
          <a:xfrm>
            <a:off x="437718" y="115755"/>
            <a:ext cx="3231458" cy="60635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S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C59E176-4165-8357-5683-EA79381720EB}"/>
              </a:ext>
            </a:extLst>
          </p:cNvPr>
          <p:cNvSpPr/>
          <p:nvPr/>
        </p:nvSpPr>
        <p:spPr>
          <a:xfrm>
            <a:off x="472442" y="6135889"/>
            <a:ext cx="2143436" cy="69896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SN"/>
          </a:p>
        </p:txBody>
      </p:sp>
    </p:spTree>
    <p:extLst>
      <p:ext uri="{BB962C8B-B14F-4D97-AF65-F5344CB8AC3E}">
        <p14:creationId xmlns:p14="http://schemas.microsoft.com/office/powerpoint/2010/main" val="2192330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5">
            <a:extLst>
              <a:ext uri="{FF2B5EF4-FFF2-40B4-BE49-F238E27FC236}">
                <a16:creationId xmlns:a16="http://schemas.microsoft.com/office/drawing/2014/main" id="{FC71BC86-07A7-4E94-9AFA-3D77686B17E1}"/>
              </a:ext>
            </a:extLst>
          </p:cNvPr>
          <p:cNvSpPr txBox="1"/>
          <p:nvPr/>
        </p:nvSpPr>
        <p:spPr>
          <a:xfrm>
            <a:off x="559083" y="775075"/>
            <a:ext cx="5120114" cy="1125909"/>
          </a:xfrm>
          <a:prstGeom prst="rect">
            <a:avLst/>
          </a:prstGeom>
          <a:ln w="28575">
            <a:solidFill>
              <a:schemeClr val="accent2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500" b="1" dirty="0">
                <a:latin typeface="Gill Sans MT" panose="020B0502020104020203" pitchFamily="34" charset="0"/>
                <a:ea typeface="+mj-ea"/>
                <a:cs typeface="+mj-cs"/>
              </a:rPr>
              <a:t>Dose et application de la MD (1/3)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FCCA84E-B71E-42EE-B257-0DC15B4D8ABA}"/>
              </a:ext>
            </a:extLst>
          </p:cNvPr>
          <p:cNvSpPr txBox="1"/>
          <p:nvPr/>
        </p:nvSpPr>
        <p:spPr>
          <a:xfrm>
            <a:off x="431655" y="2679209"/>
            <a:ext cx="6096466" cy="346222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 dirty="0" err="1">
                <a:effectLst/>
                <a:latin typeface="Gill Sans MT" panose="020B0502020104020203" pitchFamily="34" charset="0"/>
              </a:rPr>
              <a:t>Microdose</a:t>
            </a:r>
            <a:r>
              <a:rPr lang="en-US" sz="2400" b="1" dirty="0">
                <a:effectLst/>
                <a:latin typeface="Gill Sans MT" panose="020B0502020104020203" pitchFamily="34" charset="0"/>
              </a:rPr>
              <a:t> sur Mil: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b="1" dirty="0">
              <a:effectLst/>
              <a:latin typeface="Gill Sans MT" panose="020B0502020104020203" pitchFamily="34" charset="0"/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effectLst/>
                <a:latin typeface="Gill Sans MT" panose="020B0502020104020203" pitchFamily="34" charset="0"/>
              </a:rPr>
              <a:t>Quantité</a:t>
            </a:r>
            <a:r>
              <a:rPr lang="en-US" sz="2400" dirty="0">
                <a:effectLst/>
                <a:latin typeface="Gill Sans MT" panose="020B0502020104020203" pitchFamily="34" charset="0"/>
              </a:rPr>
              <a:t> </a:t>
            </a:r>
            <a:r>
              <a:rPr lang="en-US" sz="2400" dirty="0" err="1">
                <a:effectLst/>
                <a:latin typeface="Gill Sans MT" panose="020B0502020104020203" pitchFamily="34" charset="0"/>
              </a:rPr>
              <a:t>totale</a:t>
            </a:r>
            <a:r>
              <a:rPr lang="en-US" sz="2400" dirty="0">
                <a:effectLst/>
                <a:latin typeface="Gill Sans MT" panose="020B0502020104020203" pitchFamily="34" charset="0"/>
              </a:rPr>
              <a:t> de </a:t>
            </a:r>
            <a:r>
              <a:rPr lang="en-US" sz="2400" b="1" dirty="0">
                <a:effectLst/>
                <a:latin typeface="Gill Sans MT" panose="020B0502020104020203" pitchFamily="34" charset="0"/>
              </a:rPr>
              <a:t>38 kg/ha de NPK (15-10-10) + 24 kg/ha </a:t>
            </a:r>
            <a:r>
              <a:rPr lang="en-US" sz="2400" b="1" dirty="0" err="1">
                <a:latin typeface="Gill Sans MT" panose="020B0502020104020203" pitchFamily="34" charset="0"/>
              </a:rPr>
              <a:t>d’urée</a:t>
            </a:r>
            <a:r>
              <a:rPr lang="en-US" sz="2400" dirty="0">
                <a:latin typeface="Gill Sans MT" panose="020B0502020104020203" pitchFamily="34" charset="0"/>
              </a:rPr>
              <a:t> ; </a:t>
            </a:r>
            <a:r>
              <a:rPr lang="en-US" sz="2400" dirty="0" err="1">
                <a:latin typeface="Gill Sans MT" panose="020B0502020104020203" pitchFamily="34" charset="0"/>
              </a:rPr>
              <a:t>apporter</a:t>
            </a:r>
            <a:r>
              <a:rPr lang="en-US" sz="2400" dirty="0">
                <a:latin typeface="Gill Sans MT" panose="020B0502020104020203" pitchFamily="34" charset="0"/>
              </a:rPr>
              <a:t> la matière </a:t>
            </a:r>
            <a:r>
              <a:rPr lang="en-US" sz="2400" dirty="0" err="1">
                <a:latin typeface="Gill Sans MT" panose="020B0502020104020203" pitchFamily="34" charset="0"/>
              </a:rPr>
              <a:t>organique</a:t>
            </a:r>
            <a:r>
              <a:rPr lang="en-US" sz="2400" dirty="0">
                <a:latin typeface="Gill Sans MT" panose="020B0502020104020203" pitchFamily="34" charset="0"/>
              </a:rPr>
              <a:t> en fond (5-10 t/ha). </a:t>
            </a:r>
          </a:p>
          <a:p>
            <a:pPr marL="114300">
              <a:lnSpc>
                <a:spcPct val="90000"/>
              </a:lnSpc>
              <a:spcAft>
                <a:spcPts val="600"/>
              </a:spcAft>
            </a:pPr>
            <a:endParaRPr lang="en-US" sz="2400" dirty="0">
              <a:latin typeface="Gill Sans MT" panose="020B0502020104020203" pitchFamily="34" charset="0"/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Gill Sans MT" panose="020B0502020104020203" pitchFamily="34" charset="0"/>
              </a:rPr>
              <a:t>Appliquer 3g NPK (</a:t>
            </a:r>
            <a:r>
              <a:rPr lang="en-US" sz="2400" dirty="0" err="1">
                <a:effectLst/>
                <a:latin typeface="Gill Sans MT" panose="020B0502020104020203" pitchFamily="34" charset="0"/>
              </a:rPr>
              <a:t>capsul</a:t>
            </a:r>
            <a:r>
              <a:rPr lang="en-US" sz="2400" dirty="0">
                <a:effectLst/>
                <a:latin typeface="Gill Sans MT" panose="020B0502020104020203" pitchFamily="34" charset="0"/>
              </a:rPr>
              <a:t> ou </a:t>
            </a:r>
            <a:r>
              <a:rPr lang="en-US" sz="2400" dirty="0" err="1">
                <a:effectLst/>
                <a:latin typeface="Gill Sans MT" panose="020B0502020104020203" pitchFamily="34" charset="0"/>
              </a:rPr>
              <a:t>pincée</a:t>
            </a:r>
            <a:r>
              <a:rPr lang="en-US" sz="2400" dirty="0">
                <a:effectLst/>
                <a:latin typeface="Gill Sans MT" panose="020B0502020104020203" pitchFamily="34" charset="0"/>
              </a:rPr>
              <a:t> à 3 </a:t>
            </a:r>
            <a:r>
              <a:rPr lang="en-US" sz="2400" dirty="0" err="1">
                <a:effectLst/>
                <a:latin typeface="Gill Sans MT" panose="020B0502020104020203" pitchFamily="34" charset="0"/>
              </a:rPr>
              <a:t>doigts</a:t>
            </a:r>
            <a:r>
              <a:rPr lang="en-US" sz="2400" dirty="0">
                <a:effectLst/>
                <a:latin typeface="Gill Sans MT" panose="020B0502020104020203" pitchFamily="34" charset="0"/>
              </a:rPr>
              <a:t>) par </a:t>
            </a:r>
            <a:r>
              <a:rPr lang="en-US" sz="2400" dirty="0" err="1">
                <a:effectLst/>
                <a:latin typeface="Gill Sans MT" panose="020B0502020104020203" pitchFamily="34" charset="0"/>
              </a:rPr>
              <a:t>poquet</a:t>
            </a:r>
            <a:r>
              <a:rPr lang="en-US" sz="2400" dirty="0">
                <a:effectLst/>
                <a:latin typeface="Gill Sans MT" panose="020B0502020104020203" pitchFamily="34" charset="0"/>
              </a:rPr>
              <a:t> au semis ou à 7 </a:t>
            </a:r>
            <a:r>
              <a:rPr lang="en-US" sz="2400" dirty="0" err="1">
                <a:effectLst/>
                <a:latin typeface="Gill Sans MT" panose="020B0502020104020203" pitchFamily="34" charset="0"/>
              </a:rPr>
              <a:t>jours</a:t>
            </a:r>
            <a:r>
              <a:rPr lang="en-US" sz="2400" dirty="0">
                <a:effectLst/>
                <a:latin typeface="Gill Sans MT" panose="020B0502020104020203" pitchFamily="34" charset="0"/>
              </a:rPr>
              <a:t> apr</a:t>
            </a:r>
            <a:r>
              <a:rPr lang="en-US" sz="2400" dirty="0">
                <a:latin typeface="Gill Sans MT" panose="020B0502020104020203" pitchFamily="34" charset="0"/>
              </a:rPr>
              <a:t>ès la</a:t>
            </a:r>
            <a:r>
              <a:rPr lang="en-US" sz="2400" dirty="0">
                <a:effectLst/>
                <a:latin typeface="Gill Sans MT" panose="020B0502020104020203" pitchFamily="34" charset="0"/>
              </a:rPr>
              <a:t> levée (à 5-7 cm du </a:t>
            </a:r>
            <a:r>
              <a:rPr lang="en-US" sz="2400" dirty="0" err="1">
                <a:effectLst/>
                <a:latin typeface="Gill Sans MT" panose="020B0502020104020203" pitchFamily="34" charset="0"/>
              </a:rPr>
              <a:t>poquet</a:t>
            </a:r>
            <a:r>
              <a:rPr lang="en-US" sz="2400" dirty="0">
                <a:effectLst/>
                <a:latin typeface="Gill Sans MT" panose="020B0502020104020203" pitchFamily="34" charset="0"/>
              </a:rPr>
              <a:t>, à 5 cm de </a:t>
            </a:r>
            <a:r>
              <a:rPr lang="en-US" sz="2400" dirty="0" err="1">
                <a:effectLst/>
                <a:latin typeface="Gill Sans MT" panose="020B0502020104020203" pitchFamily="34" charset="0"/>
              </a:rPr>
              <a:t>profondeur</a:t>
            </a:r>
            <a:r>
              <a:rPr lang="en-US" sz="2400" dirty="0">
                <a:effectLst/>
                <a:latin typeface="Gill Sans MT" panose="020B0502020104020203" pitchFamily="34" charset="0"/>
              </a:rPr>
              <a:t>) + 2g </a:t>
            </a:r>
            <a:r>
              <a:rPr lang="en-US" sz="2400" dirty="0" err="1">
                <a:effectLst/>
                <a:latin typeface="Gill Sans MT" panose="020B0502020104020203" pitchFamily="34" charset="0"/>
              </a:rPr>
              <a:t>Urée</a:t>
            </a:r>
            <a:r>
              <a:rPr lang="en-US" sz="2400" dirty="0">
                <a:effectLst/>
                <a:latin typeface="Gill Sans MT" panose="020B0502020104020203" pitchFamily="34" charset="0"/>
              </a:rPr>
              <a:t> par </a:t>
            </a:r>
            <a:r>
              <a:rPr lang="en-US" sz="2400" dirty="0" err="1">
                <a:effectLst/>
                <a:latin typeface="Gill Sans MT" panose="020B0502020104020203" pitchFamily="34" charset="0"/>
              </a:rPr>
              <a:t>poquet</a:t>
            </a:r>
            <a:r>
              <a:rPr lang="en-US" sz="2400" dirty="0">
                <a:effectLst/>
                <a:latin typeface="Gill Sans MT" panose="020B0502020104020203" pitchFamily="34" charset="0"/>
              </a:rPr>
              <a:t> au 30</a:t>
            </a:r>
            <a:r>
              <a:rPr lang="en-US" sz="2400" baseline="30000" dirty="0">
                <a:effectLst/>
                <a:latin typeface="Gill Sans MT" panose="020B0502020104020203" pitchFamily="34" charset="0"/>
              </a:rPr>
              <a:t>ième</a:t>
            </a:r>
            <a:r>
              <a:rPr lang="en-US" sz="2400" dirty="0">
                <a:effectLst/>
                <a:latin typeface="Gill Sans MT" panose="020B0502020104020203" pitchFamily="34" charset="0"/>
              </a:rPr>
              <a:t> jour après semis</a:t>
            </a:r>
            <a:r>
              <a:rPr lang="en-US" sz="2400" dirty="0">
                <a:latin typeface="Gill Sans MT" panose="020B0502020104020203" pitchFamily="34" charset="0"/>
              </a:rPr>
              <a:t> ; </a:t>
            </a:r>
            <a:r>
              <a:rPr lang="en-US" sz="2400" dirty="0" err="1">
                <a:latin typeface="Gill Sans MT" panose="020B0502020104020203" pitchFamily="34" charset="0"/>
              </a:rPr>
              <a:t>é</a:t>
            </a:r>
            <a:r>
              <a:rPr lang="en-US" sz="2400" dirty="0" err="1">
                <a:effectLst/>
                <a:latin typeface="Gill Sans MT" panose="020B0502020104020203" pitchFamily="34" charset="0"/>
              </a:rPr>
              <a:t>cartements</a:t>
            </a:r>
            <a:r>
              <a:rPr lang="en-US" sz="2400" dirty="0">
                <a:effectLst/>
                <a:latin typeface="Gill Sans MT" panose="020B0502020104020203" pitchFamily="34" charset="0"/>
              </a:rPr>
              <a:t> de 90 cm x 90 cm ;</a:t>
            </a:r>
            <a:endParaRPr lang="en-US" sz="2400" dirty="0">
              <a:latin typeface="Gill Sans MT" panose="020B05020201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5EEEDB5-2D4F-4059-B254-057D810152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243" r="1" b="1"/>
          <a:stretch/>
        </p:blipFill>
        <p:spPr>
          <a:xfrm>
            <a:off x="5878849" y="10"/>
            <a:ext cx="6313150" cy="6857987"/>
          </a:xfrm>
          <a:custGeom>
            <a:avLst/>
            <a:gdLst/>
            <a:ahLst/>
            <a:cxnLst/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43E7C62-86A8-4561-9064-DF8CCE37768C}"/>
              </a:ext>
            </a:extLst>
          </p:cNvPr>
          <p:cNvSpPr txBox="1">
            <a:spLocks/>
          </p:cNvSpPr>
          <p:nvPr/>
        </p:nvSpPr>
        <p:spPr>
          <a:xfrm>
            <a:off x="583893" y="1323439"/>
            <a:ext cx="11490593" cy="52550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Wingdings" panose="05000000000000000000" pitchFamily="2" charset="2"/>
              <a:buChar char="q"/>
            </a:pPr>
            <a:endParaRPr lang="fr-FR" sz="2700" b="1" dirty="0">
              <a:latin typeface="Times New Roman" panose="02020603050405020304" pitchFamily="18" charset="0"/>
            </a:endParaRPr>
          </a:p>
          <a:p>
            <a:pPr algn="l">
              <a:buFont typeface="Wingdings" panose="05000000000000000000" pitchFamily="2" charset="2"/>
              <a:buChar char="q"/>
            </a:pPr>
            <a:endParaRPr lang="fr-FR" sz="2700" b="1" dirty="0">
              <a:latin typeface="Times New Roman" panose="02020603050405020304" pitchFamily="18" charset="0"/>
            </a:endParaRPr>
          </a:p>
          <a:p>
            <a:pPr algn="l">
              <a:buFont typeface="Wingdings" panose="05000000000000000000" pitchFamily="2" charset="2"/>
              <a:buChar char="q"/>
            </a:pPr>
            <a:endParaRPr lang="fr-FR" sz="2700" b="1" dirty="0">
              <a:latin typeface="Times New Roman" panose="02020603050405020304" pitchFamily="18" charset="0"/>
            </a:endParaRPr>
          </a:p>
          <a:p>
            <a:pPr algn="l">
              <a:buFont typeface="Wingdings" panose="05000000000000000000" pitchFamily="2" charset="2"/>
              <a:buChar char="q"/>
            </a:pPr>
            <a:endParaRPr lang="fr-FR" sz="2700" b="1" dirty="0">
              <a:latin typeface="Times New Roman" panose="02020603050405020304" pitchFamily="18" charset="0"/>
            </a:endParaRPr>
          </a:p>
          <a:p>
            <a:pPr algn="l">
              <a:buFont typeface="Wingdings" panose="05000000000000000000" pitchFamily="2" charset="2"/>
              <a:buChar char="q"/>
            </a:pPr>
            <a:endParaRPr lang="fr-FR" sz="27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FB79E7B-301F-96F7-B895-CB5451EE5BED}"/>
              </a:ext>
            </a:extLst>
          </p:cNvPr>
          <p:cNvSpPr/>
          <p:nvPr/>
        </p:nvSpPr>
        <p:spPr>
          <a:xfrm>
            <a:off x="437718" y="81031"/>
            <a:ext cx="3231458" cy="6355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S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FEF289-B689-B05C-092F-6C1F2A369627}"/>
              </a:ext>
            </a:extLst>
          </p:cNvPr>
          <p:cNvSpPr/>
          <p:nvPr/>
        </p:nvSpPr>
        <p:spPr>
          <a:xfrm>
            <a:off x="472442" y="6135889"/>
            <a:ext cx="2143436" cy="69896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SN"/>
          </a:p>
        </p:txBody>
      </p:sp>
    </p:spTree>
    <p:extLst>
      <p:ext uri="{BB962C8B-B14F-4D97-AF65-F5344CB8AC3E}">
        <p14:creationId xmlns:p14="http://schemas.microsoft.com/office/powerpoint/2010/main" val="2789581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43E7C62-86A8-4561-9064-DF8CCE37768C}"/>
              </a:ext>
            </a:extLst>
          </p:cNvPr>
          <p:cNvSpPr txBox="1">
            <a:spLocks/>
          </p:cNvSpPr>
          <p:nvPr/>
        </p:nvSpPr>
        <p:spPr>
          <a:xfrm>
            <a:off x="583893" y="1323439"/>
            <a:ext cx="11490593" cy="52550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Wingdings" panose="05000000000000000000" pitchFamily="2" charset="2"/>
              <a:buChar char="q"/>
            </a:pPr>
            <a:endParaRPr lang="fr-FR" sz="2700" b="1" dirty="0">
              <a:latin typeface="Times New Roman" panose="02020603050405020304" pitchFamily="18" charset="0"/>
            </a:endParaRPr>
          </a:p>
          <a:p>
            <a:pPr algn="l">
              <a:buFont typeface="Wingdings" panose="05000000000000000000" pitchFamily="2" charset="2"/>
              <a:buChar char="q"/>
            </a:pPr>
            <a:endParaRPr lang="fr-FR" sz="2700" b="1" dirty="0">
              <a:latin typeface="Times New Roman" panose="02020603050405020304" pitchFamily="18" charset="0"/>
            </a:endParaRPr>
          </a:p>
          <a:p>
            <a:pPr algn="l">
              <a:buFont typeface="Wingdings" panose="05000000000000000000" pitchFamily="2" charset="2"/>
              <a:buChar char="q"/>
            </a:pPr>
            <a:endParaRPr lang="fr-FR" sz="2700" b="1" dirty="0">
              <a:latin typeface="Times New Roman" panose="02020603050405020304" pitchFamily="18" charset="0"/>
            </a:endParaRPr>
          </a:p>
          <a:p>
            <a:pPr algn="l">
              <a:buFont typeface="Wingdings" panose="05000000000000000000" pitchFamily="2" charset="2"/>
              <a:buChar char="q"/>
            </a:pPr>
            <a:endParaRPr lang="fr-FR" sz="2700" b="1" dirty="0">
              <a:latin typeface="Times New Roman" panose="02020603050405020304" pitchFamily="18" charset="0"/>
            </a:endParaRPr>
          </a:p>
          <a:p>
            <a:pPr algn="l">
              <a:buFont typeface="Wingdings" panose="05000000000000000000" pitchFamily="2" charset="2"/>
              <a:buChar char="q"/>
            </a:pPr>
            <a:endParaRPr lang="fr-FR" sz="27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A32DDE3-68A2-43FE-9C22-CCD5716A8CFC}"/>
              </a:ext>
            </a:extLst>
          </p:cNvPr>
          <p:cNvSpPr txBox="1"/>
          <p:nvPr/>
        </p:nvSpPr>
        <p:spPr>
          <a:xfrm>
            <a:off x="3420250" y="769441"/>
            <a:ext cx="6357770" cy="553998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fr-FR" sz="3000" b="1" dirty="0"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Doses d’application et doses (2/3)</a:t>
            </a:r>
          </a:p>
        </p:txBody>
      </p:sp>
      <p:pic>
        <p:nvPicPr>
          <p:cNvPr id="8" name="Picture 3" descr="A close up of a plant&#10;&#10;Description automatically generated">
            <a:extLst>
              <a:ext uri="{FF2B5EF4-FFF2-40B4-BE49-F238E27FC236}">
                <a16:creationId xmlns:a16="http://schemas.microsoft.com/office/drawing/2014/main" id="{1EDEB596-1F76-4C36-8835-582E81DED1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29" r="2353" b="-1"/>
          <a:stretch/>
        </p:blipFill>
        <p:spPr>
          <a:xfrm>
            <a:off x="853352" y="1874376"/>
            <a:ext cx="6236208" cy="3660185"/>
          </a:xfrm>
          <a:prstGeom prst="rect">
            <a:avLst/>
          </a:prstGeom>
        </p:spPr>
      </p:pic>
      <p:sp>
        <p:nvSpPr>
          <p:cNvPr id="11" name="TextBox 12">
            <a:extLst>
              <a:ext uri="{FF2B5EF4-FFF2-40B4-BE49-F238E27FC236}">
                <a16:creationId xmlns:a16="http://schemas.microsoft.com/office/drawing/2014/main" id="{88D23E10-35A7-4C92-8D89-6DBCDA370B8B}"/>
              </a:ext>
            </a:extLst>
          </p:cNvPr>
          <p:cNvSpPr txBox="1"/>
          <p:nvPr/>
        </p:nvSpPr>
        <p:spPr>
          <a:xfrm>
            <a:off x="6892790" y="1874376"/>
            <a:ext cx="5181695" cy="36601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defPPr>
              <a:defRPr lang="en-US"/>
            </a:defPPr>
            <a:lvl1pPr>
              <a:defRPr sz="2800" b="1">
                <a:effectLst/>
                <a:latin typeface="Arial" panose="020B0604020202020204" pitchFamily="34" charset="0"/>
                <a:ea typeface="Calibri" panose="020F0502020204030204" pitchFamily="34" charset="0"/>
              </a:defRPr>
            </a:lvl1pPr>
          </a:lstStyle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 err="1">
                <a:latin typeface="Gill Sans MT" panose="020B0502020104020203" pitchFamily="34" charset="0"/>
                <a:ea typeface="+mn-ea"/>
              </a:rPr>
              <a:t>Microdose</a:t>
            </a:r>
            <a:r>
              <a:rPr lang="en-US" sz="2400" dirty="0">
                <a:latin typeface="Gill Sans MT" panose="020B0502020104020203" pitchFamily="34" charset="0"/>
                <a:ea typeface="+mn-ea"/>
              </a:rPr>
              <a:t> sur le </a:t>
            </a:r>
            <a:r>
              <a:rPr lang="en-US" sz="2400" dirty="0" err="1">
                <a:latin typeface="Gill Sans MT" panose="020B0502020104020203" pitchFamily="34" charset="0"/>
                <a:ea typeface="+mn-ea"/>
              </a:rPr>
              <a:t>sorgho</a:t>
            </a:r>
            <a:r>
              <a:rPr lang="en-US" sz="2400" dirty="0">
                <a:latin typeface="Gill Sans MT" panose="020B0502020104020203" pitchFamily="34" charset="0"/>
                <a:ea typeface="+mn-ea"/>
              </a:rPr>
              <a:t>: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Gill Sans MT" panose="020B0502020104020203" pitchFamily="34" charset="0"/>
              <a:ea typeface="+mn-ea"/>
            </a:endParaRP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0" dirty="0" err="1">
                <a:latin typeface="Gill Sans MT" panose="020B0502020104020203" pitchFamily="34" charset="0"/>
                <a:ea typeface="+mn-ea"/>
              </a:rPr>
              <a:t>Quantité</a:t>
            </a:r>
            <a:r>
              <a:rPr lang="en-US" sz="2400" b="0" dirty="0">
                <a:latin typeface="Gill Sans MT" panose="020B0502020104020203" pitchFamily="34" charset="0"/>
                <a:ea typeface="+mn-ea"/>
              </a:rPr>
              <a:t> </a:t>
            </a:r>
            <a:r>
              <a:rPr lang="en-US" sz="2400" b="0" dirty="0" err="1">
                <a:latin typeface="Gill Sans MT" panose="020B0502020104020203" pitchFamily="34" charset="0"/>
                <a:ea typeface="+mn-ea"/>
              </a:rPr>
              <a:t>totale</a:t>
            </a:r>
            <a:r>
              <a:rPr lang="en-US" sz="2400" b="0" dirty="0">
                <a:latin typeface="Gill Sans MT" panose="020B0502020104020203" pitchFamily="34" charset="0"/>
                <a:ea typeface="+mn-ea"/>
              </a:rPr>
              <a:t> de </a:t>
            </a:r>
            <a:r>
              <a:rPr lang="en-US" sz="2400" dirty="0">
                <a:latin typeface="Gill Sans MT" panose="020B0502020104020203" pitchFamily="34" charset="0"/>
                <a:ea typeface="+mn-ea"/>
              </a:rPr>
              <a:t>60 kg/ha de NPK (15-10-10) + 60 kg/ha </a:t>
            </a:r>
            <a:r>
              <a:rPr lang="en-US" sz="2400" dirty="0" err="1">
                <a:latin typeface="Gill Sans MT" panose="020B0502020104020203" pitchFamily="34" charset="0"/>
                <a:ea typeface="+mn-ea"/>
              </a:rPr>
              <a:t>Urée</a:t>
            </a:r>
            <a:r>
              <a:rPr lang="en-US" sz="2400" b="0" dirty="0">
                <a:latin typeface="Gill Sans MT" panose="020B0502020104020203" pitchFamily="34" charset="0"/>
                <a:ea typeface="+mn-ea"/>
              </a:rPr>
              <a:t> ; </a:t>
            </a:r>
            <a:r>
              <a:rPr lang="en-US" sz="2400" b="0" dirty="0" err="1">
                <a:latin typeface="Gill Sans MT" panose="020B0502020104020203" pitchFamily="34" charset="0"/>
                <a:ea typeface="+mn-ea"/>
              </a:rPr>
              <a:t>pporter</a:t>
            </a:r>
            <a:r>
              <a:rPr lang="en-US" sz="2400" b="0" dirty="0">
                <a:latin typeface="Gill Sans MT" panose="020B0502020104020203" pitchFamily="34" charset="0"/>
                <a:ea typeface="+mn-ea"/>
              </a:rPr>
              <a:t> la matière </a:t>
            </a:r>
            <a:r>
              <a:rPr lang="en-US" sz="2400" b="0" dirty="0" err="1">
                <a:latin typeface="Gill Sans MT" panose="020B0502020104020203" pitchFamily="34" charset="0"/>
                <a:ea typeface="+mn-ea"/>
              </a:rPr>
              <a:t>organique</a:t>
            </a:r>
            <a:r>
              <a:rPr lang="en-US" sz="2400" b="0" dirty="0">
                <a:latin typeface="Gill Sans MT" panose="020B0502020104020203" pitchFamily="34" charset="0"/>
                <a:ea typeface="+mn-ea"/>
              </a:rPr>
              <a:t> en fond.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b="0" dirty="0">
              <a:latin typeface="Gill Sans MT" panose="020B0502020104020203" pitchFamily="34" charset="0"/>
              <a:ea typeface="+mn-ea"/>
            </a:endParaRP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0" dirty="0">
                <a:latin typeface="Gill Sans MT" panose="020B0502020104020203" pitchFamily="34" charset="0"/>
                <a:ea typeface="+mn-ea"/>
              </a:rPr>
              <a:t>Appliquer 2 g NPK par </a:t>
            </a:r>
            <a:r>
              <a:rPr lang="en-US" sz="2400" b="0" dirty="0" err="1">
                <a:latin typeface="Gill Sans MT" panose="020B0502020104020203" pitchFamily="34" charset="0"/>
                <a:ea typeface="+mn-ea"/>
              </a:rPr>
              <a:t>poquet</a:t>
            </a:r>
            <a:r>
              <a:rPr lang="en-US" sz="2400" b="0" dirty="0">
                <a:latin typeface="Gill Sans MT" panose="020B0502020104020203" pitchFamily="34" charset="0"/>
                <a:ea typeface="+mn-ea"/>
              </a:rPr>
              <a:t> au semis</a:t>
            </a:r>
            <a:r>
              <a:rPr lang="en-US" sz="2400" dirty="0">
                <a:effectLst/>
                <a:latin typeface="Gill Sans MT" panose="020B0502020104020203" pitchFamily="34" charset="0"/>
              </a:rPr>
              <a:t> </a:t>
            </a:r>
            <a:r>
              <a:rPr lang="en-US" sz="2400" b="0" dirty="0">
                <a:effectLst/>
                <a:latin typeface="Gill Sans MT" panose="020B0502020104020203" pitchFamily="34" charset="0"/>
              </a:rPr>
              <a:t>ou à 7 </a:t>
            </a:r>
            <a:r>
              <a:rPr lang="en-US" sz="2400" b="0" dirty="0" err="1">
                <a:effectLst/>
                <a:latin typeface="Gill Sans MT" panose="020B0502020104020203" pitchFamily="34" charset="0"/>
              </a:rPr>
              <a:t>jours</a:t>
            </a:r>
            <a:r>
              <a:rPr lang="en-US" sz="2400" b="0" dirty="0">
                <a:effectLst/>
                <a:latin typeface="Gill Sans MT" panose="020B0502020104020203" pitchFamily="34" charset="0"/>
              </a:rPr>
              <a:t> apr</a:t>
            </a:r>
            <a:r>
              <a:rPr lang="en-US" sz="2400" b="0" dirty="0">
                <a:latin typeface="Gill Sans MT" panose="020B0502020104020203" pitchFamily="34" charset="0"/>
              </a:rPr>
              <a:t>ès la</a:t>
            </a:r>
            <a:r>
              <a:rPr lang="en-US" sz="2400" b="0" dirty="0">
                <a:effectLst/>
                <a:latin typeface="Gill Sans MT" panose="020B0502020104020203" pitchFamily="34" charset="0"/>
              </a:rPr>
              <a:t> levée (à 5-7 cm du </a:t>
            </a:r>
            <a:r>
              <a:rPr lang="en-US" sz="2400" b="0" dirty="0" err="1">
                <a:effectLst/>
                <a:latin typeface="Gill Sans MT" panose="020B0502020104020203" pitchFamily="34" charset="0"/>
              </a:rPr>
              <a:t>poquet</a:t>
            </a:r>
            <a:r>
              <a:rPr lang="en-US" sz="2400" b="0" dirty="0">
                <a:effectLst/>
                <a:latin typeface="Gill Sans MT" panose="020B0502020104020203" pitchFamily="34" charset="0"/>
              </a:rPr>
              <a:t>, à 5 cm de </a:t>
            </a:r>
            <a:r>
              <a:rPr lang="en-US" sz="2400" b="0" dirty="0" err="1">
                <a:effectLst/>
                <a:latin typeface="Gill Sans MT" panose="020B0502020104020203" pitchFamily="34" charset="0"/>
              </a:rPr>
              <a:t>profondeur</a:t>
            </a:r>
            <a:r>
              <a:rPr lang="en-US" sz="2400" b="0" dirty="0">
                <a:effectLst/>
                <a:latin typeface="Gill Sans MT" panose="020B0502020104020203" pitchFamily="34" charset="0"/>
              </a:rPr>
              <a:t>)</a:t>
            </a:r>
            <a:r>
              <a:rPr lang="en-US" sz="2400" b="0" dirty="0">
                <a:latin typeface="Gill Sans MT" panose="020B0502020104020203" pitchFamily="34" charset="0"/>
                <a:ea typeface="+mn-ea"/>
              </a:rPr>
              <a:t> + 2 g </a:t>
            </a:r>
            <a:r>
              <a:rPr lang="en-US" sz="2400" b="0" dirty="0" err="1">
                <a:latin typeface="Gill Sans MT" panose="020B0502020104020203" pitchFamily="34" charset="0"/>
                <a:ea typeface="+mn-ea"/>
              </a:rPr>
              <a:t>Urée</a:t>
            </a:r>
            <a:r>
              <a:rPr lang="en-US" sz="2400" b="0" dirty="0">
                <a:latin typeface="Gill Sans MT" panose="020B0502020104020203" pitchFamily="34" charset="0"/>
                <a:ea typeface="+mn-ea"/>
              </a:rPr>
              <a:t> par </a:t>
            </a:r>
            <a:r>
              <a:rPr lang="en-US" sz="2400" b="0" dirty="0" err="1">
                <a:latin typeface="Gill Sans MT" panose="020B0502020104020203" pitchFamily="34" charset="0"/>
                <a:ea typeface="+mn-ea"/>
              </a:rPr>
              <a:t>poquet</a:t>
            </a:r>
            <a:r>
              <a:rPr lang="en-US" sz="2400" b="0" dirty="0">
                <a:latin typeface="Gill Sans MT" panose="020B0502020104020203" pitchFamily="34" charset="0"/>
                <a:ea typeface="+mn-ea"/>
              </a:rPr>
              <a:t> au 30</a:t>
            </a:r>
            <a:r>
              <a:rPr lang="en-US" sz="2400" b="0" baseline="30000" dirty="0">
                <a:latin typeface="Gill Sans MT" panose="020B0502020104020203" pitchFamily="34" charset="0"/>
                <a:ea typeface="+mn-ea"/>
              </a:rPr>
              <a:t>ième</a:t>
            </a:r>
            <a:r>
              <a:rPr lang="en-US" sz="2400" b="0" dirty="0">
                <a:latin typeface="Gill Sans MT" panose="020B0502020104020203" pitchFamily="34" charset="0"/>
                <a:ea typeface="+mn-ea"/>
              </a:rPr>
              <a:t> </a:t>
            </a:r>
            <a:r>
              <a:rPr lang="en-US" sz="2400" b="0" dirty="0" err="1">
                <a:latin typeface="Gill Sans MT" panose="020B0502020104020203" pitchFamily="34" charset="0"/>
                <a:ea typeface="+mn-ea"/>
              </a:rPr>
              <a:t>jours</a:t>
            </a:r>
            <a:r>
              <a:rPr lang="en-US" sz="2400" b="0" dirty="0">
                <a:latin typeface="Gill Sans MT" panose="020B0502020104020203" pitchFamily="34" charset="0"/>
                <a:ea typeface="+mn-ea"/>
              </a:rPr>
              <a:t> après semis ; </a:t>
            </a:r>
            <a:r>
              <a:rPr lang="en-US" sz="2400" b="0" dirty="0" err="1">
                <a:latin typeface="Gill Sans MT" panose="020B0502020104020203" pitchFamily="34" charset="0"/>
                <a:ea typeface="+mn-ea"/>
              </a:rPr>
              <a:t>écartements</a:t>
            </a:r>
            <a:r>
              <a:rPr lang="en-US" sz="2400" b="0" dirty="0">
                <a:latin typeface="Gill Sans MT" panose="020B0502020104020203" pitchFamily="34" charset="0"/>
                <a:ea typeface="+mn-ea"/>
              </a:rPr>
              <a:t> de 80 cm × 40 cm :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B23C92B-BA35-4E34-5251-3CB8E3A6EFED}"/>
              </a:ext>
            </a:extLst>
          </p:cNvPr>
          <p:cNvSpPr/>
          <p:nvPr/>
        </p:nvSpPr>
        <p:spPr>
          <a:xfrm>
            <a:off x="472442" y="6135889"/>
            <a:ext cx="2143436" cy="69896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S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9D4B916-3383-16D9-C40F-8FF45598FC56}"/>
              </a:ext>
            </a:extLst>
          </p:cNvPr>
          <p:cNvSpPr/>
          <p:nvPr/>
        </p:nvSpPr>
        <p:spPr>
          <a:xfrm>
            <a:off x="437718" y="115755"/>
            <a:ext cx="3231458" cy="60635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S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B64F7F-8B80-BC90-8B0E-88FB5F8E200B}"/>
              </a:ext>
            </a:extLst>
          </p:cNvPr>
          <p:cNvSpPr/>
          <p:nvPr/>
        </p:nvSpPr>
        <p:spPr>
          <a:xfrm>
            <a:off x="10648709" y="48816"/>
            <a:ext cx="1425777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SN"/>
          </a:p>
        </p:txBody>
      </p:sp>
    </p:spTree>
    <p:extLst>
      <p:ext uri="{BB962C8B-B14F-4D97-AF65-F5344CB8AC3E}">
        <p14:creationId xmlns:p14="http://schemas.microsoft.com/office/powerpoint/2010/main" val="123290841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0D2C04C19109545AC37046F2B3AF33A" ma:contentTypeVersion="7" ma:contentTypeDescription="Create a new document." ma:contentTypeScope="" ma:versionID="9f39cb1452616901d7716eb9c505f4f1">
  <xsd:schema xmlns:xsd="http://www.w3.org/2001/XMLSchema" xmlns:xs="http://www.w3.org/2001/XMLSchema" xmlns:p="http://schemas.microsoft.com/office/2006/metadata/properties" xmlns:ns3="9ce39a93-ac24-4797-9807-728444cba837" targetNamespace="http://schemas.microsoft.com/office/2006/metadata/properties" ma:root="true" ma:fieldsID="2f813ff726c719acc540dca35277f01e" ns3:_="">
    <xsd:import namespace="9ce39a93-ac24-4797-9807-728444cba83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e39a93-ac24-4797-9807-728444cba83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C88F561-9CB1-4C6C-AD17-9D2BB15176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ce39a93-ac24-4797-9807-728444cba83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C519A93-A325-4181-B852-3018033A90E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7A3FEA3-8D52-4D16-B90F-B55DD01E0FF5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745</Words>
  <Application>Microsoft Office PowerPoint</Application>
  <PresentationFormat>Grand écran</PresentationFormat>
  <Paragraphs>133</Paragraphs>
  <Slides>14</Slides>
  <Notes>11</Notes>
  <HiddenSlides>0</HiddenSlides>
  <MMClips>0</MMClips>
  <ScaleCrop>false</ScaleCrop>
  <HeadingPairs>
    <vt:vector size="8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2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24" baseType="lpstr">
      <vt:lpstr>Arial</vt:lpstr>
      <vt:lpstr>ArialMT</vt:lpstr>
      <vt:lpstr>Calibri</vt:lpstr>
      <vt:lpstr>Calibri Light</vt:lpstr>
      <vt:lpstr>Gill Sans MT</vt:lpstr>
      <vt:lpstr>Times New Roman</vt:lpstr>
      <vt:lpstr>Wingdings</vt:lpstr>
      <vt:lpstr>1_Office Theme</vt:lpstr>
      <vt:lpstr>Office Theme</vt:lpstr>
      <vt:lpstr>Acrobat Document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Mamadou Moustapha Lô Samb</dc:creator>
  <cp:lastModifiedBy>Adama  Tounkara</cp:lastModifiedBy>
  <cp:revision>87</cp:revision>
  <dcterms:created xsi:type="dcterms:W3CDTF">2020-05-15T17:57:24Z</dcterms:created>
  <dcterms:modified xsi:type="dcterms:W3CDTF">2023-10-23T11:38:50Z</dcterms:modified>
</cp:coreProperties>
</file>