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hdphoto1.wdp" ContentType="image/vnd.ms-photo"/>
  <Override PartName="/ppt/media/image3.png" ContentType="image/png"/>
  <Override PartName="/ppt/media/image10.jpeg" ContentType="image/jpeg"/>
  <Override PartName="/ppt/media/image12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1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7f7f7f"/>
                </a:solidFill>
                <a:latin typeface="Arial"/>
              </a:rPr>
              <a:t>Cliquez pour déplacer la diapo</a:t>
            </a:r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F655D3-1C74-4A47-A3C6-3D1BFF2365A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8F55E1-87FE-4C49-8B5E-DFB0E7ABC56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285B86-4BC2-43F1-8377-6D3235A6CAA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7CA661-6777-4A6D-BEA8-6CA27EF60514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5280" y="274680"/>
            <a:ext cx="835308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5280" y="274680"/>
            <a:ext cx="835308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5280" y="274680"/>
            <a:ext cx="8353080" cy="393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95280" y="6291360"/>
            <a:ext cx="622080" cy="26172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7629840" y="6381360"/>
            <a:ext cx="7138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|  </a:t>
            </a:r>
            <a:fld id="{989C80DC-610D-40FB-B3CD-CA53BBF47F31}" type="slidenum">
              <a:rPr b="0" lang="fr-FR" sz="1000" spc="-1" strike="noStrike">
                <a:solidFill>
                  <a:srgbClr val="7f7f7f"/>
                </a:solidFill>
                <a:latin typeface="Arial"/>
              </a:rPr>
              <a:t>&lt;numéro&gt;</a:t>
            </a:fld>
            <a:endParaRPr b="0" lang="fr-FR" sz="1000" spc="-1" strike="noStrike">
              <a:latin typeface="Arial"/>
            </a:endParaRPr>
          </a:p>
        </p:txBody>
      </p:sp>
      <p:pic>
        <p:nvPicPr>
          <p:cNvPr id="2" name="Image 9" descr=""/>
          <p:cNvPicPr/>
          <p:nvPr/>
        </p:nvPicPr>
        <p:blipFill>
          <a:blip r:embed="rId3"/>
          <a:stretch/>
        </p:blipFill>
        <p:spPr>
          <a:xfrm>
            <a:off x="8215560" y="6371640"/>
            <a:ext cx="606240" cy="17136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9640" y="1845000"/>
            <a:ext cx="4056840" cy="1728000"/>
          </a:xfrm>
          <a:prstGeom prst="rect">
            <a:avLst/>
          </a:prstGeom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3400" spc="-1" strike="noStrike" cap="all">
                <a:solidFill>
                  <a:srgbClr val="001a70"/>
                </a:solidFill>
                <a:latin typeface="Arial"/>
              </a:rPr>
              <a:t>Cliquez pour modifier le style du titre</a:t>
            </a:r>
            <a:endParaRPr b="0" lang="fr-FR" sz="34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9640" y="5144760"/>
            <a:ext cx="4056840" cy="287640"/>
          </a:xfrm>
          <a:prstGeom prst="rect">
            <a:avLst/>
          </a:prstGeom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1a70"/>
                </a:solidFill>
                <a:latin typeface="Arial"/>
              </a:rPr>
              <a:t>Date</a:t>
            </a:r>
            <a:endParaRPr b="1" lang="fr-FR" sz="1200" spc="-1" strike="noStrike">
              <a:solidFill>
                <a:srgbClr val="7f7f7f"/>
              </a:solidFill>
              <a:latin typeface="Arial"/>
            </a:endParaRPr>
          </a:p>
        </p:txBody>
      </p:sp>
      <p:pic>
        <p:nvPicPr>
          <p:cNvPr id="5" name="Picture 9" descr=""/>
          <p:cNvPicPr/>
          <p:nvPr/>
        </p:nvPicPr>
        <p:blipFill>
          <a:blip r:embed="rId4"/>
          <a:stretch/>
        </p:blipFill>
        <p:spPr>
          <a:xfrm>
            <a:off x="569880" y="482760"/>
            <a:ext cx="1188720" cy="506160"/>
          </a:xfrm>
          <a:prstGeom prst="rect">
            <a:avLst/>
          </a:prstGeom>
          <a:ln w="9360">
            <a:noFill/>
          </a:ln>
        </p:spPr>
      </p:pic>
      <p:pic>
        <p:nvPicPr>
          <p:cNvPr id="6" name="Image 7" descr=""/>
          <p:cNvPicPr/>
          <p:nvPr/>
        </p:nvPicPr>
        <p:blipFill>
          <a:blip r:embed="rId5"/>
          <a:stretch/>
        </p:blipFill>
        <p:spPr>
          <a:xfrm>
            <a:off x="585360" y="6104880"/>
            <a:ext cx="997920" cy="282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 descr=""/>
          <p:cNvPicPr/>
          <p:nvPr/>
        </p:nvPicPr>
        <p:blipFill>
          <a:blip r:embed="rId2"/>
          <a:stretch/>
        </p:blipFill>
        <p:spPr>
          <a:xfrm>
            <a:off x="395280" y="6291360"/>
            <a:ext cx="622080" cy="261720"/>
          </a:xfrm>
          <a:prstGeom prst="rect">
            <a:avLst/>
          </a:prstGeom>
          <a:ln w="936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629840" y="6381360"/>
            <a:ext cx="7138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|  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45" name="Image 9" descr=""/>
          <p:cNvPicPr/>
          <p:nvPr/>
        </p:nvPicPr>
        <p:blipFill>
          <a:blip r:embed="rId3"/>
          <a:stretch/>
        </p:blipFill>
        <p:spPr>
          <a:xfrm>
            <a:off x="8215560" y="6371640"/>
            <a:ext cx="606240" cy="1713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001a70"/>
                </a:solidFill>
                <a:latin typeface="Arial"/>
              </a:rPr>
              <a:t>Cliquez pour modifier le style du titre</a:t>
            </a:r>
            <a:endParaRPr b="0" lang="fr-FR" sz="2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95280" y="1268280"/>
            <a:ext cx="8353080" cy="4857480"/>
          </a:xfrm>
          <a:prstGeom prst="rect">
            <a:avLst/>
          </a:prstGeom>
        </p:spPr>
        <p:txBody>
          <a:bodyPr lIns="36000" rIns="36000" tIns="0" bIns="0"/>
          <a:p>
            <a:pPr marL="179280" indent="-178920">
              <a:lnSpc>
                <a:spcPct val="100000"/>
              </a:lnSpc>
              <a:spcBef>
                <a:spcPts val="1800"/>
              </a:spcBef>
              <a:buClr>
                <a:srgbClr val="001a70"/>
              </a:buClr>
              <a:buFont typeface="Wingdings" charset="2"/>
              <a:buChar char=""/>
            </a:pPr>
            <a:r>
              <a:rPr b="1" lang="fr-FR" sz="1600" spc="-1" strike="noStrike">
                <a:solidFill>
                  <a:srgbClr val="7f7f7f"/>
                </a:solidFill>
                <a:latin typeface="Arial"/>
              </a:rPr>
              <a:t>Cliquez pour modifier les styles du texte du masque</a:t>
            </a: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 lvl="1" marL="360000" indent="-179640">
              <a:lnSpc>
                <a:spcPct val="100000"/>
              </a:lnSpc>
              <a:spcBef>
                <a:spcPts val="601"/>
              </a:spcBef>
              <a:buClr>
                <a:srgbClr val="001a70"/>
              </a:buClr>
              <a:buSzPct val="50000"/>
              <a:buFont typeface="Wingdings" charset="2"/>
              <a:buChar char="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Deuxième niveau</a:t>
            </a:r>
            <a:endParaRPr b="0" lang="fr-FR" sz="1600" spc="-1" strike="noStrike">
              <a:solidFill>
                <a:srgbClr val="7f7f7f"/>
              </a:solidFill>
              <a:latin typeface="Arial"/>
            </a:endParaRPr>
          </a:p>
          <a:p>
            <a:pPr lvl="2" marL="540000" indent="-179640">
              <a:lnSpc>
                <a:spcPct val="100000"/>
              </a:lnSpc>
              <a:spcBef>
                <a:spcPts val="300"/>
              </a:spcBef>
              <a:buClr>
                <a:srgbClr val="001a7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7f7f7f"/>
                </a:solidFill>
                <a:latin typeface="Arial"/>
              </a:rPr>
              <a:t>Troisième niveau</a:t>
            </a:r>
            <a:endParaRPr b="0" lang="fr-FR" sz="1400" spc="-1" strike="noStrike">
              <a:solidFill>
                <a:srgbClr val="7f7f7f"/>
              </a:solidFill>
              <a:latin typeface="Arial"/>
            </a:endParaRPr>
          </a:p>
          <a:p>
            <a:pPr lvl="3" marL="720000" indent="-143640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r>
              <a:rPr b="0" lang="fr-FR" sz="1200" spc="-1" strike="noStrike">
                <a:solidFill>
                  <a:srgbClr val="7f7f7f"/>
                </a:solidFill>
                <a:latin typeface="Arial"/>
              </a:rPr>
              <a:t>Quatrième niveau</a:t>
            </a:r>
            <a:endParaRPr b="0" lang="fr-FR" sz="1200" spc="-1" strike="noStrike">
              <a:solidFill>
                <a:srgbClr val="7f7f7f"/>
              </a:solidFill>
              <a:latin typeface="Arial"/>
            </a:endParaRPr>
          </a:p>
          <a:p>
            <a:pPr lvl="4" marL="864000" indent="-107640">
              <a:lnSpc>
                <a:spcPct val="100000"/>
              </a:lnSpc>
              <a:buClr>
                <a:srgbClr val="7f7f7f"/>
              </a:buClr>
              <a:buFont typeface="Arial"/>
              <a:buChar char="»"/>
            </a:pPr>
            <a:r>
              <a:rPr b="0" lang="fr-FR" sz="1100" spc="-1" strike="noStrike">
                <a:solidFill>
                  <a:srgbClr val="7f7f7f"/>
                </a:solidFill>
                <a:latin typeface="Arial"/>
              </a:rPr>
              <a:t>Cinquième niveau</a:t>
            </a:r>
            <a:endParaRPr b="0" lang="fr-FR" sz="11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912480" y="6381360"/>
            <a:ext cx="3888000" cy="153360"/>
          </a:xfrm>
          <a:prstGeom prst="rect">
            <a:avLst/>
          </a:prstGeom>
        </p:spPr>
        <p:txBody>
          <a:bodyPr lIns="36000" rIns="36000" tIns="0" bIns="0" anchor="ctr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Outillage POM-R  |  05/2018</a:t>
            </a:r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" descr=""/>
          <p:cNvPicPr/>
          <p:nvPr/>
        </p:nvPicPr>
        <p:blipFill>
          <a:blip r:embed="rId2"/>
          <a:stretch/>
        </p:blipFill>
        <p:spPr>
          <a:xfrm>
            <a:off x="395280" y="6291360"/>
            <a:ext cx="622080" cy="261720"/>
          </a:xfrm>
          <a:prstGeom prst="rect">
            <a:avLst/>
          </a:prstGeom>
          <a:ln w="936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629840" y="6381360"/>
            <a:ext cx="7138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|  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87" name="Image 9" descr=""/>
          <p:cNvPicPr/>
          <p:nvPr/>
        </p:nvPicPr>
        <p:blipFill>
          <a:blip r:embed="rId3"/>
          <a:stretch/>
        </p:blipFill>
        <p:spPr>
          <a:xfrm>
            <a:off x="8215560" y="6371640"/>
            <a:ext cx="606240" cy="17136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395280" y="274680"/>
            <a:ext cx="8353080" cy="849600"/>
          </a:xfrm>
          <a:prstGeom prst="rect">
            <a:avLst/>
          </a:prstGeom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001a70"/>
                </a:solidFill>
                <a:latin typeface="Arial"/>
              </a:rPr>
              <a:t>Cliquez pour modifier le style du titre</a:t>
            </a:r>
            <a:endParaRPr b="0" lang="fr-FR" sz="2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3912480" y="6381360"/>
            <a:ext cx="3888000" cy="153360"/>
          </a:xfrm>
          <a:prstGeom prst="rect">
            <a:avLst/>
          </a:prstGeom>
        </p:spPr>
        <p:txBody>
          <a:bodyPr lIns="36000" rIns="36000" tIns="0" bIns="0" anchor="ctr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Outillage POM-R  |  05/2018</a:t>
            </a:r>
            <a:endParaRPr b="0" lang="fr-FR" sz="10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600" spc="-1" strike="noStrike">
                <a:solidFill>
                  <a:srgbClr val="7f7f7f"/>
                </a:solidFill>
                <a:latin typeface="Arial"/>
              </a:rPr>
              <a:t>Cliquez pour éditer le format du plan de texte</a:t>
            </a: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7f7f7f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7f7f7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7f7f7f"/>
                </a:solidFill>
                <a:latin typeface="Arial"/>
              </a:rPr>
              <a:t>Troisième niveau de plan</a:t>
            </a:r>
            <a:endParaRPr b="0" lang="fr-FR" sz="1200" spc="-1" strike="noStrike">
              <a:solidFill>
                <a:srgbClr val="7f7f7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100" spc="-1" strike="noStrike">
                <a:solidFill>
                  <a:srgbClr val="7f7f7f"/>
                </a:solidFill>
                <a:latin typeface="Arial"/>
              </a:rPr>
              <a:t>Quatrième niveau de plan</a:t>
            </a:r>
            <a:endParaRPr b="0" lang="fr-FR" sz="1100" spc="-1" strike="noStrike">
              <a:solidFill>
                <a:srgbClr val="7f7f7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f7f7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7f7f7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f7f7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7f7f7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f7f7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7f7f7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microsoft.com/office/2007/relationships/hdphoto" Target="../media/hdphoto1.wdp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39640" y="1845000"/>
            <a:ext cx="4056840" cy="172800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3400" spc="-1" strike="noStrike" cap="all">
                <a:solidFill>
                  <a:srgbClr val="001a70"/>
                </a:solidFill>
                <a:latin typeface="Arial"/>
              </a:rPr>
              <a:t>Outillage POM-R</a:t>
            </a:r>
            <a:br/>
            <a:endParaRPr b="0" lang="fr-FR" sz="34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39640" y="4509000"/>
            <a:ext cx="4056840" cy="57564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39640" y="5144760"/>
            <a:ext cx="4056840" cy="28764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1a70"/>
                </a:solidFill>
                <a:latin typeface="Arial"/>
              </a:rPr>
              <a:t>Mai 2018</a:t>
            </a:r>
            <a:endParaRPr b="1" lang="fr-FR" sz="1200" spc="-1" strike="noStrike">
              <a:solidFill>
                <a:srgbClr val="7f7f7f"/>
              </a:solidFill>
              <a:latin typeface="Arial"/>
            </a:endParaRPr>
          </a:p>
        </p:txBody>
      </p:sp>
      <p:pic>
        <p:nvPicPr>
          <p:cNvPr id="136" name="Image 9" descr=""/>
          <p:cNvPicPr/>
          <p:nvPr/>
        </p:nvPicPr>
        <p:blipFill>
          <a:blip r:embed="rId1"/>
          <a:srcRect l="213" t="0" r="21358" b="0"/>
          <a:stretch/>
        </p:blipFill>
        <p:spPr>
          <a:xfrm>
            <a:off x="5636520" y="0"/>
            <a:ext cx="35071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47680" y="274680"/>
            <a:ext cx="8500680" cy="51552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001a70"/>
                </a:solidFill>
                <a:latin typeface="Arial"/>
              </a:rPr>
              <a:t>Les filières DU SI eau/ENV</a:t>
            </a:r>
            <a:endParaRPr b="0" lang="fr-FR" sz="2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005160" y="1198080"/>
            <a:ext cx="898200" cy="4634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36000" rIns="36000" tIns="36000" bIns="36000" anchor="ctr" vert="vert270" rot="16200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Arial"/>
              </a:rPr>
              <a:t>Support &amp; MCO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 rot="10800000">
            <a:off x="7940520" y="5954040"/>
            <a:ext cx="924480" cy="463464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36000" rIns="36000" tIns="36000" bIns="36000" anchor="ctr" vert="vert270" rot="1620000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Arial"/>
              </a:rPr>
              <a:t>Réactivité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164280" y="1270080"/>
            <a:ext cx="607680" cy="6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Arial"/>
              </a:rPr>
              <a:t>+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302600" y="5219640"/>
            <a:ext cx="394920" cy="6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/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Arial"/>
              </a:rPr>
              <a:t>+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286760" y="1224000"/>
            <a:ext cx="396360" cy="6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Arial"/>
              </a:rPr>
              <a:t>-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6256440" y="5175360"/>
            <a:ext cx="396360" cy="60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/>
          <a:p>
            <a:pPr algn="ctr"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Arial"/>
              </a:rPr>
              <a:t>-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276120" y="1747800"/>
            <a:ext cx="323820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Arial"/>
              </a:rPr>
              <a:t>Filière informatique nationale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1152360" y="2476440"/>
            <a:ext cx="261900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Arial"/>
              </a:rPr>
              <a:t>Filière informatique DTG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2825640" y="4765680"/>
            <a:ext cx="214740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ffffff"/>
                </a:solidFill>
                <a:latin typeface="Arial"/>
              </a:rPr>
              <a:t>Maquette métier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3589200" y="1805040"/>
            <a:ext cx="488520" cy="504360"/>
          </a:xfrm>
          <a:prstGeom prst="rect">
            <a:avLst/>
          </a:prstGeom>
          <a:ln w="9360"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2"/>
          <a:stretch/>
        </p:blipFill>
        <p:spPr>
          <a:xfrm>
            <a:off x="3817080" y="2577600"/>
            <a:ext cx="502920" cy="426600"/>
          </a:xfrm>
          <a:prstGeom prst="rect">
            <a:avLst/>
          </a:prstGeom>
          <a:ln w="9360">
            <a:noFill/>
          </a:ln>
        </p:spPr>
      </p:pic>
      <p:pic>
        <p:nvPicPr>
          <p:cNvPr id="149" name="Image 17" descr=""/>
          <p:cNvPicPr/>
          <p:nvPr/>
        </p:nvPicPr>
        <p:blipFill>
          <a:blip r:embed="rId3"/>
          <a:stretch/>
        </p:blipFill>
        <p:spPr>
          <a:xfrm>
            <a:off x="4991040" y="5154480"/>
            <a:ext cx="412560" cy="412560"/>
          </a:xfrm>
          <a:prstGeom prst="rect">
            <a:avLst/>
          </a:prstGeom>
          <a:ln w="9360">
            <a:noFill/>
          </a:ln>
        </p:spPr>
      </p:pic>
      <p:grpSp>
        <p:nvGrpSpPr>
          <p:cNvPr id="150" name="Group 11"/>
          <p:cNvGrpSpPr/>
          <p:nvPr/>
        </p:nvGrpSpPr>
        <p:grpSpPr>
          <a:xfrm>
            <a:off x="1920960" y="3347280"/>
            <a:ext cx="2666160" cy="616680"/>
            <a:chOff x="1920960" y="3347280"/>
            <a:chExt cx="2666160" cy="616680"/>
          </a:xfrm>
        </p:grpSpPr>
        <p:sp>
          <p:nvSpPr>
            <p:cNvPr id="151" name="CustomShape 12"/>
            <p:cNvSpPr/>
            <p:nvPr/>
          </p:nvSpPr>
          <p:spPr>
            <a:xfrm>
              <a:off x="1920960" y="3347280"/>
              <a:ext cx="2147400" cy="482400"/>
            </a:xfrm>
            <a:prstGeom prst="roundRect">
              <a:avLst>
                <a:gd name="adj" fmla="val 16667"/>
              </a:avLst>
            </a:prstGeom>
            <a:ln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36000" rIns="36000" tIns="36000" bIns="36000" anchor="ctr"/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ffffff"/>
                  </a:solidFill>
                  <a:latin typeface="Arial"/>
                </a:rPr>
                <a:t>Filière métier</a:t>
              </a:r>
              <a:endParaRPr b="0" lang="fr-FR" sz="1600" spc="-1" strike="noStrike">
                <a:latin typeface="Arial"/>
              </a:endParaRPr>
            </a:p>
          </p:txBody>
        </p:sp>
        <p:pic>
          <p:nvPicPr>
            <p:cNvPr id="152" name="Picture 10" descr=""/>
            <p:cNvPicPr/>
            <p:nvPr/>
          </p:nvPicPr>
          <p:blipFill>
            <a:blip r:embed="rId4"/>
            <a:srcRect l="0" t="0" r="62504" b="-24227"/>
            <a:stretch/>
          </p:blipFill>
          <p:spPr>
            <a:xfrm>
              <a:off x="4157280" y="3462840"/>
              <a:ext cx="429840" cy="50112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153" name="Line 13"/>
          <p:cNvSpPr/>
          <p:nvPr/>
        </p:nvSpPr>
        <p:spPr>
          <a:xfrm>
            <a:off x="237960" y="4476600"/>
            <a:ext cx="8553600" cy="360"/>
          </a:xfrm>
          <a:prstGeom prst="line">
            <a:avLst/>
          </a:prstGeom>
          <a:ln>
            <a:solidFill>
              <a:schemeClr val="accent6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14"/>
          <p:cNvSpPr txBox="1"/>
          <p:nvPr/>
        </p:nvSpPr>
        <p:spPr>
          <a:xfrm>
            <a:off x="3912480" y="6381360"/>
            <a:ext cx="3888000" cy="15336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 anchor="ctr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Outillage POM-R  |  05/2018</a:t>
            </a:r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95280" y="274680"/>
            <a:ext cx="8353080" cy="84960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001a70"/>
                </a:solidFill>
                <a:latin typeface="Arial"/>
              </a:rPr>
              <a:t>Périmètre POM-R</a:t>
            </a:r>
            <a:endParaRPr b="0" lang="fr-FR" sz="28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95280" y="1268280"/>
            <a:ext cx="8353080" cy="485748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 marL="179280" indent="-178920">
              <a:lnSpc>
                <a:spcPct val="100000"/>
              </a:lnSpc>
              <a:spcBef>
                <a:spcPts val="1800"/>
              </a:spcBef>
              <a:buClr>
                <a:srgbClr val="001a70"/>
              </a:buClr>
              <a:buFont typeface="Wingdings" charset="2"/>
              <a:buChar char=""/>
            </a:pPr>
            <a:r>
              <a:rPr b="1" lang="fr-FR" sz="1600" spc="-1" strike="noStrike">
                <a:solidFill>
                  <a:srgbClr val="7f7f7f"/>
                </a:solidFill>
                <a:latin typeface="Arial"/>
              </a:rPr>
              <a:t>« Petites » applications </a:t>
            </a: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 marL="179280" indent="-178920">
              <a:lnSpc>
                <a:spcPct val="100000"/>
              </a:lnSpc>
              <a:spcBef>
                <a:spcPts val="1800"/>
              </a:spcBef>
              <a:buClr>
                <a:srgbClr val="001a70"/>
              </a:buClr>
              <a:buFont typeface="Wingdings" charset="2"/>
              <a:buChar char=""/>
            </a:pPr>
            <a:r>
              <a:rPr b="1" lang="fr-FR" sz="1600" spc="-1" strike="noStrike">
                <a:solidFill>
                  <a:srgbClr val="7f7f7f"/>
                </a:solidFill>
                <a:latin typeface="Arial"/>
              </a:rPr>
              <a:t>Besoin qui change souvent</a:t>
            </a: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 marL="179280" indent="-178920">
              <a:lnSpc>
                <a:spcPct val="100000"/>
              </a:lnSpc>
              <a:spcBef>
                <a:spcPts val="1800"/>
              </a:spcBef>
              <a:buClr>
                <a:srgbClr val="001a70"/>
              </a:buClr>
              <a:buFont typeface="Wingdings" charset="2"/>
              <a:buChar char=""/>
            </a:pPr>
            <a:r>
              <a:rPr b="1" lang="fr-FR" sz="1600" spc="-1" strike="noStrike">
                <a:solidFill>
                  <a:srgbClr val="7f7f7f"/>
                </a:solidFill>
                <a:latin typeface="Arial"/>
              </a:rPr>
              <a:t>Le métier veut garder la main sur les algorithmes</a:t>
            </a: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1" lang="fr-FR" sz="16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912480" y="6381360"/>
            <a:ext cx="3888000" cy="15336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 anchor="ctr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Outillage POM-R  |  05/2018</a:t>
            </a:r>
            <a:endParaRPr b="0" lang="fr-FR" sz="1000" spc="-1" strike="noStrike">
              <a:latin typeface="Times New Roman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949400" y="3605400"/>
            <a:ext cx="5305320" cy="2154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0" rIns="0" tIns="108000" bIns="0" anchor="ctr"/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Mise en commun de code 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Gestion des versions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Outils pour faciliter le développement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Industrialisation d’applications (support, ajout d’IHM)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Plan de route / ressources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873440" y="3211560"/>
            <a:ext cx="214740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Apport POM-R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95280" y="274680"/>
            <a:ext cx="8353080" cy="84960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400" spc="-1" strike="noStrike" cap="all">
                <a:solidFill>
                  <a:srgbClr val="001a70"/>
                </a:solidFill>
                <a:latin typeface="Arial"/>
              </a:rPr>
              <a:t>Utilisateurs POM-R</a:t>
            </a:r>
            <a:endParaRPr b="0" lang="fr-FR" sz="2400" spc="-1" strike="noStrike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5280" y="1752120"/>
            <a:ext cx="2897280" cy="93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0" rIns="0" tIns="108000" bIns="0" anchor="ctr"/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Informaticiens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Vision globale (architecture)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39320" y="1358640"/>
            <a:ext cx="208908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Administrateurs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80960" y="3690000"/>
            <a:ext cx="3934080" cy="1078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0" rIns="0" tIns="108000" bIns="0" anchor="ctr"/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Autodidactes à l’aise avec l’informatique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Sait lancer et adapter des scripts R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404640" y="3296520"/>
            <a:ext cx="187272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Utilisateurs 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478400" y="2167920"/>
            <a:ext cx="4053240" cy="974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0" rIns="0" tIns="108000" bIns="0" anchor="ctr"/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Formés au développement R</a:t>
            </a:r>
            <a:endParaRPr b="0" lang="fr-FR" sz="16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Développe un ou plusieurs paquets DTG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4402080" y="1774080"/>
            <a:ext cx="214740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Développeurs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67" name="Group 8"/>
          <p:cNvGrpSpPr/>
          <p:nvPr/>
        </p:nvGrpSpPr>
        <p:grpSpPr>
          <a:xfrm>
            <a:off x="6590880" y="1513080"/>
            <a:ext cx="840960" cy="734040"/>
            <a:chOff x="6590880" y="1513080"/>
            <a:chExt cx="840960" cy="734040"/>
          </a:xfrm>
        </p:grpSpPr>
        <p:sp>
          <p:nvSpPr>
            <p:cNvPr id="168" name="CustomShape 9"/>
            <p:cNvSpPr/>
            <p:nvPr/>
          </p:nvSpPr>
          <p:spPr>
            <a:xfrm>
              <a:off x="6806160" y="1909440"/>
              <a:ext cx="436320" cy="3376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0"/>
            <p:cNvSpPr/>
            <p:nvPr/>
          </p:nvSpPr>
          <p:spPr>
            <a:xfrm>
              <a:off x="6874200" y="1546560"/>
              <a:ext cx="284400" cy="284400"/>
            </a:xfrm>
            <a:custGeom>
              <a:avLst/>
              <a:gdLst/>
              <a:ahLst/>
              <a:rect l="l" t="t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1"/>
            <p:cNvSpPr/>
            <p:nvPr/>
          </p:nvSpPr>
          <p:spPr>
            <a:xfrm>
              <a:off x="7165080" y="1513080"/>
              <a:ext cx="206640" cy="235800"/>
            </a:xfrm>
            <a:custGeom>
              <a:avLst/>
              <a:gdLst/>
              <a:ahLst/>
              <a:rect l="l" t="t" r="r" b="b"/>
              <a:pathLst>
                <a:path w="383" h="437">
                  <a:moveTo>
                    <a:pt x="74" y="291"/>
                  </a:moveTo>
                  <a:lnTo>
                    <a:pt x="74" y="291"/>
                  </a:lnTo>
                  <a:lnTo>
                    <a:pt x="73" y="321"/>
                  </a:lnTo>
                  <a:lnTo>
                    <a:pt x="69" y="350"/>
                  </a:lnTo>
                  <a:lnTo>
                    <a:pt x="62" y="379"/>
                  </a:lnTo>
                  <a:lnTo>
                    <a:pt x="54" y="406"/>
                  </a:lnTo>
                  <a:lnTo>
                    <a:pt x="54" y="406"/>
                  </a:lnTo>
                  <a:lnTo>
                    <a:pt x="66" y="413"/>
                  </a:lnTo>
                  <a:lnTo>
                    <a:pt x="80" y="419"/>
                  </a:lnTo>
                  <a:lnTo>
                    <a:pt x="93" y="425"/>
                  </a:lnTo>
                  <a:lnTo>
                    <a:pt x="106" y="429"/>
                  </a:lnTo>
                  <a:lnTo>
                    <a:pt x="121" y="433"/>
                  </a:lnTo>
                  <a:lnTo>
                    <a:pt x="135" y="434"/>
                  </a:lnTo>
                  <a:lnTo>
                    <a:pt x="149" y="437"/>
                  </a:lnTo>
                  <a:lnTo>
                    <a:pt x="165" y="437"/>
                  </a:lnTo>
                  <a:lnTo>
                    <a:pt x="165" y="437"/>
                  </a:lnTo>
                  <a:lnTo>
                    <a:pt x="187" y="436"/>
                  </a:lnTo>
                  <a:lnTo>
                    <a:pt x="209" y="433"/>
                  </a:lnTo>
                  <a:lnTo>
                    <a:pt x="229" y="427"/>
                  </a:lnTo>
                  <a:lnTo>
                    <a:pt x="249" y="419"/>
                  </a:lnTo>
                  <a:lnTo>
                    <a:pt x="269" y="410"/>
                  </a:lnTo>
                  <a:lnTo>
                    <a:pt x="287" y="399"/>
                  </a:lnTo>
                  <a:lnTo>
                    <a:pt x="304" y="387"/>
                  </a:lnTo>
                  <a:lnTo>
                    <a:pt x="319" y="373"/>
                  </a:lnTo>
                  <a:lnTo>
                    <a:pt x="334" y="358"/>
                  </a:lnTo>
                  <a:lnTo>
                    <a:pt x="346" y="341"/>
                  </a:lnTo>
                  <a:lnTo>
                    <a:pt x="356" y="322"/>
                  </a:lnTo>
                  <a:lnTo>
                    <a:pt x="366" y="303"/>
                  </a:lnTo>
                  <a:lnTo>
                    <a:pt x="374" y="283"/>
                  </a:lnTo>
                  <a:lnTo>
                    <a:pt x="379" y="263"/>
                  </a:lnTo>
                  <a:lnTo>
                    <a:pt x="382" y="240"/>
                  </a:lnTo>
                  <a:lnTo>
                    <a:pt x="383" y="219"/>
                  </a:lnTo>
                  <a:lnTo>
                    <a:pt x="383" y="219"/>
                  </a:lnTo>
                  <a:lnTo>
                    <a:pt x="382" y="196"/>
                  </a:lnTo>
                  <a:lnTo>
                    <a:pt x="379" y="175"/>
                  </a:lnTo>
                  <a:lnTo>
                    <a:pt x="374" y="153"/>
                  </a:lnTo>
                  <a:lnTo>
                    <a:pt x="366" y="133"/>
                  </a:lnTo>
                  <a:lnTo>
                    <a:pt x="356" y="115"/>
                  </a:lnTo>
                  <a:lnTo>
                    <a:pt x="346" y="96"/>
                  </a:lnTo>
                  <a:lnTo>
                    <a:pt x="334" y="80"/>
                  </a:lnTo>
                  <a:lnTo>
                    <a:pt x="319" y="64"/>
                  </a:lnTo>
                  <a:lnTo>
                    <a:pt x="304" y="50"/>
                  </a:lnTo>
                  <a:lnTo>
                    <a:pt x="287" y="37"/>
                  </a:lnTo>
                  <a:lnTo>
                    <a:pt x="269" y="26"/>
                  </a:lnTo>
                  <a:lnTo>
                    <a:pt x="249" y="17"/>
                  </a:lnTo>
                  <a:lnTo>
                    <a:pt x="229" y="10"/>
                  </a:lnTo>
                  <a:lnTo>
                    <a:pt x="209" y="5"/>
                  </a:lnTo>
                  <a:lnTo>
                    <a:pt x="187" y="1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40" y="1"/>
                  </a:lnTo>
                  <a:lnTo>
                    <a:pt x="117" y="5"/>
                  </a:lnTo>
                  <a:lnTo>
                    <a:pt x="94" y="12"/>
                  </a:lnTo>
                  <a:lnTo>
                    <a:pt x="73" y="21"/>
                  </a:lnTo>
                  <a:lnTo>
                    <a:pt x="52" y="32"/>
                  </a:lnTo>
                  <a:lnTo>
                    <a:pt x="33" y="45"/>
                  </a:lnTo>
                  <a:lnTo>
                    <a:pt x="16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6" y="99"/>
                  </a:lnTo>
                  <a:lnTo>
                    <a:pt x="30" y="123"/>
                  </a:lnTo>
                  <a:lnTo>
                    <a:pt x="44" y="148"/>
                  </a:lnTo>
                  <a:lnTo>
                    <a:pt x="54" y="175"/>
                  </a:lnTo>
                  <a:lnTo>
                    <a:pt x="62" y="203"/>
                  </a:lnTo>
                  <a:lnTo>
                    <a:pt x="69" y="231"/>
                  </a:lnTo>
                  <a:lnTo>
                    <a:pt x="73" y="260"/>
                  </a:lnTo>
                  <a:lnTo>
                    <a:pt x="74" y="291"/>
                  </a:lnTo>
                  <a:lnTo>
                    <a:pt x="74" y="2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2"/>
            <p:cNvSpPr/>
            <p:nvPr/>
          </p:nvSpPr>
          <p:spPr>
            <a:xfrm>
              <a:off x="6639480" y="1513080"/>
              <a:ext cx="217800" cy="235800"/>
            </a:xfrm>
            <a:custGeom>
              <a:avLst/>
              <a:gdLst/>
              <a:ahLst/>
              <a:rect l="l" t="t" r="r" b="b"/>
              <a:pathLst>
                <a:path w="405" h="437">
                  <a:moveTo>
                    <a:pt x="218" y="437"/>
                  </a:moveTo>
                  <a:lnTo>
                    <a:pt x="218" y="437"/>
                  </a:lnTo>
                  <a:lnTo>
                    <a:pt x="240" y="436"/>
                  </a:lnTo>
                  <a:lnTo>
                    <a:pt x="260" y="433"/>
                  </a:lnTo>
                  <a:lnTo>
                    <a:pt x="278" y="429"/>
                  </a:lnTo>
                  <a:lnTo>
                    <a:pt x="297" y="422"/>
                  </a:lnTo>
                  <a:lnTo>
                    <a:pt x="314" y="414"/>
                  </a:lnTo>
                  <a:lnTo>
                    <a:pt x="332" y="405"/>
                  </a:lnTo>
                  <a:lnTo>
                    <a:pt x="348" y="394"/>
                  </a:lnTo>
                  <a:lnTo>
                    <a:pt x="362" y="382"/>
                  </a:lnTo>
                  <a:lnTo>
                    <a:pt x="362" y="382"/>
                  </a:lnTo>
                  <a:lnTo>
                    <a:pt x="357" y="361"/>
                  </a:lnTo>
                  <a:lnTo>
                    <a:pt x="353" y="338"/>
                  </a:lnTo>
                  <a:lnTo>
                    <a:pt x="352" y="314"/>
                  </a:lnTo>
                  <a:lnTo>
                    <a:pt x="350" y="291"/>
                  </a:lnTo>
                  <a:lnTo>
                    <a:pt x="350" y="291"/>
                  </a:lnTo>
                  <a:lnTo>
                    <a:pt x="352" y="266"/>
                  </a:lnTo>
                  <a:lnTo>
                    <a:pt x="354" y="240"/>
                  </a:lnTo>
                  <a:lnTo>
                    <a:pt x="358" y="216"/>
                  </a:lnTo>
                  <a:lnTo>
                    <a:pt x="365" y="192"/>
                  </a:lnTo>
                  <a:lnTo>
                    <a:pt x="372" y="169"/>
                  </a:lnTo>
                  <a:lnTo>
                    <a:pt x="381" y="147"/>
                  </a:lnTo>
                  <a:lnTo>
                    <a:pt x="392" y="125"/>
                  </a:lnTo>
                  <a:lnTo>
                    <a:pt x="405" y="104"/>
                  </a:lnTo>
                  <a:lnTo>
                    <a:pt x="405" y="104"/>
                  </a:lnTo>
                  <a:lnTo>
                    <a:pt x="397" y="93"/>
                  </a:lnTo>
                  <a:lnTo>
                    <a:pt x="389" y="81"/>
                  </a:lnTo>
                  <a:lnTo>
                    <a:pt x="380" y="72"/>
                  </a:lnTo>
                  <a:lnTo>
                    <a:pt x="371" y="61"/>
                  </a:lnTo>
                  <a:lnTo>
                    <a:pt x="360" y="52"/>
                  </a:lnTo>
                  <a:lnTo>
                    <a:pt x="349" y="44"/>
                  </a:lnTo>
                  <a:lnTo>
                    <a:pt x="338" y="36"/>
                  </a:lnTo>
                  <a:lnTo>
                    <a:pt x="326" y="29"/>
                  </a:lnTo>
                  <a:lnTo>
                    <a:pt x="314" y="22"/>
                  </a:lnTo>
                  <a:lnTo>
                    <a:pt x="302" y="17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5"/>
                  </a:lnTo>
                  <a:lnTo>
                    <a:pt x="248" y="2"/>
                  </a:lnTo>
                  <a:lnTo>
                    <a:pt x="233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197" y="1"/>
                  </a:lnTo>
                  <a:lnTo>
                    <a:pt x="175" y="5"/>
                  </a:lnTo>
                  <a:lnTo>
                    <a:pt x="154" y="10"/>
                  </a:lnTo>
                  <a:lnTo>
                    <a:pt x="134" y="17"/>
                  </a:lnTo>
                  <a:lnTo>
                    <a:pt x="115" y="26"/>
                  </a:lnTo>
                  <a:lnTo>
                    <a:pt x="97" y="37"/>
                  </a:lnTo>
                  <a:lnTo>
                    <a:pt x="81" y="50"/>
                  </a:lnTo>
                  <a:lnTo>
                    <a:pt x="65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7" y="115"/>
                  </a:lnTo>
                  <a:lnTo>
                    <a:pt x="18" y="133"/>
                  </a:lnTo>
                  <a:lnTo>
                    <a:pt x="11" y="153"/>
                  </a:lnTo>
                  <a:lnTo>
                    <a:pt x="5" y="175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1" y="283"/>
                  </a:lnTo>
                  <a:lnTo>
                    <a:pt x="18" y="303"/>
                  </a:lnTo>
                  <a:lnTo>
                    <a:pt x="27" y="322"/>
                  </a:lnTo>
                  <a:lnTo>
                    <a:pt x="38" y="341"/>
                  </a:lnTo>
                  <a:lnTo>
                    <a:pt x="50" y="358"/>
                  </a:lnTo>
                  <a:lnTo>
                    <a:pt x="65" y="373"/>
                  </a:lnTo>
                  <a:lnTo>
                    <a:pt x="81" y="387"/>
                  </a:lnTo>
                  <a:lnTo>
                    <a:pt x="97" y="399"/>
                  </a:lnTo>
                  <a:lnTo>
                    <a:pt x="115" y="410"/>
                  </a:lnTo>
                  <a:lnTo>
                    <a:pt x="134" y="419"/>
                  </a:lnTo>
                  <a:lnTo>
                    <a:pt x="154" y="427"/>
                  </a:lnTo>
                  <a:lnTo>
                    <a:pt x="175" y="433"/>
                  </a:lnTo>
                  <a:lnTo>
                    <a:pt x="197" y="436"/>
                  </a:lnTo>
                  <a:lnTo>
                    <a:pt x="218" y="437"/>
                  </a:lnTo>
                  <a:lnTo>
                    <a:pt x="218" y="4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3"/>
            <p:cNvSpPr/>
            <p:nvPr/>
          </p:nvSpPr>
          <p:spPr>
            <a:xfrm>
              <a:off x="7121520" y="1784880"/>
              <a:ext cx="310320" cy="256680"/>
            </a:xfrm>
            <a:custGeom>
              <a:avLst/>
              <a:gdLst/>
              <a:ahLst/>
              <a:rect l="l" t="t" r="r" b="b"/>
              <a:pathLst>
                <a:path w="577" h="476">
                  <a:moveTo>
                    <a:pt x="476" y="83"/>
                  </a:moveTo>
                  <a:lnTo>
                    <a:pt x="476" y="83"/>
                  </a:lnTo>
                  <a:lnTo>
                    <a:pt x="465" y="65"/>
                  </a:lnTo>
                  <a:lnTo>
                    <a:pt x="452" y="52"/>
                  </a:lnTo>
                  <a:lnTo>
                    <a:pt x="438" y="40"/>
                  </a:lnTo>
                  <a:lnTo>
                    <a:pt x="425" y="29"/>
                  </a:lnTo>
                  <a:lnTo>
                    <a:pt x="410" y="21"/>
                  </a:lnTo>
                  <a:lnTo>
                    <a:pt x="394" y="14"/>
                  </a:lnTo>
                  <a:lnTo>
                    <a:pt x="379" y="9"/>
                  </a:lnTo>
                  <a:lnTo>
                    <a:pt x="365" y="6"/>
                  </a:lnTo>
                  <a:lnTo>
                    <a:pt x="351" y="4"/>
                  </a:lnTo>
                  <a:lnTo>
                    <a:pt x="339" y="1"/>
                  </a:lnTo>
                  <a:lnTo>
                    <a:pt x="317" y="0"/>
                  </a:lnTo>
                  <a:lnTo>
                    <a:pt x="302" y="1"/>
                  </a:lnTo>
                  <a:lnTo>
                    <a:pt x="297" y="1"/>
                  </a:lnTo>
                  <a:lnTo>
                    <a:pt x="192" y="1"/>
                  </a:lnTo>
                  <a:lnTo>
                    <a:pt x="192" y="1"/>
                  </a:lnTo>
                  <a:lnTo>
                    <a:pt x="175" y="1"/>
                  </a:lnTo>
                  <a:lnTo>
                    <a:pt x="158" y="4"/>
                  </a:lnTo>
                  <a:lnTo>
                    <a:pt x="136" y="9"/>
                  </a:lnTo>
                  <a:lnTo>
                    <a:pt x="124" y="13"/>
                  </a:lnTo>
                  <a:lnTo>
                    <a:pt x="111" y="18"/>
                  </a:lnTo>
                  <a:lnTo>
                    <a:pt x="99" y="24"/>
                  </a:lnTo>
                  <a:lnTo>
                    <a:pt x="86" y="32"/>
                  </a:lnTo>
                  <a:lnTo>
                    <a:pt x="74" y="41"/>
                  </a:lnTo>
                  <a:lnTo>
                    <a:pt x="60" y="52"/>
                  </a:lnTo>
                  <a:lnTo>
                    <a:pt x="50" y="64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28" y="95"/>
                  </a:lnTo>
                  <a:lnTo>
                    <a:pt x="19" y="113"/>
                  </a:lnTo>
                  <a:lnTo>
                    <a:pt x="9" y="13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1" y="167"/>
                  </a:lnTo>
                  <a:lnTo>
                    <a:pt x="44" y="175"/>
                  </a:lnTo>
                  <a:lnTo>
                    <a:pt x="66" y="186"/>
                  </a:lnTo>
                  <a:lnTo>
                    <a:pt x="87" y="199"/>
                  </a:lnTo>
                  <a:lnTo>
                    <a:pt x="108" y="215"/>
                  </a:lnTo>
                  <a:lnTo>
                    <a:pt x="128" y="234"/>
                  </a:lnTo>
                  <a:lnTo>
                    <a:pt x="138" y="244"/>
                  </a:lnTo>
                  <a:lnTo>
                    <a:pt x="147" y="255"/>
                  </a:lnTo>
                  <a:lnTo>
                    <a:pt x="155" y="267"/>
                  </a:lnTo>
                  <a:lnTo>
                    <a:pt x="164" y="279"/>
                  </a:lnTo>
                  <a:lnTo>
                    <a:pt x="164" y="279"/>
                  </a:lnTo>
                  <a:lnTo>
                    <a:pt x="176" y="298"/>
                  </a:lnTo>
                  <a:lnTo>
                    <a:pt x="190" y="319"/>
                  </a:lnTo>
                  <a:lnTo>
                    <a:pt x="200" y="342"/>
                  </a:lnTo>
                  <a:lnTo>
                    <a:pt x="213" y="366"/>
                  </a:lnTo>
                  <a:lnTo>
                    <a:pt x="223" y="393"/>
                  </a:lnTo>
                  <a:lnTo>
                    <a:pt x="233" y="419"/>
                  </a:lnTo>
                  <a:lnTo>
                    <a:pt x="251" y="476"/>
                  </a:lnTo>
                  <a:lnTo>
                    <a:pt x="504" y="476"/>
                  </a:lnTo>
                  <a:lnTo>
                    <a:pt x="504" y="476"/>
                  </a:lnTo>
                  <a:lnTo>
                    <a:pt x="514" y="474"/>
                  </a:lnTo>
                  <a:lnTo>
                    <a:pt x="526" y="473"/>
                  </a:lnTo>
                  <a:lnTo>
                    <a:pt x="540" y="468"/>
                  </a:lnTo>
                  <a:lnTo>
                    <a:pt x="546" y="465"/>
                  </a:lnTo>
                  <a:lnTo>
                    <a:pt x="553" y="461"/>
                  </a:lnTo>
                  <a:lnTo>
                    <a:pt x="560" y="456"/>
                  </a:lnTo>
                  <a:lnTo>
                    <a:pt x="565" y="449"/>
                  </a:lnTo>
                  <a:lnTo>
                    <a:pt x="570" y="441"/>
                  </a:lnTo>
                  <a:lnTo>
                    <a:pt x="573" y="433"/>
                  </a:lnTo>
                  <a:lnTo>
                    <a:pt x="576" y="422"/>
                  </a:lnTo>
                  <a:lnTo>
                    <a:pt x="577" y="410"/>
                  </a:lnTo>
                  <a:lnTo>
                    <a:pt x="577" y="410"/>
                  </a:lnTo>
                  <a:lnTo>
                    <a:pt x="570" y="371"/>
                  </a:lnTo>
                  <a:lnTo>
                    <a:pt x="562" y="329"/>
                  </a:lnTo>
                  <a:lnTo>
                    <a:pt x="552" y="278"/>
                  </a:lnTo>
                  <a:lnTo>
                    <a:pt x="537" y="223"/>
                  </a:lnTo>
                  <a:lnTo>
                    <a:pt x="529" y="195"/>
                  </a:lnTo>
                  <a:lnTo>
                    <a:pt x="520" y="168"/>
                  </a:lnTo>
                  <a:lnTo>
                    <a:pt x="510" y="144"/>
                  </a:lnTo>
                  <a:lnTo>
                    <a:pt x="500" y="120"/>
                  </a:lnTo>
                  <a:lnTo>
                    <a:pt x="488" y="100"/>
                  </a:lnTo>
                  <a:lnTo>
                    <a:pt x="476" y="83"/>
                  </a:lnTo>
                  <a:lnTo>
                    <a:pt x="476" y="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4"/>
            <p:cNvSpPr/>
            <p:nvPr/>
          </p:nvSpPr>
          <p:spPr>
            <a:xfrm>
              <a:off x="6590880" y="1784880"/>
              <a:ext cx="313560" cy="256680"/>
            </a:xfrm>
            <a:custGeom>
              <a:avLst/>
              <a:gdLst/>
              <a:ahLst/>
              <a:rect l="l" t="t" r="r" b="b"/>
              <a:pathLst>
                <a:path w="582" h="476">
                  <a:moveTo>
                    <a:pt x="460" y="274"/>
                  </a:moveTo>
                  <a:lnTo>
                    <a:pt x="460" y="274"/>
                  </a:lnTo>
                  <a:lnTo>
                    <a:pt x="474" y="255"/>
                  </a:lnTo>
                  <a:lnTo>
                    <a:pt x="489" y="239"/>
                  </a:lnTo>
                  <a:lnTo>
                    <a:pt x="504" y="224"/>
                  </a:lnTo>
                  <a:lnTo>
                    <a:pt x="518" y="212"/>
                  </a:lnTo>
                  <a:lnTo>
                    <a:pt x="534" y="200"/>
                  </a:lnTo>
                  <a:lnTo>
                    <a:pt x="550" y="191"/>
                  </a:lnTo>
                  <a:lnTo>
                    <a:pt x="566" y="182"/>
                  </a:lnTo>
                  <a:lnTo>
                    <a:pt x="582" y="175"/>
                  </a:lnTo>
                  <a:lnTo>
                    <a:pt x="582" y="175"/>
                  </a:lnTo>
                  <a:lnTo>
                    <a:pt x="573" y="147"/>
                  </a:lnTo>
                  <a:lnTo>
                    <a:pt x="561" y="123"/>
                  </a:lnTo>
                  <a:lnTo>
                    <a:pt x="549" y="100"/>
                  </a:lnTo>
                  <a:lnTo>
                    <a:pt x="537" y="83"/>
                  </a:lnTo>
                  <a:lnTo>
                    <a:pt x="537" y="83"/>
                  </a:lnTo>
                  <a:lnTo>
                    <a:pt x="525" y="65"/>
                  </a:lnTo>
                  <a:lnTo>
                    <a:pt x="513" y="52"/>
                  </a:lnTo>
                  <a:lnTo>
                    <a:pt x="500" y="40"/>
                  </a:lnTo>
                  <a:lnTo>
                    <a:pt x="485" y="29"/>
                  </a:lnTo>
                  <a:lnTo>
                    <a:pt x="470" y="21"/>
                  </a:lnTo>
                  <a:lnTo>
                    <a:pt x="455" y="14"/>
                  </a:lnTo>
                  <a:lnTo>
                    <a:pt x="441" y="9"/>
                  </a:lnTo>
                  <a:lnTo>
                    <a:pt x="426" y="6"/>
                  </a:lnTo>
                  <a:lnTo>
                    <a:pt x="413" y="4"/>
                  </a:lnTo>
                  <a:lnTo>
                    <a:pt x="399" y="1"/>
                  </a:lnTo>
                  <a:lnTo>
                    <a:pt x="378" y="0"/>
                  </a:lnTo>
                  <a:lnTo>
                    <a:pt x="363" y="1"/>
                  </a:lnTo>
                  <a:lnTo>
                    <a:pt x="358" y="1"/>
                  </a:lnTo>
                  <a:lnTo>
                    <a:pt x="252" y="1"/>
                  </a:lnTo>
                  <a:lnTo>
                    <a:pt x="252" y="1"/>
                  </a:lnTo>
                  <a:lnTo>
                    <a:pt x="236" y="1"/>
                  </a:lnTo>
                  <a:lnTo>
                    <a:pt x="219" y="4"/>
                  </a:lnTo>
                  <a:lnTo>
                    <a:pt x="196" y="9"/>
                  </a:lnTo>
                  <a:lnTo>
                    <a:pt x="184" y="13"/>
                  </a:lnTo>
                  <a:lnTo>
                    <a:pt x="172" y="18"/>
                  </a:lnTo>
                  <a:lnTo>
                    <a:pt x="159" y="24"/>
                  </a:lnTo>
                  <a:lnTo>
                    <a:pt x="147" y="32"/>
                  </a:lnTo>
                  <a:lnTo>
                    <a:pt x="134" y="41"/>
                  </a:lnTo>
                  <a:lnTo>
                    <a:pt x="122" y="52"/>
                  </a:lnTo>
                  <a:lnTo>
                    <a:pt x="110" y="64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88" y="95"/>
                  </a:lnTo>
                  <a:lnTo>
                    <a:pt x="79" y="116"/>
                  </a:lnTo>
                  <a:lnTo>
                    <a:pt x="69" y="139"/>
                  </a:lnTo>
                  <a:lnTo>
                    <a:pt x="60" y="164"/>
                  </a:lnTo>
                  <a:lnTo>
                    <a:pt x="52" y="191"/>
                  </a:lnTo>
                  <a:lnTo>
                    <a:pt x="43" y="219"/>
                  </a:lnTo>
                  <a:lnTo>
                    <a:pt x="29" y="275"/>
                  </a:lnTo>
                  <a:lnTo>
                    <a:pt x="17" y="327"/>
                  </a:lnTo>
                  <a:lnTo>
                    <a:pt x="8" y="370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0" y="421"/>
                  </a:lnTo>
                  <a:lnTo>
                    <a:pt x="1" y="432"/>
                  </a:lnTo>
                  <a:lnTo>
                    <a:pt x="5" y="444"/>
                  </a:lnTo>
                  <a:lnTo>
                    <a:pt x="8" y="450"/>
                  </a:lnTo>
                  <a:lnTo>
                    <a:pt x="12" y="456"/>
                  </a:lnTo>
                  <a:lnTo>
                    <a:pt x="17" y="461"/>
                  </a:lnTo>
                  <a:lnTo>
                    <a:pt x="24" y="466"/>
                  </a:lnTo>
                  <a:lnTo>
                    <a:pt x="32" y="470"/>
                  </a:lnTo>
                  <a:lnTo>
                    <a:pt x="41" y="473"/>
                  </a:lnTo>
                  <a:lnTo>
                    <a:pt x="52" y="474"/>
                  </a:lnTo>
                  <a:lnTo>
                    <a:pt x="65" y="476"/>
                  </a:lnTo>
                  <a:lnTo>
                    <a:pt x="378" y="476"/>
                  </a:lnTo>
                  <a:lnTo>
                    <a:pt x="378" y="476"/>
                  </a:lnTo>
                  <a:lnTo>
                    <a:pt x="397" y="417"/>
                  </a:lnTo>
                  <a:lnTo>
                    <a:pt x="406" y="389"/>
                  </a:lnTo>
                  <a:lnTo>
                    <a:pt x="417" y="362"/>
                  </a:lnTo>
                  <a:lnTo>
                    <a:pt x="426" y="337"/>
                  </a:lnTo>
                  <a:lnTo>
                    <a:pt x="437" y="313"/>
                  </a:lnTo>
                  <a:lnTo>
                    <a:pt x="449" y="292"/>
                  </a:lnTo>
                  <a:lnTo>
                    <a:pt x="460" y="274"/>
                  </a:lnTo>
                  <a:lnTo>
                    <a:pt x="460" y="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4" name="Group 15"/>
          <p:cNvGrpSpPr/>
          <p:nvPr/>
        </p:nvGrpSpPr>
        <p:grpSpPr>
          <a:xfrm>
            <a:off x="2303640" y="1226520"/>
            <a:ext cx="436320" cy="662040"/>
            <a:chOff x="2303640" y="1226520"/>
            <a:chExt cx="436320" cy="662040"/>
          </a:xfrm>
        </p:grpSpPr>
        <p:sp>
          <p:nvSpPr>
            <p:cNvPr id="175" name="CustomShape 16"/>
            <p:cNvSpPr/>
            <p:nvPr/>
          </p:nvSpPr>
          <p:spPr>
            <a:xfrm>
              <a:off x="2303640" y="1550880"/>
              <a:ext cx="436320" cy="3376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"/>
            <p:cNvSpPr/>
            <p:nvPr/>
          </p:nvSpPr>
          <p:spPr>
            <a:xfrm>
              <a:off x="2371680" y="1226520"/>
              <a:ext cx="284400" cy="284400"/>
            </a:xfrm>
            <a:custGeom>
              <a:avLst/>
              <a:gdLst/>
              <a:ahLst/>
              <a:rect l="l" t="t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" name="Group 18"/>
          <p:cNvGrpSpPr/>
          <p:nvPr/>
        </p:nvGrpSpPr>
        <p:grpSpPr>
          <a:xfrm>
            <a:off x="2353680" y="3135600"/>
            <a:ext cx="1379520" cy="671760"/>
            <a:chOff x="2353680" y="3135600"/>
            <a:chExt cx="1379520" cy="671760"/>
          </a:xfrm>
        </p:grpSpPr>
        <p:sp>
          <p:nvSpPr>
            <p:cNvPr id="178" name="CustomShape 19"/>
            <p:cNvSpPr/>
            <p:nvPr/>
          </p:nvSpPr>
          <p:spPr>
            <a:xfrm>
              <a:off x="2753640" y="3142440"/>
              <a:ext cx="143280" cy="164520"/>
            </a:xfrm>
            <a:custGeom>
              <a:avLst/>
              <a:gdLst/>
              <a:ahLst/>
              <a:rect l="l" t="t" r="r" b="b"/>
              <a:pathLst>
                <a:path w="272" h="312">
                  <a:moveTo>
                    <a:pt x="272" y="155"/>
                  </a:moveTo>
                  <a:lnTo>
                    <a:pt x="272" y="155"/>
                  </a:lnTo>
                  <a:lnTo>
                    <a:pt x="271" y="174"/>
                  </a:lnTo>
                  <a:lnTo>
                    <a:pt x="270" y="191"/>
                  </a:lnTo>
                  <a:lnTo>
                    <a:pt x="266" y="208"/>
                  </a:lnTo>
                  <a:lnTo>
                    <a:pt x="262" y="223"/>
                  </a:lnTo>
                  <a:lnTo>
                    <a:pt x="256" y="237"/>
                  </a:lnTo>
                  <a:lnTo>
                    <a:pt x="249" y="250"/>
                  </a:lnTo>
                  <a:lnTo>
                    <a:pt x="241" y="261"/>
                  </a:lnTo>
                  <a:lnTo>
                    <a:pt x="233" y="272"/>
                  </a:lnTo>
                  <a:lnTo>
                    <a:pt x="222" y="281"/>
                  </a:lnTo>
                  <a:lnTo>
                    <a:pt x="212" y="289"/>
                  </a:lnTo>
                  <a:lnTo>
                    <a:pt x="201" y="296"/>
                  </a:lnTo>
                  <a:lnTo>
                    <a:pt x="188" y="302"/>
                  </a:lnTo>
                  <a:lnTo>
                    <a:pt x="177" y="307"/>
                  </a:lnTo>
                  <a:lnTo>
                    <a:pt x="163" y="310"/>
                  </a:lnTo>
                  <a:lnTo>
                    <a:pt x="150" y="311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22" y="311"/>
                  </a:lnTo>
                  <a:lnTo>
                    <a:pt x="108" y="310"/>
                  </a:lnTo>
                  <a:lnTo>
                    <a:pt x="95" y="307"/>
                  </a:lnTo>
                  <a:lnTo>
                    <a:pt x="83" y="302"/>
                  </a:lnTo>
                  <a:lnTo>
                    <a:pt x="71" y="296"/>
                  </a:lnTo>
                  <a:lnTo>
                    <a:pt x="59" y="288"/>
                  </a:lnTo>
                  <a:lnTo>
                    <a:pt x="49" y="280"/>
                  </a:lnTo>
                  <a:lnTo>
                    <a:pt x="40" y="271"/>
                  </a:lnTo>
                  <a:lnTo>
                    <a:pt x="30" y="260"/>
                  </a:lnTo>
                  <a:lnTo>
                    <a:pt x="23" y="248"/>
                  </a:lnTo>
                  <a:lnTo>
                    <a:pt x="16" y="236"/>
                  </a:lnTo>
                  <a:lnTo>
                    <a:pt x="10" y="222"/>
                  </a:lnTo>
                  <a:lnTo>
                    <a:pt x="6" y="207"/>
                  </a:lnTo>
                  <a:lnTo>
                    <a:pt x="2" y="190"/>
                  </a:lnTo>
                  <a:lnTo>
                    <a:pt x="0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1" y="124"/>
                  </a:lnTo>
                  <a:lnTo>
                    <a:pt x="3" y="109"/>
                  </a:lnTo>
                  <a:lnTo>
                    <a:pt x="6" y="95"/>
                  </a:lnTo>
                  <a:lnTo>
                    <a:pt x="10" y="81"/>
                  </a:lnTo>
                  <a:lnTo>
                    <a:pt x="15" y="68"/>
                  </a:lnTo>
                  <a:lnTo>
                    <a:pt x="21" y="57"/>
                  </a:lnTo>
                  <a:lnTo>
                    <a:pt x="28" y="45"/>
                  </a:lnTo>
                  <a:lnTo>
                    <a:pt x="37" y="34"/>
                  </a:lnTo>
                  <a:lnTo>
                    <a:pt x="47" y="26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4" y="7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4" y="2"/>
                  </a:lnTo>
                  <a:lnTo>
                    <a:pt x="191" y="7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29" y="26"/>
                  </a:lnTo>
                  <a:lnTo>
                    <a:pt x="240" y="34"/>
                  </a:lnTo>
                  <a:lnTo>
                    <a:pt x="248" y="45"/>
                  </a:lnTo>
                  <a:lnTo>
                    <a:pt x="254" y="57"/>
                  </a:lnTo>
                  <a:lnTo>
                    <a:pt x="259" y="68"/>
                  </a:lnTo>
                  <a:lnTo>
                    <a:pt x="264" y="81"/>
                  </a:lnTo>
                  <a:lnTo>
                    <a:pt x="268" y="95"/>
                  </a:lnTo>
                  <a:lnTo>
                    <a:pt x="270" y="109"/>
                  </a:lnTo>
                  <a:lnTo>
                    <a:pt x="271" y="124"/>
                  </a:lnTo>
                  <a:lnTo>
                    <a:pt x="272" y="155"/>
                  </a:lnTo>
                  <a:lnTo>
                    <a:pt x="272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0"/>
            <p:cNvSpPr/>
            <p:nvPr/>
          </p:nvSpPr>
          <p:spPr>
            <a:xfrm>
              <a:off x="2692080" y="3330000"/>
              <a:ext cx="261000" cy="221400"/>
            </a:xfrm>
            <a:custGeom>
              <a:avLst/>
              <a:gdLst/>
              <a:ahLst/>
              <a:rect l="l" t="t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40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4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5" y="10"/>
                  </a:lnTo>
                  <a:lnTo>
                    <a:pt x="335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60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5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6" y="188"/>
                  </a:lnTo>
                  <a:lnTo>
                    <a:pt x="68" y="202"/>
                  </a:lnTo>
                  <a:lnTo>
                    <a:pt x="98" y="217"/>
                  </a:lnTo>
                  <a:lnTo>
                    <a:pt x="98" y="217"/>
                  </a:lnTo>
                  <a:lnTo>
                    <a:pt x="121" y="232"/>
                  </a:lnTo>
                  <a:lnTo>
                    <a:pt x="144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1"/>
            <p:cNvSpPr/>
            <p:nvPr/>
          </p:nvSpPr>
          <p:spPr>
            <a:xfrm>
              <a:off x="3153600" y="3330000"/>
              <a:ext cx="262440" cy="221400"/>
            </a:xfrm>
            <a:custGeom>
              <a:avLst/>
              <a:gdLst/>
              <a:ahLst/>
              <a:rect l="l" t="t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39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3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58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3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5" y="188"/>
                  </a:lnTo>
                  <a:lnTo>
                    <a:pt x="68" y="202"/>
                  </a:lnTo>
                  <a:lnTo>
                    <a:pt x="97" y="217"/>
                  </a:lnTo>
                  <a:lnTo>
                    <a:pt x="97" y="217"/>
                  </a:lnTo>
                  <a:lnTo>
                    <a:pt x="121" y="232"/>
                  </a:lnTo>
                  <a:lnTo>
                    <a:pt x="143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2"/>
            <p:cNvSpPr/>
            <p:nvPr/>
          </p:nvSpPr>
          <p:spPr>
            <a:xfrm>
              <a:off x="2827080" y="3469680"/>
              <a:ext cx="436320" cy="3376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3"/>
            <p:cNvSpPr/>
            <p:nvPr/>
          </p:nvSpPr>
          <p:spPr>
            <a:xfrm>
              <a:off x="3296880" y="3469680"/>
              <a:ext cx="436320" cy="3376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4"/>
            <p:cNvSpPr/>
            <p:nvPr/>
          </p:nvSpPr>
          <p:spPr>
            <a:xfrm>
              <a:off x="2353680" y="3469680"/>
              <a:ext cx="436320" cy="3376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5"/>
            <p:cNvSpPr/>
            <p:nvPr/>
          </p:nvSpPr>
          <p:spPr>
            <a:xfrm>
              <a:off x="3220560" y="3142440"/>
              <a:ext cx="143280" cy="164520"/>
            </a:xfrm>
            <a:custGeom>
              <a:avLst/>
              <a:gdLst/>
              <a:ahLst/>
              <a:rect l="l" t="t" r="r" b="b"/>
              <a:pathLst>
                <a:path w="272" h="312">
                  <a:moveTo>
                    <a:pt x="272" y="155"/>
                  </a:moveTo>
                  <a:lnTo>
                    <a:pt x="272" y="155"/>
                  </a:lnTo>
                  <a:lnTo>
                    <a:pt x="271" y="174"/>
                  </a:lnTo>
                  <a:lnTo>
                    <a:pt x="270" y="191"/>
                  </a:lnTo>
                  <a:lnTo>
                    <a:pt x="266" y="208"/>
                  </a:lnTo>
                  <a:lnTo>
                    <a:pt x="262" y="223"/>
                  </a:lnTo>
                  <a:lnTo>
                    <a:pt x="256" y="237"/>
                  </a:lnTo>
                  <a:lnTo>
                    <a:pt x="249" y="250"/>
                  </a:lnTo>
                  <a:lnTo>
                    <a:pt x="241" y="261"/>
                  </a:lnTo>
                  <a:lnTo>
                    <a:pt x="233" y="272"/>
                  </a:lnTo>
                  <a:lnTo>
                    <a:pt x="222" y="281"/>
                  </a:lnTo>
                  <a:lnTo>
                    <a:pt x="212" y="289"/>
                  </a:lnTo>
                  <a:lnTo>
                    <a:pt x="201" y="296"/>
                  </a:lnTo>
                  <a:lnTo>
                    <a:pt x="188" y="302"/>
                  </a:lnTo>
                  <a:lnTo>
                    <a:pt x="177" y="307"/>
                  </a:lnTo>
                  <a:lnTo>
                    <a:pt x="163" y="310"/>
                  </a:lnTo>
                  <a:lnTo>
                    <a:pt x="150" y="311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22" y="311"/>
                  </a:lnTo>
                  <a:lnTo>
                    <a:pt x="108" y="310"/>
                  </a:lnTo>
                  <a:lnTo>
                    <a:pt x="95" y="307"/>
                  </a:lnTo>
                  <a:lnTo>
                    <a:pt x="83" y="302"/>
                  </a:lnTo>
                  <a:lnTo>
                    <a:pt x="71" y="296"/>
                  </a:lnTo>
                  <a:lnTo>
                    <a:pt x="59" y="288"/>
                  </a:lnTo>
                  <a:lnTo>
                    <a:pt x="49" y="280"/>
                  </a:lnTo>
                  <a:lnTo>
                    <a:pt x="40" y="271"/>
                  </a:lnTo>
                  <a:lnTo>
                    <a:pt x="30" y="260"/>
                  </a:lnTo>
                  <a:lnTo>
                    <a:pt x="23" y="248"/>
                  </a:lnTo>
                  <a:lnTo>
                    <a:pt x="16" y="236"/>
                  </a:lnTo>
                  <a:lnTo>
                    <a:pt x="10" y="222"/>
                  </a:lnTo>
                  <a:lnTo>
                    <a:pt x="6" y="207"/>
                  </a:lnTo>
                  <a:lnTo>
                    <a:pt x="2" y="190"/>
                  </a:lnTo>
                  <a:lnTo>
                    <a:pt x="0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1" y="124"/>
                  </a:lnTo>
                  <a:lnTo>
                    <a:pt x="3" y="109"/>
                  </a:lnTo>
                  <a:lnTo>
                    <a:pt x="6" y="95"/>
                  </a:lnTo>
                  <a:lnTo>
                    <a:pt x="10" y="81"/>
                  </a:lnTo>
                  <a:lnTo>
                    <a:pt x="15" y="68"/>
                  </a:lnTo>
                  <a:lnTo>
                    <a:pt x="21" y="57"/>
                  </a:lnTo>
                  <a:lnTo>
                    <a:pt x="28" y="45"/>
                  </a:lnTo>
                  <a:lnTo>
                    <a:pt x="37" y="34"/>
                  </a:lnTo>
                  <a:lnTo>
                    <a:pt x="47" y="26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4" y="7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4" y="2"/>
                  </a:lnTo>
                  <a:lnTo>
                    <a:pt x="191" y="7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29" y="26"/>
                  </a:lnTo>
                  <a:lnTo>
                    <a:pt x="240" y="34"/>
                  </a:lnTo>
                  <a:lnTo>
                    <a:pt x="248" y="45"/>
                  </a:lnTo>
                  <a:lnTo>
                    <a:pt x="254" y="57"/>
                  </a:lnTo>
                  <a:lnTo>
                    <a:pt x="259" y="68"/>
                  </a:lnTo>
                  <a:lnTo>
                    <a:pt x="264" y="81"/>
                  </a:lnTo>
                  <a:lnTo>
                    <a:pt x="268" y="95"/>
                  </a:lnTo>
                  <a:lnTo>
                    <a:pt x="270" y="109"/>
                  </a:lnTo>
                  <a:lnTo>
                    <a:pt x="271" y="124"/>
                  </a:lnTo>
                  <a:lnTo>
                    <a:pt x="272" y="155"/>
                  </a:lnTo>
                  <a:lnTo>
                    <a:pt x="272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26"/>
            <p:cNvSpPr/>
            <p:nvPr/>
          </p:nvSpPr>
          <p:spPr>
            <a:xfrm>
              <a:off x="2428200" y="3135600"/>
              <a:ext cx="284400" cy="284400"/>
            </a:xfrm>
            <a:custGeom>
              <a:avLst/>
              <a:gdLst/>
              <a:ahLst/>
              <a:rect l="l" t="t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27"/>
            <p:cNvSpPr/>
            <p:nvPr/>
          </p:nvSpPr>
          <p:spPr>
            <a:xfrm>
              <a:off x="2913840" y="3135600"/>
              <a:ext cx="284400" cy="284400"/>
            </a:xfrm>
            <a:custGeom>
              <a:avLst/>
              <a:gdLst/>
              <a:ahLst/>
              <a:rect l="l" t="t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28"/>
            <p:cNvSpPr/>
            <p:nvPr/>
          </p:nvSpPr>
          <p:spPr>
            <a:xfrm>
              <a:off x="3380760" y="3135600"/>
              <a:ext cx="284400" cy="284400"/>
            </a:xfrm>
            <a:custGeom>
              <a:avLst/>
              <a:gdLst/>
              <a:ahLst/>
              <a:rect l="l" t="t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29"/>
          <p:cNvSpPr/>
          <p:nvPr/>
        </p:nvSpPr>
        <p:spPr>
          <a:xfrm>
            <a:off x="4753440" y="4989600"/>
            <a:ext cx="4136400" cy="1078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108000" bIns="0" anchor="ctr"/>
          <a:p>
            <a:pPr indent="-216000">
              <a:lnSpc>
                <a:spcPct val="150000"/>
              </a:lnSpc>
              <a:buClr>
                <a:srgbClr val="7f7f7f"/>
              </a:buClr>
              <a:buFont typeface="Wingdings" charset="2"/>
              <a:buChar char=""/>
            </a:pP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 </a:t>
            </a:r>
            <a:r>
              <a:rPr b="0" lang="fr-FR" sz="1600" spc="-1" strike="noStrike">
                <a:solidFill>
                  <a:srgbClr val="7f7f7f"/>
                </a:solidFill>
                <a:latin typeface="Arial"/>
              </a:rPr>
              <a:t>Utilisent les applications avec IHM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9" name="CustomShape 30"/>
          <p:cNvSpPr/>
          <p:nvPr/>
        </p:nvSpPr>
        <p:spPr>
          <a:xfrm>
            <a:off x="4677120" y="4596120"/>
            <a:ext cx="2421720" cy="48240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</a:rPr>
              <a:t>Utilisateurs finaux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90" name="Group 31"/>
          <p:cNvGrpSpPr/>
          <p:nvPr/>
        </p:nvGrpSpPr>
        <p:grpSpPr>
          <a:xfrm>
            <a:off x="7242840" y="4404600"/>
            <a:ext cx="1868760" cy="673560"/>
            <a:chOff x="7242840" y="4404600"/>
            <a:chExt cx="1868760" cy="673560"/>
          </a:xfrm>
        </p:grpSpPr>
        <p:grpSp>
          <p:nvGrpSpPr>
            <p:cNvPr id="191" name="Group 32"/>
            <p:cNvGrpSpPr/>
            <p:nvPr/>
          </p:nvGrpSpPr>
          <p:grpSpPr>
            <a:xfrm>
              <a:off x="7242840" y="4406400"/>
              <a:ext cx="1379160" cy="671760"/>
              <a:chOff x="7242840" y="4406400"/>
              <a:chExt cx="1379160" cy="671760"/>
            </a:xfrm>
          </p:grpSpPr>
          <p:sp>
            <p:nvSpPr>
              <p:cNvPr id="192" name="CustomShape 33"/>
              <p:cNvSpPr/>
              <p:nvPr/>
            </p:nvSpPr>
            <p:spPr>
              <a:xfrm>
                <a:off x="7642800" y="4413600"/>
                <a:ext cx="143280" cy="164520"/>
              </a:xfrm>
              <a:custGeom>
                <a:avLst/>
                <a:gdLst/>
                <a:ahLst/>
                <a:rect l="l" t="t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34"/>
              <p:cNvSpPr/>
              <p:nvPr/>
            </p:nvSpPr>
            <p:spPr>
              <a:xfrm>
                <a:off x="7580880" y="4601160"/>
                <a:ext cx="261000" cy="221400"/>
              </a:xfrm>
              <a:custGeom>
                <a:avLst/>
                <a:gdLst/>
                <a:ahLst/>
                <a:rect l="l" t="t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40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4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60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5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6" y="188"/>
                    </a:lnTo>
                    <a:lnTo>
                      <a:pt x="68" y="202"/>
                    </a:lnTo>
                    <a:lnTo>
                      <a:pt x="98" y="217"/>
                    </a:lnTo>
                    <a:lnTo>
                      <a:pt x="98" y="217"/>
                    </a:lnTo>
                    <a:lnTo>
                      <a:pt x="121" y="232"/>
                    </a:lnTo>
                    <a:lnTo>
                      <a:pt x="144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35"/>
              <p:cNvSpPr/>
              <p:nvPr/>
            </p:nvSpPr>
            <p:spPr>
              <a:xfrm>
                <a:off x="8042400" y="4601160"/>
                <a:ext cx="262440" cy="221400"/>
              </a:xfrm>
              <a:custGeom>
                <a:avLst/>
                <a:gdLst/>
                <a:ahLst/>
                <a:rect l="l" t="t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39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3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58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3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5" y="188"/>
                    </a:lnTo>
                    <a:lnTo>
                      <a:pt x="68" y="202"/>
                    </a:lnTo>
                    <a:lnTo>
                      <a:pt x="97" y="217"/>
                    </a:lnTo>
                    <a:lnTo>
                      <a:pt x="97" y="217"/>
                    </a:lnTo>
                    <a:lnTo>
                      <a:pt x="121" y="232"/>
                    </a:lnTo>
                    <a:lnTo>
                      <a:pt x="143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36"/>
              <p:cNvSpPr/>
              <p:nvPr/>
            </p:nvSpPr>
            <p:spPr>
              <a:xfrm>
                <a:off x="7715880" y="47404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37"/>
              <p:cNvSpPr/>
              <p:nvPr/>
            </p:nvSpPr>
            <p:spPr>
              <a:xfrm>
                <a:off x="8185680" y="47404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38"/>
              <p:cNvSpPr/>
              <p:nvPr/>
            </p:nvSpPr>
            <p:spPr>
              <a:xfrm>
                <a:off x="7242840" y="47404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39"/>
              <p:cNvSpPr/>
              <p:nvPr/>
            </p:nvSpPr>
            <p:spPr>
              <a:xfrm>
                <a:off x="8109360" y="4413600"/>
                <a:ext cx="143280" cy="164520"/>
              </a:xfrm>
              <a:custGeom>
                <a:avLst/>
                <a:gdLst/>
                <a:ahLst/>
                <a:rect l="l" t="t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40"/>
              <p:cNvSpPr/>
              <p:nvPr/>
            </p:nvSpPr>
            <p:spPr>
              <a:xfrm>
                <a:off x="7317000" y="44064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41"/>
              <p:cNvSpPr/>
              <p:nvPr/>
            </p:nvSpPr>
            <p:spPr>
              <a:xfrm>
                <a:off x="7803000" y="44064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42"/>
              <p:cNvSpPr/>
              <p:nvPr/>
            </p:nvSpPr>
            <p:spPr>
              <a:xfrm>
                <a:off x="8269560" y="44064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2" name="Group 43"/>
            <p:cNvGrpSpPr/>
            <p:nvPr/>
          </p:nvGrpSpPr>
          <p:grpSpPr>
            <a:xfrm>
              <a:off x="7732440" y="4404600"/>
              <a:ext cx="1379160" cy="671760"/>
              <a:chOff x="7732440" y="4404600"/>
              <a:chExt cx="1379160" cy="671760"/>
            </a:xfrm>
          </p:grpSpPr>
          <p:sp>
            <p:nvSpPr>
              <p:cNvPr id="203" name="CustomShape 44"/>
              <p:cNvSpPr/>
              <p:nvPr/>
            </p:nvSpPr>
            <p:spPr>
              <a:xfrm>
                <a:off x="8132400" y="4411440"/>
                <a:ext cx="143280" cy="164520"/>
              </a:xfrm>
              <a:custGeom>
                <a:avLst/>
                <a:gdLst/>
                <a:ahLst/>
                <a:rect l="l" t="t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45"/>
              <p:cNvSpPr/>
              <p:nvPr/>
            </p:nvSpPr>
            <p:spPr>
              <a:xfrm>
                <a:off x="8070480" y="4599000"/>
                <a:ext cx="261000" cy="221400"/>
              </a:xfrm>
              <a:custGeom>
                <a:avLst/>
                <a:gdLst/>
                <a:ahLst/>
                <a:rect l="l" t="t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40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4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60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5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6" y="188"/>
                    </a:lnTo>
                    <a:lnTo>
                      <a:pt x="68" y="202"/>
                    </a:lnTo>
                    <a:lnTo>
                      <a:pt x="98" y="217"/>
                    </a:lnTo>
                    <a:lnTo>
                      <a:pt x="98" y="217"/>
                    </a:lnTo>
                    <a:lnTo>
                      <a:pt x="121" y="232"/>
                    </a:lnTo>
                    <a:lnTo>
                      <a:pt x="144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46"/>
              <p:cNvSpPr/>
              <p:nvPr/>
            </p:nvSpPr>
            <p:spPr>
              <a:xfrm>
                <a:off x="8532000" y="4599000"/>
                <a:ext cx="262440" cy="221400"/>
              </a:xfrm>
              <a:custGeom>
                <a:avLst/>
                <a:gdLst/>
                <a:ahLst/>
                <a:rect l="l" t="t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39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3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58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3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5" y="188"/>
                    </a:lnTo>
                    <a:lnTo>
                      <a:pt x="68" y="202"/>
                    </a:lnTo>
                    <a:lnTo>
                      <a:pt x="97" y="217"/>
                    </a:lnTo>
                    <a:lnTo>
                      <a:pt x="97" y="217"/>
                    </a:lnTo>
                    <a:lnTo>
                      <a:pt x="121" y="232"/>
                    </a:lnTo>
                    <a:lnTo>
                      <a:pt x="143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47"/>
              <p:cNvSpPr/>
              <p:nvPr/>
            </p:nvSpPr>
            <p:spPr>
              <a:xfrm>
                <a:off x="8205480" y="47386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48"/>
              <p:cNvSpPr/>
              <p:nvPr/>
            </p:nvSpPr>
            <p:spPr>
              <a:xfrm>
                <a:off x="8675280" y="47386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49"/>
              <p:cNvSpPr/>
              <p:nvPr/>
            </p:nvSpPr>
            <p:spPr>
              <a:xfrm>
                <a:off x="7732440" y="4738680"/>
                <a:ext cx="436320" cy="337680"/>
              </a:xfrm>
              <a:custGeom>
                <a:avLst/>
                <a:gdLst/>
                <a:ahLst/>
                <a:rect l="l" t="t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50"/>
              <p:cNvSpPr/>
              <p:nvPr/>
            </p:nvSpPr>
            <p:spPr>
              <a:xfrm>
                <a:off x="8598960" y="4411440"/>
                <a:ext cx="143280" cy="164520"/>
              </a:xfrm>
              <a:custGeom>
                <a:avLst/>
                <a:gdLst/>
                <a:ahLst/>
                <a:rect l="l" t="t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51"/>
              <p:cNvSpPr/>
              <p:nvPr/>
            </p:nvSpPr>
            <p:spPr>
              <a:xfrm>
                <a:off x="7806600" y="44046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52"/>
              <p:cNvSpPr/>
              <p:nvPr/>
            </p:nvSpPr>
            <p:spPr>
              <a:xfrm>
                <a:off x="8292600" y="44046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53"/>
              <p:cNvSpPr/>
              <p:nvPr/>
            </p:nvSpPr>
            <p:spPr>
              <a:xfrm>
                <a:off x="8759160" y="4404600"/>
                <a:ext cx="284400" cy="284400"/>
              </a:xfrm>
              <a:custGeom>
                <a:avLst/>
                <a:gdLst/>
                <a:ahLst/>
                <a:rect l="l" t="t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3" name="TextShape 54"/>
          <p:cNvSpPr txBox="1"/>
          <p:nvPr/>
        </p:nvSpPr>
        <p:spPr>
          <a:xfrm>
            <a:off x="3912480" y="6381360"/>
            <a:ext cx="3888000" cy="15336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 anchor="ctr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7f7f7f"/>
                </a:solidFill>
                <a:latin typeface="Arial"/>
              </a:rPr>
              <a:t>Outillage POM-R  |  05/2018</a:t>
            </a:r>
            <a:endParaRPr b="0" lang="fr-FR" sz="1000" spc="-1" strike="noStrike">
              <a:latin typeface="Times New Roman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95280" y="274680"/>
            <a:ext cx="8353080" cy="849600"/>
          </a:xfrm>
          <a:prstGeom prst="rect">
            <a:avLst/>
          </a:prstGeom>
          <a:noFill/>
          <a:ln>
            <a:noFill/>
          </a:ln>
        </p:spPr>
        <p:txBody>
          <a:bodyPr lIns="36000" rIns="36000" tIns="0" bIns="0"/>
          <a:p>
            <a:pPr>
              <a:lnSpc>
                <a:spcPct val="100000"/>
              </a:lnSpc>
            </a:pPr>
            <a:r>
              <a:rPr b="0" lang="fr-FR" sz="2800" spc="-1" strike="noStrike" cap="all">
                <a:solidFill>
                  <a:srgbClr val="001a70"/>
                </a:solidFill>
                <a:latin typeface="Arial"/>
              </a:rPr>
              <a:t>Outils</a:t>
            </a:r>
            <a:endParaRPr b="0" lang="fr-FR" sz="2800" spc="-1" strike="noStrike">
              <a:solidFill>
                <a:srgbClr val="7f7f7f"/>
              </a:solidFill>
              <a:latin typeface="Arial"/>
            </a:endParaRPr>
          </a:p>
        </p:txBody>
      </p:sp>
      <p:grpSp>
        <p:nvGrpSpPr>
          <p:cNvPr id="215" name="Group 2"/>
          <p:cNvGrpSpPr/>
          <p:nvPr/>
        </p:nvGrpSpPr>
        <p:grpSpPr>
          <a:xfrm>
            <a:off x="6713280" y="1607760"/>
            <a:ext cx="1286280" cy="1020600"/>
            <a:chOff x="6713280" y="1607760"/>
            <a:chExt cx="1286280" cy="1020600"/>
          </a:xfrm>
        </p:grpSpPr>
        <p:pic>
          <p:nvPicPr>
            <p:cNvPr id="216" name="Image 9" descr=""/>
            <p:cNvPicPr/>
            <p:nvPr/>
          </p:nvPicPr>
          <p:blipFill>
            <a:blip r:embed="rId1"/>
            <a:stretch/>
          </p:blipFill>
          <p:spPr>
            <a:xfrm>
              <a:off x="7083360" y="1607760"/>
              <a:ext cx="546480" cy="633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3"/>
            <p:cNvSpPr/>
            <p:nvPr/>
          </p:nvSpPr>
          <p:spPr>
            <a:xfrm>
              <a:off x="6713280" y="2259720"/>
              <a:ext cx="1286280" cy="368640"/>
            </a:xfrm>
            <a:prstGeom prst="roundRect">
              <a:avLst>
                <a:gd name="adj" fmla="val 16667"/>
              </a:avLst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7f7f7f"/>
                  </a:solidFill>
                  <a:latin typeface="Arial"/>
                </a:rPr>
                <a:t>Serveur Web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218" name="Group 4"/>
          <p:cNvGrpSpPr/>
          <p:nvPr/>
        </p:nvGrpSpPr>
        <p:grpSpPr>
          <a:xfrm>
            <a:off x="4747320" y="775440"/>
            <a:ext cx="1179000" cy="951120"/>
            <a:chOff x="4747320" y="775440"/>
            <a:chExt cx="1179000" cy="951120"/>
          </a:xfrm>
        </p:grpSpPr>
        <p:pic>
          <p:nvPicPr>
            <p:cNvPr id="219" name="Image 8" descr=""/>
            <p:cNvPicPr/>
            <p:nvPr/>
          </p:nvPicPr>
          <p:blipFill>
            <a:blip r:embed="rId2"/>
            <a:srcRect l="0" t="25937" r="0" b="28591"/>
            <a:stretch/>
          </p:blipFill>
          <p:spPr>
            <a:xfrm>
              <a:off x="4747320" y="775440"/>
              <a:ext cx="1179000" cy="535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0" name="CustomShape 5"/>
            <p:cNvSpPr/>
            <p:nvPr/>
          </p:nvSpPr>
          <p:spPr>
            <a:xfrm>
              <a:off x="4958280" y="1296720"/>
              <a:ext cx="896760" cy="4298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7f7f7f"/>
                  </a:solidFill>
                  <a:latin typeface="Arial"/>
                </a:rPr>
                <a:t>Backend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221" name="Group 6"/>
          <p:cNvGrpSpPr/>
          <p:nvPr/>
        </p:nvGrpSpPr>
        <p:grpSpPr>
          <a:xfrm>
            <a:off x="2694960" y="4525560"/>
            <a:ext cx="2446560" cy="1893960"/>
            <a:chOff x="2694960" y="4525560"/>
            <a:chExt cx="2446560" cy="1893960"/>
          </a:xfrm>
        </p:grpSpPr>
        <p:grpSp>
          <p:nvGrpSpPr>
            <p:cNvPr id="222" name="Group 7"/>
            <p:cNvGrpSpPr/>
            <p:nvPr/>
          </p:nvGrpSpPr>
          <p:grpSpPr>
            <a:xfrm>
              <a:off x="2694960" y="4691160"/>
              <a:ext cx="702000" cy="1029600"/>
              <a:chOff x="2694960" y="4691160"/>
              <a:chExt cx="702000" cy="1029600"/>
            </a:xfrm>
          </p:grpSpPr>
          <p:pic>
            <p:nvPicPr>
              <p:cNvPr id="223" name="Image 7" descr=""/>
              <p:cNvPicPr/>
              <p:nvPr/>
            </p:nvPicPr>
            <p:blipFill>
              <a:blip r:embed="rId3"/>
              <a:stretch/>
            </p:blipFill>
            <p:spPr>
              <a:xfrm>
                <a:off x="2734200" y="4691160"/>
                <a:ext cx="623520" cy="575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4" name="CustomShape 8"/>
              <p:cNvSpPr/>
              <p:nvPr/>
            </p:nvSpPr>
            <p:spPr>
              <a:xfrm>
                <a:off x="2694960" y="5290920"/>
                <a:ext cx="702000" cy="429840"/>
              </a:xfrm>
              <a:prstGeom prst="roundRect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7f7f7f"/>
                    </a:solidFill>
                    <a:latin typeface="Arial"/>
                  </a:rPr>
                  <a:t>Gitlab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225" name="CustomShape 9"/>
            <p:cNvSpPr/>
            <p:nvPr/>
          </p:nvSpPr>
          <p:spPr>
            <a:xfrm>
              <a:off x="3718800" y="4525560"/>
              <a:ext cx="788760" cy="429840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7f7f7f"/>
                  </a:solidFill>
                  <a:latin typeface="Arial"/>
                </a:rPr>
                <a:t>Sources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6" name="CustomShape 10"/>
            <p:cNvSpPr/>
            <p:nvPr/>
          </p:nvSpPr>
          <p:spPr>
            <a:xfrm>
              <a:off x="3718800" y="5102280"/>
              <a:ext cx="788760" cy="429840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7f7f7f"/>
                  </a:solidFill>
                  <a:latin typeface="Arial"/>
                </a:rPr>
                <a:t>R.exe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7" name="CustomShape 11"/>
            <p:cNvSpPr/>
            <p:nvPr/>
          </p:nvSpPr>
          <p:spPr>
            <a:xfrm>
              <a:off x="4352760" y="5989680"/>
              <a:ext cx="788760" cy="429840"/>
            </a:xfrm>
            <a:prstGeom prst="cloud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7f7f7f"/>
                  </a:solidFill>
                  <a:latin typeface="Arial"/>
                </a:rPr>
                <a:t>Issues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8" name="Line 12"/>
            <p:cNvSpPr/>
            <p:nvPr/>
          </p:nvSpPr>
          <p:spPr>
            <a:xfrm flipV="1">
              <a:off x="3396960" y="4740480"/>
              <a:ext cx="321840" cy="765360"/>
            </a:xfrm>
            <a:prstGeom prst="line">
              <a:avLst/>
            </a:prstGeom>
            <a:ln w="19080">
              <a:solidFill>
                <a:srgbClr val="fe540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13"/>
            <p:cNvSpPr/>
            <p:nvPr/>
          </p:nvSpPr>
          <p:spPr>
            <a:xfrm flipV="1">
              <a:off x="3396960" y="5317200"/>
              <a:ext cx="321840" cy="188640"/>
            </a:xfrm>
            <a:prstGeom prst="line">
              <a:avLst/>
            </a:prstGeom>
            <a:ln w="19080">
              <a:solidFill>
                <a:srgbClr val="fe540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14"/>
            <p:cNvSpPr/>
            <p:nvPr/>
          </p:nvSpPr>
          <p:spPr>
            <a:xfrm>
              <a:off x="3045960" y="5721120"/>
              <a:ext cx="1308960" cy="483480"/>
            </a:xfrm>
            <a:prstGeom prst="line">
              <a:avLst/>
            </a:prstGeom>
            <a:ln w="19080">
              <a:solidFill>
                <a:srgbClr val="fe540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1" name="Group 15"/>
          <p:cNvGrpSpPr/>
          <p:nvPr/>
        </p:nvGrpSpPr>
        <p:grpSpPr>
          <a:xfrm>
            <a:off x="1478880" y="1234440"/>
            <a:ext cx="2272320" cy="1350360"/>
            <a:chOff x="1478880" y="1234440"/>
            <a:chExt cx="2272320" cy="1350360"/>
          </a:xfrm>
        </p:grpSpPr>
        <p:grpSp>
          <p:nvGrpSpPr>
            <p:cNvPr id="232" name="Group 16"/>
            <p:cNvGrpSpPr/>
            <p:nvPr/>
          </p:nvGrpSpPr>
          <p:grpSpPr>
            <a:xfrm>
              <a:off x="1478880" y="1234440"/>
              <a:ext cx="766440" cy="1005480"/>
              <a:chOff x="1478880" y="1234440"/>
              <a:chExt cx="766440" cy="1005480"/>
            </a:xfrm>
          </p:grpSpPr>
          <p:pic>
            <p:nvPicPr>
              <p:cNvPr id="233" name="Image 3" descr=""/>
              <p:cNvPicPr/>
              <p:nvPr/>
            </p:nvPicPr>
            <p:blipFill>
              <a:blip r:embed="rId4"/>
              <a:stretch/>
            </p:blipFill>
            <p:spPr>
              <a:xfrm>
                <a:off x="1577520" y="1234440"/>
                <a:ext cx="568800" cy="553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4" name="CustomShape 17"/>
              <p:cNvSpPr/>
              <p:nvPr/>
            </p:nvSpPr>
            <p:spPr>
              <a:xfrm>
                <a:off x="1478880" y="1810080"/>
                <a:ext cx="766440" cy="429840"/>
              </a:xfrm>
              <a:prstGeom prst="roundRect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7f7f7f"/>
                    </a:solidFill>
                    <a:latin typeface="Arial"/>
                  </a:rPr>
                  <a:t>Jenkins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235" name="CustomShape 18"/>
            <p:cNvSpPr/>
            <p:nvPr/>
          </p:nvSpPr>
          <p:spPr>
            <a:xfrm>
              <a:off x="2535120" y="1535040"/>
              <a:ext cx="1216080" cy="429840"/>
            </a:xfrm>
            <a:prstGeom prst="homePlat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7f7f7f"/>
                  </a:solidFill>
                  <a:latin typeface="Arial"/>
                </a:rPr>
                <a:t>Traitements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36" name="CustomShape 19"/>
            <p:cNvSpPr/>
            <p:nvPr/>
          </p:nvSpPr>
          <p:spPr>
            <a:xfrm>
              <a:off x="2535120" y="2154960"/>
              <a:ext cx="1216080" cy="429840"/>
            </a:xfrm>
            <a:prstGeom prst="homePlat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7f7f7f"/>
                  </a:solidFill>
                  <a:latin typeface="Arial"/>
                </a:rPr>
                <a:t>Déploiements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37" name="Line 20"/>
            <p:cNvSpPr/>
            <p:nvPr/>
          </p:nvSpPr>
          <p:spPr>
            <a:xfrm flipV="1">
              <a:off x="2245320" y="1749960"/>
              <a:ext cx="289800" cy="27504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8" name="Line 21"/>
            <p:cNvSpPr/>
            <p:nvPr/>
          </p:nvSpPr>
          <p:spPr>
            <a:xfrm>
              <a:off x="2245320" y="2025000"/>
              <a:ext cx="289800" cy="344880"/>
            </a:xfrm>
            <a:prstGeom prst="line">
              <a:avLst/>
            </a:prstGeom>
            <a:ln w="19080">
              <a:solidFill>
                <a:schemeClr val="accent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39" name="CustomShape 22"/>
          <p:cNvSpPr/>
          <p:nvPr/>
        </p:nvSpPr>
        <p:spPr>
          <a:xfrm flipV="1">
            <a:off x="3751560" y="1510920"/>
            <a:ext cx="120636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400000" sp="300000"/>
            </a:custDash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240" name="Group 23"/>
          <p:cNvGrpSpPr/>
          <p:nvPr/>
        </p:nvGrpSpPr>
        <p:grpSpPr>
          <a:xfrm>
            <a:off x="4507560" y="2629080"/>
            <a:ext cx="3514320" cy="2863080"/>
            <a:chOff x="4507560" y="2629080"/>
            <a:chExt cx="3514320" cy="2863080"/>
          </a:xfrm>
        </p:grpSpPr>
        <p:grpSp>
          <p:nvGrpSpPr>
            <p:cNvPr id="241" name="Group 24"/>
            <p:cNvGrpSpPr/>
            <p:nvPr/>
          </p:nvGrpSpPr>
          <p:grpSpPr>
            <a:xfrm>
              <a:off x="6797880" y="4476240"/>
              <a:ext cx="1224000" cy="1015920"/>
              <a:chOff x="6797880" y="4476240"/>
              <a:chExt cx="1224000" cy="1015920"/>
            </a:xfrm>
          </p:grpSpPr>
          <p:pic>
            <p:nvPicPr>
              <p:cNvPr id="242" name="Picture 2" descr=""/>
              <p:cNvPicPr/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1000"/>
                        </a14:imgEffect>
                      </a14:imgLayer>
                    </a14:imgProps>
                  </a:ext>
                </a:extLst>
              </a:blip>
              <a:srcRect l="0" t="0" r="51527" b="0"/>
              <a:stretch/>
            </p:blipFill>
            <p:spPr>
              <a:xfrm>
                <a:off x="7147800" y="4476240"/>
                <a:ext cx="462240" cy="622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3" name="CustomShape 25"/>
              <p:cNvSpPr/>
              <p:nvPr/>
            </p:nvSpPr>
            <p:spPr>
              <a:xfrm>
                <a:off x="6797880" y="5119200"/>
                <a:ext cx="1224000" cy="372960"/>
              </a:xfrm>
              <a:prstGeom prst="roundRect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7f7f7f"/>
                    </a:solidFill>
                    <a:latin typeface="Arial"/>
                  </a:rPr>
                  <a:t>Utilisateur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sp>
          <p:nvSpPr>
            <p:cNvPr id="244" name="CustomShape 26"/>
            <p:cNvSpPr/>
            <p:nvPr/>
          </p:nvSpPr>
          <p:spPr>
            <a:xfrm flipH="1">
              <a:off x="4507200" y="5305680"/>
              <a:ext cx="2289240" cy="1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custDash>
                <a:ds d="400000" sp="300000"/>
              </a:custDash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45" name="CustomShape 27"/>
            <p:cNvSpPr/>
            <p:nvPr/>
          </p:nvSpPr>
          <p:spPr>
            <a:xfrm flipH="1" flipV="1">
              <a:off x="7355880" y="2629080"/>
              <a:ext cx="21960" cy="184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custDash>
                <a:ds d="400000" sp="300000"/>
              </a:custDash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  <p:grpSp>
        <p:nvGrpSpPr>
          <p:cNvPr id="246" name="Group 28"/>
          <p:cNvGrpSpPr/>
          <p:nvPr/>
        </p:nvGrpSpPr>
        <p:grpSpPr>
          <a:xfrm>
            <a:off x="4507560" y="3494520"/>
            <a:ext cx="2418840" cy="2519280"/>
            <a:chOff x="4507560" y="3494520"/>
            <a:chExt cx="2418840" cy="2519280"/>
          </a:xfrm>
        </p:grpSpPr>
        <p:grpSp>
          <p:nvGrpSpPr>
            <p:cNvPr id="247" name="Group 29"/>
            <p:cNvGrpSpPr/>
            <p:nvPr/>
          </p:nvGrpSpPr>
          <p:grpSpPr>
            <a:xfrm>
              <a:off x="5702400" y="3494520"/>
              <a:ext cx="1224000" cy="1016280"/>
              <a:chOff x="5702400" y="3494520"/>
              <a:chExt cx="1224000" cy="1016280"/>
            </a:xfrm>
          </p:grpSpPr>
          <p:pic>
            <p:nvPicPr>
              <p:cNvPr id="248" name="Picture 2" descr=""/>
              <p:cNvPicPr/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51000"/>
                        </a14:imgEffect>
                      </a14:imgLayer>
                    </a14:imgProps>
                  </a:ext>
                </a:extLst>
              </a:blip>
              <a:srcRect l="0" t="0" r="51527" b="0"/>
              <a:stretch/>
            </p:blipFill>
            <p:spPr>
              <a:xfrm>
                <a:off x="6052320" y="3494520"/>
                <a:ext cx="462240" cy="6220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9" name="CustomShape 30"/>
              <p:cNvSpPr/>
              <p:nvPr/>
            </p:nvSpPr>
            <p:spPr>
              <a:xfrm>
                <a:off x="5702400" y="4137840"/>
                <a:ext cx="1224000" cy="372960"/>
              </a:xfrm>
              <a:prstGeom prst="roundRect">
                <a:avLst>
                  <a:gd name="adj" fmla="val 16667"/>
                </a:avLst>
              </a:prstGeom>
              <a:ln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0" rIns="0" tIns="0" bIns="0" anchor="ctr"/>
              <a:p>
                <a:pPr algn="ctr">
                  <a:lnSpc>
                    <a:spcPct val="100000"/>
                  </a:lnSpc>
                </a:pPr>
                <a:r>
                  <a:rPr b="0" lang="fr-FR" sz="1600" spc="-1" strike="noStrike">
                    <a:solidFill>
                      <a:srgbClr val="7f7f7f"/>
                    </a:solidFill>
                    <a:latin typeface="Arial"/>
                  </a:rPr>
                  <a:t>Développeur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  <p:grpSp>
          <p:nvGrpSpPr>
            <p:cNvPr id="250" name="Group 31"/>
            <p:cNvGrpSpPr/>
            <p:nvPr/>
          </p:nvGrpSpPr>
          <p:grpSpPr>
            <a:xfrm>
              <a:off x="4507560" y="4324320"/>
              <a:ext cx="1806480" cy="1689480"/>
              <a:chOff x="4507560" y="4324320"/>
              <a:chExt cx="1806480" cy="1689480"/>
            </a:xfrm>
          </p:grpSpPr>
          <p:sp>
            <p:nvSpPr>
              <p:cNvPr id="251" name="CustomShape 32"/>
              <p:cNvSpPr/>
              <p:nvPr/>
            </p:nvSpPr>
            <p:spPr>
              <a:xfrm flipH="1">
                <a:off x="4746600" y="4510800"/>
                <a:ext cx="1567080" cy="1503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custDash>
                  <a:ds d="400000" sp="300000"/>
                </a:custDash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52" name="CustomShape 33"/>
              <p:cNvSpPr/>
              <p:nvPr/>
            </p:nvSpPr>
            <p:spPr>
              <a:xfrm flipH="1">
                <a:off x="4507200" y="4324320"/>
                <a:ext cx="1194120" cy="415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custDash>
                  <a:ds d="400000" sp="300000"/>
                </a:custDash>
                <a:round/>
                <a:tailEnd len="med" type="triangle" w="med"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</p:grpSp>
      </p:grpSp>
      <p:grpSp>
        <p:nvGrpSpPr>
          <p:cNvPr id="253" name="Group 34"/>
          <p:cNvGrpSpPr/>
          <p:nvPr/>
        </p:nvGrpSpPr>
        <p:grpSpPr>
          <a:xfrm>
            <a:off x="3035520" y="1726560"/>
            <a:ext cx="3677400" cy="858240"/>
            <a:chOff x="3035520" y="1726560"/>
            <a:chExt cx="3677400" cy="858240"/>
          </a:xfrm>
        </p:grpSpPr>
        <p:sp>
          <p:nvSpPr>
            <p:cNvPr id="254" name="CustomShape 35"/>
            <p:cNvSpPr/>
            <p:nvPr/>
          </p:nvSpPr>
          <p:spPr>
            <a:xfrm flipH="1" flipV="1" rot="5400000">
              <a:off x="3791880" y="969480"/>
              <a:ext cx="857880" cy="2370600"/>
            </a:xfrm>
            <a:prstGeom prst="curvedConnector3">
              <a:avLst>
                <a:gd name="adj1" fmla="val -236699"/>
              </a:avLst>
            </a:prstGeom>
            <a:noFill/>
            <a:ln>
              <a:custDash>
                <a:ds d="400000" sp="300000"/>
              </a:custDash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55" name="CustomShape 36"/>
            <p:cNvSpPr/>
            <p:nvPr/>
          </p:nvSpPr>
          <p:spPr>
            <a:xfrm flipH="1" flipV="1" rot="5400000">
              <a:off x="4803480" y="675720"/>
              <a:ext cx="140400" cy="3677400"/>
            </a:xfrm>
            <a:prstGeom prst="curvedConnector4">
              <a:avLst>
                <a:gd name="adj1" fmla="val -1435964"/>
                <a:gd name="adj2" fmla="val 60662"/>
              </a:avLst>
            </a:prstGeom>
            <a:noFill/>
            <a:ln>
              <a:custDash>
                <a:ds d="400000" sp="300000"/>
              </a:custDash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EDF_PPT2007_Bleu_fonc___avec_photo_v1</Template>
  <TotalTime>959</TotalTime>
  <Application>LibreOffice/6.0.7.3$Linux_X86_64 LibreOffice_project/00m0$Build-3</Application>
  <Words>142</Words>
  <Paragraphs>54</Paragraphs>
  <Company>EDF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2013-01-30T09:50:12Z</dcterms:created>
  <dc:creator>D78751</dc:creator>
  <dc:description/>
  <dc:language>fr-FR</dc:language>
  <cp:lastModifiedBy/>
  <dcterms:modified xsi:type="dcterms:W3CDTF">2019-06-14T14:06:58Z</dcterms:modified>
  <cp:revision>53</cp:revision>
  <dc:subject/>
  <dc:title>Titre de la Présentation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EDF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