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0"/>
  </p:notesMasterIdLst>
  <p:sldIdLst>
    <p:sldId id="302" r:id="rId3"/>
    <p:sldId id="304" r:id="rId4"/>
    <p:sldId id="306" r:id="rId5"/>
    <p:sldId id="307" r:id="rId6"/>
    <p:sldId id="308" r:id="rId7"/>
    <p:sldId id="309" r:id="rId8"/>
    <p:sldId id="31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>
        <p:scale>
          <a:sx n="100" d="100"/>
          <a:sy n="100" d="100"/>
        </p:scale>
        <p:origin x="-582" y="-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4EB60-0A57-4A37-A2DD-0A62CD01375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B59C8-E37B-44B7-B454-245D9FB4B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563638"/>
            <a:ext cx="8712968" cy="172819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sz="4000" dirty="0" smtClean="0"/>
              <a:t>Snowflake and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8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Snowflake?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310" y="915566"/>
            <a:ext cx="8496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Snowflake is a data warehouse that runs entirely on cloud infrastructure.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aster</a:t>
            </a:r>
            <a:r>
              <a:rPr lang="en-US" sz="1600" dirty="0"/>
              <a:t>, easier to use, and far more flexible than traditional data </a:t>
            </a:r>
            <a:r>
              <a:rPr lang="en-US" sz="1600" dirty="0" smtClean="0"/>
              <a:t>warehouse.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Snowflake </a:t>
            </a:r>
            <a:r>
              <a:rPr lang="en-US" sz="1600" dirty="0"/>
              <a:t>data warehouse uses a new SQL database engine with a unique </a:t>
            </a:r>
            <a:r>
              <a:rPr lang="en-US" sz="1600" dirty="0" smtClean="0"/>
              <a:t>architecture </a:t>
            </a:r>
            <a:r>
              <a:rPr lang="en-US" sz="1600" dirty="0"/>
              <a:t>designed for the </a:t>
            </a:r>
            <a:r>
              <a:rPr lang="en-US" sz="1600" dirty="0" smtClean="0"/>
              <a:t>cloud.</a:t>
            </a:r>
            <a:endParaRPr lang="en-US" sz="16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It is available on AWS and Azure cloud only.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>
                <a:schemeClr val="accent1"/>
              </a:buClr>
            </a:pPr>
            <a:r>
              <a:rPr lang="en-US" sz="1600" b="1" dirty="0" smtClean="0"/>
              <a:t>Key </a:t>
            </a:r>
            <a:r>
              <a:rPr lang="en-US" sz="1600" b="1" dirty="0" smtClean="0"/>
              <a:t>Capabilities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PK/FK </a:t>
            </a:r>
            <a:r>
              <a:rPr lang="en-US" sz="1600" dirty="0" smtClean="0"/>
              <a:t>concepts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Snowflake supports DDL/DML, functions, stored procedures, views</a:t>
            </a:r>
            <a:r>
              <a:rPr lang="en-US" sz="1600" dirty="0"/>
              <a:t>, materialized </a:t>
            </a:r>
            <a:r>
              <a:rPr lang="en-US" sz="1600" dirty="0" smtClean="0"/>
              <a:t>views,</a:t>
            </a:r>
            <a:endParaRPr lang="en-US" sz="1600" dirty="0" smtClean="0"/>
          </a:p>
          <a:p>
            <a:pPr>
              <a:buClr>
                <a:schemeClr val="accent1"/>
              </a:buClr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smtClean="0"/>
              <a:t>analytical </a:t>
            </a:r>
            <a:r>
              <a:rPr lang="en-US" sz="1600" dirty="0" smtClean="0"/>
              <a:t>functions, window functions etc</a:t>
            </a:r>
            <a:r>
              <a:rPr lang="en-US" sz="1600" dirty="0" smtClean="0"/>
              <a:t>..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Snowflake client tools like Snowflake web UI and Snowflake CLI are used for query </a:t>
            </a:r>
          </a:p>
          <a:p>
            <a:pPr>
              <a:buClr>
                <a:schemeClr val="accent1"/>
              </a:buClr>
            </a:pPr>
            <a:r>
              <a:rPr lang="en-US" sz="1600" dirty="0"/>
              <a:t> </a:t>
            </a:r>
            <a:r>
              <a:rPr lang="en-US" sz="1600" dirty="0" smtClean="0"/>
              <a:t>    writing.</a:t>
            </a:r>
            <a:endParaRPr lang="en-US" sz="1600" dirty="0"/>
          </a:p>
          <a:p>
            <a:pPr>
              <a:buClr>
                <a:schemeClr val="accent1"/>
              </a:buClr>
            </a:pPr>
            <a:endParaRPr lang="en-US" sz="1600" dirty="0" smtClean="0"/>
          </a:p>
          <a:p>
            <a:pPr>
              <a:buClr>
                <a:schemeClr val="accent1"/>
              </a:buClr>
            </a:pPr>
            <a:endParaRPr lang="en-US" sz="1600" dirty="0"/>
          </a:p>
          <a:p>
            <a:pPr>
              <a:buClr>
                <a:schemeClr val="accent1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29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897" y="267494"/>
            <a:ext cx="9144000" cy="576064"/>
          </a:xfrm>
        </p:spPr>
        <p:txBody>
          <a:bodyPr/>
          <a:lstStyle/>
          <a:p>
            <a:r>
              <a:rPr lang="en-US" sz="2800" dirty="0" smtClean="0"/>
              <a:t>Shared-Disk </a:t>
            </a:r>
            <a:r>
              <a:rPr lang="en-US" sz="2800" dirty="0"/>
              <a:t>vs Shared-Nothing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6" y="1923678"/>
            <a:ext cx="45663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967" y="1635646"/>
            <a:ext cx="420456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1203598"/>
            <a:ext cx="2664296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20072" y="1196380"/>
            <a:ext cx="3168352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Nothing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Snowflake </a:t>
            </a:r>
            <a:r>
              <a:rPr lang="en-US" dirty="0" smtClean="0"/>
              <a:t>Hybrid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246" y="843558"/>
            <a:ext cx="882275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Snowflake’s architecture is a hybrid of traditional shared-disk database </a:t>
            </a:r>
            <a:r>
              <a:rPr lang="en-US" sz="1600" dirty="0" smtClean="0"/>
              <a:t>architecture </a:t>
            </a:r>
            <a:r>
              <a:rPr lang="en-US" sz="1600" dirty="0"/>
              <a:t>and shared-nothing database </a:t>
            </a:r>
            <a:r>
              <a:rPr lang="en-US" sz="1600" dirty="0" smtClean="0"/>
              <a:t>architecture. </a:t>
            </a:r>
          </a:p>
          <a:p>
            <a:endParaRPr lang="en-US" sz="1600" dirty="0"/>
          </a:p>
          <a:p>
            <a:r>
              <a:rPr lang="en-US" sz="1600" dirty="0" smtClean="0"/>
              <a:t>Snowflake </a:t>
            </a:r>
            <a:r>
              <a:rPr lang="en-US" sz="1600" dirty="0"/>
              <a:t>has 3 different </a:t>
            </a:r>
            <a:r>
              <a:rPr lang="en-US" sz="1600" dirty="0" smtClean="0"/>
              <a:t>layers:</a:t>
            </a:r>
            <a:endParaRPr lang="en-US" sz="1600" dirty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Storage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</a:t>
            </a:r>
            <a:r>
              <a:rPr lang="en-US" sz="1600" dirty="0" smtClean="0"/>
              <a:t>Layer/Query </a:t>
            </a:r>
            <a:r>
              <a:rPr lang="en-US" sz="1600" dirty="0"/>
              <a:t>P</a:t>
            </a:r>
            <a:r>
              <a:rPr lang="en-US" sz="1600" dirty="0" smtClean="0"/>
              <a:t>rocessing Layer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Services 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Snowflake </a:t>
            </a:r>
            <a:r>
              <a:rPr lang="en-US" dirty="0" smtClean="0"/>
              <a:t>Hybrid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43558"/>
            <a:ext cx="5544616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4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Different Layers of Snowflake Architecture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9238" y="843558"/>
            <a:ext cx="85689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Storage Layer: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Snowflake </a:t>
            </a:r>
            <a:r>
              <a:rPr lang="en-US" sz="1600" dirty="0"/>
              <a:t>organizes the data into multiple micro partitions that are internally </a:t>
            </a:r>
            <a:endParaRPr lang="en-US" sz="1600" dirty="0" smtClean="0"/>
          </a:p>
          <a:p>
            <a:r>
              <a:rPr lang="en-US" sz="1600" dirty="0" smtClean="0"/>
              <a:t>     optimized </a:t>
            </a:r>
            <a:r>
              <a:rPr lang="en-US" sz="1600" dirty="0"/>
              <a:t>and compressed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Snowflake is provisioned on the Cloud, storage is elastic and is charged as per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the </a:t>
            </a:r>
            <a:r>
              <a:rPr lang="en-US" sz="1600" dirty="0"/>
              <a:t>usage per TB every month</a:t>
            </a:r>
            <a:r>
              <a:rPr lang="en-US" sz="1600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Compute 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Snowflake uses “Virtual Warehouse” </a:t>
            </a:r>
            <a:r>
              <a:rPr lang="en-US" sz="1600" dirty="0" smtClean="0"/>
              <a:t>for </a:t>
            </a:r>
            <a:r>
              <a:rPr lang="en-US" sz="1600" dirty="0"/>
              <a:t>running queries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Virtual Warehouses are MPP compute clusters consisting of multiple nodes with </a:t>
            </a:r>
            <a:endParaRPr lang="en-US" sz="1600" dirty="0" smtClean="0"/>
          </a:p>
          <a:p>
            <a:r>
              <a:rPr lang="en-US" sz="1600" dirty="0" smtClean="0"/>
              <a:t>     CPU </a:t>
            </a:r>
            <a:r>
              <a:rPr lang="en-US" sz="1600" dirty="0"/>
              <a:t>and </a:t>
            </a:r>
            <a:r>
              <a:rPr lang="en-US" sz="1600" dirty="0" smtClean="0"/>
              <a:t>memory </a:t>
            </a:r>
            <a:r>
              <a:rPr lang="en-US" sz="1600" dirty="0"/>
              <a:t>provisioned on the </a:t>
            </a:r>
            <a:r>
              <a:rPr lang="en-US" sz="1600" dirty="0" smtClean="0"/>
              <a:t>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Multiple </a:t>
            </a:r>
            <a:r>
              <a:rPr lang="en-US" sz="1600" dirty="0"/>
              <a:t>Virtual </a:t>
            </a:r>
            <a:r>
              <a:rPr lang="en-US" sz="1600" dirty="0" smtClean="0"/>
              <a:t>Warehouses are created to mange the workload.</a:t>
            </a:r>
          </a:p>
        </p:txBody>
      </p:sp>
    </p:spTree>
    <p:extLst>
      <p:ext uri="{BB962C8B-B14F-4D97-AF65-F5344CB8AC3E}">
        <p14:creationId xmlns:p14="http://schemas.microsoft.com/office/powerpoint/2010/main" val="29614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Different Layers of Snowflake Architecture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9238" y="843558"/>
            <a:ext cx="87152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Cloud Services Layer</a:t>
            </a:r>
            <a:r>
              <a:rPr lang="en-US" b="1" dirty="0" smtClean="0"/>
              <a:t>:</a:t>
            </a:r>
          </a:p>
          <a:p>
            <a:r>
              <a:rPr lang="en-US" sz="1600" dirty="0"/>
              <a:t>All the activities such as authentication, </a:t>
            </a:r>
            <a:r>
              <a:rPr lang="en-US" sz="1600" dirty="0" smtClean="0"/>
              <a:t>security, load management and query </a:t>
            </a:r>
          </a:p>
          <a:p>
            <a:r>
              <a:rPr lang="en-US" sz="1600" dirty="0" smtClean="0"/>
              <a:t>optimization are done by cloud service layer.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a login request is placed it has to go through this </a:t>
            </a:r>
            <a:r>
              <a:rPr lang="en-US" sz="1600" dirty="0" smtClean="0"/>
              <a:t>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Query </a:t>
            </a:r>
            <a:r>
              <a:rPr lang="en-US" sz="1600" dirty="0"/>
              <a:t>submitted to </a:t>
            </a:r>
            <a:r>
              <a:rPr lang="en-US" sz="1600" dirty="0" smtClean="0"/>
              <a:t>snowflake </a:t>
            </a:r>
            <a:r>
              <a:rPr lang="en-US" sz="1600" dirty="0"/>
              <a:t>will be sent to the optimizer in this layer and then forwarded </a:t>
            </a:r>
            <a:endParaRPr lang="en-US" sz="1600" dirty="0" smtClean="0"/>
          </a:p>
          <a:p>
            <a:r>
              <a:rPr lang="en-US" sz="1600" dirty="0" smtClean="0"/>
              <a:t>     to </a:t>
            </a:r>
            <a:r>
              <a:rPr lang="en-US" sz="1600" dirty="0"/>
              <a:t>c</a:t>
            </a:r>
            <a:r>
              <a:rPr lang="en-US" sz="1600" dirty="0" smtClean="0"/>
              <a:t>ompute </a:t>
            </a:r>
            <a:r>
              <a:rPr lang="en-US" sz="1600" dirty="0"/>
              <a:t>l</a:t>
            </a:r>
            <a:r>
              <a:rPr lang="en-US" sz="1600" dirty="0" smtClean="0"/>
              <a:t>ayer </a:t>
            </a:r>
            <a:r>
              <a:rPr lang="en-US" sz="1600" dirty="0"/>
              <a:t>for query processing.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/>
                </a:solidFill>
              </a:rPr>
              <a:t>S</a:t>
            </a:r>
            <a:r>
              <a:rPr lang="en-US" sz="1600" dirty="0" smtClean="0">
                <a:solidFill>
                  <a:schemeClr val="accent2"/>
                </a:solidFill>
              </a:rPr>
              <a:t>nowflake </a:t>
            </a:r>
            <a:r>
              <a:rPr lang="en-US" sz="1600" dirty="0">
                <a:solidFill>
                  <a:schemeClr val="accent2"/>
                </a:solidFill>
              </a:rPr>
              <a:t>charges for storage and </a:t>
            </a:r>
            <a:r>
              <a:rPr lang="en-US" sz="1600" dirty="0">
                <a:solidFill>
                  <a:schemeClr val="accent2"/>
                </a:solidFill>
              </a:rPr>
              <a:t>v</a:t>
            </a:r>
            <a:r>
              <a:rPr lang="en-US" sz="1600" dirty="0" smtClean="0">
                <a:solidFill>
                  <a:schemeClr val="accent2"/>
                </a:solidFill>
              </a:rPr>
              <a:t>irtual </a:t>
            </a:r>
            <a:r>
              <a:rPr lang="en-US" sz="1600" dirty="0">
                <a:solidFill>
                  <a:schemeClr val="accent2"/>
                </a:solidFill>
              </a:rPr>
              <a:t>warehouse separately. Services layer is handled within compute </a:t>
            </a:r>
            <a:r>
              <a:rPr lang="en-US" sz="1600" dirty="0" smtClean="0">
                <a:solidFill>
                  <a:schemeClr val="accent2"/>
                </a:solidFill>
              </a:rPr>
              <a:t>nodes, so hence </a:t>
            </a:r>
            <a:r>
              <a:rPr lang="en-US" sz="1600" dirty="0">
                <a:solidFill>
                  <a:schemeClr val="accent2"/>
                </a:solidFill>
              </a:rPr>
              <a:t>not charged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329</Words>
  <Application>Microsoft Office PowerPoint</Application>
  <PresentationFormat>On-screen Show (16:9)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192</cp:revision>
  <dcterms:created xsi:type="dcterms:W3CDTF">2016-12-05T23:26:54Z</dcterms:created>
  <dcterms:modified xsi:type="dcterms:W3CDTF">2019-11-20T18:48:23Z</dcterms:modified>
</cp:coreProperties>
</file>