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4"/>
  </p:notesMasterIdLst>
  <p:sldIdLst>
    <p:sldId id="314" r:id="rId2"/>
    <p:sldId id="315" r:id="rId3"/>
  </p:sldIdLst>
  <p:sldSz cx="9144000" cy="5143500" type="screen16x9"/>
  <p:notesSz cx="6858000" cy="9144000"/>
  <p:defaultTextStyle>
    <a:defPPr>
      <a:defRPr lang="en-US"/>
    </a:defPPr>
    <a:lvl1pPr marL="0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3253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6506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9759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33012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6265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9518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32772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66025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100" d="100"/>
          <a:sy n="100" d="100"/>
        </p:scale>
        <p:origin x="-414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3253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66506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99759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33012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66265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99518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32772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6025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031357"/>
            <a:ext cx="3313355" cy="127662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3315811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rgbClr val="424242"/>
                </a:solidFill>
              </a:defRPr>
            </a:lvl1pPr>
            <a:lvl2pPr marL="333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6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9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3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6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2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6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2"/>
            <a:ext cx="2133600" cy="563236"/>
          </a:xfrm>
        </p:spPr>
        <p:txBody>
          <a:bodyPr anchor="b"/>
          <a:lstStyle>
            <a:lvl1pPr algn="l">
              <a:defRPr sz="1700"/>
            </a:lvl1pPr>
          </a:lstStyle>
          <a:p>
            <a:fld id="{96DFF08F-DC6B-4601-B491-B0F83F6DD2DA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6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7" y="4289976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7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7" y="2175624"/>
            <a:ext cx="6637468" cy="1021556"/>
          </a:xfrm>
        </p:spPr>
        <p:txBody>
          <a:bodyPr anchor="b"/>
          <a:lstStyle>
            <a:lvl1pPr algn="l">
              <a:defRPr sz="29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2"/>
            <a:ext cx="6637467" cy="1140310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32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65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975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33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62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95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327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6602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2" y="1737007"/>
            <a:ext cx="3057148" cy="479821"/>
          </a:xfrm>
        </p:spPr>
        <p:txBody>
          <a:bodyPr anchor="b"/>
          <a:lstStyle>
            <a:lvl1pPr marL="0" indent="0">
              <a:buNone/>
              <a:defRPr sz="1700" b="1">
                <a:solidFill>
                  <a:schemeClr val="accent1"/>
                </a:solidFill>
              </a:defRPr>
            </a:lvl1pPr>
            <a:lvl2pPr marL="333253" indent="0">
              <a:buNone/>
              <a:defRPr sz="1500" b="1"/>
            </a:lvl2pPr>
            <a:lvl3pPr marL="666506" indent="0">
              <a:buNone/>
              <a:defRPr sz="1300" b="1"/>
            </a:lvl3pPr>
            <a:lvl4pPr marL="999759" indent="0">
              <a:buNone/>
              <a:defRPr sz="1200" b="1"/>
            </a:lvl4pPr>
            <a:lvl5pPr marL="1333012" indent="0">
              <a:buNone/>
              <a:defRPr sz="1200" b="1"/>
            </a:lvl5pPr>
            <a:lvl6pPr marL="1666265" indent="0">
              <a:buNone/>
              <a:defRPr sz="1200" b="1"/>
            </a:lvl6pPr>
            <a:lvl7pPr marL="1999518" indent="0">
              <a:buNone/>
              <a:defRPr sz="1200" b="1"/>
            </a:lvl7pPr>
            <a:lvl8pPr marL="2332772" indent="0">
              <a:buNone/>
              <a:defRPr sz="1200" b="1"/>
            </a:lvl8pPr>
            <a:lvl9pPr marL="266602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2"/>
            <a:ext cx="3419856" cy="212684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9" y="1737008"/>
            <a:ext cx="3055717" cy="479821"/>
          </a:xfrm>
        </p:spPr>
        <p:txBody>
          <a:bodyPr anchor="b"/>
          <a:lstStyle>
            <a:lvl1pPr marL="0" indent="0">
              <a:buNone/>
              <a:defRPr sz="1700" b="1">
                <a:solidFill>
                  <a:schemeClr val="accent1"/>
                </a:solidFill>
              </a:defRPr>
            </a:lvl1pPr>
            <a:lvl2pPr marL="333253" indent="0">
              <a:buNone/>
              <a:defRPr sz="1500" b="1"/>
            </a:lvl2pPr>
            <a:lvl3pPr marL="666506" indent="0">
              <a:buNone/>
              <a:defRPr sz="1300" b="1"/>
            </a:lvl3pPr>
            <a:lvl4pPr marL="999759" indent="0">
              <a:buNone/>
              <a:defRPr sz="1200" b="1"/>
            </a:lvl4pPr>
            <a:lvl5pPr marL="1333012" indent="0">
              <a:buNone/>
              <a:defRPr sz="1200" b="1"/>
            </a:lvl5pPr>
            <a:lvl6pPr marL="1666265" indent="0">
              <a:buNone/>
              <a:defRPr sz="1200" b="1"/>
            </a:lvl6pPr>
            <a:lvl7pPr marL="1999518" indent="0">
              <a:buNone/>
              <a:defRPr sz="1200" b="1"/>
            </a:lvl7pPr>
            <a:lvl8pPr marL="2332772" indent="0">
              <a:buNone/>
              <a:defRPr sz="1200" b="1"/>
            </a:lvl8pPr>
            <a:lvl9pPr marL="266602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2"/>
            <a:ext cx="3419856" cy="212684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6" y="642395"/>
            <a:ext cx="3090440" cy="3863051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9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7"/>
            <a:ext cx="3304572" cy="109736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3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33253" indent="0">
              <a:buNone/>
              <a:defRPr sz="900"/>
            </a:lvl2pPr>
            <a:lvl3pPr marL="666506" indent="0">
              <a:buNone/>
              <a:defRPr sz="700"/>
            </a:lvl3pPr>
            <a:lvl4pPr marL="999759" indent="0">
              <a:buNone/>
              <a:defRPr sz="700"/>
            </a:lvl4pPr>
            <a:lvl5pPr marL="1333012" indent="0">
              <a:buNone/>
              <a:defRPr sz="700"/>
            </a:lvl5pPr>
            <a:lvl6pPr marL="1666265" indent="0">
              <a:buNone/>
              <a:defRPr sz="700"/>
            </a:lvl6pPr>
            <a:lvl7pPr marL="1999518" indent="0">
              <a:buNone/>
              <a:defRPr sz="700"/>
            </a:lvl7pPr>
            <a:lvl8pPr marL="2332772" indent="0">
              <a:buNone/>
              <a:defRPr sz="700"/>
            </a:lvl8pPr>
            <a:lvl9pPr marL="266602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9"/>
            <a:ext cx="3300984" cy="109728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520347"/>
            <a:ext cx="3359623" cy="410108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1"/>
                </a:solidFill>
              </a:defRPr>
            </a:lvl1pPr>
            <a:lvl2pPr marL="333253" indent="0">
              <a:buNone/>
              <a:defRPr sz="2000"/>
            </a:lvl2pPr>
            <a:lvl3pPr marL="666506" indent="0">
              <a:buNone/>
              <a:defRPr sz="1700"/>
            </a:lvl3pPr>
            <a:lvl4pPr marL="999759" indent="0">
              <a:buNone/>
              <a:defRPr sz="1500"/>
            </a:lvl4pPr>
            <a:lvl5pPr marL="1333012" indent="0">
              <a:buNone/>
              <a:defRPr sz="1500"/>
            </a:lvl5pPr>
            <a:lvl6pPr marL="1666265" indent="0">
              <a:buNone/>
              <a:defRPr sz="1500"/>
            </a:lvl6pPr>
            <a:lvl7pPr marL="1999518" indent="0">
              <a:buNone/>
              <a:defRPr sz="1500"/>
            </a:lvl7pPr>
            <a:lvl8pPr marL="2332772" indent="0">
              <a:buNone/>
              <a:defRPr sz="1500"/>
            </a:lvl8pPr>
            <a:lvl9pPr marL="266602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7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33253" indent="0">
              <a:buNone/>
              <a:defRPr sz="900"/>
            </a:lvl2pPr>
            <a:lvl3pPr marL="666506" indent="0">
              <a:buNone/>
              <a:defRPr sz="700"/>
            </a:lvl3pPr>
            <a:lvl4pPr marL="999759" indent="0">
              <a:buNone/>
              <a:defRPr sz="700"/>
            </a:lvl4pPr>
            <a:lvl5pPr marL="1333012" indent="0">
              <a:buNone/>
              <a:defRPr sz="700"/>
            </a:lvl5pPr>
            <a:lvl6pPr marL="1666265" indent="0">
              <a:buNone/>
              <a:defRPr sz="700"/>
            </a:lvl6pPr>
            <a:lvl7pPr marL="1999518" indent="0">
              <a:buNone/>
              <a:defRPr sz="700"/>
            </a:lvl7pPr>
            <a:lvl8pPr marL="2332772" indent="0">
              <a:buNone/>
              <a:defRPr sz="700"/>
            </a:lvl8pPr>
            <a:lvl9pPr marL="266602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9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5"/>
            <a:ext cx="8229600" cy="46392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1" y="770748"/>
            <a:ext cx="7024744" cy="857250"/>
          </a:xfrm>
          <a:prstGeom prst="rect">
            <a:avLst/>
          </a:prstGeom>
        </p:spPr>
        <p:txBody>
          <a:bodyPr vert="horz" lIns="66651" tIns="33325" rIns="66651" bIns="3332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4" y="1742739"/>
            <a:ext cx="6777317" cy="2631733"/>
          </a:xfrm>
          <a:prstGeom prst="rect">
            <a:avLst/>
          </a:prstGeom>
        </p:spPr>
        <p:txBody>
          <a:bodyPr vert="horz" lIns="66651" tIns="33325" rIns="66651" bIns="33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71"/>
            <a:ext cx="2133600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r">
              <a:defRPr sz="9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1"/>
            <a:ext cx="3502152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70"/>
            <a:ext cx="1332156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l">
              <a:defRPr sz="9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66506" rtl="0" eaLnBrk="1" latinLnBrk="0" hangingPunct="1">
        <a:spcBef>
          <a:spcPct val="0"/>
        </a:spcBef>
        <a:buNone/>
        <a:defRPr sz="29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9940" indent="-199952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466554" indent="-199952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66506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19803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966434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06400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53032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399663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546294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3253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6506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9759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3012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6265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9518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32772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66025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1" y="770748"/>
            <a:ext cx="7024744" cy="584435"/>
          </a:xfrm>
        </p:spPr>
        <p:txBody>
          <a:bodyPr/>
          <a:lstStyle/>
          <a:p>
            <a:r>
              <a:rPr lang="en-US" b="1" dirty="0" smtClean="0"/>
              <a:t>COALESCE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4" y="1449950"/>
            <a:ext cx="6777317" cy="2924522"/>
          </a:xfrm>
        </p:spPr>
        <p:txBody>
          <a:bodyPr/>
          <a:lstStyle/>
          <a:p>
            <a:pPr marL="49988" indent="0">
              <a:buNone/>
            </a:pPr>
            <a:r>
              <a:rPr lang="en-US" sz="1500" dirty="0"/>
              <a:t>The </a:t>
            </a:r>
            <a:r>
              <a:rPr lang="en-US" sz="1500" b="1" dirty="0"/>
              <a:t>COALESCE</a:t>
            </a:r>
            <a:r>
              <a:rPr lang="en-US" sz="1500" dirty="0"/>
              <a:t> function in SQL returns the first non-NULL expression among its arguments</a:t>
            </a:r>
            <a:r>
              <a:rPr lang="en-US" sz="1500" dirty="0"/>
              <a:t>.</a:t>
            </a:r>
          </a:p>
          <a:p>
            <a:pPr marL="49988" indent="0">
              <a:buNone/>
            </a:pPr>
            <a:endParaRPr lang="en-US" dirty="0" smtClean="0"/>
          </a:p>
          <a:p>
            <a:pPr marL="49988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SYNTAX:</a:t>
            </a:r>
            <a:endParaRPr lang="en-US" b="1" dirty="0">
              <a:solidFill>
                <a:schemeClr val="accent1"/>
              </a:solidFill>
            </a:endParaRPr>
          </a:p>
          <a:p>
            <a:pPr marL="49988" indent="0">
              <a:buNone/>
            </a:pPr>
            <a:r>
              <a:rPr lang="fr-FR" sz="1500" b="1" dirty="0"/>
              <a:t>COALESCE ("expression 1", "expressions 2", ...)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839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0281" y="1740835"/>
            <a:ext cx="5977720" cy="467410"/>
          </a:xfrm>
          <a:prstGeom prst="rect">
            <a:avLst/>
          </a:prstGeom>
        </p:spPr>
        <p:txBody>
          <a:bodyPr wrap="square" lIns="66651" tIns="33325" rIns="66651" bIns="33325">
            <a:spAutoFit/>
          </a:bodyPr>
          <a:lstStyle/>
          <a:p>
            <a:r>
              <a:rPr lang="en-US" dirty="0" smtClean="0"/>
              <a:t>Let’s say we </a:t>
            </a:r>
            <a:r>
              <a:rPr lang="en-US" dirty="0"/>
              <a:t>want to find out the best way to contact each person according to the following rules: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0280" y="2193236"/>
            <a:ext cx="7318613" cy="1267629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pPr marL="249940" indent="-24994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 person has a business phone, use the business phone number.</a:t>
            </a:r>
          </a:p>
          <a:p>
            <a:pPr marL="249940" indent="-24994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 person does not have a business phone and has a cell phone, use the cell phone number.</a:t>
            </a:r>
          </a:p>
          <a:p>
            <a:pPr marL="249940" indent="-24994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 person does not have a business </a:t>
            </a:r>
            <a:r>
              <a:rPr lang="en-US" dirty="0" smtClean="0"/>
              <a:t>phone, cell phone</a:t>
            </a:r>
            <a:r>
              <a:rPr lang="en-US" dirty="0"/>
              <a:t> </a:t>
            </a:r>
            <a:r>
              <a:rPr lang="en-US" dirty="0" smtClean="0"/>
              <a:t>but  </a:t>
            </a:r>
            <a:r>
              <a:rPr lang="en-US" dirty="0"/>
              <a:t>has a home phone, use the home phone number.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561" y="3300969"/>
            <a:ext cx="7786048" cy="467410"/>
          </a:xfrm>
          <a:prstGeom prst="rect">
            <a:avLst/>
          </a:prstGeom>
        </p:spPr>
        <p:txBody>
          <a:bodyPr wrap="square" lIns="66651" tIns="33325" rIns="66651" bIns="33325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 Name, COALESCE (</a:t>
            </a:r>
            <a:r>
              <a:rPr lang="en-US" b="1" dirty="0" err="1">
                <a:solidFill>
                  <a:schemeClr val="accent3"/>
                </a:solidFill>
              </a:rPr>
              <a:t>Business_Phone</a:t>
            </a:r>
            <a:r>
              <a:rPr lang="en-US" b="1" dirty="0">
                <a:solidFill>
                  <a:schemeClr val="accent3"/>
                </a:solidFill>
              </a:rPr>
              <a:t>, </a:t>
            </a:r>
            <a:r>
              <a:rPr lang="en-US" b="1" dirty="0" err="1">
                <a:solidFill>
                  <a:schemeClr val="accent3"/>
                </a:solidFill>
              </a:rPr>
              <a:t>Cell_Phone</a:t>
            </a:r>
            <a:r>
              <a:rPr lang="en-US" b="1" dirty="0">
                <a:solidFill>
                  <a:schemeClr val="accent3"/>
                </a:solidFill>
              </a:rPr>
              <a:t>, </a:t>
            </a:r>
            <a:r>
              <a:rPr lang="en-US" b="1" dirty="0" err="1">
                <a:solidFill>
                  <a:schemeClr val="accent3"/>
                </a:solidFill>
              </a:rPr>
              <a:t>Home_Phone</a:t>
            </a:r>
            <a:r>
              <a:rPr lang="en-US" b="1" dirty="0" smtClean="0">
                <a:solidFill>
                  <a:schemeClr val="accent3"/>
                </a:solidFill>
              </a:rPr>
              <a:t>) As </a:t>
            </a:r>
            <a:r>
              <a:rPr lang="en-US" b="1" dirty="0" err="1" smtClean="0">
                <a:solidFill>
                  <a:schemeClr val="accent3"/>
                </a:solidFill>
              </a:rPr>
              <a:t>Contact_Phone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 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>
                <a:solidFill>
                  <a:schemeClr val="accent3"/>
                </a:solidFill>
              </a:rPr>
              <a:t>FROM </a:t>
            </a:r>
            <a:r>
              <a:rPr lang="en-US" b="1" dirty="0" err="1">
                <a:solidFill>
                  <a:schemeClr val="accent3"/>
                </a:solidFill>
              </a:rPr>
              <a:t>Contact_Info</a:t>
            </a:r>
            <a:r>
              <a:rPr lang="en-US" b="1" dirty="0">
                <a:solidFill>
                  <a:schemeClr val="accent3"/>
                </a:solidFill>
              </a:rPr>
              <a:t>;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888203"/>
              </p:ext>
            </p:extLst>
          </p:nvPr>
        </p:nvGraphicFramePr>
        <p:xfrm>
          <a:off x="1073695" y="624531"/>
          <a:ext cx="6778232" cy="103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558"/>
                <a:gridCol w="1694558"/>
                <a:gridCol w="1694558"/>
                <a:gridCol w="1694558"/>
              </a:tblGrid>
              <a:tr h="257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Business_Phone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Cell_Phone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Home_Phone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521-3241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442-6661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554-9901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661-6565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787-9201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</a:tr>
              <a:tr h="257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Peter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574-9902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2403" y="364565"/>
            <a:ext cx="1852684" cy="267356"/>
          </a:xfrm>
          <a:prstGeom prst="rect">
            <a:avLst/>
          </a:prstGeom>
          <a:noFill/>
        </p:spPr>
        <p:txBody>
          <a:bodyPr wrap="square" lIns="66651" tIns="33325" rIns="66651" bIns="33325" rtlCol="0">
            <a:spAutoFit/>
          </a:bodyPr>
          <a:lstStyle/>
          <a:p>
            <a:r>
              <a:rPr lang="en-US" b="1" dirty="0" smtClean="0"/>
              <a:t>Table: </a:t>
            </a:r>
            <a:r>
              <a:rPr lang="en-US" b="1" dirty="0" err="1" smtClean="0"/>
              <a:t>Contact_Info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21554"/>
              </p:ext>
            </p:extLst>
          </p:nvPr>
        </p:nvGraphicFramePr>
        <p:xfrm>
          <a:off x="2906403" y="3749771"/>
          <a:ext cx="3266366" cy="101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183"/>
                <a:gridCol w="1633183"/>
              </a:tblGrid>
              <a:tr h="2539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Contact_Info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</a:tr>
              <a:tr h="2539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521-3241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</a:tr>
              <a:tr h="2539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661-6565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</a:tr>
              <a:tr h="2539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Peter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574-9902</a:t>
                      </a:r>
                      <a:endParaRPr lang="en-US" sz="1200" dirty="0"/>
                    </a:p>
                  </a:txBody>
                  <a:tcPr marL="68580" marR="68580" marT="31747" marB="317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9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4313</TotalTime>
  <Words>122</Words>
  <Application>Microsoft Office PowerPoint</Application>
  <PresentationFormat>On-screen Show (16:9)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COALESCE Function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310</cp:revision>
  <dcterms:created xsi:type="dcterms:W3CDTF">2014-08-26T23:52:37Z</dcterms:created>
  <dcterms:modified xsi:type="dcterms:W3CDTF">2019-07-14T11:21:18Z</dcterms:modified>
</cp:coreProperties>
</file>