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6"/>
  </p:notesMasterIdLst>
  <p:sldIdLst>
    <p:sldId id="302" r:id="rId3"/>
    <p:sldId id="309" r:id="rId4"/>
    <p:sldId id="310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EB8"/>
    <a:srgbClr val="FFFFFF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>
        <p:scale>
          <a:sx n="100" d="100"/>
          <a:sy n="100" d="100"/>
        </p:scale>
        <p:origin x="-582" y="90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7D0585-EE06-4524-9376-53E1EE20D4C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496FC5-F9D9-4A3B-9AA2-3DA20C653CC9}">
      <dgm:prSet phldrT="[Text]"/>
      <dgm:spPr/>
      <dgm:t>
        <a:bodyPr/>
        <a:lstStyle/>
        <a:p>
          <a:r>
            <a:rPr lang="en-US" dirty="0" smtClean="0"/>
            <a:t>Snowflake Web UI</a:t>
          </a:r>
          <a:endParaRPr lang="en-US" dirty="0"/>
        </a:p>
      </dgm:t>
    </dgm:pt>
    <dgm:pt modelId="{A3B49BCF-864B-4E2F-9634-96D3E63C4B8A}" type="parTrans" cxnId="{4CEDB4FD-C7C5-4A5F-B26C-BF97909AC585}">
      <dgm:prSet/>
      <dgm:spPr/>
      <dgm:t>
        <a:bodyPr/>
        <a:lstStyle/>
        <a:p>
          <a:endParaRPr lang="en-US"/>
        </a:p>
      </dgm:t>
    </dgm:pt>
    <dgm:pt modelId="{B2BF1172-38ED-4905-83A2-759A7FF57E35}" type="sibTrans" cxnId="{4CEDB4FD-C7C5-4A5F-B26C-BF97909AC585}">
      <dgm:prSet/>
      <dgm:spPr/>
      <dgm:t>
        <a:bodyPr/>
        <a:lstStyle/>
        <a:p>
          <a:endParaRPr lang="en-US"/>
        </a:p>
      </dgm:t>
    </dgm:pt>
    <dgm:pt modelId="{BDD36F8F-4972-42EE-811A-AFF50B4BF6F1}">
      <dgm:prSet phldrT="[Text]"/>
      <dgm:spPr/>
      <dgm:t>
        <a:bodyPr/>
        <a:lstStyle/>
        <a:p>
          <a:r>
            <a:rPr lang="en-US" dirty="0" smtClean="0"/>
            <a:t>Snowflake SQL</a:t>
          </a:r>
          <a:endParaRPr lang="en-US" dirty="0"/>
        </a:p>
      </dgm:t>
    </dgm:pt>
    <dgm:pt modelId="{3BC9CD71-1E28-479F-B306-651405509F46}" type="parTrans" cxnId="{F7351F71-00C4-4A55-AB7E-F288D655D423}">
      <dgm:prSet/>
      <dgm:spPr/>
      <dgm:t>
        <a:bodyPr/>
        <a:lstStyle/>
        <a:p>
          <a:endParaRPr lang="en-US"/>
        </a:p>
      </dgm:t>
    </dgm:pt>
    <dgm:pt modelId="{F79E592B-230C-4EEB-A980-878624963BFC}" type="sibTrans" cxnId="{F7351F71-00C4-4A55-AB7E-F288D655D423}">
      <dgm:prSet/>
      <dgm:spPr/>
      <dgm:t>
        <a:bodyPr/>
        <a:lstStyle/>
        <a:p>
          <a:endParaRPr lang="en-US"/>
        </a:p>
      </dgm:t>
    </dgm:pt>
    <dgm:pt modelId="{90DF41CB-B73C-46EC-AC24-3C1CFC2FAEAE}">
      <dgm:prSet phldrT="[Text]"/>
      <dgm:spPr/>
      <dgm:t>
        <a:bodyPr/>
        <a:lstStyle/>
        <a:p>
          <a:r>
            <a:rPr lang="en-US" dirty="0" smtClean="0"/>
            <a:t>Snowpipe</a:t>
          </a:r>
          <a:endParaRPr lang="en-US" dirty="0"/>
        </a:p>
      </dgm:t>
    </dgm:pt>
    <dgm:pt modelId="{E9856B95-944F-4875-B1BD-ABF23287B9DF}" type="parTrans" cxnId="{41F4716D-AB70-41E2-B42E-90AE9A64C68F}">
      <dgm:prSet/>
      <dgm:spPr/>
      <dgm:t>
        <a:bodyPr/>
        <a:lstStyle/>
        <a:p>
          <a:endParaRPr lang="en-US"/>
        </a:p>
      </dgm:t>
    </dgm:pt>
    <dgm:pt modelId="{F13C0143-EA0D-42B6-BC72-0F48D30A55E9}" type="sibTrans" cxnId="{41F4716D-AB70-41E2-B42E-90AE9A64C68F}">
      <dgm:prSet/>
      <dgm:spPr/>
      <dgm:t>
        <a:bodyPr/>
        <a:lstStyle/>
        <a:p>
          <a:endParaRPr lang="en-US"/>
        </a:p>
      </dgm:t>
    </dgm:pt>
    <dgm:pt modelId="{55A6B969-E012-4FB1-AD54-4DC75331D426}">
      <dgm:prSet phldrT="[Text]"/>
      <dgm:spPr/>
      <dgm:t>
        <a:bodyPr/>
        <a:lstStyle/>
        <a:p>
          <a:r>
            <a:rPr lang="en-US" dirty="0" smtClean="0"/>
            <a:t>ETL tool</a:t>
          </a:r>
          <a:endParaRPr lang="en-US" dirty="0"/>
        </a:p>
      </dgm:t>
    </dgm:pt>
    <dgm:pt modelId="{F9CF0A97-F2E1-4A14-988C-B337C7124585}" type="parTrans" cxnId="{B5939B16-6C8D-49AC-8965-A75F6A37F9AA}">
      <dgm:prSet/>
      <dgm:spPr/>
      <dgm:t>
        <a:bodyPr/>
        <a:lstStyle/>
        <a:p>
          <a:endParaRPr lang="en-US"/>
        </a:p>
      </dgm:t>
    </dgm:pt>
    <dgm:pt modelId="{2EC5D234-EBE6-4BB4-A601-37AC9C3C53A3}" type="sibTrans" cxnId="{B5939B16-6C8D-49AC-8965-A75F6A37F9AA}">
      <dgm:prSet/>
      <dgm:spPr/>
      <dgm:t>
        <a:bodyPr/>
        <a:lstStyle/>
        <a:p>
          <a:endParaRPr lang="en-US"/>
        </a:p>
      </dgm:t>
    </dgm:pt>
    <dgm:pt modelId="{73481A93-64E8-4F00-8768-EEA83E984F1D}" type="pres">
      <dgm:prSet presAssocID="{5D7D0585-EE06-4524-9376-53E1EE20D4C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314DAA-4020-4BFD-8D4B-3ADC7BD0634C}" type="pres">
      <dgm:prSet presAssocID="{CC496FC5-F9D9-4A3B-9AA2-3DA20C653CC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C3ABD-72AD-4DF8-A76B-7B23FED78DB7}" type="pres">
      <dgm:prSet presAssocID="{B2BF1172-38ED-4905-83A2-759A7FF57E35}" presName="sibTrans" presStyleCnt="0"/>
      <dgm:spPr/>
    </dgm:pt>
    <dgm:pt modelId="{90253EB4-A456-4334-9E9E-AF0B76C5C763}" type="pres">
      <dgm:prSet presAssocID="{BDD36F8F-4972-42EE-811A-AFF50B4BF6F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3A6F75-FA5E-44D1-8E17-2D1DA5589120}" type="pres">
      <dgm:prSet presAssocID="{F79E592B-230C-4EEB-A980-878624963BFC}" presName="sibTrans" presStyleCnt="0"/>
      <dgm:spPr/>
    </dgm:pt>
    <dgm:pt modelId="{D8B44457-63B0-4E9B-9983-8576647A0ECF}" type="pres">
      <dgm:prSet presAssocID="{90DF41CB-B73C-46EC-AC24-3C1CFC2FAEA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631912-8935-452E-9FC3-471D758D4DBC}" type="pres">
      <dgm:prSet presAssocID="{F13C0143-EA0D-42B6-BC72-0F48D30A55E9}" presName="sibTrans" presStyleCnt="0"/>
      <dgm:spPr/>
    </dgm:pt>
    <dgm:pt modelId="{C7204963-D115-40FA-9DC7-46D92FA7F416}" type="pres">
      <dgm:prSet presAssocID="{55A6B969-E012-4FB1-AD54-4DC75331D42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DE0715-FC1B-4303-803E-391EAA7CEB52}" type="presOf" srcId="{55A6B969-E012-4FB1-AD54-4DC75331D426}" destId="{C7204963-D115-40FA-9DC7-46D92FA7F416}" srcOrd="0" destOrd="0" presId="urn:microsoft.com/office/officeart/2005/8/layout/default"/>
    <dgm:cxn modelId="{CB34167A-3E4F-46D7-9B05-A02E86E94D75}" type="presOf" srcId="{BDD36F8F-4972-42EE-811A-AFF50B4BF6F1}" destId="{90253EB4-A456-4334-9E9E-AF0B76C5C763}" srcOrd="0" destOrd="0" presId="urn:microsoft.com/office/officeart/2005/8/layout/default"/>
    <dgm:cxn modelId="{89E350E6-A5AB-4A52-A0DB-E7AE2E8980BF}" type="presOf" srcId="{90DF41CB-B73C-46EC-AC24-3C1CFC2FAEAE}" destId="{D8B44457-63B0-4E9B-9983-8576647A0ECF}" srcOrd="0" destOrd="0" presId="urn:microsoft.com/office/officeart/2005/8/layout/default"/>
    <dgm:cxn modelId="{728E8ACF-258E-4548-A911-08CEE17CFA18}" type="presOf" srcId="{CC496FC5-F9D9-4A3B-9AA2-3DA20C653CC9}" destId="{20314DAA-4020-4BFD-8D4B-3ADC7BD0634C}" srcOrd="0" destOrd="0" presId="urn:microsoft.com/office/officeart/2005/8/layout/default"/>
    <dgm:cxn modelId="{4CEDB4FD-C7C5-4A5F-B26C-BF97909AC585}" srcId="{5D7D0585-EE06-4524-9376-53E1EE20D4CE}" destId="{CC496FC5-F9D9-4A3B-9AA2-3DA20C653CC9}" srcOrd="0" destOrd="0" parTransId="{A3B49BCF-864B-4E2F-9634-96D3E63C4B8A}" sibTransId="{B2BF1172-38ED-4905-83A2-759A7FF57E35}"/>
    <dgm:cxn modelId="{41F4716D-AB70-41E2-B42E-90AE9A64C68F}" srcId="{5D7D0585-EE06-4524-9376-53E1EE20D4CE}" destId="{90DF41CB-B73C-46EC-AC24-3C1CFC2FAEAE}" srcOrd="2" destOrd="0" parTransId="{E9856B95-944F-4875-B1BD-ABF23287B9DF}" sibTransId="{F13C0143-EA0D-42B6-BC72-0F48D30A55E9}"/>
    <dgm:cxn modelId="{F7351F71-00C4-4A55-AB7E-F288D655D423}" srcId="{5D7D0585-EE06-4524-9376-53E1EE20D4CE}" destId="{BDD36F8F-4972-42EE-811A-AFF50B4BF6F1}" srcOrd="1" destOrd="0" parTransId="{3BC9CD71-1E28-479F-B306-651405509F46}" sibTransId="{F79E592B-230C-4EEB-A980-878624963BFC}"/>
    <dgm:cxn modelId="{B5939B16-6C8D-49AC-8965-A75F6A37F9AA}" srcId="{5D7D0585-EE06-4524-9376-53E1EE20D4CE}" destId="{55A6B969-E012-4FB1-AD54-4DC75331D426}" srcOrd="3" destOrd="0" parTransId="{F9CF0A97-F2E1-4A14-988C-B337C7124585}" sibTransId="{2EC5D234-EBE6-4BB4-A601-37AC9C3C53A3}"/>
    <dgm:cxn modelId="{63D9A3E0-130B-4256-BF18-3CC58217F7D5}" type="presOf" srcId="{5D7D0585-EE06-4524-9376-53E1EE20D4CE}" destId="{73481A93-64E8-4F00-8768-EEA83E984F1D}" srcOrd="0" destOrd="0" presId="urn:microsoft.com/office/officeart/2005/8/layout/default"/>
    <dgm:cxn modelId="{D9E27DA7-3A42-4DD5-9561-A4406050F264}" type="presParOf" srcId="{73481A93-64E8-4F00-8768-EEA83E984F1D}" destId="{20314DAA-4020-4BFD-8D4B-3ADC7BD0634C}" srcOrd="0" destOrd="0" presId="urn:microsoft.com/office/officeart/2005/8/layout/default"/>
    <dgm:cxn modelId="{1F4E12D3-DB00-4D3F-B5FD-87F89489EF0E}" type="presParOf" srcId="{73481A93-64E8-4F00-8768-EEA83E984F1D}" destId="{522C3ABD-72AD-4DF8-A76B-7B23FED78DB7}" srcOrd="1" destOrd="0" presId="urn:microsoft.com/office/officeart/2005/8/layout/default"/>
    <dgm:cxn modelId="{E873435F-BF11-4D14-82C1-CEFF886081B6}" type="presParOf" srcId="{73481A93-64E8-4F00-8768-EEA83E984F1D}" destId="{90253EB4-A456-4334-9E9E-AF0B76C5C763}" srcOrd="2" destOrd="0" presId="urn:microsoft.com/office/officeart/2005/8/layout/default"/>
    <dgm:cxn modelId="{E561C4C9-6151-46E7-9E4A-357C307D9B17}" type="presParOf" srcId="{73481A93-64E8-4F00-8768-EEA83E984F1D}" destId="{223A6F75-FA5E-44D1-8E17-2D1DA5589120}" srcOrd="3" destOrd="0" presId="urn:microsoft.com/office/officeart/2005/8/layout/default"/>
    <dgm:cxn modelId="{57CF7422-32A9-4867-AF96-17922D505DB4}" type="presParOf" srcId="{73481A93-64E8-4F00-8768-EEA83E984F1D}" destId="{D8B44457-63B0-4E9B-9983-8576647A0ECF}" srcOrd="4" destOrd="0" presId="urn:microsoft.com/office/officeart/2005/8/layout/default"/>
    <dgm:cxn modelId="{1BF147CF-FDDC-463A-8002-9CB0C67BAC52}" type="presParOf" srcId="{73481A93-64E8-4F00-8768-EEA83E984F1D}" destId="{D6631912-8935-452E-9FC3-471D758D4DBC}" srcOrd="5" destOrd="0" presId="urn:microsoft.com/office/officeart/2005/8/layout/default"/>
    <dgm:cxn modelId="{B45FBEE9-0FBF-4135-A933-180DBE21E1AB}" type="presParOf" srcId="{73481A93-64E8-4F00-8768-EEA83E984F1D}" destId="{C7204963-D115-40FA-9DC7-46D92FA7F41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314DAA-4020-4BFD-8D4B-3ADC7BD0634C}">
      <dsp:nvSpPr>
        <dsp:cNvPr id="0" name=""/>
        <dsp:cNvSpPr/>
      </dsp:nvSpPr>
      <dsp:spPr>
        <a:xfrm>
          <a:off x="2236" y="331883"/>
          <a:ext cx="1774040" cy="1064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Snowflake Web UI</a:t>
          </a:r>
          <a:endParaRPr lang="en-US" sz="2600" kern="1200" dirty="0"/>
        </a:p>
      </dsp:txBody>
      <dsp:txXfrm>
        <a:off x="2236" y="331883"/>
        <a:ext cx="1774040" cy="1064424"/>
      </dsp:txXfrm>
    </dsp:sp>
    <dsp:sp modelId="{90253EB4-A456-4334-9E9E-AF0B76C5C763}">
      <dsp:nvSpPr>
        <dsp:cNvPr id="0" name=""/>
        <dsp:cNvSpPr/>
      </dsp:nvSpPr>
      <dsp:spPr>
        <a:xfrm>
          <a:off x="1953681" y="331883"/>
          <a:ext cx="1774040" cy="1064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Snowflake SQL</a:t>
          </a:r>
          <a:endParaRPr lang="en-US" sz="2600" kern="1200" dirty="0"/>
        </a:p>
      </dsp:txBody>
      <dsp:txXfrm>
        <a:off x="1953681" y="331883"/>
        <a:ext cx="1774040" cy="1064424"/>
      </dsp:txXfrm>
    </dsp:sp>
    <dsp:sp modelId="{D8B44457-63B0-4E9B-9983-8576647A0ECF}">
      <dsp:nvSpPr>
        <dsp:cNvPr id="0" name=""/>
        <dsp:cNvSpPr/>
      </dsp:nvSpPr>
      <dsp:spPr>
        <a:xfrm>
          <a:off x="3905126" y="331883"/>
          <a:ext cx="1774040" cy="1064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Snowpipe</a:t>
          </a:r>
          <a:endParaRPr lang="en-US" sz="2600" kern="1200" dirty="0"/>
        </a:p>
      </dsp:txBody>
      <dsp:txXfrm>
        <a:off x="3905126" y="331883"/>
        <a:ext cx="1774040" cy="1064424"/>
      </dsp:txXfrm>
    </dsp:sp>
    <dsp:sp modelId="{C7204963-D115-40FA-9DC7-46D92FA7F416}">
      <dsp:nvSpPr>
        <dsp:cNvPr id="0" name=""/>
        <dsp:cNvSpPr/>
      </dsp:nvSpPr>
      <dsp:spPr>
        <a:xfrm>
          <a:off x="5856570" y="331883"/>
          <a:ext cx="1774040" cy="1064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ETL tool</a:t>
          </a:r>
          <a:endParaRPr lang="en-US" sz="2600" kern="1200" dirty="0"/>
        </a:p>
      </dsp:txBody>
      <dsp:txXfrm>
        <a:off x="5856570" y="331883"/>
        <a:ext cx="1774040" cy="1064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4EB60-0A57-4A37-A2DD-0A62CD01375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B59C8-E37B-44B7-B454-245D9FB4B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56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1563638"/>
            <a:ext cx="8712968" cy="1728192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en-US" sz="4000" dirty="0"/>
              <a:t>Data Loading Options</a:t>
            </a:r>
          </a:p>
        </p:txBody>
      </p:sp>
    </p:spTree>
    <p:extLst>
      <p:ext uri="{BB962C8B-B14F-4D97-AF65-F5344CB8AC3E}">
        <p14:creationId xmlns:p14="http://schemas.microsoft.com/office/powerpoint/2010/main" val="33386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Loading Options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790625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The main </a:t>
            </a:r>
            <a:r>
              <a:rPr lang="en-US" dirty="0"/>
              <a:t>options available to load data into s</a:t>
            </a:r>
            <a:r>
              <a:rPr lang="en-US" dirty="0" smtClean="0"/>
              <a:t>nowflake are below: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99766400"/>
              </p:ext>
            </p:extLst>
          </p:nvPr>
        </p:nvGraphicFramePr>
        <p:xfrm>
          <a:off x="683568" y="2715766"/>
          <a:ext cx="7632848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3491880" y="2355726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64571" y="192367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Bulk Load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7584" y="198206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Limited Data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2" idx="2"/>
          </p:cNvCxnSpPr>
          <p:nvPr/>
        </p:nvCxnSpPr>
        <p:spPr>
          <a:xfrm>
            <a:off x="1583668" y="2351395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91880" y="2355726"/>
            <a:ext cx="0" cy="643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452320" y="2351395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72100" y="2355726"/>
            <a:ext cx="0" cy="643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45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Loading Options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843558"/>
            <a:ext cx="8352928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Snowflake SQL: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Snowflake SQL uses COPY command to load data into snowflake.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Snowflake SQL is used for batch loading of data from cloud storage or from</a:t>
            </a:r>
          </a:p>
          <a:p>
            <a:r>
              <a:rPr lang="en-US" dirty="0"/>
              <a:t> </a:t>
            </a:r>
            <a:r>
              <a:rPr lang="en-US" dirty="0" smtClean="0"/>
              <a:t>    local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uses </a:t>
            </a:r>
            <a:r>
              <a:rPr lang="en-US" dirty="0" smtClean="0"/>
              <a:t>virtual </a:t>
            </a:r>
            <a:r>
              <a:rPr lang="en-US" dirty="0" smtClean="0"/>
              <a:t>warehouse </a:t>
            </a:r>
            <a:r>
              <a:rPr lang="en-US" dirty="0" smtClean="0"/>
              <a:t>to compute resources.</a:t>
            </a:r>
            <a:endParaRPr lang="en-US" dirty="0" smtClean="0"/>
          </a:p>
          <a:p>
            <a:endParaRPr lang="en-US" dirty="0" smtClean="0"/>
          </a:p>
          <a:p>
            <a:pPr lvl="0"/>
            <a:r>
              <a:rPr lang="en-US" sz="2000" b="1" dirty="0" smtClean="0"/>
              <a:t>Snowpipe:</a:t>
            </a:r>
            <a:endParaRPr lang="en-US" sz="2000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Snowpipe is </a:t>
            </a:r>
            <a:r>
              <a:rPr lang="en-US" dirty="0" smtClean="0"/>
              <a:t>used for loading streaming data</a:t>
            </a:r>
            <a:r>
              <a:rPr lang="en-US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Streaming data</a:t>
            </a:r>
            <a:r>
              <a:rPr lang="en-US" dirty="0"/>
              <a:t> is data that is continuously generated by different </a:t>
            </a:r>
            <a:r>
              <a:rPr lang="en-US" dirty="0" smtClean="0"/>
              <a:t>sources. </a:t>
            </a:r>
          </a:p>
          <a:p>
            <a:pPr lvl="0"/>
            <a:r>
              <a:rPr lang="en-US" dirty="0" smtClean="0"/>
              <a:t>     Such </a:t>
            </a:r>
            <a:r>
              <a:rPr lang="en-US" dirty="0"/>
              <a:t>data should be processed incrementally using </a:t>
            </a:r>
            <a:r>
              <a:rPr lang="en-US" dirty="0" smtClean="0"/>
              <a:t>stream processing</a:t>
            </a:r>
          </a:p>
          <a:p>
            <a:pPr lvl="0"/>
            <a:r>
              <a:rPr lang="en-US" dirty="0"/>
              <a:t> </a:t>
            </a:r>
            <a:r>
              <a:rPr lang="en-US" dirty="0" smtClean="0"/>
              <a:t>    techniques.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uses the server less approach scaling up / down automatically.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does not use the </a:t>
            </a:r>
            <a:r>
              <a:rPr lang="en-US" dirty="0"/>
              <a:t>v</a:t>
            </a:r>
            <a:r>
              <a:rPr lang="en-US" dirty="0" smtClean="0"/>
              <a:t>irtual </a:t>
            </a:r>
            <a:r>
              <a:rPr lang="en-US"/>
              <a:t>warehouse </a:t>
            </a:r>
            <a:r>
              <a:rPr lang="en-US" smtClean="0"/>
              <a:t>to compute </a:t>
            </a:r>
            <a:r>
              <a:rPr lang="en-US" dirty="0" smtClean="0"/>
              <a:t>resources.</a:t>
            </a:r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2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3037</TotalTime>
  <Words>85</Words>
  <Application>Microsoft Office PowerPoint</Application>
  <PresentationFormat>On-screen Show (16:9)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Contents Slide Master</vt:lpstr>
      <vt:lpstr>Section Break Slide Master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Windows User</cp:lastModifiedBy>
  <cp:revision>192</cp:revision>
  <dcterms:created xsi:type="dcterms:W3CDTF">2016-12-05T23:26:54Z</dcterms:created>
  <dcterms:modified xsi:type="dcterms:W3CDTF">2019-12-05T12:26:36Z</dcterms:modified>
</cp:coreProperties>
</file>