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30"/>
  </p:notesMasterIdLst>
  <p:sldIdLst>
    <p:sldId id="256" r:id="rId2"/>
    <p:sldId id="262" r:id="rId3"/>
    <p:sldId id="263" r:id="rId4"/>
    <p:sldId id="295" r:id="rId5"/>
    <p:sldId id="264" r:id="rId6"/>
    <p:sldId id="267" r:id="rId7"/>
    <p:sldId id="265" r:id="rId8"/>
    <p:sldId id="268" r:id="rId9"/>
    <p:sldId id="266" r:id="rId10"/>
    <p:sldId id="270" r:id="rId11"/>
    <p:sldId id="27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1" r:id="rId26"/>
    <p:sldId id="292" r:id="rId27"/>
    <p:sldId id="293" r:id="rId28"/>
    <p:sldId id="294" r:id="rId29"/>
  </p:sldIdLst>
  <p:sldSz cx="9144000" cy="5143500" type="screen16x9"/>
  <p:notesSz cx="6858000" cy="9144000"/>
  <p:defaultTextStyle>
    <a:defPPr>
      <a:defRPr lang="en-US"/>
    </a:defPPr>
    <a:lvl1pPr marL="0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3253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6506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9759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33012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6265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9518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32772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66025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100" d="100"/>
          <a:sy n="100" d="100"/>
        </p:scale>
        <p:origin x="-41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936F8-91FD-4AC8-A68C-A77C132EE6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701F70-D193-4153-A8BC-AB483845EB8C}">
      <dgm:prSet phldrT="[Text]"/>
      <dgm:spPr/>
      <dgm:t>
        <a:bodyPr/>
        <a:lstStyle/>
        <a:p>
          <a:r>
            <a:rPr lang="en-US" dirty="0" smtClean="0"/>
            <a:t>Outer Join</a:t>
          </a:r>
          <a:endParaRPr lang="en-US" dirty="0"/>
        </a:p>
      </dgm:t>
    </dgm:pt>
    <dgm:pt modelId="{2CBAAC44-D203-4734-9F43-94D4E78010BD}" type="parTrans" cxnId="{96B64AEB-F455-40B9-BD57-37D75716BE49}">
      <dgm:prSet/>
      <dgm:spPr/>
      <dgm:t>
        <a:bodyPr/>
        <a:lstStyle/>
        <a:p>
          <a:endParaRPr lang="en-US"/>
        </a:p>
      </dgm:t>
    </dgm:pt>
    <dgm:pt modelId="{D54F3A77-DF35-42D6-9294-B61A8F390345}" type="sibTrans" cxnId="{96B64AEB-F455-40B9-BD57-37D75716BE49}">
      <dgm:prSet/>
      <dgm:spPr/>
      <dgm:t>
        <a:bodyPr/>
        <a:lstStyle/>
        <a:p>
          <a:endParaRPr lang="en-US"/>
        </a:p>
      </dgm:t>
    </dgm:pt>
    <dgm:pt modelId="{9BF1A5F7-0670-4B44-B71A-D5200B549C0E}">
      <dgm:prSet phldrT="[Text]"/>
      <dgm:spPr/>
      <dgm:t>
        <a:bodyPr/>
        <a:lstStyle/>
        <a:p>
          <a:r>
            <a:rPr lang="en-US" dirty="0" smtClean="0"/>
            <a:t>Left Outer Join</a:t>
          </a:r>
          <a:endParaRPr lang="en-US" dirty="0"/>
        </a:p>
      </dgm:t>
    </dgm:pt>
    <dgm:pt modelId="{8B65E477-A417-4809-9D9D-59A1412BF069}" type="parTrans" cxnId="{446EE7B5-7083-46A6-AF42-A25367C8CD40}">
      <dgm:prSet/>
      <dgm:spPr/>
      <dgm:t>
        <a:bodyPr/>
        <a:lstStyle/>
        <a:p>
          <a:endParaRPr lang="en-US"/>
        </a:p>
      </dgm:t>
    </dgm:pt>
    <dgm:pt modelId="{5727ADF2-3480-41E1-9730-7AF73D96DF77}" type="sibTrans" cxnId="{446EE7B5-7083-46A6-AF42-A25367C8CD40}">
      <dgm:prSet/>
      <dgm:spPr/>
      <dgm:t>
        <a:bodyPr/>
        <a:lstStyle/>
        <a:p>
          <a:endParaRPr lang="en-US"/>
        </a:p>
      </dgm:t>
    </dgm:pt>
    <dgm:pt modelId="{74631711-E8D2-4A3B-B08C-4CD609070671}">
      <dgm:prSet phldrT="[Text]"/>
      <dgm:spPr/>
      <dgm:t>
        <a:bodyPr/>
        <a:lstStyle/>
        <a:p>
          <a:r>
            <a:rPr lang="en-US" dirty="0" smtClean="0"/>
            <a:t>Right Outer Join</a:t>
          </a:r>
          <a:endParaRPr lang="en-US" dirty="0"/>
        </a:p>
      </dgm:t>
    </dgm:pt>
    <dgm:pt modelId="{C9185674-B42D-4F6A-8B28-E69B831E22FA}" type="parTrans" cxnId="{5B3C715A-D472-4D7D-A8CE-959DA66D82A0}">
      <dgm:prSet/>
      <dgm:spPr/>
      <dgm:t>
        <a:bodyPr/>
        <a:lstStyle/>
        <a:p>
          <a:endParaRPr lang="en-US"/>
        </a:p>
      </dgm:t>
    </dgm:pt>
    <dgm:pt modelId="{51B29E2A-8680-4910-B4D3-69325A91185E}" type="sibTrans" cxnId="{5B3C715A-D472-4D7D-A8CE-959DA66D82A0}">
      <dgm:prSet/>
      <dgm:spPr/>
      <dgm:t>
        <a:bodyPr/>
        <a:lstStyle/>
        <a:p>
          <a:endParaRPr lang="en-US"/>
        </a:p>
      </dgm:t>
    </dgm:pt>
    <dgm:pt modelId="{2AA83E25-FF72-4E85-936C-E2133275906C}">
      <dgm:prSet phldrT="[Text]"/>
      <dgm:spPr/>
      <dgm:t>
        <a:bodyPr/>
        <a:lstStyle/>
        <a:p>
          <a:r>
            <a:rPr lang="en-US" dirty="0" smtClean="0"/>
            <a:t>Full Outer Join</a:t>
          </a:r>
          <a:endParaRPr lang="en-US" dirty="0"/>
        </a:p>
      </dgm:t>
    </dgm:pt>
    <dgm:pt modelId="{19C19BBC-BEA2-46B4-985C-733C3481069C}" type="parTrans" cxnId="{B06F78FA-8988-4181-BF3B-25FF5C647FFB}">
      <dgm:prSet/>
      <dgm:spPr/>
      <dgm:t>
        <a:bodyPr/>
        <a:lstStyle/>
        <a:p>
          <a:endParaRPr lang="en-US"/>
        </a:p>
      </dgm:t>
    </dgm:pt>
    <dgm:pt modelId="{4F3D1606-6555-4DB6-8B92-3C2F96406FD4}" type="sibTrans" cxnId="{B06F78FA-8988-4181-BF3B-25FF5C647FFB}">
      <dgm:prSet/>
      <dgm:spPr/>
      <dgm:t>
        <a:bodyPr/>
        <a:lstStyle/>
        <a:p>
          <a:endParaRPr lang="en-US"/>
        </a:p>
      </dgm:t>
    </dgm:pt>
    <dgm:pt modelId="{B22E944D-A14A-45AA-BE83-CA6BFFE42C2E}" type="pres">
      <dgm:prSet presAssocID="{31C936F8-91FD-4AC8-A68C-A77C132EE6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4FD64C-933C-4B72-8289-6E7535B9688B}" type="pres">
      <dgm:prSet presAssocID="{35701F70-D193-4153-A8BC-AB483845EB8C}" presName="hierRoot1" presStyleCnt="0">
        <dgm:presLayoutVars>
          <dgm:hierBranch val="init"/>
        </dgm:presLayoutVars>
      </dgm:prSet>
      <dgm:spPr/>
    </dgm:pt>
    <dgm:pt modelId="{6A682F05-570C-4410-B270-3F691F5335CD}" type="pres">
      <dgm:prSet presAssocID="{35701F70-D193-4153-A8BC-AB483845EB8C}" presName="rootComposite1" presStyleCnt="0"/>
      <dgm:spPr/>
    </dgm:pt>
    <dgm:pt modelId="{A5E22243-C0C5-4058-9C2C-412767AD3FA5}" type="pres">
      <dgm:prSet presAssocID="{35701F70-D193-4153-A8BC-AB483845EB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5E935-C2DA-4B7A-AD21-020273B688B5}" type="pres">
      <dgm:prSet presAssocID="{35701F70-D193-4153-A8BC-AB483845EB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21CD857-1F75-4407-96B2-E100485A9544}" type="pres">
      <dgm:prSet presAssocID="{35701F70-D193-4153-A8BC-AB483845EB8C}" presName="hierChild2" presStyleCnt="0"/>
      <dgm:spPr/>
    </dgm:pt>
    <dgm:pt modelId="{164E08A9-00E0-4DCB-99AA-6883E8856EF1}" type="pres">
      <dgm:prSet presAssocID="{8B65E477-A417-4809-9D9D-59A1412BF06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F20F14E-D518-4870-AB06-3597934DDDF2}" type="pres">
      <dgm:prSet presAssocID="{9BF1A5F7-0670-4B44-B71A-D5200B549C0E}" presName="hierRoot2" presStyleCnt="0">
        <dgm:presLayoutVars>
          <dgm:hierBranch val="init"/>
        </dgm:presLayoutVars>
      </dgm:prSet>
      <dgm:spPr/>
    </dgm:pt>
    <dgm:pt modelId="{52F4A701-7633-400B-BBFB-FF070F0D06D7}" type="pres">
      <dgm:prSet presAssocID="{9BF1A5F7-0670-4B44-B71A-D5200B549C0E}" presName="rootComposite" presStyleCnt="0"/>
      <dgm:spPr/>
    </dgm:pt>
    <dgm:pt modelId="{931CCAD4-8C28-4BC3-836E-35B57E0C8257}" type="pres">
      <dgm:prSet presAssocID="{9BF1A5F7-0670-4B44-B71A-D5200B549C0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F329E-0CAB-4DB0-BEAF-8B12F6EE84B2}" type="pres">
      <dgm:prSet presAssocID="{9BF1A5F7-0670-4B44-B71A-D5200B549C0E}" presName="rootConnector" presStyleLbl="node2" presStyleIdx="0" presStyleCnt="3"/>
      <dgm:spPr/>
      <dgm:t>
        <a:bodyPr/>
        <a:lstStyle/>
        <a:p>
          <a:endParaRPr lang="en-US"/>
        </a:p>
      </dgm:t>
    </dgm:pt>
    <dgm:pt modelId="{D2225D0E-2BF3-4A77-BD85-96D734F736B3}" type="pres">
      <dgm:prSet presAssocID="{9BF1A5F7-0670-4B44-B71A-D5200B549C0E}" presName="hierChild4" presStyleCnt="0"/>
      <dgm:spPr/>
    </dgm:pt>
    <dgm:pt modelId="{9D4F0635-8C4A-4033-A21A-FB38CB4EBC01}" type="pres">
      <dgm:prSet presAssocID="{9BF1A5F7-0670-4B44-B71A-D5200B549C0E}" presName="hierChild5" presStyleCnt="0"/>
      <dgm:spPr/>
    </dgm:pt>
    <dgm:pt modelId="{C9437FEC-9FD4-4146-9A8B-B0E4A669DB2B}" type="pres">
      <dgm:prSet presAssocID="{C9185674-B42D-4F6A-8B28-E69B831E22F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372FBA6A-BBFC-4B10-998A-34DDF8C97599}" type="pres">
      <dgm:prSet presAssocID="{74631711-E8D2-4A3B-B08C-4CD609070671}" presName="hierRoot2" presStyleCnt="0">
        <dgm:presLayoutVars>
          <dgm:hierBranch val="init"/>
        </dgm:presLayoutVars>
      </dgm:prSet>
      <dgm:spPr/>
    </dgm:pt>
    <dgm:pt modelId="{8918C13F-D529-46A2-A895-4C830FBBB41C}" type="pres">
      <dgm:prSet presAssocID="{74631711-E8D2-4A3B-B08C-4CD609070671}" presName="rootComposite" presStyleCnt="0"/>
      <dgm:spPr/>
    </dgm:pt>
    <dgm:pt modelId="{506A90C5-9106-48AE-8AD7-5167B9BE0346}" type="pres">
      <dgm:prSet presAssocID="{74631711-E8D2-4A3B-B08C-4CD60907067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4C3490-0825-4AE2-8732-878508293CF2}" type="pres">
      <dgm:prSet presAssocID="{74631711-E8D2-4A3B-B08C-4CD609070671}" presName="rootConnector" presStyleLbl="node2" presStyleIdx="1" presStyleCnt="3"/>
      <dgm:spPr/>
      <dgm:t>
        <a:bodyPr/>
        <a:lstStyle/>
        <a:p>
          <a:endParaRPr lang="en-US"/>
        </a:p>
      </dgm:t>
    </dgm:pt>
    <dgm:pt modelId="{3BD23963-4601-4D7F-8AF0-090CC95ACFA9}" type="pres">
      <dgm:prSet presAssocID="{74631711-E8D2-4A3B-B08C-4CD609070671}" presName="hierChild4" presStyleCnt="0"/>
      <dgm:spPr/>
    </dgm:pt>
    <dgm:pt modelId="{CA766AEE-1E6B-4AFC-BC02-42E94BB131EA}" type="pres">
      <dgm:prSet presAssocID="{74631711-E8D2-4A3B-B08C-4CD609070671}" presName="hierChild5" presStyleCnt="0"/>
      <dgm:spPr/>
    </dgm:pt>
    <dgm:pt modelId="{3C179267-1CC2-4256-BB20-B6DAC8D0A78B}" type="pres">
      <dgm:prSet presAssocID="{19C19BBC-BEA2-46B4-985C-733C3481069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EA9749D-068D-4C39-BDCB-3636A45B6DBF}" type="pres">
      <dgm:prSet presAssocID="{2AA83E25-FF72-4E85-936C-E2133275906C}" presName="hierRoot2" presStyleCnt="0">
        <dgm:presLayoutVars>
          <dgm:hierBranch val="init"/>
        </dgm:presLayoutVars>
      </dgm:prSet>
      <dgm:spPr/>
    </dgm:pt>
    <dgm:pt modelId="{D9825DCD-6B49-4049-A836-71CC7CA2CD39}" type="pres">
      <dgm:prSet presAssocID="{2AA83E25-FF72-4E85-936C-E2133275906C}" presName="rootComposite" presStyleCnt="0"/>
      <dgm:spPr/>
    </dgm:pt>
    <dgm:pt modelId="{38689BD7-2CDD-4C45-AB7C-989674A9D120}" type="pres">
      <dgm:prSet presAssocID="{2AA83E25-FF72-4E85-936C-E2133275906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635C0-1ACF-4523-A51B-4B7411A964A0}" type="pres">
      <dgm:prSet presAssocID="{2AA83E25-FF72-4E85-936C-E2133275906C}" presName="rootConnector" presStyleLbl="node2" presStyleIdx="2" presStyleCnt="3"/>
      <dgm:spPr/>
      <dgm:t>
        <a:bodyPr/>
        <a:lstStyle/>
        <a:p>
          <a:endParaRPr lang="en-US"/>
        </a:p>
      </dgm:t>
    </dgm:pt>
    <dgm:pt modelId="{3CD28C2E-62B3-4285-AA9C-0EDBF5BA5F36}" type="pres">
      <dgm:prSet presAssocID="{2AA83E25-FF72-4E85-936C-E2133275906C}" presName="hierChild4" presStyleCnt="0"/>
      <dgm:spPr/>
    </dgm:pt>
    <dgm:pt modelId="{2DF436B9-8BA7-4110-939B-511C98621FDC}" type="pres">
      <dgm:prSet presAssocID="{2AA83E25-FF72-4E85-936C-E2133275906C}" presName="hierChild5" presStyleCnt="0"/>
      <dgm:spPr/>
    </dgm:pt>
    <dgm:pt modelId="{8053FD83-031E-4372-8C8A-0EFF90985721}" type="pres">
      <dgm:prSet presAssocID="{35701F70-D193-4153-A8BC-AB483845EB8C}" presName="hierChild3" presStyleCnt="0"/>
      <dgm:spPr/>
    </dgm:pt>
  </dgm:ptLst>
  <dgm:cxnLst>
    <dgm:cxn modelId="{91A14D9B-CEC5-4597-A6EB-6557AF3CE35B}" type="presOf" srcId="{2AA83E25-FF72-4E85-936C-E2133275906C}" destId="{6BC635C0-1ACF-4523-A51B-4B7411A964A0}" srcOrd="1" destOrd="0" presId="urn:microsoft.com/office/officeart/2005/8/layout/orgChart1"/>
    <dgm:cxn modelId="{174DC041-53E6-4414-A077-BF5D796AA4A9}" type="presOf" srcId="{9BF1A5F7-0670-4B44-B71A-D5200B549C0E}" destId="{9E5F329E-0CAB-4DB0-BEAF-8B12F6EE84B2}" srcOrd="1" destOrd="0" presId="urn:microsoft.com/office/officeart/2005/8/layout/orgChart1"/>
    <dgm:cxn modelId="{96B64AEB-F455-40B9-BD57-37D75716BE49}" srcId="{31C936F8-91FD-4AC8-A68C-A77C132EE6F1}" destId="{35701F70-D193-4153-A8BC-AB483845EB8C}" srcOrd="0" destOrd="0" parTransId="{2CBAAC44-D203-4734-9F43-94D4E78010BD}" sibTransId="{D54F3A77-DF35-42D6-9294-B61A8F390345}"/>
    <dgm:cxn modelId="{D0903442-4E65-41B2-B549-CCD487838AFF}" type="presOf" srcId="{9BF1A5F7-0670-4B44-B71A-D5200B549C0E}" destId="{931CCAD4-8C28-4BC3-836E-35B57E0C8257}" srcOrd="0" destOrd="0" presId="urn:microsoft.com/office/officeart/2005/8/layout/orgChart1"/>
    <dgm:cxn modelId="{1EF3243E-035B-4D1B-A605-A193EDE07C5F}" type="presOf" srcId="{35701F70-D193-4153-A8BC-AB483845EB8C}" destId="{FBD5E935-C2DA-4B7A-AD21-020273B688B5}" srcOrd="1" destOrd="0" presId="urn:microsoft.com/office/officeart/2005/8/layout/orgChart1"/>
    <dgm:cxn modelId="{D7BB109F-6F09-404D-9DF8-B0DA4A527CE3}" type="presOf" srcId="{8B65E477-A417-4809-9D9D-59A1412BF069}" destId="{164E08A9-00E0-4DCB-99AA-6883E8856EF1}" srcOrd="0" destOrd="0" presId="urn:microsoft.com/office/officeart/2005/8/layout/orgChart1"/>
    <dgm:cxn modelId="{6A999745-C672-449A-86F1-1013BDA2F57B}" type="presOf" srcId="{35701F70-D193-4153-A8BC-AB483845EB8C}" destId="{A5E22243-C0C5-4058-9C2C-412767AD3FA5}" srcOrd="0" destOrd="0" presId="urn:microsoft.com/office/officeart/2005/8/layout/orgChart1"/>
    <dgm:cxn modelId="{69639A5D-1FCA-4DEC-AFA7-276A1693AEA9}" type="presOf" srcId="{31C936F8-91FD-4AC8-A68C-A77C132EE6F1}" destId="{B22E944D-A14A-45AA-BE83-CA6BFFE42C2E}" srcOrd="0" destOrd="0" presId="urn:microsoft.com/office/officeart/2005/8/layout/orgChart1"/>
    <dgm:cxn modelId="{363EBD62-45CD-4C10-888D-DB6B1A2C6B3F}" type="presOf" srcId="{2AA83E25-FF72-4E85-936C-E2133275906C}" destId="{38689BD7-2CDD-4C45-AB7C-989674A9D120}" srcOrd="0" destOrd="0" presId="urn:microsoft.com/office/officeart/2005/8/layout/orgChart1"/>
    <dgm:cxn modelId="{5B3C715A-D472-4D7D-A8CE-959DA66D82A0}" srcId="{35701F70-D193-4153-A8BC-AB483845EB8C}" destId="{74631711-E8D2-4A3B-B08C-4CD609070671}" srcOrd="1" destOrd="0" parTransId="{C9185674-B42D-4F6A-8B28-E69B831E22FA}" sibTransId="{51B29E2A-8680-4910-B4D3-69325A91185E}"/>
    <dgm:cxn modelId="{446EE7B5-7083-46A6-AF42-A25367C8CD40}" srcId="{35701F70-D193-4153-A8BC-AB483845EB8C}" destId="{9BF1A5F7-0670-4B44-B71A-D5200B549C0E}" srcOrd="0" destOrd="0" parTransId="{8B65E477-A417-4809-9D9D-59A1412BF069}" sibTransId="{5727ADF2-3480-41E1-9730-7AF73D96DF77}"/>
    <dgm:cxn modelId="{B06F78FA-8988-4181-BF3B-25FF5C647FFB}" srcId="{35701F70-D193-4153-A8BC-AB483845EB8C}" destId="{2AA83E25-FF72-4E85-936C-E2133275906C}" srcOrd="2" destOrd="0" parTransId="{19C19BBC-BEA2-46B4-985C-733C3481069C}" sibTransId="{4F3D1606-6555-4DB6-8B92-3C2F96406FD4}"/>
    <dgm:cxn modelId="{EB48F3FD-CDFD-4D89-AE27-4A849926CA27}" type="presOf" srcId="{74631711-E8D2-4A3B-B08C-4CD609070671}" destId="{506A90C5-9106-48AE-8AD7-5167B9BE0346}" srcOrd="0" destOrd="0" presId="urn:microsoft.com/office/officeart/2005/8/layout/orgChart1"/>
    <dgm:cxn modelId="{D0BDDEAE-8FE9-4939-8792-F09DCFFEDD22}" type="presOf" srcId="{C9185674-B42D-4F6A-8B28-E69B831E22FA}" destId="{C9437FEC-9FD4-4146-9A8B-B0E4A669DB2B}" srcOrd="0" destOrd="0" presId="urn:microsoft.com/office/officeart/2005/8/layout/orgChart1"/>
    <dgm:cxn modelId="{2A617766-7FDB-4C9D-8558-AA3515D83A40}" type="presOf" srcId="{19C19BBC-BEA2-46B4-985C-733C3481069C}" destId="{3C179267-1CC2-4256-BB20-B6DAC8D0A78B}" srcOrd="0" destOrd="0" presId="urn:microsoft.com/office/officeart/2005/8/layout/orgChart1"/>
    <dgm:cxn modelId="{F9960F99-EE09-452E-8317-428F35EE5640}" type="presOf" srcId="{74631711-E8D2-4A3B-B08C-4CD609070671}" destId="{A94C3490-0825-4AE2-8732-878508293CF2}" srcOrd="1" destOrd="0" presId="urn:microsoft.com/office/officeart/2005/8/layout/orgChart1"/>
    <dgm:cxn modelId="{55C173BB-0821-4D38-96B1-DDD9F4E6E753}" type="presParOf" srcId="{B22E944D-A14A-45AA-BE83-CA6BFFE42C2E}" destId="{E04FD64C-933C-4B72-8289-6E7535B9688B}" srcOrd="0" destOrd="0" presId="urn:microsoft.com/office/officeart/2005/8/layout/orgChart1"/>
    <dgm:cxn modelId="{4A366276-45E3-429A-A7C2-A9EC932BFB74}" type="presParOf" srcId="{E04FD64C-933C-4B72-8289-6E7535B9688B}" destId="{6A682F05-570C-4410-B270-3F691F5335CD}" srcOrd="0" destOrd="0" presId="urn:microsoft.com/office/officeart/2005/8/layout/orgChart1"/>
    <dgm:cxn modelId="{C57ABC89-E606-4EAF-87B7-6CE1CE7F4228}" type="presParOf" srcId="{6A682F05-570C-4410-B270-3F691F5335CD}" destId="{A5E22243-C0C5-4058-9C2C-412767AD3FA5}" srcOrd="0" destOrd="0" presId="urn:microsoft.com/office/officeart/2005/8/layout/orgChart1"/>
    <dgm:cxn modelId="{0482C5A1-3B7D-44BD-97BA-95DCE1FE0F18}" type="presParOf" srcId="{6A682F05-570C-4410-B270-3F691F5335CD}" destId="{FBD5E935-C2DA-4B7A-AD21-020273B688B5}" srcOrd="1" destOrd="0" presId="urn:microsoft.com/office/officeart/2005/8/layout/orgChart1"/>
    <dgm:cxn modelId="{8E63E76E-C7F9-4EB7-A4D9-02806808CCFE}" type="presParOf" srcId="{E04FD64C-933C-4B72-8289-6E7535B9688B}" destId="{421CD857-1F75-4407-96B2-E100485A9544}" srcOrd="1" destOrd="0" presId="urn:microsoft.com/office/officeart/2005/8/layout/orgChart1"/>
    <dgm:cxn modelId="{80BCE3D7-B621-409E-B236-DEB613FCD294}" type="presParOf" srcId="{421CD857-1F75-4407-96B2-E100485A9544}" destId="{164E08A9-00E0-4DCB-99AA-6883E8856EF1}" srcOrd="0" destOrd="0" presId="urn:microsoft.com/office/officeart/2005/8/layout/orgChart1"/>
    <dgm:cxn modelId="{5BFC395E-336C-483C-8D97-AD648F126929}" type="presParOf" srcId="{421CD857-1F75-4407-96B2-E100485A9544}" destId="{8F20F14E-D518-4870-AB06-3597934DDDF2}" srcOrd="1" destOrd="0" presId="urn:microsoft.com/office/officeart/2005/8/layout/orgChart1"/>
    <dgm:cxn modelId="{B5D8B177-AEB8-40F2-BFF7-4584B433D0FD}" type="presParOf" srcId="{8F20F14E-D518-4870-AB06-3597934DDDF2}" destId="{52F4A701-7633-400B-BBFB-FF070F0D06D7}" srcOrd="0" destOrd="0" presId="urn:microsoft.com/office/officeart/2005/8/layout/orgChart1"/>
    <dgm:cxn modelId="{52BB9CAB-8723-47F7-83CC-FD166177D305}" type="presParOf" srcId="{52F4A701-7633-400B-BBFB-FF070F0D06D7}" destId="{931CCAD4-8C28-4BC3-836E-35B57E0C8257}" srcOrd="0" destOrd="0" presId="urn:microsoft.com/office/officeart/2005/8/layout/orgChart1"/>
    <dgm:cxn modelId="{88C70D81-7305-45C8-AF5A-AB6FC8271D5B}" type="presParOf" srcId="{52F4A701-7633-400B-BBFB-FF070F0D06D7}" destId="{9E5F329E-0CAB-4DB0-BEAF-8B12F6EE84B2}" srcOrd="1" destOrd="0" presId="urn:microsoft.com/office/officeart/2005/8/layout/orgChart1"/>
    <dgm:cxn modelId="{8E037D09-335C-44B3-8967-CEEC2C812A57}" type="presParOf" srcId="{8F20F14E-D518-4870-AB06-3597934DDDF2}" destId="{D2225D0E-2BF3-4A77-BD85-96D734F736B3}" srcOrd="1" destOrd="0" presId="urn:microsoft.com/office/officeart/2005/8/layout/orgChart1"/>
    <dgm:cxn modelId="{2CF142CC-CD46-4ED8-8790-E94B611E227F}" type="presParOf" srcId="{8F20F14E-D518-4870-AB06-3597934DDDF2}" destId="{9D4F0635-8C4A-4033-A21A-FB38CB4EBC01}" srcOrd="2" destOrd="0" presId="urn:microsoft.com/office/officeart/2005/8/layout/orgChart1"/>
    <dgm:cxn modelId="{034D2D2A-5E43-4512-9FDB-ACA25847C31F}" type="presParOf" srcId="{421CD857-1F75-4407-96B2-E100485A9544}" destId="{C9437FEC-9FD4-4146-9A8B-B0E4A669DB2B}" srcOrd="2" destOrd="0" presId="urn:microsoft.com/office/officeart/2005/8/layout/orgChart1"/>
    <dgm:cxn modelId="{A0F54FD1-9891-44ED-BD09-2F394CBD8C44}" type="presParOf" srcId="{421CD857-1F75-4407-96B2-E100485A9544}" destId="{372FBA6A-BBFC-4B10-998A-34DDF8C97599}" srcOrd="3" destOrd="0" presId="urn:microsoft.com/office/officeart/2005/8/layout/orgChart1"/>
    <dgm:cxn modelId="{0471ABAB-DFCB-453B-A917-771ED482C9B6}" type="presParOf" srcId="{372FBA6A-BBFC-4B10-998A-34DDF8C97599}" destId="{8918C13F-D529-46A2-A895-4C830FBBB41C}" srcOrd="0" destOrd="0" presId="urn:microsoft.com/office/officeart/2005/8/layout/orgChart1"/>
    <dgm:cxn modelId="{A5F30E6B-20F6-4B4D-A512-F26FB2138D19}" type="presParOf" srcId="{8918C13F-D529-46A2-A895-4C830FBBB41C}" destId="{506A90C5-9106-48AE-8AD7-5167B9BE0346}" srcOrd="0" destOrd="0" presId="urn:microsoft.com/office/officeart/2005/8/layout/orgChart1"/>
    <dgm:cxn modelId="{9FF26088-19DC-4118-ADBC-A0640F165D63}" type="presParOf" srcId="{8918C13F-D529-46A2-A895-4C830FBBB41C}" destId="{A94C3490-0825-4AE2-8732-878508293CF2}" srcOrd="1" destOrd="0" presId="urn:microsoft.com/office/officeart/2005/8/layout/orgChart1"/>
    <dgm:cxn modelId="{EA25B9F6-40B6-4F1E-8A08-CE287F926863}" type="presParOf" srcId="{372FBA6A-BBFC-4B10-998A-34DDF8C97599}" destId="{3BD23963-4601-4D7F-8AF0-090CC95ACFA9}" srcOrd="1" destOrd="0" presId="urn:microsoft.com/office/officeart/2005/8/layout/orgChart1"/>
    <dgm:cxn modelId="{F6777AA5-A133-4E36-90CF-0A6B4F1EF3AB}" type="presParOf" srcId="{372FBA6A-BBFC-4B10-998A-34DDF8C97599}" destId="{CA766AEE-1E6B-4AFC-BC02-42E94BB131EA}" srcOrd="2" destOrd="0" presId="urn:microsoft.com/office/officeart/2005/8/layout/orgChart1"/>
    <dgm:cxn modelId="{2C53E78C-CF73-47B5-8604-8D1A2669D787}" type="presParOf" srcId="{421CD857-1F75-4407-96B2-E100485A9544}" destId="{3C179267-1CC2-4256-BB20-B6DAC8D0A78B}" srcOrd="4" destOrd="0" presId="urn:microsoft.com/office/officeart/2005/8/layout/orgChart1"/>
    <dgm:cxn modelId="{D4E7925F-B0B7-435F-8B74-AAA355F82660}" type="presParOf" srcId="{421CD857-1F75-4407-96B2-E100485A9544}" destId="{4EA9749D-068D-4C39-BDCB-3636A45B6DBF}" srcOrd="5" destOrd="0" presId="urn:microsoft.com/office/officeart/2005/8/layout/orgChart1"/>
    <dgm:cxn modelId="{065FC4D8-7C83-4CCB-BC08-65EAE74EDFFA}" type="presParOf" srcId="{4EA9749D-068D-4C39-BDCB-3636A45B6DBF}" destId="{D9825DCD-6B49-4049-A836-71CC7CA2CD39}" srcOrd="0" destOrd="0" presId="urn:microsoft.com/office/officeart/2005/8/layout/orgChart1"/>
    <dgm:cxn modelId="{FE2D9070-33A6-4249-AC5C-9D28815DD41C}" type="presParOf" srcId="{D9825DCD-6B49-4049-A836-71CC7CA2CD39}" destId="{38689BD7-2CDD-4C45-AB7C-989674A9D120}" srcOrd="0" destOrd="0" presId="urn:microsoft.com/office/officeart/2005/8/layout/orgChart1"/>
    <dgm:cxn modelId="{A2216115-0DAA-4B94-B9D9-F2C638B66008}" type="presParOf" srcId="{D9825DCD-6B49-4049-A836-71CC7CA2CD39}" destId="{6BC635C0-1ACF-4523-A51B-4B7411A964A0}" srcOrd="1" destOrd="0" presId="urn:microsoft.com/office/officeart/2005/8/layout/orgChart1"/>
    <dgm:cxn modelId="{23AE3EFA-8467-4E7A-B2DF-6A5AC60E65E1}" type="presParOf" srcId="{4EA9749D-068D-4C39-BDCB-3636A45B6DBF}" destId="{3CD28C2E-62B3-4285-AA9C-0EDBF5BA5F36}" srcOrd="1" destOrd="0" presId="urn:microsoft.com/office/officeart/2005/8/layout/orgChart1"/>
    <dgm:cxn modelId="{14B18EDD-E7F7-40EC-B774-87C024A1F873}" type="presParOf" srcId="{4EA9749D-068D-4C39-BDCB-3636A45B6DBF}" destId="{2DF436B9-8BA7-4110-939B-511C98621FDC}" srcOrd="2" destOrd="0" presId="urn:microsoft.com/office/officeart/2005/8/layout/orgChart1"/>
    <dgm:cxn modelId="{9C1887DE-939A-4C97-A392-BCAAFDA26305}" type="presParOf" srcId="{E04FD64C-933C-4B72-8289-6E7535B9688B}" destId="{8053FD83-031E-4372-8C8A-0EFF909857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79267-1CC2-4256-BB20-B6DAC8D0A78B}">
      <dsp:nvSpPr>
        <dsp:cNvPr id="0" name=""/>
        <dsp:cNvSpPr/>
      </dsp:nvSpPr>
      <dsp:spPr>
        <a:xfrm>
          <a:off x="3388518" y="1107998"/>
          <a:ext cx="2397401" cy="416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38"/>
              </a:lnTo>
              <a:lnTo>
                <a:pt x="2397401" y="208038"/>
              </a:lnTo>
              <a:lnTo>
                <a:pt x="2397401" y="4160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37FEC-9FD4-4146-9A8B-B0E4A669DB2B}">
      <dsp:nvSpPr>
        <dsp:cNvPr id="0" name=""/>
        <dsp:cNvSpPr/>
      </dsp:nvSpPr>
      <dsp:spPr>
        <a:xfrm>
          <a:off x="3342798" y="1107998"/>
          <a:ext cx="91440" cy="4160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0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E08A9-00E0-4DCB-99AA-6883E8856EF1}">
      <dsp:nvSpPr>
        <dsp:cNvPr id="0" name=""/>
        <dsp:cNvSpPr/>
      </dsp:nvSpPr>
      <dsp:spPr>
        <a:xfrm>
          <a:off x="991116" y="1107998"/>
          <a:ext cx="2397401" cy="416077"/>
        </a:xfrm>
        <a:custGeom>
          <a:avLst/>
          <a:gdLst/>
          <a:ahLst/>
          <a:cxnLst/>
          <a:rect l="0" t="0" r="0" b="0"/>
          <a:pathLst>
            <a:path>
              <a:moveTo>
                <a:pt x="2397401" y="0"/>
              </a:moveTo>
              <a:lnTo>
                <a:pt x="2397401" y="208038"/>
              </a:lnTo>
              <a:lnTo>
                <a:pt x="0" y="208038"/>
              </a:lnTo>
              <a:lnTo>
                <a:pt x="0" y="4160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22243-C0C5-4058-9C2C-412767AD3FA5}">
      <dsp:nvSpPr>
        <dsp:cNvPr id="0" name=""/>
        <dsp:cNvSpPr/>
      </dsp:nvSpPr>
      <dsp:spPr>
        <a:xfrm>
          <a:off x="2397856" y="117336"/>
          <a:ext cx="1981323" cy="99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Outer Join</a:t>
          </a:r>
          <a:endParaRPr lang="en-US" sz="3000" kern="1200" dirty="0"/>
        </a:p>
      </dsp:txBody>
      <dsp:txXfrm>
        <a:off x="2397856" y="117336"/>
        <a:ext cx="1981323" cy="990661"/>
      </dsp:txXfrm>
    </dsp:sp>
    <dsp:sp modelId="{931CCAD4-8C28-4BC3-836E-35B57E0C8257}">
      <dsp:nvSpPr>
        <dsp:cNvPr id="0" name=""/>
        <dsp:cNvSpPr/>
      </dsp:nvSpPr>
      <dsp:spPr>
        <a:xfrm>
          <a:off x="455" y="1524076"/>
          <a:ext cx="1981323" cy="99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Left Outer Join</a:t>
          </a:r>
          <a:endParaRPr lang="en-US" sz="3000" kern="1200" dirty="0"/>
        </a:p>
      </dsp:txBody>
      <dsp:txXfrm>
        <a:off x="455" y="1524076"/>
        <a:ext cx="1981323" cy="990661"/>
      </dsp:txXfrm>
    </dsp:sp>
    <dsp:sp modelId="{506A90C5-9106-48AE-8AD7-5167B9BE0346}">
      <dsp:nvSpPr>
        <dsp:cNvPr id="0" name=""/>
        <dsp:cNvSpPr/>
      </dsp:nvSpPr>
      <dsp:spPr>
        <a:xfrm>
          <a:off x="2397856" y="1524076"/>
          <a:ext cx="1981323" cy="99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Right Outer Join</a:t>
          </a:r>
          <a:endParaRPr lang="en-US" sz="3000" kern="1200" dirty="0"/>
        </a:p>
      </dsp:txBody>
      <dsp:txXfrm>
        <a:off x="2397856" y="1524076"/>
        <a:ext cx="1981323" cy="990661"/>
      </dsp:txXfrm>
    </dsp:sp>
    <dsp:sp modelId="{38689BD7-2CDD-4C45-AB7C-989674A9D120}">
      <dsp:nvSpPr>
        <dsp:cNvPr id="0" name=""/>
        <dsp:cNvSpPr/>
      </dsp:nvSpPr>
      <dsp:spPr>
        <a:xfrm>
          <a:off x="4795258" y="1524076"/>
          <a:ext cx="1981323" cy="99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Full Outer Join</a:t>
          </a:r>
          <a:endParaRPr lang="en-US" sz="3000" kern="1200" dirty="0"/>
        </a:p>
      </dsp:txBody>
      <dsp:txXfrm>
        <a:off x="4795258" y="1524076"/>
        <a:ext cx="1981323" cy="990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3253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66506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99759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33012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66265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99518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32772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6025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xmlns="" id="{704C0B39-5238-4864-A8AC-599F37748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C0C809-E3B2-4353-BCB7-C82B8216891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6FBE5556-C2DD-4AE9-9F34-877E83E1A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BE3031C8-9F73-4479-9867-F4958310B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9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xmlns="" id="{9558262E-AC69-4596-921F-ECA5BE097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E3D67F-9240-4E88-A115-AC9841D549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FC274936-4A30-405A-AE17-A55F2EE23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87C16B1E-C768-471D-8666-090F146D4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xmlns="" id="{71543A55-C176-4AEE-A2DE-ABB883B95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C80019-07AF-4773-9D6E-275687C19FC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68F6E089-5E58-4533-93B4-BF1064CE8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36D60A2F-A5AA-4E74-A606-AF423AF30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7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1D370258-194E-40CE-B5E6-D14B7B024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5CAF34-C9CB-4438-BD46-9405FF9D798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D2B4232F-9D44-4181-976E-DE4C63A116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FEE4F246-4574-4AD9-B617-F5E1B2FA0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9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xmlns="" id="{3B4E4E7B-184A-4E08-A7F1-D45E247CF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F74127-F0BD-4AF0-8E55-E4771074045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09148B50-1C80-4832-9516-BF1FD554D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A4F96500-95CF-4E10-9C9B-55603C9D7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1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C0FE98A0-AE2F-4251-A8C5-538656133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2B7314-2A1D-4821-8AB8-E6A87C3237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9C215E2F-9C6E-409F-BF12-308A2ACAC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DF90171C-7254-4E5D-B86A-538E424AF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8CD3265D-F741-48A7-87CB-FDFF373EF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703009-E085-42E8-8B8F-47554967376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74240601-641D-45B4-8DCF-AB6F99418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C14411E7-809A-4410-A984-0C50DA2EA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9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xmlns="" id="{931E2352-3711-4AE6-A199-05B096BA0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413911-7508-4499-8359-B21C2449D2D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77CED6CB-C7FE-4472-9FBE-42A049A74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B9EE644C-99FC-43E6-BBAE-A99EA04B5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031357"/>
            <a:ext cx="3313355" cy="127662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3315811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rgbClr val="424242"/>
                </a:solidFill>
              </a:defRPr>
            </a:lvl1pPr>
            <a:lvl2pPr marL="33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6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9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3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6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2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2"/>
            <a:ext cx="2133600" cy="563236"/>
          </a:xfrm>
        </p:spPr>
        <p:txBody>
          <a:bodyPr anchor="b"/>
          <a:lstStyle>
            <a:lvl1pPr algn="l">
              <a:defRPr sz="1700"/>
            </a:lvl1pPr>
          </a:lstStyle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6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4289976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7" y="2175624"/>
            <a:ext cx="6637468" cy="1021556"/>
          </a:xfrm>
        </p:spPr>
        <p:txBody>
          <a:bodyPr anchor="b"/>
          <a:lstStyle>
            <a:lvl1pPr algn="l">
              <a:defRPr sz="29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2"/>
            <a:ext cx="6637467" cy="1140310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32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65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975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33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62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95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327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660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1737007"/>
            <a:ext cx="3057148" cy="479821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accent1"/>
                </a:solidFill>
              </a:defRPr>
            </a:lvl1pPr>
            <a:lvl2pPr marL="333253" indent="0">
              <a:buNone/>
              <a:defRPr sz="1500" b="1"/>
            </a:lvl2pPr>
            <a:lvl3pPr marL="666506" indent="0">
              <a:buNone/>
              <a:defRPr sz="1300" b="1"/>
            </a:lvl3pPr>
            <a:lvl4pPr marL="999759" indent="0">
              <a:buNone/>
              <a:defRPr sz="1200" b="1"/>
            </a:lvl4pPr>
            <a:lvl5pPr marL="1333012" indent="0">
              <a:buNone/>
              <a:defRPr sz="1200" b="1"/>
            </a:lvl5pPr>
            <a:lvl6pPr marL="1666265" indent="0">
              <a:buNone/>
              <a:defRPr sz="1200" b="1"/>
            </a:lvl6pPr>
            <a:lvl7pPr marL="1999518" indent="0">
              <a:buNone/>
              <a:defRPr sz="1200" b="1"/>
            </a:lvl7pPr>
            <a:lvl8pPr marL="2332772" indent="0">
              <a:buNone/>
              <a:defRPr sz="1200" b="1"/>
            </a:lvl8pPr>
            <a:lvl9pPr marL="266602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2"/>
            <a:ext cx="3419856" cy="212684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9" y="1737008"/>
            <a:ext cx="3055717" cy="479821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accent1"/>
                </a:solidFill>
              </a:defRPr>
            </a:lvl1pPr>
            <a:lvl2pPr marL="333253" indent="0">
              <a:buNone/>
              <a:defRPr sz="1500" b="1"/>
            </a:lvl2pPr>
            <a:lvl3pPr marL="666506" indent="0">
              <a:buNone/>
              <a:defRPr sz="1300" b="1"/>
            </a:lvl3pPr>
            <a:lvl4pPr marL="999759" indent="0">
              <a:buNone/>
              <a:defRPr sz="1200" b="1"/>
            </a:lvl4pPr>
            <a:lvl5pPr marL="1333012" indent="0">
              <a:buNone/>
              <a:defRPr sz="1200" b="1"/>
            </a:lvl5pPr>
            <a:lvl6pPr marL="1666265" indent="0">
              <a:buNone/>
              <a:defRPr sz="1200" b="1"/>
            </a:lvl6pPr>
            <a:lvl7pPr marL="1999518" indent="0">
              <a:buNone/>
              <a:defRPr sz="1200" b="1"/>
            </a:lvl7pPr>
            <a:lvl8pPr marL="2332772" indent="0">
              <a:buNone/>
              <a:defRPr sz="1200" b="1"/>
            </a:lvl8pPr>
            <a:lvl9pPr marL="266602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2"/>
            <a:ext cx="3419856" cy="212684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6" y="642395"/>
            <a:ext cx="3090440" cy="3863051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9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7"/>
            <a:ext cx="3304572" cy="109736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33253" indent="0">
              <a:buNone/>
              <a:defRPr sz="900"/>
            </a:lvl2pPr>
            <a:lvl3pPr marL="666506" indent="0">
              <a:buNone/>
              <a:defRPr sz="700"/>
            </a:lvl3pPr>
            <a:lvl4pPr marL="999759" indent="0">
              <a:buNone/>
              <a:defRPr sz="700"/>
            </a:lvl4pPr>
            <a:lvl5pPr marL="1333012" indent="0">
              <a:buNone/>
              <a:defRPr sz="700"/>
            </a:lvl5pPr>
            <a:lvl6pPr marL="1666265" indent="0">
              <a:buNone/>
              <a:defRPr sz="700"/>
            </a:lvl6pPr>
            <a:lvl7pPr marL="1999518" indent="0">
              <a:buNone/>
              <a:defRPr sz="700"/>
            </a:lvl7pPr>
            <a:lvl8pPr marL="2332772" indent="0">
              <a:buNone/>
              <a:defRPr sz="700"/>
            </a:lvl8pPr>
            <a:lvl9pPr marL="26660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9"/>
            <a:ext cx="3300984" cy="10972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520347"/>
            <a:ext cx="3359623" cy="410108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1"/>
                </a:solidFill>
              </a:defRPr>
            </a:lvl1pPr>
            <a:lvl2pPr marL="333253" indent="0">
              <a:buNone/>
              <a:defRPr sz="2000"/>
            </a:lvl2pPr>
            <a:lvl3pPr marL="666506" indent="0">
              <a:buNone/>
              <a:defRPr sz="1700"/>
            </a:lvl3pPr>
            <a:lvl4pPr marL="999759" indent="0">
              <a:buNone/>
              <a:defRPr sz="1500"/>
            </a:lvl4pPr>
            <a:lvl5pPr marL="1333012" indent="0">
              <a:buNone/>
              <a:defRPr sz="1500"/>
            </a:lvl5pPr>
            <a:lvl6pPr marL="1666265" indent="0">
              <a:buNone/>
              <a:defRPr sz="1500"/>
            </a:lvl6pPr>
            <a:lvl7pPr marL="1999518" indent="0">
              <a:buNone/>
              <a:defRPr sz="1500"/>
            </a:lvl7pPr>
            <a:lvl8pPr marL="2332772" indent="0">
              <a:buNone/>
              <a:defRPr sz="1500"/>
            </a:lvl8pPr>
            <a:lvl9pPr marL="266602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7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33253" indent="0">
              <a:buNone/>
              <a:defRPr sz="900"/>
            </a:lvl2pPr>
            <a:lvl3pPr marL="666506" indent="0">
              <a:buNone/>
              <a:defRPr sz="700"/>
            </a:lvl3pPr>
            <a:lvl4pPr marL="999759" indent="0">
              <a:buNone/>
              <a:defRPr sz="700"/>
            </a:lvl4pPr>
            <a:lvl5pPr marL="1333012" indent="0">
              <a:buNone/>
              <a:defRPr sz="700"/>
            </a:lvl5pPr>
            <a:lvl6pPr marL="1666265" indent="0">
              <a:buNone/>
              <a:defRPr sz="700"/>
            </a:lvl6pPr>
            <a:lvl7pPr marL="1999518" indent="0">
              <a:buNone/>
              <a:defRPr sz="700"/>
            </a:lvl7pPr>
            <a:lvl8pPr marL="2332772" indent="0">
              <a:buNone/>
              <a:defRPr sz="700"/>
            </a:lvl8pPr>
            <a:lvl9pPr marL="26660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9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5"/>
            <a:ext cx="8229600" cy="46392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1" y="770748"/>
            <a:ext cx="7024744" cy="857250"/>
          </a:xfrm>
          <a:prstGeom prst="rect">
            <a:avLst/>
          </a:prstGeom>
        </p:spPr>
        <p:txBody>
          <a:bodyPr vert="horz" lIns="66651" tIns="33325" rIns="66651" bIns="3332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4" y="1742739"/>
            <a:ext cx="6777317" cy="2631733"/>
          </a:xfrm>
          <a:prstGeom prst="rect">
            <a:avLst/>
          </a:prstGeom>
        </p:spPr>
        <p:txBody>
          <a:bodyPr vert="horz" lIns="66651" tIns="33325" rIns="66651" bIns="33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71"/>
            <a:ext cx="2133600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1"/>
            <a:ext cx="3502152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70"/>
            <a:ext cx="1332156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66506" rtl="0" eaLnBrk="1" latinLnBrk="0" hangingPunct="1">
        <a:spcBef>
          <a:spcPct val="0"/>
        </a:spcBef>
        <a:buNone/>
        <a:defRPr sz="29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9940" indent="-199952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466554" indent="-199952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66506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19803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966434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06400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53032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399663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546294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3253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6506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9759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3012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6265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9518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32772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66025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26" y="888024"/>
            <a:ext cx="4520921" cy="2044382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solidFill>
                  <a:schemeClr val="tx1"/>
                </a:solidFill>
              </a:rPr>
              <a:t>Introduction to Joins</a:t>
            </a:r>
            <a:endParaRPr lang="en-US" sz="39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60" y="542148"/>
            <a:ext cx="7024744" cy="3207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700" b="1" dirty="0"/>
              <a:t>Example of Full Outer Join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08495"/>
              </p:ext>
            </p:extLst>
          </p:nvPr>
        </p:nvGraphicFramePr>
        <p:xfrm>
          <a:off x="726465" y="1054212"/>
          <a:ext cx="2438766" cy="22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922"/>
                <a:gridCol w="812922"/>
                <a:gridCol w="812922"/>
              </a:tblGrid>
              <a:tr h="282251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Emp_ID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Bret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Mike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Bob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127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Tom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320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128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Peter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129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Nick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33590"/>
              </p:ext>
            </p:extLst>
          </p:nvPr>
        </p:nvGraphicFramePr>
        <p:xfrm>
          <a:off x="4448908" y="1082703"/>
          <a:ext cx="3997570" cy="135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785"/>
                <a:gridCol w="1998785"/>
              </a:tblGrid>
              <a:tr h="316293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590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590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340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Finance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590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HR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590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224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5462" y="3899579"/>
            <a:ext cx="4572000" cy="867520"/>
          </a:xfrm>
          <a:prstGeom prst="rect">
            <a:avLst/>
          </a:prstGeom>
        </p:spPr>
        <p:txBody>
          <a:bodyPr lIns="66651" tIns="33325" rIns="66651" bIns="33325">
            <a:spAutoFit/>
          </a:bodyPr>
          <a:lstStyle/>
          <a:p>
            <a:r>
              <a:rPr lang="en-US" dirty="0"/>
              <a:t>Select </a:t>
            </a:r>
            <a:r>
              <a:rPr lang="en-US" dirty="0" err="1" smtClean="0">
                <a:solidFill>
                  <a:srgbClr val="7030A0"/>
                </a:solidFill>
              </a:rPr>
              <a:t>A.Name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B.Dept_name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From </a:t>
            </a:r>
            <a:r>
              <a:rPr lang="en-US" b="1" dirty="0">
                <a:solidFill>
                  <a:srgbClr val="00B0F0"/>
                </a:solidFill>
              </a:rPr>
              <a:t>Employee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as A </a:t>
            </a:r>
            <a:r>
              <a:rPr lang="en-US" b="1" dirty="0" smtClean="0">
                <a:solidFill>
                  <a:schemeClr val="accent1"/>
                </a:solidFill>
              </a:rPr>
              <a:t>Full outer  </a:t>
            </a:r>
            <a:r>
              <a:rPr lang="en-US" b="1" dirty="0">
                <a:solidFill>
                  <a:schemeClr val="accent1"/>
                </a:solidFill>
              </a:rPr>
              <a:t>Join</a:t>
            </a:r>
          </a:p>
          <a:p>
            <a:r>
              <a:rPr lang="en-US" b="1" dirty="0">
                <a:solidFill>
                  <a:srgbClr val="00B0F0"/>
                </a:solidFill>
              </a:rPr>
              <a:t>Department</a:t>
            </a:r>
            <a:r>
              <a:rPr lang="en-US" dirty="0"/>
              <a:t> B</a:t>
            </a:r>
          </a:p>
          <a:p>
            <a:r>
              <a:rPr lang="en-US" dirty="0">
                <a:solidFill>
                  <a:schemeClr val="accent3"/>
                </a:solidFill>
              </a:rPr>
              <a:t>ON </a:t>
            </a:r>
            <a:r>
              <a:rPr lang="en-US" dirty="0" err="1"/>
              <a:t>A.Dept_id</a:t>
            </a:r>
            <a:r>
              <a:rPr lang="en-US" dirty="0"/>
              <a:t>=</a:t>
            </a:r>
            <a:r>
              <a:rPr lang="en-US" dirty="0" err="1"/>
              <a:t>B.Dept_id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462" y="3643120"/>
            <a:ext cx="1521069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b="1" dirty="0" smtClean="0"/>
              <a:t>SQL Query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385" y="797752"/>
            <a:ext cx="1916723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653454" y="797752"/>
            <a:ext cx="1890347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Department</a:t>
            </a:r>
            <a:endParaRPr lang="en-US" b="1" dirty="0"/>
          </a:p>
        </p:txBody>
      </p:sp>
      <p:sp>
        <p:nvSpPr>
          <p:cNvPr id="30" name="Right Arrow 29"/>
          <p:cNvSpPr/>
          <p:nvPr/>
        </p:nvSpPr>
        <p:spPr>
          <a:xfrm>
            <a:off x="3710354" y="3896231"/>
            <a:ext cx="993531" cy="659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10837"/>
              </p:ext>
            </p:extLst>
          </p:nvPr>
        </p:nvGraphicFramePr>
        <p:xfrm>
          <a:off x="4985237" y="2563713"/>
          <a:ext cx="3446586" cy="219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93"/>
                <a:gridCol w="1723293"/>
              </a:tblGrid>
              <a:tr h="2539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Dept_name</a:t>
                      </a:r>
                      <a:endParaRPr lang="en-US" sz="1200" dirty="0" smtClean="0"/>
                    </a:p>
                  </a:txBody>
                  <a:tcPr marL="68580" marR="68580" marT="31747" marB="31747"/>
                </a:tc>
              </a:tr>
              <a:tr h="211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</a:tr>
              <a:tr h="211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Bret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1747" marB="31747"/>
                </a:tc>
              </a:tr>
              <a:tr h="211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Mike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HR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</a:tr>
              <a:tr h="211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Bob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</a:tr>
              <a:tr h="211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Tom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1747" marB="31747"/>
                </a:tc>
              </a:tr>
              <a:tr h="211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1747" marB="31747"/>
                </a:tc>
              </a:tr>
              <a:tr h="211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Nick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1747" marB="31747"/>
                </a:tc>
              </a:tr>
              <a:tr h="2116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Finance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</a:tr>
              <a:tr h="2116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endParaRPr lang="en-US" sz="1000" dirty="0"/>
                    </a:p>
                  </a:txBody>
                  <a:tcPr marL="68580" marR="68580" marT="31747" marB="31747"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3174023" y="1473399"/>
            <a:ext cx="1292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74023" y="1554804"/>
            <a:ext cx="1292469" cy="830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74023" y="2043223"/>
            <a:ext cx="1292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548" y="429583"/>
            <a:ext cx="7024744" cy="857250"/>
          </a:xfrm>
        </p:spPr>
        <p:txBody>
          <a:bodyPr/>
          <a:lstStyle/>
          <a:p>
            <a:r>
              <a:rPr lang="en-US" b="1" dirty="0" smtClean="0"/>
              <a:t>Cartesian Product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4" y="1345705"/>
            <a:ext cx="6777317" cy="30287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Cartesian </a:t>
            </a:r>
            <a:r>
              <a:rPr lang="en-US" dirty="0" smtClean="0"/>
              <a:t>product is also referred as </a:t>
            </a:r>
            <a:r>
              <a:rPr lang="en-US" dirty="0"/>
              <a:t>a </a:t>
            </a:r>
            <a:r>
              <a:rPr lang="en-US" b="1" dirty="0" smtClean="0"/>
              <a:t>cross-join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Cartesian </a:t>
            </a:r>
            <a:r>
              <a:rPr lang="en-US" dirty="0" smtClean="0"/>
              <a:t>product, each </a:t>
            </a:r>
            <a:r>
              <a:rPr lang="en-US" dirty="0"/>
              <a:t>row in the first table is paired with all the rows in the </a:t>
            </a:r>
            <a:r>
              <a:rPr lang="en-US" dirty="0" smtClean="0"/>
              <a:t>second table.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 example, If </a:t>
            </a:r>
            <a:r>
              <a:rPr lang="en-US" b="1" dirty="0" smtClean="0"/>
              <a:t>table A </a:t>
            </a:r>
            <a:r>
              <a:rPr lang="en-US" dirty="0" smtClean="0"/>
              <a:t>has </a:t>
            </a:r>
            <a:r>
              <a:rPr lang="en-US" b="1" dirty="0" smtClean="0">
                <a:solidFill>
                  <a:schemeClr val="accent1"/>
                </a:solidFill>
              </a:rPr>
              <a:t>10 rows </a:t>
            </a:r>
            <a:r>
              <a:rPr lang="en-US" dirty="0" smtClean="0"/>
              <a:t>and </a:t>
            </a:r>
            <a:r>
              <a:rPr lang="en-US" b="1" dirty="0" smtClean="0"/>
              <a:t>table B </a:t>
            </a:r>
            <a:r>
              <a:rPr lang="en-US" dirty="0" smtClean="0"/>
              <a:t>has </a:t>
            </a:r>
            <a:r>
              <a:rPr lang="en-US" b="1" dirty="0" smtClean="0">
                <a:solidFill>
                  <a:schemeClr val="accent1"/>
                </a:solidFill>
              </a:rPr>
              <a:t>20 rows</a:t>
            </a:r>
            <a:r>
              <a:rPr lang="en-US" dirty="0" smtClean="0"/>
              <a:t>,</a:t>
            </a:r>
          </a:p>
          <a:p>
            <a:pPr marL="49988" indent="0">
              <a:buNone/>
            </a:pPr>
            <a:r>
              <a:rPr lang="en-US" dirty="0" smtClean="0"/>
              <a:t>   After </a:t>
            </a:r>
            <a:r>
              <a:rPr lang="en-US" dirty="0" smtClean="0"/>
              <a:t>Cartesian product, I will have </a:t>
            </a:r>
            <a:r>
              <a:rPr lang="en-US" b="1" dirty="0" smtClean="0">
                <a:solidFill>
                  <a:schemeClr val="accent1"/>
                </a:solidFill>
              </a:rPr>
              <a:t>200 rows</a:t>
            </a:r>
            <a:endParaRPr lang="en-US" b="1" dirty="0">
              <a:solidFill>
                <a:schemeClr val="accent1"/>
              </a:solidFill>
            </a:endParaRPr>
          </a:p>
          <a:p>
            <a:pPr marL="499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074" name="Group 306">
            <a:extLst>
              <a:ext uri="{FF2B5EF4-FFF2-40B4-BE49-F238E27FC236}">
                <a16:creationId xmlns:a16="http://schemas.microsoft.com/office/drawing/2014/main" xmlns="" id="{AC188347-021F-4D1C-A1A2-B47D023E278A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13154057"/>
              </p:ext>
            </p:extLst>
          </p:nvPr>
        </p:nvGraphicFramePr>
        <p:xfrm>
          <a:off x="2026693" y="636056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1075" name="Group 307">
            <a:extLst>
              <a:ext uri="{FF2B5EF4-FFF2-40B4-BE49-F238E27FC236}">
                <a16:creationId xmlns:a16="http://schemas.microsoft.com/office/drawing/2014/main" xmlns="" id="{64BC5A52-6E9D-4164-9635-0B2AFE2B513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4855" name="Slide Number Placeholder 4">
            <a:extLst>
              <a:ext uri="{FF2B5EF4-FFF2-40B4-BE49-F238E27FC236}">
                <a16:creationId xmlns:a16="http://schemas.microsoft.com/office/drawing/2014/main" xmlns="" id="{DCCD9A18-2251-4F99-A8DA-73B9EAD18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A2986-12D8-4C27-9295-448F000D3905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185" name="Group 321">
            <a:extLst>
              <a:ext uri="{FF2B5EF4-FFF2-40B4-BE49-F238E27FC236}">
                <a16:creationId xmlns:a16="http://schemas.microsoft.com/office/drawing/2014/main" xmlns="" id="{9EE7C9B5-3A85-440C-8201-25D6362117A3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05463881"/>
              </p:ext>
            </p:extLst>
          </p:nvPr>
        </p:nvGraphicFramePr>
        <p:xfrm>
          <a:off x="2057400" y="800101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5187" name="Group 323">
            <a:extLst>
              <a:ext uri="{FF2B5EF4-FFF2-40B4-BE49-F238E27FC236}">
                <a16:creationId xmlns:a16="http://schemas.microsoft.com/office/drawing/2014/main" xmlns="" id="{64DFAA35-8C1C-4C06-9625-CE8B8D215D9F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6903" name="Slide Number Placeholder 4">
            <a:extLst>
              <a:ext uri="{FF2B5EF4-FFF2-40B4-BE49-F238E27FC236}">
                <a16:creationId xmlns:a16="http://schemas.microsoft.com/office/drawing/2014/main" xmlns="" id="{C6F03D18-556C-4A6B-87CD-660865C78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2F9B1-B416-44F3-A45A-B358C1B57999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65186" name="Group 322">
            <a:extLst>
              <a:ext uri="{FF2B5EF4-FFF2-40B4-BE49-F238E27FC236}">
                <a16:creationId xmlns:a16="http://schemas.microsoft.com/office/drawing/2014/main" xmlns="" id="{93C4A158-A633-44ED-8278-4E1DA83D237E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740769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6922" name="Line 130">
            <a:extLst>
              <a:ext uri="{FF2B5EF4-FFF2-40B4-BE49-F238E27FC236}">
                <a16:creationId xmlns:a16="http://schemas.microsoft.com/office/drawing/2014/main" xmlns="" id="{3F28735A-3864-42E3-8ED1-4BF8F756F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6830" y="1677392"/>
            <a:ext cx="270271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799" tIns="64799" rIns="64799" bIns="64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174" name="Group 334">
            <a:extLst>
              <a:ext uri="{FF2B5EF4-FFF2-40B4-BE49-F238E27FC236}">
                <a16:creationId xmlns:a16="http://schemas.microsoft.com/office/drawing/2014/main" xmlns="" id="{956B39DB-E67E-42C0-8BE3-BA55D63EF5C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057400" y="800101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4176" name="Group 336">
            <a:extLst>
              <a:ext uri="{FF2B5EF4-FFF2-40B4-BE49-F238E27FC236}">
                <a16:creationId xmlns:a16="http://schemas.microsoft.com/office/drawing/2014/main" xmlns="" id="{FEE370DF-A270-4564-97A5-A96A19026C0E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8951" name="Slide Number Placeholder 4">
            <a:extLst>
              <a:ext uri="{FF2B5EF4-FFF2-40B4-BE49-F238E27FC236}">
                <a16:creationId xmlns:a16="http://schemas.microsoft.com/office/drawing/2014/main" xmlns="" id="{04A0EBCA-B570-4820-A101-8A5CB80A1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45B161-47D9-4EB5-B3C6-85209A8AF084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64175" name="Group 335">
            <a:extLst>
              <a:ext uri="{FF2B5EF4-FFF2-40B4-BE49-F238E27FC236}">
                <a16:creationId xmlns:a16="http://schemas.microsoft.com/office/drawing/2014/main" xmlns="" id="{32309ECF-27BD-408B-ADEE-298CC6166015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973582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8975" name="Line 145">
            <a:extLst>
              <a:ext uri="{FF2B5EF4-FFF2-40B4-BE49-F238E27FC236}">
                <a16:creationId xmlns:a16="http://schemas.microsoft.com/office/drawing/2014/main" xmlns="" id="{77AB227D-A445-4B58-8D7F-34D26DCBC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830" y="1685822"/>
            <a:ext cx="2717006" cy="24050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799" tIns="64799" rIns="64799" bIns="64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65" name="Group 349">
            <a:extLst>
              <a:ext uri="{FF2B5EF4-FFF2-40B4-BE49-F238E27FC236}">
                <a16:creationId xmlns:a16="http://schemas.microsoft.com/office/drawing/2014/main" xmlns="" id="{E1178A16-2984-49DB-9931-8745B6A9373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057400" y="800101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3167" name="Group 351">
            <a:extLst>
              <a:ext uri="{FF2B5EF4-FFF2-40B4-BE49-F238E27FC236}">
                <a16:creationId xmlns:a16="http://schemas.microsoft.com/office/drawing/2014/main" xmlns="" id="{4E71B023-0FD7-488B-85AA-513138A318F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0999" name="Slide Number Placeholder 4">
            <a:extLst>
              <a:ext uri="{FF2B5EF4-FFF2-40B4-BE49-F238E27FC236}">
                <a16:creationId xmlns:a16="http://schemas.microsoft.com/office/drawing/2014/main" xmlns="" id="{B33953DD-70AE-4283-9DBF-DD691BBCF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E92092-5DC1-4CD0-B8BC-79432F3BB71A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1000" name="Animation Flag">
            <a:extLst>
              <a:ext uri="{FF2B5EF4-FFF2-40B4-BE49-F238E27FC236}">
                <a16:creationId xmlns:a16="http://schemas.microsoft.com/office/drawing/2014/main" xmlns="" id="{60E0A1A0-42EF-4A03-8D43-39347AAF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6" y="4838700"/>
            <a:ext cx="293302" cy="29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651" tIns="33325" rIns="66651" bIns="3332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500" b="1"/>
              <a:t>...</a:t>
            </a:r>
          </a:p>
        </p:txBody>
      </p:sp>
      <p:graphicFrame>
        <p:nvGraphicFramePr>
          <p:cNvPr id="163166" name="Group 350">
            <a:extLst>
              <a:ext uri="{FF2B5EF4-FFF2-40B4-BE49-F238E27FC236}">
                <a16:creationId xmlns:a16="http://schemas.microsoft.com/office/drawing/2014/main" xmlns="" id="{99C46CAA-9777-4F2A-94D6-5B32EC6FAD93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1206395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029" name="Line 160">
            <a:extLst>
              <a:ext uri="{FF2B5EF4-FFF2-40B4-BE49-F238E27FC236}">
                <a16:creationId xmlns:a16="http://schemas.microsoft.com/office/drawing/2014/main" xmlns="" id="{D89C0315-3EA1-431C-88FB-F3C278258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829" y="1686973"/>
            <a:ext cx="2703909" cy="4595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799" tIns="64799" rIns="64799" bIns="64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079" name="Group 431">
            <a:extLst>
              <a:ext uri="{FF2B5EF4-FFF2-40B4-BE49-F238E27FC236}">
                <a16:creationId xmlns:a16="http://schemas.microsoft.com/office/drawing/2014/main" xmlns="" id="{97F0E94E-F1F4-4BF4-A8C6-DBA169DAC46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37553216"/>
              </p:ext>
            </p:extLst>
          </p:nvPr>
        </p:nvGraphicFramePr>
        <p:xfrm>
          <a:off x="2057400" y="800101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6081" name="Group 433">
            <a:extLst>
              <a:ext uri="{FF2B5EF4-FFF2-40B4-BE49-F238E27FC236}">
                <a16:creationId xmlns:a16="http://schemas.microsoft.com/office/drawing/2014/main" xmlns="" id="{8141F1B2-CB1C-46F0-8E94-B2AC10611D5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3047" name="Slide Number Placeholder 4">
            <a:extLst>
              <a:ext uri="{FF2B5EF4-FFF2-40B4-BE49-F238E27FC236}">
                <a16:creationId xmlns:a16="http://schemas.microsoft.com/office/drawing/2014/main" xmlns="" id="{8E04A52E-4A8B-498F-9ED0-3045F6937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9477FF-B0BA-4112-90E5-1555829600BA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56080" name="Group 432">
            <a:extLst>
              <a:ext uri="{FF2B5EF4-FFF2-40B4-BE49-F238E27FC236}">
                <a16:creationId xmlns:a16="http://schemas.microsoft.com/office/drawing/2014/main" xmlns="" id="{77B06711-DD33-45BA-B785-EDF7D80B5A99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1439208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3081" name="Line 382">
            <a:extLst>
              <a:ext uri="{FF2B5EF4-FFF2-40B4-BE49-F238E27FC236}">
                <a16:creationId xmlns:a16="http://schemas.microsoft.com/office/drawing/2014/main" xmlns="" id="{F8C51A74-6E44-46BE-94D3-E4E13E26BF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397" y="1667960"/>
            <a:ext cx="2708672" cy="246353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799" tIns="64799" rIns="64799" bIns="64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100" name="Group 380">
            <a:extLst>
              <a:ext uri="{FF2B5EF4-FFF2-40B4-BE49-F238E27FC236}">
                <a16:creationId xmlns:a16="http://schemas.microsoft.com/office/drawing/2014/main" xmlns="" id="{438C0DD0-765C-4588-A76E-D55DF75049F3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057400" y="800101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9102" name="Group 382">
            <a:extLst>
              <a:ext uri="{FF2B5EF4-FFF2-40B4-BE49-F238E27FC236}">
                <a16:creationId xmlns:a16="http://schemas.microsoft.com/office/drawing/2014/main" xmlns="" id="{889F7034-0C02-47A7-8F2B-712FA14DF253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5095" name="Slide Number Placeholder 4">
            <a:extLst>
              <a:ext uri="{FF2B5EF4-FFF2-40B4-BE49-F238E27FC236}">
                <a16:creationId xmlns:a16="http://schemas.microsoft.com/office/drawing/2014/main" xmlns="" id="{D42794C8-2A95-4DAD-8549-65A03FD32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BD10EF-0604-4FF3-9869-1BE46938021F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59101" name="Group 381">
            <a:extLst>
              <a:ext uri="{FF2B5EF4-FFF2-40B4-BE49-F238E27FC236}">
                <a16:creationId xmlns:a16="http://schemas.microsoft.com/office/drawing/2014/main" xmlns="" id="{8B434ECC-263D-4260-A17C-392E8204F2B3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1672021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5134" name="Line 190">
            <a:extLst>
              <a:ext uri="{FF2B5EF4-FFF2-40B4-BE49-F238E27FC236}">
                <a16:creationId xmlns:a16="http://schemas.microsoft.com/office/drawing/2014/main" xmlns="" id="{923D6B6C-27C2-47DD-82D7-D69E57C98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397" y="1904835"/>
            <a:ext cx="2718197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799" tIns="64799" rIns="64799" bIns="64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113" name="Group 417">
            <a:extLst>
              <a:ext uri="{FF2B5EF4-FFF2-40B4-BE49-F238E27FC236}">
                <a16:creationId xmlns:a16="http://schemas.microsoft.com/office/drawing/2014/main" xmlns="" id="{D4CE13EE-A0A4-43CF-AB78-26C294915320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057400" y="800101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8115" name="Group 419">
            <a:extLst>
              <a:ext uri="{FF2B5EF4-FFF2-40B4-BE49-F238E27FC236}">
                <a16:creationId xmlns:a16="http://schemas.microsoft.com/office/drawing/2014/main" xmlns="" id="{1AF7FB29-7B89-43A8-AC57-A3767026A108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7143" name="Slide Number Placeholder 4">
            <a:extLst>
              <a:ext uri="{FF2B5EF4-FFF2-40B4-BE49-F238E27FC236}">
                <a16:creationId xmlns:a16="http://schemas.microsoft.com/office/drawing/2014/main" xmlns="" id="{E21DE4C6-EE80-4E53-883E-4FD6C7DE0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DF3358-D274-45F4-9C24-9859A3985D0C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58114" name="Group 418">
            <a:extLst>
              <a:ext uri="{FF2B5EF4-FFF2-40B4-BE49-F238E27FC236}">
                <a16:creationId xmlns:a16="http://schemas.microsoft.com/office/drawing/2014/main" xmlns="" id="{E7CA563C-CBF0-443E-9F0A-A8763F25C9DF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1904834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7187" name="Line 205">
            <a:extLst>
              <a:ext uri="{FF2B5EF4-FFF2-40B4-BE49-F238E27FC236}">
                <a16:creationId xmlns:a16="http://schemas.microsoft.com/office/drawing/2014/main" xmlns="" id="{31B0D017-C5FB-4E89-863C-4D85C18DE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397" y="1904268"/>
            <a:ext cx="2718197" cy="256443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799" tIns="64799" rIns="64799" bIns="64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083" name="Group 411">
            <a:extLst>
              <a:ext uri="{FF2B5EF4-FFF2-40B4-BE49-F238E27FC236}">
                <a16:creationId xmlns:a16="http://schemas.microsoft.com/office/drawing/2014/main" xmlns="" id="{56CE1DFD-3AB1-4CC8-8ADD-57D2DEF4C1BC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57404861"/>
              </p:ext>
            </p:extLst>
          </p:nvPr>
        </p:nvGraphicFramePr>
        <p:xfrm>
          <a:off x="2057400" y="800101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7085" name="Group 413">
            <a:extLst>
              <a:ext uri="{FF2B5EF4-FFF2-40B4-BE49-F238E27FC236}">
                <a16:creationId xmlns:a16="http://schemas.microsoft.com/office/drawing/2014/main" xmlns="" id="{A1B5D1F4-67CF-4572-AA2E-C1043BA52066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9191" name="Slide Number Placeholder 4">
            <a:extLst>
              <a:ext uri="{FF2B5EF4-FFF2-40B4-BE49-F238E27FC236}">
                <a16:creationId xmlns:a16="http://schemas.microsoft.com/office/drawing/2014/main" xmlns="" id="{7B8C42FB-ED91-4232-8AD6-A4865371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959E4C-FB24-483E-BE1C-F673F42BC407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57084" name="Group 412">
            <a:extLst>
              <a:ext uri="{FF2B5EF4-FFF2-40B4-BE49-F238E27FC236}">
                <a16:creationId xmlns:a16="http://schemas.microsoft.com/office/drawing/2014/main" xmlns="" id="{9C932C6A-A28F-4A44-B147-41E35C72CACC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2137647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9240" name="Line 220">
            <a:extLst>
              <a:ext uri="{FF2B5EF4-FFF2-40B4-BE49-F238E27FC236}">
                <a16:creationId xmlns:a16="http://schemas.microsoft.com/office/drawing/2014/main" xmlns="" id="{A6EDD496-A85B-40C2-B2B5-E1CC00817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399" y="1705824"/>
            <a:ext cx="2725340" cy="42889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799" tIns="64799" rIns="64799" bIns="64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1" y="770749"/>
            <a:ext cx="7024744" cy="512929"/>
          </a:xfrm>
        </p:spPr>
        <p:txBody>
          <a:bodyPr>
            <a:normAutofit/>
          </a:bodyPr>
          <a:lstStyle/>
          <a:p>
            <a:r>
              <a:rPr lang="en-US" b="1" dirty="0" smtClean="0"/>
              <a:t>SQL Joins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397977"/>
            <a:ext cx="7353161" cy="3416238"/>
          </a:xfrm>
        </p:spPr>
        <p:txBody>
          <a:bodyPr>
            <a:normAutofit/>
          </a:bodyPr>
          <a:lstStyle/>
          <a:p>
            <a:pPr marL="49988" indent="0">
              <a:buNone/>
            </a:pPr>
            <a:r>
              <a:rPr lang="en-US" sz="1300" dirty="0"/>
              <a:t>The SQL </a:t>
            </a:r>
            <a:r>
              <a:rPr lang="en-US" sz="1300" b="1" dirty="0"/>
              <a:t>Join </a:t>
            </a:r>
            <a:r>
              <a:rPr lang="en-US" sz="1300" dirty="0"/>
              <a:t>clause is used to combine records from two or more tables in a database.                                                            </a:t>
            </a:r>
          </a:p>
          <a:p>
            <a:pPr marL="49988" indent="0">
              <a:buNone/>
            </a:pPr>
            <a:r>
              <a:rPr lang="en-US" sz="1300" dirty="0"/>
              <a:t>                                                                            Table: </a:t>
            </a:r>
            <a:r>
              <a:rPr lang="en-US" sz="1300" b="1" dirty="0"/>
              <a:t>Employee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T</a:t>
            </a:r>
            <a:r>
              <a:rPr lang="en-US" altLang="en-US" b="1" dirty="0" smtClean="0">
                <a:solidFill>
                  <a:schemeClr val="accent1"/>
                </a:solidFill>
              </a:rPr>
              <a:t>ypes </a:t>
            </a:r>
            <a:r>
              <a:rPr lang="en-US" altLang="en-US" b="1" dirty="0">
                <a:solidFill>
                  <a:schemeClr val="accent1"/>
                </a:solidFill>
              </a:rPr>
              <a:t>of joins</a:t>
            </a:r>
            <a:r>
              <a:rPr lang="en-US" altLang="en-US" b="1" dirty="0" smtClean="0">
                <a:solidFill>
                  <a:schemeClr val="accent1"/>
                </a:solidFill>
              </a:rPr>
              <a:t>:</a:t>
            </a:r>
          </a:p>
          <a:p>
            <a:pPr marL="333253" indent="-333253">
              <a:buFont typeface="+mj-lt"/>
              <a:buAutoNum type="arabicPeriod"/>
            </a:pPr>
            <a:r>
              <a:rPr lang="en-US" altLang="en-US" sz="1500" dirty="0"/>
              <a:t>Inner Join   </a:t>
            </a:r>
          </a:p>
          <a:p>
            <a:pPr marL="333253" indent="-333253">
              <a:buFont typeface="+mj-lt"/>
              <a:buAutoNum type="arabicPeriod"/>
            </a:pPr>
            <a:r>
              <a:rPr lang="en-US" altLang="en-US" sz="1500" dirty="0"/>
              <a:t>Outer Join                             </a:t>
            </a:r>
          </a:p>
          <a:p>
            <a:pPr marL="591524" lvl="1" indent="-374910">
              <a:buSzPct val="51000"/>
              <a:buFont typeface="+mj-lt"/>
              <a:buAutoNum type="romanUcPeriod"/>
            </a:pPr>
            <a:r>
              <a:rPr lang="en-US" altLang="en-US" sz="1200" dirty="0"/>
              <a:t>Left Outer</a:t>
            </a:r>
          </a:p>
          <a:p>
            <a:pPr marL="591524" lvl="1" indent="-374910">
              <a:buSzPct val="51000"/>
              <a:buFont typeface="+mj-lt"/>
              <a:buAutoNum type="romanUcPeriod"/>
            </a:pPr>
            <a:r>
              <a:rPr lang="en-US" altLang="en-US" sz="1200" dirty="0"/>
              <a:t>Right Outer</a:t>
            </a:r>
          </a:p>
          <a:p>
            <a:pPr marL="591524" lvl="1" indent="-374910">
              <a:buSzPct val="51000"/>
              <a:buFont typeface="+mj-lt"/>
              <a:buAutoNum type="romanUcPeriod"/>
            </a:pPr>
            <a:r>
              <a:rPr lang="en-US" altLang="en-US" sz="1200" dirty="0"/>
              <a:t>Full Outer</a:t>
            </a:r>
          </a:p>
          <a:p>
            <a:pPr marL="333253" indent="-333253">
              <a:buFont typeface="+mj-lt"/>
              <a:buAutoNum type="arabicPeriod"/>
            </a:pPr>
            <a:r>
              <a:rPr lang="en-US" altLang="en-US" sz="1500" dirty="0"/>
              <a:t>Cartesian Join</a:t>
            </a:r>
          </a:p>
          <a:p>
            <a:pPr marL="333253" indent="-333253">
              <a:buFont typeface="+mj-lt"/>
              <a:buAutoNum type="arabicPeriod"/>
            </a:pPr>
            <a:r>
              <a:rPr lang="en-US" altLang="en-US" sz="1500" dirty="0"/>
              <a:t>Self Join</a:t>
            </a:r>
          </a:p>
          <a:p>
            <a:pPr lvl="2" indent="0">
              <a:buNone/>
            </a:pPr>
            <a:endParaRPr lang="en-US" altLang="en-US" dirty="0"/>
          </a:p>
          <a:p>
            <a:pPr marL="49988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18361"/>
              </p:ext>
            </p:extLst>
          </p:nvPr>
        </p:nvGraphicFramePr>
        <p:xfrm>
          <a:off x="4771602" y="2131369"/>
          <a:ext cx="3529650" cy="11343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6550"/>
                <a:gridCol w="1176550"/>
                <a:gridCol w="117655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Emp_id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Emp_name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3113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124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83140"/>
              </p:ext>
            </p:extLst>
          </p:nvPr>
        </p:nvGraphicFramePr>
        <p:xfrm>
          <a:off x="4886860" y="3678754"/>
          <a:ext cx="2344616" cy="1104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2308"/>
                <a:gridCol w="1172308"/>
              </a:tblGrid>
              <a:tr h="269646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Finance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HR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0366" y="3315596"/>
            <a:ext cx="1709382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Department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8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65" name="Group 441">
            <a:extLst>
              <a:ext uri="{FF2B5EF4-FFF2-40B4-BE49-F238E27FC236}">
                <a16:creationId xmlns:a16="http://schemas.microsoft.com/office/drawing/2014/main" xmlns="" id="{31AF8C5C-0950-4FBF-9274-6739DBD00E3D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057400" y="800101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5067" name="Group 443">
            <a:extLst>
              <a:ext uri="{FF2B5EF4-FFF2-40B4-BE49-F238E27FC236}">
                <a16:creationId xmlns:a16="http://schemas.microsoft.com/office/drawing/2014/main" xmlns="" id="{F21095F7-A42F-4FB3-903C-57FBC4728D94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1239" name="Slide Number Placeholder 4">
            <a:extLst>
              <a:ext uri="{FF2B5EF4-FFF2-40B4-BE49-F238E27FC236}">
                <a16:creationId xmlns:a16="http://schemas.microsoft.com/office/drawing/2014/main" xmlns="" id="{2C361BA8-4238-4D89-9DE5-3EEDD017C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933C95-2706-4DF2-9512-41E789633199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55066" name="Group 442">
            <a:extLst>
              <a:ext uri="{FF2B5EF4-FFF2-40B4-BE49-F238E27FC236}">
                <a16:creationId xmlns:a16="http://schemas.microsoft.com/office/drawing/2014/main" xmlns="" id="{D4EC51FD-1202-4904-BEB5-EE3D2DE04FBD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237046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1293" name="Line 250">
            <a:extLst>
              <a:ext uri="{FF2B5EF4-FFF2-40B4-BE49-F238E27FC236}">
                <a16:creationId xmlns:a16="http://schemas.microsoft.com/office/drawing/2014/main" xmlns="" id="{05DF907D-0494-442E-AA64-AEC918627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397" y="1952220"/>
            <a:ext cx="2738438" cy="208489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799" tIns="64799" rIns="64799" bIns="64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721" name="Group 1113">
            <a:extLst>
              <a:ext uri="{FF2B5EF4-FFF2-40B4-BE49-F238E27FC236}">
                <a16:creationId xmlns:a16="http://schemas.microsoft.com/office/drawing/2014/main" xmlns="" id="{2EECD685-C42E-4E0C-97CC-3225D4EE111A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30498445"/>
              </p:ext>
            </p:extLst>
          </p:nvPr>
        </p:nvGraphicFramePr>
        <p:xfrm>
          <a:off x="2057400" y="597039"/>
          <a:ext cx="1143000" cy="1484622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58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25723" name="Group 1115">
            <a:extLst>
              <a:ext uri="{FF2B5EF4-FFF2-40B4-BE49-F238E27FC236}">
                <a16:creationId xmlns:a16="http://schemas.microsoft.com/office/drawing/2014/main" xmlns="" id="{39545398-3F50-40FF-A65C-2AC00B7B4DC3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7751469"/>
              </p:ext>
            </p:extLst>
          </p:nvPr>
        </p:nvGraphicFramePr>
        <p:xfrm>
          <a:off x="5900739" y="672854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2263" name="Slide Number Placeholder 4">
            <a:extLst>
              <a:ext uri="{FF2B5EF4-FFF2-40B4-BE49-F238E27FC236}">
                <a16:creationId xmlns:a16="http://schemas.microsoft.com/office/drawing/2014/main" xmlns="" id="{20827FA6-E388-4536-BB62-D1D44537E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17E436-9F3B-43F9-A3E1-B75937EF0E27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325722" name="Group 1114">
            <a:extLst>
              <a:ext uri="{FF2B5EF4-FFF2-40B4-BE49-F238E27FC236}">
                <a16:creationId xmlns:a16="http://schemas.microsoft.com/office/drawing/2014/main" xmlns="" id="{B6C1E797-0790-42F6-B70A-3B2E185BD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2262"/>
              </p:ext>
            </p:extLst>
          </p:nvPr>
        </p:nvGraphicFramePr>
        <p:xfrm>
          <a:off x="3835006" y="2066925"/>
          <a:ext cx="1326357" cy="2603273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2322" name="Line 919">
            <a:extLst>
              <a:ext uri="{FF2B5EF4-FFF2-40B4-BE49-F238E27FC236}">
                <a16:creationId xmlns:a16="http://schemas.microsoft.com/office/drawing/2014/main" xmlns="" id="{21DA5678-4753-407D-BB4F-80461FCC4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399" y="1971174"/>
            <a:ext cx="2717006" cy="663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799" tIns="64799" rIns="64799" bIns="64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340" name="Group 452">
            <a:extLst>
              <a:ext uri="{FF2B5EF4-FFF2-40B4-BE49-F238E27FC236}">
                <a16:creationId xmlns:a16="http://schemas.microsoft.com/office/drawing/2014/main" xmlns="" id="{BA0ECD9B-2172-4911-9CFB-51E29D5B349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057400" y="800101"/>
          <a:ext cx="1143000" cy="1487630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6342" name="Group 454">
            <a:extLst>
              <a:ext uri="{FF2B5EF4-FFF2-40B4-BE49-F238E27FC236}">
                <a16:creationId xmlns:a16="http://schemas.microsoft.com/office/drawing/2014/main" xmlns="" id="{2F9F547D-D875-4890-8724-08F5E6179D18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900739" y="801292"/>
          <a:ext cx="1141810" cy="148153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335" name="Slide Number Placeholder 4">
            <a:extLst>
              <a:ext uri="{FF2B5EF4-FFF2-40B4-BE49-F238E27FC236}">
                <a16:creationId xmlns:a16="http://schemas.microsoft.com/office/drawing/2014/main" xmlns="" id="{C543F5FE-DBDB-4735-B18F-5D5D4783B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5AAC9E-F449-44D0-99D4-2FE916CEB468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66341" name="Group 453">
            <a:extLst>
              <a:ext uri="{FF2B5EF4-FFF2-40B4-BE49-F238E27FC236}">
                <a16:creationId xmlns:a16="http://schemas.microsoft.com/office/drawing/2014/main" xmlns="" id="{22FE4774-F4FE-4C41-AED3-1A4CA3648B4B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2603273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5394" name="AutoShape 259">
            <a:extLst>
              <a:ext uri="{FF2B5EF4-FFF2-40B4-BE49-F238E27FC236}">
                <a16:creationId xmlns:a16="http://schemas.microsoft.com/office/drawing/2014/main" xmlns="" id="{429CA8FA-08DA-406F-8F99-E055D6636FB7}"/>
              </a:ext>
            </a:extLst>
          </p:cNvPr>
          <p:cNvSpPr>
            <a:spLocks/>
          </p:cNvSpPr>
          <p:nvPr/>
        </p:nvSpPr>
        <p:spPr bwMode="auto">
          <a:xfrm>
            <a:off x="3178969" y="1564373"/>
            <a:ext cx="301229" cy="691752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6651" tIns="33325" rIns="66651" bIns="33325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55395" name="Text Box 260">
            <a:extLst>
              <a:ext uri="{FF2B5EF4-FFF2-40B4-BE49-F238E27FC236}">
                <a16:creationId xmlns:a16="http://schemas.microsoft.com/office/drawing/2014/main" xmlns="" id="{E6A2B54F-0AB1-421A-90FC-11F59BA4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479" y="1451372"/>
            <a:ext cx="1038163" cy="5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64799" tIns="64799" rIns="64799" bIns="64799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3 rows</a:t>
            </a:r>
          </a:p>
        </p:txBody>
      </p:sp>
    </p:spTree>
    <p:extLst>
      <p:ext uri="{BB962C8B-B14F-4D97-AF65-F5344CB8AC3E}">
        <p14:creationId xmlns:p14="http://schemas.microsoft.com/office/powerpoint/2010/main" val="21686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359" name="Group 447">
            <a:extLst>
              <a:ext uri="{FF2B5EF4-FFF2-40B4-BE49-F238E27FC236}">
                <a16:creationId xmlns:a16="http://schemas.microsoft.com/office/drawing/2014/main" xmlns="" id="{57542C4C-E138-42BD-B12A-9218D0FCE3E9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30795602"/>
              </p:ext>
            </p:extLst>
          </p:nvPr>
        </p:nvGraphicFramePr>
        <p:xfrm>
          <a:off x="2057400" y="800099"/>
          <a:ext cx="1143000" cy="1616483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7949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7361" name="Group 449">
            <a:extLst>
              <a:ext uri="{FF2B5EF4-FFF2-40B4-BE49-F238E27FC236}">
                <a16:creationId xmlns:a16="http://schemas.microsoft.com/office/drawing/2014/main" xmlns="" id="{BF5B9C0A-A7C3-45C4-9A8B-5401FC4AC4F8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37860465"/>
              </p:ext>
            </p:extLst>
          </p:nvPr>
        </p:nvGraphicFramePr>
        <p:xfrm>
          <a:off x="5900739" y="801292"/>
          <a:ext cx="1141810" cy="1525191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6499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6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6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6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6359" name="Slide Number Placeholder 4">
            <a:extLst>
              <a:ext uri="{FF2B5EF4-FFF2-40B4-BE49-F238E27FC236}">
                <a16:creationId xmlns:a16="http://schemas.microsoft.com/office/drawing/2014/main" xmlns="" id="{BFEF3E8A-4665-48A6-88D0-0C1C076F5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CA1F04-D195-4F01-9723-653E5E542AD2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6360" name="Animation Flag">
            <a:extLst>
              <a:ext uri="{FF2B5EF4-FFF2-40B4-BE49-F238E27FC236}">
                <a16:creationId xmlns:a16="http://schemas.microsoft.com/office/drawing/2014/main" xmlns="" id="{44FD930F-78E3-46FF-9255-E0C05E379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6" y="4838700"/>
            <a:ext cx="293302" cy="29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651" tIns="33325" rIns="66651" bIns="33325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500" b="1"/>
              <a:t>...</a:t>
            </a:r>
          </a:p>
        </p:txBody>
      </p:sp>
      <p:graphicFrame>
        <p:nvGraphicFramePr>
          <p:cNvPr id="167360" name="Group 448">
            <a:extLst>
              <a:ext uri="{FF2B5EF4-FFF2-40B4-BE49-F238E27FC236}">
                <a16:creationId xmlns:a16="http://schemas.microsoft.com/office/drawing/2014/main" xmlns="" id="{62DD4CCA-4973-4D7B-A98A-E0FE4770E96C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2603273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6419" name="AutoShape 253">
            <a:extLst>
              <a:ext uri="{FF2B5EF4-FFF2-40B4-BE49-F238E27FC236}">
                <a16:creationId xmlns:a16="http://schemas.microsoft.com/office/drawing/2014/main" xmlns="" id="{219CD44A-8227-4870-AC97-F94DE374D01E}"/>
              </a:ext>
            </a:extLst>
          </p:cNvPr>
          <p:cNvSpPr>
            <a:spLocks/>
          </p:cNvSpPr>
          <p:nvPr/>
        </p:nvSpPr>
        <p:spPr bwMode="auto">
          <a:xfrm>
            <a:off x="3179200" y="1720760"/>
            <a:ext cx="301229" cy="691752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6651" tIns="33325" rIns="66651" bIns="33325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56420" name="Text Box 254">
            <a:extLst>
              <a:ext uri="{FF2B5EF4-FFF2-40B4-BE49-F238E27FC236}">
                <a16:creationId xmlns:a16="http://schemas.microsoft.com/office/drawing/2014/main" xmlns="" id="{9EB47255-22A4-4DC7-853C-3253AF28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479" y="1686932"/>
            <a:ext cx="1038163" cy="5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64799" tIns="64799" rIns="64799" bIns="64799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3 rows</a:t>
            </a:r>
          </a:p>
        </p:txBody>
      </p:sp>
      <p:grpSp>
        <p:nvGrpSpPr>
          <p:cNvPr id="56421" name="Group 255">
            <a:extLst>
              <a:ext uri="{FF2B5EF4-FFF2-40B4-BE49-F238E27FC236}">
                <a16:creationId xmlns:a16="http://schemas.microsoft.com/office/drawing/2014/main" xmlns="" id="{B68D82A9-89D3-4604-A2A9-1AC66E16EC3B}"/>
              </a:ext>
            </a:extLst>
          </p:cNvPr>
          <p:cNvGrpSpPr>
            <a:grpSpLocks/>
          </p:cNvGrpSpPr>
          <p:nvPr/>
        </p:nvGrpSpPr>
        <p:grpSpPr bwMode="auto">
          <a:xfrm>
            <a:off x="4667252" y="1634730"/>
            <a:ext cx="1218010" cy="691752"/>
            <a:chOff x="2960" y="1237"/>
            <a:chExt cx="1023" cy="581"/>
          </a:xfrm>
        </p:grpSpPr>
        <p:sp>
          <p:nvSpPr>
            <p:cNvPr id="56423" name="AutoShape 256">
              <a:extLst>
                <a:ext uri="{FF2B5EF4-FFF2-40B4-BE49-F238E27FC236}">
                  <a16:creationId xmlns:a16="http://schemas.microsoft.com/office/drawing/2014/main" xmlns="" id="{F0667CB3-FE72-414C-B96C-3810D1757D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30" y="1237"/>
              <a:ext cx="253" cy="581"/>
            </a:xfrm>
            <a:prstGeom prst="rightBrace">
              <a:avLst>
                <a:gd name="adj1" fmla="val 1913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/>
            </a:p>
          </p:txBody>
        </p:sp>
        <p:sp>
          <p:nvSpPr>
            <p:cNvPr id="56424" name="Text Box 257">
              <a:extLst>
                <a:ext uri="{FF2B5EF4-FFF2-40B4-BE49-F238E27FC236}">
                  <a16:creationId xmlns:a16="http://schemas.microsoft.com/office/drawing/2014/main" xmlns="" id="{32863DEC-B8A9-4C8D-8C15-5D72E52C9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280"/>
              <a:ext cx="91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/>
                <a:t>3 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4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383" name="Group 447">
            <a:extLst>
              <a:ext uri="{FF2B5EF4-FFF2-40B4-BE49-F238E27FC236}">
                <a16:creationId xmlns:a16="http://schemas.microsoft.com/office/drawing/2014/main" xmlns="" id="{24F65CC2-4C6C-4850-B258-3CA2FFAAB849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30110053"/>
              </p:ext>
            </p:extLst>
          </p:nvPr>
        </p:nvGraphicFramePr>
        <p:xfrm>
          <a:off x="2057400" y="800102"/>
          <a:ext cx="1143000" cy="1510963"/>
        </p:xfrm>
        <a:graphic>
          <a:graphicData uri="http://schemas.openxmlformats.org/drawingml/2006/table">
            <a:tbl>
              <a:tblPr/>
              <a:tblGrid>
                <a:gridCol w="54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8917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6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8385" name="Group 449">
            <a:extLst>
              <a:ext uri="{FF2B5EF4-FFF2-40B4-BE49-F238E27FC236}">
                <a16:creationId xmlns:a16="http://schemas.microsoft.com/office/drawing/2014/main" xmlns="" id="{A45C28EB-A879-4399-BD2F-A6CD22B148C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40246578"/>
              </p:ext>
            </p:extLst>
          </p:nvPr>
        </p:nvGraphicFramePr>
        <p:xfrm>
          <a:off x="5900739" y="801293"/>
          <a:ext cx="1141810" cy="1487985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8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7383" name="Slide Number Placeholder 4">
            <a:extLst>
              <a:ext uri="{FF2B5EF4-FFF2-40B4-BE49-F238E27FC236}">
                <a16:creationId xmlns:a16="http://schemas.microsoft.com/office/drawing/2014/main" xmlns="" id="{DBBA352D-4883-4780-988C-8AC1E7C16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536" indent="-20828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33133" indent="-166627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66386" indent="-166627">
              <a:spcBef>
                <a:spcPct val="20000"/>
              </a:spcBef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99639" indent="-166627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2892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66145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99398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32651" indent="-16662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6BC84C-B9D4-44FA-A2E9-27B78E48FCB1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68384" name="Group 448">
            <a:extLst>
              <a:ext uri="{FF2B5EF4-FFF2-40B4-BE49-F238E27FC236}">
                <a16:creationId xmlns:a16="http://schemas.microsoft.com/office/drawing/2014/main" xmlns="" id="{A5E1C680-33A6-49C1-B097-2DDB2CA166E9}"/>
              </a:ext>
            </a:extLst>
          </p:cNvPr>
          <p:cNvGraphicFramePr>
            <a:graphicFrameLocks noGrp="1"/>
          </p:cNvGraphicFramePr>
          <p:nvPr/>
        </p:nvGraphicFramePr>
        <p:xfrm>
          <a:off x="3835006" y="2066925"/>
          <a:ext cx="1326357" cy="2603273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1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6675" marR="6667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57442" name="Group 250">
            <a:extLst>
              <a:ext uri="{FF2B5EF4-FFF2-40B4-BE49-F238E27FC236}">
                <a16:creationId xmlns:a16="http://schemas.microsoft.com/office/drawing/2014/main" xmlns="" id="{B081A324-B7DE-43F6-82A2-C9D0CC8237D6}"/>
              </a:ext>
            </a:extLst>
          </p:cNvPr>
          <p:cNvGrpSpPr>
            <a:grpSpLocks/>
          </p:cNvGrpSpPr>
          <p:nvPr/>
        </p:nvGrpSpPr>
        <p:grpSpPr bwMode="auto">
          <a:xfrm>
            <a:off x="5164934" y="2572942"/>
            <a:ext cx="1331120" cy="2049065"/>
            <a:chOff x="3372" y="2299"/>
            <a:chExt cx="1118" cy="1721"/>
          </a:xfrm>
        </p:grpSpPr>
        <p:sp>
          <p:nvSpPr>
            <p:cNvPr id="57450" name="AutoShape 251">
              <a:extLst>
                <a:ext uri="{FF2B5EF4-FFF2-40B4-BE49-F238E27FC236}">
                  <a16:creationId xmlns:a16="http://schemas.microsoft.com/office/drawing/2014/main" xmlns="" id="{5AC6A517-BDAD-4696-842D-AF7BCDE8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2299"/>
              <a:ext cx="193" cy="1721"/>
            </a:xfrm>
            <a:prstGeom prst="rightBrace">
              <a:avLst>
                <a:gd name="adj1" fmla="val 7430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/>
            </a:p>
          </p:txBody>
        </p:sp>
        <p:sp>
          <p:nvSpPr>
            <p:cNvPr id="57451" name="Text Box 252">
              <a:extLst>
                <a:ext uri="{FF2B5EF4-FFF2-40B4-BE49-F238E27FC236}">
                  <a16:creationId xmlns:a16="http://schemas.microsoft.com/office/drawing/2014/main" xmlns="" id="{ECF27203-F465-4B1C-A5C3-C740BBE0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989"/>
              <a:ext cx="91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/>
                <a:t>9 rows</a:t>
              </a:r>
            </a:p>
          </p:txBody>
        </p:sp>
      </p:grpSp>
      <p:sp>
        <p:nvSpPr>
          <p:cNvPr id="57443" name="AutoShape 253">
            <a:extLst>
              <a:ext uri="{FF2B5EF4-FFF2-40B4-BE49-F238E27FC236}">
                <a16:creationId xmlns:a16="http://schemas.microsoft.com/office/drawing/2014/main" xmlns="" id="{55F8015E-8C7E-49B2-B49E-C54EDF627509}"/>
              </a:ext>
            </a:extLst>
          </p:cNvPr>
          <p:cNvSpPr>
            <a:spLocks/>
          </p:cNvSpPr>
          <p:nvPr/>
        </p:nvSpPr>
        <p:spPr bwMode="auto">
          <a:xfrm>
            <a:off x="3178969" y="1619314"/>
            <a:ext cx="301229" cy="691752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6651" tIns="33325" rIns="66651" bIns="33325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57444" name="Text Box 254">
            <a:extLst>
              <a:ext uri="{FF2B5EF4-FFF2-40B4-BE49-F238E27FC236}">
                <a16:creationId xmlns:a16="http://schemas.microsoft.com/office/drawing/2014/main" xmlns="" id="{77D5ADD5-F554-42FC-9846-0A44E319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479" y="1451372"/>
            <a:ext cx="1038163" cy="5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64799" tIns="64799" rIns="64799" bIns="64799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3 rows</a:t>
            </a:r>
          </a:p>
        </p:txBody>
      </p:sp>
      <p:grpSp>
        <p:nvGrpSpPr>
          <p:cNvPr id="57445" name="Group 255">
            <a:extLst>
              <a:ext uri="{FF2B5EF4-FFF2-40B4-BE49-F238E27FC236}">
                <a16:creationId xmlns:a16="http://schemas.microsoft.com/office/drawing/2014/main" xmlns="" id="{B56F07F2-9FEC-4E0D-87B7-A2B944E6CA0A}"/>
              </a:ext>
            </a:extLst>
          </p:cNvPr>
          <p:cNvGrpSpPr>
            <a:grpSpLocks/>
          </p:cNvGrpSpPr>
          <p:nvPr/>
        </p:nvGrpSpPr>
        <p:grpSpPr bwMode="auto">
          <a:xfrm>
            <a:off x="4843421" y="1619313"/>
            <a:ext cx="1087041" cy="691752"/>
            <a:chOff x="3080" y="1237"/>
            <a:chExt cx="913" cy="581"/>
          </a:xfrm>
        </p:grpSpPr>
        <p:sp>
          <p:nvSpPr>
            <p:cNvPr id="57448" name="AutoShape 256">
              <a:extLst>
                <a:ext uri="{FF2B5EF4-FFF2-40B4-BE49-F238E27FC236}">
                  <a16:creationId xmlns:a16="http://schemas.microsoft.com/office/drawing/2014/main" xmlns="" id="{2687B5BA-2E16-469C-A617-70A5ED0907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30" y="1237"/>
              <a:ext cx="253" cy="581"/>
            </a:xfrm>
            <a:prstGeom prst="rightBrace">
              <a:avLst>
                <a:gd name="adj1" fmla="val 1913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/>
            </a:p>
          </p:txBody>
        </p:sp>
        <p:sp>
          <p:nvSpPr>
            <p:cNvPr id="57449" name="Text Box 257">
              <a:extLst>
                <a:ext uri="{FF2B5EF4-FFF2-40B4-BE49-F238E27FC236}">
                  <a16:creationId xmlns:a16="http://schemas.microsoft.com/office/drawing/2014/main" xmlns="" id="{8A95D885-8120-4BD9-965B-247D185E0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1351"/>
              <a:ext cx="91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/>
                <a:t>3 rows</a:t>
              </a:r>
            </a:p>
          </p:txBody>
        </p:sp>
      </p:grpSp>
      <p:sp>
        <p:nvSpPr>
          <p:cNvPr id="57446" name="Text Box 317">
            <a:extLst>
              <a:ext uri="{FF2B5EF4-FFF2-40B4-BE49-F238E27FC236}">
                <a16:creationId xmlns:a16="http://schemas.microsoft.com/office/drawing/2014/main" xmlns="" id="{49F43E2A-D66D-40C0-B9A7-37DE40C7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428750"/>
            <a:ext cx="342900" cy="5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64799" tIns="64799" rIns="64799" bIns="64799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20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Last word about Cartesian Product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ct val="75000"/>
              </a:spcBef>
              <a:buNone/>
            </a:pPr>
            <a:endParaRPr lang="en-US" altLang="en-US" dirty="0" smtClean="0"/>
          </a:p>
          <a:p>
            <a:pPr marL="0" indent="0" algn="ctr">
              <a:spcBef>
                <a:spcPct val="75000"/>
              </a:spcBef>
              <a:buNone/>
            </a:pPr>
            <a:r>
              <a:rPr lang="en-US" altLang="en-US" dirty="0" smtClean="0"/>
              <a:t>3 </a:t>
            </a:r>
            <a:r>
              <a:rPr lang="en-US" altLang="en-US" dirty="0"/>
              <a:t>x 3 = 9</a:t>
            </a:r>
          </a:p>
          <a:p>
            <a:pPr marL="0" indent="0" algn="ctr">
              <a:buClrTx/>
              <a:buNone/>
            </a:pPr>
            <a:r>
              <a:rPr lang="en-US" altLang="en-US" dirty="0"/>
              <a:t>1,000 x 1,000 = 1,000,000</a:t>
            </a:r>
          </a:p>
          <a:p>
            <a:pPr marL="0" indent="0" algn="ctr">
              <a:buClrTx/>
              <a:buNone/>
            </a:pPr>
            <a:r>
              <a:rPr lang="en-US" altLang="en-US" dirty="0"/>
              <a:t>100,000 x 100,000 = 10,000,000,000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605" y="476967"/>
            <a:ext cx="7024744" cy="857250"/>
          </a:xfrm>
        </p:spPr>
        <p:txBody>
          <a:bodyPr/>
          <a:lstStyle/>
          <a:p>
            <a:r>
              <a:rPr lang="en-US" b="1" dirty="0" smtClean="0"/>
              <a:t>Self 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314" y="1373145"/>
            <a:ext cx="6777317" cy="2631733"/>
          </a:xfrm>
        </p:spPr>
        <p:txBody>
          <a:bodyPr/>
          <a:lstStyle/>
          <a:p>
            <a:pPr marL="49988" indent="0">
              <a:buNone/>
            </a:pPr>
            <a:r>
              <a:rPr lang="en-US" dirty="0"/>
              <a:t>A self-join is simply a normal SQL join that joins one table to itself. </a:t>
            </a:r>
            <a:endParaRPr lang="en-US" dirty="0" smtClean="0"/>
          </a:p>
          <a:p>
            <a:pPr marL="49988" indent="0">
              <a:buNone/>
            </a:pPr>
            <a:r>
              <a:rPr lang="en-US" b="1" dirty="0" smtClean="0"/>
              <a:t>It can be classified as:</a:t>
            </a:r>
          </a:p>
          <a:p>
            <a:pPr marL="383241" indent="-333253">
              <a:buFont typeface="+mj-lt"/>
              <a:buAutoNum type="arabicPeriod"/>
            </a:pPr>
            <a:r>
              <a:rPr lang="en-US" dirty="0" smtClean="0"/>
              <a:t>Inner Self Join</a:t>
            </a:r>
          </a:p>
          <a:p>
            <a:pPr marL="383241" indent="-333253">
              <a:buFont typeface="+mj-lt"/>
              <a:buAutoNum type="arabicPeriod"/>
            </a:pPr>
            <a:r>
              <a:rPr lang="en-US" dirty="0" smtClean="0"/>
              <a:t>Outer(Left, </a:t>
            </a:r>
            <a:r>
              <a:rPr lang="en-US" dirty="0" err="1" smtClean="0"/>
              <a:t>Right,Full</a:t>
            </a:r>
            <a:r>
              <a:rPr lang="en-US" dirty="0" smtClean="0"/>
              <a:t>)</a:t>
            </a:r>
          </a:p>
          <a:p>
            <a:pPr marL="383241" indent="-333253">
              <a:buFont typeface="+mj-lt"/>
              <a:buAutoNum type="arabicPeriod"/>
            </a:pPr>
            <a:r>
              <a:rPr lang="en-US" dirty="0" smtClean="0"/>
              <a:t>Cross self Join</a:t>
            </a:r>
          </a:p>
        </p:txBody>
      </p:sp>
    </p:spTree>
    <p:extLst>
      <p:ext uri="{BB962C8B-B14F-4D97-AF65-F5344CB8AC3E}">
        <p14:creationId xmlns:p14="http://schemas.microsoft.com/office/powerpoint/2010/main" val="208408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57" y="467491"/>
            <a:ext cx="7024744" cy="4707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Inner Self Join Example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653495"/>
              </p:ext>
            </p:extLst>
          </p:nvPr>
        </p:nvGraphicFramePr>
        <p:xfrm>
          <a:off x="736979" y="1487857"/>
          <a:ext cx="3766783" cy="165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41"/>
                <a:gridCol w="1125941"/>
                <a:gridCol w="1514901"/>
              </a:tblGrid>
              <a:tr h="310849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Emp_id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Emp_name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Boss_Id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125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Bret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126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Mike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127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Bob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180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127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Tom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124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857" y="3537421"/>
            <a:ext cx="3756546" cy="1467684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b="1" dirty="0" err="1" smtClean="0">
                <a:solidFill>
                  <a:srgbClr val="00B050"/>
                </a:solidFill>
              </a:rPr>
              <a:t>A.Emp_name</a:t>
            </a:r>
            <a:r>
              <a:rPr lang="en-US" b="1" dirty="0" smtClean="0">
                <a:solidFill>
                  <a:srgbClr val="00B050"/>
                </a:solidFill>
              </a:rPr>
              <a:t> as </a:t>
            </a:r>
            <a:r>
              <a:rPr lang="en-US" b="1" dirty="0" err="1" smtClean="0">
                <a:solidFill>
                  <a:srgbClr val="00B050"/>
                </a:solidFill>
              </a:rPr>
              <a:t>Employee_name,B.Emp_name</a:t>
            </a:r>
            <a:r>
              <a:rPr lang="en-US" b="1" dirty="0" smtClean="0">
                <a:solidFill>
                  <a:srgbClr val="00B050"/>
                </a:solidFill>
              </a:rPr>
              <a:t> as Boss</a:t>
            </a:r>
          </a:p>
          <a:p>
            <a:r>
              <a:rPr lang="en-US" dirty="0" smtClean="0"/>
              <a:t>From </a:t>
            </a:r>
            <a:r>
              <a:rPr lang="en-US" b="1" dirty="0" smtClean="0">
                <a:solidFill>
                  <a:srgbClr val="00B0F0"/>
                </a:solidFill>
              </a:rPr>
              <a:t>Employee A </a:t>
            </a:r>
            <a:r>
              <a:rPr lang="en-US" b="1" dirty="0" smtClean="0">
                <a:solidFill>
                  <a:schemeClr val="accent1"/>
                </a:solidFill>
              </a:rPr>
              <a:t>inner join </a:t>
            </a:r>
            <a:r>
              <a:rPr lang="en-US" b="1" dirty="0" smtClean="0">
                <a:solidFill>
                  <a:srgbClr val="00B0F0"/>
                </a:solidFill>
              </a:rPr>
              <a:t>Employee B</a:t>
            </a:r>
          </a:p>
          <a:p>
            <a:r>
              <a:rPr lang="en-US" dirty="0" smtClean="0"/>
              <a:t>ON </a:t>
            </a:r>
            <a:r>
              <a:rPr lang="en-US" b="1" dirty="0" err="1" smtClean="0">
                <a:solidFill>
                  <a:schemeClr val="accent3"/>
                </a:solidFill>
              </a:rPr>
              <a:t>A.Emp_id</a:t>
            </a:r>
            <a:r>
              <a:rPr lang="en-US" b="1" dirty="0" smtClean="0">
                <a:solidFill>
                  <a:schemeClr val="accent3"/>
                </a:solidFill>
              </a:rPr>
              <a:t>=</a:t>
            </a:r>
            <a:r>
              <a:rPr lang="en-US" b="1" dirty="0" err="1" smtClean="0">
                <a:solidFill>
                  <a:schemeClr val="accent3"/>
                </a:solidFill>
              </a:rPr>
              <a:t>B.Boss_id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52481"/>
              </p:ext>
            </p:extLst>
          </p:nvPr>
        </p:nvGraphicFramePr>
        <p:xfrm>
          <a:off x="5046259" y="3297926"/>
          <a:ext cx="3203814" cy="123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07"/>
                <a:gridCol w="1601907"/>
              </a:tblGrid>
              <a:tr h="201066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Employee_name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Boss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John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Mike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Mike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Tom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Tom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084093" y="3894965"/>
            <a:ext cx="839337" cy="347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4857" y="1184600"/>
            <a:ext cx="1566080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59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57" y="467491"/>
            <a:ext cx="7024744" cy="4707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Left Outer Self Join Example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18449"/>
              </p:ext>
            </p:extLst>
          </p:nvPr>
        </p:nvGraphicFramePr>
        <p:xfrm>
          <a:off x="808630" y="1528038"/>
          <a:ext cx="3766783" cy="154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41"/>
                <a:gridCol w="1125941"/>
                <a:gridCol w="1514901"/>
              </a:tblGrid>
              <a:tr h="201066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Emp_id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Emp_name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Boss_Id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125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Bret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126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Mike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127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Bob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180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127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Tom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124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857" y="3537421"/>
            <a:ext cx="4094328" cy="1467684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b="1" dirty="0" err="1" smtClean="0">
                <a:solidFill>
                  <a:srgbClr val="00B050"/>
                </a:solidFill>
              </a:rPr>
              <a:t>A.Emp_name</a:t>
            </a:r>
            <a:r>
              <a:rPr lang="en-US" b="1" dirty="0" smtClean="0">
                <a:solidFill>
                  <a:srgbClr val="00B050"/>
                </a:solidFill>
              </a:rPr>
              <a:t> as </a:t>
            </a:r>
            <a:r>
              <a:rPr lang="en-US" b="1" dirty="0" err="1" smtClean="0">
                <a:solidFill>
                  <a:srgbClr val="00B050"/>
                </a:solidFill>
              </a:rPr>
              <a:t>Employee_name,B.Emp_name</a:t>
            </a:r>
            <a:r>
              <a:rPr lang="en-US" b="1" dirty="0" smtClean="0">
                <a:solidFill>
                  <a:srgbClr val="00B050"/>
                </a:solidFill>
              </a:rPr>
              <a:t> as Boss</a:t>
            </a:r>
          </a:p>
          <a:p>
            <a:r>
              <a:rPr lang="en-US" dirty="0" smtClean="0"/>
              <a:t>From </a:t>
            </a:r>
            <a:r>
              <a:rPr lang="en-US" b="1" dirty="0" smtClean="0">
                <a:solidFill>
                  <a:srgbClr val="00B0F0"/>
                </a:solidFill>
              </a:rPr>
              <a:t>Employee A </a:t>
            </a:r>
            <a:r>
              <a:rPr lang="en-US" b="1" dirty="0" smtClean="0">
                <a:solidFill>
                  <a:schemeClr val="accent1"/>
                </a:solidFill>
              </a:rPr>
              <a:t>Left outer join </a:t>
            </a:r>
            <a:r>
              <a:rPr lang="en-US" b="1" dirty="0" smtClean="0">
                <a:solidFill>
                  <a:srgbClr val="00B0F0"/>
                </a:solidFill>
              </a:rPr>
              <a:t>Employee B</a:t>
            </a:r>
          </a:p>
          <a:p>
            <a:r>
              <a:rPr lang="en-US" dirty="0" smtClean="0"/>
              <a:t>ON </a:t>
            </a:r>
            <a:r>
              <a:rPr lang="en-US" b="1" dirty="0" err="1" smtClean="0">
                <a:solidFill>
                  <a:schemeClr val="accent3"/>
                </a:solidFill>
              </a:rPr>
              <a:t>A.Emp_id</a:t>
            </a:r>
            <a:r>
              <a:rPr lang="en-US" b="1" dirty="0" smtClean="0">
                <a:solidFill>
                  <a:schemeClr val="accent3"/>
                </a:solidFill>
              </a:rPr>
              <a:t>=</a:t>
            </a:r>
            <a:r>
              <a:rPr lang="en-US" b="1" dirty="0" err="1" smtClean="0">
                <a:solidFill>
                  <a:schemeClr val="accent3"/>
                </a:solidFill>
              </a:rPr>
              <a:t>B.Boss_id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3129"/>
              </p:ext>
            </p:extLst>
          </p:nvPr>
        </p:nvGraphicFramePr>
        <p:xfrm>
          <a:off x="5291918" y="3326356"/>
          <a:ext cx="3203814" cy="148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07"/>
                <a:gridCol w="1601907"/>
              </a:tblGrid>
              <a:tr h="201066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Employee_name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Boss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John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Mike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Mike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Tom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Tom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 marL="68580" marR="68580" marT="31747" marB="31747"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524232" y="3894965"/>
            <a:ext cx="593678" cy="347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9337" y="1146692"/>
            <a:ext cx="1525138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19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32" y="392680"/>
            <a:ext cx="7241756" cy="759113"/>
          </a:xfrm>
        </p:spPr>
        <p:txBody>
          <a:bodyPr/>
          <a:lstStyle/>
          <a:p>
            <a:r>
              <a:rPr lang="en-US" b="1" dirty="0" smtClean="0"/>
              <a:t>Inner Join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909885"/>
              </p:ext>
            </p:extLst>
          </p:nvPr>
        </p:nvGraphicFramePr>
        <p:xfrm>
          <a:off x="782517" y="1881554"/>
          <a:ext cx="353450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45"/>
                <a:gridCol w="1175245"/>
                <a:gridCol w="1184017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Emp_id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Emp_name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Bret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Mike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Bob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44014"/>
              </p:ext>
            </p:extLst>
          </p:nvPr>
        </p:nvGraphicFramePr>
        <p:xfrm>
          <a:off x="4996959" y="1845379"/>
          <a:ext cx="26963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55"/>
                <a:gridCol w="1348155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Finance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HR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Tech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2515" y="3608278"/>
            <a:ext cx="3358661" cy="867520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>
                <a:solidFill>
                  <a:srgbClr val="7030A0"/>
                </a:solidFill>
              </a:rPr>
              <a:t>A.Emp_name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B.Dept_name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From </a:t>
            </a:r>
            <a:r>
              <a:rPr lang="en-US" b="1" dirty="0" smtClean="0">
                <a:solidFill>
                  <a:srgbClr val="00B0F0"/>
                </a:solidFill>
              </a:rPr>
              <a:t>Employee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as A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inner Join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Department</a:t>
            </a:r>
            <a:r>
              <a:rPr lang="en-US" dirty="0" smtClean="0"/>
              <a:t> B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ON </a:t>
            </a:r>
            <a:r>
              <a:rPr lang="en-US" dirty="0" err="1" smtClean="0"/>
              <a:t>A.Dept_id</a:t>
            </a:r>
            <a:r>
              <a:rPr lang="en-US" dirty="0" smtClean="0"/>
              <a:t>=</a:t>
            </a:r>
            <a:r>
              <a:rPr lang="en-US" dirty="0" err="1" smtClean="0"/>
              <a:t>B.Dept_id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2517" y="3331277"/>
            <a:ext cx="1266092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b="1" dirty="0" smtClean="0"/>
              <a:t>SQL Query: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78199"/>
              </p:ext>
            </p:extLst>
          </p:nvPr>
        </p:nvGraphicFramePr>
        <p:xfrm>
          <a:off x="5152293" y="3608277"/>
          <a:ext cx="25937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866"/>
                <a:gridCol w="1296866"/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Emp_name</a:t>
                      </a:r>
                      <a:endParaRPr lang="en-US" sz="13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Dept_name</a:t>
                      </a:r>
                      <a:endParaRPr lang="en-US" sz="1300" dirty="0" smtClean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Bret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Finance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Mike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HR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82516" y="1222132"/>
            <a:ext cx="3736731" cy="467410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pPr marL="0" lvl="1"/>
            <a:r>
              <a:rPr lang="en-US" altLang="en-US" dirty="0" smtClean="0"/>
              <a:t>Inner join returns </a:t>
            </a:r>
            <a:r>
              <a:rPr lang="en-US" altLang="en-US" dirty="0"/>
              <a:t>only matching </a:t>
            </a:r>
            <a:r>
              <a:rPr lang="en-US" altLang="en-US" dirty="0" smtClean="0"/>
              <a:t>rows.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7346" y="1568379"/>
            <a:ext cx="1714500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96959" y="1555232"/>
            <a:ext cx="1799495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Department</a:t>
            </a:r>
            <a:endParaRPr lang="en-US" b="1" dirty="0"/>
          </a:p>
        </p:txBody>
      </p:sp>
      <p:sp>
        <p:nvSpPr>
          <p:cNvPr id="38" name="Right Arrow 37"/>
          <p:cNvSpPr/>
          <p:nvPr/>
        </p:nvSpPr>
        <p:spPr>
          <a:xfrm>
            <a:off x="3808536" y="3956537"/>
            <a:ext cx="1291003" cy="55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4325815" y="2171700"/>
            <a:ext cx="671144" cy="1670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4325815" y="2475034"/>
            <a:ext cx="671144" cy="1846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4325815" y="2795954"/>
            <a:ext cx="671144" cy="175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  <p:bldP spid="3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707447"/>
              </p:ext>
            </p:extLst>
          </p:nvPr>
        </p:nvGraphicFramePr>
        <p:xfrm>
          <a:off x="1033463" y="1047750"/>
          <a:ext cx="6777037" cy="263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4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0" y="439060"/>
            <a:ext cx="7024744" cy="857250"/>
          </a:xfrm>
        </p:spPr>
        <p:txBody>
          <a:bodyPr/>
          <a:lstStyle/>
          <a:p>
            <a:r>
              <a:rPr lang="en-US" b="1" dirty="0" smtClean="0"/>
              <a:t>Left Outer 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371" y="1373144"/>
            <a:ext cx="7011529" cy="2631733"/>
          </a:xfrm>
        </p:spPr>
        <p:txBody>
          <a:bodyPr/>
          <a:lstStyle/>
          <a:p>
            <a:pPr marL="49988" indent="0">
              <a:buNone/>
            </a:pPr>
            <a:r>
              <a:rPr lang="en-US" dirty="0" smtClean="0"/>
              <a:t>Left Outer </a:t>
            </a:r>
            <a:r>
              <a:rPr lang="en-US" dirty="0"/>
              <a:t>Join brings back all the rows from </a:t>
            </a:r>
            <a:r>
              <a:rPr lang="en-US" dirty="0" smtClean="0"/>
              <a:t>left table </a:t>
            </a:r>
          </a:p>
          <a:p>
            <a:pPr marL="49988" indent="0">
              <a:buNone/>
            </a:pPr>
            <a:r>
              <a:rPr lang="en-US" dirty="0" smtClean="0"/>
              <a:t>                         </a:t>
            </a:r>
            <a:r>
              <a:rPr lang="en-US" b="1" dirty="0" smtClean="0">
                <a:solidFill>
                  <a:schemeClr val="accent1"/>
                </a:solidFill>
              </a:rPr>
              <a:t>PLUS</a:t>
            </a:r>
            <a:endParaRPr lang="en-US" b="1" dirty="0">
              <a:solidFill>
                <a:schemeClr val="accent1"/>
              </a:solidFill>
            </a:endParaRPr>
          </a:p>
          <a:p>
            <a:pPr marL="49988" indent="0">
              <a:buNone/>
            </a:pPr>
            <a:r>
              <a:rPr lang="en-US" dirty="0" smtClean="0"/>
              <a:t>Only </a:t>
            </a:r>
            <a:r>
              <a:rPr lang="en-US" dirty="0"/>
              <a:t>the matching rows from the </a:t>
            </a:r>
            <a:r>
              <a:rPr lang="en-US" dirty="0" smtClean="0"/>
              <a:t>right table </a:t>
            </a:r>
            <a:r>
              <a:rPr lang="en-US" dirty="0"/>
              <a:t>which </a:t>
            </a:r>
            <a:r>
              <a:rPr lang="en-US" dirty="0" smtClean="0"/>
              <a:t>depends on        </a:t>
            </a:r>
            <a:r>
              <a:rPr lang="en-US" b="1" dirty="0" err="1" smtClean="0">
                <a:solidFill>
                  <a:schemeClr val="accent3"/>
                </a:solidFill>
              </a:rPr>
              <a:t>ON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condition</a:t>
            </a:r>
          </a:p>
          <a:p>
            <a:pPr marL="392888" indent="-342900">
              <a:buFont typeface="+mj-lt"/>
              <a:buAutoNum type="arabicPeriod"/>
            </a:pPr>
            <a:endParaRPr lang="en-US" dirty="0" smtClean="0"/>
          </a:p>
          <a:p>
            <a:pPr marL="49988" indent="0">
              <a:buNone/>
            </a:pPr>
            <a:r>
              <a:rPr lang="en-US" dirty="0" smtClean="0"/>
              <a:t>Unmatched rows will get a NULL value in the right table columns.</a:t>
            </a:r>
          </a:p>
          <a:p>
            <a:pPr marL="49988" indent="0">
              <a:buNone/>
            </a:pPr>
            <a:endParaRPr lang="en-US" dirty="0"/>
          </a:p>
          <a:p>
            <a:pPr marL="499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60" y="542148"/>
            <a:ext cx="7024744" cy="3207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700" b="1" dirty="0"/>
              <a:t>Example of Left Outer Join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85416"/>
              </p:ext>
            </p:extLst>
          </p:nvPr>
        </p:nvGraphicFramePr>
        <p:xfrm>
          <a:off x="726465" y="1054212"/>
          <a:ext cx="2438766" cy="22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922"/>
                <a:gridCol w="812922"/>
                <a:gridCol w="812922"/>
              </a:tblGrid>
              <a:tr h="282251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Emp_ID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Bret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Mike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Bob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127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Tom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320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128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Peter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129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Nick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35438"/>
              </p:ext>
            </p:extLst>
          </p:nvPr>
        </p:nvGraphicFramePr>
        <p:xfrm>
          <a:off x="4448908" y="1082703"/>
          <a:ext cx="3997570" cy="143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785"/>
                <a:gridCol w="1998785"/>
              </a:tblGrid>
              <a:tr h="335338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340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Finance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HR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Tech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5462" y="3899579"/>
            <a:ext cx="4572000" cy="867520"/>
          </a:xfrm>
          <a:prstGeom prst="rect">
            <a:avLst/>
          </a:prstGeom>
        </p:spPr>
        <p:txBody>
          <a:bodyPr lIns="66651" tIns="33325" rIns="66651" bIns="33325">
            <a:spAutoFit/>
          </a:bodyPr>
          <a:lstStyle/>
          <a:p>
            <a:r>
              <a:rPr lang="en-US" dirty="0"/>
              <a:t>Select </a:t>
            </a:r>
            <a:r>
              <a:rPr lang="en-US" dirty="0" err="1" smtClean="0">
                <a:solidFill>
                  <a:srgbClr val="7030A0"/>
                </a:solidFill>
              </a:rPr>
              <a:t>A.Name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B.Dept_name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From </a:t>
            </a:r>
            <a:r>
              <a:rPr lang="en-US" b="1" dirty="0">
                <a:solidFill>
                  <a:srgbClr val="00B0F0"/>
                </a:solidFill>
              </a:rPr>
              <a:t>Employee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as A </a:t>
            </a:r>
            <a:r>
              <a:rPr lang="en-US" b="1" dirty="0" smtClean="0">
                <a:solidFill>
                  <a:schemeClr val="accent1"/>
                </a:solidFill>
              </a:rPr>
              <a:t>left outer  </a:t>
            </a:r>
            <a:r>
              <a:rPr lang="en-US" b="1" dirty="0">
                <a:solidFill>
                  <a:schemeClr val="accent1"/>
                </a:solidFill>
              </a:rPr>
              <a:t>Join</a:t>
            </a:r>
          </a:p>
          <a:p>
            <a:r>
              <a:rPr lang="en-US" b="1" dirty="0">
                <a:solidFill>
                  <a:srgbClr val="00B0F0"/>
                </a:solidFill>
              </a:rPr>
              <a:t>Department</a:t>
            </a:r>
            <a:r>
              <a:rPr lang="en-US" dirty="0"/>
              <a:t> B</a:t>
            </a:r>
          </a:p>
          <a:p>
            <a:r>
              <a:rPr lang="en-US" dirty="0">
                <a:solidFill>
                  <a:schemeClr val="accent3"/>
                </a:solidFill>
              </a:rPr>
              <a:t>ON </a:t>
            </a:r>
            <a:r>
              <a:rPr lang="en-US" dirty="0" err="1"/>
              <a:t>A.Dept_id</a:t>
            </a:r>
            <a:r>
              <a:rPr lang="en-US" dirty="0"/>
              <a:t>=</a:t>
            </a:r>
            <a:r>
              <a:rPr lang="en-US" dirty="0" err="1"/>
              <a:t>B.Dept_id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52675"/>
              </p:ext>
            </p:extLst>
          </p:nvPr>
        </p:nvGraphicFramePr>
        <p:xfrm>
          <a:off x="5462952" y="2638779"/>
          <a:ext cx="2863362" cy="218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81"/>
                <a:gridCol w="1431681"/>
              </a:tblGrid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Bret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Mike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HR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Bob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Tom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Peter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Nick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5462" y="3643120"/>
            <a:ext cx="1521069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b="1" dirty="0" smtClean="0"/>
              <a:t>SQL Query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385" y="797752"/>
            <a:ext cx="1916723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65231" y="1481540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65230" y="2063573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165231" y="1562943"/>
            <a:ext cx="1283677" cy="797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53454" y="797752"/>
            <a:ext cx="1890347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Department</a:t>
            </a:r>
            <a:endParaRPr lang="en-US" b="1" dirty="0"/>
          </a:p>
        </p:txBody>
      </p:sp>
      <p:sp>
        <p:nvSpPr>
          <p:cNvPr id="30" name="Right Arrow 29"/>
          <p:cNvSpPr/>
          <p:nvPr/>
        </p:nvSpPr>
        <p:spPr>
          <a:xfrm>
            <a:off x="3807069" y="3573605"/>
            <a:ext cx="1521070" cy="659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1" y="494523"/>
            <a:ext cx="7024744" cy="857250"/>
          </a:xfrm>
        </p:spPr>
        <p:txBody>
          <a:bodyPr/>
          <a:lstStyle/>
          <a:p>
            <a:r>
              <a:rPr lang="en-US" b="1" dirty="0" smtClean="0"/>
              <a:t>Right Outer 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4" y="1533525"/>
            <a:ext cx="6777317" cy="2840947"/>
          </a:xfrm>
        </p:spPr>
        <p:txBody>
          <a:bodyPr/>
          <a:lstStyle/>
          <a:p>
            <a:pPr marL="49988" indent="0">
              <a:buNone/>
            </a:pPr>
            <a:r>
              <a:rPr lang="en-US" dirty="0" smtClean="0"/>
              <a:t>Right Outer </a:t>
            </a:r>
            <a:r>
              <a:rPr lang="en-US" dirty="0"/>
              <a:t>Join brings back all the rows from </a:t>
            </a:r>
            <a:r>
              <a:rPr lang="en-US" dirty="0" smtClean="0"/>
              <a:t>right table </a:t>
            </a:r>
            <a:endParaRPr lang="en-US" dirty="0"/>
          </a:p>
          <a:p>
            <a:pPr marL="49988" indent="0">
              <a:buNone/>
            </a:pPr>
            <a:r>
              <a:rPr lang="en-US" dirty="0"/>
              <a:t>                           </a:t>
            </a:r>
            <a:r>
              <a:rPr lang="en-US" b="1" dirty="0">
                <a:solidFill>
                  <a:schemeClr val="accent1"/>
                </a:solidFill>
              </a:rPr>
              <a:t>PLUS</a:t>
            </a:r>
          </a:p>
          <a:p>
            <a:pPr marL="49988" indent="0">
              <a:buNone/>
            </a:pPr>
            <a:r>
              <a:rPr lang="en-US" dirty="0"/>
              <a:t>only the matching rows from the </a:t>
            </a:r>
            <a:r>
              <a:rPr lang="en-US" dirty="0" smtClean="0"/>
              <a:t> left table </a:t>
            </a:r>
            <a:r>
              <a:rPr lang="en-US" dirty="0"/>
              <a:t>which depends on </a:t>
            </a:r>
            <a:r>
              <a:rPr lang="en-US" b="1" dirty="0" err="1">
                <a:solidFill>
                  <a:schemeClr val="accent3"/>
                </a:solidFill>
              </a:rPr>
              <a:t>ON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condition</a:t>
            </a:r>
          </a:p>
          <a:p>
            <a:pPr marL="49988" indent="0">
              <a:buNone/>
            </a:pPr>
            <a:endParaRPr lang="en-US" dirty="0"/>
          </a:p>
          <a:p>
            <a:pPr marL="49988" indent="0">
              <a:buNone/>
            </a:pPr>
            <a:r>
              <a:rPr lang="en-US" dirty="0"/>
              <a:t>Unmatched rows will get a NULL value in the </a:t>
            </a:r>
            <a:r>
              <a:rPr lang="en-US" dirty="0" smtClean="0"/>
              <a:t>left table </a:t>
            </a:r>
            <a:r>
              <a:rPr lang="en-US" dirty="0"/>
              <a:t>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60" y="542148"/>
            <a:ext cx="7024744" cy="3207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700" b="1" dirty="0"/>
              <a:t>Example of Right Outer Join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35775"/>
              </p:ext>
            </p:extLst>
          </p:nvPr>
        </p:nvGraphicFramePr>
        <p:xfrm>
          <a:off x="726465" y="1054212"/>
          <a:ext cx="2438766" cy="22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922"/>
                <a:gridCol w="812922"/>
                <a:gridCol w="812922"/>
              </a:tblGrid>
              <a:tr h="282251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Emp_ID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John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Bret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Mike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Bob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127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Tom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320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128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Peter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871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129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Nick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27002"/>
              </p:ext>
            </p:extLst>
          </p:nvPr>
        </p:nvGraphicFramePr>
        <p:xfrm>
          <a:off x="4448908" y="1082703"/>
          <a:ext cx="3997570" cy="143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785"/>
                <a:gridCol w="1998785"/>
              </a:tblGrid>
              <a:tr h="335338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Dept_id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340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Finance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HR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224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Tech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5462" y="3899579"/>
            <a:ext cx="4572000" cy="867520"/>
          </a:xfrm>
          <a:prstGeom prst="rect">
            <a:avLst/>
          </a:prstGeom>
        </p:spPr>
        <p:txBody>
          <a:bodyPr lIns="66651" tIns="33325" rIns="66651" bIns="33325">
            <a:spAutoFit/>
          </a:bodyPr>
          <a:lstStyle/>
          <a:p>
            <a:r>
              <a:rPr lang="en-US" dirty="0"/>
              <a:t>Select </a:t>
            </a:r>
            <a:r>
              <a:rPr lang="en-US" dirty="0" err="1" smtClean="0">
                <a:solidFill>
                  <a:srgbClr val="7030A0"/>
                </a:solidFill>
              </a:rPr>
              <a:t>A.Name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B.Dept_name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From </a:t>
            </a:r>
            <a:r>
              <a:rPr lang="en-US" b="1" dirty="0">
                <a:solidFill>
                  <a:srgbClr val="00B0F0"/>
                </a:solidFill>
              </a:rPr>
              <a:t>Employee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as A </a:t>
            </a:r>
            <a:r>
              <a:rPr lang="en-US" b="1" dirty="0" smtClean="0">
                <a:solidFill>
                  <a:schemeClr val="accent1"/>
                </a:solidFill>
              </a:rPr>
              <a:t>Right outer  </a:t>
            </a:r>
            <a:r>
              <a:rPr lang="en-US" b="1" dirty="0">
                <a:solidFill>
                  <a:schemeClr val="accent1"/>
                </a:solidFill>
              </a:rPr>
              <a:t>Join</a:t>
            </a:r>
          </a:p>
          <a:p>
            <a:r>
              <a:rPr lang="en-US" b="1" dirty="0">
                <a:solidFill>
                  <a:srgbClr val="00B0F0"/>
                </a:solidFill>
              </a:rPr>
              <a:t>Department</a:t>
            </a:r>
            <a:r>
              <a:rPr lang="en-US" dirty="0"/>
              <a:t> B</a:t>
            </a:r>
          </a:p>
          <a:p>
            <a:r>
              <a:rPr lang="en-US" dirty="0">
                <a:solidFill>
                  <a:schemeClr val="accent3"/>
                </a:solidFill>
              </a:rPr>
              <a:t>ON </a:t>
            </a:r>
            <a:r>
              <a:rPr lang="en-US" dirty="0" err="1"/>
              <a:t>A.Dept_id</a:t>
            </a:r>
            <a:r>
              <a:rPr lang="en-US" dirty="0"/>
              <a:t>=</a:t>
            </a:r>
            <a:r>
              <a:rPr lang="en-US" dirty="0" err="1"/>
              <a:t>B.Dept_id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71156"/>
              </p:ext>
            </p:extLst>
          </p:nvPr>
        </p:nvGraphicFramePr>
        <p:xfrm>
          <a:off x="5462952" y="3170515"/>
          <a:ext cx="2863362" cy="164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81"/>
                <a:gridCol w="1431681"/>
              </a:tblGrid>
              <a:tr h="2696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Dept_name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Finance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HR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5462" y="3643120"/>
            <a:ext cx="1521069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b="1" dirty="0" smtClean="0"/>
              <a:t>SQL Query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385" y="797752"/>
            <a:ext cx="1916723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12478" y="148561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53454" y="797752"/>
            <a:ext cx="1890347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Department</a:t>
            </a:r>
            <a:endParaRPr lang="en-US" b="1" dirty="0"/>
          </a:p>
        </p:txBody>
      </p:sp>
      <p:sp>
        <p:nvSpPr>
          <p:cNvPr id="30" name="Right Arrow 29"/>
          <p:cNvSpPr/>
          <p:nvPr/>
        </p:nvSpPr>
        <p:spPr>
          <a:xfrm>
            <a:off x="3807069" y="3899579"/>
            <a:ext cx="1521070" cy="659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112478" y="1587364"/>
            <a:ext cx="1371599" cy="73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12478" y="2083923"/>
            <a:ext cx="1371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1" y="589773"/>
            <a:ext cx="7024744" cy="772302"/>
          </a:xfrm>
        </p:spPr>
        <p:txBody>
          <a:bodyPr/>
          <a:lstStyle/>
          <a:p>
            <a:r>
              <a:rPr lang="en-US" b="1" dirty="0" smtClean="0"/>
              <a:t>Full Outer 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4" y="1524001"/>
            <a:ext cx="6777317" cy="2850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Outer Join will </a:t>
            </a:r>
            <a:r>
              <a:rPr lang="en-US" dirty="0" smtClean="0"/>
              <a:t>return </a:t>
            </a:r>
            <a:r>
              <a:rPr lang="en-US" dirty="0"/>
              <a:t>all </a:t>
            </a:r>
            <a:r>
              <a:rPr lang="en-US" dirty="0" smtClean="0"/>
              <a:t>rows </a:t>
            </a:r>
            <a:r>
              <a:rPr lang="en-US" dirty="0"/>
              <a:t>from both tables and will replace the un matching rows with </a:t>
            </a:r>
            <a:r>
              <a:rPr lang="en-US" dirty="0" smtClean="0"/>
              <a:t>Nulls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a combination of right and left outer join</a:t>
            </a:r>
            <a:endParaRPr lang="en-US" dirty="0"/>
          </a:p>
          <a:p>
            <a:pPr marL="499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6278</TotalTime>
  <Words>1311</Words>
  <Application>Microsoft Office PowerPoint</Application>
  <PresentationFormat>On-screen Show (16:9)</PresentationFormat>
  <Paragraphs>967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Austin</vt:lpstr>
      <vt:lpstr>Introduction to Joins</vt:lpstr>
      <vt:lpstr>SQL Joins</vt:lpstr>
      <vt:lpstr>Inner Join</vt:lpstr>
      <vt:lpstr>PowerPoint Presentation</vt:lpstr>
      <vt:lpstr>Left Outer Join</vt:lpstr>
      <vt:lpstr>Example of Left Outer Join</vt:lpstr>
      <vt:lpstr>Right Outer Join</vt:lpstr>
      <vt:lpstr>Example of Right Outer Join</vt:lpstr>
      <vt:lpstr>Full Outer Join</vt:lpstr>
      <vt:lpstr>Example of Full Outer Join</vt:lpstr>
      <vt:lpstr>Cartesian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word about Cartesian Product</vt:lpstr>
      <vt:lpstr>Self Join</vt:lpstr>
      <vt:lpstr>Inner Self Join Example</vt:lpstr>
      <vt:lpstr>Left Outer Self Join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247</cp:revision>
  <dcterms:created xsi:type="dcterms:W3CDTF">2014-08-26T23:52:37Z</dcterms:created>
  <dcterms:modified xsi:type="dcterms:W3CDTF">2019-07-04T21:31:38Z</dcterms:modified>
</cp:coreProperties>
</file>