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20"/>
  </p:notesMasterIdLst>
  <p:sldIdLst>
    <p:sldId id="256" r:id="rId2"/>
    <p:sldId id="260" r:id="rId3"/>
    <p:sldId id="276" r:id="rId4"/>
    <p:sldId id="258" r:id="rId5"/>
    <p:sldId id="261" r:id="rId6"/>
    <p:sldId id="272" r:id="rId7"/>
    <p:sldId id="262" r:id="rId8"/>
    <p:sldId id="263" r:id="rId9"/>
    <p:sldId id="264" r:id="rId10"/>
    <p:sldId id="265" r:id="rId11"/>
    <p:sldId id="266" r:id="rId12"/>
    <p:sldId id="267" r:id="rId13"/>
    <p:sldId id="268" r:id="rId14"/>
    <p:sldId id="270" r:id="rId15"/>
    <p:sldId id="269" r:id="rId16"/>
    <p:sldId id="271" r:id="rId17"/>
    <p:sldId id="275"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5394" autoAdjust="0"/>
  </p:normalViewPr>
  <p:slideViewPr>
    <p:cSldViewPr snapToGrid="0">
      <p:cViewPr>
        <p:scale>
          <a:sx n="89" d="100"/>
          <a:sy n="89" d="100"/>
        </p:scale>
        <p:origin x="403"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INA DATH" userId="8a6e3b59daab7d23" providerId="LiveId" clId="{ED615861-6DE1-4C59-BDF8-5B2D2A22C7AE}"/>
    <pc:docChg chg="undo custSel addSld delSld modSld sldOrd">
      <pc:chgData name="AMINA DATH" userId="8a6e3b59daab7d23" providerId="LiveId" clId="{ED615861-6DE1-4C59-BDF8-5B2D2A22C7AE}" dt="2022-06-22T21:44:13.999" v="9108" actId="207"/>
      <pc:docMkLst>
        <pc:docMk/>
      </pc:docMkLst>
      <pc:sldChg chg="modSp">
        <pc:chgData name="AMINA DATH" userId="8a6e3b59daab7d23" providerId="LiveId" clId="{ED615861-6DE1-4C59-BDF8-5B2D2A22C7AE}" dt="2022-06-22T21:41:28.102" v="9077"/>
        <pc:sldMkLst>
          <pc:docMk/>
          <pc:sldMk cId="1270910013" sldId="256"/>
        </pc:sldMkLst>
        <pc:spChg chg="mod">
          <ac:chgData name="AMINA DATH" userId="8a6e3b59daab7d23" providerId="LiveId" clId="{ED615861-6DE1-4C59-BDF8-5B2D2A22C7AE}" dt="2022-06-22T21:41:28.102" v="9077"/>
          <ac:spMkLst>
            <pc:docMk/>
            <pc:sldMk cId="1270910013" sldId="256"/>
            <ac:spMk id="2" creationId="{71BA2BFE-117A-76DF-7E4D-3571FF15DA93}"/>
          </ac:spMkLst>
        </pc:spChg>
        <pc:spChg chg="mod">
          <ac:chgData name="AMINA DATH" userId="8a6e3b59daab7d23" providerId="LiveId" clId="{ED615861-6DE1-4C59-BDF8-5B2D2A22C7AE}" dt="2022-06-22T21:41:28.102" v="9077"/>
          <ac:spMkLst>
            <pc:docMk/>
            <pc:sldMk cId="1270910013" sldId="256"/>
            <ac:spMk id="3" creationId="{409DE13B-EB57-188B-34EA-35F8757EAB81}"/>
          </ac:spMkLst>
        </pc:spChg>
      </pc:sldChg>
      <pc:sldChg chg="modSp mod">
        <pc:chgData name="AMINA DATH" userId="8a6e3b59daab7d23" providerId="LiveId" clId="{ED615861-6DE1-4C59-BDF8-5B2D2A22C7AE}" dt="2022-06-22T21:42:34.590" v="9093" actId="113"/>
        <pc:sldMkLst>
          <pc:docMk/>
          <pc:sldMk cId="3700797435" sldId="258"/>
        </pc:sldMkLst>
        <pc:spChg chg="mod">
          <ac:chgData name="AMINA DATH" userId="8a6e3b59daab7d23" providerId="LiveId" clId="{ED615861-6DE1-4C59-BDF8-5B2D2A22C7AE}" dt="2022-06-22T21:42:34.590" v="9093" actId="113"/>
          <ac:spMkLst>
            <pc:docMk/>
            <pc:sldMk cId="3700797435" sldId="258"/>
            <ac:spMk id="2" creationId="{0BA1120C-0790-D014-9241-F3DD48B729EF}"/>
          </ac:spMkLst>
        </pc:spChg>
        <pc:spChg chg="mod">
          <ac:chgData name="AMINA DATH" userId="8a6e3b59daab7d23" providerId="LiveId" clId="{ED615861-6DE1-4C59-BDF8-5B2D2A22C7AE}" dt="2022-06-22T21:41:28.252" v="9078" actId="27636"/>
          <ac:spMkLst>
            <pc:docMk/>
            <pc:sldMk cId="3700797435" sldId="258"/>
            <ac:spMk id="3" creationId="{525EEA31-E2E9-58FF-6254-F2732BC5AED2}"/>
          </ac:spMkLst>
        </pc:spChg>
      </pc:sldChg>
      <pc:sldChg chg="modSp mod">
        <pc:chgData name="AMINA DATH" userId="8a6e3b59daab7d23" providerId="LiveId" clId="{ED615861-6DE1-4C59-BDF8-5B2D2A22C7AE}" dt="2022-06-22T21:42:05.973" v="9088" actId="14100"/>
        <pc:sldMkLst>
          <pc:docMk/>
          <pc:sldMk cId="507364467" sldId="260"/>
        </pc:sldMkLst>
        <pc:spChg chg="mod">
          <ac:chgData name="AMINA DATH" userId="8a6e3b59daab7d23" providerId="LiveId" clId="{ED615861-6DE1-4C59-BDF8-5B2D2A22C7AE}" dt="2022-06-22T21:41:48.152" v="9086" actId="207"/>
          <ac:spMkLst>
            <pc:docMk/>
            <pc:sldMk cId="507364467" sldId="260"/>
            <ac:spMk id="2" creationId="{3D3473BB-0405-FDF6-2A0D-03EA0D8D6EA5}"/>
          </ac:spMkLst>
        </pc:spChg>
        <pc:spChg chg="mod">
          <ac:chgData name="AMINA DATH" userId="8a6e3b59daab7d23" providerId="LiveId" clId="{ED615861-6DE1-4C59-BDF8-5B2D2A22C7AE}" dt="2022-06-22T21:42:05.973" v="9088" actId="14100"/>
          <ac:spMkLst>
            <pc:docMk/>
            <pc:sldMk cId="507364467" sldId="260"/>
            <ac:spMk id="3" creationId="{8BE8E500-D84A-6DD1-A925-FEB2F80AEBAA}"/>
          </ac:spMkLst>
        </pc:spChg>
      </pc:sldChg>
      <pc:sldChg chg="modSp mod">
        <pc:chgData name="AMINA DATH" userId="8a6e3b59daab7d23" providerId="LiveId" clId="{ED615861-6DE1-4C59-BDF8-5B2D2A22C7AE}" dt="2022-06-22T21:42:29.410" v="9092" actId="113"/>
        <pc:sldMkLst>
          <pc:docMk/>
          <pc:sldMk cId="3319215508" sldId="261"/>
        </pc:sldMkLst>
        <pc:spChg chg="mod">
          <ac:chgData name="AMINA DATH" userId="8a6e3b59daab7d23" providerId="LiveId" clId="{ED615861-6DE1-4C59-BDF8-5B2D2A22C7AE}" dt="2022-06-22T21:42:29.410" v="9092" actId="113"/>
          <ac:spMkLst>
            <pc:docMk/>
            <pc:sldMk cId="3319215508" sldId="261"/>
            <ac:spMk id="2" creationId="{9021C2B6-0354-8E3D-2827-48407ADF43A2}"/>
          </ac:spMkLst>
        </pc:spChg>
        <pc:spChg chg="mod">
          <ac:chgData name="AMINA DATH" userId="8a6e3b59daab7d23" providerId="LiveId" clId="{ED615861-6DE1-4C59-BDF8-5B2D2A22C7AE}" dt="2022-06-22T21:41:28.102" v="9077"/>
          <ac:spMkLst>
            <pc:docMk/>
            <pc:sldMk cId="3319215508" sldId="261"/>
            <ac:spMk id="3" creationId="{A74C0B91-B196-3F9F-DC87-C9B548E661FD}"/>
          </ac:spMkLst>
        </pc:spChg>
      </pc:sldChg>
      <pc:sldChg chg="modSp new mod">
        <pc:chgData name="AMINA DATH" userId="8a6e3b59daab7d23" providerId="LiveId" clId="{ED615861-6DE1-4C59-BDF8-5B2D2A22C7AE}" dt="2022-06-22T21:41:28.102" v="9077"/>
        <pc:sldMkLst>
          <pc:docMk/>
          <pc:sldMk cId="3975982735" sldId="262"/>
        </pc:sldMkLst>
        <pc:spChg chg="mod">
          <ac:chgData name="AMINA DATH" userId="8a6e3b59daab7d23" providerId="LiveId" clId="{ED615861-6DE1-4C59-BDF8-5B2D2A22C7AE}" dt="2022-06-22T21:41:28.102" v="9077"/>
          <ac:spMkLst>
            <pc:docMk/>
            <pc:sldMk cId="3975982735" sldId="262"/>
            <ac:spMk id="2" creationId="{C28DD38B-F050-8A69-DE40-A0B1E4E24F81}"/>
          </ac:spMkLst>
        </pc:spChg>
        <pc:spChg chg="mod">
          <ac:chgData name="AMINA DATH" userId="8a6e3b59daab7d23" providerId="LiveId" clId="{ED615861-6DE1-4C59-BDF8-5B2D2A22C7AE}" dt="2022-06-22T21:41:28.102" v="9077"/>
          <ac:spMkLst>
            <pc:docMk/>
            <pc:sldMk cId="3975982735" sldId="262"/>
            <ac:spMk id="3" creationId="{DC74BCA1-D4F2-C886-90BB-B8A44E95AD6A}"/>
          </ac:spMkLst>
        </pc:spChg>
      </pc:sldChg>
      <pc:sldChg chg="modSp new mod">
        <pc:chgData name="AMINA DATH" userId="8a6e3b59daab7d23" providerId="LiveId" clId="{ED615861-6DE1-4C59-BDF8-5B2D2A22C7AE}" dt="2022-06-22T21:41:28.352" v="9080" actId="27636"/>
        <pc:sldMkLst>
          <pc:docMk/>
          <pc:sldMk cId="3199508320" sldId="263"/>
        </pc:sldMkLst>
        <pc:spChg chg="mod">
          <ac:chgData name="AMINA DATH" userId="8a6e3b59daab7d23" providerId="LiveId" clId="{ED615861-6DE1-4C59-BDF8-5B2D2A22C7AE}" dt="2022-06-22T21:41:28.102" v="9077"/>
          <ac:spMkLst>
            <pc:docMk/>
            <pc:sldMk cId="3199508320" sldId="263"/>
            <ac:spMk id="2" creationId="{AB425708-6460-9C52-D343-973745756154}"/>
          </ac:spMkLst>
        </pc:spChg>
        <pc:spChg chg="mod">
          <ac:chgData name="AMINA DATH" userId="8a6e3b59daab7d23" providerId="LiveId" clId="{ED615861-6DE1-4C59-BDF8-5B2D2A22C7AE}" dt="2022-06-22T21:41:28.352" v="9080" actId="27636"/>
          <ac:spMkLst>
            <pc:docMk/>
            <pc:sldMk cId="3199508320" sldId="263"/>
            <ac:spMk id="3" creationId="{0F2A29A8-AE3C-3A88-DE72-24EE42ACD441}"/>
          </ac:spMkLst>
        </pc:spChg>
      </pc:sldChg>
      <pc:sldChg chg="modSp new mod">
        <pc:chgData name="AMINA DATH" userId="8a6e3b59daab7d23" providerId="LiveId" clId="{ED615861-6DE1-4C59-BDF8-5B2D2A22C7AE}" dt="2022-06-22T21:41:28.382" v="9081" actId="27636"/>
        <pc:sldMkLst>
          <pc:docMk/>
          <pc:sldMk cId="2050001543" sldId="264"/>
        </pc:sldMkLst>
        <pc:spChg chg="mod">
          <ac:chgData name="AMINA DATH" userId="8a6e3b59daab7d23" providerId="LiveId" clId="{ED615861-6DE1-4C59-BDF8-5B2D2A22C7AE}" dt="2022-06-22T21:41:28.102" v="9077"/>
          <ac:spMkLst>
            <pc:docMk/>
            <pc:sldMk cId="2050001543" sldId="264"/>
            <ac:spMk id="2" creationId="{BE40D1B4-A159-C24B-5145-8AC66533E3BB}"/>
          </ac:spMkLst>
        </pc:spChg>
        <pc:spChg chg="mod">
          <ac:chgData name="AMINA DATH" userId="8a6e3b59daab7d23" providerId="LiveId" clId="{ED615861-6DE1-4C59-BDF8-5B2D2A22C7AE}" dt="2022-06-22T21:41:28.382" v="9081" actId="27636"/>
          <ac:spMkLst>
            <pc:docMk/>
            <pc:sldMk cId="2050001543" sldId="264"/>
            <ac:spMk id="3" creationId="{135D3DFA-263F-A616-C1F5-CEB4E60B22A4}"/>
          </ac:spMkLst>
        </pc:spChg>
      </pc:sldChg>
      <pc:sldChg chg="modSp new mod">
        <pc:chgData name="AMINA DATH" userId="8a6e3b59daab7d23" providerId="LiveId" clId="{ED615861-6DE1-4C59-BDF8-5B2D2A22C7AE}" dt="2022-06-22T21:41:28.432" v="9082" actId="27636"/>
        <pc:sldMkLst>
          <pc:docMk/>
          <pc:sldMk cId="3129344318" sldId="265"/>
        </pc:sldMkLst>
        <pc:spChg chg="mod">
          <ac:chgData name="AMINA DATH" userId="8a6e3b59daab7d23" providerId="LiveId" clId="{ED615861-6DE1-4C59-BDF8-5B2D2A22C7AE}" dt="2022-06-22T21:41:28.102" v="9077"/>
          <ac:spMkLst>
            <pc:docMk/>
            <pc:sldMk cId="3129344318" sldId="265"/>
            <ac:spMk id="2" creationId="{0D0C4F62-C101-A7ED-8CCE-05F152E18CF4}"/>
          </ac:spMkLst>
        </pc:spChg>
        <pc:spChg chg="mod">
          <ac:chgData name="AMINA DATH" userId="8a6e3b59daab7d23" providerId="LiveId" clId="{ED615861-6DE1-4C59-BDF8-5B2D2A22C7AE}" dt="2022-06-22T21:41:28.432" v="9082" actId="27636"/>
          <ac:spMkLst>
            <pc:docMk/>
            <pc:sldMk cId="3129344318" sldId="265"/>
            <ac:spMk id="3" creationId="{82547666-42F3-402E-4D6F-B9EBE9B7241C}"/>
          </ac:spMkLst>
        </pc:spChg>
      </pc:sldChg>
      <pc:sldChg chg="modSp new add del mod ord">
        <pc:chgData name="AMINA DATH" userId="8a6e3b59daab7d23" providerId="LiveId" clId="{ED615861-6DE1-4C59-BDF8-5B2D2A22C7AE}" dt="2022-06-22T21:44:13.999" v="9108" actId="207"/>
        <pc:sldMkLst>
          <pc:docMk/>
          <pc:sldMk cId="533324221" sldId="266"/>
        </pc:sldMkLst>
        <pc:spChg chg="mod">
          <ac:chgData name="AMINA DATH" userId="8a6e3b59daab7d23" providerId="LiveId" clId="{ED615861-6DE1-4C59-BDF8-5B2D2A22C7AE}" dt="2022-06-22T21:41:28.102" v="9077"/>
          <ac:spMkLst>
            <pc:docMk/>
            <pc:sldMk cId="533324221" sldId="266"/>
            <ac:spMk id="2" creationId="{36CD7B0C-FD0D-45F7-9775-4FD570E2E663}"/>
          </ac:spMkLst>
        </pc:spChg>
        <pc:spChg chg="mod">
          <ac:chgData name="AMINA DATH" userId="8a6e3b59daab7d23" providerId="LiveId" clId="{ED615861-6DE1-4C59-BDF8-5B2D2A22C7AE}" dt="2022-06-22T21:44:13.999" v="9108" actId="207"/>
          <ac:spMkLst>
            <pc:docMk/>
            <pc:sldMk cId="533324221" sldId="266"/>
            <ac:spMk id="3" creationId="{EA84FB4A-3A73-3163-DD26-33F04E687135}"/>
          </ac:spMkLst>
        </pc:spChg>
      </pc:sldChg>
      <pc:sldChg chg="addSp delSp modSp new del mod">
        <pc:chgData name="AMINA DATH" userId="8a6e3b59daab7d23" providerId="LiveId" clId="{ED615861-6DE1-4C59-BDF8-5B2D2A22C7AE}" dt="2022-06-22T19:14:03.933" v="3578" actId="47"/>
        <pc:sldMkLst>
          <pc:docMk/>
          <pc:sldMk cId="3505949846" sldId="267"/>
        </pc:sldMkLst>
        <pc:spChg chg="del">
          <ac:chgData name="AMINA DATH" userId="8a6e3b59daab7d23" providerId="LiveId" clId="{ED615861-6DE1-4C59-BDF8-5B2D2A22C7AE}" dt="2022-06-22T19:08:34.011" v="3499" actId="1032"/>
          <ac:spMkLst>
            <pc:docMk/>
            <pc:sldMk cId="3505949846" sldId="267"/>
            <ac:spMk id="3" creationId="{576CBEC5-AB26-8564-A787-58573C47B405}"/>
          </ac:spMkLst>
        </pc:spChg>
        <pc:spChg chg="add del mod">
          <ac:chgData name="AMINA DATH" userId="8a6e3b59daab7d23" providerId="LiveId" clId="{ED615861-6DE1-4C59-BDF8-5B2D2A22C7AE}" dt="2022-06-22T19:10:43.566" v="3536" actId="1032"/>
          <ac:spMkLst>
            <pc:docMk/>
            <pc:sldMk cId="3505949846" sldId="267"/>
            <ac:spMk id="6" creationId="{36776B02-AF33-714C-5595-EC1D9A8F4AD0}"/>
          </ac:spMkLst>
        </pc:spChg>
        <pc:spChg chg="add del mod">
          <ac:chgData name="AMINA DATH" userId="8a6e3b59daab7d23" providerId="LiveId" clId="{ED615861-6DE1-4C59-BDF8-5B2D2A22C7AE}" dt="2022-06-22T19:12:00.026" v="3569" actId="1957"/>
          <ac:spMkLst>
            <pc:docMk/>
            <pc:sldMk cId="3505949846" sldId="267"/>
            <ac:spMk id="9" creationId="{B0E82D90-F173-9440-E517-42EFA432CBD6}"/>
          </ac:spMkLst>
        </pc:spChg>
        <pc:graphicFrameChg chg="add del mod modGraphic">
          <ac:chgData name="AMINA DATH" userId="8a6e3b59daab7d23" providerId="LiveId" clId="{ED615861-6DE1-4C59-BDF8-5B2D2A22C7AE}" dt="2022-06-22T19:10:23.815" v="3535" actId="478"/>
          <ac:graphicFrameMkLst>
            <pc:docMk/>
            <pc:sldMk cId="3505949846" sldId="267"/>
            <ac:graphicFrameMk id="4" creationId="{8C2A8683-3E2A-335B-3A35-C40B329D04CE}"/>
          </ac:graphicFrameMkLst>
        </pc:graphicFrameChg>
        <pc:graphicFrameChg chg="add del mod modGraphic">
          <ac:chgData name="AMINA DATH" userId="8a6e3b59daab7d23" providerId="LiveId" clId="{ED615861-6DE1-4C59-BDF8-5B2D2A22C7AE}" dt="2022-06-22T19:11:46.066" v="3566" actId="478"/>
          <ac:graphicFrameMkLst>
            <pc:docMk/>
            <pc:sldMk cId="3505949846" sldId="267"/>
            <ac:graphicFrameMk id="7" creationId="{DAF2C205-8831-F1CC-908B-16D2B66C425F}"/>
          </ac:graphicFrameMkLst>
        </pc:graphicFrameChg>
        <pc:graphicFrameChg chg="add mod">
          <ac:chgData name="AMINA DATH" userId="8a6e3b59daab7d23" providerId="LiveId" clId="{ED615861-6DE1-4C59-BDF8-5B2D2A22C7AE}" dt="2022-06-22T19:12:00.026" v="3569" actId="1957"/>
          <ac:graphicFrameMkLst>
            <pc:docMk/>
            <pc:sldMk cId="3505949846" sldId="267"/>
            <ac:graphicFrameMk id="12" creationId="{899A695E-05C9-90A7-70B3-ABB04F29DB9F}"/>
          </ac:graphicFrameMkLst>
        </pc:graphicFrameChg>
      </pc:sldChg>
      <pc:sldChg chg="addSp delSp modSp new mod">
        <pc:chgData name="AMINA DATH" userId="8a6e3b59daab7d23" providerId="LiveId" clId="{ED615861-6DE1-4C59-BDF8-5B2D2A22C7AE}" dt="2022-06-22T21:44:00.768" v="9105"/>
        <pc:sldMkLst>
          <pc:docMk/>
          <pc:sldMk cId="4065634885" sldId="267"/>
        </pc:sldMkLst>
        <pc:spChg chg="mod">
          <ac:chgData name="AMINA DATH" userId="8a6e3b59daab7d23" providerId="LiveId" clId="{ED615861-6DE1-4C59-BDF8-5B2D2A22C7AE}" dt="2022-06-22T21:41:28.102" v="9077"/>
          <ac:spMkLst>
            <pc:docMk/>
            <pc:sldMk cId="4065634885" sldId="267"/>
            <ac:spMk id="2" creationId="{6B05B700-8070-BEFE-1259-79B2A3B87B4E}"/>
          </ac:spMkLst>
        </pc:spChg>
        <pc:spChg chg="del">
          <ac:chgData name="AMINA DATH" userId="8a6e3b59daab7d23" providerId="LiveId" clId="{ED615861-6DE1-4C59-BDF8-5B2D2A22C7AE}" dt="2022-06-22T19:14:34.615" v="3584" actId="1957"/>
          <ac:spMkLst>
            <pc:docMk/>
            <pc:sldMk cId="4065634885" sldId="267"/>
            <ac:spMk id="3" creationId="{F4D7613E-0DA5-F73B-A6B5-3F86BDDEF9FD}"/>
          </ac:spMkLst>
        </pc:spChg>
        <pc:graphicFrameChg chg="add mod">
          <ac:chgData name="AMINA DATH" userId="8a6e3b59daab7d23" providerId="LiveId" clId="{ED615861-6DE1-4C59-BDF8-5B2D2A22C7AE}" dt="2022-06-22T21:44:00.768" v="9105"/>
          <ac:graphicFrameMkLst>
            <pc:docMk/>
            <pc:sldMk cId="4065634885" sldId="267"/>
            <ac:graphicFrameMk id="6" creationId="{D62095F7-9B9E-8B79-0539-C98D85B6DFB4}"/>
          </ac:graphicFrameMkLst>
        </pc:graphicFrameChg>
      </pc:sldChg>
      <pc:sldChg chg="modSp new mod">
        <pc:chgData name="AMINA DATH" userId="8a6e3b59daab7d23" providerId="LiveId" clId="{ED615861-6DE1-4C59-BDF8-5B2D2A22C7AE}" dt="2022-06-22T21:43:39.028" v="9100" actId="207"/>
        <pc:sldMkLst>
          <pc:docMk/>
          <pc:sldMk cId="1590915665" sldId="268"/>
        </pc:sldMkLst>
        <pc:spChg chg="mod">
          <ac:chgData name="AMINA DATH" userId="8a6e3b59daab7d23" providerId="LiveId" clId="{ED615861-6DE1-4C59-BDF8-5B2D2A22C7AE}" dt="2022-06-22T21:41:28.102" v="9077"/>
          <ac:spMkLst>
            <pc:docMk/>
            <pc:sldMk cId="1590915665" sldId="268"/>
            <ac:spMk id="2" creationId="{7BE87E0A-2E0F-8638-A441-DDCAF8E6B855}"/>
          </ac:spMkLst>
        </pc:spChg>
        <pc:spChg chg="mod">
          <ac:chgData name="AMINA DATH" userId="8a6e3b59daab7d23" providerId="LiveId" clId="{ED615861-6DE1-4C59-BDF8-5B2D2A22C7AE}" dt="2022-06-22T21:43:39.028" v="9100" actId="207"/>
          <ac:spMkLst>
            <pc:docMk/>
            <pc:sldMk cId="1590915665" sldId="268"/>
            <ac:spMk id="3" creationId="{287EDF88-D0AC-6435-EA60-D52BA4F307C2}"/>
          </ac:spMkLst>
        </pc:spChg>
      </pc:sldChg>
      <pc:sldChg chg="modSp new mod">
        <pc:chgData name="AMINA DATH" userId="8a6e3b59daab7d23" providerId="LiveId" clId="{ED615861-6DE1-4C59-BDF8-5B2D2A22C7AE}" dt="2022-06-22T21:43:13.368" v="9097" actId="207"/>
        <pc:sldMkLst>
          <pc:docMk/>
          <pc:sldMk cId="3546109303" sldId="269"/>
        </pc:sldMkLst>
        <pc:spChg chg="mod">
          <ac:chgData name="AMINA DATH" userId="8a6e3b59daab7d23" providerId="LiveId" clId="{ED615861-6DE1-4C59-BDF8-5B2D2A22C7AE}" dt="2022-06-22T21:43:13.368" v="9097" actId="207"/>
          <ac:spMkLst>
            <pc:docMk/>
            <pc:sldMk cId="3546109303" sldId="269"/>
            <ac:spMk id="2" creationId="{6791D4FA-E78E-80F9-BC58-55F122FA8ACA}"/>
          </ac:spMkLst>
        </pc:spChg>
        <pc:spChg chg="mod">
          <ac:chgData name="AMINA DATH" userId="8a6e3b59daab7d23" providerId="LiveId" clId="{ED615861-6DE1-4C59-BDF8-5B2D2A22C7AE}" dt="2022-06-22T21:41:28.102" v="9077"/>
          <ac:spMkLst>
            <pc:docMk/>
            <pc:sldMk cId="3546109303" sldId="269"/>
            <ac:spMk id="3" creationId="{E4D421A5-2046-C6F4-DEC2-A7B1D147A3E8}"/>
          </ac:spMkLst>
        </pc:spChg>
      </pc:sldChg>
      <pc:sldChg chg="modSp new mod ord">
        <pc:chgData name="AMINA DATH" userId="8a6e3b59daab7d23" providerId="LiveId" clId="{ED615861-6DE1-4C59-BDF8-5B2D2A22C7AE}" dt="2022-06-22T21:43:32.178" v="9099" actId="207"/>
        <pc:sldMkLst>
          <pc:docMk/>
          <pc:sldMk cId="1910000813" sldId="270"/>
        </pc:sldMkLst>
        <pc:spChg chg="mod">
          <ac:chgData name="AMINA DATH" userId="8a6e3b59daab7d23" providerId="LiveId" clId="{ED615861-6DE1-4C59-BDF8-5B2D2A22C7AE}" dt="2022-06-22T21:41:28.102" v="9077"/>
          <ac:spMkLst>
            <pc:docMk/>
            <pc:sldMk cId="1910000813" sldId="270"/>
            <ac:spMk id="2" creationId="{47211C5E-3F8B-B05C-A101-336D2D5AC5E7}"/>
          </ac:spMkLst>
        </pc:spChg>
        <pc:spChg chg="mod">
          <ac:chgData name="AMINA DATH" userId="8a6e3b59daab7d23" providerId="LiveId" clId="{ED615861-6DE1-4C59-BDF8-5B2D2A22C7AE}" dt="2022-06-22T21:43:32.178" v="9099" actId="207"/>
          <ac:spMkLst>
            <pc:docMk/>
            <pc:sldMk cId="1910000813" sldId="270"/>
            <ac:spMk id="3" creationId="{9BF978F3-92E5-305E-61D9-277A079AF076}"/>
          </ac:spMkLst>
        </pc:spChg>
      </pc:sldChg>
      <pc:sldChg chg="modSp new mod">
        <pc:chgData name="AMINA DATH" userId="8a6e3b59daab7d23" providerId="LiveId" clId="{ED615861-6DE1-4C59-BDF8-5B2D2A22C7AE}" dt="2022-06-22T21:43:05.378" v="9096" actId="207"/>
        <pc:sldMkLst>
          <pc:docMk/>
          <pc:sldMk cId="2888748456" sldId="271"/>
        </pc:sldMkLst>
        <pc:spChg chg="mod">
          <ac:chgData name="AMINA DATH" userId="8a6e3b59daab7d23" providerId="LiveId" clId="{ED615861-6DE1-4C59-BDF8-5B2D2A22C7AE}" dt="2022-06-22T21:43:05.378" v="9096" actId="207"/>
          <ac:spMkLst>
            <pc:docMk/>
            <pc:sldMk cId="2888748456" sldId="271"/>
            <ac:spMk id="2" creationId="{3BE3D9D7-02E7-E015-4047-766F89FF5723}"/>
          </ac:spMkLst>
        </pc:spChg>
        <pc:spChg chg="mod">
          <ac:chgData name="AMINA DATH" userId="8a6e3b59daab7d23" providerId="LiveId" clId="{ED615861-6DE1-4C59-BDF8-5B2D2A22C7AE}" dt="2022-06-22T21:41:28.102" v="9077"/>
          <ac:spMkLst>
            <pc:docMk/>
            <pc:sldMk cId="2888748456" sldId="271"/>
            <ac:spMk id="3" creationId="{20FB966D-A5AD-3E33-E9FB-A0B8BA9063E9}"/>
          </ac:spMkLst>
        </pc:spChg>
      </pc:sldChg>
      <pc:sldChg chg="modSp new mod">
        <pc:chgData name="AMINA DATH" userId="8a6e3b59daab7d23" providerId="LiveId" clId="{ED615861-6DE1-4C59-BDF8-5B2D2A22C7AE}" dt="2022-06-22T21:41:28.332" v="9079" actId="27636"/>
        <pc:sldMkLst>
          <pc:docMk/>
          <pc:sldMk cId="3289230453" sldId="272"/>
        </pc:sldMkLst>
        <pc:spChg chg="mod">
          <ac:chgData name="AMINA DATH" userId="8a6e3b59daab7d23" providerId="LiveId" clId="{ED615861-6DE1-4C59-BDF8-5B2D2A22C7AE}" dt="2022-06-22T21:41:28.102" v="9077"/>
          <ac:spMkLst>
            <pc:docMk/>
            <pc:sldMk cId="3289230453" sldId="272"/>
            <ac:spMk id="2" creationId="{FF2DAE82-C967-3756-E62E-821899307CBC}"/>
          </ac:spMkLst>
        </pc:spChg>
        <pc:spChg chg="mod">
          <ac:chgData name="AMINA DATH" userId="8a6e3b59daab7d23" providerId="LiveId" clId="{ED615861-6DE1-4C59-BDF8-5B2D2A22C7AE}" dt="2022-06-22T21:41:28.332" v="9079" actId="27636"/>
          <ac:spMkLst>
            <pc:docMk/>
            <pc:sldMk cId="3289230453" sldId="272"/>
            <ac:spMk id="3" creationId="{A5B6B15B-3364-F957-6C85-828FA87E85FB}"/>
          </ac:spMkLst>
        </pc:spChg>
      </pc:sldChg>
      <pc:sldChg chg="modSp new del mod">
        <pc:chgData name="AMINA DATH" userId="8a6e3b59daab7d23" providerId="LiveId" clId="{ED615861-6DE1-4C59-BDF8-5B2D2A22C7AE}" dt="2022-06-22T21:41:25.052" v="9076" actId="47"/>
        <pc:sldMkLst>
          <pc:docMk/>
          <pc:sldMk cId="1762365283" sldId="273"/>
        </pc:sldMkLst>
        <pc:spChg chg="mod">
          <ac:chgData name="AMINA DATH" userId="8a6e3b59daab7d23" providerId="LiveId" clId="{ED615861-6DE1-4C59-BDF8-5B2D2A22C7AE}" dt="2022-06-22T20:11:41.773" v="6144" actId="113"/>
          <ac:spMkLst>
            <pc:docMk/>
            <pc:sldMk cId="1762365283" sldId="273"/>
            <ac:spMk id="2" creationId="{B5141BFA-4400-62F1-8BE0-E602EC895421}"/>
          </ac:spMkLst>
        </pc:spChg>
        <pc:spChg chg="mod">
          <ac:chgData name="AMINA DATH" userId="8a6e3b59daab7d23" providerId="LiveId" clId="{ED615861-6DE1-4C59-BDF8-5B2D2A22C7AE}" dt="2022-06-22T21:41:18.742" v="9067" actId="27636"/>
          <ac:spMkLst>
            <pc:docMk/>
            <pc:sldMk cId="1762365283" sldId="273"/>
            <ac:spMk id="3" creationId="{7A9EC2D0-0EB5-EE3E-B99F-E7535893F59A}"/>
          </ac:spMkLst>
        </pc:spChg>
      </pc:sldChg>
      <pc:sldChg chg="modSp new mod">
        <pc:chgData name="AMINA DATH" userId="8a6e3b59daab7d23" providerId="LiveId" clId="{ED615861-6DE1-4C59-BDF8-5B2D2A22C7AE}" dt="2022-06-22T21:42:54.371" v="9095" actId="207"/>
        <pc:sldMkLst>
          <pc:docMk/>
          <pc:sldMk cId="1180087048" sldId="274"/>
        </pc:sldMkLst>
        <pc:spChg chg="mod">
          <ac:chgData name="AMINA DATH" userId="8a6e3b59daab7d23" providerId="LiveId" clId="{ED615861-6DE1-4C59-BDF8-5B2D2A22C7AE}" dt="2022-06-22T20:49:07.779" v="7724" actId="14100"/>
          <ac:spMkLst>
            <pc:docMk/>
            <pc:sldMk cId="1180087048" sldId="274"/>
            <ac:spMk id="2" creationId="{5871F626-30B9-938A-AB5C-B13D1D94408A}"/>
          </ac:spMkLst>
        </pc:spChg>
        <pc:spChg chg="mod">
          <ac:chgData name="AMINA DATH" userId="8a6e3b59daab7d23" providerId="LiveId" clId="{ED615861-6DE1-4C59-BDF8-5B2D2A22C7AE}" dt="2022-06-22T21:42:54.371" v="9095" actId="207"/>
          <ac:spMkLst>
            <pc:docMk/>
            <pc:sldMk cId="1180087048" sldId="274"/>
            <ac:spMk id="3" creationId="{8C6DA12A-3505-1DCB-9118-210B8DE49DC8}"/>
          </ac:spMkLst>
        </pc:spChg>
      </pc:sldChg>
      <pc:sldChg chg="delSp new del mod">
        <pc:chgData name="AMINA DATH" userId="8a6e3b59daab7d23" providerId="LiveId" clId="{ED615861-6DE1-4C59-BDF8-5B2D2A22C7AE}" dt="2022-06-22T21:38:20.625" v="9029" actId="47"/>
        <pc:sldMkLst>
          <pc:docMk/>
          <pc:sldMk cId="2811664921" sldId="275"/>
        </pc:sldMkLst>
        <pc:spChg chg="del">
          <ac:chgData name="AMINA DATH" userId="8a6e3b59daab7d23" providerId="LiveId" clId="{ED615861-6DE1-4C59-BDF8-5B2D2A22C7AE}" dt="2022-06-22T21:38:17.934" v="9028" actId="478"/>
          <ac:spMkLst>
            <pc:docMk/>
            <pc:sldMk cId="2811664921" sldId="275"/>
            <ac:spMk id="3" creationId="{B9BE595D-F3BD-ACAA-4E05-D463022386D8}"/>
          </ac:spMkLst>
        </pc:spChg>
      </pc:sldChg>
      <pc:sldChg chg="modSp new mod">
        <pc:chgData name="AMINA DATH" userId="8a6e3b59daab7d23" providerId="LiveId" clId="{ED615861-6DE1-4C59-BDF8-5B2D2A22C7AE}" dt="2022-06-22T21:41:28.102" v="9077"/>
        <pc:sldMkLst>
          <pc:docMk/>
          <pc:sldMk cId="3934095629" sldId="275"/>
        </pc:sldMkLst>
        <pc:spChg chg="mod">
          <ac:chgData name="AMINA DATH" userId="8a6e3b59daab7d23" providerId="LiveId" clId="{ED615861-6DE1-4C59-BDF8-5B2D2A22C7AE}" dt="2022-06-22T21:41:28.102" v="9077"/>
          <ac:spMkLst>
            <pc:docMk/>
            <pc:sldMk cId="3934095629" sldId="275"/>
            <ac:spMk id="2" creationId="{1722B2C8-E5B9-FFB3-DB53-9E374C2CAD29}"/>
          </ac:spMkLst>
        </pc:spChg>
        <pc:spChg chg="mod">
          <ac:chgData name="AMINA DATH" userId="8a6e3b59daab7d23" providerId="LiveId" clId="{ED615861-6DE1-4C59-BDF8-5B2D2A22C7AE}" dt="2022-06-22T21:41:28.102" v="9077"/>
          <ac:spMkLst>
            <pc:docMk/>
            <pc:sldMk cId="3934095629" sldId="275"/>
            <ac:spMk id="3" creationId="{C8A62E57-74B4-6C4B-455A-E06AEDC31E9F}"/>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Feuille_de_calcul_Microsoft_Excel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fr-FR"/>
        </a:p>
      </c:txPr>
    </c:title>
    <c:autoTitleDeleted val="0"/>
    <c:plotArea>
      <c:layout/>
      <c:pieChart>
        <c:varyColors val="1"/>
        <c:ser>
          <c:idx val="0"/>
          <c:order val="0"/>
          <c:tx>
            <c:strRef>
              <c:f>Sheet1!$B$1</c:f>
              <c:strCache>
                <c:ptCount val="1"/>
                <c:pt idx="0">
                  <c:v>Approximations</c:v>
                </c:pt>
              </c:strCache>
            </c:strRef>
          </c:tx>
          <c:dPt>
            <c:idx val="0"/>
            <c:bubble3D val="0"/>
            <c:explosion val="8"/>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extLst xmlns:c16r2="http://schemas.microsoft.com/office/drawing/2015/06/chart">
              <c:ext xmlns:c16="http://schemas.microsoft.com/office/drawing/2014/chart" uri="{C3380CC4-5D6E-409C-BE32-E72D297353CC}">
                <c16:uniqueId val="{00000001-F9F1-4953-8572-B157AC51E27A}"/>
              </c:ext>
            </c:extLst>
          </c:dPt>
          <c:dPt>
            <c:idx val="1"/>
            <c:bubble3D val="0"/>
            <c:spPr>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extLst xmlns:c16r2="http://schemas.microsoft.com/office/drawing/2015/06/chart">
              <c:ext xmlns:c16="http://schemas.microsoft.com/office/drawing/2014/chart" uri="{C3380CC4-5D6E-409C-BE32-E72D297353CC}">
                <c16:uniqueId val="{00000002-F9F1-4953-8572-B157AC51E27A}"/>
              </c:ext>
            </c:extLst>
          </c:dPt>
          <c:dPt>
            <c:idx val="2"/>
            <c:bubble3D val="0"/>
            <c:spPr>
              <a:gradFill rotWithShape="1">
                <a:gsLst>
                  <a:gs pos="0">
                    <a:schemeClr val="accent3">
                      <a:tint val="96000"/>
                      <a:lumMod val="100000"/>
                    </a:schemeClr>
                  </a:gs>
                  <a:gs pos="78000">
                    <a:schemeClr val="accent3">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dPt>
          <c:dPt>
            <c:idx val="3"/>
            <c:bubble3D val="0"/>
            <c:spPr>
              <a:gradFill rotWithShape="1">
                <a:gsLst>
                  <a:gs pos="0">
                    <a:schemeClr val="accent4">
                      <a:tint val="96000"/>
                      <a:lumMod val="100000"/>
                    </a:schemeClr>
                  </a:gs>
                  <a:gs pos="78000">
                    <a:schemeClr val="accent4">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dPt>
          <c:dLbls>
            <c:spPr>
              <a:solidFill>
                <a:prstClr val="white"/>
              </a:solidFill>
              <a:ln>
                <a:no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fr-FR"/>
              </a:p>
            </c:txPr>
            <c:dLblPos val="bestFit"/>
            <c:showLegendKey val="1"/>
            <c:showVal val="0"/>
            <c:showCatName val="0"/>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layout/>
              </c:ext>
            </c:extLst>
          </c:dLbls>
          <c:cat>
            <c:strRef>
              <c:f>Sheet1!$A$2:$A$5</c:f>
              <c:strCache>
                <c:ptCount val="3"/>
                <c:pt idx="0">
                  <c:v>Technique</c:v>
                </c:pt>
                <c:pt idx="1">
                  <c:v>Marketing</c:v>
                </c:pt>
                <c:pt idx="2">
                  <c:v>Autres</c:v>
                </c:pt>
              </c:strCache>
            </c:strRef>
          </c:cat>
          <c:val>
            <c:numRef>
              <c:f>Sheet1!$B$2:$B$5</c:f>
              <c:numCache>
                <c:formatCode>General</c:formatCode>
                <c:ptCount val="4"/>
                <c:pt idx="0">
                  <c:v>11</c:v>
                </c:pt>
                <c:pt idx="1">
                  <c:v>28</c:v>
                </c:pt>
                <c:pt idx="2">
                  <c:v>8</c:v>
                </c:pt>
              </c:numCache>
            </c:numRef>
          </c:val>
          <c:extLst xmlns:c16r2="http://schemas.microsoft.com/office/drawing/2015/06/chart">
            <c:ext xmlns:c16="http://schemas.microsoft.com/office/drawing/2014/chart" uri="{C3380CC4-5D6E-409C-BE32-E72D297353CC}">
              <c16:uniqueId val="{00000000-F9F1-4953-8572-B157AC51E27A}"/>
            </c:ext>
          </c:extLst>
        </c:ser>
        <c:dLbls>
          <c:showLegendKey val="0"/>
          <c:showVal val="0"/>
          <c:showCatName val="0"/>
          <c:showSerName val="0"/>
          <c:showPercent val="0"/>
          <c:showBubbleSize val="0"/>
          <c:showLeaderLines val="0"/>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fr-FR"/>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4B8DE4-8C47-419C-8EE7-3BBE451D642A}" type="datetimeFigureOut">
              <a:rPr lang="fr-FR" smtClean="0"/>
              <a:t>23/06/2022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6FB11D-5EA2-4A8C-8653-36BE4E48694D}" type="slidenum">
              <a:rPr lang="fr-FR" smtClean="0"/>
              <a:t>‹N°›</a:t>
            </a:fld>
            <a:endParaRPr lang="fr-FR"/>
          </a:p>
        </p:txBody>
      </p:sp>
    </p:spTree>
    <p:extLst>
      <p:ext uri="{BB962C8B-B14F-4D97-AF65-F5344CB8AC3E}">
        <p14:creationId xmlns:p14="http://schemas.microsoft.com/office/powerpoint/2010/main" val="4048748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6FB11D-5EA2-4A8C-8653-36BE4E48694D}" type="slidenum">
              <a:rPr lang="fr-FR" smtClean="0"/>
              <a:t>8</a:t>
            </a:fld>
            <a:endParaRPr lang="fr-FR"/>
          </a:p>
        </p:txBody>
      </p:sp>
    </p:spTree>
    <p:extLst>
      <p:ext uri="{BB962C8B-B14F-4D97-AF65-F5344CB8AC3E}">
        <p14:creationId xmlns:p14="http://schemas.microsoft.com/office/powerpoint/2010/main" val="447635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0F6168-FBFB-4FC3-A2A3-BF750C02409D}" type="datetimeFigureOut">
              <a:rPr lang="en-US" smtClean="0"/>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8D8167-18D2-4CE5-A0CF-00947C61EAF5}" type="slidenum">
              <a:rPr lang="en-US" smtClean="0"/>
              <a:t>‹N°›</a:t>
            </a:fld>
            <a:endParaRPr lang="en-US" dirty="0"/>
          </a:p>
        </p:txBody>
      </p:sp>
    </p:spTree>
    <p:extLst>
      <p:ext uri="{BB962C8B-B14F-4D97-AF65-F5344CB8AC3E}">
        <p14:creationId xmlns:p14="http://schemas.microsoft.com/office/powerpoint/2010/main" val="2859977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0F6168-FBFB-4FC3-A2A3-BF750C02409D}" type="datetimeFigureOut">
              <a:rPr lang="en-US" smtClean="0"/>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8D8167-18D2-4CE5-A0CF-00947C61EAF5}" type="slidenum">
              <a:rPr lang="en-US" smtClean="0"/>
              <a:t>‹N°›</a:t>
            </a:fld>
            <a:endParaRPr lang="en-US" dirty="0"/>
          </a:p>
        </p:txBody>
      </p:sp>
    </p:spTree>
    <p:extLst>
      <p:ext uri="{BB962C8B-B14F-4D97-AF65-F5344CB8AC3E}">
        <p14:creationId xmlns:p14="http://schemas.microsoft.com/office/powerpoint/2010/main" val="2449999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0F6168-FBFB-4FC3-A2A3-BF750C02409D}" type="datetimeFigureOut">
              <a:rPr lang="en-US" smtClean="0"/>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8D8167-18D2-4CE5-A0CF-00947C61EAF5}" type="slidenum">
              <a:rPr lang="en-US" smtClean="0"/>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59958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0F6168-FBFB-4FC3-A2A3-BF750C02409D}" type="datetimeFigureOut">
              <a:rPr lang="en-US" smtClean="0"/>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8D8167-18D2-4CE5-A0CF-00947C61EAF5}" type="slidenum">
              <a:rPr lang="en-US" smtClean="0"/>
              <a:t>‹N°›</a:t>
            </a:fld>
            <a:endParaRPr lang="en-US" dirty="0"/>
          </a:p>
        </p:txBody>
      </p:sp>
    </p:spTree>
    <p:extLst>
      <p:ext uri="{BB962C8B-B14F-4D97-AF65-F5344CB8AC3E}">
        <p14:creationId xmlns:p14="http://schemas.microsoft.com/office/powerpoint/2010/main" val="163887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0F6168-FBFB-4FC3-A2A3-BF750C02409D}" type="datetimeFigureOut">
              <a:rPr lang="en-US" smtClean="0"/>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8D8167-18D2-4CE5-A0CF-00947C61EAF5}" type="slidenum">
              <a:rPr lang="en-US" smtClean="0"/>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11669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0F6168-FBFB-4FC3-A2A3-BF750C02409D}" type="datetimeFigureOut">
              <a:rPr lang="en-US" smtClean="0"/>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8D8167-18D2-4CE5-A0CF-00947C61EAF5}" type="slidenum">
              <a:rPr lang="en-US" smtClean="0"/>
              <a:t>‹N°›</a:t>
            </a:fld>
            <a:endParaRPr lang="en-US" dirty="0"/>
          </a:p>
        </p:txBody>
      </p:sp>
    </p:spTree>
    <p:extLst>
      <p:ext uri="{BB962C8B-B14F-4D97-AF65-F5344CB8AC3E}">
        <p14:creationId xmlns:p14="http://schemas.microsoft.com/office/powerpoint/2010/main" val="331481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0F6168-FBFB-4FC3-A2A3-BF750C02409D}" type="datetimeFigureOut">
              <a:rPr lang="en-US" smtClean="0"/>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8D8167-18D2-4CE5-A0CF-00947C61EAF5}" type="slidenum">
              <a:rPr lang="en-US" smtClean="0"/>
              <a:t>‹N°›</a:t>
            </a:fld>
            <a:endParaRPr lang="en-US" dirty="0"/>
          </a:p>
        </p:txBody>
      </p:sp>
    </p:spTree>
    <p:extLst>
      <p:ext uri="{BB962C8B-B14F-4D97-AF65-F5344CB8AC3E}">
        <p14:creationId xmlns:p14="http://schemas.microsoft.com/office/powerpoint/2010/main" val="3026104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0F6168-FBFB-4FC3-A2A3-BF750C02409D}" type="datetimeFigureOut">
              <a:rPr lang="en-US" smtClean="0"/>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8D8167-18D2-4CE5-A0CF-00947C61EAF5}" type="slidenum">
              <a:rPr lang="en-US" smtClean="0"/>
              <a:t>‹N°›</a:t>
            </a:fld>
            <a:endParaRPr lang="en-US" dirty="0"/>
          </a:p>
        </p:txBody>
      </p:sp>
    </p:spTree>
    <p:extLst>
      <p:ext uri="{BB962C8B-B14F-4D97-AF65-F5344CB8AC3E}">
        <p14:creationId xmlns:p14="http://schemas.microsoft.com/office/powerpoint/2010/main" val="998008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0F6168-FBFB-4FC3-A2A3-BF750C02409D}" type="datetimeFigureOut">
              <a:rPr lang="en-US" smtClean="0"/>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8D8167-18D2-4CE5-A0CF-00947C61EAF5}" type="slidenum">
              <a:rPr lang="en-US" smtClean="0"/>
              <a:t>‹N°›</a:t>
            </a:fld>
            <a:endParaRPr lang="en-US" dirty="0"/>
          </a:p>
        </p:txBody>
      </p:sp>
    </p:spTree>
    <p:extLst>
      <p:ext uri="{BB962C8B-B14F-4D97-AF65-F5344CB8AC3E}">
        <p14:creationId xmlns:p14="http://schemas.microsoft.com/office/powerpoint/2010/main" val="184182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0F6168-FBFB-4FC3-A2A3-BF750C02409D}" type="datetimeFigureOut">
              <a:rPr lang="en-US" smtClean="0"/>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8D8167-18D2-4CE5-A0CF-00947C61EAF5}" type="slidenum">
              <a:rPr lang="en-US" smtClean="0"/>
              <a:t>‹N°›</a:t>
            </a:fld>
            <a:endParaRPr lang="en-US" dirty="0"/>
          </a:p>
        </p:txBody>
      </p:sp>
    </p:spTree>
    <p:extLst>
      <p:ext uri="{BB962C8B-B14F-4D97-AF65-F5344CB8AC3E}">
        <p14:creationId xmlns:p14="http://schemas.microsoft.com/office/powerpoint/2010/main" val="4182868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0F6168-FBFB-4FC3-A2A3-BF750C02409D}" type="datetimeFigureOut">
              <a:rPr lang="en-US" smtClean="0"/>
              <a:t>6/23/2022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8D8167-18D2-4CE5-A0CF-00947C61EAF5}" type="slidenum">
              <a:rPr lang="en-US" smtClean="0"/>
              <a:t>‹N°›</a:t>
            </a:fld>
            <a:endParaRPr lang="en-US" dirty="0"/>
          </a:p>
        </p:txBody>
      </p:sp>
    </p:spTree>
    <p:extLst>
      <p:ext uri="{BB962C8B-B14F-4D97-AF65-F5344CB8AC3E}">
        <p14:creationId xmlns:p14="http://schemas.microsoft.com/office/powerpoint/2010/main" val="2922384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0F6168-FBFB-4FC3-A2A3-BF750C02409D}" type="datetimeFigureOut">
              <a:rPr lang="en-US" smtClean="0"/>
              <a:t>6/23/2022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8D8167-18D2-4CE5-A0CF-00947C61EAF5}" type="slidenum">
              <a:rPr lang="en-US" smtClean="0"/>
              <a:t>‹N°›</a:t>
            </a:fld>
            <a:endParaRPr lang="en-US" dirty="0"/>
          </a:p>
        </p:txBody>
      </p:sp>
    </p:spTree>
    <p:extLst>
      <p:ext uri="{BB962C8B-B14F-4D97-AF65-F5344CB8AC3E}">
        <p14:creationId xmlns:p14="http://schemas.microsoft.com/office/powerpoint/2010/main" val="204526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0F6168-FBFB-4FC3-A2A3-BF750C02409D}" type="datetimeFigureOut">
              <a:rPr lang="en-US" smtClean="0"/>
              <a:t>6/23/2022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8D8167-18D2-4CE5-A0CF-00947C61EAF5}" type="slidenum">
              <a:rPr lang="en-US" smtClean="0"/>
              <a:t>‹N°›</a:t>
            </a:fld>
            <a:endParaRPr lang="en-US" dirty="0"/>
          </a:p>
        </p:txBody>
      </p:sp>
    </p:spTree>
    <p:extLst>
      <p:ext uri="{BB962C8B-B14F-4D97-AF65-F5344CB8AC3E}">
        <p14:creationId xmlns:p14="http://schemas.microsoft.com/office/powerpoint/2010/main" val="3992573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0F6168-FBFB-4FC3-A2A3-BF750C02409D}" type="datetimeFigureOut">
              <a:rPr lang="en-US" smtClean="0"/>
              <a:t>6/23/2022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8D8167-18D2-4CE5-A0CF-00947C61EAF5}" type="slidenum">
              <a:rPr lang="en-US" smtClean="0"/>
              <a:t>‹N°›</a:t>
            </a:fld>
            <a:endParaRPr lang="en-US" dirty="0"/>
          </a:p>
        </p:txBody>
      </p:sp>
    </p:spTree>
    <p:extLst>
      <p:ext uri="{BB962C8B-B14F-4D97-AF65-F5344CB8AC3E}">
        <p14:creationId xmlns:p14="http://schemas.microsoft.com/office/powerpoint/2010/main" val="473520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0F6168-FBFB-4FC3-A2A3-BF750C02409D}" type="datetimeFigureOut">
              <a:rPr lang="en-US" smtClean="0"/>
              <a:t>6/23/2022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8D8167-18D2-4CE5-A0CF-00947C61EAF5}" type="slidenum">
              <a:rPr lang="en-US" smtClean="0"/>
              <a:t>‹N°›</a:t>
            </a:fld>
            <a:endParaRPr lang="en-US" dirty="0"/>
          </a:p>
        </p:txBody>
      </p:sp>
    </p:spTree>
    <p:extLst>
      <p:ext uri="{BB962C8B-B14F-4D97-AF65-F5344CB8AC3E}">
        <p14:creationId xmlns:p14="http://schemas.microsoft.com/office/powerpoint/2010/main" val="1500974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0F6168-FBFB-4FC3-A2A3-BF750C02409D}" type="datetimeFigureOut">
              <a:rPr lang="en-US" smtClean="0"/>
              <a:t>6/23/2022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8D8167-18D2-4CE5-A0CF-00947C61EAF5}" type="slidenum">
              <a:rPr lang="en-US" smtClean="0"/>
              <a:t>‹N°›</a:t>
            </a:fld>
            <a:endParaRPr lang="en-US" dirty="0"/>
          </a:p>
        </p:txBody>
      </p:sp>
    </p:spTree>
    <p:extLst>
      <p:ext uri="{BB962C8B-B14F-4D97-AF65-F5344CB8AC3E}">
        <p14:creationId xmlns:p14="http://schemas.microsoft.com/office/powerpoint/2010/main" val="2101978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00F6168-FBFB-4FC3-A2A3-BF750C02409D}" type="datetimeFigureOut">
              <a:rPr lang="en-US" smtClean="0"/>
              <a:t>6/23/2022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A8D8167-18D2-4CE5-A0CF-00947C61EAF5}" type="slidenum">
              <a:rPr lang="en-US" smtClean="0"/>
              <a:t>‹N°›</a:t>
            </a:fld>
            <a:endParaRPr lang="en-US" dirty="0"/>
          </a:p>
        </p:txBody>
      </p:sp>
    </p:spTree>
    <p:extLst>
      <p:ext uri="{BB962C8B-B14F-4D97-AF65-F5344CB8AC3E}">
        <p14:creationId xmlns:p14="http://schemas.microsoft.com/office/powerpoint/2010/main" val="4184955424"/>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xhere.com/fr/photo/982320"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BA2BFE-117A-76DF-7E4D-3571FF15DA93}"/>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xmlns="" id="{409DE13B-EB57-188B-34EA-35F8757EAB81}"/>
              </a:ext>
            </a:extLst>
          </p:cNvPr>
          <p:cNvSpPr>
            <a:spLocks noGrp="1"/>
          </p:cNvSpPr>
          <p:nvPr>
            <p:ph type="subTitle" idx="1"/>
          </p:nvPr>
        </p:nvSpPr>
        <p:spPr/>
        <p:txBody>
          <a:bodyPr/>
          <a:lstStyle/>
          <a:p>
            <a:endParaRPr lang="en-US" dirty="0"/>
          </a:p>
        </p:txBody>
      </p:sp>
      <p:pic>
        <p:nvPicPr>
          <p:cNvPr id="7" name="Picture 6">
            <a:extLst>
              <a:ext uri="{FF2B5EF4-FFF2-40B4-BE49-F238E27FC236}">
                <a16:creationId xmlns:a16="http://schemas.microsoft.com/office/drawing/2014/main" xmlns="" id="{9B9353BF-3D19-EBFF-9982-22D9F3945486}"/>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617822" y="-1"/>
            <a:ext cx="12946982" cy="7817607"/>
          </a:xfrm>
          <a:prstGeom prst="rect">
            <a:avLst/>
          </a:prstGeom>
        </p:spPr>
      </p:pic>
    </p:spTree>
    <p:extLst>
      <p:ext uri="{BB962C8B-B14F-4D97-AF65-F5344CB8AC3E}">
        <p14:creationId xmlns:p14="http://schemas.microsoft.com/office/powerpoint/2010/main" val="12709100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0C4F62-C101-A7ED-8CCE-05F152E18CF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xmlns="" id="{82547666-42F3-402E-4D6F-B9EBE9B7241C}"/>
              </a:ext>
            </a:extLst>
          </p:cNvPr>
          <p:cNvSpPr>
            <a:spLocks noGrp="1"/>
          </p:cNvSpPr>
          <p:nvPr>
            <p:ph idx="1"/>
          </p:nvPr>
        </p:nvSpPr>
        <p:spPr/>
        <p:txBody>
          <a:bodyPr>
            <a:normAutofit/>
          </a:bodyPr>
          <a:lstStyle/>
          <a:p>
            <a:r>
              <a:rPr lang="fr-FR" dirty="0" smtClean="0"/>
              <a:t>Mais</a:t>
            </a:r>
            <a:r>
              <a:rPr lang="en-US" dirty="0" smtClean="0"/>
              <a:t> </a:t>
            </a:r>
            <a:r>
              <a:rPr lang="fr-SN" dirty="0" smtClean="0"/>
              <a:t>aussi, on</a:t>
            </a:r>
            <a:r>
              <a:rPr lang="en-US" dirty="0" smtClean="0"/>
              <a:t> </a:t>
            </a:r>
            <a:r>
              <a:rPr lang="fr-FR" dirty="0" smtClean="0"/>
              <a:t>peut</a:t>
            </a:r>
            <a:r>
              <a:rPr lang="en-US" dirty="0" smtClean="0"/>
              <a:t> </a:t>
            </a:r>
            <a:r>
              <a:rPr lang="en-US" dirty="0"/>
              <a:t>se </a:t>
            </a:r>
            <a:r>
              <a:rPr lang="fr-FR" dirty="0" smtClean="0"/>
              <a:t>rapprocher</a:t>
            </a:r>
            <a:r>
              <a:rPr lang="en-US" dirty="0" smtClean="0"/>
              <a:t> </a:t>
            </a:r>
            <a:r>
              <a:rPr lang="en-US" dirty="0"/>
              <a:t>des </a:t>
            </a:r>
            <a:r>
              <a:rPr lang="en-US" dirty="0" smtClean="0"/>
              <a:t>forums </a:t>
            </a:r>
            <a:r>
              <a:rPr lang="fr-FR" dirty="0" smtClean="0"/>
              <a:t>agricoles</a:t>
            </a:r>
            <a:r>
              <a:rPr lang="en-US" dirty="0" smtClean="0"/>
              <a:t> </a:t>
            </a:r>
            <a:r>
              <a:rPr lang="en-US" dirty="0"/>
              <a:t>comme la FIARA  ou  les salons d’agriculture. </a:t>
            </a:r>
            <a:r>
              <a:rPr lang="fr-FR" dirty="0" smtClean="0"/>
              <a:t>Même</a:t>
            </a:r>
            <a:r>
              <a:rPr lang="en-US" dirty="0" smtClean="0"/>
              <a:t> </a:t>
            </a:r>
            <a:r>
              <a:rPr lang="en-US" dirty="0"/>
              <a:t>si pour une meilleure connaissance de la plateforme on peut toujours la </a:t>
            </a:r>
            <a:r>
              <a:rPr lang="en-US" dirty="0" smtClean="0"/>
              <a:t>présenter aux </a:t>
            </a:r>
            <a:r>
              <a:rPr lang="en-US" dirty="0"/>
              <a:t>entreprises agro-alimentaires comme la SUNEOR, CSS, KIRENE </a:t>
            </a:r>
            <a:r>
              <a:rPr lang="en-US" dirty="0" smtClean="0"/>
              <a:t>(</a:t>
            </a:r>
            <a:r>
              <a:rPr lang="en-US" dirty="0"/>
              <a:t>P</a:t>
            </a:r>
            <a:r>
              <a:rPr lang="en-US" dirty="0" smtClean="0"/>
              <a:t>résséa</a:t>
            </a:r>
            <a:r>
              <a:rPr lang="en-US" dirty="0"/>
              <a:t>), PATISEN…</a:t>
            </a:r>
          </a:p>
          <a:p>
            <a:r>
              <a:rPr lang="fr-FR" dirty="0"/>
              <a:t>Cette sensibilisation doit être multiforme. C’est-à-dire que nous devons informer la population par le biais de plusieurs vecteurs de transmissions à savoir l’internet, les flyers et d’autres qui ne laisseront aucune personne indifférente au projet.</a:t>
            </a:r>
          </a:p>
          <a:p>
            <a:r>
              <a:rPr lang="fr-FR" dirty="0"/>
              <a:t>Sur les réseaux sociaux (internet), nous créerons des pages (twitter, instagram,…) afin de gagner l’attention de la population plus particulièrement des jeunes et jouerons aussi de nos connaissances pour aller dans les télévisions. </a:t>
            </a:r>
            <a:endParaRPr lang="en-US" dirty="0"/>
          </a:p>
        </p:txBody>
      </p:sp>
    </p:spTree>
    <p:extLst>
      <p:ext uri="{BB962C8B-B14F-4D97-AF65-F5344CB8AC3E}">
        <p14:creationId xmlns:p14="http://schemas.microsoft.com/office/powerpoint/2010/main" val="31293443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CD7B0C-FD0D-45F7-9775-4FD570E2E663}"/>
              </a:ext>
            </a:extLst>
          </p:cNvPr>
          <p:cNvSpPr>
            <a:spLocks noGrp="1"/>
          </p:cNvSpPr>
          <p:nvPr>
            <p:ph type="title"/>
          </p:nvPr>
        </p:nvSpPr>
        <p:spPr/>
        <p:txBody>
          <a:bodyPr/>
          <a:lstStyle/>
          <a:p>
            <a:r>
              <a:rPr lang="en-US" u="sng" dirty="0" smtClean="0"/>
              <a:t>La </a:t>
            </a:r>
            <a:r>
              <a:rPr lang="en-US" u="sng" dirty="0"/>
              <a:t>finance</a:t>
            </a:r>
          </a:p>
        </p:txBody>
      </p:sp>
      <p:sp>
        <p:nvSpPr>
          <p:cNvPr id="3" name="Content Placeholder 2">
            <a:extLst>
              <a:ext uri="{FF2B5EF4-FFF2-40B4-BE49-F238E27FC236}">
                <a16:creationId xmlns:a16="http://schemas.microsoft.com/office/drawing/2014/main" xmlns="" id="{EA84FB4A-3A73-3163-DD26-33F04E687135}"/>
              </a:ext>
            </a:extLst>
          </p:cNvPr>
          <p:cNvSpPr>
            <a:spLocks noGrp="1"/>
          </p:cNvSpPr>
          <p:nvPr>
            <p:ph idx="1"/>
          </p:nvPr>
        </p:nvSpPr>
        <p:spPr>
          <a:xfrm>
            <a:off x="677334" y="1481328"/>
            <a:ext cx="11237298" cy="5138927"/>
          </a:xfrm>
        </p:spPr>
        <p:txBody>
          <a:bodyPr>
            <a:normAutofit/>
          </a:bodyPr>
          <a:lstStyle/>
          <a:p>
            <a:pPr marL="0" indent="0">
              <a:buNone/>
            </a:pPr>
            <a:r>
              <a:rPr lang="fr-FR" sz="2000" dirty="0"/>
              <a:t>Elle sera constituée de trois (3) parties qui sont </a:t>
            </a:r>
            <a:r>
              <a:rPr lang="fr-FR" sz="2000" dirty="0" smtClean="0"/>
              <a:t>les </a:t>
            </a:r>
            <a:r>
              <a:rPr lang="fr-FR" sz="2000" dirty="0"/>
              <a:t>estimations avant puis </a:t>
            </a:r>
            <a:r>
              <a:rPr lang="fr-FR" sz="2000" dirty="0" smtClean="0"/>
              <a:t>après la </a:t>
            </a:r>
            <a:r>
              <a:rPr lang="fr-FR" sz="2000" dirty="0"/>
              <a:t>mise en place du projet et ensuite l’évolution des chiffres d’affaire au fil des années.</a:t>
            </a:r>
          </a:p>
          <a:p>
            <a:pPr marL="0" indent="0">
              <a:buNone/>
            </a:pPr>
            <a:r>
              <a:rPr lang="fr-FR" sz="2000" b="1" u="sng" dirty="0"/>
              <a:t>Estimations avant la mise en place du projet </a:t>
            </a:r>
          </a:p>
          <a:p>
            <a:r>
              <a:rPr lang="fr-FR" sz="2000" b="1" u="sng" dirty="0"/>
              <a:t>Evaluation des besoins </a:t>
            </a:r>
          </a:p>
          <a:p>
            <a:pPr marL="0" indent="0">
              <a:buNone/>
            </a:pPr>
            <a:r>
              <a:rPr lang="fr-FR" sz="2000" u="sng" dirty="0">
                <a:solidFill>
                  <a:schemeClr val="accent6"/>
                </a:solidFill>
              </a:rPr>
              <a:t>Technique </a:t>
            </a:r>
          </a:p>
          <a:p>
            <a:pPr marL="0" indent="0">
              <a:buNone/>
            </a:pPr>
            <a:r>
              <a:rPr lang="fr-FR" sz="2000" dirty="0"/>
              <a:t> L’équipe aura besoin d’un d’hébergeur pour la disponibilité du site sur l’internet. Ceci nécessitera une somme de 20000f/mois.</a:t>
            </a:r>
          </a:p>
          <a:p>
            <a:pPr marL="0" indent="0">
              <a:buNone/>
            </a:pPr>
            <a:r>
              <a:rPr lang="fr-FR" sz="2000" u="sng" dirty="0">
                <a:solidFill>
                  <a:schemeClr val="accent6"/>
                </a:solidFill>
              </a:rPr>
              <a:t>Marketing</a:t>
            </a:r>
          </a:p>
          <a:p>
            <a:pPr marL="0" indent="0">
              <a:buNone/>
            </a:pPr>
            <a:r>
              <a:rPr lang="fr-FR" sz="2000" dirty="0"/>
              <a:t> La confection des </a:t>
            </a:r>
            <a:r>
              <a:rPr lang="fr-FR" sz="2000" dirty="0" smtClean="0"/>
              <a:t>flyers, des affiches, </a:t>
            </a:r>
            <a:r>
              <a:rPr lang="fr-FR" sz="2000" dirty="0"/>
              <a:t>les annonces à la radio </a:t>
            </a:r>
            <a:r>
              <a:rPr lang="fr-FR" sz="2000" dirty="0" smtClean="0"/>
              <a:t>nécessiteront </a:t>
            </a:r>
            <a:r>
              <a:rPr lang="fr-FR" sz="2000" dirty="0"/>
              <a:t>une somme d’environ 600 000 frs. Ensuite pour la campagne de sensibilisation dans la sous-région avec les frais de transports , d’herbergement… on aura besion d’environ 2.500.000f.</a:t>
            </a:r>
          </a:p>
          <a:p>
            <a:pPr marL="0" indent="0">
              <a:buNone/>
            </a:pPr>
            <a:r>
              <a:rPr lang="fr-FR" sz="2000" dirty="0"/>
              <a:t> Le montant </a:t>
            </a:r>
            <a:r>
              <a:rPr lang="fr-FR" sz="2000" dirty="0" smtClean="0"/>
              <a:t>global </a:t>
            </a:r>
            <a:r>
              <a:rPr lang="fr-FR" sz="2000" dirty="0"/>
              <a:t>en </a:t>
            </a:r>
            <a:r>
              <a:rPr lang="fr-FR" sz="2000" dirty="0" smtClean="0"/>
              <a:t>fonction </a:t>
            </a:r>
            <a:r>
              <a:rPr lang="fr-FR" sz="2000" dirty="0"/>
              <a:t>des imprévus pour </a:t>
            </a:r>
            <a:r>
              <a:rPr lang="fr-FR" sz="2000" dirty="0" smtClean="0"/>
              <a:t>lancer </a:t>
            </a:r>
            <a:r>
              <a:rPr lang="fr-FR" sz="2000" dirty="0"/>
              <a:t>le projet s’élève </a:t>
            </a:r>
            <a:r>
              <a:rPr lang="fr-FR" sz="2000" dirty="0" smtClean="0"/>
              <a:t>alors à </a:t>
            </a:r>
            <a:r>
              <a:rPr lang="fr-FR" sz="2000" dirty="0"/>
              <a:t>2.600.00 frs. </a:t>
            </a:r>
            <a:endParaRPr lang="en-US" sz="2000" dirty="0"/>
          </a:p>
        </p:txBody>
      </p:sp>
    </p:spTree>
    <p:extLst>
      <p:ext uri="{BB962C8B-B14F-4D97-AF65-F5344CB8AC3E}">
        <p14:creationId xmlns:p14="http://schemas.microsoft.com/office/powerpoint/2010/main" val="533324221"/>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05B700-8070-BEFE-1259-79B2A3B87B4E}"/>
              </a:ext>
            </a:extLst>
          </p:cNvPr>
          <p:cNvSpPr>
            <a:spLocks noGrp="1"/>
          </p:cNvSpPr>
          <p:nvPr>
            <p:ph type="title"/>
          </p:nvPr>
        </p:nvSpPr>
        <p:spPr/>
        <p:txBody>
          <a:bodyPr/>
          <a:lstStyle/>
          <a:p>
            <a:endParaRPr lang="en-US" dirty="0"/>
          </a:p>
        </p:txBody>
      </p:sp>
      <p:graphicFrame>
        <p:nvGraphicFramePr>
          <p:cNvPr id="6" name="Content Placeholder 5">
            <a:extLst>
              <a:ext uri="{FF2B5EF4-FFF2-40B4-BE49-F238E27FC236}">
                <a16:creationId xmlns:a16="http://schemas.microsoft.com/office/drawing/2014/main" xmlns="" id="{D62095F7-9B9E-8B79-0539-C98D85B6DFB4}"/>
              </a:ext>
            </a:extLst>
          </p:cNvPr>
          <p:cNvGraphicFramePr>
            <a:graphicFrameLocks noGrp="1"/>
          </p:cNvGraphicFramePr>
          <p:nvPr>
            <p:ph idx="1"/>
            <p:extLst>
              <p:ext uri="{D42A27DB-BD31-4B8C-83A1-F6EECF244321}">
                <p14:modId xmlns:p14="http://schemas.microsoft.com/office/powerpoint/2010/main" val="1322484038"/>
              </p:ext>
            </p:extLst>
          </p:nvPr>
        </p:nvGraphicFramePr>
        <p:xfrm>
          <a:off x="418745" y="692210"/>
          <a:ext cx="10263599" cy="601623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65634885"/>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E87E0A-2E0F-8638-A441-DDCAF8E6B855}"/>
              </a:ext>
            </a:extLst>
          </p:cNvPr>
          <p:cNvSpPr>
            <a:spLocks noGrp="1"/>
          </p:cNvSpPr>
          <p:nvPr>
            <p:ph type="title"/>
          </p:nvPr>
        </p:nvSpPr>
        <p:spPr>
          <a:xfrm>
            <a:off x="677334" y="118872"/>
            <a:ext cx="8596668" cy="466344"/>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xmlns="" id="{287EDF88-D0AC-6435-EA60-D52BA4F307C2}"/>
              </a:ext>
            </a:extLst>
          </p:cNvPr>
          <p:cNvSpPr>
            <a:spLocks noGrp="1"/>
          </p:cNvSpPr>
          <p:nvPr>
            <p:ph idx="1"/>
          </p:nvPr>
        </p:nvSpPr>
        <p:spPr>
          <a:xfrm>
            <a:off x="838200" y="914400"/>
            <a:ext cx="10515600" cy="5797296"/>
          </a:xfrm>
        </p:spPr>
        <p:txBody>
          <a:bodyPr>
            <a:normAutofit/>
          </a:bodyPr>
          <a:lstStyle/>
          <a:p>
            <a:pPr marL="0" indent="0">
              <a:buNone/>
            </a:pPr>
            <a:r>
              <a:rPr lang="fr-FR" sz="2800" u="sng" dirty="0">
                <a:solidFill>
                  <a:schemeClr val="accent6"/>
                </a:solidFill>
              </a:rPr>
              <a:t>Collecte de </a:t>
            </a:r>
            <a:r>
              <a:rPr lang="fr-FR" sz="2800" u="sng" dirty="0" smtClean="0">
                <a:solidFill>
                  <a:schemeClr val="accent6"/>
                </a:solidFill>
              </a:rPr>
              <a:t>fonds</a:t>
            </a:r>
          </a:p>
          <a:p>
            <a:pPr marL="0" indent="0">
              <a:buNone/>
            </a:pPr>
            <a:endParaRPr lang="fr-FR" u="sng" dirty="0">
              <a:solidFill>
                <a:schemeClr val="accent1"/>
              </a:solidFill>
            </a:endParaRPr>
          </a:p>
          <a:p>
            <a:r>
              <a:rPr lang="fr-FR" sz="2400" dirty="0"/>
              <a:t>Le projet peut être financé grâce à un partenariat avec </a:t>
            </a:r>
            <a:r>
              <a:rPr lang="fr-FR" sz="2400" dirty="0" smtClean="0"/>
              <a:t>certaines </a:t>
            </a:r>
            <a:r>
              <a:rPr lang="fr-FR" sz="2400" dirty="0"/>
              <a:t>entreprises nationales comme la SENELEC , ORANGE … ou des entreprises agro-alimentaires SUNEOR ou </a:t>
            </a:r>
            <a:r>
              <a:rPr lang="fr-FR" sz="2400" dirty="0" smtClean="0"/>
              <a:t>CSS. </a:t>
            </a:r>
            <a:r>
              <a:rPr lang="fr-FR" sz="2400" dirty="0"/>
              <a:t>Dans ce cas on peut espérer une participation </a:t>
            </a:r>
            <a:r>
              <a:rPr lang="fr-FR" sz="2400" dirty="0" smtClean="0"/>
              <a:t>de plus de </a:t>
            </a:r>
            <a:r>
              <a:rPr lang="fr-FR" sz="2400" dirty="0"/>
              <a:t>1.500.000 frs.</a:t>
            </a:r>
          </a:p>
          <a:p>
            <a:r>
              <a:rPr lang="fr-FR" sz="2400" dirty="0"/>
              <a:t>On peut demander un financement à la DER ou </a:t>
            </a:r>
            <a:r>
              <a:rPr lang="fr-FR" sz="2400" dirty="0" smtClean="0"/>
              <a:t>au Ministère </a:t>
            </a:r>
            <a:r>
              <a:rPr lang="fr-FR" sz="2400" dirty="0"/>
              <a:t>de l’agriculture ou des dons de certaines bonnes </a:t>
            </a:r>
            <a:r>
              <a:rPr lang="fr-FR" sz="2400" dirty="0" smtClean="0"/>
              <a:t>volontés. L</a:t>
            </a:r>
            <a:r>
              <a:rPr lang="fr-FR" sz="2400" dirty="0"/>
              <a:t>’ ensemble de ces aides extérieures nous rapporteront environ 1.000.000 frs.</a:t>
            </a:r>
          </a:p>
          <a:p>
            <a:r>
              <a:rPr lang="fr-FR" sz="2400" dirty="0"/>
              <a:t>Il adviendra alors pour chaque membre d’avancer une somme 60.000 frs soit un total de </a:t>
            </a:r>
            <a:r>
              <a:rPr lang="fr-FR" sz="2400" dirty="0" smtClean="0"/>
              <a:t>540 </a:t>
            </a:r>
            <a:r>
              <a:rPr lang="fr-FR" sz="2400" dirty="0"/>
              <a:t>000 frs.</a:t>
            </a:r>
          </a:p>
          <a:p>
            <a:pPr marL="0" indent="0">
              <a:buNone/>
            </a:pPr>
            <a:r>
              <a:rPr lang="fr-FR" sz="2400" dirty="0"/>
              <a:t>Soit une collecte totale de 3.100.000 frs.</a:t>
            </a:r>
          </a:p>
          <a:p>
            <a:endParaRPr lang="fr-FR" dirty="0"/>
          </a:p>
          <a:p>
            <a:endParaRPr lang="fr-FR" dirty="0"/>
          </a:p>
          <a:p>
            <a:pPr marL="0" indent="0">
              <a:buNone/>
            </a:pPr>
            <a:endParaRPr lang="fr-FR" u="sng" dirty="0"/>
          </a:p>
          <a:p>
            <a:pPr marL="0" indent="0">
              <a:buNone/>
            </a:pPr>
            <a:endParaRPr lang="fr-FR" dirty="0"/>
          </a:p>
        </p:txBody>
      </p:sp>
    </p:spTree>
    <p:extLst>
      <p:ext uri="{BB962C8B-B14F-4D97-AF65-F5344CB8AC3E}">
        <p14:creationId xmlns:p14="http://schemas.microsoft.com/office/powerpoint/2010/main" val="15909156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211C5E-3F8B-B05C-A101-336D2D5AC5E7}"/>
              </a:ext>
            </a:extLst>
          </p:cNvPr>
          <p:cNvSpPr>
            <a:spLocks noGrp="1"/>
          </p:cNvSpPr>
          <p:nvPr>
            <p:ph type="title"/>
          </p:nvPr>
        </p:nvSpPr>
        <p:spPr>
          <a:xfrm>
            <a:off x="677334" y="128016"/>
            <a:ext cx="8596668" cy="612648"/>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xmlns="" id="{9BF978F3-92E5-305E-61D9-277A079AF076}"/>
              </a:ext>
            </a:extLst>
          </p:cNvPr>
          <p:cNvSpPr>
            <a:spLocks noGrp="1"/>
          </p:cNvSpPr>
          <p:nvPr>
            <p:ph idx="1"/>
          </p:nvPr>
        </p:nvSpPr>
        <p:spPr>
          <a:xfrm>
            <a:off x="677334" y="1097280"/>
            <a:ext cx="10962978" cy="5641847"/>
          </a:xfrm>
        </p:spPr>
        <p:txBody>
          <a:bodyPr>
            <a:normAutofit/>
          </a:bodyPr>
          <a:lstStyle/>
          <a:p>
            <a:pPr marL="0" indent="0">
              <a:buNone/>
            </a:pPr>
            <a:r>
              <a:rPr lang="fr-FR" sz="2000" b="1" u="sng" dirty="0">
                <a:solidFill>
                  <a:schemeClr val="accent6"/>
                </a:solidFill>
              </a:rPr>
              <a:t>Estimations des </a:t>
            </a:r>
            <a:r>
              <a:rPr lang="fr-FR" sz="2000" b="1" u="sng" dirty="0" smtClean="0">
                <a:solidFill>
                  <a:schemeClr val="accent6"/>
                </a:solidFill>
              </a:rPr>
              <a:t>revenus</a:t>
            </a:r>
          </a:p>
          <a:p>
            <a:pPr marL="0" indent="0">
              <a:buNone/>
            </a:pPr>
            <a:endParaRPr lang="fr-FR" b="1" u="sng" dirty="0">
              <a:solidFill>
                <a:schemeClr val="accent1"/>
              </a:solidFill>
            </a:endParaRPr>
          </a:p>
          <a:p>
            <a:pPr marL="0" indent="0">
              <a:buNone/>
            </a:pPr>
            <a:r>
              <a:rPr lang="fr-FR" sz="2800" dirty="0"/>
              <a:t>Le tarif sera le même pour tous les produits et les </a:t>
            </a:r>
            <a:r>
              <a:rPr lang="fr-FR" sz="2800" dirty="0" smtClean="0"/>
              <a:t>revenus des commissions seront </a:t>
            </a:r>
            <a:r>
              <a:rPr lang="fr-FR" sz="2800" dirty="0"/>
              <a:t>stockés dans le compte de « </a:t>
            </a:r>
            <a:r>
              <a:rPr lang="fr-FR" sz="2800" dirty="0">
                <a:solidFill>
                  <a:schemeClr val="accent1"/>
                </a:solidFill>
              </a:rPr>
              <a:t>DJAFEËTOUL</a:t>
            </a:r>
            <a:r>
              <a:rPr lang="fr-FR" sz="2800" dirty="0"/>
              <a:t> ».</a:t>
            </a:r>
          </a:p>
          <a:p>
            <a:pPr marL="0" indent="0">
              <a:buNone/>
            </a:pPr>
            <a:r>
              <a:rPr lang="fr-FR" sz="2800" dirty="0" smtClean="0"/>
              <a:t>Les bénéfices</a:t>
            </a:r>
            <a:r>
              <a:rPr lang="fr-FR" sz="2800" dirty="0" smtClean="0"/>
              <a:t> </a:t>
            </a:r>
            <a:r>
              <a:rPr lang="fr-FR" sz="2800" dirty="0"/>
              <a:t>varient </a:t>
            </a:r>
            <a:r>
              <a:rPr lang="fr-FR" sz="2800" dirty="0" smtClean="0"/>
              <a:t>selon </a:t>
            </a:r>
            <a:r>
              <a:rPr lang="fr-FR" sz="2800" dirty="0"/>
              <a:t>le montant de l’acheteur.</a:t>
            </a:r>
          </a:p>
          <a:p>
            <a:pPr marL="0" indent="0">
              <a:buNone/>
            </a:pPr>
            <a:r>
              <a:rPr lang="fr-FR" sz="2800" dirty="0"/>
              <a:t>Et les publicités que le site véhicule </a:t>
            </a:r>
            <a:r>
              <a:rPr lang="fr-FR" sz="2800" dirty="0" smtClean="0"/>
              <a:t>génèreront </a:t>
            </a:r>
            <a:r>
              <a:rPr lang="fr-FR" sz="2800" dirty="0"/>
              <a:t>aussi des revenus.</a:t>
            </a:r>
          </a:p>
          <a:p>
            <a:pPr marL="0" indent="0">
              <a:buNone/>
            </a:pPr>
            <a:r>
              <a:rPr lang="fr-FR" sz="2800" dirty="0"/>
              <a:t>En somme sur une approximation de 3 mois avec environ 30 clients pour chacun </a:t>
            </a:r>
            <a:r>
              <a:rPr lang="fr-FR" sz="2800" dirty="0" smtClean="0"/>
              <a:t>un </a:t>
            </a:r>
            <a:r>
              <a:rPr lang="fr-FR" sz="2800" dirty="0"/>
              <a:t>montants fixés à </a:t>
            </a:r>
            <a:r>
              <a:rPr lang="fr-FR" sz="2800" dirty="0" smtClean="0"/>
              <a:t>200 000 </a:t>
            </a:r>
            <a:r>
              <a:rPr lang="fr-FR" sz="2800" dirty="0"/>
              <a:t>frs on fera un bénéfice </a:t>
            </a:r>
            <a:r>
              <a:rPr lang="fr-FR" sz="2800" dirty="0" smtClean="0"/>
              <a:t>d’environ </a:t>
            </a:r>
            <a:r>
              <a:rPr lang="fr-FR" sz="2800" dirty="0"/>
              <a:t>300.000 frs.  De ce fait en 2ans on peut s’attendre à un retour d’investissement.</a:t>
            </a:r>
          </a:p>
          <a:p>
            <a:pPr marL="0" indent="0">
              <a:buNone/>
            </a:pPr>
            <a:endParaRPr lang="fr-FR" sz="2800" dirty="0"/>
          </a:p>
        </p:txBody>
      </p:sp>
    </p:spTree>
    <p:extLst>
      <p:ext uri="{BB962C8B-B14F-4D97-AF65-F5344CB8AC3E}">
        <p14:creationId xmlns:p14="http://schemas.microsoft.com/office/powerpoint/2010/main" val="1910000813"/>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91D4FA-E78E-80F9-BC58-55F122FA8ACA}"/>
              </a:ext>
            </a:extLst>
          </p:cNvPr>
          <p:cNvSpPr>
            <a:spLocks noGrp="1"/>
          </p:cNvSpPr>
          <p:nvPr>
            <p:ph type="title"/>
          </p:nvPr>
        </p:nvSpPr>
        <p:spPr>
          <a:xfrm>
            <a:off x="2972478" y="563880"/>
            <a:ext cx="8596668" cy="1054608"/>
          </a:xfrm>
          <a:solidFill>
            <a:schemeClr val="bg1"/>
          </a:solidFill>
        </p:spPr>
        <p:txBody>
          <a:bodyPr/>
          <a:lstStyle/>
          <a:p>
            <a:r>
              <a:rPr lang="en-US" dirty="0"/>
              <a:t> </a:t>
            </a:r>
            <a:r>
              <a:rPr lang="en-US" b="1" u="sng" dirty="0"/>
              <a:t>Les perspectives</a:t>
            </a:r>
          </a:p>
        </p:txBody>
      </p:sp>
      <p:sp>
        <p:nvSpPr>
          <p:cNvPr id="3" name="Content Placeholder 2">
            <a:extLst>
              <a:ext uri="{FF2B5EF4-FFF2-40B4-BE49-F238E27FC236}">
                <a16:creationId xmlns:a16="http://schemas.microsoft.com/office/drawing/2014/main" xmlns="" id="{E4D421A5-2046-C6F4-DEC2-A7B1D147A3E8}"/>
              </a:ext>
            </a:extLst>
          </p:cNvPr>
          <p:cNvSpPr>
            <a:spLocks noGrp="1"/>
          </p:cNvSpPr>
          <p:nvPr>
            <p:ph idx="1"/>
          </p:nvPr>
        </p:nvSpPr>
        <p:spPr>
          <a:xfrm>
            <a:off x="677334" y="1463040"/>
            <a:ext cx="11026986" cy="5394959"/>
          </a:xfrm>
          <a:solidFill>
            <a:schemeClr val="bg1"/>
          </a:solidFill>
          <a:ln>
            <a:solidFill>
              <a:schemeClr val="tx1"/>
            </a:solidFill>
          </a:ln>
        </p:spPr>
        <p:txBody>
          <a:bodyPr>
            <a:normAutofit/>
          </a:bodyPr>
          <a:lstStyle/>
          <a:p>
            <a:pPr marL="0" indent="0">
              <a:buNone/>
            </a:pPr>
            <a:r>
              <a:rPr lang="fr-FR" sz="2800" dirty="0"/>
              <a:t>Notre équipe pense à développer ce projet après les 2 premières années: </a:t>
            </a:r>
          </a:p>
          <a:p>
            <a:pPr>
              <a:buFont typeface="Arial" panose="020B0604020202020204" pitchFamily="34" charset="0"/>
              <a:buChar char="•"/>
            </a:pPr>
            <a:r>
              <a:rPr lang="fr-FR" sz="2800" dirty="0" smtClean="0"/>
              <a:t>En </a:t>
            </a:r>
            <a:r>
              <a:rPr lang="fr-FR" sz="2800" dirty="0"/>
              <a:t>essayant d’expandre la plateforme vers </a:t>
            </a:r>
            <a:r>
              <a:rPr lang="fr-FR" sz="2800" dirty="0" smtClean="0"/>
              <a:t>l’exterieur avec l’exportation des produits locaux.</a:t>
            </a:r>
            <a:endParaRPr lang="fr-FR" sz="2800" dirty="0"/>
          </a:p>
          <a:p>
            <a:pPr>
              <a:buFont typeface="Arial" panose="020B0604020202020204" pitchFamily="34" charset="0"/>
              <a:buChar char="•"/>
            </a:pPr>
            <a:r>
              <a:rPr lang="fr-FR" sz="2800" dirty="0" smtClean="0"/>
              <a:t> </a:t>
            </a:r>
            <a:r>
              <a:rPr lang="fr-FR" sz="2800" dirty="0"/>
              <a:t>En mettant en place un programme dénommé </a:t>
            </a:r>
            <a:r>
              <a:rPr lang="fr-FR" sz="2800" dirty="0" smtClean="0"/>
              <a:t>«</a:t>
            </a:r>
            <a:r>
              <a:rPr lang="fr-FR" sz="2800" dirty="0" smtClean="0">
                <a:solidFill>
                  <a:schemeClr val="accent5"/>
                </a:solidFill>
              </a:rPr>
              <a:t>DJAYE </a:t>
            </a:r>
            <a:r>
              <a:rPr lang="fr-FR" sz="2800" dirty="0">
                <a:solidFill>
                  <a:schemeClr val="accent5"/>
                </a:solidFill>
              </a:rPr>
              <a:t>LA INDIL </a:t>
            </a:r>
            <a:r>
              <a:rPr lang="fr-FR" sz="2800" dirty="0" smtClean="0">
                <a:solidFill>
                  <a:schemeClr val="accent5"/>
                </a:solidFill>
              </a:rPr>
              <a:t>LA</a:t>
            </a:r>
            <a:r>
              <a:rPr lang="fr-FR" sz="2800" dirty="0" smtClean="0"/>
              <a:t>» </a:t>
            </a:r>
            <a:r>
              <a:rPr lang="fr-FR" sz="2800" dirty="0"/>
              <a:t>. Ce programme consiste à </a:t>
            </a:r>
            <a:r>
              <a:rPr lang="fr-FR" sz="2800" dirty="0" smtClean="0"/>
              <a:t>créer une </a:t>
            </a:r>
            <a:r>
              <a:rPr lang="fr-FR" sz="2800" dirty="0"/>
              <a:t>ligne de transport pour livrer directement après vente la marchandise à l’acheteur .</a:t>
            </a:r>
          </a:p>
          <a:p>
            <a:pPr>
              <a:buFont typeface="Arial" panose="020B0604020202020204" pitchFamily="34" charset="0"/>
              <a:buChar char="•"/>
            </a:pPr>
            <a:r>
              <a:rPr lang="fr-FR" sz="2800" dirty="0"/>
              <a:t> </a:t>
            </a:r>
            <a:r>
              <a:rPr lang="fr-FR" sz="2800" dirty="0" smtClean="0"/>
              <a:t>En </a:t>
            </a:r>
            <a:r>
              <a:rPr lang="fr-FR" sz="2800" dirty="0"/>
              <a:t>augmentant nos offres pour inclure les produits des éleveurs comme le lait, le bétail</a:t>
            </a:r>
            <a:r>
              <a:rPr lang="fr-FR" sz="2800" dirty="0" smtClean="0"/>
              <a:t>…</a:t>
            </a:r>
          </a:p>
          <a:p>
            <a:pPr>
              <a:buFont typeface="Arial" panose="020B0604020202020204" pitchFamily="34" charset="0"/>
              <a:buChar char="•"/>
            </a:pPr>
            <a:r>
              <a:rPr lang="fr-FR" sz="2800" dirty="0" smtClean="0">
                <a:solidFill>
                  <a:schemeClr val="tx2"/>
                </a:solidFill>
              </a:rPr>
              <a:t>Recruter des salariés et mettre en place une agence.</a:t>
            </a:r>
            <a:endParaRPr lang="en-US" sz="2800" dirty="0">
              <a:solidFill>
                <a:schemeClr val="tx2"/>
              </a:solidFill>
            </a:endParaRPr>
          </a:p>
        </p:txBody>
      </p:sp>
    </p:spTree>
    <p:extLst>
      <p:ext uri="{BB962C8B-B14F-4D97-AF65-F5344CB8AC3E}">
        <p14:creationId xmlns:p14="http://schemas.microsoft.com/office/powerpoint/2010/main" val="354610930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E3D9D7-02E7-E015-4047-766F89FF5723}"/>
              </a:ext>
            </a:extLst>
          </p:cNvPr>
          <p:cNvSpPr>
            <a:spLocks noGrp="1"/>
          </p:cNvSpPr>
          <p:nvPr>
            <p:ph type="title"/>
          </p:nvPr>
        </p:nvSpPr>
        <p:spPr>
          <a:xfrm>
            <a:off x="2570142" y="454152"/>
            <a:ext cx="8596668" cy="1320800"/>
          </a:xfrm>
        </p:spPr>
        <p:txBody>
          <a:bodyPr/>
          <a:lstStyle/>
          <a:p>
            <a:r>
              <a:rPr lang="en-US" dirty="0"/>
              <a:t> </a:t>
            </a:r>
            <a:r>
              <a:rPr lang="en-US" u="sng" dirty="0"/>
              <a:t>Les limites du projet</a:t>
            </a:r>
          </a:p>
        </p:txBody>
      </p:sp>
      <p:sp>
        <p:nvSpPr>
          <p:cNvPr id="3" name="Content Placeholder 2">
            <a:extLst>
              <a:ext uri="{FF2B5EF4-FFF2-40B4-BE49-F238E27FC236}">
                <a16:creationId xmlns:a16="http://schemas.microsoft.com/office/drawing/2014/main" xmlns="" id="{20FB966D-A5AD-3E33-E9FB-A0B8BA9063E9}"/>
              </a:ext>
            </a:extLst>
          </p:cNvPr>
          <p:cNvSpPr>
            <a:spLocks noGrp="1"/>
          </p:cNvSpPr>
          <p:nvPr>
            <p:ph idx="1"/>
          </p:nvPr>
        </p:nvSpPr>
        <p:spPr>
          <a:xfrm>
            <a:off x="475488" y="1353313"/>
            <a:ext cx="11311128" cy="5230368"/>
          </a:xfrm>
        </p:spPr>
        <p:txBody>
          <a:bodyPr>
            <a:normAutofit fontScale="92500"/>
          </a:bodyPr>
          <a:lstStyle/>
          <a:p>
            <a:r>
              <a:rPr lang="fr-FR" sz="2800" dirty="0" smtClean="0"/>
              <a:t>Il faut noter que certains produits ne sont pas toujours accessibles dans le marché, ils ne viennent que par </a:t>
            </a:r>
            <a:r>
              <a:rPr lang="fr-FR" sz="2800" dirty="0" smtClean="0"/>
              <a:t>saisons. </a:t>
            </a:r>
            <a:r>
              <a:rPr lang="fr-FR" sz="2800" dirty="0"/>
              <a:t>C’est le cas de l’arachide, il est très difficile d’en avoir à une certaine période de </a:t>
            </a:r>
            <a:r>
              <a:rPr lang="fr-FR" sz="2800" dirty="0" smtClean="0"/>
              <a:t>l’année, ce </a:t>
            </a:r>
            <a:r>
              <a:rPr lang="fr-FR" sz="2800" dirty="0"/>
              <a:t>qui le rend très couteux et difficile à revendre.</a:t>
            </a:r>
          </a:p>
          <a:p>
            <a:r>
              <a:rPr lang="fr-FR" sz="2800" dirty="0"/>
              <a:t>Pour cela nous proposons au producteur d’exposer sur le site son produit et son prix ensuite l’acheteur intéressé le contactera pour qu’ils puissent établir un marché en octroyant à l’agriculteur 25% de la somme convenue et le reste lui sera rendu après récolte et livraison du </a:t>
            </a:r>
            <a:r>
              <a:rPr lang="fr-FR" sz="2800" dirty="0" smtClean="0"/>
              <a:t>produit.</a:t>
            </a:r>
          </a:p>
          <a:p>
            <a:r>
              <a:rPr lang="fr-FR" sz="2800" dirty="0" smtClean="0"/>
              <a:t>Pour les cultivateurs qui sont dans les zones éloignées, nos coordonnées sont à leur disposition , de ce fait après récolte ils vont nous contacter pour qu’on puiss</a:t>
            </a:r>
            <a:r>
              <a:rPr lang="fr-FR" sz="2800" dirty="0" smtClean="0"/>
              <a:t>e venir les enregistrer sur le site en contre partie d’une petite commission de 5% du prix de vente. </a:t>
            </a:r>
            <a:endParaRPr lang="fr-FR" sz="2800" dirty="0"/>
          </a:p>
          <a:p>
            <a:pPr marL="0" indent="0">
              <a:buNone/>
            </a:pPr>
            <a:endParaRPr lang="fr-FR" dirty="0"/>
          </a:p>
          <a:p>
            <a:pPr marL="0" indent="0">
              <a:buNone/>
            </a:pPr>
            <a:endParaRPr lang="fr-FR" dirty="0"/>
          </a:p>
        </p:txBody>
      </p:sp>
    </p:spTree>
    <p:extLst>
      <p:ext uri="{BB962C8B-B14F-4D97-AF65-F5344CB8AC3E}">
        <p14:creationId xmlns:p14="http://schemas.microsoft.com/office/powerpoint/2010/main" val="2888748456"/>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22B2C8-E5B9-FFB3-DB53-9E374C2CAD29}"/>
              </a:ext>
            </a:extLst>
          </p:cNvPr>
          <p:cNvSpPr>
            <a:spLocks noGrp="1"/>
          </p:cNvSpPr>
          <p:nvPr>
            <p:ph type="title"/>
          </p:nvPr>
        </p:nvSpPr>
        <p:spPr>
          <a:xfrm>
            <a:off x="677334" y="609600"/>
            <a:ext cx="8596668" cy="615696"/>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xmlns="" id="{C8A62E57-74B4-6C4B-455A-E06AEDC31E9F}"/>
              </a:ext>
            </a:extLst>
          </p:cNvPr>
          <p:cNvSpPr>
            <a:spLocks noGrp="1"/>
          </p:cNvSpPr>
          <p:nvPr>
            <p:ph idx="1"/>
          </p:nvPr>
        </p:nvSpPr>
        <p:spPr>
          <a:xfrm>
            <a:off x="356616" y="1499616"/>
            <a:ext cx="11594592" cy="5010911"/>
          </a:xfrm>
        </p:spPr>
        <p:txBody>
          <a:bodyPr>
            <a:normAutofit/>
          </a:bodyPr>
          <a:lstStyle/>
          <a:p>
            <a:r>
              <a:rPr lang="fr-FR" sz="2800" dirty="0"/>
              <a:t>L’analphabétisation </a:t>
            </a:r>
            <a:r>
              <a:rPr lang="fr-FR" sz="2800" dirty="0" smtClean="0"/>
              <a:t>de certains </a:t>
            </a:r>
            <a:r>
              <a:rPr lang="fr-FR" sz="2800" dirty="0"/>
              <a:t>agriculteurs peut </a:t>
            </a:r>
            <a:r>
              <a:rPr lang="fr-FR" sz="2800" dirty="0" smtClean="0"/>
              <a:t>poser un </a:t>
            </a:r>
            <a:r>
              <a:rPr lang="fr-FR" sz="2800" dirty="0"/>
              <a:t>frein au bon déroulement du projet, de ce fait on peut corriger cela avec l’organisation régulière de campagne de sensibilisation et les postes radios .</a:t>
            </a:r>
          </a:p>
          <a:p>
            <a:r>
              <a:rPr lang="fr-FR" sz="2800" dirty="0"/>
              <a:t>Et si malencontreusement si un de nos utilisateurs devient victime d’une quelconque escroquerie, «</a:t>
            </a:r>
            <a:r>
              <a:rPr lang="fr-FR" sz="2800" dirty="0">
                <a:solidFill>
                  <a:schemeClr val="accent1"/>
                </a:solidFill>
              </a:rPr>
              <a:t> </a:t>
            </a:r>
            <a:r>
              <a:rPr lang="fr-FR" sz="2800" dirty="0" smtClean="0">
                <a:solidFill>
                  <a:schemeClr val="accent1"/>
                </a:solidFill>
              </a:rPr>
              <a:t>DJAFEËTOUL</a:t>
            </a:r>
            <a:r>
              <a:rPr lang="fr-FR" sz="2800" dirty="0">
                <a:solidFill>
                  <a:schemeClr val="accent5"/>
                </a:solidFill>
              </a:rPr>
              <a:t> </a:t>
            </a:r>
            <a:r>
              <a:rPr lang="fr-FR" sz="2800" dirty="0"/>
              <a:t>» se porte garant à le mettre en contact avec les </a:t>
            </a:r>
            <a:r>
              <a:rPr lang="fr-FR" sz="2800" dirty="0" smtClean="0"/>
              <a:t>autorités </a:t>
            </a:r>
            <a:r>
              <a:rPr lang="fr-FR" sz="2800" dirty="0"/>
              <a:t>en </a:t>
            </a:r>
            <a:r>
              <a:rPr lang="fr-FR" sz="2800" dirty="0" smtClean="0"/>
              <a:t>leur </a:t>
            </a:r>
            <a:r>
              <a:rPr lang="fr-FR" sz="2800" dirty="0"/>
              <a:t>fournissant les informations qu’il aura en sa possession. Au delà de ça le site dégage toute forme de responsabilité.</a:t>
            </a:r>
          </a:p>
          <a:p>
            <a:pPr marL="0" indent="0">
              <a:buNone/>
            </a:pPr>
            <a:endParaRPr lang="en-US" sz="2800" dirty="0"/>
          </a:p>
        </p:txBody>
      </p:sp>
    </p:spTree>
    <p:extLst>
      <p:ext uri="{BB962C8B-B14F-4D97-AF65-F5344CB8AC3E}">
        <p14:creationId xmlns:p14="http://schemas.microsoft.com/office/powerpoint/2010/main" val="39340956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71F626-30B9-938A-AB5C-B13D1D94408A}"/>
              </a:ext>
            </a:extLst>
          </p:cNvPr>
          <p:cNvSpPr>
            <a:spLocks noGrp="1"/>
          </p:cNvSpPr>
          <p:nvPr>
            <p:ph type="title"/>
          </p:nvPr>
        </p:nvSpPr>
        <p:spPr>
          <a:xfrm>
            <a:off x="838200" y="495301"/>
            <a:ext cx="10515600" cy="2147888"/>
          </a:xfrm>
        </p:spPr>
        <p:txBody>
          <a:bodyPr/>
          <a:lstStyle/>
          <a:p>
            <a:r>
              <a:rPr lang="fr-FR" b="1" u="sng" dirty="0"/>
              <a:t>        </a:t>
            </a:r>
            <a:r>
              <a:rPr lang="fr-FR" b="1" dirty="0"/>
              <a:t>   </a:t>
            </a:r>
            <a:endParaRPr lang="en-US" b="1" u="sng" dirty="0"/>
          </a:p>
        </p:txBody>
      </p:sp>
      <p:sp>
        <p:nvSpPr>
          <p:cNvPr id="3" name="Content Placeholder 2">
            <a:extLst>
              <a:ext uri="{FF2B5EF4-FFF2-40B4-BE49-F238E27FC236}">
                <a16:creationId xmlns:a16="http://schemas.microsoft.com/office/drawing/2014/main" xmlns="" id="{8C6DA12A-3505-1DCB-9118-210B8DE49DC8}"/>
              </a:ext>
            </a:extLst>
          </p:cNvPr>
          <p:cNvSpPr>
            <a:spLocks noGrp="1"/>
          </p:cNvSpPr>
          <p:nvPr>
            <p:ph idx="1"/>
          </p:nvPr>
        </p:nvSpPr>
        <p:spPr>
          <a:xfrm>
            <a:off x="677334" y="1929385"/>
            <a:ext cx="8596668" cy="4111978"/>
          </a:xfrm>
        </p:spPr>
        <p:txBody>
          <a:bodyPr>
            <a:normAutofit fontScale="77500" lnSpcReduction="20000"/>
          </a:bodyPr>
          <a:lstStyle/>
          <a:p>
            <a:pPr marL="0" indent="0" algn="ctr">
              <a:buNone/>
            </a:pPr>
            <a:r>
              <a:rPr lang="fr-FR" sz="9600" dirty="0">
                <a:solidFill>
                  <a:schemeClr val="accent1"/>
                </a:solidFill>
              </a:rPr>
              <a:t>DJAFEËTOUL</a:t>
            </a:r>
          </a:p>
          <a:p>
            <a:pPr marL="0" indent="0">
              <a:buNone/>
            </a:pPr>
            <a:r>
              <a:rPr lang="fr-FR" sz="5400" dirty="0">
                <a:solidFill>
                  <a:schemeClr val="accent1"/>
                </a:solidFill>
              </a:rPr>
              <a:t>                     Saxna, Diarna</a:t>
            </a:r>
          </a:p>
          <a:p>
            <a:pPr marL="0" indent="0">
              <a:buNone/>
            </a:pPr>
            <a:r>
              <a:rPr lang="fr-FR" sz="5400" dirty="0">
                <a:solidFill>
                  <a:schemeClr val="accent1"/>
                </a:solidFill>
              </a:rPr>
              <a:t>                </a:t>
            </a:r>
          </a:p>
          <a:p>
            <a:pPr marL="0" indent="0">
              <a:buNone/>
            </a:pPr>
            <a:r>
              <a:rPr lang="fr-FR" sz="5400" dirty="0">
                <a:solidFill>
                  <a:schemeClr val="accent6"/>
                </a:solidFill>
              </a:rPr>
              <a:t> </a:t>
            </a:r>
            <a:r>
              <a:rPr lang="fr-FR" sz="5400" dirty="0" smtClean="0">
                <a:solidFill>
                  <a:schemeClr val="accent6"/>
                </a:solidFill>
              </a:rPr>
              <a:t>             </a:t>
            </a:r>
            <a:r>
              <a:rPr lang="fr-FR" sz="5400" dirty="0" smtClean="0"/>
              <a:t>FIN </a:t>
            </a:r>
            <a:r>
              <a:rPr lang="fr-FR" sz="5400" dirty="0"/>
              <a:t>DU PROJET                  </a:t>
            </a:r>
          </a:p>
          <a:p>
            <a:pPr marL="0" indent="0">
              <a:buNone/>
            </a:pPr>
            <a:r>
              <a:rPr lang="fr-FR" sz="5400" dirty="0">
                <a:solidFill>
                  <a:schemeClr val="accent6"/>
                </a:solidFill>
              </a:rPr>
              <a:t>                                               </a:t>
            </a:r>
            <a:r>
              <a:rPr lang="fr-FR" sz="5400" dirty="0" smtClean="0">
                <a:solidFill>
                  <a:schemeClr val="accent6"/>
                </a:solidFill>
              </a:rPr>
              <a:t>               </a:t>
            </a:r>
            <a:r>
              <a:rPr lang="fr-FR" sz="5400" dirty="0" smtClean="0">
                <a:solidFill>
                  <a:schemeClr val="accent1"/>
                </a:solidFill>
              </a:rPr>
              <a:t>MERCI!!!</a:t>
            </a:r>
            <a:endParaRPr lang="en-US" sz="5400" dirty="0">
              <a:solidFill>
                <a:schemeClr val="accent1"/>
              </a:solidFill>
            </a:endParaRPr>
          </a:p>
        </p:txBody>
      </p:sp>
    </p:spTree>
    <p:extLst>
      <p:ext uri="{BB962C8B-B14F-4D97-AF65-F5344CB8AC3E}">
        <p14:creationId xmlns:p14="http://schemas.microsoft.com/office/powerpoint/2010/main" val="11800870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3473BB-0405-FDF6-2A0D-03EA0D8D6EA5}"/>
              </a:ext>
            </a:extLst>
          </p:cNvPr>
          <p:cNvSpPr>
            <a:spLocks noGrp="1"/>
          </p:cNvSpPr>
          <p:nvPr>
            <p:ph type="title"/>
          </p:nvPr>
        </p:nvSpPr>
        <p:spPr>
          <a:xfrm>
            <a:off x="932180" y="1508760"/>
            <a:ext cx="10515600" cy="3962400"/>
          </a:xfrm>
        </p:spPr>
        <p:txBody>
          <a:bodyPr>
            <a:normAutofit/>
          </a:bodyPr>
          <a:lstStyle/>
          <a:p>
            <a:r>
              <a:rPr lang="fr-FR" sz="9600" dirty="0">
                <a:solidFill>
                  <a:schemeClr val="accent6"/>
                </a:solidFill>
              </a:rPr>
              <a:t>       </a:t>
            </a:r>
            <a:r>
              <a:rPr lang="fr-FR" sz="9600" dirty="0"/>
              <a:t>DJAFEËTOUL</a:t>
            </a:r>
            <a:r>
              <a:rPr lang="fr-FR" sz="9600" dirty="0">
                <a:solidFill>
                  <a:schemeClr val="accent6"/>
                </a:solidFill>
              </a:rPr>
              <a:t/>
            </a:r>
            <a:br>
              <a:rPr lang="fr-FR" sz="9600" dirty="0">
                <a:solidFill>
                  <a:schemeClr val="accent6"/>
                </a:solidFill>
              </a:rPr>
            </a:br>
            <a:r>
              <a:rPr lang="fr-FR" sz="9600" dirty="0">
                <a:solidFill>
                  <a:schemeClr val="accent6"/>
                </a:solidFill>
              </a:rPr>
              <a:t>           </a:t>
            </a:r>
            <a:r>
              <a:rPr lang="fr-FR" sz="6600" dirty="0">
                <a:solidFill>
                  <a:schemeClr val="accent6"/>
                </a:solidFill>
              </a:rPr>
              <a:t>saxna, Diarna</a:t>
            </a:r>
            <a:endParaRPr lang="en-US" sz="6600" dirty="0">
              <a:solidFill>
                <a:schemeClr val="accent6"/>
              </a:solidFill>
            </a:endParaRPr>
          </a:p>
        </p:txBody>
      </p:sp>
      <p:sp>
        <p:nvSpPr>
          <p:cNvPr id="3" name="Text Placeholder 2">
            <a:extLst>
              <a:ext uri="{FF2B5EF4-FFF2-40B4-BE49-F238E27FC236}">
                <a16:creationId xmlns:a16="http://schemas.microsoft.com/office/drawing/2014/main" xmlns="" id="{8BE8E500-D84A-6DD1-A925-FEB2F80AEBAA}"/>
              </a:ext>
            </a:extLst>
          </p:cNvPr>
          <p:cNvSpPr>
            <a:spLocks noGrp="1"/>
          </p:cNvSpPr>
          <p:nvPr>
            <p:ph type="body" idx="1"/>
          </p:nvPr>
        </p:nvSpPr>
        <p:spPr>
          <a:xfrm>
            <a:off x="1504060" y="1649337"/>
            <a:ext cx="9943720" cy="4725825"/>
          </a:xfrm>
        </p:spPr>
        <p:txBody>
          <a:bodyPr/>
          <a:lstStyle/>
          <a:p>
            <a:endParaRPr lang="en-US" dirty="0"/>
          </a:p>
        </p:txBody>
      </p:sp>
    </p:spTree>
    <p:extLst>
      <p:ext uri="{BB962C8B-B14F-4D97-AF65-F5344CB8AC3E}">
        <p14:creationId xmlns:p14="http://schemas.microsoft.com/office/powerpoint/2010/main" val="5073644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23544" y="1143000"/>
            <a:ext cx="8163346" cy="731519"/>
          </a:xfrm>
        </p:spPr>
        <p:txBody>
          <a:bodyPr>
            <a:normAutofit/>
          </a:bodyPr>
          <a:lstStyle/>
          <a:p>
            <a:r>
              <a:rPr lang="fr-FR" u="sng" dirty="0" smtClean="0"/>
              <a:t>Initiateurs du projet</a:t>
            </a:r>
            <a:endParaRPr lang="fr-FR" u="sng" dirty="0"/>
          </a:p>
        </p:txBody>
      </p:sp>
      <p:sp>
        <p:nvSpPr>
          <p:cNvPr id="3" name="Espace réservé du texte 2"/>
          <p:cNvSpPr>
            <a:spLocks noGrp="1"/>
          </p:cNvSpPr>
          <p:nvPr>
            <p:ph type="body" idx="1"/>
          </p:nvPr>
        </p:nvSpPr>
        <p:spPr>
          <a:xfrm>
            <a:off x="996696" y="2185416"/>
            <a:ext cx="8277306" cy="3202432"/>
          </a:xfrm>
        </p:spPr>
        <p:txBody>
          <a:bodyPr>
            <a:normAutofit fontScale="92500" lnSpcReduction="20000"/>
          </a:bodyPr>
          <a:lstStyle/>
          <a:p>
            <a:r>
              <a:rPr lang="fr-FR" dirty="0" smtClean="0"/>
              <a:t>AWA NDIAYE</a:t>
            </a:r>
          </a:p>
          <a:p>
            <a:r>
              <a:rPr lang="fr-FR" dirty="0" smtClean="0"/>
              <a:t>RAWANE DIOUF</a:t>
            </a:r>
          </a:p>
          <a:p>
            <a:r>
              <a:rPr lang="fr-FR" dirty="0"/>
              <a:t>ADJI DIOR GUEYE </a:t>
            </a:r>
          </a:p>
          <a:p>
            <a:r>
              <a:rPr lang="fr-FR" dirty="0"/>
              <a:t>ADJA SUZANNE LY</a:t>
            </a:r>
          </a:p>
          <a:p>
            <a:r>
              <a:rPr lang="fr-FR" dirty="0"/>
              <a:t>NANA YAGUE DIAME</a:t>
            </a:r>
          </a:p>
          <a:p>
            <a:r>
              <a:rPr lang="fr-FR" dirty="0" smtClean="0"/>
              <a:t>DIOULDE </a:t>
            </a:r>
            <a:r>
              <a:rPr lang="fr-FR" dirty="0"/>
              <a:t>AMINATA DATH</a:t>
            </a:r>
          </a:p>
          <a:p>
            <a:r>
              <a:rPr lang="fr-FR" dirty="0" smtClean="0"/>
              <a:t>NDEYE ASTOU DIAGOURAGA</a:t>
            </a:r>
          </a:p>
          <a:p>
            <a:r>
              <a:rPr lang="fr-FR" dirty="0" smtClean="0"/>
              <a:t>CHEIKH  AHMED TIDIANE DIENG</a:t>
            </a:r>
          </a:p>
          <a:p>
            <a:r>
              <a:rPr lang="fr-FR" dirty="0" smtClean="0"/>
              <a:t>FATOU MYRIEME BAYE MOMAR DABO</a:t>
            </a:r>
          </a:p>
          <a:p>
            <a:endParaRPr lang="fr-FR" dirty="0" smtClean="0"/>
          </a:p>
        </p:txBody>
      </p:sp>
    </p:spTree>
    <p:extLst>
      <p:ext uri="{BB962C8B-B14F-4D97-AF65-F5344CB8AC3E}">
        <p14:creationId xmlns:p14="http://schemas.microsoft.com/office/powerpoint/2010/main" val="3574547159"/>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A1120C-0790-D014-9241-F3DD48B729EF}"/>
              </a:ext>
            </a:extLst>
          </p:cNvPr>
          <p:cNvSpPr>
            <a:spLocks noGrp="1"/>
          </p:cNvSpPr>
          <p:nvPr>
            <p:ph type="ctrTitle"/>
          </p:nvPr>
        </p:nvSpPr>
        <p:spPr>
          <a:xfrm>
            <a:off x="1524000" y="1122363"/>
            <a:ext cx="9144000" cy="935037"/>
          </a:xfrm>
        </p:spPr>
        <p:txBody>
          <a:bodyPr/>
          <a:lstStyle/>
          <a:p>
            <a:pPr algn="l"/>
            <a:r>
              <a:rPr lang="fr-FR" dirty="0">
                <a:solidFill>
                  <a:schemeClr val="accent6"/>
                </a:solidFill>
              </a:rPr>
              <a:t>        </a:t>
            </a:r>
            <a:r>
              <a:rPr lang="fr-FR" b="1" u="sng" dirty="0"/>
              <a:t>Plan</a:t>
            </a:r>
            <a:endParaRPr lang="en-US" b="1" u="sng" dirty="0"/>
          </a:p>
        </p:txBody>
      </p:sp>
      <p:sp>
        <p:nvSpPr>
          <p:cNvPr id="3" name="Subtitle 2">
            <a:extLst>
              <a:ext uri="{FF2B5EF4-FFF2-40B4-BE49-F238E27FC236}">
                <a16:creationId xmlns:a16="http://schemas.microsoft.com/office/drawing/2014/main" xmlns="" id="{525EEA31-E2E9-58FF-6254-F2732BC5AED2}"/>
              </a:ext>
            </a:extLst>
          </p:cNvPr>
          <p:cNvSpPr>
            <a:spLocks noGrp="1"/>
          </p:cNvSpPr>
          <p:nvPr>
            <p:ph type="subTitle" idx="1"/>
          </p:nvPr>
        </p:nvSpPr>
        <p:spPr>
          <a:xfrm>
            <a:off x="1661160" y="2139696"/>
            <a:ext cx="9006840" cy="4526280"/>
          </a:xfrm>
        </p:spPr>
        <p:txBody>
          <a:bodyPr>
            <a:normAutofit lnSpcReduction="10000"/>
          </a:bodyPr>
          <a:lstStyle/>
          <a:p>
            <a:pPr algn="l"/>
            <a:r>
              <a:rPr lang="fr-FR" dirty="0" smtClean="0">
                <a:solidFill>
                  <a:schemeClr val="accent2">
                    <a:lumMod val="60000"/>
                    <a:lumOff val="40000"/>
                  </a:schemeClr>
                </a:solidFill>
              </a:rPr>
              <a:t>I</a:t>
            </a:r>
            <a:r>
              <a:rPr lang="fr-FR" sz="3000" dirty="0" smtClean="0">
                <a:solidFill>
                  <a:schemeClr val="accent2">
                    <a:lumMod val="60000"/>
                    <a:lumOff val="40000"/>
                  </a:schemeClr>
                </a:solidFill>
              </a:rPr>
              <a:t>.</a:t>
            </a:r>
            <a:r>
              <a:rPr lang="fr-FR" sz="3000" dirty="0" smtClean="0"/>
              <a:t>      </a:t>
            </a:r>
            <a:r>
              <a:rPr lang="fr-FR" sz="3000" b="1" dirty="0" smtClean="0"/>
              <a:t>Présentation </a:t>
            </a:r>
            <a:r>
              <a:rPr lang="fr-FR" sz="3000" b="1" dirty="0"/>
              <a:t>du projet</a:t>
            </a:r>
          </a:p>
          <a:p>
            <a:pPr marL="514350" indent="-514350" algn="l">
              <a:buFont typeface="+mj-lt"/>
              <a:buAutoNum type="romanUcPeriod"/>
            </a:pPr>
            <a:r>
              <a:rPr lang="fr-FR" sz="3000" b="1" dirty="0"/>
              <a:t>Présentation de la plateforme</a:t>
            </a:r>
          </a:p>
          <a:p>
            <a:pPr algn="l"/>
            <a:r>
              <a:rPr lang="fr-FR" sz="3000" dirty="0" smtClean="0">
                <a:solidFill>
                  <a:schemeClr val="accent2">
                    <a:lumMod val="60000"/>
                    <a:lumOff val="40000"/>
                  </a:schemeClr>
                </a:solidFill>
              </a:rPr>
              <a:t>II.</a:t>
            </a:r>
            <a:r>
              <a:rPr lang="fr-FR" sz="3000" dirty="0" smtClean="0"/>
              <a:t>     </a:t>
            </a:r>
            <a:r>
              <a:rPr lang="fr-FR" sz="3000" b="1" dirty="0" smtClean="0"/>
              <a:t>Différents </a:t>
            </a:r>
            <a:r>
              <a:rPr lang="fr-FR" sz="3000" b="1" dirty="0"/>
              <a:t>axes du projet</a:t>
            </a:r>
          </a:p>
          <a:p>
            <a:pPr marL="457200" indent="-457200" algn="l">
              <a:buFont typeface="+mj-lt"/>
              <a:buAutoNum type="arabicPeriod"/>
            </a:pPr>
            <a:r>
              <a:rPr lang="en-US" sz="3000" b="1" dirty="0"/>
              <a:t>      Technicité</a:t>
            </a:r>
          </a:p>
          <a:p>
            <a:pPr marL="457200" indent="-457200" algn="l">
              <a:buFont typeface="+mj-lt"/>
              <a:buAutoNum type="arabicPeriod"/>
            </a:pPr>
            <a:r>
              <a:rPr lang="en-US" sz="3000" b="1" dirty="0"/>
              <a:t>       Le marketing </a:t>
            </a:r>
          </a:p>
          <a:p>
            <a:pPr marL="457200" indent="-457200" algn="l">
              <a:buFont typeface="+mj-lt"/>
              <a:buAutoNum type="arabicPeriod"/>
            </a:pPr>
            <a:r>
              <a:rPr lang="en-US" sz="3000" b="1" dirty="0"/>
              <a:t>       La finance</a:t>
            </a:r>
          </a:p>
          <a:p>
            <a:pPr marL="457200" indent="-457200" algn="l">
              <a:buFont typeface="+mj-lt"/>
              <a:buAutoNum type="arabicPeriod"/>
            </a:pPr>
            <a:r>
              <a:rPr lang="en-US" sz="3000" b="1" dirty="0"/>
              <a:t>       Les perspectives</a:t>
            </a:r>
          </a:p>
          <a:p>
            <a:pPr marL="457200" indent="-457200" algn="l">
              <a:buFont typeface="+mj-lt"/>
              <a:buAutoNum type="arabicPeriod"/>
            </a:pPr>
            <a:r>
              <a:rPr lang="en-US" sz="3000" b="1" dirty="0"/>
              <a:t>      Limites du projet</a:t>
            </a:r>
          </a:p>
        </p:txBody>
      </p:sp>
    </p:spTree>
    <p:extLst>
      <p:ext uri="{BB962C8B-B14F-4D97-AF65-F5344CB8AC3E}">
        <p14:creationId xmlns:p14="http://schemas.microsoft.com/office/powerpoint/2010/main" val="3700797435"/>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21C2B6-0354-8E3D-2827-48407ADF43A2}"/>
              </a:ext>
            </a:extLst>
          </p:cNvPr>
          <p:cNvSpPr>
            <a:spLocks noGrp="1"/>
          </p:cNvSpPr>
          <p:nvPr>
            <p:ph type="title"/>
          </p:nvPr>
        </p:nvSpPr>
        <p:spPr/>
        <p:txBody>
          <a:bodyPr/>
          <a:lstStyle/>
          <a:p>
            <a:r>
              <a:rPr lang="fr-FR" b="1" u="sng" dirty="0"/>
              <a:t>Présentation du projet</a:t>
            </a:r>
            <a:r>
              <a:rPr lang="fr-FR" dirty="0"/>
              <a:t/>
            </a:r>
            <a:br>
              <a:rPr lang="fr-FR" dirty="0"/>
            </a:br>
            <a:endParaRPr lang="en-US" dirty="0"/>
          </a:p>
        </p:txBody>
      </p:sp>
      <p:sp>
        <p:nvSpPr>
          <p:cNvPr id="3" name="Content Placeholder 2">
            <a:extLst>
              <a:ext uri="{FF2B5EF4-FFF2-40B4-BE49-F238E27FC236}">
                <a16:creationId xmlns:a16="http://schemas.microsoft.com/office/drawing/2014/main" xmlns="" id="{A74C0B91-B196-3F9F-DC87-C9B548E661FD}"/>
              </a:ext>
            </a:extLst>
          </p:cNvPr>
          <p:cNvSpPr>
            <a:spLocks noGrp="1"/>
          </p:cNvSpPr>
          <p:nvPr>
            <p:ph idx="1"/>
          </p:nvPr>
        </p:nvSpPr>
        <p:spPr>
          <a:xfrm>
            <a:off x="677334" y="1664209"/>
            <a:ext cx="8596668" cy="4377154"/>
          </a:xfrm>
        </p:spPr>
        <p:txBody>
          <a:bodyPr>
            <a:normAutofit/>
          </a:bodyPr>
          <a:lstStyle/>
          <a:p>
            <a:pPr marL="0" indent="0">
              <a:buNone/>
            </a:pPr>
            <a:r>
              <a:rPr lang="fr-FR" sz="2400" dirty="0"/>
              <a:t>Le secteur </a:t>
            </a:r>
            <a:r>
              <a:rPr lang="fr-FR" sz="2400" dirty="0" smtClean="0"/>
              <a:t>agricole </a:t>
            </a:r>
            <a:r>
              <a:rPr lang="fr-FR" sz="2400" dirty="0"/>
              <a:t>est un </a:t>
            </a:r>
            <a:r>
              <a:rPr lang="fr-FR" sz="2400" dirty="0" smtClean="0"/>
              <a:t>pilier </a:t>
            </a:r>
            <a:r>
              <a:rPr lang="fr-FR" sz="2400" dirty="0"/>
              <a:t>de l’économie sénégalaise car elle est pratiquée par une bonne partie de sa population. Cependant, ses acteurs rencontrent d’énormes problèmes à faire écouler leurs produits après récoltes. C’est dans ce sens qu’on a mis en place ce projet numérique et social intitulé </a:t>
            </a:r>
            <a:r>
              <a:rPr lang="fr-FR" sz="2400" dirty="0" smtClean="0"/>
              <a:t>«</a:t>
            </a:r>
            <a:r>
              <a:rPr lang="fr-FR" sz="2400" dirty="0" smtClean="0">
                <a:solidFill>
                  <a:schemeClr val="accent1"/>
                </a:solidFill>
              </a:rPr>
              <a:t>DJAFEËTOUL</a:t>
            </a:r>
            <a:r>
              <a:rPr lang="fr-FR" sz="2400" dirty="0"/>
              <a:t>».</a:t>
            </a:r>
          </a:p>
          <a:p>
            <a:pPr marL="0" indent="0">
              <a:buNone/>
            </a:pPr>
            <a:r>
              <a:rPr lang="en-US" sz="2400" dirty="0"/>
              <a:t> </a:t>
            </a:r>
            <a:r>
              <a:rPr lang="fr-FR" sz="2400" dirty="0"/>
              <a:t>«</a:t>
            </a:r>
            <a:r>
              <a:rPr lang="fr-FR" sz="2400" dirty="0">
                <a:solidFill>
                  <a:schemeClr val="accent1"/>
                </a:solidFill>
              </a:rPr>
              <a:t> DJAFEËTOUL</a:t>
            </a:r>
            <a:r>
              <a:rPr lang="fr-FR" sz="2400" dirty="0">
                <a:solidFill>
                  <a:schemeClr val="accent6"/>
                </a:solidFill>
              </a:rPr>
              <a:t> </a:t>
            </a:r>
            <a:r>
              <a:rPr lang="fr-FR" sz="2400" dirty="0"/>
              <a:t>»  signifie en wolof « CE N’EST PLUS DIFFICILE ». Ce dernier a été choisi comme nom de projet pour montrer la </a:t>
            </a:r>
            <a:r>
              <a:rPr lang="fr-FR" sz="2400" dirty="0" smtClean="0"/>
              <a:t>facilité </a:t>
            </a:r>
            <a:r>
              <a:rPr lang="fr-FR" sz="2400" dirty="0"/>
              <a:t>par laquelle on opérera pour mettre facilement en relation le producteur et l’acheteur.</a:t>
            </a:r>
          </a:p>
        </p:txBody>
      </p:sp>
    </p:spTree>
    <p:extLst>
      <p:ext uri="{BB962C8B-B14F-4D97-AF65-F5344CB8AC3E}">
        <p14:creationId xmlns:p14="http://schemas.microsoft.com/office/powerpoint/2010/main" val="331921550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2DAE82-C967-3756-E62E-821899307CBC}"/>
              </a:ext>
            </a:extLst>
          </p:cNvPr>
          <p:cNvSpPr>
            <a:spLocks noGrp="1"/>
          </p:cNvSpPr>
          <p:nvPr>
            <p:ph type="title"/>
          </p:nvPr>
        </p:nvSpPr>
        <p:spPr>
          <a:xfrm>
            <a:off x="677334" y="609600"/>
            <a:ext cx="8596668" cy="643128"/>
          </a:xfrm>
        </p:spPr>
        <p:txBody>
          <a:bodyPr>
            <a:normAutofit/>
          </a:bodyPr>
          <a:lstStyle/>
          <a:p>
            <a:endParaRPr lang="en-US" dirty="0"/>
          </a:p>
        </p:txBody>
      </p:sp>
      <p:sp>
        <p:nvSpPr>
          <p:cNvPr id="3" name="Content Placeholder 2">
            <a:extLst>
              <a:ext uri="{FF2B5EF4-FFF2-40B4-BE49-F238E27FC236}">
                <a16:creationId xmlns:a16="http://schemas.microsoft.com/office/drawing/2014/main" xmlns="" id="{A5B6B15B-3364-F957-6C85-828FA87E85FB}"/>
              </a:ext>
            </a:extLst>
          </p:cNvPr>
          <p:cNvSpPr>
            <a:spLocks noGrp="1"/>
          </p:cNvSpPr>
          <p:nvPr>
            <p:ph idx="1"/>
          </p:nvPr>
        </p:nvSpPr>
        <p:spPr>
          <a:xfrm>
            <a:off x="677334" y="1719073"/>
            <a:ext cx="10277178" cy="4946904"/>
          </a:xfrm>
        </p:spPr>
        <p:txBody>
          <a:bodyPr>
            <a:normAutofit/>
          </a:bodyPr>
          <a:lstStyle/>
          <a:p>
            <a:pPr marL="0" indent="0">
              <a:buNone/>
            </a:pPr>
            <a:r>
              <a:rPr lang="fr-FR" dirty="0"/>
              <a:t> </a:t>
            </a:r>
            <a:r>
              <a:rPr lang="fr-FR" sz="2400" dirty="0"/>
              <a:t>Cette plateforme dispose de deux </a:t>
            </a:r>
            <a:r>
              <a:rPr lang="fr-FR" sz="2400" dirty="0" smtClean="0"/>
              <a:t>entrées:</a:t>
            </a:r>
          </a:p>
          <a:p>
            <a:r>
              <a:rPr lang="fr-FR" sz="2400" dirty="0" smtClean="0"/>
              <a:t> </a:t>
            </a:r>
            <a:r>
              <a:rPr lang="fr-FR" sz="2400" dirty="0"/>
              <a:t>U</a:t>
            </a:r>
            <a:r>
              <a:rPr lang="fr-FR" sz="2400" dirty="0" smtClean="0"/>
              <a:t>ne </a:t>
            </a:r>
            <a:r>
              <a:rPr lang="fr-FR" sz="2400" dirty="0"/>
              <a:t>pour le </a:t>
            </a:r>
            <a:r>
              <a:rPr lang="fr-FR" sz="2400" dirty="0" smtClean="0"/>
              <a:t>producteur pour qui l’accès au site sera gratuit. Il </a:t>
            </a:r>
            <a:r>
              <a:rPr lang="fr-FR" sz="2400" dirty="0"/>
              <a:t>y exposera sa marchandise tout en fixant son prix et ses </a:t>
            </a:r>
            <a:r>
              <a:rPr lang="fr-FR" sz="2400" dirty="0" smtClean="0"/>
              <a:t>coordonnées. Ces derniers ne </a:t>
            </a:r>
            <a:r>
              <a:rPr lang="fr-FR" sz="2400" dirty="0"/>
              <a:t>seront accessibles qu’aux administrateurs du </a:t>
            </a:r>
            <a:r>
              <a:rPr lang="fr-FR" sz="2400" dirty="0" smtClean="0"/>
              <a:t>site.</a:t>
            </a:r>
            <a:endParaRPr lang="fr-FR" sz="2400" dirty="0"/>
          </a:p>
          <a:p>
            <a:r>
              <a:rPr lang="fr-FR" sz="2400" dirty="0" smtClean="0"/>
              <a:t> </a:t>
            </a:r>
            <a:r>
              <a:rPr lang="fr-FR" sz="2400" dirty="0"/>
              <a:t>L’autre entrée est destinée à l’acheteur ,après s’être enregistré, pour pouvoir choisir un produit en fonction du prix de </a:t>
            </a:r>
            <a:r>
              <a:rPr lang="fr-FR" sz="2400" dirty="0" smtClean="0"/>
              <a:t>l’unité, il aura </a:t>
            </a:r>
            <a:r>
              <a:rPr lang="fr-FR" sz="2400" dirty="0"/>
              <a:t>accès au coordonnées de l’agriculteur qu’après avoir versé la commission de la plateforme estimée à </a:t>
            </a:r>
            <a:r>
              <a:rPr lang="fr-FR" sz="2400" dirty="0" smtClean="0"/>
              <a:t>8% </a:t>
            </a:r>
            <a:r>
              <a:rPr lang="fr-FR" sz="2400" dirty="0"/>
              <a:t>du montant total.</a:t>
            </a:r>
          </a:p>
          <a:p>
            <a:pPr marL="0" indent="0">
              <a:buNone/>
            </a:pPr>
            <a:r>
              <a:rPr lang="fr-FR" sz="2400" dirty="0"/>
              <a:t>Cette commission ira directement au compte alloué à « </a:t>
            </a:r>
            <a:r>
              <a:rPr lang="fr-FR" sz="2400" dirty="0">
                <a:solidFill>
                  <a:schemeClr val="accent1"/>
                </a:solidFill>
              </a:rPr>
              <a:t>DJAFEËTOUL</a:t>
            </a:r>
            <a:r>
              <a:rPr lang="fr-FR" sz="2400" dirty="0"/>
              <a:t> ».</a:t>
            </a:r>
          </a:p>
          <a:p>
            <a:pPr marL="0" indent="0">
              <a:buNone/>
            </a:pPr>
            <a:r>
              <a:rPr lang="fr-FR" sz="2400" dirty="0"/>
              <a:t> La plateforme sera accessible à tout le monde dans le territoire national juste avec une petite connexion internet. </a:t>
            </a:r>
          </a:p>
          <a:p>
            <a:endParaRPr lang="en-US" sz="2400" dirty="0"/>
          </a:p>
        </p:txBody>
      </p:sp>
    </p:spTree>
    <p:extLst>
      <p:ext uri="{BB962C8B-B14F-4D97-AF65-F5344CB8AC3E}">
        <p14:creationId xmlns:p14="http://schemas.microsoft.com/office/powerpoint/2010/main" val="3289230453"/>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8DD38B-F050-8A69-DE40-A0B1E4E24F81}"/>
              </a:ext>
            </a:extLst>
          </p:cNvPr>
          <p:cNvSpPr>
            <a:spLocks noGrp="1"/>
          </p:cNvSpPr>
          <p:nvPr>
            <p:ph type="title"/>
          </p:nvPr>
        </p:nvSpPr>
        <p:spPr/>
        <p:txBody>
          <a:bodyPr/>
          <a:lstStyle/>
          <a:p>
            <a:r>
              <a:rPr lang="fr-FR" u="sng" dirty="0">
                <a:solidFill>
                  <a:schemeClr val="accent6"/>
                </a:solidFill>
              </a:rPr>
              <a:t>Présentation de la plateforme</a:t>
            </a:r>
            <a:r>
              <a:rPr lang="fr-FR" dirty="0"/>
              <a:t/>
            </a:r>
            <a:br>
              <a:rPr lang="fr-FR" dirty="0"/>
            </a:br>
            <a:endParaRPr lang="en-US" dirty="0"/>
          </a:p>
        </p:txBody>
      </p:sp>
      <p:sp>
        <p:nvSpPr>
          <p:cNvPr id="3" name="Content Placeholder 2">
            <a:extLst>
              <a:ext uri="{FF2B5EF4-FFF2-40B4-BE49-F238E27FC236}">
                <a16:creationId xmlns:a16="http://schemas.microsoft.com/office/drawing/2014/main" xmlns="" id="{DC74BCA1-D4F2-C886-90BB-B8A44E95AD6A}"/>
              </a:ext>
            </a:extLst>
          </p:cNvPr>
          <p:cNvSpPr>
            <a:spLocks noGrp="1"/>
          </p:cNvSpPr>
          <p:nvPr>
            <p:ph idx="1"/>
          </p:nvPr>
        </p:nvSpPr>
        <p:spPr/>
        <p:txBody>
          <a:bodyPr/>
          <a:lstStyle/>
          <a:p>
            <a:pPr marL="0" indent="0">
              <a:buNone/>
            </a:pPr>
            <a:endParaRPr lang="fr-FR" dirty="0"/>
          </a:p>
          <a:p>
            <a:pPr marL="0" indent="0">
              <a:buNone/>
            </a:pPr>
            <a:endParaRPr lang="en-US" dirty="0"/>
          </a:p>
        </p:txBody>
      </p:sp>
    </p:spTree>
    <p:extLst>
      <p:ext uri="{BB962C8B-B14F-4D97-AF65-F5344CB8AC3E}">
        <p14:creationId xmlns:p14="http://schemas.microsoft.com/office/powerpoint/2010/main" val="3975982735"/>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425708-6460-9C52-D343-973745756154}"/>
              </a:ext>
            </a:extLst>
          </p:cNvPr>
          <p:cNvSpPr>
            <a:spLocks noGrp="1"/>
          </p:cNvSpPr>
          <p:nvPr>
            <p:ph type="title"/>
          </p:nvPr>
        </p:nvSpPr>
        <p:spPr>
          <a:xfrm>
            <a:off x="2515278" y="591312"/>
            <a:ext cx="8596668" cy="880872"/>
          </a:xfrm>
        </p:spPr>
        <p:txBody>
          <a:bodyPr>
            <a:normAutofit fontScale="90000"/>
          </a:bodyPr>
          <a:lstStyle/>
          <a:p>
            <a:r>
              <a:rPr lang="fr-FR" b="1" u="sng" dirty="0" smtClean="0"/>
              <a:t>Différents </a:t>
            </a:r>
            <a:r>
              <a:rPr lang="fr-FR" b="1" u="sng" dirty="0"/>
              <a:t>axes du projet</a:t>
            </a:r>
            <a:r>
              <a:rPr lang="fr-FR" b="1" dirty="0">
                <a:solidFill>
                  <a:schemeClr val="accent2">
                    <a:lumMod val="60000"/>
                    <a:lumOff val="40000"/>
                  </a:schemeClr>
                </a:solidFill>
              </a:rPr>
              <a:t/>
            </a:r>
            <a:br>
              <a:rPr lang="fr-FR" b="1" dirty="0">
                <a:solidFill>
                  <a:schemeClr val="accent2">
                    <a:lumMod val="60000"/>
                    <a:lumOff val="40000"/>
                  </a:schemeClr>
                </a:solidFill>
              </a:rPr>
            </a:br>
            <a:endParaRPr lang="en-US" b="1" dirty="0">
              <a:solidFill>
                <a:schemeClr val="accent2">
                  <a:lumMod val="60000"/>
                  <a:lumOff val="40000"/>
                </a:schemeClr>
              </a:solidFill>
            </a:endParaRPr>
          </a:p>
        </p:txBody>
      </p:sp>
      <p:sp>
        <p:nvSpPr>
          <p:cNvPr id="3" name="Content Placeholder 2">
            <a:extLst>
              <a:ext uri="{FF2B5EF4-FFF2-40B4-BE49-F238E27FC236}">
                <a16:creationId xmlns:a16="http://schemas.microsoft.com/office/drawing/2014/main" xmlns="" id="{0F2A29A8-AE3C-3A88-DE72-24EE42ACD441}"/>
              </a:ext>
            </a:extLst>
          </p:cNvPr>
          <p:cNvSpPr>
            <a:spLocks noGrp="1"/>
          </p:cNvSpPr>
          <p:nvPr>
            <p:ph idx="1"/>
          </p:nvPr>
        </p:nvSpPr>
        <p:spPr>
          <a:xfrm>
            <a:off x="677334" y="1737360"/>
            <a:ext cx="11036130" cy="4764023"/>
          </a:xfrm>
        </p:spPr>
        <p:txBody>
          <a:bodyPr>
            <a:normAutofit/>
          </a:bodyPr>
          <a:lstStyle/>
          <a:p>
            <a:pPr marL="0" indent="0">
              <a:buNone/>
            </a:pPr>
            <a:r>
              <a:rPr lang="fr-FR" sz="2400" dirty="0"/>
              <a:t>Notre projet sera détaillé sur trois axes principaux:</a:t>
            </a:r>
          </a:p>
          <a:p>
            <a:pPr marL="514350" indent="-514350">
              <a:buAutoNum type="arabicPeriod"/>
            </a:pPr>
            <a:r>
              <a:rPr lang="fr-FR" sz="2400" b="1" u="sng" dirty="0" smtClean="0">
                <a:solidFill>
                  <a:schemeClr val="accent1"/>
                </a:solidFill>
              </a:rPr>
              <a:t>La technicité</a:t>
            </a:r>
          </a:p>
          <a:p>
            <a:pPr marL="0" indent="0">
              <a:buNone/>
            </a:pPr>
            <a:r>
              <a:rPr lang="fr-FR" sz="2400" dirty="0" smtClean="0"/>
              <a:t>Elle permet d’appuyer sur les spécificités techniques du projet notamment sa réalisation et sa conception.</a:t>
            </a:r>
          </a:p>
          <a:p>
            <a:pPr marL="0" indent="0">
              <a:buNone/>
            </a:pPr>
            <a:r>
              <a:rPr lang="fr-FR" sz="2400" dirty="0" smtClean="0"/>
              <a:t>De </a:t>
            </a:r>
            <a:r>
              <a:rPr lang="fr-FR" sz="2400" dirty="0"/>
              <a:t>ce fait notre dynamique équipe a jugé nécessaire la mise en place d’une plateforme dénommée </a:t>
            </a:r>
            <a:r>
              <a:rPr lang="fr-FR" sz="2400" b="1" dirty="0">
                <a:solidFill>
                  <a:schemeClr val="accent1"/>
                </a:solidFill>
              </a:rPr>
              <a:t>« DJAFEËTOUL »</a:t>
            </a:r>
            <a:r>
              <a:rPr lang="fr-FR" sz="2400" dirty="0">
                <a:solidFill>
                  <a:schemeClr val="accent1"/>
                </a:solidFill>
              </a:rPr>
              <a:t> </a:t>
            </a:r>
            <a:r>
              <a:rPr lang="fr-FR" sz="2400" dirty="0"/>
              <a:t>. Celle-ci a été réalisée grâce a des langages de programmations plus particulièrement html ,css et javascript.</a:t>
            </a:r>
          </a:p>
          <a:p>
            <a:pPr marL="0" indent="0">
              <a:buNone/>
            </a:pPr>
            <a:r>
              <a:rPr lang="fr-FR" sz="2400" dirty="0"/>
              <a:t>Notre équipe technique sera prête pour recevoir des suggestions pour la bonne présentation de la plateforme et cette dernière subira des améliorations et </a:t>
            </a:r>
            <a:r>
              <a:rPr lang="fr-FR" sz="2400" dirty="0" smtClean="0"/>
              <a:t>mises à </a:t>
            </a:r>
            <a:r>
              <a:rPr lang="fr-FR" sz="2400" dirty="0"/>
              <a:t>jour au fil du </a:t>
            </a:r>
            <a:r>
              <a:rPr lang="fr-FR" sz="2400" dirty="0" smtClean="0"/>
              <a:t>temps. </a:t>
            </a:r>
            <a:endParaRPr lang="en-US" sz="2400" dirty="0"/>
          </a:p>
        </p:txBody>
      </p:sp>
    </p:spTree>
    <p:extLst>
      <p:ext uri="{BB962C8B-B14F-4D97-AF65-F5344CB8AC3E}">
        <p14:creationId xmlns:p14="http://schemas.microsoft.com/office/powerpoint/2010/main" val="3199508320"/>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40D1B4-A159-C24B-5145-8AC66533E3BB}"/>
              </a:ext>
            </a:extLst>
          </p:cNvPr>
          <p:cNvSpPr>
            <a:spLocks noGrp="1"/>
          </p:cNvSpPr>
          <p:nvPr>
            <p:ph type="title"/>
          </p:nvPr>
        </p:nvSpPr>
        <p:spPr>
          <a:xfrm>
            <a:off x="2999910" y="728472"/>
            <a:ext cx="8596668" cy="1320800"/>
          </a:xfrm>
        </p:spPr>
        <p:txBody>
          <a:bodyPr/>
          <a:lstStyle/>
          <a:p>
            <a:r>
              <a:rPr lang="en-US" b="1" u="sng" dirty="0"/>
              <a:t>Le marketing</a:t>
            </a:r>
          </a:p>
        </p:txBody>
      </p:sp>
      <p:sp>
        <p:nvSpPr>
          <p:cNvPr id="3" name="Content Placeholder 2">
            <a:extLst>
              <a:ext uri="{FF2B5EF4-FFF2-40B4-BE49-F238E27FC236}">
                <a16:creationId xmlns:a16="http://schemas.microsoft.com/office/drawing/2014/main" xmlns="" id="{135D3DFA-263F-A616-C1F5-CEB4E60B22A4}"/>
              </a:ext>
            </a:extLst>
          </p:cNvPr>
          <p:cNvSpPr>
            <a:spLocks noGrp="1"/>
          </p:cNvSpPr>
          <p:nvPr>
            <p:ph idx="1"/>
          </p:nvPr>
        </p:nvSpPr>
        <p:spPr/>
        <p:txBody>
          <a:bodyPr>
            <a:normAutofit/>
          </a:bodyPr>
          <a:lstStyle/>
          <a:p>
            <a:pPr marL="0" indent="0">
              <a:buNone/>
            </a:pPr>
            <a:r>
              <a:rPr lang="fr-FR" dirty="0"/>
              <a:t>Pour l’aspect marketing, nous allons plus nous baser sur la sensibilisation de la population. En effet, nous allons repartir la population en trois groupes: le groupe des producteurs, le groupe des acheteurs et le dernier groupe pour ceux qui sont proches des acteurs de l’échange afin de pouvoir les informer.  La communication mutuelle de ses groupes leur permettra d’être conscients de la facilité que leur offre la plateforme pour leurs achats et ventes.</a:t>
            </a:r>
          </a:p>
          <a:p>
            <a:r>
              <a:rPr lang="fr-FR" dirty="0"/>
              <a:t>Pour cela nous organiserons des campagnes de sensibilisation pour les agriculteurs dans les zones les plus reculées du pays où ils sont le plus concentrés comme à Linguère, Casamance, Podor, N</a:t>
            </a:r>
            <a:r>
              <a:rPr lang="fr-FR" dirty="0" smtClean="0"/>
              <a:t>ianda, Richard Toll, </a:t>
            </a:r>
            <a:r>
              <a:rPr lang="fr-FR" dirty="0"/>
              <a:t>Dagana… tout en visant les centres d’intérêt de Dakar même s’ils y sont moins présents comme Tiouawane Peulh, keur Massar…</a:t>
            </a:r>
          </a:p>
        </p:txBody>
      </p:sp>
    </p:spTree>
    <p:extLst>
      <p:ext uri="{BB962C8B-B14F-4D97-AF65-F5344CB8AC3E}">
        <p14:creationId xmlns:p14="http://schemas.microsoft.com/office/powerpoint/2010/main" val="2050001543"/>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543</TotalTime>
  <Words>1115</Words>
  <Application>Microsoft Office PowerPoint</Application>
  <PresentationFormat>Grand écran</PresentationFormat>
  <Paragraphs>84</Paragraphs>
  <Slides>18</Slides>
  <Notes>1</Notes>
  <HiddenSlides>1</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18</vt:i4>
      </vt:variant>
    </vt:vector>
  </HeadingPairs>
  <TitlesOfParts>
    <vt:vector size="23" baseType="lpstr">
      <vt:lpstr>Arial</vt:lpstr>
      <vt:lpstr>Calibri</vt:lpstr>
      <vt:lpstr>Trebuchet MS</vt:lpstr>
      <vt:lpstr>Wingdings 3</vt:lpstr>
      <vt:lpstr>Facet</vt:lpstr>
      <vt:lpstr>Présentation PowerPoint</vt:lpstr>
      <vt:lpstr>       DJAFEËTOUL            saxna, Diarna</vt:lpstr>
      <vt:lpstr>Initiateurs du projet</vt:lpstr>
      <vt:lpstr>        Plan</vt:lpstr>
      <vt:lpstr>Présentation du projet </vt:lpstr>
      <vt:lpstr>Présentation PowerPoint</vt:lpstr>
      <vt:lpstr>Présentation de la plateforme </vt:lpstr>
      <vt:lpstr>Différents axes du projet </vt:lpstr>
      <vt:lpstr>Le marketing</vt:lpstr>
      <vt:lpstr>Présentation PowerPoint</vt:lpstr>
      <vt:lpstr>La finance</vt:lpstr>
      <vt:lpstr>Présentation PowerPoint</vt:lpstr>
      <vt:lpstr>Présentation PowerPoint</vt:lpstr>
      <vt:lpstr>Présentation PowerPoint</vt:lpstr>
      <vt:lpstr> Les perspectives</vt:lpstr>
      <vt:lpstr> Les limites du projet</vt:lpstr>
      <vt:lpstr>Présentation PowerPoint</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AMINA DATH</dc:creator>
  <cp:lastModifiedBy>Compte Microsoft</cp:lastModifiedBy>
  <cp:revision>44</cp:revision>
  <cp:lastPrinted>2022-06-22T23:32:42Z</cp:lastPrinted>
  <dcterms:created xsi:type="dcterms:W3CDTF">2022-06-20T21:10:05Z</dcterms:created>
  <dcterms:modified xsi:type="dcterms:W3CDTF">2022-06-23T12:32:09Z</dcterms:modified>
</cp:coreProperties>
</file>