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47BE6E-BF8D-4BEF-B072-DECCCDAEB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300192F-3E84-4152-BE7A-D7DDAE3C7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FB5CFA8-6323-4D48-A3C2-CEDE9EBF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A5AE357-043E-49D8-9447-69E02402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B8F01C8-04DB-4CD5-990A-E11EBBE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51DF46-A6E5-4939-A2D2-492F8238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335EFA2D-1B04-4EB0-8FE3-062A7E219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C4D7821-893A-4CD0-871C-831EC915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36EDA3B-F984-43A2-9042-8A081EA5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E86896E-56B5-4988-AD72-5BD91139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9D7A3A5-950F-450A-88B4-0FE04234B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7A07C36-FCDD-44F0-9BC7-9694A7222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4B80F83-E176-4ACC-988C-D919DE28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177FCE7-CF1D-423E-BECD-E9848A4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C125753-30EB-4A1D-A9CF-A931263B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6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B417FE2-7F90-4318-BAC0-308D52F6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F12F561-63F6-4ADB-AD6E-05975BEB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CB6E4CB-34DA-4C39-8FF0-502A2476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89206CE-644C-4000-87B7-37DB4B9C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B4C0D87-6690-402E-B1AC-A1907806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5E6FAD-7FF3-497F-8465-FD2B93F5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7144428-758B-4C6E-B68E-077DD2B40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9B1C2E3-3034-4C4F-ABA7-F5869274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5D5C9D7-EC1C-4C97-805C-EE9BDC4D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BBAC421-E785-4CB1-8F00-51D65F05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80686C-5E80-4368-BCB2-23649850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3BB351A-061C-4607-A8F3-97065162F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E6EA663-2864-476B-8899-34E68036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F47298D-730B-42F9-B89D-7AABF824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3300A76-C991-45C9-9D16-BD619A2F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32B7B85-5661-46BD-BC44-4F39C292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2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0EF6D8-0886-4E16-BD29-A889B389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881D340-107B-4653-820B-3988351F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6B356F3-27C5-4922-8DD0-796E49388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6D666752-0F95-41CF-9A74-DAB61CF1D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AA6A2C10-9F97-40F6-972B-EE8D8F3EC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10C8B030-1E52-4EDD-94E2-A3BBCD11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C2F81292-6211-44C7-BE35-D7768F3D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EEDEC976-7FB3-4ED6-93C2-38C5ED1D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8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7412F0-4970-44D8-89F9-BE5C4A5C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94650AA-ABB1-43C0-ADBC-BC97E714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175D60F-61AF-487D-9E0A-2B12F698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8F4FA0A-1DA1-4517-B294-DD72D4E6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0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C5B3559B-7378-4964-980D-39316603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5522CC12-EC50-4241-ABC6-1238D596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4789B05-E669-4A6C-A90F-79C10E7B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4B0B9-A87B-4567-8C41-96106A95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3986487-9C79-46D2-BEF3-F2F43E12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6084B78-82F9-4B82-B817-A2292A53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8B11C8C-D0C3-4254-B18F-F9B37790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1D4AC0A-A83B-4B67-B529-F6F2EB4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E2B0DA2-101D-4FE0-89AB-A80A619C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7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972481-278F-4FA7-944D-35D5E1CC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3D65CE50-9064-4C3D-A28A-6F81D94F7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1107108-BF1B-4C07-844F-86385E25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1EF099A-D7FB-4016-853B-AD248982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0E2611A-3DE0-4F12-B445-21DCB76E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88962C6-408C-43B7-B570-128DA01B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0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5B249929-9D47-42A7-9BBE-1FC175A3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43D28AD-78D6-4DFF-B6FD-4847A859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84B834D-62F6-453B-80BC-35C7837C2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F8CB961-6486-482A-9112-DB9E9DB48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EED15D2-2A5D-413D-AA79-C6B664164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5F71922-9A1D-497E-B96A-E1832ABF5C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3" y="155741"/>
            <a:ext cx="1638300" cy="1643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3AC9FD-B6B5-4C61-A80D-2EC92C87DD09}"/>
              </a:ext>
            </a:extLst>
          </p:cNvPr>
          <p:cNvSpPr/>
          <p:nvPr/>
        </p:nvSpPr>
        <p:spPr>
          <a:xfrm>
            <a:off x="2820078" y="155741"/>
            <a:ext cx="136186" cy="16433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1ACB941-BAE8-4CDB-BEEB-2563CCD61EC9}"/>
              </a:ext>
            </a:extLst>
          </p:cNvPr>
          <p:cNvSpPr/>
          <p:nvPr/>
        </p:nvSpPr>
        <p:spPr>
          <a:xfrm>
            <a:off x="3515927" y="195277"/>
            <a:ext cx="800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500" b="1" dirty="0">
                <a:solidFill>
                  <a:srgbClr val="000000"/>
                </a:solidFill>
                <a:latin typeface="Sitka Small" panose="02000505000000020004" pitchFamily="2" charset="0"/>
                <a:ea typeface="Times New Roman" panose="02020603050405020304" pitchFamily="18" charset="0"/>
              </a:rPr>
              <a:t>Ministère de l'Enseignement supérieur, de la Recherche et de l'Innovation</a:t>
            </a:r>
            <a:endParaRPr lang="fr-FR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4440049-B055-4F5D-99F5-517035F0FE4F}"/>
              </a:ext>
            </a:extLst>
          </p:cNvPr>
          <p:cNvSpPr/>
          <p:nvPr/>
        </p:nvSpPr>
        <p:spPr>
          <a:xfrm>
            <a:off x="3671409" y="592264"/>
            <a:ext cx="73902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500" b="1" dirty="0">
                <a:solidFill>
                  <a:srgbClr val="70AD47"/>
                </a:solidFill>
                <a:latin typeface="Sitka Small" panose="02000505000000020004" pitchFamily="2" charset="0"/>
                <a:ea typeface="Times New Roman" panose="02020603050405020304" pitchFamily="18" charset="0"/>
              </a:rPr>
              <a:t>Université Amadou Hampaté Ba de Dakar (UAHB)</a:t>
            </a:r>
            <a:endParaRPr lang="fr-FR" sz="2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CBF0B-9220-4DD0-B327-2024B267261A}"/>
              </a:ext>
            </a:extLst>
          </p:cNvPr>
          <p:cNvSpPr/>
          <p:nvPr/>
        </p:nvSpPr>
        <p:spPr>
          <a:xfrm>
            <a:off x="2246050" y="2230488"/>
            <a:ext cx="7483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MEMOIRE DE FIN DE CYCLE POUR L’OBTENTION DU DIPLOME DE LICENCE PROFESSIONNELLE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331838C3-13E0-4026-A46C-7C1602133718}"/>
              </a:ext>
            </a:extLst>
          </p:cNvPr>
          <p:cNvSpPr/>
          <p:nvPr/>
        </p:nvSpPr>
        <p:spPr>
          <a:xfrm>
            <a:off x="2036452" y="3714824"/>
            <a:ext cx="8119091" cy="1328023"/>
          </a:xfrm>
          <a:prstGeom prst="roundRect">
            <a:avLst/>
          </a:prstGeom>
          <a:ln w="57150"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000000"/>
                </a:solidFill>
                <a:latin typeface="Sitka Small" panose="02000505000000020004" pitchFamily="2" charset="0"/>
                <a:ea typeface="Times New Roman" panose="02020603050405020304" pitchFamily="18" charset="0"/>
              </a:rPr>
              <a:t>MISE EN PLACE D’UNE PLATEFORME DE GESTION</a:t>
            </a:r>
          </a:p>
          <a:p>
            <a:pPr algn="ctr">
              <a:defRPr/>
            </a:pPr>
            <a:r>
              <a:rPr lang="fr-FR" b="1" dirty="0">
                <a:solidFill>
                  <a:srgbClr val="000000"/>
                </a:solidFill>
                <a:latin typeface="Sitka Small" panose="02000505000000020004" pitchFamily="2" charset="0"/>
                <a:ea typeface="Times New Roman" panose="02020603050405020304" pitchFamily="18" charset="0"/>
              </a:rPr>
              <a:t>DES FAITS DE L’ETAT CIVIL</a:t>
            </a:r>
          </a:p>
          <a:p>
            <a:pPr algn="ctr">
              <a:defRPr/>
            </a:pPr>
            <a:r>
              <a:rPr lang="fr-FR" b="1" dirty="0">
                <a:solidFill>
                  <a:srgbClr val="000000"/>
                </a:solidFill>
                <a:latin typeface="Sitka Small" panose="02000505000000020004" pitchFamily="2" charset="0"/>
                <a:ea typeface="Times New Roman" panose="02020603050405020304" pitchFamily="18" charset="0"/>
              </a:rPr>
              <a:t> 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defRPr/>
            </a:pPr>
            <a:r>
              <a:rPr lang="fr-FR" b="1" dirty="0">
                <a:solidFill>
                  <a:srgbClr val="000000"/>
                </a:solidFill>
                <a:latin typeface="Sitka Small" panose="02000505000000020004" pitchFamily="2" charset="0"/>
                <a:ea typeface="Times New Roman" panose="02020603050405020304" pitchFamily="18" charset="0"/>
              </a:rPr>
              <a:t>Cas : </a:t>
            </a:r>
            <a:r>
              <a:rPr lang="fr-FR" dirty="0">
                <a:solidFill>
                  <a:srgbClr val="000000"/>
                </a:solidFill>
                <a:latin typeface="Sitka Small" panose="02000505000000020004" pitchFamily="2" charset="0"/>
                <a:ea typeface="Times New Roman" panose="02020603050405020304" pitchFamily="18" charset="0"/>
              </a:rPr>
              <a:t>COMMUNE DE DALIFORT-FOIRAIL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6529B68-BE9E-4458-A2CD-AA4B2C5B2C9A}"/>
              </a:ext>
            </a:extLst>
          </p:cNvPr>
          <p:cNvSpPr/>
          <p:nvPr/>
        </p:nvSpPr>
        <p:spPr>
          <a:xfrm>
            <a:off x="4512873" y="3059668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dbl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Spécialité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2F2A0-ECDF-4329-8C08-97670D318F18}"/>
              </a:ext>
            </a:extLst>
          </p:cNvPr>
          <p:cNvSpPr/>
          <p:nvPr/>
        </p:nvSpPr>
        <p:spPr>
          <a:xfrm>
            <a:off x="234333" y="5443547"/>
            <a:ext cx="11605519" cy="1100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b="1" u="dbl" dirty="0">
                <a:solidFill>
                  <a:prstClr val="black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Présenté par</a:t>
            </a:r>
            <a:r>
              <a:rPr lang="fr-FR" b="1" dirty="0">
                <a:solidFill>
                  <a:prstClr val="black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	</a:t>
            </a:r>
            <a:r>
              <a:rPr lang="fr-FR" dirty="0">
                <a:solidFill>
                  <a:prstClr val="black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                    </a:t>
            </a:r>
            <a:r>
              <a:rPr lang="fr-FR" b="1" u="dbl" dirty="0">
                <a:solidFill>
                  <a:prstClr val="black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Encadre par</a:t>
            </a:r>
            <a:r>
              <a:rPr lang="fr-FR" b="1" dirty="0">
                <a:solidFill>
                  <a:prstClr val="black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fr-FR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defRPr/>
            </a:pPr>
            <a:r>
              <a:rPr lang="fr-FR" dirty="0">
                <a:solidFill>
                  <a:prstClr val="black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Mlle Farmata GAYE						                       </a:t>
            </a:r>
            <a:r>
              <a:rPr lang="fr-FR" dirty="0" smtClean="0">
                <a:solidFill>
                  <a:srgbClr val="FF0000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fr-FR" dirty="0">
                <a:solidFill>
                  <a:prstClr val="black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Lamine DIOP</a:t>
            </a:r>
            <a:endParaRPr lang="fr-FR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defRPr/>
            </a:pPr>
            <a:r>
              <a:rPr lang="fr-FR" dirty="0">
                <a:solidFill>
                  <a:prstClr val="black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             Ingénieur informatique</a:t>
            </a:r>
            <a:endParaRPr lang="fr-FR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3B80D75-9B0B-4F47-A3C0-A02E34031E6E}"/>
              </a:ext>
            </a:extLst>
          </p:cNvPr>
          <p:cNvSpPr/>
          <p:nvPr/>
        </p:nvSpPr>
        <p:spPr>
          <a:xfrm>
            <a:off x="4809426" y="6423511"/>
            <a:ext cx="2573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1200" dirty="0">
                <a:solidFill>
                  <a:prstClr val="white"/>
                </a:solidFill>
                <a:latin typeface="Sitka Small" panose="02000505000000020004" pitchFamily="2" charset="0"/>
              </a:rPr>
              <a:t>Année académique 2018/2019 </a:t>
            </a:r>
          </a:p>
        </p:txBody>
      </p:sp>
    </p:spTree>
    <p:extLst>
      <p:ext uri="{BB962C8B-B14F-4D97-AF65-F5344CB8AC3E}">
        <p14:creationId xmlns:p14="http://schemas.microsoft.com/office/powerpoint/2010/main" val="21605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D24B12-4635-498C-A441-4531CC112A40}"/>
              </a:ext>
            </a:extLst>
          </p:cNvPr>
          <p:cNvSpPr/>
          <p:nvPr/>
        </p:nvSpPr>
        <p:spPr>
          <a:xfrm>
            <a:off x="1715273" y="901148"/>
            <a:ext cx="853631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ANALYSE ET CONCEPTION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37C33584-9B4C-47D4-9148-83379B942ACF}"/>
              </a:ext>
            </a:extLst>
          </p:cNvPr>
          <p:cNvSpPr/>
          <p:nvPr/>
        </p:nvSpPr>
        <p:spPr>
          <a:xfrm>
            <a:off x="3246783" y="2157646"/>
            <a:ext cx="5512904" cy="335525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7EE2292-2E1F-406A-9C40-111D52772A26}"/>
              </a:ext>
            </a:extLst>
          </p:cNvPr>
          <p:cNvSpPr/>
          <p:nvPr/>
        </p:nvSpPr>
        <p:spPr>
          <a:xfrm>
            <a:off x="4723479" y="225287"/>
            <a:ext cx="307648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ANALYSE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xmlns="" id="{61192D15-5736-4CF2-856C-989AEBD8F881}"/>
              </a:ext>
            </a:extLst>
          </p:cNvPr>
          <p:cNvSpPr txBox="1">
            <a:spLocks/>
          </p:cNvSpPr>
          <p:nvPr/>
        </p:nvSpPr>
        <p:spPr>
          <a:xfrm>
            <a:off x="-146503" y="1010117"/>
            <a:ext cx="6713028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500">
                <a:solidFill>
                  <a:prstClr val="black"/>
                </a:solidFill>
                <a:latin typeface="Sitka Small" panose="02000505000000020004" pitchFamily="2" charset="0"/>
              </a:rPr>
              <a:t>DIAGRAMME DE CAS D’UTILISATION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64DD6B7-B1B5-47E0-8EA8-064C75E50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39" y="1709345"/>
            <a:ext cx="7749521" cy="4138538"/>
          </a:xfrm>
          <a:prstGeom prst="rect">
            <a:avLst/>
          </a:prstGeom>
          <a:noFill/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xmlns="" id="{EDD19E37-1931-41DF-86F4-6A411A0455EE}"/>
              </a:ext>
            </a:extLst>
          </p:cNvPr>
          <p:cNvSpPr txBox="1">
            <a:spLocks/>
          </p:cNvSpPr>
          <p:nvPr/>
        </p:nvSpPr>
        <p:spPr>
          <a:xfrm>
            <a:off x="3228068" y="6041457"/>
            <a:ext cx="6067313" cy="6310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1800" dirty="0">
                <a:solidFill>
                  <a:prstClr val="black"/>
                </a:solidFill>
                <a:latin typeface="Sitka Small" panose="02000505000000020004" pitchFamily="2" charset="0"/>
              </a:rPr>
              <a:t>LA GESTION COMPLETE DE LA PLATEFORME </a:t>
            </a:r>
          </a:p>
        </p:txBody>
      </p:sp>
    </p:spTree>
    <p:extLst>
      <p:ext uri="{BB962C8B-B14F-4D97-AF65-F5344CB8AC3E}">
        <p14:creationId xmlns:p14="http://schemas.microsoft.com/office/powerpoint/2010/main" val="129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3C9039F-395A-4207-A060-0C4C61A164BE}"/>
              </a:ext>
            </a:extLst>
          </p:cNvPr>
          <p:cNvSpPr/>
          <p:nvPr/>
        </p:nvSpPr>
        <p:spPr>
          <a:xfrm>
            <a:off x="4545548" y="225287"/>
            <a:ext cx="343235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ANALYSE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7C50E97-0A12-46CA-942B-288C7475B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7" y="1197719"/>
            <a:ext cx="8415130" cy="44415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34D930B0-64C0-4907-8B02-B9A0280DD0C8}"/>
              </a:ext>
            </a:extLst>
          </p:cNvPr>
          <p:cNvSpPr txBox="1"/>
          <p:nvPr/>
        </p:nvSpPr>
        <p:spPr>
          <a:xfrm>
            <a:off x="4916556" y="59972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/>
                <a:latin typeface="Sitka Small" panose="02000505000000020004" pitchFamily="2" charset="0"/>
                <a:ea typeface="Sitka Small" panose="02000505000000020004" pitchFamily="2" charset="0"/>
              </a:rPr>
              <a:t>Gestion des Naissances</a:t>
            </a:r>
            <a:endParaRPr lang="fr-FR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6C058C-37E5-4FD4-B047-54A06BFFE4B7}"/>
              </a:ext>
            </a:extLst>
          </p:cNvPr>
          <p:cNvSpPr/>
          <p:nvPr/>
        </p:nvSpPr>
        <p:spPr>
          <a:xfrm>
            <a:off x="4545548" y="225287"/>
            <a:ext cx="343235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ANALYSE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3BD2473B-A5F4-47D1-B521-8DA2E8578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53" y="1113218"/>
            <a:ext cx="8950960" cy="5022408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0EFD7CB5-6DC3-4CED-8E1F-80D6FDE2D33A}"/>
              </a:ext>
            </a:extLst>
          </p:cNvPr>
          <p:cNvSpPr txBox="1"/>
          <p:nvPr/>
        </p:nvSpPr>
        <p:spPr>
          <a:xfrm>
            <a:off x="4638260" y="6238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/>
                <a:latin typeface="Sitka Small" panose="02000505000000020004" pitchFamily="2" charset="0"/>
                <a:ea typeface="Sitka Small" panose="02000505000000020004" pitchFamily="2" charset="0"/>
              </a:rPr>
              <a:t>Gestion des </a:t>
            </a:r>
            <a:r>
              <a:rPr lang="fr-FR" b="1" dirty="0">
                <a:latin typeface="Sitka Small" panose="02000505000000020004" pitchFamily="2" charset="0"/>
                <a:ea typeface="Sitka Small" panose="02000505000000020004" pitchFamily="2" charset="0"/>
              </a:rPr>
              <a:t>Mariages</a:t>
            </a:r>
            <a:endParaRPr lang="fr-FR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E8BB1BD-CCBE-4AAE-A0C2-FCD5B364E45E}"/>
              </a:ext>
            </a:extLst>
          </p:cNvPr>
          <p:cNvSpPr/>
          <p:nvPr/>
        </p:nvSpPr>
        <p:spPr>
          <a:xfrm>
            <a:off x="4634513" y="225287"/>
            <a:ext cx="325441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ANALYSE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84E8DB78-B02C-43CF-AEEE-9B2614C8B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3433"/>
            <a:ext cx="8719929" cy="4601030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22B6D04-42B3-4A8B-BD7E-448827A5640B}"/>
              </a:ext>
            </a:extLst>
          </p:cNvPr>
          <p:cNvSpPr txBox="1"/>
          <p:nvPr/>
        </p:nvSpPr>
        <p:spPr>
          <a:xfrm>
            <a:off x="5215759" y="6106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/>
                <a:latin typeface="Sitka Small" panose="02000505000000020004" pitchFamily="2" charset="0"/>
                <a:ea typeface="Sitka Small" panose="02000505000000020004" pitchFamily="2" charset="0"/>
              </a:rPr>
              <a:t>Gestion des Décès</a:t>
            </a:r>
            <a:endParaRPr lang="fr-FR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A78353-3450-4393-9B42-AD7D0D343E36}"/>
              </a:ext>
            </a:extLst>
          </p:cNvPr>
          <p:cNvSpPr/>
          <p:nvPr/>
        </p:nvSpPr>
        <p:spPr>
          <a:xfrm>
            <a:off x="4545548" y="225287"/>
            <a:ext cx="343235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ANALYSE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24ED987E-AFB4-447D-BD38-3631907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22" y="1010117"/>
            <a:ext cx="9263269" cy="50985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EB558AF-DE57-43D5-ABF7-DDF94FE57C94}"/>
              </a:ext>
            </a:extLst>
          </p:cNvPr>
          <p:cNvSpPr txBox="1"/>
          <p:nvPr/>
        </p:nvSpPr>
        <p:spPr>
          <a:xfrm>
            <a:off x="5022574" y="62633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/>
                <a:latin typeface="Sitka Small" panose="02000505000000020004" pitchFamily="2" charset="0"/>
                <a:ea typeface="Sitka Small" panose="02000505000000020004" pitchFamily="2" charset="0"/>
              </a:rPr>
              <a:t>Demande </a:t>
            </a:r>
            <a:r>
              <a:rPr lang="fr-FR" sz="1800" b="1" dirty="0" smtClean="0">
                <a:solidFill>
                  <a:srgbClr val="FF0000"/>
                </a:solidFill>
                <a:effectLst/>
                <a:latin typeface="Sitka Small" panose="02000505000000020004" pitchFamily="2" charset="0"/>
                <a:ea typeface="Sitka Small" panose="02000505000000020004" pitchFamily="2" charset="0"/>
              </a:rPr>
              <a:t>de</a:t>
            </a:r>
            <a:r>
              <a:rPr lang="fr-FR" sz="1800" b="1" dirty="0" smtClean="0">
                <a:effectLst/>
                <a:latin typeface="Sitka Small" panose="02000505000000020004" pitchFamily="2" charset="0"/>
                <a:ea typeface="Sitka Small" panose="02000505000000020004" pitchFamily="2" charset="0"/>
              </a:rPr>
              <a:t> Pièces</a:t>
            </a:r>
            <a:endParaRPr lang="fr-FR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9242F0E-D4CC-4291-8076-30E49B3ADBA7}"/>
              </a:ext>
            </a:extLst>
          </p:cNvPr>
          <p:cNvSpPr/>
          <p:nvPr/>
        </p:nvSpPr>
        <p:spPr>
          <a:xfrm>
            <a:off x="3976567" y="9879"/>
            <a:ext cx="446789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CONCEPTION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DC31A4D3-AE59-47E9-BF8A-C8127D0D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86" y="871271"/>
            <a:ext cx="4147931" cy="54870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D46DF9-568C-41D0-88B2-40412FF769FA}"/>
              </a:ext>
            </a:extLst>
          </p:cNvPr>
          <p:cNvSpPr/>
          <p:nvPr/>
        </p:nvSpPr>
        <p:spPr>
          <a:xfrm>
            <a:off x="4794737" y="6407941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prstClr val="black"/>
                </a:solidFill>
                <a:latin typeface="Sitka Small" panose="02000505000000020004" pitchFamily="2" charset="0"/>
              </a:rPr>
              <a:t>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7480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42687B47-7C9D-49BF-AEC7-25DCD32A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40" y="814459"/>
            <a:ext cx="3664226" cy="55726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F1BAC48-D7F1-4E2F-8D2D-1B8C21F8A005}"/>
              </a:ext>
            </a:extLst>
          </p:cNvPr>
          <p:cNvSpPr/>
          <p:nvPr/>
        </p:nvSpPr>
        <p:spPr>
          <a:xfrm>
            <a:off x="3976567" y="9879"/>
            <a:ext cx="446789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CONCEPTION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53DF9EB-06A9-4163-A5C5-57403A0E27CF}"/>
              </a:ext>
            </a:extLst>
          </p:cNvPr>
          <p:cNvSpPr txBox="1"/>
          <p:nvPr/>
        </p:nvSpPr>
        <p:spPr>
          <a:xfrm>
            <a:off x="5115339" y="6406886"/>
            <a:ext cx="609600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" marR="561975" indent="-6985" algn="just">
              <a:lnSpc>
                <a:spcPct val="150000"/>
              </a:lnSpc>
              <a:spcAft>
                <a:spcPts val="805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ENREGISTRER-NAISSANCE</a:t>
            </a:r>
            <a:endParaRPr lang="fr-F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8DD8EAE-62F9-4312-9BCE-BC036C54E57C}"/>
              </a:ext>
            </a:extLst>
          </p:cNvPr>
          <p:cNvSpPr/>
          <p:nvPr/>
        </p:nvSpPr>
        <p:spPr>
          <a:xfrm>
            <a:off x="650438" y="224871"/>
            <a:ext cx="108911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MISE EN ŒUVRE DE LA SOLUTION</a:t>
            </a:r>
          </a:p>
        </p:txBody>
      </p:sp>
      <p:sp>
        <p:nvSpPr>
          <p:cNvPr id="3" name="Block Arc 18">
            <a:extLst>
              <a:ext uri="{FF2B5EF4-FFF2-40B4-BE49-F238E27FC236}">
                <a16:creationId xmlns:a16="http://schemas.microsoft.com/office/drawing/2014/main" xmlns="" id="{18DC1901-E02D-4BEC-BC54-E8CA78666A7C}"/>
              </a:ext>
            </a:extLst>
          </p:cNvPr>
          <p:cNvSpPr/>
          <p:nvPr/>
        </p:nvSpPr>
        <p:spPr>
          <a:xfrm rot="2172796">
            <a:off x="3371853" y="1570713"/>
            <a:ext cx="4257639" cy="4257639"/>
          </a:xfrm>
          <a:prstGeom prst="blockArc">
            <a:avLst>
              <a:gd name="adj1" fmla="val 10800000"/>
              <a:gd name="adj2" fmla="val 5839713"/>
              <a:gd name="adj3" fmla="val 816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0378837-3F76-40CA-AFC3-EFEFA72C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93" y="2425890"/>
            <a:ext cx="1787589" cy="282987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46E12606-AAD0-4DAA-8FA6-EF64E4CDB730}"/>
              </a:ext>
            </a:extLst>
          </p:cNvPr>
          <p:cNvSpPr/>
          <p:nvPr/>
        </p:nvSpPr>
        <p:spPr>
          <a:xfrm>
            <a:off x="2064188" y="1509090"/>
            <a:ext cx="922423" cy="916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5CB6B6DB-5E01-41D2-8F65-6E6FA1D1DCE1}"/>
              </a:ext>
            </a:extLst>
          </p:cNvPr>
          <p:cNvSpPr/>
          <p:nvPr/>
        </p:nvSpPr>
        <p:spPr>
          <a:xfrm rot="21062528">
            <a:off x="8584387" y="1707670"/>
            <a:ext cx="914400" cy="9144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D2D2382-F371-4A85-BCE8-62F905AC0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09" y="5792724"/>
            <a:ext cx="923069" cy="47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xmlns="" id="{B5A56784-2701-40D5-9E5F-30A368429AA1}"/>
              </a:ext>
            </a:extLst>
          </p:cNvPr>
          <p:cNvSpPr txBox="1">
            <a:spLocks/>
          </p:cNvSpPr>
          <p:nvPr/>
        </p:nvSpPr>
        <p:spPr>
          <a:xfrm>
            <a:off x="315575" y="4643797"/>
            <a:ext cx="2905830" cy="4410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>
                <a:solidFill>
                  <a:prstClr val="black"/>
                </a:solidFill>
                <a:latin typeface="Sitka Small" panose="02000505000000020004" pitchFamily="2" charset="0"/>
              </a:rPr>
              <a:t>L’EDI : </a:t>
            </a:r>
            <a:r>
              <a:rPr lang="fr-FR" sz="2000" b="0" dirty="0">
                <a:solidFill>
                  <a:prstClr val="black"/>
                </a:solidFill>
                <a:latin typeface="Sitka Small" panose="02000505000000020004" pitchFamily="2" charset="0"/>
              </a:rPr>
              <a:t>PhpStorm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9AF2CF82-6563-4ADD-8FA5-505F9FE6779E}"/>
              </a:ext>
            </a:extLst>
          </p:cNvPr>
          <p:cNvSpPr txBox="1">
            <a:spLocks/>
          </p:cNvSpPr>
          <p:nvPr/>
        </p:nvSpPr>
        <p:spPr>
          <a:xfrm>
            <a:off x="4516052" y="6281698"/>
            <a:ext cx="3358536" cy="4410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>
                <a:solidFill>
                  <a:prstClr val="black"/>
                </a:solidFill>
                <a:latin typeface="Sitka Small" panose="02000505000000020004" pitchFamily="2" charset="0"/>
              </a:rPr>
              <a:t>B</a:t>
            </a:r>
            <a:r>
              <a:rPr lang="fr-FR" sz="2000" dirty="0">
                <a:solidFill>
                  <a:srgbClr val="FF0000"/>
                </a:solidFill>
                <a:latin typeface="Sitka Small" panose="02000505000000020004" pitchFamily="2" charset="0"/>
              </a:rPr>
              <a:t>asse</a:t>
            </a:r>
            <a:r>
              <a:rPr lang="fr-FR" sz="2000" dirty="0">
                <a:solidFill>
                  <a:prstClr val="black"/>
                </a:solidFill>
                <a:latin typeface="Sitka Small" panose="02000505000000020004" pitchFamily="2" charset="0"/>
              </a:rPr>
              <a:t> de </a:t>
            </a:r>
            <a:r>
              <a:rPr lang="fr-FR" sz="2000" dirty="0" smtClean="0">
                <a:solidFill>
                  <a:prstClr val="black"/>
                </a:solidFill>
                <a:latin typeface="Sitka Small" panose="02000505000000020004" pitchFamily="2" charset="0"/>
              </a:rPr>
              <a:t>donnée</a:t>
            </a:r>
            <a:r>
              <a:rPr lang="fr-FR" sz="2000" dirty="0" smtClean="0">
                <a:solidFill>
                  <a:srgbClr val="FF0000"/>
                </a:solidFill>
                <a:latin typeface="Sitka Small" panose="02000505000000020004" pitchFamily="2" charset="0"/>
              </a:rPr>
              <a:t>s</a:t>
            </a:r>
            <a:r>
              <a:rPr lang="fr-FR" sz="2000" dirty="0" smtClean="0">
                <a:solidFill>
                  <a:prstClr val="black"/>
                </a:solidFill>
                <a:latin typeface="Sitka Small" panose="02000505000000020004" pitchFamily="2" charset="0"/>
              </a:rPr>
              <a:t>  </a:t>
            </a:r>
            <a:r>
              <a:rPr lang="fr-FR" sz="2000" dirty="0">
                <a:solidFill>
                  <a:prstClr val="black"/>
                </a:solidFill>
                <a:latin typeface="Sitka Small" panose="02000505000000020004" pitchFamily="2" charset="0"/>
              </a:rPr>
              <a:t>: </a:t>
            </a:r>
            <a:r>
              <a:rPr lang="fr-FR" sz="2000" b="0" dirty="0">
                <a:solidFill>
                  <a:prstClr val="black"/>
                </a:solidFill>
                <a:latin typeface="Sitka Small" panose="02000505000000020004" pitchFamily="2" charset="0"/>
              </a:rPr>
              <a:t>MySQL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EF325-F72E-485A-BCA0-08EB004DC631}"/>
              </a:ext>
            </a:extLst>
          </p:cNvPr>
          <p:cNvSpPr/>
          <p:nvPr/>
        </p:nvSpPr>
        <p:spPr>
          <a:xfrm>
            <a:off x="361480" y="1185924"/>
            <a:ext cx="2046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prstClr val="black"/>
                </a:solidFill>
                <a:latin typeface="Sitka Small" panose="02000505000000020004" pitchFamily="2" charset="0"/>
              </a:rPr>
              <a:t>Modélisation :</a:t>
            </a:r>
          </a:p>
          <a:p>
            <a:pPr algn="ctr"/>
            <a:r>
              <a:rPr lang="fr-FR" dirty="0">
                <a:solidFill>
                  <a:prstClr val="black"/>
                </a:solidFill>
                <a:latin typeface="Sitka Small" panose="02000505000000020004" pitchFamily="2" charset="0"/>
              </a:rPr>
              <a:t>UML 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63B5024-EFDF-4370-990D-B758573D6EF4}"/>
              </a:ext>
            </a:extLst>
          </p:cNvPr>
          <p:cNvSpPr txBox="1">
            <a:spLocks/>
          </p:cNvSpPr>
          <p:nvPr/>
        </p:nvSpPr>
        <p:spPr>
          <a:xfrm>
            <a:off x="7874588" y="4432402"/>
            <a:ext cx="2811182" cy="4410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>
                <a:solidFill>
                  <a:prstClr val="black"/>
                </a:solidFill>
                <a:latin typeface="Sitka Small" panose="02000505000000020004" pitchFamily="2" charset="0"/>
              </a:rPr>
              <a:t>Framework</a:t>
            </a:r>
            <a:r>
              <a:rPr lang="fr-FR" sz="2000" b="0" dirty="0">
                <a:solidFill>
                  <a:prstClr val="black"/>
                </a:solidFill>
                <a:latin typeface="Sitka Small" panose="02000505000000020004" pitchFamily="2" charset="0"/>
              </a:rPr>
              <a:t> : Laravel</a:t>
            </a:r>
            <a:r>
              <a:rPr lang="fr-FR" sz="2000" dirty="0">
                <a:solidFill>
                  <a:prstClr val="black"/>
                </a:solidFill>
                <a:latin typeface="Sitka Small" panose="02000505000000020004" pitchFamily="2" charset="0"/>
              </a:rPr>
              <a:t> </a:t>
            </a:r>
            <a:endParaRPr lang="fr-FR" sz="2000" b="0" dirty="0">
              <a:solidFill>
                <a:prstClr val="black"/>
              </a:solidFill>
              <a:latin typeface="Sitka Small" panose="02000505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CB25AD0-F61E-42BC-A208-236E6DB548BD}"/>
              </a:ext>
            </a:extLst>
          </p:cNvPr>
          <p:cNvSpPr/>
          <p:nvPr/>
        </p:nvSpPr>
        <p:spPr>
          <a:xfrm>
            <a:off x="8119528" y="1062011"/>
            <a:ext cx="309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prstClr val="black"/>
                </a:solidFill>
                <a:latin typeface="Sitka Small" panose="02000505000000020004" pitchFamily="2" charset="0"/>
              </a:rPr>
              <a:t>Langage informatique :</a:t>
            </a:r>
          </a:p>
          <a:p>
            <a:pPr algn="ctr"/>
            <a:r>
              <a:rPr lang="fr-FR" dirty="0">
                <a:solidFill>
                  <a:prstClr val="black"/>
                </a:solidFill>
                <a:latin typeface="Sitka Small" panose="02000505000000020004" pitchFamily="2" charset="0"/>
              </a:rPr>
              <a:t>php</a:t>
            </a:r>
            <a:r>
              <a:rPr lang="fr-FR" b="1" dirty="0">
                <a:solidFill>
                  <a:prstClr val="black"/>
                </a:solidFill>
                <a:latin typeface="Sitka Small" panose="02000505000000020004" pitchFamily="2" charset="0"/>
              </a:rPr>
              <a:t> </a:t>
            </a:r>
            <a:r>
              <a:rPr lang="fr-FR" dirty="0">
                <a:solidFill>
                  <a:prstClr val="black"/>
                </a:solidFill>
                <a:latin typeface="Sitka Small" panose="02000505000000020004" pitchFamily="2" charset="0"/>
              </a:rPr>
              <a:t> 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A99BB3B8-087C-47DD-8012-3D733F10E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301" y="5022468"/>
            <a:ext cx="946575" cy="647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5E909677-7EA8-494E-BF95-45E83CD4B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143" y="5219248"/>
            <a:ext cx="784831" cy="784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1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93CD222-8B77-456D-AE06-142A77642F1E}"/>
              </a:ext>
            </a:extLst>
          </p:cNvPr>
          <p:cNvSpPr/>
          <p:nvPr/>
        </p:nvSpPr>
        <p:spPr>
          <a:xfrm>
            <a:off x="213620" y="106018"/>
            <a:ext cx="1176476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5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PRÉSENTATION DE LA PLATEFORME </a:t>
            </a:r>
          </a:p>
        </p:txBody>
      </p:sp>
    </p:spTree>
    <p:extLst>
      <p:ext uri="{BB962C8B-B14F-4D97-AF65-F5344CB8AC3E}">
        <p14:creationId xmlns:p14="http://schemas.microsoft.com/office/powerpoint/2010/main" val="1008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2">
            <a:extLst>
              <a:ext uri="{FF2B5EF4-FFF2-40B4-BE49-F238E27FC236}">
                <a16:creationId xmlns:a16="http://schemas.microsoft.com/office/drawing/2014/main" xmlns="" id="{BBDE6643-50F0-4F5C-AF9E-4BC6A1ECB696}"/>
              </a:ext>
            </a:extLst>
          </p:cNvPr>
          <p:cNvSpPr/>
          <p:nvPr/>
        </p:nvSpPr>
        <p:spPr>
          <a:xfrm>
            <a:off x="-49677" y="943044"/>
            <a:ext cx="3013941" cy="5417563"/>
          </a:xfrm>
          <a:custGeom>
            <a:avLst/>
            <a:gdLst>
              <a:gd name="connsiteX0" fmla="*/ 0 w 2688152"/>
              <a:gd name="connsiteY0" fmla="*/ 0 h 5376300"/>
              <a:gd name="connsiteX1" fmla="*/ 2 w 2688152"/>
              <a:gd name="connsiteY1" fmla="*/ 0 h 5376300"/>
              <a:gd name="connsiteX2" fmla="*/ 2688152 w 2688152"/>
              <a:gd name="connsiteY2" fmla="*/ 2688150 h 5376300"/>
              <a:gd name="connsiteX3" fmla="*/ 2 w 2688152"/>
              <a:gd name="connsiteY3" fmla="*/ 5376300 h 5376300"/>
              <a:gd name="connsiteX4" fmla="*/ 0 w 2688152"/>
              <a:gd name="connsiteY4" fmla="*/ 5376300 h 5376300"/>
              <a:gd name="connsiteX5" fmla="*/ 0 w 2688152"/>
              <a:gd name="connsiteY5" fmla="*/ 5268071 h 5376300"/>
              <a:gd name="connsiteX6" fmla="*/ 186213 w 2688152"/>
              <a:gd name="connsiteY6" fmla="*/ 5258902 h 5376300"/>
              <a:gd name="connsiteX7" fmla="*/ 2565270 w 2688152"/>
              <a:gd name="connsiteY7" fmla="*/ 2688151 h 5376300"/>
              <a:gd name="connsiteX8" fmla="*/ 186213 w 2688152"/>
              <a:gd name="connsiteY8" fmla="*/ 117401 h 5376300"/>
              <a:gd name="connsiteX9" fmla="*/ 0 w 2688152"/>
              <a:gd name="connsiteY9" fmla="*/ 108231 h 53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8152" h="5376300">
                <a:moveTo>
                  <a:pt x="0" y="0"/>
                </a:moveTo>
                <a:lnTo>
                  <a:pt x="2" y="0"/>
                </a:lnTo>
                <a:cubicBezTo>
                  <a:pt x="1484626" y="0"/>
                  <a:pt x="2688152" y="1203526"/>
                  <a:pt x="2688152" y="2688150"/>
                </a:cubicBezTo>
                <a:cubicBezTo>
                  <a:pt x="2688152" y="4172775"/>
                  <a:pt x="1484626" y="5376300"/>
                  <a:pt x="2" y="5376300"/>
                </a:cubicBezTo>
                <a:lnTo>
                  <a:pt x="0" y="5376300"/>
                </a:lnTo>
                <a:lnTo>
                  <a:pt x="0" y="5268071"/>
                </a:lnTo>
                <a:lnTo>
                  <a:pt x="186213" y="5258902"/>
                </a:lnTo>
                <a:cubicBezTo>
                  <a:pt x="1522494" y="5126571"/>
                  <a:pt x="2565270" y="4026109"/>
                  <a:pt x="2565270" y="2688151"/>
                </a:cubicBezTo>
                <a:cubicBezTo>
                  <a:pt x="2565270" y="1350193"/>
                  <a:pt x="1522494" y="249732"/>
                  <a:pt x="186213" y="117401"/>
                </a:cubicBezTo>
                <a:lnTo>
                  <a:pt x="0" y="108231"/>
                </a:lnTo>
                <a:close/>
              </a:path>
            </a:pathLst>
          </a:custGeom>
          <a:gradFill flip="none" rotWithShape="1">
            <a:gsLst>
              <a:gs pos="75000">
                <a:srgbClr val="60509C"/>
              </a:gs>
              <a:gs pos="50000">
                <a:srgbClr val="C74399"/>
              </a:gs>
              <a:gs pos="25000">
                <a:srgbClr val="F4941D"/>
              </a:gs>
              <a:gs pos="0">
                <a:srgbClr val="FFD63A"/>
              </a:gs>
              <a:gs pos="100000">
                <a:srgbClr val="00ACBE"/>
              </a:gs>
            </a:gsLst>
            <a:path path="circle">
              <a:fillToRect l="100000" t="100000"/>
            </a:path>
            <a:tileRect r="-100000" b="-100000"/>
          </a:gradFill>
          <a:ln w="8255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>
            <a:glow rad="76200">
              <a:srgbClr val="3C76A6">
                <a:satMod val="175000"/>
                <a:alpha val="9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xmlns="" id="{9A89F543-9F64-439F-B7A3-9ADE7881FE42}"/>
              </a:ext>
            </a:extLst>
          </p:cNvPr>
          <p:cNvSpPr txBox="1">
            <a:spLocks/>
          </p:cNvSpPr>
          <p:nvPr/>
        </p:nvSpPr>
        <p:spPr>
          <a:xfrm>
            <a:off x="11650257" y="6431732"/>
            <a:ext cx="337425" cy="310712"/>
          </a:xfrm>
          <a:prstGeom prst="ellipse">
            <a:avLst/>
          </a:prstGeom>
          <a:solidFill>
            <a:sysClr val="window" lastClr="FFFFFF"/>
          </a:solidFill>
          <a:ln>
            <a:solidFill>
              <a:sysClr val="window" lastClr="FFFFFF"/>
            </a:solidFill>
          </a:ln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31CE0851-8047-4B0A-A6DC-E5C97FC09736}"/>
              </a:ext>
            </a:extLst>
          </p:cNvPr>
          <p:cNvSpPr/>
          <p:nvPr/>
        </p:nvSpPr>
        <p:spPr>
          <a:xfrm>
            <a:off x="2333887" y="1911197"/>
            <a:ext cx="5688000" cy="466613"/>
          </a:xfrm>
          <a:prstGeom prst="roundRect">
            <a:avLst>
              <a:gd name="adj" fmla="val 29782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      </a:t>
            </a:r>
            <a:r>
              <a:rPr kumimoji="0" lang="fr-FR" sz="20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PROBLÉMATIQUE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632A8C2F-6DCC-4555-B562-4FF44F32F45B}"/>
              </a:ext>
            </a:extLst>
          </p:cNvPr>
          <p:cNvSpPr/>
          <p:nvPr/>
        </p:nvSpPr>
        <p:spPr>
          <a:xfrm>
            <a:off x="2530765" y="4190917"/>
            <a:ext cx="5688000" cy="466613"/>
          </a:xfrm>
          <a:prstGeom prst="roundRect">
            <a:avLst>
              <a:gd name="adj" fmla="val 29782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     ANALYSE ET CONCEPTION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93DC9C20-EA47-42F1-A94C-115980240DE7}"/>
              </a:ext>
            </a:extLst>
          </p:cNvPr>
          <p:cNvSpPr/>
          <p:nvPr/>
        </p:nvSpPr>
        <p:spPr>
          <a:xfrm>
            <a:off x="1824939" y="5217658"/>
            <a:ext cx="5688000" cy="466613"/>
          </a:xfrm>
          <a:prstGeom prst="roundRect">
            <a:avLst>
              <a:gd name="adj" fmla="val 29782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     MISE EN ŒUVRE DE LA SOLUTION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E10AD9C4-6F39-4914-B8E7-A5A23F6E01D7}"/>
              </a:ext>
            </a:extLst>
          </p:cNvPr>
          <p:cNvSpPr/>
          <p:nvPr/>
        </p:nvSpPr>
        <p:spPr>
          <a:xfrm>
            <a:off x="1293720" y="5944095"/>
            <a:ext cx="5688000" cy="466613"/>
          </a:xfrm>
          <a:prstGeom prst="roundRect">
            <a:avLst>
              <a:gd name="adj" fmla="val 29782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  CONCLUSION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00E33262-9095-4579-BEC2-F3F210EEAA6E}"/>
              </a:ext>
            </a:extLst>
          </p:cNvPr>
          <p:cNvSpPr/>
          <p:nvPr/>
        </p:nvSpPr>
        <p:spPr>
          <a:xfrm>
            <a:off x="2310897" y="4096522"/>
            <a:ext cx="655899" cy="63770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262DC08B-2C08-4E97-8C39-E7601D0E4423}"/>
              </a:ext>
            </a:extLst>
          </p:cNvPr>
          <p:cNvSpPr/>
          <p:nvPr/>
        </p:nvSpPr>
        <p:spPr>
          <a:xfrm>
            <a:off x="918667" y="5773758"/>
            <a:ext cx="661791" cy="63988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B7CF7C19-F62F-4B23-831A-F25C510BF8BB}"/>
              </a:ext>
            </a:extLst>
          </p:cNvPr>
          <p:cNvSpPr/>
          <p:nvPr/>
        </p:nvSpPr>
        <p:spPr>
          <a:xfrm>
            <a:off x="2123302" y="1856847"/>
            <a:ext cx="655899" cy="63770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C686AC06-ACE3-444E-B1FE-F45669A66CCB}"/>
              </a:ext>
            </a:extLst>
          </p:cNvPr>
          <p:cNvSpPr/>
          <p:nvPr/>
        </p:nvSpPr>
        <p:spPr>
          <a:xfrm>
            <a:off x="1654998" y="5140900"/>
            <a:ext cx="655899" cy="63770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xmlns="" id="{D1105F33-3807-49B2-95A9-E8D5AFAD33A3}"/>
              </a:ext>
            </a:extLst>
          </p:cNvPr>
          <p:cNvSpPr/>
          <p:nvPr/>
        </p:nvSpPr>
        <p:spPr>
          <a:xfrm>
            <a:off x="2807475" y="3038207"/>
            <a:ext cx="5688000" cy="466613"/>
          </a:xfrm>
          <a:prstGeom prst="roundRect">
            <a:avLst>
              <a:gd name="adj" fmla="val 29782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     </a:t>
            </a:r>
            <a:r>
              <a:rPr lang="fr-FR" sz="2000" b="1" kern="0" dirty="0" smtClean="0">
                <a:solidFill>
                  <a:srgbClr val="FF0000"/>
                </a:solidFill>
                <a:latin typeface="Sitka Small" panose="02000505000000020004" pitchFamily="2" charset="0"/>
              </a:rPr>
              <a:t>OBJE</a:t>
            </a:r>
            <a:r>
              <a:rPr lang="fr-FR" sz="2000" b="1" kern="0" dirty="0" smtClean="0">
                <a:solidFill>
                  <a:prstClr val="black"/>
                </a:solidFill>
                <a:latin typeface="Sitka Small" panose="02000505000000020004" pitchFamily="2" charset="0"/>
              </a:rPr>
              <a:t>CTIFS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Small" panose="02000505000000020004" pitchFamily="2" charset="0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32FB3C73-85B5-461D-810D-596E77175D28}"/>
              </a:ext>
            </a:extLst>
          </p:cNvPr>
          <p:cNvSpPr/>
          <p:nvPr/>
        </p:nvSpPr>
        <p:spPr>
          <a:xfrm>
            <a:off x="2595839" y="2983644"/>
            <a:ext cx="655899" cy="637705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xmlns="" id="{F73D8A75-CD2D-4866-8A3F-51FF909998B1}"/>
              </a:ext>
            </a:extLst>
          </p:cNvPr>
          <p:cNvSpPr/>
          <p:nvPr/>
        </p:nvSpPr>
        <p:spPr>
          <a:xfrm>
            <a:off x="1094984" y="890008"/>
            <a:ext cx="5687032" cy="466613"/>
          </a:xfrm>
          <a:prstGeom prst="roundRect">
            <a:avLst>
              <a:gd name="adj" fmla="val 29782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     INTRODUCTION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7353B70C-AB02-4CA3-A0F6-950888CEEEE3}"/>
              </a:ext>
            </a:extLst>
          </p:cNvPr>
          <p:cNvSpPr/>
          <p:nvPr/>
        </p:nvSpPr>
        <p:spPr>
          <a:xfrm>
            <a:off x="924559" y="791392"/>
            <a:ext cx="655899" cy="637705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8B451C39-9124-43DF-BE4E-0F8B5607F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569" y="252394"/>
            <a:ext cx="5080296" cy="63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5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1F156E3-2271-4D28-869E-B3FAD0C0A447}"/>
              </a:ext>
            </a:extLst>
          </p:cNvPr>
          <p:cNvSpPr/>
          <p:nvPr/>
        </p:nvSpPr>
        <p:spPr>
          <a:xfrm>
            <a:off x="1219167" y="2644170"/>
            <a:ext cx="9462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Arial Rounded MT Bold" panose="020F07040305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889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8.33333E-7 -2.59259E-6 L -8.33333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158D50C-D14F-4A4A-B106-8318B66D7C09}"/>
              </a:ext>
            </a:extLst>
          </p:cNvPr>
          <p:cNvSpPr/>
          <p:nvPr/>
        </p:nvSpPr>
        <p:spPr>
          <a:xfrm>
            <a:off x="432000" y="1873511"/>
            <a:ext cx="11132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0" b="0" i="0" u="none" strike="noStrike" kern="0" cap="none" spc="0" normalizeH="0" baseline="0" noProof="0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</a:rPr>
              <a:t>MERCI DE VOTRE ATTENTION</a:t>
            </a:r>
            <a:endParaRPr kumimoji="0" lang="fr-FR" sz="9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12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5989CF8-AC0F-448D-B0CF-987A44B21E2A}"/>
              </a:ext>
            </a:extLst>
          </p:cNvPr>
          <p:cNvSpPr/>
          <p:nvPr/>
        </p:nvSpPr>
        <p:spPr>
          <a:xfrm>
            <a:off x="1403641" y="2337666"/>
            <a:ext cx="9570249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0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64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6 -4.81481E-6 L -2.08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1C9FEEB-CD14-4E4F-BBD1-2EFD1AB2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95" y="1152318"/>
            <a:ext cx="72961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C7B9A9-5F9A-474D-87CF-AAEF3ECE4125}"/>
              </a:ext>
            </a:extLst>
          </p:cNvPr>
          <p:cNvSpPr/>
          <p:nvPr/>
        </p:nvSpPr>
        <p:spPr>
          <a:xfrm>
            <a:off x="2777633" y="375896"/>
            <a:ext cx="6371689" cy="4948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1" i="0" u="none" strike="noStrike" kern="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PROBLÉMATIQUE</a:t>
            </a:r>
            <a:r>
              <a:rPr kumimoji="0" lang="fr-FR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A905AEA-4CAC-47A9-BA60-252FA51C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870775"/>
            <a:ext cx="80486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>
            <a:extLst>
              <a:ext uri="{FF2B5EF4-FFF2-40B4-BE49-F238E27FC236}">
                <a16:creationId xmlns:a16="http://schemas.microsoft.com/office/drawing/2014/main" xmlns="" id="{C73659AA-903B-4204-8F13-F42AC17A1066}"/>
              </a:ext>
            </a:extLst>
          </p:cNvPr>
          <p:cNvGrpSpPr/>
          <p:nvPr/>
        </p:nvGrpSpPr>
        <p:grpSpPr>
          <a:xfrm>
            <a:off x="4051758" y="500927"/>
            <a:ext cx="615394" cy="615394"/>
            <a:chOff x="3907659" y="423747"/>
            <a:chExt cx="615394" cy="615394"/>
          </a:xfrm>
        </p:grpSpPr>
        <p:sp>
          <p:nvSpPr>
            <p:cNvPr id="3" name="Teardrop 70">
              <a:extLst>
                <a:ext uri="{FF2B5EF4-FFF2-40B4-BE49-F238E27FC236}">
                  <a16:creationId xmlns:a16="http://schemas.microsoft.com/office/drawing/2014/main" xmlns="" id="{879437F7-BFAB-4969-8776-F59584527A6C}"/>
                </a:ext>
              </a:extLst>
            </p:cNvPr>
            <p:cNvSpPr/>
            <p:nvPr/>
          </p:nvSpPr>
          <p:spPr>
            <a:xfrm rot="11895332">
              <a:off x="3907659" y="423747"/>
              <a:ext cx="615394" cy="615394"/>
            </a:xfrm>
            <a:prstGeom prst="teardrop">
              <a:avLst>
                <a:gd name="adj" fmla="val 200000"/>
              </a:avLst>
            </a:prstGeom>
            <a:solidFill>
              <a:srgbClr val="334D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77">
              <a:extLst>
                <a:ext uri="{FF2B5EF4-FFF2-40B4-BE49-F238E27FC236}">
                  <a16:creationId xmlns:a16="http://schemas.microsoft.com/office/drawing/2014/main" xmlns="" id="{95814233-C153-4490-AD35-8725D3399CA9}"/>
                </a:ext>
              </a:extLst>
            </p:cNvPr>
            <p:cNvSpPr txBox="1"/>
            <p:nvPr/>
          </p:nvSpPr>
          <p:spPr>
            <a:xfrm>
              <a:off x="4027723" y="503698"/>
              <a:ext cx="4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5" name="Group 83">
            <a:extLst>
              <a:ext uri="{FF2B5EF4-FFF2-40B4-BE49-F238E27FC236}">
                <a16:creationId xmlns:a16="http://schemas.microsoft.com/office/drawing/2014/main" xmlns="" id="{90208F3B-B7CE-45FD-B4F7-A1F82A1AFD55}"/>
              </a:ext>
            </a:extLst>
          </p:cNvPr>
          <p:cNvGrpSpPr/>
          <p:nvPr/>
        </p:nvGrpSpPr>
        <p:grpSpPr>
          <a:xfrm>
            <a:off x="10067092" y="581829"/>
            <a:ext cx="615394" cy="615394"/>
            <a:chOff x="7130825" y="1098558"/>
            <a:chExt cx="615394" cy="615394"/>
          </a:xfrm>
        </p:grpSpPr>
        <p:sp>
          <p:nvSpPr>
            <p:cNvPr id="6" name="Teardrop 71">
              <a:extLst>
                <a:ext uri="{FF2B5EF4-FFF2-40B4-BE49-F238E27FC236}">
                  <a16:creationId xmlns:a16="http://schemas.microsoft.com/office/drawing/2014/main" xmlns="" id="{BAC08293-5B1C-497D-91F2-D92D1E471BC6}"/>
                </a:ext>
              </a:extLst>
            </p:cNvPr>
            <p:cNvSpPr/>
            <p:nvPr/>
          </p:nvSpPr>
          <p:spPr>
            <a:xfrm rot="11895332">
              <a:off x="7130825" y="1098558"/>
              <a:ext cx="615394" cy="615394"/>
            </a:xfrm>
            <a:prstGeom prst="teardrop">
              <a:avLst>
                <a:gd name="adj" fmla="val 200000"/>
              </a:avLst>
            </a:prstGeom>
            <a:solidFill>
              <a:srgbClr val="43B39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8">
              <a:extLst>
                <a:ext uri="{FF2B5EF4-FFF2-40B4-BE49-F238E27FC236}">
                  <a16:creationId xmlns:a16="http://schemas.microsoft.com/office/drawing/2014/main" xmlns="" id="{8BC8ACC4-6936-4395-8828-9CDB9AD27E48}"/>
                </a:ext>
              </a:extLst>
            </p:cNvPr>
            <p:cNvSpPr txBox="1"/>
            <p:nvPr/>
          </p:nvSpPr>
          <p:spPr>
            <a:xfrm>
              <a:off x="7236585" y="1175453"/>
              <a:ext cx="4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8" name="Group 88">
            <a:extLst>
              <a:ext uri="{FF2B5EF4-FFF2-40B4-BE49-F238E27FC236}">
                <a16:creationId xmlns:a16="http://schemas.microsoft.com/office/drawing/2014/main" xmlns="" id="{85696703-91F9-4A7E-8780-8FCD6886C859}"/>
              </a:ext>
            </a:extLst>
          </p:cNvPr>
          <p:cNvGrpSpPr/>
          <p:nvPr/>
        </p:nvGrpSpPr>
        <p:grpSpPr>
          <a:xfrm>
            <a:off x="10046427" y="3870054"/>
            <a:ext cx="656723" cy="615394"/>
            <a:chOff x="10427595" y="2308351"/>
            <a:chExt cx="656723" cy="615394"/>
          </a:xfrm>
        </p:grpSpPr>
        <p:grpSp>
          <p:nvGrpSpPr>
            <p:cNvPr id="9" name="Group 84">
              <a:extLst>
                <a:ext uri="{FF2B5EF4-FFF2-40B4-BE49-F238E27FC236}">
                  <a16:creationId xmlns:a16="http://schemas.microsoft.com/office/drawing/2014/main" xmlns="" id="{2053D76A-CA9E-490C-9302-87F87F543891}"/>
                </a:ext>
              </a:extLst>
            </p:cNvPr>
            <p:cNvGrpSpPr/>
            <p:nvPr/>
          </p:nvGrpSpPr>
          <p:grpSpPr>
            <a:xfrm>
              <a:off x="10468924" y="2308351"/>
              <a:ext cx="615394" cy="615394"/>
              <a:chOff x="10468924" y="2308351"/>
              <a:chExt cx="615394" cy="615394"/>
            </a:xfrm>
          </p:grpSpPr>
          <p:sp>
            <p:nvSpPr>
              <p:cNvPr id="11" name="TextBox 79">
                <a:extLst>
                  <a:ext uri="{FF2B5EF4-FFF2-40B4-BE49-F238E27FC236}">
                    <a16:creationId xmlns:a16="http://schemas.microsoft.com/office/drawing/2014/main" xmlns="" id="{A9E14BF2-DEC8-4BD7-95F4-48B937266066}"/>
                  </a:ext>
                </a:extLst>
              </p:cNvPr>
              <p:cNvSpPr txBox="1"/>
              <p:nvPr/>
            </p:nvSpPr>
            <p:spPr>
              <a:xfrm>
                <a:off x="10598405" y="2385845"/>
                <a:ext cx="4048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12" name="Teardrop 72">
                <a:extLst>
                  <a:ext uri="{FF2B5EF4-FFF2-40B4-BE49-F238E27FC236}">
                    <a16:creationId xmlns:a16="http://schemas.microsoft.com/office/drawing/2014/main" xmlns="" id="{EF9EAA74-1AF8-4165-884F-BCCF8DE02DE2}"/>
                  </a:ext>
                </a:extLst>
              </p:cNvPr>
              <p:cNvSpPr/>
              <p:nvPr/>
            </p:nvSpPr>
            <p:spPr>
              <a:xfrm rot="11895332">
                <a:off x="10468924" y="2308351"/>
                <a:ext cx="615394" cy="615394"/>
              </a:xfrm>
              <a:prstGeom prst="teardrop">
                <a:avLst>
                  <a:gd name="adj" fmla="val 200000"/>
                </a:avLst>
              </a:prstGeom>
              <a:solidFill>
                <a:srgbClr val="EFC94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87">
              <a:extLst>
                <a:ext uri="{FF2B5EF4-FFF2-40B4-BE49-F238E27FC236}">
                  <a16:creationId xmlns:a16="http://schemas.microsoft.com/office/drawing/2014/main" xmlns="" id="{5943E6FC-2818-483E-B46B-5BE9A74BC256}"/>
                </a:ext>
              </a:extLst>
            </p:cNvPr>
            <p:cNvSpPr txBox="1"/>
            <p:nvPr/>
          </p:nvSpPr>
          <p:spPr>
            <a:xfrm>
              <a:off x="10427595" y="2421893"/>
              <a:ext cx="644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grpSp>
        <p:nvGrpSpPr>
          <p:cNvPr id="13" name="Group 85">
            <a:extLst>
              <a:ext uri="{FF2B5EF4-FFF2-40B4-BE49-F238E27FC236}">
                <a16:creationId xmlns:a16="http://schemas.microsoft.com/office/drawing/2014/main" xmlns="" id="{CCBFBF0B-6FFC-49DE-9971-7789F67F708B}"/>
              </a:ext>
            </a:extLst>
          </p:cNvPr>
          <p:cNvGrpSpPr/>
          <p:nvPr/>
        </p:nvGrpSpPr>
        <p:grpSpPr>
          <a:xfrm>
            <a:off x="4212504" y="3938875"/>
            <a:ext cx="615394" cy="615394"/>
            <a:chOff x="8278230" y="4540242"/>
            <a:chExt cx="615394" cy="615394"/>
          </a:xfrm>
        </p:grpSpPr>
        <p:sp>
          <p:nvSpPr>
            <p:cNvPr id="14" name="Teardrop 73">
              <a:extLst>
                <a:ext uri="{FF2B5EF4-FFF2-40B4-BE49-F238E27FC236}">
                  <a16:creationId xmlns:a16="http://schemas.microsoft.com/office/drawing/2014/main" xmlns="" id="{0EAA5C45-4295-4ACA-913F-84A28538B65C}"/>
                </a:ext>
              </a:extLst>
            </p:cNvPr>
            <p:cNvSpPr/>
            <p:nvPr/>
          </p:nvSpPr>
          <p:spPr>
            <a:xfrm rot="11895332">
              <a:off x="8278230" y="4540242"/>
              <a:ext cx="615394" cy="615394"/>
            </a:xfrm>
            <a:prstGeom prst="teardrop">
              <a:avLst>
                <a:gd name="adj" fmla="val 200000"/>
              </a:avLst>
            </a:prstGeom>
            <a:solidFill>
              <a:srgbClr val="E17A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80">
              <a:extLst>
                <a:ext uri="{FF2B5EF4-FFF2-40B4-BE49-F238E27FC236}">
                  <a16:creationId xmlns:a16="http://schemas.microsoft.com/office/drawing/2014/main" xmlns="" id="{3BAE9A31-4010-4466-A90E-E063F2B0686D}"/>
                </a:ext>
              </a:extLst>
            </p:cNvPr>
            <p:cNvSpPr txBox="1"/>
            <p:nvPr/>
          </p:nvSpPr>
          <p:spPr>
            <a:xfrm>
              <a:off x="8414262" y="4627584"/>
              <a:ext cx="4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A83CE7D2-8D81-4326-AECC-D935D568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04" y="1058834"/>
            <a:ext cx="2797096" cy="2085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2A045FA4-02AA-46C9-8FB1-D58BBA27A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25" y="4426326"/>
            <a:ext cx="3030945" cy="2080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FF5358FE-4EB7-411D-90F9-E68B034F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54" y="991990"/>
            <a:ext cx="3127500" cy="20740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3268797B-B767-4737-A1EB-DC2064D60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402" y="4426326"/>
            <a:ext cx="3030945" cy="2065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019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F94961-6D4D-40A0-8A6F-208416DD9810}"/>
              </a:ext>
            </a:extLst>
          </p:cNvPr>
          <p:cNvSpPr/>
          <p:nvPr/>
        </p:nvSpPr>
        <p:spPr>
          <a:xfrm>
            <a:off x="2751129" y="349391"/>
            <a:ext cx="6371689" cy="4948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500" b="1" kern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OBJECTIFS</a:t>
            </a:r>
            <a:r>
              <a:rPr kumimoji="0" lang="fr-FR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A666006-417F-4D8C-8BDE-32E69C30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1533037"/>
            <a:ext cx="11115551" cy="46557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73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895D6BE-F2BA-4012-BF3E-C4831E2810FC}"/>
              </a:ext>
            </a:extLst>
          </p:cNvPr>
          <p:cNvSpPr/>
          <p:nvPr/>
        </p:nvSpPr>
        <p:spPr>
          <a:xfrm>
            <a:off x="2645111" y="110851"/>
            <a:ext cx="7201254" cy="10420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500" b="1" kern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OBJECTIF PRINCIPALE</a:t>
            </a:r>
            <a:r>
              <a:rPr kumimoji="0" lang="fr-FR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C4811D3-8A18-4B0C-857F-DB23B515F784}"/>
              </a:ext>
            </a:extLst>
          </p:cNvPr>
          <p:cNvSpPr txBox="1"/>
          <p:nvPr/>
        </p:nvSpPr>
        <p:spPr>
          <a:xfrm>
            <a:off x="1855305" y="2688383"/>
            <a:ext cx="8984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principal pour ce mémoire est d’offrir à l’état civil un moyen de pouvoir numériser ses données.</a:t>
            </a:r>
          </a:p>
        </p:txBody>
      </p:sp>
    </p:spTree>
    <p:extLst>
      <p:ext uri="{BB962C8B-B14F-4D97-AF65-F5344CB8AC3E}">
        <p14:creationId xmlns:p14="http://schemas.microsoft.com/office/powerpoint/2010/main" val="4731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9C1C1EB-4865-4D40-AD08-9B764CDE0900}"/>
              </a:ext>
            </a:extLst>
          </p:cNvPr>
          <p:cNvSpPr txBox="1"/>
          <p:nvPr/>
        </p:nvSpPr>
        <p:spPr>
          <a:xfrm>
            <a:off x="1484241" y="1152496"/>
            <a:ext cx="9952383" cy="2278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363855" lvl="0" indent="-342900" fontAlgn="base">
              <a:lnSpc>
                <a:spcPct val="1480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"/>
            </a:pPr>
            <a:r>
              <a:rPr lang="fr-FR" sz="16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Permettre l’unicité des numéros de </a:t>
            </a:r>
            <a:r>
              <a:rPr lang="fr-FR" sz="1600" b="1" u="none" strike="noStrike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déclaration</a:t>
            </a:r>
            <a:endParaRPr lang="fr-FR" sz="1600" b="1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3855" lvl="0" indent="-342900" fontAlgn="base">
              <a:lnSpc>
                <a:spcPct val="1480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"/>
            </a:pPr>
            <a:r>
              <a:rPr lang="fr-FR" sz="16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Permettre une déclaration rapide et fiable</a:t>
            </a:r>
          </a:p>
          <a:p>
            <a:pPr marL="342900" marR="363855" lvl="0" indent="-342900" fontAlgn="base">
              <a:lnSpc>
                <a:spcPct val="1480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"/>
            </a:pPr>
            <a:r>
              <a:rPr lang="fr-FR" sz="16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Permettre une meilleure conservation des actes</a:t>
            </a:r>
          </a:p>
          <a:p>
            <a:pPr marL="342900" marR="363855" lvl="0" indent="-342900" fontAlgn="base">
              <a:lnSpc>
                <a:spcPct val="1480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"/>
            </a:pPr>
            <a:r>
              <a:rPr lang="fr-FR" sz="16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Réduire le temps de recherche lors d’une demande</a:t>
            </a:r>
          </a:p>
          <a:p>
            <a:pPr marL="342900" marR="363855" lvl="0" indent="-342900" fontAlgn="base">
              <a:lnSpc>
                <a:spcPct val="1480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"/>
            </a:pPr>
            <a:r>
              <a:rPr lang="fr-FR" sz="16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Réduire le temps d’attente d’une demande d’acte d’état civil</a:t>
            </a:r>
          </a:p>
          <a:p>
            <a:pPr marL="342900" marR="363855" lvl="0" indent="-342900" fontAlgn="base">
              <a:lnSpc>
                <a:spcPct val="148000"/>
              </a:lnSpc>
              <a:spcAft>
                <a:spcPts val="80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"/>
            </a:pPr>
            <a:r>
              <a:rPr lang="fr-FR" sz="16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Evitez les fraudes.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E5782B-9EE9-45C4-90C5-C42682EA7479}"/>
              </a:ext>
            </a:extLst>
          </p:cNvPr>
          <p:cNvSpPr/>
          <p:nvPr/>
        </p:nvSpPr>
        <p:spPr>
          <a:xfrm>
            <a:off x="0" y="4818173"/>
            <a:ext cx="12192000" cy="2122496"/>
          </a:xfrm>
          <a:prstGeom prst="rect">
            <a:avLst/>
          </a:prstGeom>
          <a:solidFill>
            <a:srgbClr val="3C76A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0" cap="none" spc="0" normalizeH="0" baseline="0" noProof="0" dirty="0">
              <a:ln w="10160">
                <a:solidFill>
                  <a:srgbClr val="3C76A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Sitka Small" panose="02000505000000020004" pitchFamily="2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92EE99-47EF-44F2-8755-8431E45DF97B}"/>
              </a:ext>
            </a:extLst>
          </p:cNvPr>
          <p:cNvSpPr/>
          <p:nvPr/>
        </p:nvSpPr>
        <p:spPr>
          <a:xfrm>
            <a:off x="1766502" y="5143186"/>
            <a:ext cx="8168663" cy="13071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500" b="1" kern="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OBJECTIFS </a:t>
            </a:r>
            <a:r>
              <a:rPr lang="fr-FR" sz="4500" b="1" kern="0" dirty="0" err="1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SPECIFIQUE</a:t>
            </a:r>
            <a:r>
              <a:rPr lang="fr-FR" sz="4500" b="1" kern="0" dirty="0" err="1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Sitka Small" panose="02000505000000020004" pitchFamily="2" charset="0"/>
              </a:rPr>
              <a:t>s</a:t>
            </a:r>
            <a:r>
              <a:rPr kumimoji="0" lang="fr-FR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tka Small" panose="02000505000000020004" pitchFamily="2" charset="0"/>
                <a:ea typeface="+mn-ea"/>
                <a:cs typeface="+mn-cs"/>
              </a:rPr>
              <a:t> </a:t>
            </a:r>
            <a:endParaRPr kumimoji="0" lang="fr-FR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itka Small" panose="02000505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6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206</Words>
  <Application>Microsoft Office PowerPoint</Application>
  <PresentationFormat>Grand écran</PresentationFormat>
  <Paragraphs>63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Algerian</vt:lpstr>
      <vt:lpstr>Arial</vt:lpstr>
      <vt:lpstr>Arial Rounded MT Bold</vt:lpstr>
      <vt:lpstr>Calibri</vt:lpstr>
      <vt:lpstr>Calibri Light</vt:lpstr>
      <vt:lpstr>Cooper Black</vt:lpstr>
      <vt:lpstr>Sitka Small</vt:lpstr>
      <vt:lpstr>Tahoma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fatima gaye</dc:creator>
  <cp:lastModifiedBy>Compte Microsoft</cp:lastModifiedBy>
  <cp:revision>7</cp:revision>
  <dcterms:created xsi:type="dcterms:W3CDTF">2021-12-23T12:58:50Z</dcterms:created>
  <dcterms:modified xsi:type="dcterms:W3CDTF">2021-12-24T18:54:59Z</dcterms:modified>
</cp:coreProperties>
</file>