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06311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12192000" y="0"/>
                </a:moveTo>
                <a:lnTo>
                  <a:pt x="0" y="0"/>
                </a:lnTo>
                <a:lnTo>
                  <a:pt x="0" y="551687"/>
                </a:lnTo>
                <a:lnTo>
                  <a:pt x="12192000" y="55168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8C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06311"/>
            <a:ext cx="12192000" cy="551815"/>
          </a:xfrm>
          <a:custGeom>
            <a:avLst/>
            <a:gdLst/>
            <a:ahLst/>
            <a:cxnLst/>
            <a:rect l="l" t="t" r="r" b="b"/>
            <a:pathLst>
              <a:path w="12192000" h="551815">
                <a:moveTo>
                  <a:pt x="0" y="551687"/>
                </a:moveTo>
                <a:lnTo>
                  <a:pt x="12192000" y="551687"/>
                </a:lnTo>
                <a:lnTo>
                  <a:pt x="12192000" y="0"/>
                </a:lnTo>
                <a:lnTo>
                  <a:pt x="0" y="0"/>
                </a:lnTo>
                <a:lnTo>
                  <a:pt x="0" y="551687"/>
                </a:lnTo>
                <a:close/>
              </a:path>
            </a:pathLst>
          </a:custGeom>
          <a:ln w="12700">
            <a:solidFill>
              <a:srgbClr val="049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40" y="2776727"/>
            <a:ext cx="10796778" cy="1338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10183" y="228600"/>
            <a:ext cx="1732914" cy="576580"/>
          </a:xfrm>
          <a:custGeom>
            <a:avLst/>
            <a:gdLst/>
            <a:ahLst/>
            <a:cxnLst/>
            <a:rect l="l" t="t" r="r" b="b"/>
            <a:pathLst>
              <a:path w="1732914" h="576580">
                <a:moveTo>
                  <a:pt x="1636776" y="0"/>
                </a:moveTo>
                <a:lnTo>
                  <a:pt x="96011" y="0"/>
                </a:lnTo>
                <a:lnTo>
                  <a:pt x="58641" y="7536"/>
                </a:lnTo>
                <a:lnTo>
                  <a:pt x="28122" y="28098"/>
                </a:lnTo>
                <a:lnTo>
                  <a:pt x="7545" y="58614"/>
                </a:lnTo>
                <a:lnTo>
                  <a:pt x="0" y="96011"/>
                </a:lnTo>
                <a:lnTo>
                  <a:pt x="0" y="480060"/>
                </a:lnTo>
                <a:lnTo>
                  <a:pt x="7545" y="517457"/>
                </a:lnTo>
                <a:lnTo>
                  <a:pt x="28122" y="547973"/>
                </a:lnTo>
                <a:lnTo>
                  <a:pt x="58641" y="568535"/>
                </a:lnTo>
                <a:lnTo>
                  <a:pt x="96011" y="576072"/>
                </a:lnTo>
                <a:lnTo>
                  <a:pt x="1636776" y="576072"/>
                </a:lnTo>
                <a:lnTo>
                  <a:pt x="1674173" y="568535"/>
                </a:lnTo>
                <a:lnTo>
                  <a:pt x="1704689" y="547973"/>
                </a:lnTo>
                <a:lnTo>
                  <a:pt x="1725251" y="517457"/>
                </a:lnTo>
                <a:lnTo>
                  <a:pt x="1732788" y="480060"/>
                </a:lnTo>
                <a:lnTo>
                  <a:pt x="1732788" y="96011"/>
                </a:lnTo>
                <a:lnTo>
                  <a:pt x="1725251" y="58614"/>
                </a:lnTo>
                <a:lnTo>
                  <a:pt x="1704689" y="28098"/>
                </a:lnTo>
                <a:lnTo>
                  <a:pt x="1674173" y="7536"/>
                </a:lnTo>
                <a:lnTo>
                  <a:pt x="1636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0183" y="228600"/>
            <a:ext cx="1732914" cy="576580"/>
          </a:xfrm>
          <a:custGeom>
            <a:avLst/>
            <a:gdLst/>
            <a:ahLst/>
            <a:cxnLst/>
            <a:rect l="l" t="t" r="r" b="b"/>
            <a:pathLst>
              <a:path w="1732914" h="576580">
                <a:moveTo>
                  <a:pt x="96011" y="0"/>
                </a:moveTo>
                <a:lnTo>
                  <a:pt x="58641" y="7536"/>
                </a:lnTo>
                <a:lnTo>
                  <a:pt x="28122" y="28098"/>
                </a:lnTo>
                <a:lnTo>
                  <a:pt x="7545" y="58614"/>
                </a:lnTo>
                <a:lnTo>
                  <a:pt x="0" y="96011"/>
                </a:lnTo>
                <a:lnTo>
                  <a:pt x="0" y="480060"/>
                </a:lnTo>
                <a:lnTo>
                  <a:pt x="7545" y="517457"/>
                </a:lnTo>
                <a:lnTo>
                  <a:pt x="28122" y="547973"/>
                </a:lnTo>
                <a:lnTo>
                  <a:pt x="58641" y="568535"/>
                </a:lnTo>
                <a:lnTo>
                  <a:pt x="96011" y="576072"/>
                </a:lnTo>
                <a:lnTo>
                  <a:pt x="1636776" y="576072"/>
                </a:lnTo>
                <a:lnTo>
                  <a:pt x="1674173" y="568535"/>
                </a:lnTo>
                <a:lnTo>
                  <a:pt x="1704689" y="547973"/>
                </a:lnTo>
                <a:lnTo>
                  <a:pt x="1725251" y="517457"/>
                </a:lnTo>
                <a:lnTo>
                  <a:pt x="1732788" y="480060"/>
                </a:lnTo>
                <a:lnTo>
                  <a:pt x="1732788" y="96011"/>
                </a:lnTo>
                <a:lnTo>
                  <a:pt x="1725251" y="58614"/>
                </a:lnTo>
                <a:lnTo>
                  <a:pt x="1704689" y="28098"/>
                </a:lnTo>
                <a:lnTo>
                  <a:pt x="1674173" y="7536"/>
                </a:lnTo>
                <a:lnTo>
                  <a:pt x="1636776" y="0"/>
                </a:lnTo>
                <a:lnTo>
                  <a:pt x="96011" y="0"/>
                </a:lnTo>
                <a:close/>
              </a:path>
            </a:pathLst>
          </a:custGeom>
          <a:ln w="12700">
            <a:solidFill>
              <a:srgbClr val="08C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663" y="2937509"/>
            <a:ext cx="100330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3194" y="3155442"/>
            <a:ext cx="85363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BC16E-2B7A-4AAF-BA20-B442BF90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77" y="286638"/>
            <a:ext cx="1480185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9225" marR="5080" indent="-137160">
              <a:lnSpc>
                <a:spcPts val="1670"/>
              </a:lnSpc>
              <a:spcBef>
                <a:spcPts val="165"/>
              </a:spcBef>
            </a:pPr>
            <a:r>
              <a:rPr sz="1400" spc="190" dirty="0">
                <a:latin typeface="Calibri"/>
                <a:cs typeface="Calibri"/>
              </a:rPr>
              <a:t>INTRODUCTION </a:t>
            </a:r>
            <a:r>
              <a:rPr sz="1400" spc="135" dirty="0">
                <a:latin typeface="Calibri"/>
                <a:cs typeface="Calibri"/>
              </a:rPr>
              <a:t>DESCRIPTION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4" name="object 4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7985" y="283210"/>
            <a:ext cx="1711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Calibri"/>
                <a:cs typeface="Calibri"/>
              </a:rPr>
              <a:t>PROBLÉMATIQUE OBJECTIFS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046" y="258825"/>
            <a:ext cx="2578100" cy="589280"/>
            <a:chOff x="5067046" y="258825"/>
            <a:chExt cx="2578100" cy="589280"/>
          </a:xfrm>
        </p:grpSpPr>
        <p:sp>
          <p:nvSpPr>
            <p:cNvPr id="8" name="object 8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2468879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888" y="312419"/>
              <a:ext cx="2124710" cy="485140"/>
            </a:xfrm>
            <a:custGeom>
              <a:avLst/>
              <a:gdLst/>
              <a:ahLst/>
              <a:cxnLst/>
              <a:rect l="l" t="t" r="r" b="b"/>
              <a:pathLst>
                <a:path w="2124709" h="485140">
                  <a:moveTo>
                    <a:pt x="1510284" y="243840"/>
                  </a:moveTo>
                  <a:lnTo>
                    <a:pt x="545592" y="243840"/>
                  </a:lnTo>
                  <a:lnTo>
                    <a:pt x="545592" y="484632"/>
                  </a:lnTo>
                  <a:lnTo>
                    <a:pt x="1510284" y="484632"/>
                  </a:lnTo>
                  <a:lnTo>
                    <a:pt x="1510284" y="243840"/>
                  </a:lnTo>
                  <a:close/>
                </a:path>
                <a:path w="2124709" h="485140">
                  <a:moveTo>
                    <a:pt x="212445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124456" y="240792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14950" y="291795"/>
            <a:ext cx="208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PRÉTRAITEMENT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541" y="53619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5217" y="262000"/>
            <a:ext cx="2339975" cy="582930"/>
            <a:chOff x="7705217" y="262000"/>
            <a:chExt cx="2339975" cy="582930"/>
          </a:xfrm>
        </p:grpSpPr>
        <p:sp>
          <p:nvSpPr>
            <p:cNvPr id="14" name="object 14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6027" y="312419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24343" y="291795"/>
            <a:ext cx="2104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215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5279" y="536193"/>
            <a:ext cx="842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35285" y="798321"/>
            <a:ext cx="1657350" cy="590550"/>
            <a:chOff x="10035285" y="798321"/>
            <a:chExt cx="1657350" cy="590550"/>
          </a:xfrm>
        </p:grpSpPr>
        <p:sp>
          <p:nvSpPr>
            <p:cNvPr id="20" name="object 20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1548130" y="0"/>
                  </a:moveTo>
                  <a:lnTo>
                    <a:pt x="96266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212C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96266" y="0"/>
                  </a:move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lnTo>
                    <a:pt x="96266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310876" y="93611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98877" y="1753869"/>
            <a:ext cx="58419" cy="4502785"/>
            <a:chOff x="2198877" y="1753869"/>
            <a:chExt cx="58419" cy="4502785"/>
          </a:xfrm>
        </p:grpSpPr>
        <p:sp>
          <p:nvSpPr>
            <p:cNvPr id="24" name="object 24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2457" y="3128848"/>
            <a:ext cx="1382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Prédiction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5801" y="3233801"/>
            <a:ext cx="240029" cy="210820"/>
            <a:chOff x="185801" y="3233801"/>
            <a:chExt cx="240029" cy="21082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3236976"/>
              <a:ext cx="233172" cy="2042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" y="3233801"/>
              <a:ext cx="239522" cy="210565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7167" y="2823959"/>
            <a:ext cx="1841754" cy="110719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591816" y="3078860"/>
            <a:ext cx="163512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6830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solidFill>
                  <a:srgbClr val="12501D"/>
                </a:solidFill>
                <a:latin typeface="Times New Roman"/>
                <a:cs typeface="Times New Roman"/>
              </a:rPr>
              <a:t>Chargement</a:t>
            </a:r>
            <a:r>
              <a:rPr sz="1800" b="1" spc="-30" dirty="0">
                <a:solidFill>
                  <a:srgbClr val="12501D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2501D"/>
                </a:solidFill>
                <a:latin typeface="Times New Roman"/>
                <a:cs typeface="Times New Roman"/>
              </a:rPr>
              <a:t>du </a:t>
            </a:r>
            <a:r>
              <a:rPr sz="1800" b="1" dirty="0">
                <a:solidFill>
                  <a:srgbClr val="12501D"/>
                </a:solidFill>
                <a:latin typeface="Times New Roman"/>
                <a:cs typeface="Times New Roman"/>
              </a:rPr>
              <a:t>modèle</a:t>
            </a:r>
            <a:r>
              <a:rPr sz="1800" b="1" spc="215" dirty="0">
                <a:solidFill>
                  <a:srgbClr val="12501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2501D"/>
                </a:solidFill>
                <a:latin typeface="Times New Roman"/>
                <a:cs typeface="Times New Roman"/>
              </a:rPr>
              <a:t>entraîné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6467" y="3147047"/>
            <a:ext cx="393992" cy="4610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6632" y="2823959"/>
            <a:ext cx="1841754" cy="110719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364607" y="3189477"/>
            <a:ext cx="122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2501D"/>
                </a:solidFill>
                <a:latin typeface="Palatino Linotype"/>
                <a:cs typeface="Palatino Linotype"/>
              </a:rPr>
              <a:t>Prédiction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5931" y="3147047"/>
            <a:ext cx="393992" cy="4610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6095" y="2823959"/>
            <a:ext cx="1841753" cy="110719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952613" y="3078860"/>
            <a:ext cx="119316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61925" marR="5080" indent="-149860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solidFill>
                  <a:srgbClr val="12501D"/>
                </a:solidFill>
                <a:latin typeface="Times New Roman"/>
                <a:cs typeface="Times New Roman"/>
              </a:rPr>
              <a:t>Analyse</a:t>
            </a:r>
            <a:r>
              <a:rPr sz="1800" b="1" spc="-20" dirty="0">
                <a:solidFill>
                  <a:srgbClr val="12501D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2501D"/>
                </a:solidFill>
                <a:latin typeface="Times New Roman"/>
                <a:cs typeface="Times New Roman"/>
              </a:rPr>
              <a:t>des </a:t>
            </a:r>
            <a:r>
              <a:rPr sz="1800" b="1" spc="-10" dirty="0">
                <a:solidFill>
                  <a:srgbClr val="12501D"/>
                </a:solidFill>
                <a:latin typeface="Times New Roman"/>
                <a:cs typeface="Times New Roman"/>
              </a:rPr>
              <a:t>résultats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5395" y="3147047"/>
            <a:ext cx="393992" cy="46102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95559" y="2823959"/>
            <a:ext cx="1841753" cy="110719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0387076" y="3174314"/>
            <a:ext cx="1463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5" dirty="0">
                <a:solidFill>
                  <a:srgbClr val="12501D"/>
                </a:solidFill>
                <a:latin typeface="Times New Roman"/>
                <a:cs typeface="Times New Roman"/>
              </a:rPr>
              <a:t>Déploiement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77" y="286638"/>
            <a:ext cx="1480185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9225" marR="5080" indent="-137160">
              <a:lnSpc>
                <a:spcPts val="1670"/>
              </a:lnSpc>
              <a:spcBef>
                <a:spcPts val="165"/>
              </a:spcBef>
            </a:pPr>
            <a:r>
              <a:rPr sz="1400" spc="190" dirty="0">
                <a:latin typeface="Calibri"/>
                <a:cs typeface="Calibri"/>
              </a:rPr>
              <a:t>INTRODUCTION </a:t>
            </a:r>
            <a:r>
              <a:rPr sz="1400" spc="135" dirty="0">
                <a:latin typeface="Calibri"/>
                <a:cs typeface="Calibri"/>
              </a:rPr>
              <a:t>DESCRIPTION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4" name="object 4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7985" y="283210"/>
            <a:ext cx="1711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Calibri"/>
                <a:cs typeface="Calibri"/>
              </a:rPr>
              <a:t>PROBLÉMATIQUE OBJECTIFS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046" y="258825"/>
            <a:ext cx="2578100" cy="589280"/>
            <a:chOff x="5067046" y="258825"/>
            <a:chExt cx="2578100" cy="589280"/>
          </a:xfrm>
        </p:grpSpPr>
        <p:sp>
          <p:nvSpPr>
            <p:cNvPr id="8" name="object 8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2468879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888" y="312419"/>
              <a:ext cx="2124710" cy="485140"/>
            </a:xfrm>
            <a:custGeom>
              <a:avLst/>
              <a:gdLst/>
              <a:ahLst/>
              <a:cxnLst/>
              <a:rect l="l" t="t" r="r" b="b"/>
              <a:pathLst>
                <a:path w="2124709" h="485140">
                  <a:moveTo>
                    <a:pt x="1510284" y="243840"/>
                  </a:moveTo>
                  <a:lnTo>
                    <a:pt x="545592" y="243840"/>
                  </a:lnTo>
                  <a:lnTo>
                    <a:pt x="545592" y="484632"/>
                  </a:lnTo>
                  <a:lnTo>
                    <a:pt x="1510284" y="484632"/>
                  </a:lnTo>
                  <a:lnTo>
                    <a:pt x="1510284" y="243840"/>
                  </a:lnTo>
                  <a:close/>
                </a:path>
                <a:path w="2124709" h="485140">
                  <a:moveTo>
                    <a:pt x="212445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124456" y="240792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14950" y="291795"/>
            <a:ext cx="208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PRÉTRAITEMENT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541" y="53619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5217" y="262000"/>
            <a:ext cx="2339975" cy="582930"/>
            <a:chOff x="7705217" y="262000"/>
            <a:chExt cx="2339975" cy="582930"/>
          </a:xfrm>
        </p:grpSpPr>
        <p:sp>
          <p:nvSpPr>
            <p:cNvPr id="14" name="object 14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6027" y="312419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24343" y="291795"/>
            <a:ext cx="2104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215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5279" y="536193"/>
            <a:ext cx="842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35285" y="798321"/>
            <a:ext cx="1657350" cy="590550"/>
            <a:chOff x="10035285" y="798321"/>
            <a:chExt cx="1657350" cy="590550"/>
          </a:xfrm>
        </p:grpSpPr>
        <p:sp>
          <p:nvSpPr>
            <p:cNvPr id="20" name="object 20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1548130" y="0"/>
                  </a:moveTo>
                  <a:lnTo>
                    <a:pt x="96266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212C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96266" y="0"/>
                  </a:move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lnTo>
                    <a:pt x="96266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310876" y="93611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98877" y="1753869"/>
            <a:ext cx="58419" cy="4502785"/>
            <a:chOff x="2198877" y="1753869"/>
            <a:chExt cx="58419" cy="4502785"/>
          </a:xfrm>
        </p:grpSpPr>
        <p:sp>
          <p:nvSpPr>
            <p:cNvPr id="24" name="object 24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0933" y="3132201"/>
            <a:ext cx="1384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Entrainement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du</a:t>
            </a:r>
            <a:r>
              <a:rPr sz="1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modèle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5801" y="3233801"/>
            <a:ext cx="240029" cy="210820"/>
            <a:chOff x="185801" y="3233801"/>
            <a:chExt cx="240029" cy="21082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3236976"/>
              <a:ext cx="233172" cy="2042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" y="3233801"/>
              <a:ext cx="239522" cy="2105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30323" y="1778889"/>
            <a:ext cx="94919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Palatino Linotype"/>
                <a:cs typeface="Palatino Linotype"/>
              </a:rPr>
              <a:t>Epoch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05" dirty="0">
                <a:latin typeface="Palatino Linotype"/>
                <a:cs typeface="Palatino Linotype"/>
              </a:rPr>
              <a:t>1/15:Au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début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l'entraînement,</a:t>
            </a:r>
            <a:r>
              <a:rPr sz="1800" spc="-18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d'entraînement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est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d'environ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0.0717,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70" dirty="0">
                <a:latin typeface="Palatino Linotype"/>
                <a:cs typeface="Palatino Linotype"/>
              </a:rPr>
              <a:t>d'environ </a:t>
            </a:r>
            <a:r>
              <a:rPr sz="1800" spc="-145" dirty="0">
                <a:latin typeface="Palatino Linotype"/>
                <a:cs typeface="Palatino Linotype"/>
              </a:rPr>
              <a:t>97.50%.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Sur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validation,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est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d'environ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0.4227,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d'environ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92.81%.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50" dirty="0">
                <a:latin typeface="Palatino Linotype"/>
                <a:cs typeface="Palatino Linotype"/>
              </a:rPr>
              <a:t>Epochs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70" dirty="0">
                <a:latin typeface="Palatino Linotype"/>
                <a:cs typeface="Palatino Linotype"/>
              </a:rPr>
              <a:t>2-</a:t>
            </a:r>
            <a:r>
              <a:rPr sz="1800" spc="-114" dirty="0">
                <a:latin typeface="Palatino Linotype"/>
                <a:cs typeface="Palatino Linotype"/>
              </a:rPr>
              <a:t>10: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performances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semblent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relativement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stables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pendant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ces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époques,</a:t>
            </a:r>
            <a:r>
              <a:rPr sz="1800" spc="-18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des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fluctuations</a:t>
            </a:r>
            <a:r>
              <a:rPr sz="1800" spc="-185" dirty="0">
                <a:latin typeface="Palatino Linotype"/>
                <a:cs typeface="Palatino Linotype"/>
              </a:rPr>
              <a:t> </a:t>
            </a:r>
            <a:r>
              <a:rPr sz="1800" spc="-55" dirty="0">
                <a:latin typeface="Palatino Linotype"/>
                <a:cs typeface="Palatino Linotype"/>
              </a:rPr>
              <a:t>mineures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spc="-130" dirty="0">
                <a:latin typeface="Palatino Linotype"/>
                <a:cs typeface="Palatino Linotype"/>
              </a:rPr>
              <a:t>dans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perte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et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30" dirty="0">
                <a:latin typeface="Palatino Linotype"/>
                <a:cs typeface="Palatino Linotype"/>
              </a:rPr>
              <a:t>fois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d'entraînement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et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de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validation.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0323" y="3425190"/>
            <a:ext cx="95465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Palatino Linotype"/>
                <a:cs typeface="Palatino Linotype"/>
              </a:rPr>
              <a:t>Epochs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70" dirty="0">
                <a:latin typeface="Palatino Linotype"/>
                <a:cs typeface="Palatino Linotype"/>
              </a:rPr>
              <a:t>11-</a:t>
            </a:r>
            <a:r>
              <a:rPr sz="1800" spc="-114" dirty="0">
                <a:latin typeface="Palatino Linotype"/>
                <a:cs typeface="Palatino Linotype"/>
              </a:rPr>
              <a:t>15: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65" dirty="0">
                <a:latin typeface="Palatino Linotype"/>
                <a:cs typeface="Palatino Linotype"/>
              </a:rPr>
              <a:t>Vers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fin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l'entraînement,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il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75" dirty="0">
                <a:latin typeface="Palatino Linotype"/>
                <a:cs typeface="Palatino Linotype"/>
              </a:rPr>
              <a:t>ya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quelques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variations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35" dirty="0">
                <a:latin typeface="Palatino Linotype"/>
                <a:cs typeface="Palatino Linotype"/>
              </a:rPr>
              <a:t>dans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performances,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des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30" dirty="0">
                <a:latin typeface="Palatino Linotype"/>
                <a:cs typeface="Palatino Linotype"/>
              </a:rPr>
              <a:t>changements </a:t>
            </a:r>
            <a:r>
              <a:rPr sz="1800" spc="-135" dirty="0">
                <a:latin typeface="Palatino Linotype"/>
                <a:cs typeface="Palatino Linotype"/>
              </a:rPr>
              <a:t>dans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validation.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Notamment,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époques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80" dirty="0">
                <a:latin typeface="Palatino Linotype"/>
                <a:cs typeface="Palatino Linotype"/>
              </a:rPr>
              <a:t>14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80" dirty="0">
                <a:latin typeface="Palatino Linotype"/>
                <a:cs typeface="Palatino Linotype"/>
              </a:rPr>
              <a:t>15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montrent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des </a:t>
            </a:r>
            <a:r>
              <a:rPr sz="1800" spc="-155" dirty="0">
                <a:latin typeface="Palatino Linotype"/>
                <a:cs typeface="Palatino Linotype"/>
              </a:rPr>
              <a:t>performances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moins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bonnes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validation,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élevée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plus </a:t>
            </a:r>
            <a:r>
              <a:rPr sz="1800" spc="-10" dirty="0">
                <a:latin typeface="Palatino Linotype"/>
                <a:cs typeface="Palatino Linotype"/>
              </a:rPr>
              <a:t>faible.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0323" y="4797044"/>
            <a:ext cx="9686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Palatino Linotype"/>
                <a:cs typeface="Palatino Linotype"/>
              </a:rPr>
              <a:t>En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observant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ces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résultats,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il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semble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le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modèle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ait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tendance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35" dirty="0">
                <a:latin typeface="Palatino Linotype"/>
                <a:cs typeface="Palatino Linotype"/>
              </a:rPr>
              <a:t>bien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fonctionner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60" dirty="0">
                <a:latin typeface="Palatino Linotype"/>
                <a:cs typeface="Palatino Linotype"/>
              </a:rPr>
              <a:t>d'entraînement,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qui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diminue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une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précision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qui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augmente.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Cependant,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validation,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il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75" dirty="0">
                <a:latin typeface="Palatino Linotype"/>
                <a:cs typeface="Palatino Linotype"/>
              </a:rPr>
              <a:t>ya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des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signes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surajustement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(overfitting)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partir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l'époque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11,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où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perte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validation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augmente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30" dirty="0">
                <a:latin typeface="Palatino Linotype"/>
                <a:cs typeface="Palatino Linotype"/>
              </a:rPr>
              <a:t>légèrement.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77" y="286638"/>
            <a:ext cx="1480185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9225" marR="5080" indent="-137160">
              <a:lnSpc>
                <a:spcPts val="1670"/>
              </a:lnSpc>
              <a:spcBef>
                <a:spcPts val="165"/>
              </a:spcBef>
            </a:pPr>
            <a:r>
              <a:rPr sz="1400" spc="190" dirty="0">
                <a:latin typeface="Calibri"/>
                <a:cs typeface="Calibri"/>
              </a:rPr>
              <a:t>INTRODUCTION </a:t>
            </a:r>
            <a:r>
              <a:rPr sz="1400" spc="135" dirty="0">
                <a:latin typeface="Calibri"/>
                <a:cs typeface="Calibri"/>
              </a:rPr>
              <a:t>DESCRIPTION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4" name="object 4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7985" y="283210"/>
            <a:ext cx="1711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Calibri"/>
                <a:cs typeface="Calibri"/>
              </a:rPr>
              <a:t>PROBLÉMATIQUE OBJECTIFS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046" y="258825"/>
            <a:ext cx="2578100" cy="589280"/>
            <a:chOff x="5067046" y="258825"/>
            <a:chExt cx="2578100" cy="589280"/>
          </a:xfrm>
        </p:grpSpPr>
        <p:sp>
          <p:nvSpPr>
            <p:cNvPr id="8" name="object 8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2468879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888" y="312419"/>
              <a:ext cx="2124710" cy="485140"/>
            </a:xfrm>
            <a:custGeom>
              <a:avLst/>
              <a:gdLst/>
              <a:ahLst/>
              <a:cxnLst/>
              <a:rect l="l" t="t" r="r" b="b"/>
              <a:pathLst>
                <a:path w="2124709" h="485140">
                  <a:moveTo>
                    <a:pt x="1510284" y="243840"/>
                  </a:moveTo>
                  <a:lnTo>
                    <a:pt x="545592" y="243840"/>
                  </a:lnTo>
                  <a:lnTo>
                    <a:pt x="545592" y="484632"/>
                  </a:lnTo>
                  <a:lnTo>
                    <a:pt x="1510284" y="484632"/>
                  </a:lnTo>
                  <a:lnTo>
                    <a:pt x="1510284" y="243840"/>
                  </a:lnTo>
                  <a:close/>
                </a:path>
                <a:path w="2124709" h="485140">
                  <a:moveTo>
                    <a:pt x="212445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124456" y="240792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14950" y="291795"/>
            <a:ext cx="208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PRÉTRAITEMENT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541" y="53619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5217" y="262000"/>
            <a:ext cx="2339975" cy="582930"/>
            <a:chOff x="7705217" y="262000"/>
            <a:chExt cx="2339975" cy="582930"/>
          </a:xfrm>
        </p:grpSpPr>
        <p:sp>
          <p:nvSpPr>
            <p:cNvPr id="14" name="object 14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8392" y="265175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3" y="480060"/>
                  </a:lnTo>
                  <a:lnTo>
                    <a:pt x="2333243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6027" y="312419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24343" y="291795"/>
            <a:ext cx="2104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215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5279" y="536193"/>
            <a:ext cx="842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35285" y="798321"/>
            <a:ext cx="1657350" cy="590550"/>
            <a:chOff x="10035285" y="798321"/>
            <a:chExt cx="1657350" cy="590550"/>
          </a:xfrm>
        </p:grpSpPr>
        <p:sp>
          <p:nvSpPr>
            <p:cNvPr id="20" name="object 20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1548130" y="0"/>
                  </a:moveTo>
                  <a:lnTo>
                    <a:pt x="96266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212C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41635" y="804672"/>
              <a:ext cx="1644650" cy="577850"/>
            </a:xfrm>
            <a:custGeom>
              <a:avLst/>
              <a:gdLst/>
              <a:ahLst/>
              <a:cxnLst/>
              <a:rect l="l" t="t" r="r" b="b"/>
              <a:pathLst>
                <a:path w="1644650" h="577850">
                  <a:moveTo>
                    <a:pt x="96266" y="0"/>
                  </a:move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5"/>
                  </a:lnTo>
                  <a:lnTo>
                    <a:pt x="1548130" y="577595"/>
                  </a:lnTo>
                  <a:lnTo>
                    <a:pt x="1585620" y="570037"/>
                  </a:lnTo>
                  <a:lnTo>
                    <a:pt x="1616217" y="549417"/>
                  </a:lnTo>
                  <a:lnTo>
                    <a:pt x="1636837" y="518820"/>
                  </a:lnTo>
                  <a:lnTo>
                    <a:pt x="1644396" y="481329"/>
                  </a:lnTo>
                  <a:lnTo>
                    <a:pt x="1644396" y="96265"/>
                  </a:lnTo>
                  <a:lnTo>
                    <a:pt x="1636837" y="58775"/>
                  </a:lnTo>
                  <a:lnTo>
                    <a:pt x="1616217" y="28178"/>
                  </a:lnTo>
                  <a:lnTo>
                    <a:pt x="1585620" y="7558"/>
                  </a:lnTo>
                  <a:lnTo>
                    <a:pt x="1548130" y="0"/>
                  </a:lnTo>
                  <a:lnTo>
                    <a:pt x="96266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310876" y="936116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98877" y="1753869"/>
            <a:ext cx="58419" cy="4502785"/>
            <a:chOff x="2198877" y="1753869"/>
            <a:chExt cx="58419" cy="4502785"/>
          </a:xfrm>
        </p:grpSpPr>
        <p:sp>
          <p:nvSpPr>
            <p:cNvPr id="24" name="object 24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5228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2353" y="3132201"/>
            <a:ext cx="1524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Prédiction</a:t>
            </a:r>
            <a:r>
              <a:rPr sz="18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sur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les</a:t>
            </a:r>
            <a:r>
              <a:rPr sz="18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donnée</a:t>
            </a:r>
            <a:r>
              <a:rPr sz="18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tests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5801" y="3233801"/>
            <a:ext cx="240029" cy="210820"/>
            <a:chOff x="185801" y="3233801"/>
            <a:chExt cx="240029" cy="21082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3236976"/>
              <a:ext cx="233172" cy="2042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" y="3233801"/>
              <a:ext cx="239522" cy="2105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30323" y="2053209"/>
            <a:ext cx="9645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43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55" dirty="0">
                <a:latin typeface="Palatino Linotype"/>
                <a:cs typeface="Palatino Linotype"/>
              </a:rPr>
              <a:t>[==============================]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: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30" dirty="0">
                <a:latin typeface="Palatino Linotype"/>
                <a:cs typeface="Palatino Linotype"/>
              </a:rPr>
              <a:t>Cette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progression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visuelle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montre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processus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est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terminé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10" dirty="0">
                <a:latin typeface="Palatino Linotype"/>
                <a:cs typeface="Palatino Linotype"/>
              </a:rPr>
              <a:t>100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%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les </a:t>
            </a:r>
            <a:r>
              <a:rPr sz="1800" spc="-155" dirty="0">
                <a:latin typeface="Palatino Linotype"/>
                <a:cs typeface="Palatino Linotype"/>
              </a:rPr>
              <a:t>crochets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[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]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encadrent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8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barre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progression,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chaque</a:t>
            </a:r>
            <a:r>
              <a:rPr sz="1800" spc="-22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signe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=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représentant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la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portion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du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processus </a:t>
            </a:r>
            <a:r>
              <a:rPr sz="1800" spc="-160" dirty="0">
                <a:latin typeface="Palatino Linotype"/>
                <a:cs typeface="Palatino Linotype"/>
              </a:rPr>
              <a:t>d'entraînement</a:t>
            </a:r>
            <a:r>
              <a:rPr sz="1800" spc="-150" dirty="0">
                <a:latin typeface="Palatino Linotype"/>
                <a:cs typeface="Palatino Linotype"/>
              </a:rPr>
              <a:t> </a:t>
            </a:r>
            <a:r>
              <a:rPr sz="1800" spc="-35" dirty="0">
                <a:latin typeface="Palatino Linotype"/>
                <a:cs typeface="Palatino Linotype"/>
              </a:rPr>
              <a:t>complété.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0323" y="3150870"/>
            <a:ext cx="551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14" dirty="0">
                <a:latin typeface="Palatino Linotype"/>
                <a:cs typeface="Palatino Linotype"/>
              </a:rPr>
              <a:t>66s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:</a:t>
            </a:r>
            <a:r>
              <a:rPr sz="1800" spc="6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est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le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temps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70" dirty="0">
                <a:latin typeface="Palatino Linotype"/>
                <a:cs typeface="Palatino Linotype"/>
              </a:rPr>
              <a:t>d’execussion</a:t>
            </a:r>
            <a:r>
              <a:rPr sz="1800" spc="12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de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cette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époque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d'entraînement.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0323" y="3699509"/>
            <a:ext cx="9498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50" dirty="0">
                <a:latin typeface="Palatino Linotype"/>
                <a:cs typeface="Palatino Linotype"/>
              </a:rPr>
              <a:t>58ms/step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: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indique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que</a:t>
            </a:r>
            <a:r>
              <a:rPr sz="1800" spc="-24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chaque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étape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(ou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itération)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30" dirty="0">
                <a:latin typeface="Palatino Linotype"/>
                <a:cs typeface="Palatino Linotype"/>
              </a:rPr>
              <a:t>pris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en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moyenne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80" dirty="0">
                <a:latin typeface="Palatino Linotype"/>
                <a:cs typeface="Palatino Linotype"/>
              </a:rPr>
              <a:t>58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millisecondes.</a:t>
            </a:r>
            <a:endParaRPr sz="18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spc="-90" dirty="0">
                <a:latin typeface="Palatino Linotype"/>
                <a:cs typeface="Palatino Linotype"/>
              </a:rPr>
              <a:t>En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résumé,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135" dirty="0">
                <a:latin typeface="Palatino Linotype"/>
                <a:cs typeface="Palatino Linotype"/>
              </a:rPr>
              <a:t>cette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ligne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de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sortie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nous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informe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que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l'entraînement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de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85" dirty="0">
                <a:latin typeface="Palatino Linotype"/>
                <a:cs typeface="Palatino Linotype"/>
              </a:rPr>
              <a:t>ce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35" dirty="0">
                <a:latin typeface="Palatino Linotype"/>
                <a:cs typeface="Palatino Linotype"/>
              </a:rPr>
              <a:t>cycle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d'entraînement</a:t>
            </a:r>
            <a:r>
              <a:rPr sz="1800" spc="-19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complet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sur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l'ensemble </a:t>
            </a:r>
            <a:r>
              <a:rPr sz="1800" spc="-114" dirty="0">
                <a:latin typeface="Palatino Linotype"/>
                <a:cs typeface="Palatino Linotype"/>
              </a:rPr>
              <a:t>des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données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30" dirty="0">
                <a:latin typeface="Palatino Linotype"/>
                <a:cs typeface="Palatino Linotype"/>
              </a:rPr>
              <a:t>pris</a:t>
            </a:r>
            <a:r>
              <a:rPr sz="1800" spc="-245" dirty="0">
                <a:latin typeface="Palatino Linotype"/>
                <a:cs typeface="Palatino Linotype"/>
              </a:rPr>
              <a:t> </a:t>
            </a:r>
            <a:r>
              <a:rPr sz="1800" spc="-80" dirty="0">
                <a:latin typeface="Palatino Linotype"/>
                <a:cs typeface="Palatino Linotype"/>
              </a:rPr>
              <a:t>66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secondes,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avec</a:t>
            </a:r>
            <a:r>
              <a:rPr sz="1800" spc="-26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chaque</a:t>
            </a:r>
            <a:r>
              <a:rPr sz="1800" spc="-225" dirty="0">
                <a:latin typeface="Palatino Linotype"/>
                <a:cs typeface="Palatino Linotype"/>
              </a:rPr>
              <a:t> </a:t>
            </a:r>
            <a:r>
              <a:rPr sz="1800" spc="-140" dirty="0">
                <a:latin typeface="Palatino Linotype"/>
                <a:cs typeface="Palatino Linotype"/>
              </a:rPr>
              <a:t>étape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prenant</a:t>
            </a:r>
            <a:r>
              <a:rPr sz="1800" spc="-210" dirty="0">
                <a:latin typeface="Palatino Linotype"/>
                <a:cs typeface="Palatino Linotype"/>
              </a:rPr>
              <a:t> </a:t>
            </a:r>
            <a:r>
              <a:rPr sz="1800" spc="-95" dirty="0">
                <a:latin typeface="Palatino Linotype"/>
                <a:cs typeface="Palatino Linotype"/>
              </a:rPr>
              <a:t>en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55" dirty="0">
                <a:latin typeface="Palatino Linotype"/>
                <a:cs typeface="Palatino Linotype"/>
              </a:rPr>
              <a:t>moyenne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80" dirty="0">
                <a:latin typeface="Palatino Linotype"/>
                <a:cs typeface="Palatino Linotype"/>
              </a:rPr>
              <a:t>58</a:t>
            </a:r>
            <a:r>
              <a:rPr sz="1800" spc="-270" dirty="0">
                <a:latin typeface="Palatino Linotype"/>
                <a:cs typeface="Palatino Linotype"/>
              </a:rPr>
              <a:t> </a:t>
            </a:r>
            <a:r>
              <a:rPr sz="1800" spc="-160" dirty="0">
                <a:latin typeface="Palatino Linotype"/>
                <a:cs typeface="Palatino Linotype"/>
              </a:rPr>
              <a:t>millisecondes,</a:t>
            </a:r>
            <a:r>
              <a:rPr sz="1800" spc="-215" dirty="0">
                <a:latin typeface="Palatino Linotype"/>
                <a:cs typeface="Palatino Linotype"/>
              </a:rPr>
              <a:t> </a:t>
            </a:r>
            <a:r>
              <a:rPr sz="1800" spc="-90" dirty="0">
                <a:latin typeface="Palatino Linotype"/>
                <a:cs typeface="Palatino Linotype"/>
              </a:rPr>
              <a:t>et</a:t>
            </a:r>
            <a:r>
              <a:rPr sz="1800" spc="-265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que</a:t>
            </a:r>
            <a:r>
              <a:rPr sz="1800" spc="-235" dirty="0">
                <a:latin typeface="Palatino Linotype"/>
                <a:cs typeface="Palatino Linotype"/>
              </a:rPr>
              <a:t> </a:t>
            </a:r>
            <a:r>
              <a:rPr sz="1800" spc="-145" dirty="0">
                <a:latin typeface="Palatino Linotype"/>
                <a:cs typeface="Palatino Linotype"/>
              </a:rPr>
              <a:t>toutes</a:t>
            </a:r>
            <a:r>
              <a:rPr sz="1800" spc="-229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les</a:t>
            </a:r>
            <a:r>
              <a:rPr sz="1800" spc="-275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1100 </a:t>
            </a:r>
            <a:r>
              <a:rPr sz="1800" spc="-155" dirty="0">
                <a:latin typeface="Palatino Linotype"/>
                <a:cs typeface="Palatino Linotype"/>
              </a:rPr>
              <a:t>itérations</a:t>
            </a:r>
            <a:r>
              <a:rPr sz="1800" spc="-200" dirty="0">
                <a:latin typeface="Palatino Linotype"/>
                <a:cs typeface="Palatino Linotype"/>
              </a:rPr>
              <a:t> </a:t>
            </a:r>
            <a:r>
              <a:rPr sz="1800" spc="-150" dirty="0">
                <a:latin typeface="Palatino Linotype"/>
                <a:cs typeface="Palatino Linotype"/>
              </a:rPr>
              <a:t>prévues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125" dirty="0">
                <a:latin typeface="Palatino Linotype"/>
                <a:cs typeface="Palatino Linotype"/>
              </a:rPr>
              <a:t>ont</a:t>
            </a:r>
            <a:r>
              <a:rPr sz="1800" spc="-250" dirty="0">
                <a:latin typeface="Palatino Linotype"/>
                <a:cs typeface="Palatino Linotype"/>
              </a:rPr>
              <a:t> </a:t>
            </a:r>
            <a:r>
              <a:rPr sz="1800" spc="-120" dirty="0">
                <a:latin typeface="Palatino Linotype"/>
                <a:cs typeface="Palatino Linotype"/>
              </a:rPr>
              <a:t>été</a:t>
            </a:r>
            <a:r>
              <a:rPr sz="1800" spc="-254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effectuées.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850" y="1103121"/>
            <a:ext cx="2169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latin typeface="Palatino Linotype"/>
                <a:cs typeface="Palatino Linotype"/>
              </a:rPr>
              <a:t>Conclusion: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382" y="1694129"/>
            <a:ext cx="10520045" cy="2987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fr-FR" dirty="0"/>
          </a:p>
          <a:p>
            <a:r>
              <a:rPr lang="fr-FR" dirty="0"/>
              <a:t>Pour cette première présentation, nous avons exploré différentes approches pour la classification d’images et partagé notre démarche. Parmi les outils évoqués, </a:t>
            </a:r>
            <a:r>
              <a:rPr lang="fr-FR" b="1" dirty="0" err="1"/>
              <a:t>DataLoader</a:t>
            </a:r>
            <a:r>
              <a:rPr lang="fr-FR" dirty="0"/>
              <a:t>, bien que puissant pour gérer efficacement les ensembles de données dans des bibliothèques comme </a:t>
            </a:r>
            <a:r>
              <a:rPr lang="fr-FR" b="1" dirty="0" err="1"/>
              <a:t>PyTorch</a:t>
            </a:r>
            <a:r>
              <a:rPr lang="fr-FR" dirty="0"/>
              <a:t> et </a:t>
            </a:r>
            <a:r>
              <a:rPr lang="fr-FR" b="1" dirty="0" err="1"/>
              <a:t>TensorFlow</a:t>
            </a:r>
            <a:r>
              <a:rPr lang="fr-FR" dirty="0"/>
              <a:t>, n’a pas été intégré dans notre modèle par manque de temps.</a:t>
            </a:r>
          </a:p>
          <a:p>
            <a:r>
              <a:rPr lang="fr-FR" dirty="0"/>
              <a:t>Cette fonctionnalité pourrait cependant constituer une piste intéressante pour optimiser davantage les performances lors de travaux futurs.</a:t>
            </a:r>
          </a:p>
          <a:p>
            <a:r>
              <a:rPr lang="fr-FR" dirty="0"/>
              <a:t>Merci pour votre attention et votre compréhension.</a:t>
            </a:r>
          </a:p>
          <a:p>
            <a:pPr marL="12700" marR="612140">
              <a:lnSpc>
                <a:spcPct val="200000"/>
              </a:lnSpc>
              <a:spcBef>
                <a:spcPts val="2165"/>
              </a:spcBef>
            </a:pPr>
            <a:r>
              <a:rPr sz="1800" dirty="0">
                <a:latin typeface="Palatino Linotype"/>
                <a:cs typeface="Palatino Linotype"/>
              </a:rPr>
              <a:t>Lien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du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Code</a:t>
            </a:r>
            <a:r>
              <a:rPr lang="en-US" sz="1800" dirty="0">
                <a:latin typeface="Palatino Linotype"/>
                <a:cs typeface="Palatino Linotype"/>
              </a:rPr>
              <a:t>:</a:t>
            </a:r>
            <a:r>
              <a:rPr sz="1800" spc="-20" dirty="0">
                <a:latin typeface="Palatino Linotype"/>
                <a:cs typeface="Palatino Linotype"/>
              </a:rPr>
              <a:t>  </a:t>
            </a:r>
            <a:r>
              <a:rPr lang="en-US" sz="1800" u="sng" spc="-10" dirty="0">
                <a:solidFill>
                  <a:srgbClr val="76C613"/>
                </a:solidFill>
                <a:uFill>
                  <a:solidFill>
                    <a:srgbClr val="76C613"/>
                  </a:solidFill>
                </a:uFill>
                <a:latin typeface="Palatino Linotype"/>
                <a:cs typeface="Palatino Linotype"/>
              </a:rPr>
              <a:t>https://github.com/cheikht1/Animal-Classification-Challenge-Zindi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MERCI</a:t>
            </a:r>
            <a:r>
              <a:rPr spc="-105" dirty="0"/>
              <a:t> </a:t>
            </a:r>
            <a:r>
              <a:rPr dirty="0"/>
              <a:t>POUR</a:t>
            </a:r>
            <a:r>
              <a:rPr spc="-130" dirty="0"/>
              <a:t> </a:t>
            </a:r>
            <a:r>
              <a:rPr spc="-20" dirty="0"/>
              <a:t>VOTRE</a:t>
            </a:r>
            <a:r>
              <a:rPr spc="-280" dirty="0"/>
              <a:t> </a:t>
            </a:r>
            <a:r>
              <a:rPr spc="-20" dirty="0"/>
              <a:t>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1409" y="4960365"/>
            <a:ext cx="10165715" cy="58419"/>
            <a:chOff x="1121409" y="4960365"/>
            <a:chExt cx="10165715" cy="58419"/>
          </a:xfrm>
        </p:grpSpPr>
        <p:sp>
          <p:nvSpPr>
            <p:cNvPr id="4" name="object 4"/>
            <p:cNvSpPr/>
            <p:nvPr/>
          </p:nvSpPr>
          <p:spPr>
            <a:xfrm>
              <a:off x="1127759" y="4966716"/>
              <a:ext cx="10153015" cy="45720"/>
            </a:xfrm>
            <a:custGeom>
              <a:avLst/>
              <a:gdLst/>
              <a:ahLst/>
              <a:cxnLst/>
              <a:rect l="l" t="t" r="r" b="b"/>
              <a:pathLst>
                <a:path w="10153015" h="45720">
                  <a:moveTo>
                    <a:pt x="1015288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0152888" y="45719"/>
                  </a:lnTo>
                  <a:lnTo>
                    <a:pt x="101528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7759" y="4966716"/>
              <a:ext cx="10153015" cy="45720"/>
            </a:xfrm>
            <a:custGeom>
              <a:avLst/>
              <a:gdLst/>
              <a:ahLst/>
              <a:cxnLst/>
              <a:rect l="l" t="t" r="r" b="b"/>
              <a:pathLst>
                <a:path w="10153015" h="45720">
                  <a:moveTo>
                    <a:pt x="0" y="45719"/>
                  </a:moveTo>
                  <a:lnTo>
                    <a:pt x="10152888" y="45719"/>
                  </a:lnTo>
                  <a:lnTo>
                    <a:pt x="10152888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93037" y="1694433"/>
            <a:ext cx="10093960" cy="58419"/>
            <a:chOff x="1193037" y="1694433"/>
            <a:chExt cx="10093960" cy="58419"/>
          </a:xfrm>
        </p:grpSpPr>
        <p:sp>
          <p:nvSpPr>
            <p:cNvPr id="7" name="object 7"/>
            <p:cNvSpPr/>
            <p:nvPr/>
          </p:nvSpPr>
          <p:spPr>
            <a:xfrm>
              <a:off x="1199387" y="1700784"/>
              <a:ext cx="10081260" cy="45720"/>
            </a:xfrm>
            <a:custGeom>
              <a:avLst/>
              <a:gdLst/>
              <a:ahLst/>
              <a:cxnLst/>
              <a:rect l="l" t="t" r="r" b="b"/>
              <a:pathLst>
                <a:path w="10081260" h="45719">
                  <a:moveTo>
                    <a:pt x="100812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0081260" y="45720"/>
                  </a:lnTo>
                  <a:lnTo>
                    <a:pt x="100812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9387" y="1700784"/>
              <a:ext cx="10081260" cy="45720"/>
            </a:xfrm>
            <a:custGeom>
              <a:avLst/>
              <a:gdLst/>
              <a:ahLst/>
              <a:cxnLst/>
              <a:rect l="l" t="t" r="r" b="b"/>
              <a:pathLst>
                <a:path w="10081260" h="45719">
                  <a:moveTo>
                    <a:pt x="0" y="45720"/>
                  </a:moveTo>
                  <a:lnTo>
                    <a:pt x="10081260" y="45720"/>
                  </a:lnTo>
                  <a:lnTo>
                    <a:pt x="1008126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5" y="499109"/>
            <a:ext cx="1448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32289" y="2071497"/>
            <a:ext cx="278130" cy="4088129"/>
            <a:chOff x="9932289" y="2071497"/>
            <a:chExt cx="278130" cy="4088129"/>
          </a:xfrm>
        </p:grpSpPr>
        <p:sp>
          <p:nvSpPr>
            <p:cNvPr id="4" name="object 4"/>
            <p:cNvSpPr/>
            <p:nvPr/>
          </p:nvSpPr>
          <p:spPr>
            <a:xfrm>
              <a:off x="9960864" y="2100072"/>
              <a:ext cx="220979" cy="4030979"/>
            </a:xfrm>
            <a:custGeom>
              <a:avLst/>
              <a:gdLst/>
              <a:ahLst/>
              <a:cxnLst/>
              <a:rect l="l" t="t" r="r" b="b"/>
              <a:pathLst>
                <a:path w="220979" h="4030979">
                  <a:moveTo>
                    <a:pt x="0" y="0"/>
                  </a:moveTo>
                  <a:lnTo>
                    <a:pt x="0" y="4030979"/>
                  </a:lnTo>
                  <a:lnTo>
                    <a:pt x="69847" y="4030041"/>
                  </a:lnTo>
                  <a:lnTo>
                    <a:pt x="130509" y="4027427"/>
                  </a:lnTo>
                  <a:lnTo>
                    <a:pt x="178344" y="4023441"/>
                  </a:lnTo>
                  <a:lnTo>
                    <a:pt x="209714" y="4018386"/>
                  </a:lnTo>
                  <a:lnTo>
                    <a:pt x="220979" y="4012565"/>
                  </a:lnTo>
                  <a:lnTo>
                    <a:pt x="220979" y="18414"/>
                  </a:lnTo>
                  <a:lnTo>
                    <a:pt x="178344" y="7543"/>
                  </a:lnTo>
                  <a:lnTo>
                    <a:pt x="130509" y="3556"/>
                  </a:lnTo>
                  <a:lnTo>
                    <a:pt x="69847" y="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60864" y="2100072"/>
              <a:ext cx="220979" cy="4030979"/>
            </a:xfrm>
            <a:custGeom>
              <a:avLst/>
              <a:gdLst/>
              <a:ahLst/>
              <a:cxnLst/>
              <a:rect l="l" t="t" r="r" b="b"/>
              <a:pathLst>
                <a:path w="220979" h="4030979">
                  <a:moveTo>
                    <a:pt x="0" y="0"/>
                  </a:moveTo>
                  <a:lnTo>
                    <a:pt x="69847" y="939"/>
                  </a:lnTo>
                  <a:lnTo>
                    <a:pt x="130509" y="3556"/>
                  </a:lnTo>
                  <a:lnTo>
                    <a:pt x="178344" y="7543"/>
                  </a:lnTo>
                  <a:lnTo>
                    <a:pt x="220979" y="18414"/>
                  </a:lnTo>
                  <a:lnTo>
                    <a:pt x="220979" y="4012565"/>
                  </a:lnTo>
                  <a:lnTo>
                    <a:pt x="209714" y="4018386"/>
                  </a:lnTo>
                  <a:lnTo>
                    <a:pt x="178344" y="4023441"/>
                  </a:lnTo>
                  <a:lnTo>
                    <a:pt x="130509" y="4027427"/>
                  </a:lnTo>
                  <a:lnTo>
                    <a:pt x="69847" y="4030041"/>
                  </a:lnTo>
                  <a:lnTo>
                    <a:pt x="0" y="4030979"/>
                  </a:lnTo>
                </a:path>
              </a:pathLst>
            </a:custGeom>
            <a:ln w="57150">
              <a:solidFill>
                <a:srgbClr val="635F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97150" y="2081782"/>
            <a:ext cx="259079" cy="4194175"/>
            <a:chOff x="1597150" y="2081782"/>
            <a:chExt cx="259079" cy="4194175"/>
          </a:xfrm>
        </p:grpSpPr>
        <p:sp>
          <p:nvSpPr>
            <p:cNvPr id="7" name="object 7"/>
            <p:cNvSpPr/>
            <p:nvPr/>
          </p:nvSpPr>
          <p:spPr>
            <a:xfrm>
              <a:off x="1616202" y="2100834"/>
              <a:ext cx="220979" cy="4156075"/>
            </a:xfrm>
            <a:custGeom>
              <a:avLst/>
              <a:gdLst/>
              <a:ahLst/>
              <a:cxnLst/>
              <a:rect l="l" t="t" r="r" b="b"/>
              <a:pathLst>
                <a:path w="220980" h="4156075">
                  <a:moveTo>
                    <a:pt x="220979" y="0"/>
                  </a:moveTo>
                  <a:lnTo>
                    <a:pt x="151132" y="939"/>
                  </a:lnTo>
                  <a:lnTo>
                    <a:pt x="90470" y="3555"/>
                  </a:lnTo>
                  <a:lnTo>
                    <a:pt x="42635" y="7543"/>
                  </a:lnTo>
                  <a:lnTo>
                    <a:pt x="0" y="18414"/>
                  </a:lnTo>
                  <a:lnTo>
                    <a:pt x="0" y="4137532"/>
                  </a:lnTo>
                  <a:lnTo>
                    <a:pt x="42635" y="4148409"/>
                  </a:lnTo>
                  <a:lnTo>
                    <a:pt x="90470" y="4152395"/>
                  </a:lnTo>
                  <a:lnTo>
                    <a:pt x="151132" y="4155009"/>
                  </a:lnTo>
                  <a:lnTo>
                    <a:pt x="220979" y="415594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202" y="2100834"/>
              <a:ext cx="220979" cy="4156075"/>
            </a:xfrm>
            <a:custGeom>
              <a:avLst/>
              <a:gdLst/>
              <a:ahLst/>
              <a:cxnLst/>
              <a:rect l="l" t="t" r="r" b="b"/>
              <a:pathLst>
                <a:path w="220980" h="4156075">
                  <a:moveTo>
                    <a:pt x="220979" y="4155948"/>
                  </a:moveTo>
                  <a:lnTo>
                    <a:pt x="151132" y="4155009"/>
                  </a:lnTo>
                  <a:lnTo>
                    <a:pt x="90470" y="4152395"/>
                  </a:lnTo>
                  <a:lnTo>
                    <a:pt x="42635" y="4148409"/>
                  </a:lnTo>
                  <a:lnTo>
                    <a:pt x="0" y="4137532"/>
                  </a:lnTo>
                  <a:lnTo>
                    <a:pt x="0" y="18414"/>
                  </a:lnTo>
                  <a:lnTo>
                    <a:pt x="11265" y="12598"/>
                  </a:lnTo>
                  <a:lnTo>
                    <a:pt x="42635" y="7543"/>
                  </a:lnTo>
                  <a:lnTo>
                    <a:pt x="90470" y="3555"/>
                  </a:lnTo>
                  <a:lnTo>
                    <a:pt x="151132" y="939"/>
                  </a:lnTo>
                  <a:lnTo>
                    <a:pt x="220979" y="0"/>
                  </a:lnTo>
                </a:path>
              </a:pathLst>
            </a:custGeom>
            <a:ln w="38102">
              <a:solidFill>
                <a:srgbClr val="635F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9004" y="2004047"/>
            <a:ext cx="6802120" cy="1692275"/>
            <a:chOff x="2699004" y="2004047"/>
            <a:chExt cx="6802120" cy="16922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2004047"/>
              <a:ext cx="6801611" cy="742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4" y="2031491"/>
              <a:ext cx="5431536" cy="7543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440" y="2043683"/>
              <a:ext cx="6687311" cy="629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9004" y="2820936"/>
              <a:ext cx="6801611" cy="8747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2756" y="2927603"/>
              <a:ext cx="4674108" cy="7543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40" y="2860547"/>
              <a:ext cx="6687311" cy="7620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670048" y="3770363"/>
            <a:ext cx="6802120" cy="2466340"/>
            <a:chOff x="2670048" y="3770363"/>
            <a:chExt cx="6802120" cy="246634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0048" y="3770363"/>
              <a:ext cx="6801611" cy="8062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9772" y="3843527"/>
              <a:ext cx="5123687" cy="7543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9484" y="3809999"/>
              <a:ext cx="6687312" cy="693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0048" y="4629886"/>
              <a:ext cx="6801611" cy="7224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6452" y="4660391"/>
              <a:ext cx="5009388" cy="7543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9484" y="4669536"/>
              <a:ext cx="6687312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70048" y="5419344"/>
              <a:ext cx="6801611" cy="7848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1936" y="5480304"/>
              <a:ext cx="2602991" cy="7558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29484" y="5458967"/>
              <a:ext cx="6687312" cy="67208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576320" y="2141982"/>
            <a:ext cx="4980940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350" dirty="0">
                <a:solidFill>
                  <a:srgbClr val="1F0E4F"/>
                </a:solidFill>
                <a:latin typeface="Calibri"/>
                <a:cs typeface="Calibri"/>
              </a:rPr>
              <a:t>INTRODUCTION</a:t>
            </a:r>
            <a:r>
              <a:rPr sz="2400" spc="275" dirty="0">
                <a:solidFill>
                  <a:srgbClr val="1F0E4F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1F0E4F"/>
                </a:solidFill>
                <a:latin typeface="Calibri"/>
                <a:cs typeface="Calibri"/>
              </a:rPr>
              <a:t>&amp;</a:t>
            </a:r>
            <a:r>
              <a:rPr sz="2400" spc="270" dirty="0">
                <a:solidFill>
                  <a:srgbClr val="1F0E4F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1F0E4F"/>
                </a:solidFill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</a:pPr>
            <a:r>
              <a:rPr sz="2400" spc="170" dirty="0">
                <a:latin typeface="Calibri"/>
                <a:cs typeface="Calibri"/>
              </a:rPr>
              <a:t>PROBLÉMATIQUE,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180" dirty="0">
                <a:latin typeface="Calibri"/>
                <a:cs typeface="Calibri"/>
              </a:rPr>
              <a:t>OBJECTIFS</a:t>
            </a:r>
            <a:endParaRPr sz="2400">
              <a:latin typeface="Calibri"/>
              <a:cs typeface="Calibri"/>
            </a:endParaRPr>
          </a:p>
          <a:p>
            <a:pPr marL="175260" marR="155575" algn="ctr">
              <a:lnSpc>
                <a:spcPct val="224000"/>
              </a:lnSpc>
              <a:spcBef>
                <a:spcPts val="760"/>
              </a:spcBef>
            </a:pPr>
            <a:r>
              <a:rPr sz="2400" spc="204" dirty="0">
                <a:latin typeface="Calibri"/>
                <a:cs typeface="Calibri"/>
              </a:rPr>
              <a:t>PRÉTRAITEMENT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DES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235" dirty="0">
                <a:latin typeface="Calibri"/>
                <a:cs typeface="Calibri"/>
              </a:rPr>
              <a:t>DONNÉES </a:t>
            </a:r>
            <a:r>
              <a:rPr sz="2400" spc="340" dirty="0">
                <a:latin typeface="Calibri"/>
                <a:cs typeface="Calibri"/>
              </a:rPr>
              <a:t>CONSTRUCTION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360" dirty="0">
                <a:latin typeface="Calibri"/>
                <a:cs typeface="Calibri"/>
              </a:rPr>
              <a:t>DU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175" dirty="0">
                <a:latin typeface="Calibri"/>
                <a:cs typeface="Calibri"/>
              </a:rPr>
              <a:t>MODÈLE </a:t>
            </a:r>
            <a:r>
              <a:rPr sz="2400" spc="24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56205" y="2296413"/>
            <a:ext cx="244475" cy="285750"/>
            <a:chOff x="2156205" y="2296413"/>
            <a:chExt cx="244475" cy="285750"/>
          </a:xfrm>
        </p:grpSpPr>
        <p:sp>
          <p:nvSpPr>
            <p:cNvPr id="28" name="object 28"/>
            <p:cNvSpPr/>
            <p:nvPr/>
          </p:nvSpPr>
          <p:spPr>
            <a:xfrm>
              <a:off x="2162556" y="2302763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115824" y="0"/>
                  </a:moveTo>
                  <a:lnTo>
                    <a:pt x="70723" y="10721"/>
                  </a:lnTo>
                  <a:lnTo>
                    <a:pt x="33909" y="39957"/>
                  </a:lnTo>
                  <a:lnTo>
                    <a:pt x="9096" y="83313"/>
                  </a:lnTo>
                  <a:lnTo>
                    <a:pt x="0" y="136398"/>
                  </a:lnTo>
                  <a:lnTo>
                    <a:pt x="9096" y="189482"/>
                  </a:lnTo>
                  <a:lnTo>
                    <a:pt x="33908" y="232838"/>
                  </a:lnTo>
                  <a:lnTo>
                    <a:pt x="70723" y="262074"/>
                  </a:lnTo>
                  <a:lnTo>
                    <a:pt x="115824" y="272796"/>
                  </a:lnTo>
                  <a:lnTo>
                    <a:pt x="160924" y="262074"/>
                  </a:lnTo>
                  <a:lnTo>
                    <a:pt x="197738" y="232838"/>
                  </a:lnTo>
                  <a:lnTo>
                    <a:pt x="222551" y="189482"/>
                  </a:lnTo>
                  <a:lnTo>
                    <a:pt x="231648" y="136398"/>
                  </a:lnTo>
                  <a:lnTo>
                    <a:pt x="222551" y="83313"/>
                  </a:lnTo>
                  <a:lnTo>
                    <a:pt x="197739" y="39957"/>
                  </a:lnTo>
                  <a:lnTo>
                    <a:pt x="160924" y="10721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62556" y="2302763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0" y="136398"/>
                  </a:moveTo>
                  <a:lnTo>
                    <a:pt x="9096" y="83313"/>
                  </a:lnTo>
                  <a:lnTo>
                    <a:pt x="33909" y="39957"/>
                  </a:lnTo>
                  <a:lnTo>
                    <a:pt x="70723" y="10721"/>
                  </a:lnTo>
                  <a:lnTo>
                    <a:pt x="115824" y="0"/>
                  </a:lnTo>
                  <a:lnTo>
                    <a:pt x="160924" y="10721"/>
                  </a:lnTo>
                  <a:lnTo>
                    <a:pt x="197739" y="39957"/>
                  </a:lnTo>
                  <a:lnTo>
                    <a:pt x="222551" y="83313"/>
                  </a:lnTo>
                  <a:lnTo>
                    <a:pt x="231648" y="136398"/>
                  </a:lnTo>
                  <a:lnTo>
                    <a:pt x="222551" y="189482"/>
                  </a:lnTo>
                  <a:lnTo>
                    <a:pt x="197738" y="232838"/>
                  </a:lnTo>
                  <a:lnTo>
                    <a:pt x="160924" y="262074"/>
                  </a:lnTo>
                  <a:lnTo>
                    <a:pt x="115824" y="272796"/>
                  </a:lnTo>
                  <a:lnTo>
                    <a:pt x="70723" y="262074"/>
                  </a:lnTo>
                  <a:lnTo>
                    <a:pt x="33908" y="232838"/>
                  </a:lnTo>
                  <a:lnTo>
                    <a:pt x="9096" y="189482"/>
                  </a:lnTo>
                  <a:lnTo>
                    <a:pt x="0" y="136398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69921" y="4006341"/>
            <a:ext cx="244475" cy="285750"/>
            <a:chOff x="2169921" y="4006341"/>
            <a:chExt cx="244475" cy="285750"/>
          </a:xfrm>
        </p:grpSpPr>
        <p:sp>
          <p:nvSpPr>
            <p:cNvPr id="31" name="object 31"/>
            <p:cNvSpPr/>
            <p:nvPr/>
          </p:nvSpPr>
          <p:spPr>
            <a:xfrm>
              <a:off x="2176272" y="4012692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115823" y="0"/>
                  </a:moveTo>
                  <a:lnTo>
                    <a:pt x="70723" y="10721"/>
                  </a:lnTo>
                  <a:lnTo>
                    <a:pt x="33908" y="39957"/>
                  </a:lnTo>
                  <a:lnTo>
                    <a:pt x="9096" y="83313"/>
                  </a:lnTo>
                  <a:lnTo>
                    <a:pt x="0" y="136397"/>
                  </a:lnTo>
                  <a:lnTo>
                    <a:pt x="9096" y="189482"/>
                  </a:lnTo>
                  <a:lnTo>
                    <a:pt x="33909" y="232838"/>
                  </a:lnTo>
                  <a:lnTo>
                    <a:pt x="70723" y="262074"/>
                  </a:lnTo>
                  <a:lnTo>
                    <a:pt x="115823" y="272795"/>
                  </a:lnTo>
                  <a:lnTo>
                    <a:pt x="160924" y="262074"/>
                  </a:lnTo>
                  <a:lnTo>
                    <a:pt x="197738" y="232838"/>
                  </a:lnTo>
                  <a:lnTo>
                    <a:pt x="222551" y="189482"/>
                  </a:lnTo>
                  <a:lnTo>
                    <a:pt x="231647" y="136397"/>
                  </a:lnTo>
                  <a:lnTo>
                    <a:pt x="222551" y="83313"/>
                  </a:lnTo>
                  <a:lnTo>
                    <a:pt x="197738" y="39957"/>
                  </a:lnTo>
                  <a:lnTo>
                    <a:pt x="160924" y="10721"/>
                  </a:lnTo>
                  <a:lnTo>
                    <a:pt x="115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6272" y="4012692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0" y="136397"/>
                  </a:moveTo>
                  <a:lnTo>
                    <a:pt x="9096" y="83313"/>
                  </a:lnTo>
                  <a:lnTo>
                    <a:pt x="33908" y="39957"/>
                  </a:lnTo>
                  <a:lnTo>
                    <a:pt x="70723" y="10721"/>
                  </a:lnTo>
                  <a:lnTo>
                    <a:pt x="115823" y="0"/>
                  </a:lnTo>
                  <a:lnTo>
                    <a:pt x="160924" y="10721"/>
                  </a:lnTo>
                  <a:lnTo>
                    <a:pt x="197738" y="39957"/>
                  </a:lnTo>
                  <a:lnTo>
                    <a:pt x="222551" y="83313"/>
                  </a:lnTo>
                  <a:lnTo>
                    <a:pt x="231647" y="136397"/>
                  </a:lnTo>
                  <a:lnTo>
                    <a:pt x="222551" y="189482"/>
                  </a:lnTo>
                  <a:lnTo>
                    <a:pt x="197738" y="232838"/>
                  </a:lnTo>
                  <a:lnTo>
                    <a:pt x="160924" y="262074"/>
                  </a:lnTo>
                  <a:lnTo>
                    <a:pt x="115823" y="272795"/>
                  </a:lnTo>
                  <a:lnTo>
                    <a:pt x="70723" y="262074"/>
                  </a:lnTo>
                  <a:lnTo>
                    <a:pt x="33909" y="232838"/>
                  </a:lnTo>
                  <a:lnTo>
                    <a:pt x="9096" y="189482"/>
                  </a:lnTo>
                  <a:lnTo>
                    <a:pt x="0" y="136397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69921" y="4788153"/>
            <a:ext cx="244475" cy="285750"/>
            <a:chOff x="2169921" y="4788153"/>
            <a:chExt cx="244475" cy="285750"/>
          </a:xfrm>
        </p:grpSpPr>
        <p:sp>
          <p:nvSpPr>
            <p:cNvPr id="34" name="object 34"/>
            <p:cNvSpPr/>
            <p:nvPr/>
          </p:nvSpPr>
          <p:spPr>
            <a:xfrm>
              <a:off x="2176272" y="4794504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115823" y="0"/>
                  </a:moveTo>
                  <a:lnTo>
                    <a:pt x="70723" y="10721"/>
                  </a:lnTo>
                  <a:lnTo>
                    <a:pt x="33908" y="39957"/>
                  </a:lnTo>
                  <a:lnTo>
                    <a:pt x="9096" y="83313"/>
                  </a:lnTo>
                  <a:lnTo>
                    <a:pt x="0" y="136398"/>
                  </a:lnTo>
                  <a:lnTo>
                    <a:pt x="9096" y="189482"/>
                  </a:lnTo>
                  <a:lnTo>
                    <a:pt x="33909" y="232838"/>
                  </a:lnTo>
                  <a:lnTo>
                    <a:pt x="70723" y="262074"/>
                  </a:lnTo>
                  <a:lnTo>
                    <a:pt x="115823" y="272796"/>
                  </a:lnTo>
                  <a:lnTo>
                    <a:pt x="160924" y="262074"/>
                  </a:lnTo>
                  <a:lnTo>
                    <a:pt x="197738" y="232838"/>
                  </a:lnTo>
                  <a:lnTo>
                    <a:pt x="222551" y="189482"/>
                  </a:lnTo>
                  <a:lnTo>
                    <a:pt x="231647" y="136398"/>
                  </a:lnTo>
                  <a:lnTo>
                    <a:pt x="222551" y="83313"/>
                  </a:lnTo>
                  <a:lnTo>
                    <a:pt x="197738" y="39957"/>
                  </a:lnTo>
                  <a:lnTo>
                    <a:pt x="160924" y="10721"/>
                  </a:lnTo>
                  <a:lnTo>
                    <a:pt x="115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6272" y="4794504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0" y="136398"/>
                  </a:moveTo>
                  <a:lnTo>
                    <a:pt x="9096" y="83313"/>
                  </a:lnTo>
                  <a:lnTo>
                    <a:pt x="33908" y="39957"/>
                  </a:lnTo>
                  <a:lnTo>
                    <a:pt x="70723" y="10721"/>
                  </a:lnTo>
                  <a:lnTo>
                    <a:pt x="115823" y="0"/>
                  </a:lnTo>
                  <a:lnTo>
                    <a:pt x="160924" y="10721"/>
                  </a:lnTo>
                  <a:lnTo>
                    <a:pt x="197738" y="39957"/>
                  </a:lnTo>
                  <a:lnTo>
                    <a:pt x="222551" y="83313"/>
                  </a:lnTo>
                  <a:lnTo>
                    <a:pt x="231647" y="136398"/>
                  </a:lnTo>
                  <a:lnTo>
                    <a:pt x="222551" y="189482"/>
                  </a:lnTo>
                  <a:lnTo>
                    <a:pt x="197738" y="232838"/>
                  </a:lnTo>
                  <a:lnTo>
                    <a:pt x="160924" y="262074"/>
                  </a:lnTo>
                  <a:lnTo>
                    <a:pt x="115823" y="272796"/>
                  </a:lnTo>
                  <a:lnTo>
                    <a:pt x="70723" y="262074"/>
                  </a:lnTo>
                  <a:lnTo>
                    <a:pt x="33909" y="232838"/>
                  </a:lnTo>
                  <a:lnTo>
                    <a:pt x="9096" y="189482"/>
                  </a:lnTo>
                  <a:lnTo>
                    <a:pt x="0" y="136398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192781" y="5603493"/>
            <a:ext cx="246379" cy="285750"/>
            <a:chOff x="2192781" y="5603493"/>
            <a:chExt cx="246379" cy="285750"/>
          </a:xfrm>
        </p:grpSpPr>
        <p:sp>
          <p:nvSpPr>
            <p:cNvPr id="37" name="object 37"/>
            <p:cNvSpPr/>
            <p:nvPr/>
          </p:nvSpPr>
          <p:spPr>
            <a:xfrm>
              <a:off x="2199131" y="5609843"/>
              <a:ext cx="233679" cy="273050"/>
            </a:xfrm>
            <a:custGeom>
              <a:avLst/>
              <a:gdLst/>
              <a:ahLst/>
              <a:cxnLst/>
              <a:rect l="l" t="t" r="r" b="b"/>
              <a:pathLst>
                <a:path w="233680" h="273050">
                  <a:moveTo>
                    <a:pt x="116586" y="0"/>
                  </a:moveTo>
                  <a:lnTo>
                    <a:pt x="71205" y="10718"/>
                  </a:lnTo>
                  <a:lnTo>
                    <a:pt x="34147" y="39947"/>
                  </a:lnTo>
                  <a:lnTo>
                    <a:pt x="9161" y="83303"/>
                  </a:lnTo>
                  <a:lnTo>
                    <a:pt x="0" y="136397"/>
                  </a:lnTo>
                  <a:lnTo>
                    <a:pt x="9161" y="189492"/>
                  </a:lnTo>
                  <a:lnTo>
                    <a:pt x="34147" y="232848"/>
                  </a:lnTo>
                  <a:lnTo>
                    <a:pt x="71205" y="262077"/>
                  </a:lnTo>
                  <a:lnTo>
                    <a:pt x="116586" y="272795"/>
                  </a:lnTo>
                  <a:lnTo>
                    <a:pt x="161966" y="262077"/>
                  </a:lnTo>
                  <a:lnTo>
                    <a:pt x="199024" y="232848"/>
                  </a:lnTo>
                  <a:lnTo>
                    <a:pt x="224010" y="189492"/>
                  </a:lnTo>
                  <a:lnTo>
                    <a:pt x="233172" y="136397"/>
                  </a:lnTo>
                  <a:lnTo>
                    <a:pt x="224010" y="83303"/>
                  </a:lnTo>
                  <a:lnTo>
                    <a:pt x="199024" y="39947"/>
                  </a:lnTo>
                  <a:lnTo>
                    <a:pt x="161966" y="10718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99131" y="5609843"/>
              <a:ext cx="233679" cy="273050"/>
            </a:xfrm>
            <a:custGeom>
              <a:avLst/>
              <a:gdLst/>
              <a:ahLst/>
              <a:cxnLst/>
              <a:rect l="l" t="t" r="r" b="b"/>
              <a:pathLst>
                <a:path w="233680" h="273050">
                  <a:moveTo>
                    <a:pt x="0" y="136397"/>
                  </a:moveTo>
                  <a:lnTo>
                    <a:pt x="9161" y="83303"/>
                  </a:lnTo>
                  <a:lnTo>
                    <a:pt x="34147" y="39947"/>
                  </a:lnTo>
                  <a:lnTo>
                    <a:pt x="71205" y="10718"/>
                  </a:lnTo>
                  <a:lnTo>
                    <a:pt x="116586" y="0"/>
                  </a:lnTo>
                  <a:lnTo>
                    <a:pt x="161966" y="10718"/>
                  </a:lnTo>
                  <a:lnTo>
                    <a:pt x="199024" y="39947"/>
                  </a:lnTo>
                  <a:lnTo>
                    <a:pt x="224010" y="83303"/>
                  </a:lnTo>
                  <a:lnTo>
                    <a:pt x="233172" y="136397"/>
                  </a:lnTo>
                  <a:lnTo>
                    <a:pt x="224010" y="189492"/>
                  </a:lnTo>
                  <a:lnTo>
                    <a:pt x="199024" y="232848"/>
                  </a:lnTo>
                  <a:lnTo>
                    <a:pt x="161966" y="262077"/>
                  </a:lnTo>
                  <a:lnTo>
                    <a:pt x="116586" y="272795"/>
                  </a:lnTo>
                  <a:lnTo>
                    <a:pt x="71205" y="262077"/>
                  </a:lnTo>
                  <a:lnTo>
                    <a:pt x="34147" y="232848"/>
                  </a:lnTo>
                  <a:lnTo>
                    <a:pt x="9161" y="189492"/>
                  </a:lnTo>
                  <a:lnTo>
                    <a:pt x="0" y="136397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169921" y="3136137"/>
            <a:ext cx="244475" cy="285750"/>
            <a:chOff x="2169921" y="3136137"/>
            <a:chExt cx="244475" cy="285750"/>
          </a:xfrm>
        </p:grpSpPr>
        <p:sp>
          <p:nvSpPr>
            <p:cNvPr id="40" name="object 40"/>
            <p:cNvSpPr/>
            <p:nvPr/>
          </p:nvSpPr>
          <p:spPr>
            <a:xfrm>
              <a:off x="2176272" y="3142488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115823" y="0"/>
                  </a:moveTo>
                  <a:lnTo>
                    <a:pt x="70723" y="10721"/>
                  </a:lnTo>
                  <a:lnTo>
                    <a:pt x="33908" y="39957"/>
                  </a:lnTo>
                  <a:lnTo>
                    <a:pt x="9096" y="83313"/>
                  </a:lnTo>
                  <a:lnTo>
                    <a:pt x="0" y="136398"/>
                  </a:lnTo>
                  <a:lnTo>
                    <a:pt x="9096" y="189482"/>
                  </a:lnTo>
                  <a:lnTo>
                    <a:pt x="33909" y="232838"/>
                  </a:lnTo>
                  <a:lnTo>
                    <a:pt x="70723" y="262074"/>
                  </a:lnTo>
                  <a:lnTo>
                    <a:pt x="115823" y="272796"/>
                  </a:lnTo>
                  <a:lnTo>
                    <a:pt x="160924" y="262074"/>
                  </a:lnTo>
                  <a:lnTo>
                    <a:pt x="197738" y="232838"/>
                  </a:lnTo>
                  <a:lnTo>
                    <a:pt x="222551" y="189482"/>
                  </a:lnTo>
                  <a:lnTo>
                    <a:pt x="231647" y="136398"/>
                  </a:lnTo>
                  <a:lnTo>
                    <a:pt x="222551" y="83313"/>
                  </a:lnTo>
                  <a:lnTo>
                    <a:pt x="197738" y="39957"/>
                  </a:lnTo>
                  <a:lnTo>
                    <a:pt x="160924" y="10721"/>
                  </a:lnTo>
                  <a:lnTo>
                    <a:pt x="115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272" y="3142488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0" y="136398"/>
                  </a:moveTo>
                  <a:lnTo>
                    <a:pt x="9096" y="83313"/>
                  </a:lnTo>
                  <a:lnTo>
                    <a:pt x="33908" y="39957"/>
                  </a:lnTo>
                  <a:lnTo>
                    <a:pt x="70723" y="10721"/>
                  </a:lnTo>
                  <a:lnTo>
                    <a:pt x="115823" y="0"/>
                  </a:lnTo>
                  <a:lnTo>
                    <a:pt x="160924" y="10721"/>
                  </a:lnTo>
                  <a:lnTo>
                    <a:pt x="197738" y="39957"/>
                  </a:lnTo>
                  <a:lnTo>
                    <a:pt x="222551" y="83313"/>
                  </a:lnTo>
                  <a:lnTo>
                    <a:pt x="231647" y="136398"/>
                  </a:lnTo>
                  <a:lnTo>
                    <a:pt x="222551" y="189482"/>
                  </a:lnTo>
                  <a:lnTo>
                    <a:pt x="197738" y="232838"/>
                  </a:lnTo>
                  <a:lnTo>
                    <a:pt x="160924" y="262074"/>
                  </a:lnTo>
                  <a:lnTo>
                    <a:pt x="115823" y="272796"/>
                  </a:lnTo>
                  <a:lnTo>
                    <a:pt x="70723" y="262074"/>
                  </a:lnTo>
                  <a:lnTo>
                    <a:pt x="33909" y="232838"/>
                  </a:lnTo>
                  <a:lnTo>
                    <a:pt x="9096" y="189482"/>
                  </a:lnTo>
                  <a:lnTo>
                    <a:pt x="0" y="136398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293" y="801497"/>
            <a:ext cx="1739264" cy="485140"/>
            <a:chOff x="693293" y="801497"/>
            <a:chExt cx="1739264" cy="4851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468" y="804672"/>
              <a:ext cx="1732788" cy="478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6468" y="804672"/>
              <a:ext cx="1732914" cy="478790"/>
            </a:xfrm>
            <a:custGeom>
              <a:avLst/>
              <a:gdLst/>
              <a:ahLst/>
              <a:cxnLst/>
              <a:rect l="l" t="t" r="r" b="b"/>
              <a:pathLst>
                <a:path w="1732914" h="478790">
                  <a:moveTo>
                    <a:pt x="79755" y="0"/>
                  </a:moveTo>
                  <a:lnTo>
                    <a:pt x="48713" y="6264"/>
                  </a:lnTo>
                  <a:lnTo>
                    <a:pt x="23361" y="23352"/>
                  </a:lnTo>
                  <a:lnTo>
                    <a:pt x="6268" y="48702"/>
                  </a:lnTo>
                  <a:lnTo>
                    <a:pt x="0" y="79755"/>
                  </a:lnTo>
                  <a:lnTo>
                    <a:pt x="0" y="398779"/>
                  </a:lnTo>
                  <a:lnTo>
                    <a:pt x="6268" y="429833"/>
                  </a:lnTo>
                  <a:lnTo>
                    <a:pt x="23361" y="455183"/>
                  </a:lnTo>
                  <a:lnTo>
                    <a:pt x="48713" y="472271"/>
                  </a:lnTo>
                  <a:lnTo>
                    <a:pt x="79755" y="478536"/>
                  </a:lnTo>
                  <a:lnTo>
                    <a:pt x="1653032" y="478536"/>
                  </a:lnTo>
                  <a:lnTo>
                    <a:pt x="1684085" y="472271"/>
                  </a:lnTo>
                  <a:lnTo>
                    <a:pt x="1709435" y="455183"/>
                  </a:lnTo>
                  <a:lnTo>
                    <a:pt x="1726523" y="429833"/>
                  </a:lnTo>
                  <a:lnTo>
                    <a:pt x="1732788" y="398779"/>
                  </a:lnTo>
                  <a:lnTo>
                    <a:pt x="1732788" y="79755"/>
                  </a:lnTo>
                  <a:lnTo>
                    <a:pt x="1726523" y="48702"/>
                  </a:lnTo>
                  <a:lnTo>
                    <a:pt x="1709435" y="23352"/>
                  </a:lnTo>
                  <a:lnTo>
                    <a:pt x="1684085" y="6264"/>
                  </a:lnTo>
                  <a:lnTo>
                    <a:pt x="1653032" y="0"/>
                  </a:lnTo>
                  <a:lnTo>
                    <a:pt x="79755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764" y="845565"/>
            <a:ext cx="135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200" b="1" spc="190" dirty="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sz="1200" b="1" spc="15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251" y="2426030"/>
            <a:ext cx="2101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70" dirty="0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2700" y="228600"/>
            <a:ext cx="2437130" cy="576580"/>
          </a:xfrm>
          <a:custGeom>
            <a:avLst/>
            <a:gdLst/>
            <a:ahLst/>
            <a:cxnLst/>
            <a:rect l="l" t="t" r="r" b="b"/>
            <a:pathLst>
              <a:path w="2437129" h="576580">
                <a:moveTo>
                  <a:pt x="96012" y="0"/>
                </a:moveTo>
                <a:lnTo>
                  <a:pt x="58614" y="7536"/>
                </a:lnTo>
                <a:lnTo>
                  <a:pt x="28098" y="28098"/>
                </a:lnTo>
                <a:lnTo>
                  <a:pt x="7536" y="58614"/>
                </a:lnTo>
                <a:lnTo>
                  <a:pt x="0" y="96011"/>
                </a:lnTo>
                <a:lnTo>
                  <a:pt x="0" y="480060"/>
                </a:lnTo>
                <a:lnTo>
                  <a:pt x="7536" y="517457"/>
                </a:lnTo>
                <a:lnTo>
                  <a:pt x="28098" y="547973"/>
                </a:lnTo>
                <a:lnTo>
                  <a:pt x="58614" y="568535"/>
                </a:lnTo>
                <a:lnTo>
                  <a:pt x="96012" y="576072"/>
                </a:lnTo>
                <a:lnTo>
                  <a:pt x="2340864" y="576072"/>
                </a:lnTo>
                <a:lnTo>
                  <a:pt x="2378261" y="568535"/>
                </a:lnTo>
                <a:lnTo>
                  <a:pt x="2408777" y="547973"/>
                </a:lnTo>
                <a:lnTo>
                  <a:pt x="2429339" y="517457"/>
                </a:lnTo>
                <a:lnTo>
                  <a:pt x="2436876" y="480060"/>
                </a:lnTo>
                <a:lnTo>
                  <a:pt x="2436876" y="96011"/>
                </a:lnTo>
                <a:lnTo>
                  <a:pt x="2429339" y="58614"/>
                </a:lnTo>
                <a:lnTo>
                  <a:pt x="2408777" y="28098"/>
                </a:lnTo>
                <a:lnTo>
                  <a:pt x="2378261" y="7536"/>
                </a:lnTo>
                <a:lnTo>
                  <a:pt x="2340864" y="0"/>
                </a:lnTo>
                <a:lnTo>
                  <a:pt x="96012" y="0"/>
                </a:lnTo>
                <a:close/>
              </a:path>
            </a:pathLst>
          </a:custGeom>
          <a:ln w="1270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9113" y="224154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Calibri"/>
                <a:cs typeface="Calibri"/>
              </a:rPr>
              <a:t>PROBLÉMATIQUE </a:t>
            </a:r>
            <a:r>
              <a:rPr sz="1800" spc="135" dirty="0">
                <a:latin typeface="Calibri"/>
                <a:cs typeface="Calibri"/>
              </a:rPr>
              <a:t>OBJECTIFS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6565" y="222250"/>
            <a:ext cx="2579370" cy="589280"/>
            <a:chOff x="5036565" y="222250"/>
            <a:chExt cx="2579370" cy="589280"/>
          </a:xfrm>
        </p:grpSpPr>
        <p:sp>
          <p:nvSpPr>
            <p:cNvPr id="11" name="object 11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247040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1313" y="245744"/>
              <a:ext cx="2388235" cy="546100"/>
            </a:xfrm>
            <a:custGeom>
              <a:avLst/>
              <a:gdLst/>
              <a:ahLst/>
              <a:cxnLst/>
              <a:rect l="l" t="t" r="r" b="b"/>
              <a:pathLst>
                <a:path w="2388234" h="546100">
                  <a:moveTo>
                    <a:pt x="1697736" y="274320"/>
                  </a:moveTo>
                  <a:lnTo>
                    <a:pt x="611124" y="274320"/>
                  </a:lnTo>
                  <a:lnTo>
                    <a:pt x="611124" y="545592"/>
                  </a:lnTo>
                  <a:lnTo>
                    <a:pt x="1697736" y="545592"/>
                  </a:lnTo>
                  <a:lnTo>
                    <a:pt x="1697736" y="274320"/>
                  </a:lnTo>
                  <a:close/>
                </a:path>
                <a:path w="2388234" h="546100">
                  <a:moveTo>
                    <a:pt x="2388108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388108" y="271272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59502" y="224154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Calibri"/>
                <a:cs typeface="Calibri"/>
              </a:rPr>
              <a:t>PRÉTRAITEMENT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626" y="498475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57845" y="222250"/>
            <a:ext cx="2346325" cy="589280"/>
            <a:chOff x="7657845" y="222250"/>
            <a:chExt cx="2346325" cy="589280"/>
          </a:xfrm>
        </p:grpSpPr>
        <p:sp>
          <p:nvSpPr>
            <p:cNvPr id="17" name="object 17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8445" y="245744"/>
              <a:ext cx="1983105" cy="546100"/>
            </a:xfrm>
            <a:custGeom>
              <a:avLst/>
              <a:gdLst/>
              <a:ahLst/>
              <a:cxnLst/>
              <a:rect l="l" t="t" r="r" b="b"/>
              <a:pathLst>
                <a:path w="1983104" h="546100">
                  <a:moveTo>
                    <a:pt x="198272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7368" y="271272"/>
                  </a:lnTo>
                  <a:lnTo>
                    <a:pt x="277368" y="545592"/>
                  </a:lnTo>
                  <a:lnTo>
                    <a:pt x="1626108" y="545592"/>
                  </a:lnTo>
                  <a:lnTo>
                    <a:pt x="1626108" y="271272"/>
                  </a:lnTo>
                  <a:lnTo>
                    <a:pt x="1982724" y="271272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66633" y="224154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Calibri"/>
                <a:cs typeface="Calibri"/>
              </a:rPr>
              <a:t>CONSTRUCTION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44002" y="498475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latin typeface="Calibri"/>
                <a:cs typeface="Calibri"/>
              </a:rPr>
              <a:t>DU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MODÈLE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54553" y="1753869"/>
            <a:ext cx="58419" cy="4502785"/>
            <a:chOff x="2654553" y="1753869"/>
            <a:chExt cx="58419" cy="4502785"/>
          </a:xfrm>
        </p:grpSpPr>
        <p:sp>
          <p:nvSpPr>
            <p:cNvPr id="23" name="object 23"/>
            <p:cNvSpPr/>
            <p:nvPr/>
          </p:nvSpPr>
          <p:spPr>
            <a:xfrm>
              <a:off x="266090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090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6553" y="2493136"/>
            <a:ext cx="238125" cy="210820"/>
            <a:chOff x="106553" y="2493136"/>
            <a:chExt cx="238125" cy="2108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8" y="2496311"/>
              <a:ext cx="231647" cy="2042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53" y="2493136"/>
              <a:ext cx="237997" cy="21056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29" name="object 29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09149" y="256413"/>
              <a:ext cx="1330960" cy="245745"/>
            </a:xfrm>
            <a:custGeom>
              <a:avLst/>
              <a:gdLst/>
              <a:ahLst/>
              <a:cxnLst/>
              <a:rect l="l" t="t" r="r" b="b"/>
              <a:pathLst>
                <a:path w="1330959" h="245745">
                  <a:moveTo>
                    <a:pt x="1330452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1330452" y="245364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97845" y="240918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4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35325" y="1555750"/>
            <a:ext cx="7972425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La</a:t>
            </a:r>
            <a:r>
              <a:rPr sz="2000" spc="-3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classification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des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images</a:t>
            </a:r>
            <a:r>
              <a:rPr sz="2000" spc="-4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d'animaux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est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un</a:t>
            </a:r>
            <a:r>
              <a:rPr sz="2000" spc="-3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domaine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passionnant</a:t>
            </a:r>
            <a:r>
              <a:rPr sz="2000" spc="-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du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5325" y="2165350"/>
            <a:ext cx="7868920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machine</a:t>
            </a:r>
            <a:r>
              <a:rPr sz="2000" spc="-3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learning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où</a:t>
            </a:r>
            <a:r>
              <a:rPr sz="2000" spc="-3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l'objectif</a:t>
            </a:r>
            <a:r>
              <a:rPr sz="2000" spc="-5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est</a:t>
            </a:r>
            <a:r>
              <a:rPr sz="2000" spc="-3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développer</a:t>
            </a:r>
            <a:r>
              <a:rPr sz="2000" spc="-5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des</a:t>
            </a:r>
            <a:r>
              <a:rPr sz="2000" spc="-3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modèles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capables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5325" y="2774950"/>
            <a:ext cx="8237220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d'identifier</a:t>
            </a:r>
            <a:r>
              <a:rPr sz="2000" spc="-5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et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</a:t>
            </a:r>
            <a:r>
              <a:rPr sz="2000" spc="-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classer</a:t>
            </a:r>
            <a:r>
              <a:rPr sz="2000" spc="-1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automatiquement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différentes</a:t>
            </a:r>
            <a:r>
              <a:rPr sz="2000" spc="-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espèces</a:t>
            </a:r>
            <a:r>
              <a:rPr sz="2000" spc="-4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animales</a:t>
            </a:r>
            <a:r>
              <a:rPr sz="2000" spc="-1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Georgia"/>
                <a:cs typeface="Georgia"/>
              </a:rPr>
              <a:t>à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35325" y="3384550"/>
            <a:ext cx="1779270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partir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d'images.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35325" y="3994150"/>
            <a:ext cx="7632700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sz="2000" b="1" i="1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Georgia"/>
                <a:cs typeface="Georgia"/>
              </a:rPr>
              <a:t>Utilité:</a:t>
            </a:r>
            <a:r>
              <a:rPr sz="2000" b="1" i="1" u="sng" spc="-3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Surveillance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la</a:t>
            </a:r>
            <a:r>
              <a:rPr sz="2000" spc="-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faune,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Recherche</a:t>
            </a:r>
            <a:r>
              <a:rPr sz="2000" spc="-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en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biologie</a:t>
            </a:r>
            <a:r>
              <a:rPr sz="2000" spc="-5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et</a:t>
            </a:r>
            <a:r>
              <a:rPr sz="2000" spc="-4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écologie,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5325" y="4603750"/>
            <a:ext cx="6705600" cy="289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Conservation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</a:t>
            </a:r>
            <a:r>
              <a:rPr sz="2000" spc="-4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la</a:t>
            </a:r>
            <a:r>
              <a:rPr sz="2000" spc="-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biodiversité,</a:t>
            </a:r>
            <a:r>
              <a:rPr sz="2000" spc="-7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Éducation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et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sensibilisation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293" y="801497"/>
            <a:ext cx="1739264" cy="485140"/>
            <a:chOff x="693293" y="801497"/>
            <a:chExt cx="1739264" cy="4851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468" y="804672"/>
              <a:ext cx="1732788" cy="478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6468" y="804672"/>
              <a:ext cx="1732914" cy="478790"/>
            </a:xfrm>
            <a:custGeom>
              <a:avLst/>
              <a:gdLst/>
              <a:ahLst/>
              <a:cxnLst/>
              <a:rect l="l" t="t" r="r" b="b"/>
              <a:pathLst>
                <a:path w="1732914" h="478790">
                  <a:moveTo>
                    <a:pt x="79755" y="0"/>
                  </a:moveTo>
                  <a:lnTo>
                    <a:pt x="48713" y="6264"/>
                  </a:lnTo>
                  <a:lnTo>
                    <a:pt x="23361" y="23352"/>
                  </a:lnTo>
                  <a:lnTo>
                    <a:pt x="6268" y="48702"/>
                  </a:lnTo>
                  <a:lnTo>
                    <a:pt x="0" y="79755"/>
                  </a:lnTo>
                  <a:lnTo>
                    <a:pt x="0" y="398779"/>
                  </a:lnTo>
                  <a:lnTo>
                    <a:pt x="6268" y="429833"/>
                  </a:lnTo>
                  <a:lnTo>
                    <a:pt x="23361" y="455183"/>
                  </a:lnTo>
                  <a:lnTo>
                    <a:pt x="48713" y="472271"/>
                  </a:lnTo>
                  <a:lnTo>
                    <a:pt x="79755" y="478536"/>
                  </a:lnTo>
                  <a:lnTo>
                    <a:pt x="1653032" y="478536"/>
                  </a:lnTo>
                  <a:lnTo>
                    <a:pt x="1684085" y="472271"/>
                  </a:lnTo>
                  <a:lnTo>
                    <a:pt x="1709435" y="455183"/>
                  </a:lnTo>
                  <a:lnTo>
                    <a:pt x="1726523" y="429833"/>
                  </a:lnTo>
                  <a:lnTo>
                    <a:pt x="1732788" y="398779"/>
                  </a:lnTo>
                  <a:lnTo>
                    <a:pt x="1732788" y="79755"/>
                  </a:lnTo>
                  <a:lnTo>
                    <a:pt x="1726523" y="48702"/>
                  </a:lnTo>
                  <a:lnTo>
                    <a:pt x="1709435" y="23352"/>
                  </a:lnTo>
                  <a:lnTo>
                    <a:pt x="1684085" y="6264"/>
                  </a:lnTo>
                  <a:lnTo>
                    <a:pt x="1653032" y="0"/>
                  </a:lnTo>
                  <a:lnTo>
                    <a:pt x="79755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847" y="2442794"/>
            <a:ext cx="1709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95" dirty="0"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228600"/>
            <a:ext cx="2437130" cy="576580"/>
          </a:xfrm>
          <a:custGeom>
            <a:avLst/>
            <a:gdLst/>
            <a:ahLst/>
            <a:cxnLst/>
            <a:rect l="l" t="t" r="r" b="b"/>
            <a:pathLst>
              <a:path w="2437129" h="576580">
                <a:moveTo>
                  <a:pt x="96012" y="0"/>
                </a:moveTo>
                <a:lnTo>
                  <a:pt x="58614" y="7536"/>
                </a:lnTo>
                <a:lnTo>
                  <a:pt x="28098" y="28098"/>
                </a:lnTo>
                <a:lnTo>
                  <a:pt x="7536" y="58614"/>
                </a:lnTo>
                <a:lnTo>
                  <a:pt x="0" y="96011"/>
                </a:lnTo>
                <a:lnTo>
                  <a:pt x="0" y="480060"/>
                </a:lnTo>
                <a:lnTo>
                  <a:pt x="7536" y="517457"/>
                </a:lnTo>
                <a:lnTo>
                  <a:pt x="28098" y="547973"/>
                </a:lnTo>
                <a:lnTo>
                  <a:pt x="58614" y="568535"/>
                </a:lnTo>
                <a:lnTo>
                  <a:pt x="96012" y="576072"/>
                </a:lnTo>
                <a:lnTo>
                  <a:pt x="2340864" y="576072"/>
                </a:lnTo>
                <a:lnTo>
                  <a:pt x="2378261" y="568535"/>
                </a:lnTo>
                <a:lnTo>
                  <a:pt x="2408777" y="547973"/>
                </a:lnTo>
                <a:lnTo>
                  <a:pt x="2429339" y="517457"/>
                </a:lnTo>
                <a:lnTo>
                  <a:pt x="2436876" y="480060"/>
                </a:lnTo>
                <a:lnTo>
                  <a:pt x="2436876" y="96011"/>
                </a:lnTo>
                <a:lnTo>
                  <a:pt x="2429339" y="58614"/>
                </a:lnTo>
                <a:lnTo>
                  <a:pt x="2408777" y="28098"/>
                </a:lnTo>
                <a:lnTo>
                  <a:pt x="2378261" y="7536"/>
                </a:lnTo>
                <a:lnTo>
                  <a:pt x="2340864" y="0"/>
                </a:lnTo>
                <a:lnTo>
                  <a:pt x="96012" y="0"/>
                </a:lnTo>
                <a:close/>
              </a:path>
            </a:pathLst>
          </a:custGeom>
          <a:ln w="1270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9113" y="224154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Calibri"/>
                <a:cs typeface="Calibri"/>
              </a:rPr>
              <a:t>PROBLÉMATIQUE </a:t>
            </a:r>
            <a:r>
              <a:rPr sz="1800" spc="135" dirty="0">
                <a:latin typeface="Calibri"/>
                <a:cs typeface="Calibri"/>
              </a:rPr>
              <a:t>OBJECTIFS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36565" y="222250"/>
            <a:ext cx="2579370" cy="589280"/>
            <a:chOff x="5036565" y="222250"/>
            <a:chExt cx="2579370" cy="589280"/>
          </a:xfrm>
        </p:grpSpPr>
        <p:sp>
          <p:nvSpPr>
            <p:cNvPr id="10" name="object 10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247040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1313" y="245744"/>
              <a:ext cx="2388235" cy="546100"/>
            </a:xfrm>
            <a:custGeom>
              <a:avLst/>
              <a:gdLst/>
              <a:ahLst/>
              <a:cxnLst/>
              <a:rect l="l" t="t" r="r" b="b"/>
              <a:pathLst>
                <a:path w="2388234" h="546100">
                  <a:moveTo>
                    <a:pt x="1697736" y="274320"/>
                  </a:moveTo>
                  <a:lnTo>
                    <a:pt x="611124" y="274320"/>
                  </a:lnTo>
                  <a:lnTo>
                    <a:pt x="611124" y="545592"/>
                  </a:lnTo>
                  <a:lnTo>
                    <a:pt x="1697736" y="545592"/>
                  </a:lnTo>
                  <a:lnTo>
                    <a:pt x="1697736" y="274320"/>
                  </a:lnTo>
                  <a:close/>
                </a:path>
                <a:path w="2388234" h="546100">
                  <a:moveTo>
                    <a:pt x="2388108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388108" y="271272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59502" y="224154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Calibri"/>
                <a:cs typeface="Calibri"/>
              </a:rPr>
              <a:t>PRÉTRAITEMENT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0626" y="498475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57845" y="222250"/>
            <a:ext cx="2346325" cy="589280"/>
            <a:chOff x="7657845" y="222250"/>
            <a:chExt cx="2346325" cy="589280"/>
          </a:xfrm>
        </p:grpSpPr>
        <p:sp>
          <p:nvSpPr>
            <p:cNvPr id="16" name="object 16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78445" y="245744"/>
              <a:ext cx="1983105" cy="546100"/>
            </a:xfrm>
            <a:custGeom>
              <a:avLst/>
              <a:gdLst/>
              <a:ahLst/>
              <a:cxnLst/>
              <a:rect l="l" t="t" r="r" b="b"/>
              <a:pathLst>
                <a:path w="1983104" h="546100">
                  <a:moveTo>
                    <a:pt x="198272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7368" y="271272"/>
                  </a:lnTo>
                  <a:lnTo>
                    <a:pt x="277368" y="545592"/>
                  </a:lnTo>
                  <a:lnTo>
                    <a:pt x="1626108" y="545592"/>
                  </a:lnTo>
                  <a:lnTo>
                    <a:pt x="1626108" y="271272"/>
                  </a:lnTo>
                  <a:lnTo>
                    <a:pt x="1982724" y="271272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66633" y="224154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Calibri"/>
                <a:cs typeface="Calibri"/>
              </a:rPr>
              <a:t>CONSTRUCTION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44002" y="498475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latin typeface="Calibri"/>
                <a:cs typeface="Calibri"/>
              </a:rPr>
              <a:t>DU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MODÈLE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4553" y="1753869"/>
            <a:ext cx="58419" cy="4502785"/>
            <a:chOff x="2654553" y="1753869"/>
            <a:chExt cx="58419" cy="4502785"/>
          </a:xfrm>
        </p:grpSpPr>
        <p:sp>
          <p:nvSpPr>
            <p:cNvPr id="22" name="object 22"/>
            <p:cNvSpPr/>
            <p:nvPr/>
          </p:nvSpPr>
          <p:spPr>
            <a:xfrm>
              <a:off x="266090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90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42188" y="2493136"/>
            <a:ext cx="238125" cy="210820"/>
            <a:chOff x="242188" y="2493136"/>
            <a:chExt cx="238125" cy="2108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363" y="2496311"/>
              <a:ext cx="231648" cy="2042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188" y="2493136"/>
              <a:ext cx="237998" cy="21056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28" name="object 28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09149" y="256413"/>
              <a:ext cx="1330960" cy="245745"/>
            </a:xfrm>
            <a:custGeom>
              <a:avLst/>
              <a:gdLst/>
              <a:ahLst/>
              <a:cxnLst/>
              <a:rect l="l" t="t" r="r" b="b"/>
              <a:pathLst>
                <a:path w="1330959" h="245745">
                  <a:moveTo>
                    <a:pt x="1330452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1330452" y="245364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197845" y="240918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4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15005" y="1343913"/>
            <a:ext cx="8338184" cy="899160"/>
          </a:xfrm>
          <a:custGeom>
            <a:avLst/>
            <a:gdLst/>
            <a:ahLst/>
            <a:cxnLst/>
            <a:rect l="l" t="t" r="r" b="b"/>
            <a:pathLst>
              <a:path w="8338184" h="899160">
                <a:moveTo>
                  <a:pt x="8066532" y="609600"/>
                </a:moveTo>
                <a:lnTo>
                  <a:pt x="0" y="609600"/>
                </a:lnTo>
                <a:lnTo>
                  <a:pt x="0" y="899160"/>
                </a:lnTo>
                <a:lnTo>
                  <a:pt x="8066532" y="899160"/>
                </a:lnTo>
                <a:lnTo>
                  <a:pt x="8066532" y="609600"/>
                </a:lnTo>
                <a:close/>
              </a:path>
              <a:path w="8338184" h="899160">
                <a:moveTo>
                  <a:pt x="8138147" y="304800"/>
                </a:moveTo>
                <a:lnTo>
                  <a:pt x="0" y="304800"/>
                </a:lnTo>
                <a:lnTo>
                  <a:pt x="0" y="594360"/>
                </a:lnTo>
                <a:lnTo>
                  <a:pt x="8138147" y="594360"/>
                </a:lnTo>
                <a:lnTo>
                  <a:pt x="8138147" y="304800"/>
                </a:lnTo>
                <a:close/>
              </a:path>
              <a:path w="8338184" h="899160">
                <a:moveTo>
                  <a:pt x="8337804" y="0"/>
                </a:moveTo>
                <a:lnTo>
                  <a:pt x="824484" y="0"/>
                </a:lnTo>
                <a:lnTo>
                  <a:pt x="670560" y="0"/>
                </a:lnTo>
                <a:lnTo>
                  <a:pt x="670560" y="289560"/>
                </a:lnTo>
                <a:lnTo>
                  <a:pt x="824484" y="289560"/>
                </a:lnTo>
                <a:lnTo>
                  <a:pt x="8337804" y="289560"/>
                </a:lnTo>
                <a:lnTo>
                  <a:pt x="833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5005" y="2310129"/>
            <a:ext cx="8505825" cy="342900"/>
          </a:xfrm>
          <a:custGeom>
            <a:avLst/>
            <a:gdLst/>
            <a:ahLst/>
            <a:cxnLst/>
            <a:rect l="l" t="t" r="r" b="b"/>
            <a:pathLst>
              <a:path w="8505825" h="342900">
                <a:moveTo>
                  <a:pt x="8505444" y="0"/>
                </a:moveTo>
                <a:lnTo>
                  <a:pt x="1866900" y="0"/>
                </a:lnTo>
                <a:lnTo>
                  <a:pt x="0" y="0"/>
                </a:lnTo>
                <a:lnTo>
                  <a:pt x="0" y="342900"/>
                </a:lnTo>
                <a:lnTo>
                  <a:pt x="1866900" y="342900"/>
                </a:lnTo>
                <a:lnTo>
                  <a:pt x="8505444" y="342900"/>
                </a:lnTo>
                <a:lnTo>
                  <a:pt x="8505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6492" y="781558"/>
            <a:ext cx="10504805" cy="146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9379585" indent="-52069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Introduction Description</a:t>
            </a:r>
            <a:endParaRPr sz="1600">
              <a:latin typeface="Times New Roman"/>
              <a:cs typeface="Times New Roman"/>
            </a:endParaRPr>
          </a:p>
          <a:p>
            <a:pPr marL="2218690" marR="5080">
              <a:lnSpc>
                <a:spcPct val="100000"/>
              </a:lnSpc>
              <a:spcBef>
                <a:spcPts val="305"/>
              </a:spcBef>
            </a:pP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Def</a:t>
            </a:r>
            <a:r>
              <a:rPr sz="2000" b="1" i="1" spc="-7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La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classification</a:t>
            </a:r>
            <a:r>
              <a:rPr sz="2000" i="1" spc="-4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d'images</a:t>
            </a:r>
            <a:r>
              <a:rPr sz="2000" i="1" spc="-4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en</a:t>
            </a:r>
            <a:r>
              <a:rPr sz="2000" i="1" spc="-4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machine</a:t>
            </a:r>
            <a:r>
              <a:rPr sz="2000" i="1" spc="-5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learning</a:t>
            </a:r>
            <a:r>
              <a:rPr sz="2000" i="1" spc="-5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est</a:t>
            </a:r>
            <a:r>
              <a:rPr sz="2000" i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un</a:t>
            </a:r>
            <a:r>
              <a:rPr sz="2000" i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processus</a:t>
            </a:r>
            <a:r>
              <a:rPr sz="2000" i="1" spc="-4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où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un</a:t>
            </a:r>
            <a:r>
              <a:rPr sz="2000" i="1" spc="-4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algorithme</a:t>
            </a:r>
            <a:r>
              <a:rPr sz="2000" i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est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formé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pour</a:t>
            </a:r>
            <a:r>
              <a:rPr sz="2000" i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attribuer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des</a:t>
            </a:r>
            <a:r>
              <a:rPr sz="2000" i="1" spc="-4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étiquettes</a:t>
            </a:r>
            <a:r>
              <a:rPr sz="2000" i="1" spc="-4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ou</a:t>
            </a:r>
            <a:r>
              <a:rPr sz="2000" i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des</a:t>
            </a:r>
            <a:r>
              <a:rPr sz="2000" i="1" spc="-4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spc="-10" dirty="0">
                <a:solidFill>
                  <a:srgbClr val="7E7E7E"/>
                </a:solidFill>
                <a:latin typeface="Georgia"/>
                <a:cs typeface="Georgia"/>
              </a:rPr>
              <a:t>catégories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prédéfinies</a:t>
            </a:r>
            <a:r>
              <a:rPr sz="2000" i="1" spc="-4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à</a:t>
            </a:r>
            <a:r>
              <a:rPr sz="2000" i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des</a:t>
            </a:r>
            <a:r>
              <a:rPr sz="2000" i="1" spc="-1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images</a:t>
            </a:r>
            <a:r>
              <a:rPr sz="2000" i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en</a:t>
            </a:r>
            <a:r>
              <a:rPr sz="2000" i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fonction</a:t>
            </a:r>
            <a:r>
              <a:rPr sz="2000" i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2000" i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7E7E7E"/>
                </a:solidFill>
                <a:latin typeface="Georgia"/>
                <a:cs typeface="Georgia"/>
              </a:rPr>
              <a:t>leurs</a:t>
            </a:r>
            <a:r>
              <a:rPr sz="2000" i="1" spc="-10" dirty="0">
                <a:solidFill>
                  <a:srgbClr val="7E7E7E"/>
                </a:solidFill>
                <a:latin typeface="Georgia"/>
                <a:cs typeface="Georgia"/>
              </a:rPr>
              <a:t> caractéristiques</a:t>
            </a:r>
            <a:r>
              <a:rPr sz="2000" i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i="1" spc="-10" dirty="0">
                <a:solidFill>
                  <a:srgbClr val="7E7E7E"/>
                </a:solidFill>
                <a:latin typeface="Georgia"/>
                <a:cs typeface="Georgia"/>
              </a:rPr>
              <a:t>visuelles.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5004" y="2319274"/>
            <a:ext cx="8505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alatino Linotype"/>
                <a:cs typeface="Palatino Linotype"/>
              </a:rPr>
              <a:t>Nous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disposons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ensemble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données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d'images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animalières</a:t>
            </a:r>
            <a:r>
              <a:rPr sz="2000" spc="4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permettant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5004" y="2767329"/>
            <a:ext cx="4441190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distinguer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zèbres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éléphants.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44130" y="2776474"/>
            <a:ext cx="376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Palatino Linotype"/>
                <a:cs typeface="Palatino Linotype"/>
              </a:rPr>
              <a:t>L’ensemble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formation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contient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02685" y="3082264"/>
            <a:ext cx="8284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13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999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d’animaux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l’ensemble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test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contient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5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000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images.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Tous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redimensionnées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330x330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15004" y="5111241"/>
            <a:ext cx="6356985" cy="203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400" dirty="0">
                <a:latin typeface="Georgia"/>
                <a:cs typeface="Georgia"/>
              </a:rPr>
              <a:t>Les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données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proviennent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du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référentiel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données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l’Université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du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Minnesota.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53" y="190626"/>
            <a:ext cx="14071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ADF0EA"/>
                </a:solidFill>
                <a:latin typeface="Times New Roman"/>
                <a:cs typeface="Times New Roman"/>
              </a:rPr>
              <a:t>Introduction Description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5194" y="2684144"/>
            <a:ext cx="628015" cy="306705"/>
          </a:xfrm>
          <a:custGeom>
            <a:avLst/>
            <a:gdLst/>
            <a:ahLst/>
            <a:cxnLst/>
            <a:rect l="l" t="t" r="r" b="b"/>
            <a:pathLst>
              <a:path w="628014" h="306705">
                <a:moveTo>
                  <a:pt x="627888" y="0"/>
                </a:moveTo>
                <a:lnTo>
                  <a:pt x="313944" y="0"/>
                </a:lnTo>
                <a:lnTo>
                  <a:pt x="0" y="0"/>
                </a:lnTo>
                <a:lnTo>
                  <a:pt x="0" y="306324"/>
                </a:lnTo>
                <a:lnTo>
                  <a:pt x="313944" y="306324"/>
                </a:lnTo>
                <a:lnTo>
                  <a:pt x="627888" y="306324"/>
                </a:lnTo>
                <a:lnTo>
                  <a:pt x="6278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364" y="2264740"/>
            <a:ext cx="209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Problématique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7780" y="2645664"/>
            <a:ext cx="902969" cy="481330"/>
            <a:chOff x="1287780" y="2645664"/>
            <a:chExt cx="902969" cy="4813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2645664"/>
              <a:ext cx="589026" cy="4808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4" y="2645664"/>
              <a:ext cx="589026" cy="48082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0124" y="4277995"/>
            <a:ext cx="118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Objectif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03804" y="784733"/>
            <a:ext cx="2503170" cy="584200"/>
            <a:chOff x="2503804" y="784733"/>
            <a:chExt cx="2503170" cy="5842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6979" y="787908"/>
              <a:ext cx="2496311" cy="5775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06979" y="787908"/>
              <a:ext cx="2496820" cy="577850"/>
            </a:xfrm>
            <a:custGeom>
              <a:avLst/>
              <a:gdLst/>
              <a:ahLst/>
              <a:cxnLst/>
              <a:rect l="l" t="t" r="r" b="b"/>
              <a:pathLst>
                <a:path w="2496820" h="577850">
                  <a:moveTo>
                    <a:pt x="96265" y="0"/>
                  </a:move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5" y="577595"/>
                  </a:lnTo>
                  <a:lnTo>
                    <a:pt x="2400046" y="577595"/>
                  </a:lnTo>
                  <a:lnTo>
                    <a:pt x="2437536" y="570037"/>
                  </a:lnTo>
                  <a:lnTo>
                    <a:pt x="2468133" y="549417"/>
                  </a:lnTo>
                  <a:lnTo>
                    <a:pt x="2488753" y="518820"/>
                  </a:lnTo>
                  <a:lnTo>
                    <a:pt x="2496311" y="481329"/>
                  </a:lnTo>
                  <a:lnTo>
                    <a:pt x="2496311" y="96265"/>
                  </a:lnTo>
                  <a:lnTo>
                    <a:pt x="2488753" y="58775"/>
                  </a:lnTo>
                  <a:lnTo>
                    <a:pt x="2468133" y="28178"/>
                  </a:lnTo>
                  <a:lnTo>
                    <a:pt x="2437536" y="7558"/>
                  </a:lnTo>
                  <a:lnTo>
                    <a:pt x="2400046" y="0"/>
                  </a:lnTo>
                  <a:lnTo>
                    <a:pt x="96265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17266" y="782192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Problématique Objectif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36565" y="222250"/>
            <a:ext cx="2579370" cy="589280"/>
            <a:chOff x="5036565" y="222250"/>
            <a:chExt cx="2579370" cy="589280"/>
          </a:xfrm>
        </p:grpSpPr>
        <p:sp>
          <p:nvSpPr>
            <p:cNvPr id="14" name="object 14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247040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2915" y="228600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1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4297" y="306704"/>
              <a:ext cx="1861185" cy="424180"/>
            </a:xfrm>
            <a:custGeom>
              <a:avLst/>
              <a:gdLst/>
              <a:ahLst/>
              <a:cxnLst/>
              <a:rect l="l" t="t" r="r" b="b"/>
              <a:pathLst>
                <a:path w="1861184" h="424180">
                  <a:moveTo>
                    <a:pt x="1325880" y="213360"/>
                  </a:moveTo>
                  <a:lnTo>
                    <a:pt x="477012" y="213360"/>
                  </a:lnTo>
                  <a:lnTo>
                    <a:pt x="477012" y="423672"/>
                  </a:lnTo>
                  <a:lnTo>
                    <a:pt x="1325880" y="423672"/>
                  </a:lnTo>
                  <a:lnTo>
                    <a:pt x="1325880" y="213360"/>
                  </a:lnTo>
                  <a:close/>
                </a:path>
                <a:path w="1861184" h="424180">
                  <a:moveTo>
                    <a:pt x="1860804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860804" y="210312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12485" y="286638"/>
            <a:ext cx="1827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libri"/>
                <a:cs typeface="Calibri"/>
              </a:rPr>
              <a:t>PRÉTRAITEMENT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DES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9497" y="499999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40" dirty="0"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57845" y="222250"/>
            <a:ext cx="2346325" cy="589280"/>
            <a:chOff x="7657845" y="222250"/>
            <a:chExt cx="2346325" cy="589280"/>
          </a:xfrm>
        </p:grpSpPr>
        <p:sp>
          <p:nvSpPr>
            <p:cNvPr id="20" name="object 20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91577" y="276224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79766" y="256159"/>
            <a:ext cx="2103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0702" y="499998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0293" y="1753869"/>
            <a:ext cx="58419" cy="4502785"/>
            <a:chOff x="2860293" y="1753869"/>
            <a:chExt cx="58419" cy="4502785"/>
          </a:xfrm>
        </p:grpSpPr>
        <p:sp>
          <p:nvSpPr>
            <p:cNvPr id="26" name="object 26"/>
            <p:cNvSpPr/>
            <p:nvPr/>
          </p:nvSpPr>
          <p:spPr>
            <a:xfrm>
              <a:off x="2866644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6644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20497" y="2549525"/>
            <a:ext cx="238125" cy="210820"/>
            <a:chOff x="420497" y="2549525"/>
            <a:chExt cx="238125" cy="21082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552700"/>
              <a:ext cx="231648" cy="2042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497" y="2549525"/>
              <a:ext cx="237998" cy="21056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14401" y="4439284"/>
            <a:ext cx="240029" cy="210820"/>
            <a:chOff x="414401" y="4439284"/>
            <a:chExt cx="240029" cy="21082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576" y="4442459"/>
              <a:ext cx="233172" cy="2042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401" y="4439284"/>
              <a:ext cx="239522" cy="21056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35" name="object 35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09149" y="396620"/>
              <a:ext cx="1330960" cy="242570"/>
            </a:xfrm>
            <a:custGeom>
              <a:avLst/>
              <a:gdLst/>
              <a:ahLst/>
              <a:cxnLst/>
              <a:rect l="l" t="t" r="r" b="b"/>
              <a:pathLst>
                <a:path w="1330959" h="242570">
                  <a:moveTo>
                    <a:pt x="1330452" y="0"/>
                  </a:moveTo>
                  <a:lnTo>
                    <a:pt x="140208" y="0"/>
                  </a:lnTo>
                  <a:lnTo>
                    <a:pt x="0" y="0"/>
                  </a:lnTo>
                  <a:lnTo>
                    <a:pt x="0" y="242316"/>
                  </a:lnTo>
                  <a:lnTo>
                    <a:pt x="140208" y="242316"/>
                  </a:lnTo>
                  <a:lnTo>
                    <a:pt x="1330452" y="242316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197845" y="376554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4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93529" y="1426273"/>
            <a:ext cx="8650605" cy="1868805"/>
            <a:chOff x="3093529" y="1426273"/>
            <a:chExt cx="8650605" cy="1868805"/>
          </a:xfrm>
        </p:grpSpPr>
        <p:sp>
          <p:nvSpPr>
            <p:cNvPr id="40" name="object 40"/>
            <p:cNvSpPr/>
            <p:nvPr/>
          </p:nvSpPr>
          <p:spPr>
            <a:xfrm>
              <a:off x="3098292" y="1431036"/>
              <a:ext cx="8641080" cy="1859280"/>
            </a:xfrm>
            <a:custGeom>
              <a:avLst/>
              <a:gdLst/>
              <a:ahLst/>
              <a:cxnLst/>
              <a:rect l="l" t="t" r="r" b="b"/>
              <a:pathLst>
                <a:path w="8641080" h="1859279">
                  <a:moveTo>
                    <a:pt x="8331200" y="0"/>
                  </a:moveTo>
                  <a:lnTo>
                    <a:pt x="309880" y="0"/>
                  </a:lnTo>
                  <a:lnTo>
                    <a:pt x="264076" y="3358"/>
                  </a:lnTo>
                  <a:lnTo>
                    <a:pt x="220362" y="13115"/>
                  </a:lnTo>
                  <a:lnTo>
                    <a:pt x="179219" y="28792"/>
                  </a:lnTo>
                  <a:lnTo>
                    <a:pt x="141123" y="49909"/>
                  </a:lnTo>
                  <a:lnTo>
                    <a:pt x="106554" y="75990"/>
                  </a:lnTo>
                  <a:lnTo>
                    <a:pt x="75990" y="106554"/>
                  </a:lnTo>
                  <a:lnTo>
                    <a:pt x="49909" y="141123"/>
                  </a:lnTo>
                  <a:lnTo>
                    <a:pt x="28792" y="179219"/>
                  </a:lnTo>
                  <a:lnTo>
                    <a:pt x="13115" y="220362"/>
                  </a:lnTo>
                  <a:lnTo>
                    <a:pt x="3358" y="264076"/>
                  </a:lnTo>
                  <a:lnTo>
                    <a:pt x="0" y="309879"/>
                  </a:lnTo>
                  <a:lnTo>
                    <a:pt x="0" y="1549400"/>
                  </a:lnTo>
                  <a:lnTo>
                    <a:pt x="3358" y="1595203"/>
                  </a:lnTo>
                  <a:lnTo>
                    <a:pt x="13115" y="1638917"/>
                  </a:lnTo>
                  <a:lnTo>
                    <a:pt x="28792" y="1680060"/>
                  </a:lnTo>
                  <a:lnTo>
                    <a:pt x="49909" y="1718156"/>
                  </a:lnTo>
                  <a:lnTo>
                    <a:pt x="75990" y="1752725"/>
                  </a:lnTo>
                  <a:lnTo>
                    <a:pt x="106554" y="1783289"/>
                  </a:lnTo>
                  <a:lnTo>
                    <a:pt x="141123" y="1809370"/>
                  </a:lnTo>
                  <a:lnTo>
                    <a:pt x="179219" y="1830487"/>
                  </a:lnTo>
                  <a:lnTo>
                    <a:pt x="220362" y="1846164"/>
                  </a:lnTo>
                  <a:lnTo>
                    <a:pt x="264076" y="1855921"/>
                  </a:lnTo>
                  <a:lnTo>
                    <a:pt x="309880" y="1859279"/>
                  </a:lnTo>
                  <a:lnTo>
                    <a:pt x="8331200" y="1859279"/>
                  </a:lnTo>
                  <a:lnTo>
                    <a:pt x="8377003" y="1855921"/>
                  </a:lnTo>
                  <a:lnTo>
                    <a:pt x="8420717" y="1846164"/>
                  </a:lnTo>
                  <a:lnTo>
                    <a:pt x="8461860" y="1830487"/>
                  </a:lnTo>
                  <a:lnTo>
                    <a:pt x="8499956" y="1809370"/>
                  </a:lnTo>
                  <a:lnTo>
                    <a:pt x="8534525" y="1783289"/>
                  </a:lnTo>
                  <a:lnTo>
                    <a:pt x="8565089" y="1752725"/>
                  </a:lnTo>
                  <a:lnTo>
                    <a:pt x="8591170" y="1718156"/>
                  </a:lnTo>
                  <a:lnTo>
                    <a:pt x="8612287" y="1680060"/>
                  </a:lnTo>
                  <a:lnTo>
                    <a:pt x="8627964" y="1638917"/>
                  </a:lnTo>
                  <a:lnTo>
                    <a:pt x="8637721" y="1595203"/>
                  </a:lnTo>
                  <a:lnTo>
                    <a:pt x="8641080" y="1549400"/>
                  </a:lnTo>
                  <a:lnTo>
                    <a:pt x="8641080" y="309879"/>
                  </a:lnTo>
                  <a:lnTo>
                    <a:pt x="8637721" y="264076"/>
                  </a:lnTo>
                  <a:lnTo>
                    <a:pt x="8627964" y="220362"/>
                  </a:lnTo>
                  <a:lnTo>
                    <a:pt x="8612287" y="179219"/>
                  </a:lnTo>
                  <a:lnTo>
                    <a:pt x="8591170" y="141123"/>
                  </a:lnTo>
                  <a:lnTo>
                    <a:pt x="8565089" y="106554"/>
                  </a:lnTo>
                  <a:lnTo>
                    <a:pt x="8534525" y="75990"/>
                  </a:lnTo>
                  <a:lnTo>
                    <a:pt x="8499956" y="49909"/>
                  </a:lnTo>
                  <a:lnTo>
                    <a:pt x="8461860" y="28792"/>
                  </a:lnTo>
                  <a:lnTo>
                    <a:pt x="8420717" y="13115"/>
                  </a:lnTo>
                  <a:lnTo>
                    <a:pt x="8377003" y="3358"/>
                  </a:lnTo>
                  <a:lnTo>
                    <a:pt x="83312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8292" y="1431036"/>
              <a:ext cx="8641080" cy="1859280"/>
            </a:xfrm>
            <a:custGeom>
              <a:avLst/>
              <a:gdLst/>
              <a:ahLst/>
              <a:cxnLst/>
              <a:rect l="l" t="t" r="r" b="b"/>
              <a:pathLst>
                <a:path w="8641080" h="1859279">
                  <a:moveTo>
                    <a:pt x="0" y="309879"/>
                  </a:moveTo>
                  <a:lnTo>
                    <a:pt x="3358" y="264076"/>
                  </a:lnTo>
                  <a:lnTo>
                    <a:pt x="13115" y="220362"/>
                  </a:lnTo>
                  <a:lnTo>
                    <a:pt x="28792" y="179219"/>
                  </a:lnTo>
                  <a:lnTo>
                    <a:pt x="49909" y="141123"/>
                  </a:lnTo>
                  <a:lnTo>
                    <a:pt x="75990" y="106554"/>
                  </a:lnTo>
                  <a:lnTo>
                    <a:pt x="106554" y="75990"/>
                  </a:lnTo>
                  <a:lnTo>
                    <a:pt x="141123" y="49909"/>
                  </a:lnTo>
                  <a:lnTo>
                    <a:pt x="179219" y="28792"/>
                  </a:lnTo>
                  <a:lnTo>
                    <a:pt x="220362" y="13115"/>
                  </a:lnTo>
                  <a:lnTo>
                    <a:pt x="264076" y="3358"/>
                  </a:lnTo>
                  <a:lnTo>
                    <a:pt x="309880" y="0"/>
                  </a:lnTo>
                  <a:lnTo>
                    <a:pt x="8331200" y="0"/>
                  </a:lnTo>
                  <a:lnTo>
                    <a:pt x="8377003" y="3358"/>
                  </a:lnTo>
                  <a:lnTo>
                    <a:pt x="8420717" y="13115"/>
                  </a:lnTo>
                  <a:lnTo>
                    <a:pt x="8461860" y="28792"/>
                  </a:lnTo>
                  <a:lnTo>
                    <a:pt x="8499956" y="49909"/>
                  </a:lnTo>
                  <a:lnTo>
                    <a:pt x="8534525" y="75990"/>
                  </a:lnTo>
                  <a:lnTo>
                    <a:pt x="8565089" y="106554"/>
                  </a:lnTo>
                  <a:lnTo>
                    <a:pt x="8591170" y="141123"/>
                  </a:lnTo>
                  <a:lnTo>
                    <a:pt x="8612287" y="179219"/>
                  </a:lnTo>
                  <a:lnTo>
                    <a:pt x="8627964" y="220362"/>
                  </a:lnTo>
                  <a:lnTo>
                    <a:pt x="8637721" y="264076"/>
                  </a:lnTo>
                  <a:lnTo>
                    <a:pt x="8641080" y="309879"/>
                  </a:lnTo>
                  <a:lnTo>
                    <a:pt x="8641080" y="1549400"/>
                  </a:lnTo>
                  <a:lnTo>
                    <a:pt x="8637721" y="1595203"/>
                  </a:lnTo>
                  <a:lnTo>
                    <a:pt x="8627964" y="1638917"/>
                  </a:lnTo>
                  <a:lnTo>
                    <a:pt x="8612287" y="1680060"/>
                  </a:lnTo>
                  <a:lnTo>
                    <a:pt x="8591170" y="1718156"/>
                  </a:lnTo>
                  <a:lnTo>
                    <a:pt x="8565089" y="1752725"/>
                  </a:lnTo>
                  <a:lnTo>
                    <a:pt x="8534525" y="1783289"/>
                  </a:lnTo>
                  <a:lnTo>
                    <a:pt x="8499956" y="1809370"/>
                  </a:lnTo>
                  <a:lnTo>
                    <a:pt x="8461860" y="1830487"/>
                  </a:lnTo>
                  <a:lnTo>
                    <a:pt x="8420717" y="1846164"/>
                  </a:lnTo>
                  <a:lnTo>
                    <a:pt x="8377003" y="1855921"/>
                  </a:lnTo>
                  <a:lnTo>
                    <a:pt x="8331200" y="1859279"/>
                  </a:lnTo>
                  <a:lnTo>
                    <a:pt x="309880" y="1859279"/>
                  </a:lnTo>
                  <a:lnTo>
                    <a:pt x="264076" y="1855921"/>
                  </a:lnTo>
                  <a:lnTo>
                    <a:pt x="220362" y="1846164"/>
                  </a:lnTo>
                  <a:lnTo>
                    <a:pt x="179219" y="1830487"/>
                  </a:lnTo>
                  <a:lnTo>
                    <a:pt x="141123" y="1809370"/>
                  </a:lnTo>
                  <a:lnTo>
                    <a:pt x="106554" y="1783289"/>
                  </a:lnTo>
                  <a:lnTo>
                    <a:pt x="75990" y="1752725"/>
                  </a:lnTo>
                  <a:lnTo>
                    <a:pt x="49909" y="1718156"/>
                  </a:lnTo>
                  <a:lnTo>
                    <a:pt x="28792" y="1680060"/>
                  </a:lnTo>
                  <a:lnTo>
                    <a:pt x="13115" y="1638917"/>
                  </a:lnTo>
                  <a:lnTo>
                    <a:pt x="3358" y="1595203"/>
                  </a:lnTo>
                  <a:lnTo>
                    <a:pt x="0" y="1549400"/>
                  </a:lnTo>
                  <a:lnTo>
                    <a:pt x="0" y="309879"/>
                  </a:lnTo>
                  <a:close/>
                </a:path>
              </a:pathLst>
            </a:custGeom>
            <a:ln w="9525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06215" y="1805251"/>
            <a:ext cx="7821295" cy="11436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53360">
              <a:lnSpc>
                <a:spcPct val="100000"/>
              </a:lnSpc>
              <a:spcBef>
                <a:spcPts val="39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Question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Générale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-50" dirty="0">
                <a:latin typeface="Palatino Linotype"/>
                <a:cs typeface="Palatino Linotype"/>
              </a:rPr>
              <a:t>:</a:t>
            </a:r>
            <a:endParaRPr sz="2000">
              <a:latin typeface="Palatino Linotype"/>
              <a:cs typeface="Palatino Linotype"/>
            </a:endParaRPr>
          </a:p>
          <a:p>
            <a:pPr marL="400050" marR="5080" indent="-387350">
              <a:lnSpc>
                <a:spcPct val="100000"/>
              </a:lnSpc>
              <a:spcBef>
                <a:spcPts val="345"/>
              </a:spcBef>
            </a:pP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«</a:t>
            </a:r>
            <a:r>
              <a:rPr sz="2400" b="1" spc="-6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Comment</a:t>
            </a:r>
            <a:r>
              <a:rPr sz="2400" b="1" spc="-4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créer</a:t>
            </a:r>
            <a:r>
              <a:rPr sz="2400" b="1" spc="-5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un</a:t>
            </a:r>
            <a:r>
              <a:rPr sz="2400" b="1" spc="-5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algorithme</a:t>
            </a:r>
            <a:r>
              <a:rPr sz="2400" b="1" spc="-5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de</a:t>
            </a:r>
            <a:r>
              <a:rPr sz="2400" b="1" spc="-5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classification</a:t>
            </a:r>
            <a:r>
              <a:rPr sz="2400" b="1" spc="-9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Palatino Linotype"/>
                <a:cs typeface="Palatino Linotype"/>
              </a:rPr>
              <a:t>binaire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apte</a:t>
            </a:r>
            <a:r>
              <a:rPr sz="2400" b="1" spc="-2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à</a:t>
            </a:r>
            <a:r>
              <a:rPr sz="2400" b="1" spc="-2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différencier</a:t>
            </a:r>
            <a:r>
              <a:rPr sz="2400" b="1" spc="-3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les</a:t>
            </a:r>
            <a:r>
              <a:rPr sz="2400" b="1" spc="-25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zèbres</a:t>
            </a:r>
            <a:r>
              <a:rPr sz="2400" b="1" spc="-3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des</a:t>
            </a:r>
            <a:r>
              <a:rPr sz="2400" b="1" spc="-2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1F5F"/>
                </a:solidFill>
                <a:latin typeface="Palatino Linotype"/>
                <a:cs typeface="Palatino Linotype"/>
              </a:rPr>
              <a:t>éléphants</a:t>
            </a:r>
            <a:r>
              <a:rPr sz="2400" b="1" spc="-40" dirty="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Palatino Linotype"/>
                <a:cs typeface="Palatino Linotype"/>
              </a:rPr>
              <a:t>?»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163556" y="2581655"/>
            <a:ext cx="902969" cy="481330"/>
            <a:chOff x="10163556" y="2581655"/>
            <a:chExt cx="902969" cy="481330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3556" y="2581655"/>
              <a:ext cx="589026" cy="48082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7500" y="2581655"/>
              <a:ext cx="589026" cy="48082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3093529" y="3445573"/>
            <a:ext cx="8825865" cy="2960370"/>
            <a:chOff x="3093529" y="3445573"/>
            <a:chExt cx="8825865" cy="2960370"/>
          </a:xfrm>
        </p:grpSpPr>
        <p:sp>
          <p:nvSpPr>
            <p:cNvPr id="47" name="object 47"/>
            <p:cNvSpPr/>
            <p:nvPr/>
          </p:nvSpPr>
          <p:spPr>
            <a:xfrm>
              <a:off x="3098292" y="3450335"/>
              <a:ext cx="8816340" cy="2950845"/>
            </a:xfrm>
            <a:custGeom>
              <a:avLst/>
              <a:gdLst/>
              <a:ahLst/>
              <a:cxnLst/>
              <a:rect l="l" t="t" r="r" b="b"/>
              <a:pathLst>
                <a:path w="8816340" h="2950845">
                  <a:moveTo>
                    <a:pt x="8324596" y="0"/>
                  </a:moveTo>
                  <a:lnTo>
                    <a:pt x="491744" y="0"/>
                  </a:lnTo>
                  <a:lnTo>
                    <a:pt x="444394" y="2251"/>
                  </a:lnTo>
                  <a:lnTo>
                    <a:pt x="398316" y="8868"/>
                  </a:lnTo>
                  <a:lnTo>
                    <a:pt x="353716" y="19645"/>
                  </a:lnTo>
                  <a:lnTo>
                    <a:pt x="310800" y="34375"/>
                  </a:lnTo>
                  <a:lnTo>
                    <a:pt x="269774" y="52852"/>
                  </a:lnTo>
                  <a:lnTo>
                    <a:pt x="230845" y="74869"/>
                  </a:lnTo>
                  <a:lnTo>
                    <a:pt x="194219" y="100221"/>
                  </a:lnTo>
                  <a:lnTo>
                    <a:pt x="160102" y="128701"/>
                  </a:lnTo>
                  <a:lnTo>
                    <a:pt x="128701" y="160102"/>
                  </a:lnTo>
                  <a:lnTo>
                    <a:pt x="100221" y="194219"/>
                  </a:lnTo>
                  <a:lnTo>
                    <a:pt x="74869" y="230845"/>
                  </a:lnTo>
                  <a:lnTo>
                    <a:pt x="52852" y="269774"/>
                  </a:lnTo>
                  <a:lnTo>
                    <a:pt x="34375" y="310800"/>
                  </a:lnTo>
                  <a:lnTo>
                    <a:pt x="19645" y="353716"/>
                  </a:lnTo>
                  <a:lnTo>
                    <a:pt x="8868" y="398316"/>
                  </a:lnTo>
                  <a:lnTo>
                    <a:pt x="2251" y="444394"/>
                  </a:lnTo>
                  <a:lnTo>
                    <a:pt x="0" y="491744"/>
                  </a:lnTo>
                  <a:lnTo>
                    <a:pt x="0" y="2458707"/>
                  </a:lnTo>
                  <a:lnTo>
                    <a:pt x="2251" y="2506066"/>
                  </a:lnTo>
                  <a:lnTo>
                    <a:pt x="8868" y="2552152"/>
                  </a:lnTo>
                  <a:lnTo>
                    <a:pt x="19645" y="2596758"/>
                  </a:lnTo>
                  <a:lnTo>
                    <a:pt x="34375" y="2639678"/>
                  </a:lnTo>
                  <a:lnTo>
                    <a:pt x="52852" y="2680706"/>
                  </a:lnTo>
                  <a:lnTo>
                    <a:pt x="74869" y="2719637"/>
                  </a:lnTo>
                  <a:lnTo>
                    <a:pt x="100221" y="2756263"/>
                  </a:lnTo>
                  <a:lnTo>
                    <a:pt x="128701" y="2790379"/>
                  </a:lnTo>
                  <a:lnTo>
                    <a:pt x="160102" y="2821779"/>
                  </a:lnTo>
                  <a:lnTo>
                    <a:pt x="194219" y="2850256"/>
                  </a:lnTo>
                  <a:lnTo>
                    <a:pt x="230845" y="2875605"/>
                  </a:lnTo>
                  <a:lnTo>
                    <a:pt x="269774" y="2897620"/>
                  </a:lnTo>
                  <a:lnTo>
                    <a:pt x="310800" y="2916094"/>
                  </a:lnTo>
                  <a:lnTo>
                    <a:pt x="353716" y="2930822"/>
                  </a:lnTo>
                  <a:lnTo>
                    <a:pt x="398316" y="2941596"/>
                  </a:lnTo>
                  <a:lnTo>
                    <a:pt x="444394" y="2948212"/>
                  </a:lnTo>
                  <a:lnTo>
                    <a:pt x="491744" y="2950464"/>
                  </a:lnTo>
                  <a:lnTo>
                    <a:pt x="8324596" y="2950464"/>
                  </a:lnTo>
                  <a:lnTo>
                    <a:pt x="8371945" y="2948212"/>
                  </a:lnTo>
                  <a:lnTo>
                    <a:pt x="8418023" y="2941596"/>
                  </a:lnTo>
                  <a:lnTo>
                    <a:pt x="8462623" y="2930822"/>
                  </a:lnTo>
                  <a:lnTo>
                    <a:pt x="8505539" y="2916094"/>
                  </a:lnTo>
                  <a:lnTo>
                    <a:pt x="8546565" y="2897620"/>
                  </a:lnTo>
                  <a:lnTo>
                    <a:pt x="8585494" y="2875605"/>
                  </a:lnTo>
                  <a:lnTo>
                    <a:pt x="8622120" y="2850256"/>
                  </a:lnTo>
                  <a:lnTo>
                    <a:pt x="8656237" y="2821779"/>
                  </a:lnTo>
                  <a:lnTo>
                    <a:pt x="8687638" y="2790379"/>
                  </a:lnTo>
                  <a:lnTo>
                    <a:pt x="8716118" y="2756263"/>
                  </a:lnTo>
                  <a:lnTo>
                    <a:pt x="8741470" y="2719637"/>
                  </a:lnTo>
                  <a:lnTo>
                    <a:pt x="8763487" y="2680706"/>
                  </a:lnTo>
                  <a:lnTo>
                    <a:pt x="8781964" y="2639678"/>
                  </a:lnTo>
                  <a:lnTo>
                    <a:pt x="8796694" y="2596758"/>
                  </a:lnTo>
                  <a:lnTo>
                    <a:pt x="8807471" y="2552152"/>
                  </a:lnTo>
                  <a:lnTo>
                    <a:pt x="8814088" y="2506066"/>
                  </a:lnTo>
                  <a:lnTo>
                    <a:pt x="8816340" y="2458707"/>
                  </a:lnTo>
                  <a:lnTo>
                    <a:pt x="8816340" y="491744"/>
                  </a:lnTo>
                  <a:lnTo>
                    <a:pt x="8814088" y="444394"/>
                  </a:lnTo>
                  <a:lnTo>
                    <a:pt x="8807471" y="398316"/>
                  </a:lnTo>
                  <a:lnTo>
                    <a:pt x="8796694" y="353716"/>
                  </a:lnTo>
                  <a:lnTo>
                    <a:pt x="8781964" y="310800"/>
                  </a:lnTo>
                  <a:lnTo>
                    <a:pt x="8763487" y="269774"/>
                  </a:lnTo>
                  <a:lnTo>
                    <a:pt x="8741470" y="230845"/>
                  </a:lnTo>
                  <a:lnTo>
                    <a:pt x="8716118" y="194219"/>
                  </a:lnTo>
                  <a:lnTo>
                    <a:pt x="8687638" y="160102"/>
                  </a:lnTo>
                  <a:lnTo>
                    <a:pt x="8656237" y="128701"/>
                  </a:lnTo>
                  <a:lnTo>
                    <a:pt x="8622120" y="100221"/>
                  </a:lnTo>
                  <a:lnTo>
                    <a:pt x="8585494" y="74869"/>
                  </a:lnTo>
                  <a:lnTo>
                    <a:pt x="8546565" y="52852"/>
                  </a:lnTo>
                  <a:lnTo>
                    <a:pt x="8505539" y="34375"/>
                  </a:lnTo>
                  <a:lnTo>
                    <a:pt x="8462623" y="19645"/>
                  </a:lnTo>
                  <a:lnTo>
                    <a:pt x="8418023" y="8868"/>
                  </a:lnTo>
                  <a:lnTo>
                    <a:pt x="8371945" y="2251"/>
                  </a:lnTo>
                  <a:lnTo>
                    <a:pt x="83245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8292" y="3450335"/>
              <a:ext cx="8816340" cy="2950845"/>
            </a:xfrm>
            <a:custGeom>
              <a:avLst/>
              <a:gdLst/>
              <a:ahLst/>
              <a:cxnLst/>
              <a:rect l="l" t="t" r="r" b="b"/>
              <a:pathLst>
                <a:path w="8816340" h="2950845">
                  <a:moveTo>
                    <a:pt x="0" y="491744"/>
                  </a:moveTo>
                  <a:lnTo>
                    <a:pt x="2251" y="444394"/>
                  </a:lnTo>
                  <a:lnTo>
                    <a:pt x="8868" y="398316"/>
                  </a:lnTo>
                  <a:lnTo>
                    <a:pt x="19645" y="353716"/>
                  </a:lnTo>
                  <a:lnTo>
                    <a:pt x="34375" y="310800"/>
                  </a:lnTo>
                  <a:lnTo>
                    <a:pt x="52852" y="269774"/>
                  </a:lnTo>
                  <a:lnTo>
                    <a:pt x="74869" y="230845"/>
                  </a:lnTo>
                  <a:lnTo>
                    <a:pt x="100221" y="194219"/>
                  </a:lnTo>
                  <a:lnTo>
                    <a:pt x="128701" y="160102"/>
                  </a:lnTo>
                  <a:lnTo>
                    <a:pt x="160102" y="128701"/>
                  </a:lnTo>
                  <a:lnTo>
                    <a:pt x="194219" y="100221"/>
                  </a:lnTo>
                  <a:lnTo>
                    <a:pt x="230845" y="74869"/>
                  </a:lnTo>
                  <a:lnTo>
                    <a:pt x="269774" y="52852"/>
                  </a:lnTo>
                  <a:lnTo>
                    <a:pt x="310800" y="34375"/>
                  </a:lnTo>
                  <a:lnTo>
                    <a:pt x="353716" y="19645"/>
                  </a:lnTo>
                  <a:lnTo>
                    <a:pt x="398316" y="8868"/>
                  </a:lnTo>
                  <a:lnTo>
                    <a:pt x="444394" y="2251"/>
                  </a:lnTo>
                  <a:lnTo>
                    <a:pt x="491744" y="0"/>
                  </a:lnTo>
                  <a:lnTo>
                    <a:pt x="8324596" y="0"/>
                  </a:lnTo>
                  <a:lnTo>
                    <a:pt x="8371945" y="2251"/>
                  </a:lnTo>
                  <a:lnTo>
                    <a:pt x="8418023" y="8868"/>
                  </a:lnTo>
                  <a:lnTo>
                    <a:pt x="8462623" y="19645"/>
                  </a:lnTo>
                  <a:lnTo>
                    <a:pt x="8505539" y="34375"/>
                  </a:lnTo>
                  <a:lnTo>
                    <a:pt x="8546565" y="52852"/>
                  </a:lnTo>
                  <a:lnTo>
                    <a:pt x="8585494" y="74869"/>
                  </a:lnTo>
                  <a:lnTo>
                    <a:pt x="8622120" y="100221"/>
                  </a:lnTo>
                  <a:lnTo>
                    <a:pt x="8656237" y="128701"/>
                  </a:lnTo>
                  <a:lnTo>
                    <a:pt x="8687638" y="160102"/>
                  </a:lnTo>
                  <a:lnTo>
                    <a:pt x="8716118" y="194219"/>
                  </a:lnTo>
                  <a:lnTo>
                    <a:pt x="8741470" y="230845"/>
                  </a:lnTo>
                  <a:lnTo>
                    <a:pt x="8763487" y="269774"/>
                  </a:lnTo>
                  <a:lnTo>
                    <a:pt x="8781964" y="310800"/>
                  </a:lnTo>
                  <a:lnTo>
                    <a:pt x="8796694" y="353716"/>
                  </a:lnTo>
                  <a:lnTo>
                    <a:pt x="8807471" y="398316"/>
                  </a:lnTo>
                  <a:lnTo>
                    <a:pt x="8814088" y="444394"/>
                  </a:lnTo>
                  <a:lnTo>
                    <a:pt x="8816340" y="491744"/>
                  </a:lnTo>
                  <a:lnTo>
                    <a:pt x="8816340" y="2458707"/>
                  </a:lnTo>
                  <a:lnTo>
                    <a:pt x="8814088" y="2506066"/>
                  </a:lnTo>
                  <a:lnTo>
                    <a:pt x="8807471" y="2552152"/>
                  </a:lnTo>
                  <a:lnTo>
                    <a:pt x="8796694" y="2596758"/>
                  </a:lnTo>
                  <a:lnTo>
                    <a:pt x="8781964" y="2639678"/>
                  </a:lnTo>
                  <a:lnTo>
                    <a:pt x="8763487" y="2680706"/>
                  </a:lnTo>
                  <a:lnTo>
                    <a:pt x="8741470" y="2719637"/>
                  </a:lnTo>
                  <a:lnTo>
                    <a:pt x="8716118" y="2756263"/>
                  </a:lnTo>
                  <a:lnTo>
                    <a:pt x="8687638" y="2790379"/>
                  </a:lnTo>
                  <a:lnTo>
                    <a:pt x="8656237" y="2821779"/>
                  </a:lnTo>
                  <a:lnTo>
                    <a:pt x="8622120" y="2850256"/>
                  </a:lnTo>
                  <a:lnTo>
                    <a:pt x="8585494" y="2875605"/>
                  </a:lnTo>
                  <a:lnTo>
                    <a:pt x="8546565" y="2897620"/>
                  </a:lnTo>
                  <a:lnTo>
                    <a:pt x="8505539" y="2916094"/>
                  </a:lnTo>
                  <a:lnTo>
                    <a:pt x="8462623" y="2930822"/>
                  </a:lnTo>
                  <a:lnTo>
                    <a:pt x="8418023" y="2941596"/>
                  </a:lnTo>
                  <a:lnTo>
                    <a:pt x="8371945" y="2948212"/>
                  </a:lnTo>
                  <a:lnTo>
                    <a:pt x="8324596" y="2950464"/>
                  </a:lnTo>
                  <a:lnTo>
                    <a:pt x="491744" y="2950464"/>
                  </a:lnTo>
                  <a:lnTo>
                    <a:pt x="444394" y="2948212"/>
                  </a:lnTo>
                  <a:lnTo>
                    <a:pt x="398316" y="2941596"/>
                  </a:lnTo>
                  <a:lnTo>
                    <a:pt x="353716" y="2930822"/>
                  </a:lnTo>
                  <a:lnTo>
                    <a:pt x="310800" y="2916094"/>
                  </a:lnTo>
                  <a:lnTo>
                    <a:pt x="269774" y="2897620"/>
                  </a:lnTo>
                  <a:lnTo>
                    <a:pt x="230845" y="2875605"/>
                  </a:lnTo>
                  <a:lnTo>
                    <a:pt x="194219" y="2850256"/>
                  </a:lnTo>
                  <a:lnTo>
                    <a:pt x="160102" y="2821779"/>
                  </a:lnTo>
                  <a:lnTo>
                    <a:pt x="128701" y="2790379"/>
                  </a:lnTo>
                  <a:lnTo>
                    <a:pt x="100221" y="2756263"/>
                  </a:lnTo>
                  <a:lnTo>
                    <a:pt x="74869" y="2719637"/>
                  </a:lnTo>
                  <a:lnTo>
                    <a:pt x="52852" y="2680706"/>
                  </a:lnTo>
                  <a:lnTo>
                    <a:pt x="34375" y="2639678"/>
                  </a:lnTo>
                  <a:lnTo>
                    <a:pt x="19645" y="2596758"/>
                  </a:lnTo>
                  <a:lnTo>
                    <a:pt x="8868" y="2552152"/>
                  </a:lnTo>
                  <a:lnTo>
                    <a:pt x="2251" y="2506066"/>
                  </a:lnTo>
                  <a:lnTo>
                    <a:pt x="0" y="2458707"/>
                  </a:lnTo>
                  <a:lnTo>
                    <a:pt x="0" y="491744"/>
                  </a:lnTo>
                  <a:close/>
                </a:path>
              </a:pathLst>
            </a:custGeom>
            <a:ln w="9525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70884" y="3366642"/>
            <a:ext cx="8387715" cy="28117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25"/>
              </a:spcBef>
            </a:pPr>
            <a:r>
              <a:rPr sz="1800" b="1" u="sng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Réponse</a:t>
            </a:r>
            <a:r>
              <a:rPr sz="1800" b="1" u="sng" spc="-55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sng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à</a:t>
            </a:r>
            <a:r>
              <a:rPr sz="1800" b="1" u="sng" spc="-30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sng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la</a:t>
            </a:r>
            <a:r>
              <a:rPr sz="1800" b="1" u="sng" spc="-45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sng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problématique</a:t>
            </a:r>
            <a:r>
              <a:rPr sz="1800" b="1" u="sng" spc="-35" dirty="0">
                <a:solidFill>
                  <a:srgbClr val="1F1829"/>
                </a:solidFill>
                <a:uFill>
                  <a:solidFill>
                    <a:srgbClr val="1F1829"/>
                  </a:solidFill>
                </a:uFill>
                <a:latin typeface="Cambria"/>
                <a:cs typeface="Cambria"/>
              </a:rPr>
              <a:t> </a:t>
            </a:r>
            <a:r>
              <a:rPr sz="1800" b="1" spc="-50" dirty="0">
                <a:solidFill>
                  <a:srgbClr val="1F1829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299085" marR="266065" indent="-287020">
              <a:lnSpc>
                <a:spcPct val="100000"/>
              </a:lnSpc>
              <a:spcBef>
                <a:spcPts val="1130"/>
              </a:spcBef>
            </a:pPr>
            <a:r>
              <a:rPr sz="1800" spc="-25" dirty="0">
                <a:latin typeface="Wingdings"/>
                <a:cs typeface="Wingdings"/>
              </a:rPr>
              <a:t>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1.</a:t>
            </a:r>
            <a:r>
              <a:rPr sz="1800" b="1" spc="-7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Quelles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spc="-10" dirty="0">
                <a:latin typeface="Palatino Linotype"/>
                <a:cs typeface="Palatino Linotype"/>
              </a:rPr>
              <a:t>caractéristiques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visuelles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distinctives</a:t>
            </a:r>
            <a:r>
              <a:rPr sz="1800" b="1" spc="-5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peuvent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être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utilisées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spc="-20" dirty="0">
                <a:latin typeface="Palatino Linotype"/>
                <a:cs typeface="Palatino Linotype"/>
              </a:rPr>
              <a:t>pour </a:t>
            </a:r>
            <a:r>
              <a:rPr sz="1800" b="1" dirty="0">
                <a:latin typeface="Palatino Linotype"/>
                <a:cs typeface="Palatino Linotype"/>
              </a:rPr>
              <a:t>différencier</a:t>
            </a:r>
            <a:r>
              <a:rPr sz="1800" b="1" spc="-6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les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zèbres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éléphants</a:t>
            </a:r>
            <a:r>
              <a:rPr sz="1800" b="1" spc="-6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dans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notre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Dataset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spc="-50" dirty="0">
                <a:latin typeface="Palatino Linotype"/>
                <a:cs typeface="Palatino Linotype"/>
              </a:rPr>
              <a:t>?</a:t>
            </a:r>
            <a:endParaRPr sz="1800">
              <a:latin typeface="Palatino Linotype"/>
              <a:cs typeface="Palatino Linotype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Wingdings"/>
                <a:cs typeface="Wingdings"/>
              </a:rPr>
              <a:t>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2.</a:t>
            </a:r>
            <a:r>
              <a:rPr sz="1800" b="1" spc="-7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Quel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modèle</a:t>
            </a:r>
            <a:r>
              <a:rPr sz="1800" b="1" spc="-3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classification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binaire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est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le</a:t>
            </a:r>
            <a:r>
              <a:rPr sz="1800" b="1" spc="-3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plus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approprié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pour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cette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spc="-10" dirty="0">
                <a:latin typeface="Palatino Linotype"/>
                <a:cs typeface="Palatino Linotype"/>
              </a:rPr>
              <a:t>tâche, </a:t>
            </a:r>
            <a:r>
              <a:rPr sz="1800" b="1" dirty="0">
                <a:latin typeface="Palatino Linotype"/>
                <a:cs typeface="Palatino Linotype"/>
              </a:rPr>
              <a:t>compte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tenu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</a:t>
            </a:r>
            <a:r>
              <a:rPr sz="1800" b="1" spc="-3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la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complexité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données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spc="-50" dirty="0">
                <a:latin typeface="Palatino Linotype"/>
                <a:cs typeface="Palatino Linotype"/>
              </a:rPr>
              <a:t>?</a:t>
            </a:r>
            <a:endParaRPr sz="1800">
              <a:latin typeface="Palatino Linotype"/>
              <a:cs typeface="Palatino Linotype"/>
            </a:endParaRPr>
          </a:p>
          <a:p>
            <a:pPr marL="299085" marR="373380" indent="-28702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Wingdings"/>
                <a:cs typeface="Wingdings"/>
              </a:rPr>
              <a:t>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3.</a:t>
            </a:r>
            <a:r>
              <a:rPr sz="1800" b="1" spc="-8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Comment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évaluer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l'efficacité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l'algorithme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classification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spc="-10" dirty="0">
                <a:latin typeface="Palatino Linotype"/>
                <a:cs typeface="Palatino Linotype"/>
              </a:rPr>
              <a:t>binaire </a:t>
            </a:r>
            <a:r>
              <a:rPr sz="1800" b="1" dirty="0">
                <a:latin typeface="Palatino Linotype"/>
                <a:cs typeface="Palatino Linotype"/>
              </a:rPr>
              <a:t>développé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pour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spc="-10" dirty="0">
                <a:latin typeface="Palatino Linotype"/>
                <a:cs typeface="Palatino Linotype"/>
              </a:rPr>
              <a:t>distinguer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les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zèbres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des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éléphants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sur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notre</a:t>
            </a:r>
            <a:r>
              <a:rPr sz="1800" b="1" spc="-40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ensemble</a:t>
            </a:r>
            <a:r>
              <a:rPr sz="1800" b="1" spc="-45" dirty="0">
                <a:latin typeface="Palatino Linotype"/>
                <a:cs typeface="Palatino Linotype"/>
              </a:rPr>
              <a:t> </a:t>
            </a:r>
            <a:r>
              <a:rPr sz="1800" b="1" spc="-25" dirty="0">
                <a:latin typeface="Palatino Linotype"/>
                <a:cs typeface="Palatino Linotype"/>
              </a:rPr>
              <a:t>de </a:t>
            </a:r>
            <a:r>
              <a:rPr sz="1800" b="1" dirty="0">
                <a:latin typeface="Palatino Linotype"/>
                <a:cs typeface="Palatino Linotype"/>
              </a:rPr>
              <a:t>données</a:t>
            </a:r>
            <a:r>
              <a:rPr sz="1800" b="1" spc="-5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de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test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b="1" spc="-25" dirty="0">
                <a:latin typeface="Palatino Linotype"/>
                <a:cs typeface="Palatino Linotype"/>
              </a:rPr>
              <a:t>??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833" y="222250"/>
            <a:ext cx="1745614" cy="589280"/>
            <a:chOff x="703833" y="222250"/>
            <a:chExt cx="1745614" cy="589280"/>
          </a:xfrm>
        </p:grpSpPr>
        <p:sp>
          <p:nvSpPr>
            <p:cNvPr id="3" name="object 3"/>
            <p:cNvSpPr/>
            <p:nvPr/>
          </p:nvSpPr>
          <p:spPr>
            <a:xfrm>
              <a:off x="710183" y="228600"/>
              <a:ext cx="1732914" cy="576580"/>
            </a:xfrm>
            <a:custGeom>
              <a:avLst/>
              <a:gdLst/>
              <a:ahLst/>
              <a:cxnLst/>
              <a:rect l="l" t="t" r="r" b="b"/>
              <a:pathLst>
                <a:path w="1732914" h="576580">
                  <a:moveTo>
                    <a:pt x="1636776" y="0"/>
                  </a:moveTo>
                  <a:lnTo>
                    <a:pt x="96011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1" y="576072"/>
                  </a:lnTo>
                  <a:lnTo>
                    <a:pt x="1636776" y="576072"/>
                  </a:lnTo>
                  <a:lnTo>
                    <a:pt x="1674173" y="568535"/>
                  </a:lnTo>
                  <a:lnTo>
                    <a:pt x="1704689" y="547973"/>
                  </a:lnTo>
                  <a:lnTo>
                    <a:pt x="1725251" y="517457"/>
                  </a:lnTo>
                  <a:lnTo>
                    <a:pt x="1732788" y="480060"/>
                  </a:lnTo>
                  <a:lnTo>
                    <a:pt x="1732788" y="96011"/>
                  </a:lnTo>
                  <a:lnTo>
                    <a:pt x="1725251" y="58614"/>
                  </a:lnTo>
                  <a:lnTo>
                    <a:pt x="1704689" y="28098"/>
                  </a:lnTo>
                  <a:lnTo>
                    <a:pt x="1674173" y="7536"/>
                  </a:lnTo>
                  <a:lnTo>
                    <a:pt x="163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183" y="228600"/>
              <a:ext cx="1732914" cy="576580"/>
            </a:xfrm>
            <a:custGeom>
              <a:avLst/>
              <a:gdLst/>
              <a:ahLst/>
              <a:cxnLst/>
              <a:rect l="l" t="t" r="r" b="b"/>
              <a:pathLst>
                <a:path w="1732914" h="576580">
                  <a:moveTo>
                    <a:pt x="96011" y="0"/>
                  </a:move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1" y="576072"/>
                  </a:lnTo>
                  <a:lnTo>
                    <a:pt x="1636776" y="576072"/>
                  </a:lnTo>
                  <a:lnTo>
                    <a:pt x="1674173" y="568535"/>
                  </a:lnTo>
                  <a:lnTo>
                    <a:pt x="1704689" y="547973"/>
                  </a:lnTo>
                  <a:lnTo>
                    <a:pt x="1725251" y="517457"/>
                  </a:lnTo>
                  <a:lnTo>
                    <a:pt x="1732788" y="480060"/>
                  </a:lnTo>
                  <a:lnTo>
                    <a:pt x="1732788" y="96011"/>
                  </a:lnTo>
                  <a:lnTo>
                    <a:pt x="1725251" y="58614"/>
                  </a:lnTo>
                  <a:lnTo>
                    <a:pt x="1704689" y="28098"/>
                  </a:lnTo>
                  <a:lnTo>
                    <a:pt x="1674173" y="7536"/>
                  </a:lnTo>
                  <a:lnTo>
                    <a:pt x="1636776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3833" y="318642"/>
            <a:ext cx="134302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3825" marR="5080" indent="-111760">
              <a:lnSpc>
                <a:spcPts val="1430"/>
              </a:lnSpc>
              <a:spcBef>
                <a:spcPts val="155"/>
              </a:spcBef>
            </a:pPr>
            <a:r>
              <a:rPr sz="1200" b="1" spc="185" dirty="0">
                <a:solidFill>
                  <a:srgbClr val="ADF0EA"/>
                </a:solidFill>
                <a:latin typeface="Calibri"/>
                <a:cs typeface="Calibri"/>
              </a:rPr>
              <a:t>INTRODUCTION </a:t>
            </a:r>
            <a:r>
              <a:rPr sz="1200" b="1" spc="155" dirty="0">
                <a:solidFill>
                  <a:srgbClr val="ADF0EA"/>
                </a:solidFill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196" y="2474722"/>
            <a:ext cx="1345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alatino Linotype"/>
                <a:cs typeface="Palatino Linotype"/>
              </a:rPr>
              <a:t>Sous-</a:t>
            </a:r>
            <a:r>
              <a:rPr sz="2000" spc="-10" dirty="0">
                <a:latin typeface="Palatino Linotype"/>
                <a:cs typeface="Palatino Linotype"/>
              </a:rPr>
              <a:t>tâches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8" name="object 8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22829" y="251205"/>
            <a:ext cx="1924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1800" b="0" spc="145" dirty="0">
                <a:solidFill>
                  <a:srgbClr val="45F5EC"/>
                </a:solidFill>
                <a:latin typeface="Calibri"/>
                <a:cs typeface="Calibri"/>
              </a:rPr>
              <a:t>PROBLÉMATIQUE </a:t>
            </a:r>
            <a:r>
              <a:rPr sz="1800" b="0" spc="135" dirty="0">
                <a:solidFill>
                  <a:srgbClr val="45F5EC"/>
                </a:solidFill>
                <a:latin typeface="Calibri"/>
                <a:cs typeface="Calibri"/>
              </a:rPr>
              <a:t>OBJECTIFS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36565" y="795273"/>
            <a:ext cx="2579370" cy="589280"/>
            <a:chOff x="5036565" y="795273"/>
            <a:chExt cx="2579370" cy="589280"/>
          </a:xfrm>
        </p:grpSpPr>
        <p:sp>
          <p:nvSpPr>
            <p:cNvPr id="12" name="object 12"/>
            <p:cNvSpPr/>
            <p:nvPr/>
          </p:nvSpPr>
          <p:spPr>
            <a:xfrm>
              <a:off x="5042915" y="801623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247040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2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08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2915" y="801623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2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49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65216" y="829436"/>
            <a:ext cx="2320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065" marR="5080" indent="-634365">
              <a:lnSpc>
                <a:spcPct val="100000"/>
              </a:lnSpc>
              <a:spcBef>
                <a:spcPts val="95"/>
              </a:spcBef>
            </a:pPr>
            <a:r>
              <a:rPr sz="1600" b="1" spc="240" dirty="0">
                <a:solidFill>
                  <a:srgbClr val="FFFFFF"/>
                </a:solidFill>
                <a:latin typeface="Calibri"/>
                <a:cs typeface="Calibri"/>
              </a:rPr>
              <a:t>PRÉTRAITEMENT</a:t>
            </a:r>
            <a:r>
              <a:rPr sz="1600" b="1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600" b="1" spc="204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57845" y="222250"/>
            <a:ext cx="2346325" cy="589280"/>
            <a:chOff x="7657845" y="222250"/>
            <a:chExt cx="2346325" cy="589280"/>
          </a:xfrm>
        </p:grpSpPr>
        <p:sp>
          <p:nvSpPr>
            <p:cNvPr id="16" name="object 16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1577" y="276224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9766" y="256159"/>
            <a:ext cx="2103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0702" y="499998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3420" y="2549525"/>
            <a:ext cx="238125" cy="210820"/>
            <a:chOff x="193420" y="2549525"/>
            <a:chExt cx="238125" cy="2108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5" y="2552700"/>
              <a:ext cx="231647" cy="2042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20" y="2549525"/>
              <a:ext cx="237997" cy="21056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25" name="object 25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01529" y="396621"/>
              <a:ext cx="1346200" cy="242570"/>
            </a:xfrm>
            <a:custGeom>
              <a:avLst/>
              <a:gdLst/>
              <a:ahLst/>
              <a:cxnLst/>
              <a:rect l="l" t="t" r="r" b="b"/>
              <a:pathLst>
                <a:path w="1346200" h="242570">
                  <a:moveTo>
                    <a:pt x="1345692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1345692" y="242315"/>
                  </a:lnTo>
                  <a:lnTo>
                    <a:pt x="1345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-6350" y="1753869"/>
            <a:ext cx="12204700" cy="5110480"/>
            <a:chOff x="-6350" y="1753869"/>
            <a:chExt cx="12204700" cy="5110480"/>
          </a:xfrm>
        </p:grpSpPr>
        <p:sp>
          <p:nvSpPr>
            <p:cNvPr id="29" name="object 29"/>
            <p:cNvSpPr/>
            <p:nvPr/>
          </p:nvSpPr>
          <p:spPr>
            <a:xfrm>
              <a:off x="3078479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479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6306311"/>
              <a:ext cx="12192000" cy="551815"/>
            </a:xfrm>
            <a:custGeom>
              <a:avLst/>
              <a:gdLst/>
              <a:ahLst/>
              <a:cxnLst/>
              <a:rect l="l" t="t" r="r" b="b"/>
              <a:pathLst>
                <a:path w="12192000" h="551815">
                  <a:moveTo>
                    <a:pt x="12192000" y="0"/>
                  </a:moveTo>
                  <a:lnTo>
                    <a:pt x="0" y="0"/>
                  </a:lnTo>
                  <a:lnTo>
                    <a:pt x="0" y="551687"/>
                  </a:lnTo>
                  <a:lnTo>
                    <a:pt x="12192000" y="5516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8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6306311"/>
              <a:ext cx="12192000" cy="551815"/>
            </a:xfrm>
            <a:custGeom>
              <a:avLst/>
              <a:gdLst/>
              <a:ahLst/>
              <a:cxnLst/>
              <a:rect l="l" t="t" r="r" b="b"/>
              <a:pathLst>
                <a:path w="12192000" h="551815">
                  <a:moveTo>
                    <a:pt x="0" y="551687"/>
                  </a:moveTo>
                  <a:lnTo>
                    <a:pt x="12192000" y="55168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51687"/>
                  </a:lnTo>
                  <a:close/>
                </a:path>
              </a:pathLst>
            </a:custGeom>
            <a:ln w="12700">
              <a:solidFill>
                <a:srgbClr val="049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190226" y="376554"/>
            <a:ext cx="1370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3194" y="1977009"/>
            <a:ext cx="5031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Dans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cette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partie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qui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compose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notre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travail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est: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3194" y="2545461"/>
            <a:ext cx="8547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160" dirty="0">
                <a:latin typeface="Palatino Linotype"/>
                <a:cs typeface="Palatino Linotype"/>
              </a:rPr>
              <a:t>Prétraitement</a:t>
            </a:r>
            <a:r>
              <a:rPr sz="2000" spc="-190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29" dirty="0">
                <a:latin typeface="Palatino Linotype"/>
                <a:cs typeface="Palatino Linotype"/>
              </a:rPr>
              <a:t> </a:t>
            </a:r>
            <a:r>
              <a:rPr sz="2000" spc="-150" dirty="0">
                <a:latin typeface="Palatino Linotype"/>
                <a:cs typeface="Palatino Linotype"/>
              </a:rPr>
              <a:t>données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: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Nettoyage,</a:t>
            </a:r>
            <a:r>
              <a:rPr sz="2000" spc="-210" dirty="0">
                <a:latin typeface="Palatino Linotype"/>
                <a:cs typeface="Palatino Linotype"/>
              </a:rPr>
              <a:t> </a:t>
            </a:r>
            <a:r>
              <a:rPr sz="2000" spc="-160" dirty="0">
                <a:latin typeface="Palatino Linotype"/>
                <a:cs typeface="Palatino Linotype"/>
              </a:rPr>
              <a:t>redimensionnement,</a:t>
            </a:r>
            <a:r>
              <a:rPr sz="2000" spc="-175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normalisation</a:t>
            </a:r>
            <a:r>
              <a:rPr sz="2000" spc="-200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Palatino Linotype"/>
                <a:cs typeface="Palatino Linotype"/>
              </a:rPr>
              <a:t>images.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pc="-150" dirty="0"/>
              <a:t>Division</a:t>
            </a:r>
            <a:r>
              <a:rPr spc="-240" dirty="0"/>
              <a:t> </a:t>
            </a:r>
            <a:r>
              <a:rPr spc="-125" dirty="0"/>
              <a:t>des</a:t>
            </a:r>
            <a:r>
              <a:rPr spc="-250" dirty="0"/>
              <a:t> </a:t>
            </a:r>
            <a:r>
              <a:rPr spc="-150" dirty="0"/>
              <a:t>données</a:t>
            </a:r>
            <a:r>
              <a:rPr spc="-235" dirty="0"/>
              <a:t> </a:t>
            </a:r>
            <a:r>
              <a:rPr dirty="0"/>
              <a:t>:</a:t>
            </a:r>
            <a:r>
              <a:rPr spc="-260" dirty="0"/>
              <a:t> </a:t>
            </a:r>
            <a:r>
              <a:rPr spc="-150" dirty="0"/>
              <a:t>Séparation</a:t>
            </a:r>
            <a:r>
              <a:rPr spc="-240" dirty="0"/>
              <a:t> </a:t>
            </a:r>
            <a:r>
              <a:rPr spc="-90" dirty="0"/>
              <a:t>en</a:t>
            </a:r>
            <a:r>
              <a:rPr spc="-265" dirty="0"/>
              <a:t> </a:t>
            </a:r>
            <a:r>
              <a:rPr spc="-155" dirty="0"/>
              <a:t>ensembles</a:t>
            </a:r>
            <a:r>
              <a:rPr spc="-210" dirty="0"/>
              <a:t> </a:t>
            </a:r>
            <a:r>
              <a:rPr spc="-160" dirty="0"/>
              <a:t>d'entraînement,</a:t>
            </a:r>
            <a:r>
              <a:rPr spc="-204" dirty="0"/>
              <a:t> </a:t>
            </a:r>
            <a:r>
              <a:rPr spc="-100" dirty="0"/>
              <a:t>de</a:t>
            </a:r>
            <a:r>
              <a:rPr spc="-250" dirty="0"/>
              <a:t> </a:t>
            </a:r>
            <a:r>
              <a:rPr spc="-150" dirty="0"/>
              <a:t>validation</a:t>
            </a:r>
            <a:r>
              <a:rPr spc="-235" dirty="0"/>
              <a:t> </a:t>
            </a:r>
            <a:r>
              <a:rPr spc="-90" dirty="0"/>
              <a:t>et</a:t>
            </a:r>
            <a:r>
              <a:rPr spc="-270" dirty="0"/>
              <a:t> </a:t>
            </a:r>
            <a:r>
              <a:rPr spc="-100" dirty="0"/>
              <a:t>de</a:t>
            </a:r>
            <a:r>
              <a:rPr spc="-250" dirty="0"/>
              <a:t> </a:t>
            </a:r>
            <a:r>
              <a:rPr spc="-10" dirty="0"/>
              <a:t>test.</a:t>
            </a:r>
          </a:p>
          <a:p>
            <a:pPr marL="297815" marR="128270" indent="-285750">
              <a:lnSpc>
                <a:spcPts val="4800"/>
              </a:lnSpc>
              <a:spcBef>
                <a:spcPts val="560"/>
              </a:spcBef>
              <a:buFont typeface="Wingdings"/>
              <a:buChar char=""/>
              <a:tabLst>
                <a:tab pos="299085" algn="l"/>
              </a:tabLst>
            </a:pPr>
            <a:r>
              <a:rPr spc="-155" dirty="0"/>
              <a:t>Entraînement</a:t>
            </a:r>
            <a:r>
              <a:rPr spc="-210" dirty="0"/>
              <a:t> </a:t>
            </a:r>
            <a:r>
              <a:rPr spc="-95" dirty="0"/>
              <a:t>du</a:t>
            </a:r>
            <a:r>
              <a:rPr spc="-250" dirty="0"/>
              <a:t> </a:t>
            </a:r>
            <a:r>
              <a:rPr spc="-145" dirty="0"/>
              <a:t>modèle</a:t>
            </a:r>
            <a:r>
              <a:rPr spc="-229" dirty="0"/>
              <a:t> </a:t>
            </a:r>
            <a:r>
              <a:rPr dirty="0"/>
              <a:t>:</a:t>
            </a:r>
            <a:r>
              <a:rPr spc="-270" dirty="0"/>
              <a:t> </a:t>
            </a:r>
            <a:r>
              <a:rPr spc="-155" dirty="0"/>
              <a:t>Utilisation</a:t>
            </a:r>
            <a:r>
              <a:rPr spc="-215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50" dirty="0"/>
              <a:t>réseaux</a:t>
            </a:r>
            <a:r>
              <a:rPr spc="-229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50" dirty="0"/>
              <a:t>neurones</a:t>
            </a:r>
            <a:r>
              <a:rPr spc="-240" dirty="0"/>
              <a:t> </a:t>
            </a:r>
            <a:r>
              <a:rPr spc="-155" dirty="0"/>
              <a:t>convolutifs</a:t>
            </a:r>
            <a:r>
              <a:rPr spc="-225" dirty="0"/>
              <a:t> </a:t>
            </a:r>
            <a:r>
              <a:rPr spc="-135" dirty="0"/>
              <a:t>(CNN)</a:t>
            </a:r>
            <a:r>
              <a:rPr spc="-265" dirty="0"/>
              <a:t> </a:t>
            </a:r>
            <a:r>
              <a:rPr spc="-20" dirty="0"/>
              <a:t>pour 	</a:t>
            </a:r>
            <a:r>
              <a:rPr spc="-150" dirty="0"/>
              <a:t>entraîner</a:t>
            </a:r>
            <a:r>
              <a:rPr spc="-229" dirty="0"/>
              <a:t> </a:t>
            </a:r>
            <a:r>
              <a:rPr spc="-95" dirty="0"/>
              <a:t>le</a:t>
            </a:r>
            <a:r>
              <a:rPr spc="-270" dirty="0"/>
              <a:t> </a:t>
            </a:r>
            <a:r>
              <a:rPr spc="-145" dirty="0"/>
              <a:t>modèle</a:t>
            </a:r>
            <a:r>
              <a:rPr spc="-245" dirty="0"/>
              <a:t> </a:t>
            </a:r>
            <a:r>
              <a:rPr spc="-100" dirty="0"/>
              <a:t>de</a:t>
            </a:r>
            <a:r>
              <a:rPr spc="-270" dirty="0"/>
              <a:t> </a:t>
            </a:r>
            <a:r>
              <a:rPr spc="-85" dirty="0"/>
              <a:t>classification.</a:t>
            </a:r>
          </a:p>
          <a:p>
            <a:pPr marL="298450" indent="-285750">
              <a:lnSpc>
                <a:spcPct val="100000"/>
              </a:lnSpc>
              <a:spcBef>
                <a:spcPts val="1839"/>
              </a:spcBef>
              <a:buFont typeface="Wingdings"/>
              <a:buChar char=""/>
              <a:tabLst>
                <a:tab pos="298450" algn="l"/>
              </a:tabLst>
            </a:pPr>
            <a:r>
              <a:rPr spc="-155" dirty="0"/>
              <a:t>Évaluation</a:t>
            </a:r>
            <a:r>
              <a:rPr spc="-254" dirty="0"/>
              <a:t> </a:t>
            </a:r>
            <a:r>
              <a:rPr spc="-125" dirty="0"/>
              <a:t>des</a:t>
            </a:r>
            <a:r>
              <a:rPr spc="-250" dirty="0"/>
              <a:t> </a:t>
            </a:r>
            <a:r>
              <a:rPr spc="-155" dirty="0"/>
              <a:t>performances</a:t>
            </a:r>
            <a:r>
              <a:rPr spc="-229" dirty="0"/>
              <a:t> </a:t>
            </a:r>
            <a:r>
              <a:rPr dirty="0"/>
              <a:t>:</a:t>
            </a:r>
            <a:r>
              <a:rPr spc="-270" dirty="0"/>
              <a:t> </a:t>
            </a:r>
            <a:r>
              <a:rPr spc="-145" dirty="0"/>
              <a:t>Mesurer</a:t>
            </a:r>
            <a:r>
              <a:rPr spc="-250" dirty="0"/>
              <a:t> </a:t>
            </a:r>
            <a:r>
              <a:rPr spc="-90" dirty="0"/>
              <a:t>la</a:t>
            </a:r>
            <a:r>
              <a:rPr spc="-270" dirty="0"/>
              <a:t> </a:t>
            </a:r>
            <a:r>
              <a:rPr spc="-155" dirty="0"/>
              <a:t>précision,</a:t>
            </a:r>
            <a:r>
              <a:rPr spc="-220" dirty="0"/>
              <a:t> </a:t>
            </a:r>
            <a:r>
              <a:rPr spc="-120" dirty="0"/>
              <a:t>les</a:t>
            </a:r>
            <a:r>
              <a:rPr spc="-245" dirty="0"/>
              <a:t> </a:t>
            </a:r>
            <a:r>
              <a:rPr spc="-145" dirty="0"/>
              <a:t>pertes</a:t>
            </a:r>
            <a:r>
              <a:rPr spc="-229" dirty="0"/>
              <a:t> </a:t>
            </a:r>
            <a:r>
              <a:rPr spc="-95" dirty="0"/>
              <a:t>du</a:t>
            </a:r>
            <a:r>
              <a:rPr spc="-270" dirty="0"/>
              <a:t> </a:t>
            </a:r>
            <a:r>
              <a:rPr spc="-10" dirty="0"/>
              <a:t>modèle.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33" y="318642"/>
            <a:ext cx="134302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3825" marR="5080" indent="-111760">
              <a:lnSpc>
                <a:spcPts val="1430"/>
              </a:lnSpc>
              <a:spcBef>
                <a:spcPts val="155"/>
              </a:spcBef>
            </a:pPr>
            <a:r>
              <a:rPr sz="1200" b="1" spc="185" dirty="0">
                <a:solidFill>
                  <a:srgbClr val="ADF0EA"/>
                </a:solidFill>
                <a:latin typeface="Calibri"/>
                <a:cs typeface="Calibri"/>
              </a:rPr>
              <a:t>INTRODUCTION </a:t>
            </a:r>
            <a:r>
              <a:rPr sz="1200" b="1" spc="155" dirty="0">
                <a:solidFill>
                  <a:srgbClr val="ADF0EA"/>
                </a:solidFill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621" y="2354198"/>
            <a:ext cx="2131060" cy="605155"/>
          </a:xfrm>
          <a:custGeom>
            <a:avLst/>
            <a:gdLst/>
            <a:ahLst/>
            <a:cxnLst/>
            <a:rect l="l" t="t" r="r" b="b"/>
            <a:pathLst>
              <a:path w="2131060" h="605155">
                <a:moveTo>
                  <a:pt x="1894332" y="304800"/>
                </a:moveTo>
                <a:lnTo>
                  <a:pt x="152400" y="304800"/>
                </a:lnTo>
                <a:lnTo>
                  <a:pt x="152400" y="605028"/>
                </a:lnTo>
                <a:lnTo>
                  <a:pt x="1894332" y="605028"/>
                </a:lnTo>
                <a:lnTo>
                  <a:pt x="1894332" y="304800"/>
                </a:lnTo>
                <a:close/>
              </a:path>
              <a:path w="2131060" h="605155">
                <a:moveTo>
                  <a:pt x="2130552" y="0"/>
                </a:moveTo>
                <a:lnTo>
                  <a:pt x="0" y="0"/>
                </a:lnTo>
                <a:lnTo>
                  <a:pt x="0" y="300228"/>
                </a:lnTo>
                <a:lnTo>
                  <a:pt x="2130552" y="300228"/>
                </a:lnTo>
                <a:lnTo>
                  <a:pt x="2130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959" y="2329942"/>
            <a:ext cx="2072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65" dirty="0">
                <a:latin typeface="Calibri"/>
                <a:cs typeface="Calibri"/>
              </a:rPr>
              <a:t>PRÉTRAITEMENT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360" y="2634742"/>
            <a:ext cx="176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latin typeface="Calibri"/>
                <a:cs typeface="Calibri"/>
              </a:rPr>
              <a:t>DES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195" dirty="0">
                <a:latin typeface="Calibri"/>
                <a:cs typeface="Calibri"/>
              </a:rPr>
              <a:t>DONNÉES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7" name="object 7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22829" y="251205"/>
            <a:ext cx="1924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45F5EC"/>
                </a:solidFill>
                <a:latin typeface="Calibri"/>
                <a:cs typeface="Calibri"/>
              </a:rPr>
              <a:t>PROBLÉMATIQUE </a:t>
            </a:r>
            <a:r>
              <a:rPr sz="1800" spc="135" dirty="0">
                <a:solidFill>
                  <a:srgbClr val="45F5EC"/>
                </a:solidFill>
                <a:latin typeface="Calibri"/>
                <a:cs typeface="Calibri"/>
              </a:rPr>
              <a:t>OBJECTIFS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6565" y="795273"/>
            <a:ext cx="2579370" cy="589280"/>
            <a:chOff x="5036565" y="795273"/>
            <a:chExt cx="2579370" cy="589280"/>
          </a:xfrm>
        </p:grpSpPr>
        <p:sp>
          <p:nvSpPr>
            <p:cNvPr id="11" name="object 11"/>
            <p:cNvSpPr/>
            <p:nvPr/>
          </p:nvSpPr>
          <p:spPr>
            <a:xfrm>
              <a:off x="5042915" y="801623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247040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2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08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2915" y="801623"/>
              <a:ext cx="2566670" cy="576580"/>
            </a:xfrm>
            <a:custGeom>
              <a:avLst/>
              <a:gdLst/>
              <a:ahLst/>
              <a:cxnLst/>
              <a:rect l="l" t="t" r="r" b="b"/>
              <a:pathLst>
                <a:path w="256667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70404" y="576072"/>
                  </a:lnTo>
                  <a:lnTo>
                    <a:pt x="2507801" y="568535"/>
                  </a:lnTo>
                  <a:lnTo>
                    <a:pt x="2538317" y="547973"/>
                  </a:lnTo>
                  <a:lnTo>
                    <a:pt x="2558879" y="517457"/>
                  </a:lnTo>
                  <a:lnTo>
                    <a:pt x="2566416" y="480060"/>
                  </a:lnTo>
                  <a:lnTo>
                    <a:pt x="2566416" y="96012"/>
                  </a:lnTo>
                  <a:lnTo>
                    <a:pt x="2558879" y="58614"/>
                  </a:lnTo>
                  <a:lnTo>
                    <a:pt x="2538317" y="28098"/>
                  </a:lnTo>
                  <a:lnTo>
                    <a:pt x="2507801" y="7536"/>
                  </a:lnTo>
                  <a:lnTo>
                    <a:pt x="2470404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49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65216" y="829436"/>
            <a:ext cx="2320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065" marR="5080" indent="-634365">
              <a:lnSpc>
                <a:spcPct val="100000"/>
              </a:lnSpc>
              <a:spcBef>
                <a:spcPts val="95"/>
              </a:spcBef>
            </a:pPr>
            <a:r>
              <a:rPr sz="1600" b="1" spc="240" dirty="0">
                <a:solidFill>
                  <a:srgbClr val="FFFFFF"/>
                </a:solidFill>
                <a:latin typeface="Calibri"/>
                <a:cs typeface="Calibri"/>
              </a:rPr>
              <a:t>PRÉTRAITEMENT</a:t>
            </a:r>
            <a:r>
              <a:rPr sz="1600" b="1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600" b="1" spc="204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57845" y="222250"/>
            <a:ext cx="2346325" cy="589280"/>
            <a:chOff x="7657845" y="222250"/>
            <a:chExt cx="2346325" cy="589280"/>
          </a:xfrm>
        </p:grpSpPr>
        <p:sp>
          <p:nvSpPr>
            <p:cNvPr id="15" name="object 15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2237231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4195" y="228600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237231" y="576072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1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1577" y="276224"/>
              <a:ext cx="2147570" cy="485140"/>
            </a:xfrm>
            <a:custGeom>
              <a:avLst/>
              <a:gdLst/>
              <a:ahLst/>
              <a:cxnLst/>
              <a:rect l="l" t="t" r="r" b="b"/>
              <a:pathLst>
                <a:path w="2147570" h="485140">
                  <a:moveTo>
                    <a:pt x="214731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30936" y="240792"/>
                  </a:lnTo>
                  <a:lnTo>
                    <a:pt x="630936" y="484632"/>
                  </a:lnTo>
                  <a:lnTo>
                    <a:pt x="1447800" y="484632"/>
                  </a:lnTo>
                  <a:lnTo>
                    <a:pt x="1447800" y="240792"/>
                  </a:lnTo>
                  <a:lnTo>
                    <a:pt x="2147316" y="240792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79766" y="256159"/>
            <a:ext cx="2103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29" dirty="0">
                <a:latin typeface="Calibri"/>
                <a:cs typeface="Calibri"/>
              </a:rPr>
              <a:t>CONSTRUCTION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0702" y="499998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latin typeface="Calibri"/>
                <a:cs typeface="Calibri"/>
              </a:rPr>
              <a:t>MODÈLE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420" y="2549525"/>
            <a:ext cx="238125" cy="210820"/>
            <a:chOff x="193420" y="2549525"/>
            <a:chExt cx="238125" cy="2108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5" y="2552700"/>
              <a:ext cx="231647" cy="2042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20" y="2549525"/>
              <a:ext cx="237997" cy="21056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24" name="object 24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1529" y="396621"/>
              <a:ext cx="1346200" cy="242570"/>
            </a:xfrm>
            <a:custGeom>
              <a:avLst/>
              <a:gdLst/>
              <a:ahLst/>
              <a:cxnLst/>
              <a:rect l="l" t="t" r="r" b="b"/>
              <a:pathLst>
                <a:path w="1346200" h="242570">
                  <a:moveTo>
                    <a:pt x="1345692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1345692" y="242315"/>
                  </a:lnTo>
                  <a:lnTo>
                    <a:pt x="1345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-6350" y="1753869"/>
            <a:ext cx="12204700" cy="5110480"/>
            <a:chOff x="-6350" y="1753869"/>
            <a:chExt cx="12204700" cy="5110480"/>
          </a:xfrm>
        </p:grpSpPr>
        <p:sp>
          <p:nvSpPr>
            <p:cNvPr id="28" name="object 28"/>
            <p:cNvSpPr/>
            <p:nvPr/>
          </p:nvSpPr>
          <p:spPr>
            <a:xfrm>
              <a:off x="3078479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8479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6306311"/>
              <a:ext cx="12192000" cy="551815"/>
            </a:xfrm>
            <a:custGeom>
              <a:avLst/>
              <a:gdLst/>
              <a:ahLst/>
              <a:cxnLst/>
              <a:rect l="l" t="t" r="r" b="b"/>
              <a:pathLst>
                <a:path w="12192000" h="551815">
                  <a:moveTo>
                    <a:pt x="12192000" y="0"/>
                  </a:moveTo>
                  <a:lnTo>
                    <a:pt x="0" y="0"/>
                  </a:lnTo>
                  <a:lnTo>
                    <a:pt x="0" y="551687"/>
                  </a:lnTo>
                  <a:lnTo>
                    <a:pt x="12192000" y="5516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8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6306311"/>
              <a:ext cx="12192000" cy="551815"/>
            </a:xfrm>
            <a:custGeom>
              <a:avLst/>
              <a:gdLst/>
              <a:ahLst/>
              <a:cxnLst/>
              <a:rect l="l" t="t" r="r" b="b"/>
              <a:pathLst>
                <a:path w="12192000" h="551815">
                  <a:moveTo>
                    <a:pt x="0" y="551687"/>
                  </a:moveTo>
                  <a:lnTo>
                    <a:pt x="12192000" y="55168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51687"/>
                  </a:lnTo>
                  <a:close/>
                </a:path>
              </a:pathLst>
            </a:custGeom>
            <a:ln w="12700">
              <a:solidFill>
                <a:srgbClr val="049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90226" y="376554"/>
            <a:ext cx="1370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03194" y="1977009"/>
            <a:ext cx="858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Le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prétraitement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données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implique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plusieurs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étapes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visant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préparer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images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3194" y="2525648"/>
            <a:ext cx="612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pour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l'entraînement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du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modèle.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étapes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peuvent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inclure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3194" y="3643121"/>
            <a:ext cx="423100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latin typeface="Palatino Linotype"/>
                <a:cs typeface="Palatino Linotype"/>
              </a:rPr>
              <a:t>Redimensionnement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1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images</a:t>
            </a:r>
            <a:endParaRPr sz="2000">
              <a:latin typeface="Palatino Linotype"/>
              <a:cs typeface="Palatino Linotype"/>
            </a:endParaRP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Palatino Linotype"/>
                <a:cs typeface="Palatino Linotype"/>
              </a:rPr>
              <a:t>Normalisation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valeurs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pixel</a:t>
            </a:r>
            <a:endParaRPr sz="2000">
              <a:latin typeface="Palatino Linotype"/>
              <a:cs typeface="Palatino Linotype"/>
            </a:endParaRPr>
          </a:p>
          <a:p>
            <a:pPr marL="298450" indent="-28575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Palatino Linotype"/>
                <a:cs typeface="Palatino Linotype"/>
              </a:rPr>
              <a:t>Gestion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données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manquantes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3194" y="5471871"/>
            <a:ext cx="227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2025" y="5462358"/>
            <a:ext cx="2794000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spc="-20" dirty="0">
                <a:solidFill>
                  <a:srgbClr val="0D0D0D"/>
                </a:solidFill>
                <a:latin typeface="Palatino Linotype"/>
                <a:cs typeface="Palatino Linotype"/>
              </a:rPr>
              <a:t>Validation</a:t>
            </a:r>
            <a:r>
              <a:rPr sz="2000" spc="-4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et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 vérification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409" y="317119"/>
            <a:ext cx="127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155" dirty="0">
                <a:latin typeface="Calibri"/>
                <a:cs typeface="Calibri"/>
              </a:rPr>
              <a:t>INTRODUCTION </a:t>
            </a:r>
            <a:r>
              <a:rPr sz="1200" spc="110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4" name="object 4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7985" y="283210"/>
            <a:ext cx="1711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Calibri"/>
                <a:cs typeface="Calibri"/>
              </a:rPr>
              <a:t>PROBLÉMATIQUE OBJECTIFS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046" y="258825"/>
            <a:ext cx="2578100" cy="589280"/>
            <a:chOff x="5067046" y="258825"/>
            <a:chExt cx="2578100" cy="589280"/>
          </a:xfrm>
        </p:grpSpPr>
        <p:sp>
          <p:nvSpPr>
            <p:cNvPr id="8" name="object 8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2468879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888" y="312419"/>
              <a:ext cx="2124710" cy="485140"/>
            </a:xfrm>
            <a:custGeom>
              <a:avLst/>
              <a:gdLst/>
              <a:ahLst/>
              <a:cxnLst/>
              <a:rect l="l" t="t" r="r" b="b"/>
              <a:pathLst>
                <a:path w="2124709" h="485140">
                  <a:moveTo>
                    <a:pt x="1510284" y="243840"/>
                  </a:moveTo>
                  <a:lnTo>
                    <a:pt x="545592" y="243840"/>
                  </a:lnTo>
                  <a:lnTo>
                    <a:pt x="545592" y="484632"/>
                  </a:lnTo>
                  <a:lnTo>
                    <a:pt x="1510284" y="484632"/>
                  </a:lnTo>
                  <a:lnTo>
                    <a:pt x="1510284" y="243840"/>
                  </a:lnTo>
                  <a:close/>
                </a:path>
                <a:path w="2124709" h="485140">
                  <a:moveTo>
                    <a:pt x="212445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124456" y="240792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14950" y="291795"/>
            <a:ext cx="208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PRÉTRAITEMENT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541" y="53619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61020" y="821308"/>
            <a:ext cx="2339975" cy="582930"/>
            <a:chOff x="7661020" y="821308"/>
            <a:chExt cx="2339975" cy="5829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195" y="824483"/>
              <a:ext cx="2333244" cy="5760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64195" y="824483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1"/>
                  </a:lnTo>
                  <a:lnTo>
                    <a:pt x="2237231" y="576071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22081" y="817879"/>
            <a:ext cx="161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4470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Construction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du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modèle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18" name="object 18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09149" y="396620"/>
              <a:ext cx="1330960" cy="242570"/>
            </a:xfrm>
            <a:custGeom>
              <a:avLst/>
              <a:gdLst/>
              <a:ahLst/>
              <a:cxnLst/>
              <a:rect l="l" t="t" r="r" b="b"/>
              <a:pathLst>
                <a:path w="1330959" h="242570">
                  <a:moveTo>
                    <a:pt x="1330452" y="0"/>
                  </a:moveTo>
                  <a:lnTo>
                    <a:pt x="140208" y="0"/>
                  </a:lnTo>
                  <a:lnTo>
                    <a:pt x="0" y="0"/>
                  </a:lnTo>
                  <a:lnTo>
                    <a:pt x="0" y="242316"/>
                  </a:lnTo>
                  <a:lnTo>
                    <a:pt x="140208" y="242316"/>
                  </a:lnTo>
                  <a:lnTo>
                    <a:pt x="1330452" y="242316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97845" y="376554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4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58413" y="1753869"/>
            <a:ext cx="58419" cy="4502785"/>
            <a:chOff x="3058413" y="1753869"/>
            <a:chExt cx="58419" cy="4502785"/>
          </a:xfrm>
        </p:grpSpPr>
        <p:sp>
          <p:nvSpPr>
            <p:cNvPr id="23" name="object 23"/>
            <p:cNvSpPr/>
            <p:nvPr/>
          </p:nvSpPr>
          <p:spPr>
            <a:xfrm>
              <a:off x="306476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476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7659" y="3130372"/>
            <a:ext cx="1796414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Construction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du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modèle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5904" y="3247517"/>
            <a:ext cx="238125" cy="212090"/>
            <a:chOff x="255904" y="3247517"/>
            <a:chExt cx="238125" cy="21209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" y="3250692"/>
              <a:ext cx="231648" cy="2057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904" y="3247517"/>
              <a:ext cx="237998" cy="21209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189223" y="1996820"/>
            <a:ext cx="225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44570" y="1987676"/>
            <a:ext cx="4282440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Définition</a:t>
            </a:r>
            <a:r>
              <a:rPr sz="2000" spc="-5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de</a:t>
            </a:r>
            <a:r>
              <a:rPr sz="2000" spc="-3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l'architecture</a:t>
            </a:r>
            <a:r>
              <a:rPr sz="2000" spc="-6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-5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9223" y="2606420"/>
            <a:ext cx="225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4570" y="2597276"/>
            <a:ext cx="2578735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Elaboration</a:t>
            </a:r>
            <a:r>
              <a:rPr sz="2000" spc="-6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-2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9223" y="3216401"/>
            <a:ext cx="225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4570" y="3206876"/>
            <a:ext cx="2698115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Compilation</a:t>
            </a:r>
            <a:r>
              <a:rPr sz="2000" spc="-6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-2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89223" y="3826002"/>
            <a:ext cx="225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4570" y="3816477"/>
            <a:ext cx="2818765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Entraînement</a:t>
            </a:r>
            <a:r>
              <a:rPr sz="2000" spc="-5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-2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9223" y="4435855"/>
            <a:ext cx="225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4570" y="4426077"/>
            <a:ext cx="2487295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Évaluation</a:t>
            </a:r>
            <a:r>
              <a:rPr sz="2000" spc="-4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1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9223" y="5045455"/>
            <a:ext cx="225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4570" y="5035677"/>
            <a:ext cx="3441700" cy="342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Utilisation</a:t>
            </a:r>
            <a:r>
              <a:rPr sz="2000" spc="-3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du</a:t>
            </a:r>
            <a:r>
              <a:rPr sz="2000" spc="-3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D0D0D"/>
                </a:solidFill>
                <a:latin typeface="Palatino Linotype"/>
                <a:cs typeface="Palatino Linotype"/>
              </a:rPr>
              <a:t>modèle</a:t>
            </a:r>
            <a:r>
              <a:rPr sz="2000" spc="-10" dirty="0">
                <a:solidFill>
                  <a:srgbClr val="0D0D0D"/>
                </a:solidFill>
                <a:latin typeface="Palatino Linotype"/>
                <a:cs typeface="Palatino Linotype"/>
              </a:rPr>
              <a:t> entraîné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409" y="317119"/>
            <a:ext cx="127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155" dirty="0">
                <a:latin typeface="Calibri"/>
                <a:cs typeface="Calibri"/>
              </a:rPr>
              <a:t>INTRODUCTION </a:t>
            </a:r>
            <a:r>
              <a:rPr sz="1200" spc="110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066" y="249681"/>
            <a:ext cx="2449830" cy="589280"/>
            <a:chOff x="2560066" y="249681"/>
            <a:chExt cx="2449830" cy="589280"/>
          </a:xfrm>
        </p:grpSpPr>
        <p:sp>
          <p:nvSpPr>
            <p:cNvPr id="4" name="object 4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2340863" y="0"/>
                  </a:moveTo>
                  <a:lnTo>
                    <a:pt x="96011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416" y="256031"/>
              <a:ext cx="2437130" cy="576580"/>
            </a:xfrm>
            <a:custGeom>
              <a:avLst/>
              <a:gdLst/>
              <a:ahLst/>
              <a:cxnLst/>
              <a:rect l="l" t="t" r="r" b="b"/>
              <a:pathLst>
                <a:path w="2437129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2"/>
                  </a:lnTo>
                  <a:lnTo>
                    <a:pt x="2340863" y="576072"/>
                  </a:lnTo>
                  <a:lnTo>
                    <a:pt x="2378261" y="568535"/>
                  </a:lnTo>
                  <a:lnTo>
                    <a:pt x="2408777" y="547973"/>
                  </a:lnTo>
                  <a:lnTo>
                    <a:pt x="2429339" y="517457"/>
                  </a:lnTo>
                  <a:lnTo>
                    <a:pt x="2436875" y="480060"/>
                  </a:lnTo>
                  <a:lnTo>
                    <a:pt x="2436875" y="96012"/>
                  </a:lnTo>
                  <a:lnTo>
                    <a:pt x="2429339" y="58614"/>
                  </a:lnTo>
                  <a:lnTo>
                    <a:pt x="2408777" y="28098"/>
                  </a:lnTo>
                  <a:lnTo>
                    <a:pt x="2378261" y="7536"/>
                  </a:lnTo>
                  <a:lnTo>
                    <a:pt x="2340863" y="0"/>
                  </a:lnTo>
                  <a:lnTo>
                    <a:pt x="96011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7985" y="283210"/>
            <a:ext cx="1711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latin typeface="Calibri"/>
                <a:cs typeface="Calibri"/>
              </a:rPr>
              <a:t>PROBLÉMATIQUE OBJECTIFS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046" y="258825"/>
            <a:ext cx="2578100" cy="589280"/>
            <a:chOff x="5067046" y="258825"/>
            <a:chExt cx="2578100" cy="589280"/>
          </a:xfrm>
        </p:grpSpPr>
        <p:sp>
          <p:nvSpPr>
            <p:cNvPr id="8" name="object 8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2468879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6" y="265175"/>
              <a:ext cx="2565400" cy="576580"/>
            </a:xfrm>
            <a:custGeom>
              <a:avLst/>
              <a:gdLst/>
              <a:ahLst/>
              <a:cxnLst/>
              <a:rect l="l" t="t" r="r" b="b"/>
              <a:pathLst>
                <a:path w="256540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2468879" y="576072"/>
                  </a:lnTo>
                  <a:lnTo>
                    <a:pt x="2506277" y="568535"/>
                  </a:lnTo>
                  <a:lnTo>
                    <a:pt x="2536793" y="547973"/>
                  </a:lnTo>
                  <a:lnTo>
                    <a:pt x="2557355" y="517457"/>
                  </a:lnTo>
                  <a:lnTo>
                    <a:pt x="2564892" y="480060"/>
                  </a:lnTo>
                  <a:lnTo>
                    <a:pt x="2564892" y="96012"/>
                  </a:lnTo>
                  <a:lnTo>
                    <a:pt x="2557355" y="58614"/>
                  </a:lnTo>
                  <a:lnTo>
                    <a:pt x="2536793" y="28098"/>
                  </a:lnTo>
                  <a:lnTo>
                    <a:pt x="2506277" y="7536"/>
                  </a:lnTo>
                  <a:lnTo>
                    <a:pt x="2468879" y="0"/>
                  </a:lnTo>
                  <a:lnTo>
                    <a:pt x="96012" y="0"/>
                  </a:lnTo>
                  <a:close/>
                </a:path>
              </a:pathLst>
            </a:custGeom>
            <a:ln w="12700">
              <a:solidFill>
                <a:srgbClr val="08C9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888" y="312419"/>
              <a:ext cx="2124710" cy="485140"/>
            </a:xfrm>
            <a:custGeom>
              <a:avLst/>
              <a:gdLst/>
              <a:ahLst/>
              <a:cxnLst/>
              <a:rect l="l" t="t" r="r" b="b"/>
              <a:pathLst>
                <a:path w="2124709" h="485140">
                  <a:moveTo>
                    <a:pt x="1510284" y="243840"/>
                  </a:moveTo>
                  <a:lnTo>
                    <a:pt x="545592" y="243840"/>
                  </a:lnTo>
                  <a:lnTo>
                    <a:pt x="545592" y="484632"/>
                  </a:lnTo>
                  <a:lnTo>
                    <a:pt x="1510284" y="484632"/>
                  </a:lnTo>
                  <a:lnTo>
                    <a:pt x="1510284" y="243840"/>
                  </a:lnTo>
                  <a:close/>
                </a:path>
                <a:path w="2124709" h="485140">
                  <a:moveTo>
                    <a:pt x="212445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124456" y="240792"/>
                  </a:lnTo>
                  <a:lnTo>
                    <a:pt x="212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14950" y="291795"/>
            <a:ext cx="208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PRÉTRAITEMENT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541" y="536193"/>
            <a:ext cx="99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61020" y="821308"/>
            <a:ext cx="2339975" cy="582930"/>
            <a:chOff x="7661020" y="821308"/>
            <a:chExt cx="2339975" cy="5829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195" y="824483"/>
              <a:ext cx="2333244" cy="5760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64195" y="824483"/>
              <a:ext cx="2333625" cy="576580"/>
            </a:xfrm>
            <a:custGeom>
              <a:avLst/>
              <a:gdLst/>
              <a:ahLst/>
              <a:cxnLst/>
              <a:rect l="l" t="t" r="r" b="b"/>
              <a:pathLst>
                <a:path w="2333625" h="576580">
                  <a:moveTo>
                    <a:pt x="96011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1" y="576071"/>
                  </a:lnTo>
                  <a:lnTo>
                    <a:pt x="2237231" y="576071"/>
                  </a:lnTo>
                  <a:lnTo>
                    <a:pt x="2274629" y="568535"/>
                  </a:lnTo>
                  <a:lnTo>
                    <a:pt x="2305145" y="547973"/>
                  </a:lnTo>
                  <a:lnTo>
                    <a:pt x="2325707" y="517457"/>
                  </a:lnTo>
                  <a:lnTo>
                    <a:pt x="2333244" y="480060"/>
                  </a:lnTo>
                  <a:lnTo>
                    <a:pt x="2333244" y="96012"/>
                  </a:lnTo>
                  <a:lnTo>
                    <a:pt x="2325707" y="58614"/>
                  </a:lnTo>
                  <a:lnTo>
                    <a:pt x="2305145" y="28098"/>
                  </a:lnTo>
                  <a:lnTo>
                    <a:pt x="2274629" y="7536"/>
                  </a:lnTo>
                  <a:lnTo>
                    <a:pt x="2237231" y="0"/>
                  </a:lnTo>
                  <a:lnTo>
                    <a:pt x="96011" y="0"/>
                  </a:lnTo>
                  <a:close/>
                </a:path>
              </a:pathLst>
            </a:custGeom>
            <a:ln w="6350">
              <a:solidFill>
                <a:srgbClr val="444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22081" y="817879"/>
            <a:ext cx="161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4470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Construction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du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modèle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45953" y="222249"/>
            <a:ext cx="1657350" cy="589280"/>
            <a:chOff x="10045953" y="222249"/>
            <a:chExt cx="1657350" cy="589280"/>
          </a:xfrm>
        </p:grpSpPr>
        <p:sp>
          <p:nvSpPr>
            <p:cNvPr id="18" name="object 18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1548384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2304" y="228600"/>
              <a:ext cx="1644650" cy="576580"/>
            </a:xfrm>
            <a:custGeom>
              <a:avLst/>
              <a:gdLst/>
              <a:ahLst/>
              <a:cxnLst/>
              <a:rect l="l" t="t" r="r" b="b"/>
              <a:pathLst>
                <a:path w="1644650" h="576580">
                  <a:moveTo>
                    <a:pt x="96012" y="0"/>
                  </a:move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1548384" y="576072"/>
                  </a:lnTo>
                  <a:lnTo>
                    <a:pt x="1585781" y="568535"/>
                  </a:lnTo>
                  <a:lnTo>
                    <a:pt x="1616297" y="547973"/>
                  </a:lnTo>
                  <a:lnTo>
                    <a:pt x="1636859" y="517457"/>
                  </a:lnTo>
                  <a:lnTo>
                    <a:pt x="1644396" y="480060"/>
                  </a:lnTo>
                  <a:lnTo>
                    <a:pt x="1644396" y="96011"/>
                  </a:lnTo>
                  <a:lnTo>
                    <a:pt x="1636859" y="58614"/>
                  </a:lnTo>
                  <a:lnTo>
                    <a:pt x="1616297" y="28098"/>
                  </a:lnTo>
                  <a:lnTo>
                    <a:pt x="1585781" y="7536"/>
                  </a:lnTo>
                  <a:lnTo>
                    <a:pt x="1548384" y="0"/>
                  </a:lnTo>
                  <a:lnTo>
                    <a:pt x="96012" y="0"/>
                  </a:lnTo>
                  <a:close/>
                </a:path>
              </a:pathLst>
            </a:custGeom>
            <a:ln w="1270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09149" y="396620"/>
              <a:ext cx="1330960" cy="242570"/>
            </a:xfrm>
            <a:custGeom>
              <a:avLst/>
              <a:gdLst/>
              <a:ahLst/>
              <a:cxnLst/>
              <a:rect l="l" t="t" r="r" b="b"/>
              <a:pathLst>
                <a:path w="1330959" h="242570">
                  <a:moveTo>
                    <a:pt x="1330452" y="0"/>
                  </a:moveTo>
                  <a:lnTo>
                    <a:pt x="140208" y="0"/>
                  </a:lnTo>
                  <a:lnTo>
                    <a:pt x="0" y="0"/>
                  </a:lnTo>
                  <a:lnTo>
                    <a:pt x="0" y="242316"/>
                  </a:lnTo>
                  <a:lnTo>
                    <a:pt x="140208" y="242316"/>
                  </a:lnTo>
                  <a:lnTo>
                    <a:pt x="1330452" y="242316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97845" y="376554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4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58413" y="1753869"/>
            <a:ext cx="58419" cy="4502785"/>
            <a:chOff x="3058413" y="1753869"/>
            <a:chExt cx="58419" cy="4502785"/>
          </a:xfrm>
        </p:grpSpPr>
        <p:sp>
          <p:nvSpPr>
            <p:cNvPr id="23" name="object 23"/>
            <p:cNvSpPr/>
            <p:nvPr/>
          </p:nvSpPr>
          <p:spPr>
            <a:xfrm>
              <a:off x="306476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45719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45719" y="4489704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4763" y="1760219"/>
              <a:ext cx="45720" cy="4490085"/>
            </a:xfrm>
            <a:custGeom>
              <a:avLst/>
              <a:gdLst/>
              <a:ahLst/>
              <a:cxnLst/>
              <a:rect l="l" t="t" r="r" b="b"/>
              <a:pathLst>
                <a:path w="45719" h="4490085">
                  <a:moveTo>
                    <a:pt x="0" y="4489704"/>
                  </a:moveTo>
                  <a:lnTo>
                    <a:pt x="45719" y="4489704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489704"/>
                  </a:lnTo>
                  <a:close/>
                </a:path>
              </a:pathLst>
            </a:custGeom>
            <a:ln w="1270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4111" y="3122752"/>
            <a:ext cx="218376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Réseaux</a:t>
            </a:r>
            <a:r>
              <a:rPr sz="2000" spc="-25" dirty="0">
                <a:latin typeface="Palatino Linotype"/>
                <a:cs typeface="Palatino Linotype"/>
              </a:rPr>
              <a:t> de </a:t>
            </a:r>
            <a:r>
              <a:rPr sz="2000" spc="-10" dirty="0">
                <a:latin typeface="Palatino Linotype"/>
                <a:cs typeface="Palatino Linotype"/>
              </a:rPr>
              <a:t>Neurones </a:t>
            </a:r>
            <a:r>
              <a:rPr sz="2000" dirty="0">
                <a:latin typeface="Palatino Linotype"/>
                <a:cs typeface="Palatino Linotype"/>
              </a:rPr>
              <a:t>Convolutifs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(CNN)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5904" y="3247517"/>
            <a:ext cx="238125" cy="212090"/>
            <a:chOff x="255904" y="3247517"/>
            <a:chExt cx="238125" cy="21209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" y="3250692"/>
              <a:ext cx="231648" cy="2057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904" y="3247517"/>
              <a:ext cx="237998" cy="21209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8061706" y="5645238"/>
            <a:ext cx="2517775" cy="342900"/>
          </a:xfrm>
          <a:custGeom>
            <a:avLst/>
            <a:gdLst/>
            <a:ahLst/>
            <a:cxnLst/>
            <a:rect l="l" t="t" r="r" b="b"/>
            <a:pathLst>
              <a:path w="2517775" h="342900">
                <a:moveTo>
                  <a:pt x="2517648" y="0"/>
                </a:moveTo>
                <a:lnTo>
                  <a:pt x="2517648" y="0"/>
                </a:lnTo>
                <a:lnTo>
                  <a:pt x="0" y="0"/>
                </a:lnTo>
                <a:lnTo>
                  <a:pt x="0" y="342900"/>
                </a:lnTo>
                <a:lnTo>
                  <a:pt x="2517648" y="342900"/>
                </a:lnTo>
                <a:lnTo>
                  <a:pt x="2517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89223" y="1996820"/>
            <a:ext cx="573913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spc="-10" dirty="0">
                <a:solidFill>
                  <a:srgbClr val="444FDC"/>
                </a:solidFill>
                <a:latin typeface="Palatino Linotype"/>
                <a:cs typeface="Palatino Linotype"/>
              </a:rPr>
              <a:t>Avantages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55" dirty="0">
                <a:latin typeface="Palatino Linotype"/>
                <a:cs typeface="Palatino Linotype"/>
              </a:rPr>
              <a:t>Excellente</a:t>
            </a:r>
            <a:r>
              <a:rPr sz="2000" spc="-20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performance</a:t>
            </a:r>
            <a:r>
              <a:rPr sz="2000" spc="-225" dirty="0">
                <a:latin typeface="Palatino Linotype"/>
                <a:cs typeface="Palatino Linotype"/>
              </a:rPr>
              <a:t> </a:t>
            </a:r>
            <a:r>
              <a:rPr sz="2000" spc="-120" dirty="0">
                <a:latin typeface="Palatino Linotype"/>
                <a:cs typeface="Palatino Linotype"/>
              </a:rPr>
              <a:t>pour</a:t>
            </a:r>
            <a:r>
              <a:rPr sz="2000" spc="-254" dirty="0">
                <a:latin typeface="Palatino Linotype"/>
                <a:cs typeface="Palatino Linotype"/>
              </a:rPr>
              <a:t> </a:t>
            </a:r>
            <a:r>
              <a:rPr sz="2000" spc="-90" dirty="0">
                <a:latin typeface="Palatino Linotype"/>
                <a:cs typeface="Palatino Linotype"/>
              </a:rPr>
              <a:t>la</a:t>
            </a:r>
            <a:r>
              <a:rPr sz="2000" spc="-265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reconnaissance</a:t>
            </a:r>
            <a:r>
              <a:rPr sz="2000" spc="-195" dirty="0">
                <a:latin typeface="Palatino Linotype"/>
                <a:cs typeface="Palatino Linotype"/>
              </a:rPr>
              <a:t> </a:t>
            </a:r>
            <a:r>
              <a:rPr sz="2000" spc="-100" dirty="0">
                <a:latin typeface="Palatino Linotype"/>
                <a:cs typeface="Palatino Linotype"/>
              </a:rPr>
              <a:t>d'images.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9223" y="3216401"/>
            <a:ext cx="7324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50" dirty="0">
                <a:latin typeface="Palatino Linotype"/>
                <a:cs typeface="Palatino Linotype"/>
              </a:rPr>
              <a:t>Capacité</a:t>
            </a:r>
            <a:r>
              <a:rPr sz="2000" spc="-229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26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apprendre</a:t>
            </a:r>
            <a:r>
              <a:rPr sz="2000" spc="-229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35" dirty="0">
                <a:latin typeface="Palatino Linotype"/>
                <a:cs typeface="Palatino Linotype"/>
              </a:rPr>
              <a:t> </a:t>
            </a:r>
            <a:r>
              <a:rPr sz="2000" spc="-160" dirty="0">
                <a:latin typeface="Palatino Linotype"/>
                <a:cs typeface="Palatino Linotype"/>
              </a:rPr>
              <a:t>caractéristiques</a:t>
            </a:r>
            <a:r>
              <a:rPr sz="2000" spc="-20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complexes</a:t>
            </a:r>
            <a:r>
              <a:rPr sz="2000" spc="-1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260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partir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75" dirty="0">
                <a:latin typeface="Palatino Linotype"/>
                <a:cs typeface="Palatino Linotype"/>
              </a:rPr>
              <a:t>données.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89223" y="3826002"/>
            <a:ext cx="7658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55" dirty="0">
                <a:latin typeface="Palatino Linotype"/>
                <a:cs typeface="Palatino Linotype"/>
              </a:rPr>
              <a:t>Utilisation</a:t>
            </a:r>
            <a:r>
              <a:rPr sz="2000" spc="-220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54" dirty="0">
                <a:latin typeface="Palatino Linotype"/>
                <a:cs typeface="Palatino Linotype"/>
              </a:rPr>
              <a:t> </a:t>
            </a:r>
            <a:r>
              <a:rPr sz="2000" spc="-145" dirty="0">
                <a:latin typeface="Palatino Linotype"/>
                <a:cs typeface="Palatino Linotype"/>
              </a:rPr>
              <a:t>couches</a:t>
            </a:r>
            <a:r>
              <a:rPr sz="2000" spc="-225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convolutives</a:t>
            </a:r>
            <a:r>
              <a:rPr sz="2000" spc="-210" dirty="0">
                <a:latin typeface="Palatino Linotype"/>
                <a:cs typeface="Palatino Linotype"/>
              </a:rPr>
              <a:t> </a:t>
            </a:r>
            <a:r>
              <a:rPr sz="2000" spc="-120" dirty="0">
                <a:latin typeface="Palatino Linotype"/>
                <a:cs typeface="Palatino Linotype"/>
              </a:rPr>
              <a:t>pour</a:t>
            </a:r>
            <a:r>
              <a:rPr sz="2000" spc="-270" dirty="0">
                <a:latin typeface="Palatino Linotype"/>
                <a:cs typeface="Palatino Linotype"/>
              </a:rPr>
              <a:t> </a:t>
            </a:r>
            <a:r>
              <a:rPr sz="2000" spc="-150" dirty="0">
                <a:latin typeface="Palatino Linotype"/>
                <a:cs typeface="Palatino Linotype"/>
              </a:rPr>
              <a:t>capturer</a:t>
            </a:r>
            <a:r>
              <a:rPr sz="2000" spc="-245" dirty="0">
                <a:latin typeface="Palatino Linotype"/>
                <a:cs typeface="Palatino Linotype"/>
              </a:rPr>
              <a:t> </a:t>
            </a:r>
            <a:r>
              <a:rPr sz="2000" spc="-125" dirty="0">
                <a:latin typeface="Palatino Linotype"/>
                <a:cs typeface="Palatino Linotype"/>
              </a:rPr>
              <a:t>des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informations</a:t>
            </a:r>
            <a:r>
              <a:rPr sz="2000" spc="-225" dirty="0">
                <a:latin typeface="Palatino Linotype"/>
                <a:cs typeface="Palatino Linotype"/>
              </a:rPr>
              <a:t> </a:t>
            </a:r>
            <a:r>
              <a:rPr sz="2000" spc="-90" dirty="0">
                <a:latin typeface="Palatino Linotype"/>
                <a:cs typeface="Palatino Linotype"/>
              </a:rPr>
              <a:t>spatiales.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9223" y="4435855"/>
            <a:ext cx="74231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b="1" spc="-10" dirty="0">
                <a:solidFill>
                  <a:srgbClr val="444FDC"/>
                </a:solidFill>
                <a:latin typeface="Palatino Linotype"/>
                <a:cs typeface="Palatino Linotype"/>
              </a:rPr>
              <a:t>Inconvénients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55" dirty="0">
                <a:latin typeface="Palatino Linotype"/>
                <a:cs typeface="Palatino Linotype"/>
              </a:rPr>
              <a:t>Nécessite</a:t>
            </a:r>
            <a:r>
              <a:rPr sz="2000" spc="-200" dirty="0">
                <a:latin typeface="Palatino Linotype"/>
                <a:cs typeface="Palatino Linotype"/>
              </a:rPr>
              <a:t> </a:t>
            </a:r>
            <a:r>
              <a:rPr sz="2000" spc="-114" dirty="0">
                <a:latin typeface="Palatino Linotype"/>
                <a:cs typeface="Palatino Linotype"/>
              </a:rPr>
              <a:t>une</a:t>
            </a:r>
            <a:r>
              <a:rPr sz="2000" spc="-265" dirty="0">
                <a:latin typeface="Palatino Linotype"/>
                <a:cs typeface="Palatino Linotype"/>
              </a:rPr>
              <a:t> </a:t>
            </a:r>
            <a:r>
              <a:rPr sz="2000" spc="-145" dirty="0">
                <a:latin typeface="Palatino Linotype"/>
                <a:cs typeface="Palatino Linotype"/>
              </a:rPr>
              <a:t>grande</a:t>
            </a:r>
            <a:r>
              <a:rPr sz="2000" spc="-240" dirty="0">
                <a:latin typeface="Palatino Linotype"/>
                <a:cs typeface="Palatino Linotype"/>
              </a:rPr>
              <a:t> </a:t>
            </a:r>
            <a:r>
              <a:rPr sz="2000" spc="-150" dirty="0">
                <a:latin typeface="Palatino Linotype"/>
                <a:cs typeface="Palatino Linotype"/>
              </a:rPr>
              <a:t>quantité</a:t>
            </a:r>
            <a:r>
              <a:rPr sz="2000" spc="-225" dirty="0">
                <a:latin typeface="Palatino Linotype"/>
                <a:cs typeface="Palatino Linotype"/>
              </a:rPr>
              <a:t> </a:t>
            </a:r>
            <a:r>
              <a:rPr sz="2000" spc="-100" dirty="0">
                <a:latin typeface="Palatino Linotype"/>
                <a:cs typeface="Palatino Linotype"/>
              </a:rPr>
              <a:t>de</a:t>
            </a:r>
            <a:r>
              <a:rPr sz="2000" spc="-254" dirty="0">
                <a:latin typeface="Palatino Linotype"/>
                <a:cs typeface="Palatino Linotype"/>
              </a:rPr>
              <a:t> </a:t>
            </a:r>
            <a:r>
              <a:rPr sz="2000" spc="-150" dirty="0">
                <a:latin typeface="Palatino Linotype"/>
                <a:cs typeface="Palatino Linotype"/>
              </a:rPr>
              <a:t>données</a:t>
            </a:r>
            <a:r>
              <a:rPr sz="2000" spc="-210" dirty="0">
                <a:latin typeface="Palatino Linotype"/>
                <a:cs typeface="Palatino Linotype"/>
              </a:rPr>
              <a:t> </a:t>
            </a:r>
            <a:r>
              <a:rPr sz="2000" spc="-75" dirty="0">
                <a:latin typeface="Palatino Linotype"/>
                <a:cs typeface="Palatino Linotype"/>
              </a:rPr>
              <a:t>d'entraînement.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25" dirty="0">
                <a:latin typeface="Palatino Linotype"/>
                <a:cs typeface="Palatino Linotype"/>
              </a:rPr>
              <a:t>Coût</a:t>
            </a:r>
            <a:r>
              <a:rPr sz="2000" spc="-245" dirty="0">
                <a:latin typeface="Palatino Linotype"/>
                <a:cs typeface="Palatino Linotype"/>
              </a:rPr>
              <a:t> </a:t>
            </a:r>
            <a:r>
              <a:rPr sz="2000" spc="-160" dirty="0">
                <a:latin typeface="Palatino Linotype"/>
                <a:cs typeface="Palatino Linotype"/>
              </a:rPr>
              <a:t>computationnel</a:t>
            </a:r>
            <a:r>
              <a:rPr sz="2000" spc="-180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élevé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120" dirty="0">
                <a:latin typeface="Palatino Linotype"/>
                <a:cs typeface="Palatino Linotype"/>
              </a:rPr>
              <a:t>pour</a:t>
            </a:r>
            <a:r>
              <a:rPr sz="2000" spc="-245" dirty="0">
                <a:latin typeface="Palatino Linotype"/>
                <a:cs typeface="Palatino Linotype"/>
              </a:rPr>
              <a:t> </a:t>
            </a:r>
            <a:r>
              <a:rPr sz="2000" spc="-160" dirty="0">
                <a:latin typeface="Palatino Linotype"/>
                <a:cs typeface="Palatino Linotype"/>
              </a:rPr>
              <a:t>l'entraînement.</a:t>
            </a:r>
            <a:r>
              <a:rPr sz="2000" spc="-160" dirty="0">
                <a:solidFill>
                  <a:srgbClr val="0D0D0D"/>
                </a:solidFill>
                <a:latin typeface="Palatino Linotype"/>
                <a:cs typeface="Palatino Linotype"/>
              </a:rPr>
              <a:t>(Notre</a:t>
            </a:r>
            <a:r>
              <a:rPr sz="2000" spc="-16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0D0D0D"/>
                </a:solidFill>
                <a:latin typeface="Palatino Linotype"/>
                <a:cs typeface="Palatino Linotype"/>
              </a:rPr>
              <a:t>véritable</a:t>
            </a:r>
            <a:r>
              <a:rPr sz="2000" spc="-175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0D0D0D"/>
                </a:solidFill>
                <a:latin typeface="Palatino Linotype"/>
                <a:cs typeface="Palatino Linotype"/>
              </a:rPr>
              <a:t>problème)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14" dirty="0">
                <a:latin typeface="Palatino Linotype"/>
                <a:cs typeface="Palatino Linotype"/>
              </a:rPr>
              <a:t>Une</a:t>
            </a:r>
            <a:r>
              <a:rPr sz="2000" spc="-270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léger</a:t>
            </a:r>
            <a:r>
              <a:rPr sz="2000" spc="-254" dirty="0">
                <a:latin typeface="Palatino Linotype"/>
                <a:cs typeface="Palatino Linotype"/>
              </a:rPr>
              <a:t> </a:t>
            </a:r>
            <a:r>
              <a:rPr sz="2000" spc="-160" dirty="0">
                <a:latin typeface="Palatino Linotype"/>
                <a:cs typeface="Palatino Linotype"/>
              </a:rPr>
              <a:t>overfitting</a:t>
            </a:r>
            <a:r>
              <a:rPr sz="2000" spc="-220" dirty="0">
                <a:latin typeface="Palatino Linotype"/>
                <a:cs typeface="Palatino Linotype"/>
              </a:rPr>
              <a:t> </a:t>
            </a:r>
            <a:r>
              <a:rPr sz="2000" spc="-120" dirty="0">
                <a:latin typeface="Palatino Linotype"/>
                <a:cs typeface="Palatino Linotype"/>
              </a:rPr>
              <a:t>due</a:t>
            </a:r>
            <a:r>
              <a:rPr sz="2000" spc="-270" dirty="0">
                <a:latin typeface="Palatino Linotype"/>
                <a:cs typeface="Palatino Linotype"/>
              </a:rPr>
              <a:t> </a:t>
            </a:r>
            <a:r>
              <a:rPr sz="2000" spc="-114" dirty="0">
                <a:latin typeface="Palatino Linotype"/>
                <a:cs typeface="Palatino Linotype"/>
              </a:rPr>
              <a:t>aux</a:t>
            </a:r>
            <a:r>
              <a:rPr sz="2000" spc="-270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données</a:t>
            </a:r>
            <a:r>
              <a:rPr sz="2000" spc="165" dirty="0">
                <a:latin typeface="Palatino Linotype"/>
                <a:cs typeface="Palatino Linotype"/>
              </a:rPr>
              <a:t> </a:t>
            </a:r>
            <a:r>
              <a:rPr sz="2000" spc="-114" dirty="0">
                <a:latin typeface="Palatino Linotype"/>
                <a:cs typeface="Palatino Linotype"/>
              </a:rPr>
              <a:t>pas</a:t>
            </a:r>
            <a:r>
              <a:rPr sz="2000" spc="-265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suffisamment</a:t>
            </a:r>
            <a:r>
              <a:rPr sz="2000" spc="-2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variées.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C6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996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Georgia</vt:lpstr>
      <vt:lpstr>Palatino Linotype</vt:lpstr>
      <vt:lpstr>Times New Roman</vt:lpstr>
      <vt:lpstr>Wingdings</vt:lpstr>
      <vt:lpstr>Office Theme</vt:lpstr>
      <vt:lpstr>PowerPoint Presentation</vt:lpstr>
      <vt:lpstr>Plan</vt:lpstr>
      <vt:lpstr>PowerPoint Presentation</vt:lpstr>
      <vt:lpstr>PowerPoint Presentation</vt:lpstr>
      <vt:lpstr>PowerPoint Presentation</vt:lpstr>
      <vt:lpstr>PROBLÉMATIQUE OBJECTIFS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hamid bouzidi</dc:creator>
  <cp:lastModifiedBy>bmd tech</cp:lastModifiedBy>
  <cp:revision>3</cp:revision>
  <dcterms:created xsi:type="dcterms:W3CDTF">2024-12-11T08:39:55Z</dcterms:created>
  <dcterms:modified xsi:type="dcterms:W3CDTF">2024-12-11T09:10:25Z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2024-12-11T00:00:00Z</vt:filetime>
  </property>
  <property fmtid="{D5CDD505-2E9C-101B-9397-08002B2CF9AE}" pid="5" name="Producer">
    <vt:lpwstr>Microsoft® PowerPoint® 2016</vt:lpwstr>
  </property>
</Properties>
</file>