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E51337-88F1-4295-8AB6-B7139D1A8075}" v="329" dt="2023-04-14T22:30:39.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tableStyles" Target="tableStyles.xml" Id="rId12"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theme" Target="theme/theme1.xml" Id="rId11" /><Relationship Type="http://schemas.openxmlformats.org/officeDocument/2006/relationships/slide" Target="slides/slide4.xml" Id="rId5" /><Relationship Type="http://schemas.openxmlformats.org/officeDocument/2006/relationships/viewProps" Target="viewProps.xml" Id="rId10" /><Relationship Type="http://schemas.openxmlformats.org/officeDocument/2006/relationships/slide" Target="slides/slide3.xml" Id="rId4" /><Relationship Type="http://schemas.openxmlformats.org/officeDocument/2006/relationships/presProps" Target="presProps.xml" Id="rId9" /><Relationship Type="http://schemas.microsoft.com/office/2015/10/relationships/revisionInfo" Target="revisionInfo.xml" Id="rId14"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10805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25944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267564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198768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08759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63798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37328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3969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79253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8282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264062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3042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75205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4/14/2023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46029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4/14/2023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46173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4/14/2023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15292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87515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4/14/2023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167367120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1" name="Freeform: Shape 10">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p:cNvSpPr>
            <a:spLocks noGrp="1"/>
          </p:cNvSpPr>
          <p:nvPr>
            <p:ph type="ctrTitle"/>
          </p:nvPr>
        </p:nvSpPr>
        <p:spPr>
          <a:xfrm>
            <a:off x="1154955" y="1447800"/>
            <a:ext cx="6974915" cy="3329581"/>
          </a:xfrm>
        </p:spPr>
        <p:txBody>
          <a:bodyPr>
            <a:normAutofit/>
          </a:bodyPr>
          <a:lstStyle/>
          <a:p>
            <a:r>
              <a:rPr lang="en-US"/>
              <a:t>SQL vs NoSQL</a:t>
            </a:r>
          </a:p>
        </p:txBody>
      </p:sp>
      <p:sp>
        <p:nvSpPr>
          <p:cNvPr id="13" name="Rectangle 12">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3BD5B-A856-1F29-6EB3-D69A86A28E18}"/>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871DBE35-83DF-E432-8167-441E84E762F9}"/>
              </a:ext>
            </a:extLst>
          </p:cNvPr>
          <p:cNvSpPr>
            <a:spLocks noGrp="1"/>
          </p:cNvSpPr>
          <p:nvPr>
            <p:ph idx="1"/>
          </p:nvPr>
        </p:nvSpPr>
        <p:spPr>
          <a:xfrm>
            <a:off x="1272645" y="1638992"/>
            <a:ext cx="9454542" cy="3734518"/>
          </a:xfrm>
        </p:spPr>
        <p:txBody>
          <a:bodyPr vert="horz" lIns="91440" tIns="45720" rIns="91440" bIns="45720" rtlCol="0" anchor="t">
            <a:normAutofit/>
          </a:bodyPr>
          <a:lstStyle/>
          <a:p>
            <a:pPr marL="0" indent="0">
              <a:buNone/>
            </a:pPr>
            <a:r>
              <a:rPr lang="en-US">
                <a:solidFill>
                  <a:srgbClr val="FFFFFF"/>
                </a:solidFill>
                <a:ea typeface="+mj-lt"/>
                <a:cs typeface="+mj-lt"/>
              </a:rPr>
              <a:t>When we create a database, we have to choose between SQL and NoSQL. But what are the differences between these two types of databases? How do they work differently?</a:t>
            </a:r>
          </a:p>
          <a:p>
            <a:pPr marL="0" indent="0">
              <a:buNone/>
            </a:pPr>
            <a:r>
              <a:rPr lang="en-US">
                <a:solidFill>
                  <a:srgbClr val="FFFFFF"/>
                </a:solidFill>
                <a:ea typeface="+mj-lt"/>
                <a:cs typeface="+mj-lt"/>
              </a:rPr>
              <a:t> In this presentation, we will compare MongoDB, which is a NoSQL database, with SQL, which is a relational database management system.</a:t>
            </a:r>
            <a:endParaRPr lang="en-US"/>
          </a:p>
        </p:txBody>
      </p:sp>
      <p:pic>
        <p:nvPicPr>
          <p:cNvPr id="4" name="Picture 4" descr="Graphical user interface, application, Teams&#10;&#10;Description automatically generated">
            <a:extLst>
              <a:ext uri="{FF2B5EF4-FFF2-40B4-BE49-F238E27FC236}">
                <a16:creationId xmlns:a16="http://schemas.microsoft.com/office/drawing/2014/main" id="{C1079DA4-1309-4634-FC32-F84C219031F8}"/>
              </a:ext>
            </a:extLst>
          </p:cNvPr>
          <p:cNvPicPr>
            <a:picLocks noChangeAspect="1"/>
          </p:cNvPicPr>
          <p:nvPr/>
        </p:nvPicPr>
        <p:blipFill>
          <a:blip r:embed="rId2"/>
          <a:stretch>
            <a:fillRect/>
          </a:stretch>
        </p:blipFill>
        <p:spPr>
          <a:xfrm>
            <a:off x="3247437" y="3870056"/>
            <a:ext cx="5697125" cy="2852629"/>
          </a:xfrm>
          <a:prstGeom prst="rect">
            <a:avLst/>
          </a:prstGeom>
        </p:spPr>
      </p:pic>
    </p:spTree>
    <p:extLst>
      <p:ext uri="{BB962C8B-B14F-4D97-AF65-F5344CB8AC3E}">
        <p14:creationId xmlns:p14="http://schemas.microsoft.com/office/powerpoint/2010/main" val="512091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1C7A-3653-0A50-4FDD-BD41D41BEF8B}"/>
              </a:ext>
            </a:extLst>
          </p:cNvPr>
          <p:cNvSpPr>
            <a:spLocks noGrp="1"/>
          </p:cNvSpPr>
          <p:nvPr>
            <p:ph type="title"/>
          </p:nvPr>
        </p:nvSpPr>
        <p:spPr/>
        <p:txBody>
          <a:bodyPr/>
          <a:lstStyle/>
          <a:p>
            <a:r>
              <a:rPr lang="en-US" sz="4000"/>
              <a:t>What is SQL</a:t>
            </a:r>
          </a:p>
          <a:p>
            <a:endParaRPr lang="en-US"/>
          </a:p>
        </p:txBody>
      </p:sp>
      <p:sp>
        <p:nvSpPr>
          <p:cNvPr id="3" name="Content Placeholder 2">
            <a:extLst>
              <a:ext uri="{FF2B5EF4-FFF2-40B4-BE49-F238E27FC236}">
                <a16:creationId xmlns:a16="http://schemas.microsoft.com/office/drawing/2014/main" id="{186FA7AE-342E-4624-1DA6-4E76896226CE}"/>
              </a:ext>
            </a:extLst>
          </p:cNvPr>
          <p:cNvSpPr>
            <a:spLocks noGrp="1"/>
          </p:cNvSpPr>
          <p:nvPr>
            <p:ph idx="1"/>
          </p:nvPr>
        </p:nvSpPr>
        <p:spPr>
          <a:xfrm>
            <a:off x="962201" y="1676622"/>
            <a:ext cx="5766838" cy="4581185"/>
          </a:xfrm>
        </p:spPr>
        <p:txBody>
          <a:bodyPr vert="horz" lIns="91440" tIns="45720" rIns="91440" bIns="45720" rtlCol="0" anchor="t">
            <a:normAutofit lnSpcReduction="10000"/>
          </a:bodyPr>
          <a:lstStyle/>
          <a:p>
            <a:pPr marL="285750" indent="-285750">
              <a:spcBef>
                <a:spcPts val="0"/>
              </a:spcBef>
              <a:buFont typeface="Arial,Sans-Serif" charset="2"/>
              <a:buChar char="•"/>
            </a:pPr>
            <a:r>
              <a:rPr lang="en-US" sz="1400"/>
              <a:t>SQL, which stands for </a:t>
            </a:r>
            <a:r>
              <a:rPr lang="en-US" sz="1400">
                <a:solidFill>
                  <a:srgbClr val="00B0F0"/>
                </a:solidFill>
              </a:rPr>
              <a:t>Structured Query Language</a:t>
            </a:r>
            <a:r>
              <a:rPr lang="en-US" sz="1400"/>
              <a:t>, is a type of relational database management system.</a:t>
            </a:r>
          </a:p>
          <a:p>
            <a:pPr>
              <a:spcBef>
                <a:spcPts val="0"/>
              </a:spcBef>
              <a:buClr>
                <a:srgbClr val="8AD0D6"/>
              </a:buClr>
            </a:pPr>
            <a:endParaRPr lang="en-US" sz="1400"/>
          </a:p>
          <a:p>
            <a:pPr marL="285750" indent="-285750">
              <a:spcBef>
                <a:spcPts val="0"/>
              </a:spcBef>
              <a:buClr>
                <a:srgbClr val="8AD0D6"/>
              </a:buClr>
              <a:buFont typeface="Arial,Sans-Serif" charset="2"/>
              <a:buChar char="•"/>
            </a:pPr>
            <a:r>
              <a:rPr lang="en-US" sz="1400"/>
              <a:t>It is a widely used technology for managing structured data in a </a:t>
            </a:r>
            <a:r>
              <a:rPr lang="en-US" sz="1400">
                <a:solidFill>
                  <a:srgbClr val="00B0F0"/>
                </a:solidFill>
              </a:rPr>
              <a:t>tabular format.</a:t>
            </a:r>
          </a:p>
          <a:p>
            <a:pPr marL="285750" indent="-285750">
              <a:spcBef>
                <a:spcPts val="0"/>
              </a:spcBef>
              <a:buClr>
                <a:srgbClr val="8AD0D6"/>
              </a:buClr>
              <a:buFont typeface="Arial,Sans-Serif" charset="2"/>
              <a:buChar char="•"/>
            </a:pPr>
            <a:endParaRPr lang="en-US" sz="1400"/>
          </a:p>
          <a:p>
            <a:pPr marL="285750" indent="-285750">
              <a:spcBef>
                <a:spcPts val="0"/>
              </a:spcBef>
              <a:buClr>
                <a:srgbClr val="8AD0D6"/>
              </a:buClr>
              <a:buFont typeface="Arial,Sans-Serif" charset="2"/>
              <a:buChar char="•"/>
            </a:pPr>
            <a:r>
              <a:rPr lang="en-US" sz="1400"/>
              <a:t>SQL databases use tables with </a:t>
            </a:r>
            <a:r>
              <a:rPr lang="en-US" sz="1400">
                <a:solidFill>
                  <a:srgbClr val="00B0F0"/>
                </a:solidFill>
              </a:rPr>
              <a:t>predefined schemas</a:t>
            </a:r>
            <a:r>
              <a:rPr lang="en-US" sz="1400"/>
              <a:t> to store and manage data.</a:t>
            </a:r>
          </a:p>
          <a:p>
            <a:pPr marL="285750" indent="-285750">
              <a:spcBef>
                <a:spcPts val="0"/>
              </a:spcBef>
              <a:buClr>
                <a:srgbClr val="8AD0D6"/>
              </a:buClr>
              <a:buFont typeface="Arial,Sans-Serif" charset="2"/>
              <a:buChar char="•"/>
            </a:pPr>
            <a:endParaRPr lang="en-US" sz="1400"/>
          </a:p>
          <a:p>
            <a:pPr marL="285750" indent="-285750">
              <a:spcBef>
                <a:spcPts val="0"/>
              </a:spcBef>
              <a:buClr>
                <a:srgbClr val="8AD0D6"/>
              </a:buClr>
              <a:buFont typeface="Arial,Sans-Serif" charset="2"/>
              <a:buChar char="•"/>
            </a:pPr>
            <a:r>
              <a:rPr lang="en-US" sz="1400"/>
              <a:t>SQL databases are based on the </a:t>
            </a:r>
            <a:r>
              <a:rPr lang="en-US" sz="1400">
                <a:solidFill>
                  <a:srgbClr val="00B0F0"/>
                </a:solidFill>
              </a:rPr>
              <a:t>relational model</a:t>
            </a:r>
            <a:r>
              <a:rPr lang="en-US" sz="1400"/>
              <a:t>, which involves establishing relationships between tables using keys.</a:t>
            </a:r>
          </a:p>
          <a:p>
            <a:pPr marL="285750" indent="-285750">
              <a:lnSpc>
                <a:spcPct val="90000"/>
              </a:lnSpc>
              <a:buClr>
                <a:srgbClr val="8AD0D6"/>
              </a:buClr>
              <a:buFont typeface="Arial,Sans-Serif" charset="2"/>
              <a:buChar char="•"/>
            </a:pPr>
            <a:r>
              <a:rPr lang="en-US" sz="1400">
                <a:solidFill>
                  <a:srgbClr val="FFFFFF"/>
                </a:solidFill>
                <a:ea typeface="+mj-lt"/>
                <a:cs typeface="+mj-lt"/>
              </a:rPr>
              <a:t>SQL databases can be </a:t>
            </a:r>
            <a:r>
              <a:rPr lang="en-US" sz="1400">
                <a:solidFill>
                  <a:srgbClr val="00B0F0"/>
                </a:solidFill>
                <a:ea typeface="+mj-lt"/>
                <a:cs typeface="+mj-lt"/>
              </a:rPr>
              <a:t>vertically scaled</a:t>
            </a:r>
            <a:r>
              <a:rPr lang="en-US" sz="1400">
                <a:solidFill>
                  <a:srgbClr val="FFFFFF"/>
                </a:solidFill>
                <a:ea typeface="+mj-lt"/>
                <a:cs typeface="+mj-lt"/>
              </a:rPr>
              <a:t>, which means adding more resources (such as CPU or memory) to a single server to handle increased data storage and traffic loads.</a:t>
            </a:r>
            <a:endParaRPr lang="en-US" sz="1400">
              <a:solidFill>
                <a:srgbClr val="FFFFFF"/>
              </a:solidFill>
            </a:endParaRPr>
          </a:p>
          <a:p>
            <a:pPr marL="285750" indent="-285750">
              <a:spcBef>
                <a:spcPts val="0"/>
              </a:spcBef>
              <a:buClr>
                <a:srgbClr val="8AD0D6"/>
              </a:buClr>
              <a:buFont typeface="Arial,Sans-Serif" charset="2"/>
              <a:buChar char="•"/>
            </a:pPr>
            <a:endParaRPr lang="en-US" sz="1400">
              <a:solidFill>
                <a:srgbClr val="FFFFFF"/>
              </a:solidFill>
              <a:ea typeface="+mj-lt"/>
              <a:cs typeface="+mj-lt"/>
            </a:endParaRPr>
          </a:p>
          <a:p>
            <a:pPr marL="285750" indent="-285750">
              <a:spcBef>
                <a:spcPts val="0"/>
              </a:spcBef>
              <a:buClr>
                <a:srgbClr val="8AD0D6"/>
              </a:buClr>
              <a:buFont typeface="Arial,Sans-Serif" charset="2"/>
              <a:buChar char="•"/>
            </a:pPr>
            <a:endParaRPr lang="en-US" sz="1400"/>
          </a:p>
          <a:p>
            <a:pPr marL="285750" indent="-285750">
              <a:spcBef>
                <a:spcPts val="0"/>
              </a:spcBef>
              <a:buClr>
                <a:srgbClr val="8AD0D6"/>
              </a:buClr>
              <a:buFont typeface="Arial,Sans-Serif" charset="2"/>
              <a:buChar char="•"/>
            </a:pPr>
            <a:r>
              <a:rPr lang="en-US" sz="1400"/>
              <a:t>SQL allows for powerful querying and manipulation of data </a:t>
            </a:r>
            <a:r>
              <a:rPr lang="en-US" sz="1400">
                <a:solidFill>
                  <a:srgbClr val="00B0F0"/>
                </a:solidFill>
              </a:rPr>
              <a:t>using SQL queries</a:t>
            </a:r>
            <a:r>
              <a:rPr lang="en-US" sz="1400"/>
              <a:t>, which are written in a structured language.</a:t>
            </a:r>
          </a:p>
          <a:p>
            <a:pPr>
              <a:spcBef>
                <a:spcPts val="0"/>
              </a:spcBef>
              <a:buClr>
                <a:srgbClr val="8AD0D6"/>
              </a:buClr>
            </a:pPr>
            <a:endParaRPr lang="en-US" sz="1400"/>
          </a:p>
          <a:p>
            <a:pPr marL="285750" indent="-285750">
              <a:spcBef>
                <a:spcPts val="0"/>
              </a:spcBef>
              <a:buClr>
                <a:srgbClr val="8AD0D6"/>
              </a:buClr>
              <a:buFont typeface="Arial,Sans-Serif" charset="2"/>
              <a:buChar char="•"/>
            </a:pPr>
            <a:r>
              <a:rPr lang="en-US" sz="1400"/>
              <a:t>Some popular SQL databases include </a:t>
            </a:r>
            <a:r>
              <a:rPr lang="en-US" sz="1400" b="1" i="1">
                <a:solidFill>
                  <a:srgbClr val="00B050"/>
                </a:solidFill>
              </a:rPr>
              <a:t>MySQL</a:t>
            </a:r>
            <a:r>
              <a:rPr lang="en-US" sz="1400">
                <a:solidFill>
                  <a:srgbClr val="00B050"/>
                </a:solidFill>
              </a:rPr>
              <a:t>, </a:t>
            </a:r>
            <a:r>
              <a:rPr lang="en-US" sz="1400" b="1" i="1">
                <a:solidFill>
                  <a:srgbClr val="00B050"/>
                </a:solidFill>
              </a:rPr>
              <a:t>PostgreSQL</a:t>
            </a:r>
            <a:r>
              <a:rPr lang="en-US" sz="1400">
                <a:solidFill>
                  <a:srgbClr val="00B050"/>
                </a:solidFill>
              </a:rPr>
              <a:t>, </a:t>
            </a:r>
            <a:r>
              <a:rPr lang="en-US" sz="1400" b="1" i="1">
                <a:solidFill>
                  <a:srgbClr val="00B050"/>
                </a:solidFill>
              </a:rPr>
              <a:t>Oracle</a:t>
            </a:r>
            <a:r>
              <a:rPr lang="en-US" sz="1400">
                <a:solidFill>
                  <a:srgbClr val="00B050"/>
                </a:solidFill>
              </a:rPr>
              <a:t>, and </a:t>
            </a:r>
            <a:r>
              <a:rPr lang="en-US" sz="1400" b="1" i="1">
                <a:solidFill>
                  <a:srgbClr val="00B050"/>
                </a:solidFill>
              </a:rPr>
              <a:t>Microsoft SQL Server</a:t>
            </a:r>
            <a:r>
              <a:rPr lang="en-US" sz="1400">
                <a:solidFill>
                  <a:srgbClr val="00B050"/>
                </a:solidFill>
              </a:rPr>
              <a:t>.</a:t>
            </a:r>
          </a:p>
          <a:p>
            <a:pPr>
              <a:buClr>
                <a:srgbClr val="8AD0D6"/>
              </a:buClr>
            </a:pPr>
            <a:endParaRPr lang="en-US" sz="1400"/>
          </a:p>
        </p:txBody>
      </p:sp>
      <p:pic>
        <p:nvPicPr>
          <p:cNvPr id="5" name="Picture 5" descr="Diagram&#10;&#10;Description automatically generated">
            <a:extLst>
              <a:ext uri="{FF2B5EF4-FFF2-40B4-BE49-F238E27FC236}">
                <a16:creationId xmlns:a16="http://schemas.microsoft.com/office/drawing/2014/main" id="{DF9D6017-556D-421E-0E36-BC38B020BBA3}"/>
              </a:ext>
            </a:extLst>
          </p:cNvPr>
          <p:cNvPicPr>
            <a:picLocks noChangeAspect="1"/>
          </p:cNvPicPr>
          <p:nvPr/>
        </p:nvPicPr>
        <p:blipFill>
          <a:blip r:embed="rId2"/>
          <a:stretch>
            <a:fillRect/>
          </a:stretch>
        </p:blipFill>
        <p:spPr>
          <a:xfrm>
            <a:off x="6953956" y="1710160"/>
            <a:ext cx="4916311" cy="2986124"/>
          </a:xfrm>
          <a:prstGeom prst="rect">
            <a:avLst/>
          </a:prstGeom>
        </p:spPr>
      </p:pic>
    </p:spTree>
    <p:extLst>
      <p:ext uri="{BB962C8B-B14F-4D97-AF65-F5344CB8AC3E}">
        <p14:creationId xmlns:p14="http://schemas.microsoft.com/office/powerpoint/2010/main" val="372472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EC0B-5715-5357-4820-A818C484DFBC}"/>
              </a:ext>
            </a:extLst>
          </p:cNvPr>
          <p:cNvSpPr>
            <a:spLocks noGrp="1"/>
          </p:cNvSpPr>
          <p:nvPr>
            <p:ph type="title"/>
          </p:nvPr>
        </p:nvSpPr>
        <p:spPr/>
        <p:txBody>
          <a:bodyPr/>
          <a:lstStyle/>
          <a:p>
            <a:r>
              <a:rPr lang="en-US"/>
              <a:t>What is MongoDB</a:t>
            </a:r>
          </a:p>
        </p:txBody>
      </p:sp>
      <p:sp>
        <p:nvSpPr>
          <p:cNvPr id="3" name="Content Placeholder 2">
            <a:extLst>
              <a:ext uri="{FF2B5EF4-FFF2-40B4-BE49-F238E27FC236}">
                <a16:creationId xmlns:a16="http://schemas.microsoft.com/office/drawing/2014/main" id="{79960378-98FA-36A7-67E5-2DD1448F92DC}"/>
              </a:ext>
            </a:extLst>
          </p:cNvPr>
          <p:cNvSpPr>
            <a:spLocks noGrp="1"/>
          </p:cNvSpPr>
          <p:nvPr>
            <p:ph idx="1"/>
          </p:nvPr>
        </p:nvSpPr>
        <p:spPr>
          <a:xfrm>
            <a:off x="548274" y="1648399"/>
            <a:ext cx="5597505" cy="4656443"/>
          </a:xfrm>
        </p:spPr>
        <p:txBody>
          <a:bodyPr vert="horz" lIns="91440" tIns="45720" rIns="91440" bIns="45720" rtlCol="0" anchor="t">
            <a:normAutofit/>
          </a:bodyPr>
          <a:lstStyle/>
          <a:p>
            <a:pPr>
              <a:buFont typeface="Arial" charset="2"/>
              <a:buChar char="•"/>
            </a:pPr>
            <a:r>
              <a:rPr lang="en-US" sz="1600"/>
              <a:t>MongoDB is a type of NoSQL database, which stands</a:t>
            </a:r>
            <a:r>
              <a:rPr lang="en-US" sz="1600">
                <a:solidFill>
                  <a:srgbClr val="00B0F0"/>
                </a:solidFill>
              </a:rPr>
              <a:t> </a:t>
            </a:r>
            <a:r>
              <a:rPr lang="en-US" sz="1600"/>
              <a:t>for </a:t>
            </a:r>
            <a:r>
              <a:rPr lang="en-US" sz="1600">
                <a:solidFill>
                  <a:srgbClr val="00B0F0"/>
                </a:solidFill>
              </a:rPr>
              <a:t>"not only SQL".</a:t>
            </a:r>
          </a:p>
          <a:p>
            <a:pPr>
              <a:buClr>
                <a:srgbClr val="8AD0D6"/>
              </a:buClr>
              <a:buFont typeface="Arial" charset="2"/>
              <a:buChar char="•"/>
            </a:pPr>
            <a:r>
              <a:rPr lang="en-US" sz="1600"/>
              <a:t>It is a </a:t>
            </a:r>
            <a:r>
              <a:rPr lang="en-US" sz="1600">
                <a:solidFill>
                  <a:srgbClr val="00B0F0"/>
                </a:solidFill>
              </a:rPr>
              <a:t>document-oriented database</a:t>
            </a:r>
            <a:r>
              <a:rPr lang="en-US" sz="1600"/>
              <a:t> that stores data in a flexible, JSON-like format called BSON (Binary JSON).</a:t>
            </a:r>
          </a:p>
          <a:p>
            <a:pPr>
              <a:buClr>
                <a:srgbClr val="8AD0D6"/>
              </a:buClr>
              <a:buFont typeface="Arial" charset="2"/>
              <a:buChar char="•"/>
            </a:pPr>
            <a:r>
              <a:rPr lang="en-US" sz="1600"/>
              <a:t>MongoDB is known for its ability to </a:t>
            </a:r>
            <a:r>
              <a:rPr lang="en-US" sz="1600">
                <a:solidFill>
                  <a:srgbClr val="00B0F0"/>
                </a:solidFill>
              </a:rPr>
              <a:t>store unstructured data</a:t>
            </a:r>
            <a:r>
              <a:rPr lang="en-US" sz="1600"/>
              <a:t>, making it suitable for handling large amounts of diverse data.</a:t>
            </a:r>
          </a:p>
          <a:p>
            <a:pPr>
              <a:buClr>
                <a:srgbClr val="8AD0D6"/>
              </a:buClr>
              <a:buFont typeface="Arial" charset="2"/>
              <a:buChar char="•"/>
            </a:pPr>
            <a:r>
              <a:rPr lang="en-US" sz="1600"/>
              <a:t>MongoDB does not require a predefined schema, allowing for </a:t>
            </a:r>
            <a:r>
              <a:rPr lang="en-US" sz="1600">
                <a:solidFill>
                  <a:srgbClr val="00B0F0"/>
                </a:solidFill>
              </a:rPr>
              <a:t>dynamic</a:t>
            </a:r>
            <a:r>
              <a:rPr lang="en-US" sz="1600"/>
              <a:t> and </a:t>
            </a:r>
            <a:r>
              <a:rPr lang="en-US" sz="1600">
                <a:solidFill>
                  <a:srgbClr val="00B0F0"/>
                </a:solidFill>
              </a:rPr>
              <a:t>flexible</a:t>
            </a:r>
            <a:r>
              <a:rPr lang="en-US" sz="1600"/>
              <a:t> data storage.</a:t>
            </a:r>
          </a:p>
          <a:p>
            <a:pPr>
              <a:buClr>
                <a:srgbClr val="8AD0D6"/>
              </a:buClr>
              <a:buFont typeface="Arial" charset="2"/>
              <a:buChar char="•"/>
            </a:pPr>
            <a:r>
              <a:rPr lang="en-US" sz="1600"/>
              <a:t>MongoDB is </a:t>
            </a:r>
            <a:r>
              <a:rPr lang="en-US" sz="1600">
                <a:solidFill>
                  <a:srgbClr val="00B0F0"/>
                </a:solidFill>
              </a:rPr>
              <a:t>highly scalable</a:t>
            </a:r>
            <a:r>
              <a:rPr lang="en-US" sz="1600"/>
              <a:t> and can handle large amounts of data and high traffic loads.</a:t>
            </a:r>
          </a:p>
          <a:p>
            <a:pPr>
              <a:buClr>
                <a:srgbClr val="8AD0D6"/>
              </a:buClr>
              <a:buFont typeface="Arial" charset="2"/>
              <a:buChar char="•"/>
            </a:pPr>
            <a:r>
              <a:rPr lang="en-US" sz="1600">
                <a:solidFill>
                  <a:srgbClr val="FFFFFF"/>
                </a:solidFill>
                <a:ea typeface="+mj-lt"/>
                <a:cs typeface="+mj-lt"/>
              </a:rPr>
              <a:t>MongoDB's </a:t>
            </a:r>
            <a:r>
              <a:rPr lang="en-US" sz="1600">
                <a:solidFill>
                  <a:srgbClr val="00B0F0"/>
                </a:solidFill>
                <a:ea typeface="+mj-lt"/>
                <a:cs typeface="+mj-lt"/>
              </a:rPr>
              <a:t>horizontal scaling</a:t>
            </a:r>
            <a:r>
              <a:rPr lang="en-US" sz="1600">
                <a:solidFill>
                  <a:srgbClr val="FFFFFF"/>
                </a:solidFill>
                <a:ea typeface="+mj-lt"/>
                <a:cs typeface="+mj-lt"/>
              </a:rPr>
              <a:t> makes it suitable for handling big data, real-time analytics, and applications that require </a:t>
            </a:r>
            <a:r>
              <a:rPr lang="en-US" sz="1600">
                <a:solidFill>
                  <a:srgbClr val="00B0F0"/>
                </a:solidFill>
                <a:ea typeface="+mj-lt"/>
                <a:cs typeface="+mj-lt"/>
              </a:rPr>
              <a:t>high performance and high availability.</a:t>
            </a:r>
          </a:p>
          <a:p>
            <a:pPr>
              <a:buClr>
                <a:srgbClr val="8AD0D6"/>
              </a:buClr>
            </a:pPr>
            <a:endParaRPr lang="en-US">
              <a:solidFill>
                <a:srgbClr val="00B0F0"/>
              </a:solidFill>
            </a:endParaRPr>
          </a:p>
        </p:txBody>
      </p:sp>
      <p:pic>
        <p:nvPicPr>
          <p:cNvPr id="5" name="Picture 5" descr="Shape, polygon&#10;&#10;Description automatically generated">
            <a:extLst>
              <a:ext uri="{FF2B5EF4-FFF2-40B4-BE49-F238E27FC236}">
                <a16:creationId xmlns:a16="http://schemas.microsoft.com/office/drawing/2014/main" id="{4DAAFE2F-F13B-1786-0AF8-30B6EAA9B2DF}"/>
              </a:ext>
            </a:extLst>
          </p:cNvPr>
          <p:cNvPicPr>
            <a:picLocks noChangeAspect="1"/>
          </p:cNvPicPr>
          <p:nvPr/>
        </p:nvPicPr>
        <p:blipFill>
          <a:blip r:embed="rId2"/>
          <a:stretch>
            <a:fillRect/>
          </a:stretch>
        </p:blipFill>
        <p:spPr>
          <a:xfrm>
            <a:off x="7292622" y="2351429"/>
            <a:ext cx="4483570" cy="2352698"/>
          </a:xfrm>
          <a:prstGeom prst="rect">
            <a:avLst/>
          </a:prstGeom>
        </p:spPr>
      </p:pic>
    </p:spTree>
    <p:extLst>
      <p:ext uri="{BB962C8B-B14F-4D97-AF65-F5344CB8AC3E}">
        <p14:creationId xmlns:p14="http://schemas.microsoft.com/office/powerpoint/2010/main" val="378649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B1FC-3828-34CA-B363-708982C6025C}"/>
              </a:ext>
            </a:extLst>
          </p:cNvPr>
          <p:cNvSpPr>
            <a:spLocks noGrp="1"/>
          </p:cNvSpPr>
          <p:nvPr>
            <p:ph type="title"/>
          </p:nvPr>
        </p:nvSpPr>
        <p:spPr/>
        <p:txBody>
          <a:bodyPr/>
          <a:lstStyle/>
          <a:p>
            <a:r>
              <a:rPr lang="en-US">
                <a:solidFill>
                  <a:srgbClr val="EBEBEB"/>
                </a:solidFill>
                <a:ea typeface="+mj-lt"/>
                <a:cs typeface="+mj-lt"/>
              </a:rPr>
              <a:t>Differences: MongoDB vs SQL</a:t>
            </a:r>
            <a:endParaRPr lang="en-US"/>
          </a:p>
        </p:txBody>
      </p:sp>
      <p:sp>
        <p:nvSpPr>
          <p:cNvPr id="3" name="Content Placeholder 2">
            <a:extLst>
              <a:ext uri="{FF2B5EF4-FFF2-40B4-BE49-F238E27FC236}">
                <a16:creationId xmlns:a16="http://schemas.microsoft.com/office/drawing/2014/main" id="{D0CE2AA3-E3DE-559A-BC1F-536E172D90FC}"/>
              </a:ext>
            </a:extLst>
          </p:cNvPr>
          <p:cNvSpPr>
            <a:spLocks noGrp="1"/>
          </p:cNvSpPr>
          <p:nvPr>
            <p:ph idx="1"/>
          </p:nvPr>
        </p:nvSpPr>
        <p:spPr>
          <a:xfrm>
            <a:off x="1131534" y="1667214"/>
            <a:ext cx="4741430" cy="4195481"/>
          </a:xfrm>
        </p:spPr>
        <p:txBody>
          <a:bodyPr vert="horz" lIns="91440" tIns="45720" rIns="91440" bIns="45720" rtlCol="0" anchor="t">
            <a:normAutofit/>
          </a:bodyPr>
          <a:lstStyle/>
          <a:p>
            <a:pPr marL="0" indent="0">
              <a:buNone/>
            </a:pPr>
            <a:r>
              <a:rPr lang="en-US">
                <a:solidFill>
                  <a:srgbClr val="FFFFFF"/>
                </a:solidFill>
                <a:ea typeface="+mj-lt"/>
                <a:cs typeface="+mj-lt"/>
              </a:rPr>
              <a:t>A </a:t>
            </a:r>
            <a:r>
              <a:rPr lang="en-US">
                <a:solidFill>
                  <a:srgbClr val="00B0F0"/>
                </a:solidFill>
                <a:ea typeface="+mj-lt"/>
                <a:cs typeface="+mj-lt"/>
              </a:rPr>
              <a:t>SQL</a:t>
            </a:r>
            <a:r>
              <a:rPr lang="en-US">
                <a:solidFill>
                  <a:srgbClr val="FFFFFF"/>
                </a:solidFill>
                <a:ea typeface="+mj-lt"/>
                <a:cs typeface="+mj-lt"/>
              </a:rPr>
              <a:t> database processes </a:t>
            </a:r>
            <a:r>
              <a:rPr lang="en-US">
                <a:solidFill>
                  <a:srgbClr val="00B0F0"/>
                </a:solidFill>
                <a:ea typeface="+mj-lt"/>
                <a:cs typeface="+mj-lt"/>
              </a:rPr>
              <a:t>SQL queries</a:t>
            </a:r>
            <a:r>
              <a:rPr lang="en-US">
                <a:solidFill>
                  <a:srgbClr val="FFFFFF"/>
                </a:solidFill>
                <a:ea typeface="+mj-lt"/>
                <a:cs typeface="+mj-lt"/>
              </a:rPr>
              <a:t>, whereas </a:t>
            </a:r>
            <a:r>
              <a:rPr lang="en-US">
                <a:solidFill>
                  <a:srgbClr val="00B050"/>
                </a:solidFill>
                <a:ea typeface="+mj-lt"/>
                <a:cs typeface="+mj-lt"/>
              </a:rPr>
              <a:t>MongoDB</a:t>
            </a:r>
            <a:r>
              <a:rPr lang="en-US">
                <a:solidFill>
                  <a:srgbClr val="FFFFFF"/>
                </a:solidFill>
                <a:ea typeface="+mj-lt"/>
                <a:cs typeface="+mj-lt"/>
              </a:rPr>
              <a:t> offers </a:t>
            </a:r>
            <a:r>
              <a:rPr lang="en-US">
                <a:solidFill>
                  <a:srgbClr val="00B050"/>
                </a:solidFill>
                <a:ea typeface="+mj-lt"/>
                <a:cs typeface="+mj-lt"/>
              </a:rPr>
              <a:t>JSON querying</a:t>
            </a:r>
            <a:r>
              <a:rPr lang="en-US">
                <a:solidFill>
                  <a:srgbClr val="FFFFFF"/>
                </a:solidFill>
                <a:ea typeface="+mj-lt"/>
                <a:cs typeface="+mj-lt"/>
              </a:rPr>
              <a:t>. MongoDB is a more </a:t>
            </a:r>
            <a:r>
              <a:rPr lang="en-US">
                <a:solidFill>
                  <a:srgbClr val="00B050"/>
                </a:solidFill>
                <a:ea typeface="+mj-lt"/>
                <a:cs typeface="+mj-lt"/>
              </a:rPr>
              <a:t>dynamic</a:t>
            </a:r>
            <a:r>
              <a:rPr lang="en-US">
                <a:solidFill>
                  <a:srgbClr val="FFFFFF"/>
                </a:solidFill>
                <a:ea typeface="+mj-lt"/>
                <a:cs typeface="+mj-lt"/>
              </a:rPr>
              <a:t> and complicated choice that is appropriate for </a:t>
            </a:r>
            <a:r>
              <a:rPr lang="en-US">
                <a:solidFill>
                  <a:srgbClr val="00B050"/>
                </a:solidFill>
                <a:ea typeface="+mj-lt"/>
                <a:cs typeface="+mj-lt"/>
              </a:rPr>
              <a:t>hierarchical data</a:t>
            </a:r>
            <a:r>
              <a:rPr lang="en-US">
                <a:solidFill>
                  <a:srgbClr val="FFFFFF"/>
                </a:solidFill>
                <a:ea typeface="+mj-lt"/>
                <a:cs typeface="+mj-lt"/>
              </a:rPr>
              <a:t> because of its fundamental properties, as opposed to a SQL Database, which is still more predetermined and appropriate for </a:t>
            </a:r>
            <a:r>
              <a:rPr lang="en-US">
                <a:solidFill>
                  <a:srgbClr val="00B0F0"/>
                </a:solidFill>
                <a:ea typeface="+mj-lt"/>
                <a:cs typeface="+mj-lt"/>
              </a:rPr>
              <a:t>other types of data</a:t>
            </a:r>
            <a:r>
              <a:rPr lang="en-US">
                <a:solidFill>
                  <a:srgbClr val="FFFFFF"/>
                </a:solidFill>
                <a:ea typeface="+mj-lt"/>
                <a:cs typeface="+mj-lt"/>
              </a:rPr>
              <a:t> storage.</a:t>
            </a:r>
            <a:endParaRPr lang="en-US">
              <a:solidFill>
                <a:srgbClr val="FFFFFF"/>
              </a:solidFill>
            </a:endParaRPr>
          </a:p>
        </p:txBody>
      </p:sp>
      <p:pic>
        <p:nvPicPr>
          <p:cNvPr id="5" name="Picture 5">
            <a:extLst>
              <a:ext uri="{FF2B5EF4-FFF2-40B4-BE49-F238E27FC236}">
                <a16:creationId xmlns:a16="http://schemas.microsoft.com/office/drawing/2014/main" id="{D85553BD-EED9-9D84-8A98-E2B32992BFA8}"/>
              </a:ext>
            </a:extLst>
          </p:cNvPr>
          <p:cNvPicPr>
            <a:picLocks noChangeAspect="1"/>
          </p:cNvPicPr>
          <p:nvPr/>
        </p:nvPicPr>
        <p:blipFill>
          <a:blip r:embed="rId2"/>
          <a:stretch>
            <a:fillRect/>
          </a:stretch>
        </p:blipFill>
        <p:spPr>
          <a:xfrm>
            <a:off x="6314252" y="1666522"/>
            <a:ext cx="5160903" cy="3873029"/>
          </a:xfrm>
          <a:prstGeom prst="rect">
            <a:avLst/>
          </a:prstGeom>
        </p:spPr>
      </p:pic>
    </p:spTree>
    <p:extLst>
      <p:ext uri="{BB962C8B-B14F-4D97-AF65-F5344CB8AC3E}">
        <p14:creationId xmlns:p14="http://schemas.microsoft.com/office/powerpoint/2010/main" val="1647062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72D1-411D-EF40-4BE8-08F90DE85B62}"/>
              </a:ext>
            </a:extLst>
          </p:cNvPr>
          <p:cNvSpPr>
            <a:spLocks noGrp="1"/>
          </p:cNvSpPr>
          <p:nvPr>
            <p:ph type="title"/>
          </p:nvPr>
        </p:nvSpPr>
        <p:spPr/>
        <p:txBody>
          <a:bodyPr/>
          <a:lstStyle/>
          <a:p>
            <a:r>
              <a:rPr lang="en-US">
                <a:solidFill>
                  <a:srgbClr val="EBEBEB"/>
                </a:solidFill>
                <a:ea typeface="+mj-lt"/>
                <a:cs typeface="+mj-lt"/>
              </a:rPr>
              <a:t>Use Cases: MongoDB vs SQL</a:t>
            </a:r>
            <a:endParaRPr lang="en-US"/>
          </a:p>
        </p:txBody>
      </p:sp>
      <p:sp>
        <p:nvSpPr>
          <p:cNvPr id="3" name="Content Placeholder 2">
            <a:extLst>
              <a:ext uri="{FF2B5EF4-FFF2-40B4-BE49-F238E27FC236}">
                <a16:creationId xmlns:a16="http://schemas.microsoft.com/office/drawing/2014/main" id="{F53E71C7-2DA5-0E2A-91F5-54DF0BDF910A}"/>
              </a:ext>
            </a:extLst>
          </p:cNvPr>
          <p:cNvSpPr>
            <a:spLocks noGrp="1"/>
          </p:cNvSpPr>
          <p:nvPr>
            <p:ph idx="1"/>
          </p:nvPr>
        </p:nvSpPr>
        <p:spPr>
          <a:xfrm>
            <a:off x="915163" y="1526103"/>
            <a:ext cx="4289875" cy="4825777"/>
          </a:xfrm>
        </p:spPr>
        <p:txBody>
          <a:bodyPr vert="horz" lIns="91440" tIns="45720" rIns="91440" bIns="45720" rtlCol="0" anchor="t">
            <a:noAutofit/>
          </a:bodyPr>
          <a:lstStyle/>
          <a:p>
            <a:pPr marL="0" indent="0">
              <a:buClr>
                <a:srgbClr val="8AD0D6"/>
              </a:buClr>
              <a:buNone/>
            </a:pPr>
            <a:r>
              <a:rPr lang="en-US" sz="1800" b="1">
                <a:solidFill>
                  <a:srgbClr val="00B050"/>
                </a:solidFill>
                <a:ea typeface="+mj-lt"/>
                <a:cs typeface="+mj-lt"/>
              </a:rPr>
              <a:t>MongoDB</a:t>
            </a:r>
            <a:endParaRPr lang="en-US" sz="1800" b="1"/>
          </a:p>
          <a:p>
            <a:pPr marL="0" indent="0">
              <a:buClr>
                <a:srgbClr val="8AD0D6"/>
              </a:buClr>
              <a:buNone/>
            </a:pPr>
            <a:endParaRPr lang="en-US" sz="1400">
              <a:solidFill>
                <a:srgbClr val="FFFFFF"/>
              </a:solidFill>
              <a:ea typeface="+mj-lt"/>
              <a:cs typeface="+mj-lt"/>
            </a:endParaRPr>
          </a:p>
          <a:p>
            <a:pPr marL="0" indent="0">
              <a:buClr>
                <a:srgbClr val="8AD0D6"/>
              </a:buClr>
              <a:buNone/>
            </a:pPr>
            <a:r>
              <a:rPr lang="en-US" sz="1400">
                <a:solidFill>
                  <a:srgbClr val="00B050"/>
                </a:solidFill>
                <a:ea typeface="+mj-lt"/>
                <a:cs typeface="+mj-lt"/>
              </a:rPr>
              <a:t>Social media platform</a:t>
            </a:r>
            <a:r>
              <a:rPr lang="en-US" sz="1400">
                <a:solidFill>
                  <a:srgbClr val="FFFFFF"/>
                </a:solidFill>
                <a:ea typeface="+mj-lt"/>
                <a:cs typeface="+mj-lt"/>
              </a:rPr>
              <a:t>: Suitable for building social media platforms that require handling dynamic and evolving data, such as user profiles, posts, comments, and media content.</a:t>
            </a:r>
            <a:endParaRPr lang="en-US">
              <a:solidFill>
                <a:srgbClr val="FFFFFF"/>
              </a:solidFill>
              <a:ea typeface="+mj-lt"/>
              <a:cs typeface="+mj-lt"/>
            </a:endParaRPr>
          </a:p>
          <a:p>
            <a:pPr>
              <a:buClr>
                <a:srgbClr val="8AD0D6"/>
              </a:buClr>
            </a:pPr>
            <a:endParaRPr lang="en-US" sz="1400"/>
          </a:p>
          <a:p>
            <a:pPr marL="0" indent="0">
              <a:buClr>
                <a:srgbClr val="8AD0D6"/>
              </a:buClr>
              <a:buNone/>
            </a:pPr>
            <a:r>
              <a:rPr lang="en-US" sz="1400">
                <a:solidFill>
                  <a:srgbClr val="00B050"/>
                </a:solidFill>
                <a:ea typeface="+mj-lt"/>
                <a:cs typeface="+mj-lt"/>
              </a:rPr>
              <a:t>Real-time chat application</a:t>
            </a:r>
            <a:r>
              <a:rPr lang="en-US" sz="1400">
                <a:solidFill>
                  <a:srgbClr val="FFFFFF"/>
                </a:solidFill>
                <a:ea typeface="+mj-lt"/>
                <a:cs typeface="+mj-lt"/>
              </a:rPr>
              <a:t>: Ideal for building chat applications that require instant messaging, notifications, and real-time updates.</a:t>
            </a:r>
            <a:endParaRPr lang="en-US"/>
          </a:p>
          <a:p>
            <a:pPr>
              <a:buClr>
                <a:srgbClr val="8AD0D6"/>
              </a:buClr>
            </a:pPr>
            <a:endParaRPr lang="en-US" sz="1400">
              <a:solidFill>
                <a:srgbClr val="FFFFFF"/>
              </a:solidFill>
              <a:ea typeface="+mj-lt"/>
              <a:cs typeface="+mj-lt"/>
            </a:endParaRPr>
          </a:p>
          <a:p>
            <a:pPr marL="0" indent="0">
              <a:buClr>
                <a:srgbClr val="8AD0D6"/>
              </a:buClr>
              <a:buNone/>
            </a:pPr>
            <a:r>
              <a:rPr lang="en-US" sz="1400">
                <a:solidFill>
                  <a:srgbClr val="00B050"/>
                </a:solidFill>
                <a:ea typeface="+mj-lt"/>
                <a:cs typeface="+mj-lt"/>
              </a:rPr>
              <a:t>E-commerce website</a:t>
            </a:r>
            <a:r>
              <a:rPr lang="en-US" sz="1400">
                <a:solidFill>
                  <a:srgbClr val="FFFFFF"/>
                </a:solidFill>
                <a:ea typeface="+mj-lt"/>
                <a:cs typeface="+mj-lt"/>
              </a:rPr>
              <a:t>: Can be used to build e-commerce websites that handle large amounts of product data, customer information, and order management.</a:t>
            </a:r>
            <a:endParaRPr lang="en-US"/>
          </a:p>
          <a:p>
            <a:pPr>
              <a:buClr>
                <a:srgbClr val="8AD0D6"/>
              </a:buClr>
            </a:pPr>
            <a:endParaRPr lang="en-US" sz="1400"/>
          </a:p>
          <a:p>
            <a:pPr>
              <a:buClr>
                <a:srgbClr val="8AD0D6"/>
              </a:buClr>
            </a:pPr>
            <a:endParaRPr lang="en-US" sz="1400"/>
          </a:p>
          <a:p>
            <a:pPr>
              <a:buClr>
                <a:srgbClr val="8AD0D6"/>
              </a:buClr>
            </a:pPr>
            <a:endParaRPr lang="en-US" sz="1400"/>
          </a:p>
        </p:txBody>
      </p:sp>
      <p:sp>
        <p:nvSpPr>
          <p:cNvPr id="5" name="Content Placeholder 2">
            <a:extLst>
              <a:ext uri="{FF2B5EF4-FFF2-40B4-BE49-F238E27FC236}">
                <a16:creationId xmlns:a16="http://schemas.microsoft.com/office/drawing/2014/main" id="{C807F34E-074C-FFBE-0119-64F491DEF6D1}"/>
              </a:ext>
            </a:extLst>
          </p:cNvPr>
          <p:cNvSpPr txBox="1">
            <a:spLocks/>
          </p:cNvSpPr>
          <p:nvPr/>
        </p:nvSpPr>
        <p:spPr>
          <a:xfrm>
            <a:off x="6373343" y="1499763"/>
            <a:ext cx="4562689" cy="4618815"/>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b="1">
                <a:solidFill>
                  <a:srgbClr val="00B0F0"/>
                </a:solidFill>
                <a:ea typeface="+mj-lt"/>
                <a:cs typeface="+mj-lt"/>
              </a:rPr>
              <a:t>SQL</a:t>
            </a:r>
            <a:endParaRPr lang="en-US" sz="1400"/>
          </a:p>
          <a:p>
            <a:pPr marL="0" indent="0">
              <a:buNone/>
            </a:pPr>
            <a:endParaRPr lang="en-US" sz="1800" b="1">
              <a:solidFill>
                <a:srgbClr val="00B0F0"/>
              </a:solidFill>
              <a:ea typeface="+mj-lt"/>
              <a:cs typeface="+mj-lt"/>
            </a:endParaRPr>
          </a:p>
          <a:p>
            <a:pPr marL="0" indent="0">
              <a:buNone/>
            </a:pPr>
            <a:r>
              <a:rPr lang="en-US" sz="1400">
                <a:solidFill>
                  <a:srgbClr val="00B0F0"/>
                </a:solidFill>
                <a:ea typeface="+mj-lt"/>
                <a:cs typeface="+mj-lt"/>
              </a:rPr>
              <a:t>Online store</a:t>
            </a:r>
            <a:r>
              <a:rPr lang="en-US" sz="1400">
                <a:solidFill>
                  <a:srgbClr val="FFFFFF"/>
                </a:solidFill>
                <a:ea typeface="+mj-lt"/>
                <a:cs typeface="+mj-lt"/>
              </a:rPr>
              <a:t>: Commonly used for building online stores that require structured data management for products, customers, orders, and payments.</a:t>
            </a:r>
            <a:endParaRPr lang="en-US">
              <a:solidFill>
                <a:srgbClr val="FFFFFF"/>
              </a:solidFill>
              <a:ea typeface="+mj-lt"/>
              <a:cs typeface="+mj-lt"/>
            </a:endParaRPr>
          </a:p>
          <a:p>
            <a:pPr marL="0" indent="0">
              <a:buNone/>
            </a:pPr>
            <a:endParaRPr lang="en-US" sz="1400"/>
          </a:p>
          <a:p>
            <a:pPr marL="0" indent="0">
              <a:buNone/>
            </a:pPr>
            <a:r>
              <a:rPr lang="en-US" sz="1400">
                <a:solidFill>
                  <a:srgbClr val="00B0F0"/>
                </a:solidFill>
                <a:ea typeface="+mj-lt"/>
                <a:cs typeface="+mj-lt"/>
              </a:rPr>
              <a:t>Reservation system</a:t>
            </a:r>
            <a:r>
              <a:rPr lang="en-US" sz="1400">
                <a:solidFill>
                  <a:srgbClr val="FFFFFF"/>
                </a:solidFill>
                <a:ea typeface="+mj-lt"/>
                <a:cs typeface="+mj-lt"/>
              </a:rPr>
              <a:t>: Suitable for building reservation systems for booking hotels, flights, or event tickets, where data consistency and reliability are crucial.</a:t>
            </a:r>
            <a:endParaRPr lang="en-US"/>
          </a:p>
          <a:p>
            <a:pPr marL="0" indent="0">
              <a:buNone/>
            </a:pPr>
            <a:endParaRPr lang="en-US" sz="1400">
              <a:solidFill>
                <a:srgbClr val="FFFFFF"/>
              </a:solidFill>
              <a:ea typeface="+mj-lt"/>
              <a:cs typeface="+mj-lt"/>
            </a:endParaRPr>
          </a:p>
          <a:p>
            <a:pPr marL="0" indent="0">
              <a:buNone/>
            </a:pPr>
            <a:r>
              <a:rPr lang="en-US" sz="1400">
                <a:solidFill>
                  <a:srgbClr val="00B0F0"/>
                </a:solidFill>
                <a:ea typeface="+mj-lt"/>
                <a:cs typeface="+mj-lt"/>
              </a:rPr>
              <a:t>Library management system</a:t>
            </a:r>
            <a:r>
              <a:rPr lang="en-US" sz="1400">
                <a:solidFill>
                  <a:srgbClr val="FFFFFF"/>
                </a:solidFill>
                <a:ea typeface="+mj-lt"/>
                <a:cs typeface="+mj-lt"/>
              </a:rPr>
              <a:t>: Suitable for building library management systems that require cataloging and tracking of books, borrowers, and loan history.</a:t>
            </a:r>
            <a:endParaRPr lang="en-US"/>
          </a:p>
          <a:p>
            <a:pPr marL="0" indent="0">
              <a:buNone/>
            </a:pPr>
            <a:endParaRPr lang="en-US" sz="1400">
              <a:solidFill>
                <a:srgbClr val="FFFFFF"/>
              </a:solidFill>
            </a:endParaRPr>
          </a:p>
          <a:p>
            <a:pPr>
              <a:buClr>
                <a:srgbClr val="8AD0D6"/>
              </a:buClr>
            </a:pPr>
            <a:endParaRPr lang="en-US" sz="1400"/>
          </a:p>
          <a:p>
            <a:pPr>
              <a:buClr>
                <a:srgbClr val="8AD0D6"/>
              </a:buClr>
            </a:pPr>
            <a:endParaRPr lang="en-US" sz="1400"/>
          </a:p>
          <a:p>
            <a:pPr>
              <a:buClr>
                <a:srgbClr val="8AD0D6"/>
              </a:buClr>
            </a:pPr>
            <a:endParaRPr lang="en-US" sz="1400"/>
          </a:p>
        </p:txBody>
      </p:sp>
    </p:spTree>
    <p:extLst>
      <p:ext uri="{BB962C8B-B14F-4D97-AF65-F5344CB8AC3E}">
        <p14:creationId xmlns:p14="http://schemas.microsoft.com/office/powerpoint/2010/main" val="3648776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B3B947-327B-2874-740E-435832504D19}"/>
              </a:ext>
            </a:extLst>
          </p:cNvPr>
          <p:cNvSpPr>
            <a:spLocks noGrp="1"/>
          </p:cNvSpPr>
          <p:nvPr>
            <p:ph type="title"/>
          </p:nvPr>
        </p:nvSpPr>
        <p:spPr>
          <a:xfrm>
            <a:off x="648930" y="629266"/>
            <a:ext cx="6188190" cy="1622321"/>
          </a:xfrm>
        </p:spPr>
        <p:txBody>
          <a:bodyPr>
            <a:normAutofit/>
          </a:bodyPr>
          <a:lstStyle/>
          <a:p>
            <a:r>
              <a:rPr lang="en-US">
                <a:solidFill>
                  <a:srgbClr val="EBEBEB"/>
                </a:solidFill>
              </a:rPr>
              <a:t>Conclusion</a:t>
            </a:r>
          </a:p>
        </p:txBody>
      </p:sp>
      <p:sp>
        <p:nvSpPr>
          <p:cNvPr id="3" name="Content Placeholder 2">
            <a:extLst>
              <a:ext uri="{FF2B5EF4-FFF2-40B4-BE49-F238E27FC236}">
                <a16:creationId xmlns:a16="http://schemas.microsoft.com/office/drawing/2014/main" id="{503CC025-B84E-D25B-8793-F1F19FB91EAC}"/>
              </a:ext>
            </a:extLst>
          </p:cNvPr>
          <p:cNvSpPr>
            <a:spLocks noGrp="1"/>
          </p:cNvSpPr>
          <p:nvPr>
            <p:ph idx="1"/>
          </p:nvPr>
        </p:nvSpPr>
        <p:spPr>
          <a:xfrm>
            <a:off x="648930" y="2438400"/>
            <a:ext cx="6188189" cy="3785419"/>
          </a:xfrm>
        </p:spPr>
        <p:txBody>
          <a:bodyPr vert="horz" lIns="91440" tIns="45720" rIns="91440" bIns="45720" rtlCol="0">
            <a:normAutofit/>
          </a:bodyPr>
          <a:lstStyle/>
          <a:p>
            <a:pPr marL="0" indent="0">
              <a:buNone/>
            </a:pPr>
            <a:r>
              <a:rPr lang="en-US">
                <a:solidFill>
                  <a:srgbClr val="FFFFFF"/>
                </a:solidFill>
                <a:ea typeface="+mj-lt"/>
                <a:cs typeface="+mj-lt"/>
              </a:rPr>
              <a:t>In conclusion, MongoDB is a flexible NoSQL database suitable for unstructured data, while SQL databases are commonly used for structured data management. Consider your data type, scalability needs, and application requirements when choosing between MongoDB and SQL.</a:t>
            </a:r>
            <a:endParaRPr lang="en-US">
              <a:solidFill>
                <a:srgbClr val="FFFFFF"/>
              </a:solidFill>
            </a:endParaRPr>
          </a:p>
          <a:p>
            <a:pPr marL="0" indent="0">
              <a:buNone/>
            </a:pPr>
            <a:endParaRPr lang="en-US">
              <a:solidFill>
                <a:srgbClr val="FFFFFF"/>
              </a:solidFill>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0E5EC022-75D2-9485-B85D-BB3EA5C8FA66}"/>
              </a:ext>
            </a:extLst>
          </p:cNvPr>
          <p:cNvPicPr>
            <a:picLocks noChangeAspect="1"/>
          </p:cNvPicPr>
          <p:nvPr/>
        </p:nvPicPr>
        <p:blipFill rotWithShape="1">
          <a:blip r:embed="rId3"/>
          <a:srcRect l="7391" r="44371" b="-4"/>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05665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Ion</vt:lpstr>
      <vt:lpstr>SQL vs NoSQL</vt:lpstr>
      <vt:lpstr>Introduction</vt:lpstr>
      <vt:lpstr>What is SQL </vt:lpstr>
      <vt:lpstr>What is MongoDB</vt:lpstr>
      <vt:lpstr>Differences: MongoDB vs SQL</vt:lpstr>
      <vt:lpstr>Use Cases: MongoDB vs SQL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2023-04-14T21:26:55Z</dcterms:created>
  <dcterms:modified xsi:type="dcterms:W3CDTF">2023-04-14T22:30:51Z</dcterms:modified>
</cp:coreProperties>
</file>