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7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78" r:id="rId11"/>
    <p:sldId id="267" r:id="rId12"/>
    <p:sldId id="279" r:id="rId13"/>
    <p:sldId id="268" r:id="rId14"/>
    <p:sldId id="280" r:id="rId15"/>
    <p:sldId id="269" r:id="rId16"/>
    <p:sldId id="281" r:id="rId17"/>
    <p:sldId id="270" r:id="rId18"/>
    <p:sldId id="271" r:id="rId19"/>
    <p:sldId id="282" r:id="rId20"/>
    <p:sldId id="272" r:id="rId21"/>
    <p:sldId id="275" r:id="rId22"/>
    <p:sldId id="27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theme" Target="theme/theme1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presProps" Target="pres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709AB-6BFE-4607-8A3B-41EF415D032A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392F-0AF7-4D0E-8E26-F81495BEB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53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709AB-6BFE-4607-8A3B-41EF415D032A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392F-0AF7-4D0E-8E26-F81495BEB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5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709AB-6BFE-4607-8A3B-41EF415D032A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392F-0AF7-4D0E-8E26-F81495BEB98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2612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709AB-6BFE-4607-8A3B-41EF415D032A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392F-0AF7-4D0E-8E26-F81495BEB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291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709AB-6BFE-4607-8A3B-41EF415D032A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392F-0AF7-4D0E-8E26-F81495BEB98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8945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709AB-6BFE-4607-8A3B-41EF415D032A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392F-0AF7-4D0E-8E26-F81495BEB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480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709AB-6BFE-4607-8A3B-41EF415D032A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392F-0AF7-4D0E-8E26-F81495BEB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833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709AB-6BFE-4607-8A3B-41EF415D032A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392F-0AF7-4D0E-8E26-F81495BEB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521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709AB-6BFE-4607-8A3B-41EF415D032A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392F-0AF7-4D0E-8E26-F81495BEB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83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709AB-6BFE-4607-8A3B-41EF415D032A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392F-0AF7-4D0E-8E26-F81495BEB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933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709AB-6BFE-4607-8A3B-41EF415D032A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392F-0AF7-4D0E-8E26-F81495BEB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37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709AB-6BFE-4607-8A3B-41EF415D032A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392F-0AF7-4D0E-8E26-F81495BEB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69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709AB-6BFE-4607-8A3B-41EF415D032A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392F-0AF7-4D0E-8E26-F81495BEB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4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709AB-6BFE-4607-8A3B-41EF415D032A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392F-0AF7-4D0E-8E26-F81495BEB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65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709AB-6BFE-4607-8A3B-41EF415D032A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392F-0AF7-4D0E-8E26-F81495BEB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97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709AB-6BFE-4607-8A3B-41EF415D032A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392F-0AF7-4D0E-8E26-F81495BEB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01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709AB-6BFE-4607-8A3B-41EF415D032A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72F392F-0AF7-4D0E-8E26-F81495BEB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4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41F7C-2649-4947-9069-ABED105B8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2015" y="518358"/>
            <a:ext cx="7766936" cy="2700246"/>
          </a:xfrm>
        </p:spPr>
        <p:txBody>
          <a:bodyPr>
            <a:normAutofit fontScale="90000"/>
          </a:bodyPr>
          <a:lstStyle/>
          <a:p>
            <a:pPr algn="ctr"/>
            <a:r>
              <a:rPr lang="km-KH" sz="29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មេរៀន</a:t>
            </a:r>
            <a:b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km-KH" sz="4400" dirty="0">
                <a:latin typeface="Khmer OS Battambang" panose="02000500000000020004" pitchFamily="2" charset="0"/>
              </a:rPr>
              <a:t>បរិយាប័ន្ន និង សមធម៌សង្គម</a:t>
            </a:r>
            <a:b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km-KH" sz="4400" dirty="0">
                <a:latin typeface="Khmer OS Battambang" panose="02000500000000020004" pitchFamily="2" charset="0"/>
              </a:rPr>
              <a:t>បង្រៀនដោយ លោក </a:t>
            </a:r>
            <a:r>
              <a:rPr lang="km-KH" sz="22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នៅសំ តារារិទ្ធ </a:t>
            </a:r>
            <a:r>
              <a:rPr lang="km-KH" sz="4400" dirty="0">
                <a:latin typeface="Khmer OS Battambang" panose="02000500000000020004" pitchFamily="2" charset="0"/>
              </a:rPr>
              <a:t>អភិបាលនៃគណៈអភិបាល</a:t>
            </a:r>
            <a:b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km-KH" sz="4400" dirty="0">
                <a:latin typeface="Khmer OS Battambang" panose="02000500000000020004" pitchFamily="2" charset="0"/>
              </a:rPr>
              <a:t>ស្រុកបន្ទាយអំពិល</a:t>
            </a:r>
            <a:b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br>
              <a:rPr lang="km-KH" sz="1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5AC47-6C4C-4CC2-83DE-23E458E324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5062" y="2980760"/>
            <a:ext cx="7766936" cy="3358882"/>
          </a:xfrm>
        </p:spPr>
        <p:txBody>
          <a:bodyPr>
            <a:normAutofit lnSpcReduction="10000"/>
          </a:bodyPr>
          <a:lstStyle/>
          <a:p>
            <a:pPr algn="ctr"/>
            <a:r>
              <a:rPr lang="km-KH" sz="2600" dirty="0">
                <a:solidFill>
                  <a:schemeClr val="accent1"/>
                </a:solidFill>
                <a:latin typeface="Khmer OS Muol Light" panose="02000500000000020004" pitchFamily="2" charset="0"/>
                <a:ea typeface="+mj-ea"/>
                <a:cs typeface="Khmer OS Muol Light" panose="02000500000000020004" pitchFamily="2" charset="0"/>
              </a:rPr>
              <a:t>មាតិកា</a:t>
            </a:r>
          </a:p>
          <a:p>
            <a:pPr algn="l"/>
            <a:r>
              <a:rPr lang="km-KH" sz="4000" dirty="0">
                <a:solidFill>
                  <a:schemeClr val="accent1"/>
                </a:solidFill>
                <a:latin typeface="Khmer OS Battambang" panose="02000500000000020004" pitchFamily="2" charset="0"/>
                <a:ea typeface="+mj-ea"/>
                <a:cs typeface="+mj-cs"/>
              </a:rPr>
              <a:t>១, និយមន័យ</a:t>
            </a:r>
          </a:p>
          <a:p>
            <a:pPr algn="l"/>
            <a:r>
              <a:rPr lang="km-KH" sz="4000" dirty="0">
                <a:solidFill>
                  <a:schemeClr val="accent1"/>
                </a:solidFill>
                <a:latin typeface="Khmer OS Battambang" panose="02000500000000020004" pitchFamily="2" charset="0"/>
                <a:ea typeface="+mj-ea"/>
                <a:cs typeface="+mj-cs"/>
              </a:rPr>
              <a:t>២, គោលបំណង</a:t>
            </a:r>
          </a:p>
          <a:p>
            <a:pPr algn="l"/>
            <a:r>
              <a:rPr lang="km-KH" sz="4000">
                <a:solidFill>
                  <a:schemeClr val="accent1"/>
                </a:solidFill>
                <a:latin typeface="Khmer OS Battambang" panose="02000500000000020004" pitchFamily="2" charset="0"/>
                <a:ea typeface="+mj-ea"/>
                <a:cs typeface="+mj-cs"/>
              </a:rPr>
              <a:t>៣, វិធានការ</a:t>
            </a:r>
            <a:r>
              <a:rPr lang="km-KH" sz="4000" dirty="0">
                <a:solidFill>
                  <a:schemeClr val="accent1"/>
                </a:solidFill>
                <a:latin typeface="Khmer OS Battambang" panose="02000500000000020004" pitchFamily="2" charset="0"/>
                <a:ea typeface="+mj-ea"/>
                <a:cs typeface="+mj-cs"/>
              </a:rPr>
              <a:t>លើកម្ពស់ បរិយាប័ន្ននិង សមធម៌សង្គម</a:t>
            </a:r>
          </a:p>
          <a:p>
            <a:pPr algn="l"/>
            <a:r>
              <a:rPr lang="km-KH" sz="4000" dirty="0">
                <a:solidFill>
                  <a:schemeClr val="accent1"/>
                </a:solidFill>
                <a:latin typeface="Khmer OS Battambang" panose="02000500000000020004" pitchFamily="2" charset="0"/>
                <a:ea typeface="+mj-ea"/>
                <a:cs typeface="+mj-cs"/>
              </a:rPr>
              <a:t>៤, </a:t>
            </a:r>
            <a:r>
              <a:rPr lang="km-KH" sz="4000">
                <a:solidFill>
                  <a:schemeClr val="accent1"/>
                </a:solidFill>
                <a:latin typeface="Khmer OS Battambang" panose="02000500000000020004" pitchFamily="2" charset="0"/>
                <a:ea typeface="+mj-ea"/>
                <a:cs typeface="+mj-cs"/>
              </a:rPr>
              <a:t>វិធានការជាក់លាក់ លើក</a:t>
            </a:r>
            <a:r>
              <a:rPr lang="km-KH" sz="4000" dirty="0">
                <a:solidFill>
                  <a:schemeClr val="accent1"/>
                </a:solidFill>
                <a:latin typeface="Khmer OS Battambang" panose="02000500000000020004" pitchFamily="2" charset="0"/>
                <a:ea typeface="+mj-ea"/>
                <a:cs typeface="+mj-cs"/>
              </a:rPr>
              <a:t>កម្ពស់ បរិយាប័ន្ននិង​ </a:t>
            </a:r>
            <a:r>
              <a:rPr lang="km-KH" sz="4000">
                <a:solidFill>
                  <a:schemeClr val="accent1"/>
                </a:solidFill>
                <a:latin typeface="Khmer OS Battambang" panose="02000500000000020004" pitchFamily="2" charset="0"/>
                <a:ea typeface="+mj-ea"/>
                <a:cs typeface="+mj-cs"/>
              </a:rPr>
              <a:t>សមធម៌សង្គម</a:t>
            </a:r>
            <a:endParaRPr lang="km-KH" sz="4000" dirty="0">
              <a:solidFill>
                <a:schemeClr val="accent1"/>
              </a:solidFill>
              <a:latin typeface="Khmer OS Battambang" panose="02000500000000020004" pitchFamily="2" charset="0"/>
              <a:ea typeface="+mj-ea"/>
              <a:cs typeface="+mj-cs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220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15889-0AEB-46E8-85B7-029ED12B0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3094" y="1271788"/>
            <a:ext cx="8596668" cy="4314423"/>
          </a:xfrm>
        </p:spPr>
        <p:txBody>
          <a:bodyPr>
            <a:normAutofit/>
          </a:bodyPr>
          <a:lstStyle/>
          <a:p>
            <a:pPr marL="342900" indent="-342900">
              <a:buSzPct val="50000"/>
              <a:buFont typeface="Wingdings" panose="05000000000000000000" pitchFamily="2" charset="2"/>
              <a:buChar char="§"/>
            </a:pPr>
            <a:r>
              <a:rPr lang="km-KH" sz="3600" dirty="0">
                <a:solidFill>
                  <a:schemeClr val="accent1"/>
                </a:solidFill>
              </a:rPr>
              <a:t>តើក្រុមប្រជាពលរដ្ឋណាខ្លះ ដូចជាស្រ្តី បុរស ក្មេងស្រី ក្មេងប្រុស ចាស់ជរា ជនពិកា ទទួលបានផលប្រយោជន៍ ច្រើនជាងគេពីផែនការចំណាយនេះដែរឬទេ?</a:t>
            </a:r>
          </a:p>
          <a:p>
            <a:pPr marL="342900" indent="-342900">
              <a:buSzPct val="50000"/>
              <a:buFont typeface="Wingdings" panose="05000000000000000000" pitchFamily="2" charset="2"/>
              <a:buChar char="§"/>
            </a:pPr>
            <a:r>
              <a:rPr lang="km-KH" sz="3600" dirty="0">
                <a:solidFill>
                  <a:schemeClr val="accent1"/>
                </a:solidFill>
              </a:rPr>
              <a:t>តើក្រុមប្រជាពលរដ្ឋណាខ្លះ ដូចជាស្រ្តី បុរស ក្មេងស្រី ក្មេងប្រុស ចាស់ជរា ជនពិការ ទទួលផលតិចតួចឬ មិនបានទទួលទាល់តែសោះពីផែនការចំណាយនេះ?</a:t>
            </a:r>
          </a:p>
          <a:p>
            <a:pPr marL="342900" indent="-342900">
              <a:buSzPct val="50000"/>
              <a:buFont typeface="Wingdings" panose="05000000000000000000" pitchFamily="2" charset="2"/>
              <a:buChar char="§"/>
            </a:pPr>
            <a:r>
              <a:rPr lang="km-KH" sz="3600" dirty="0">
                <a:solidFill>
                  <a:schemeClr val="accent1"/>
                </a:solidFill>
              </a:rPr>
              <a:t>តើក្រុមប្រជាពលរដ្ឋណាខ្លះ ដូចជាស្រ្តី បុរស ក្មេងស្រី ក្មេងប្រុស ចាស់ជរា ជនពិការ ទទួលរងនូវផលប៉ះពាល់ ជាអវិជ្ជមានពីការកំណត់កម្រៃសេវាថ្មីៗ?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73368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3578E-D70E-4CEB-9BD5-9275E6454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9508" y="1387698"/>
            <a:ext cx="8596668" cy="4082603"/>
          </a:xfrm>
        </p:spPr>
        <p:txBody>
          <a:bodyPr>
            <a:normAutofit/>
          </a:bodyPr>
          <a:lstStyle/>
          <a:p>
            <a:pPr algn="ctr"/>
            <a:r>
              <a:rPr lang="km-KH" dirty="0">
                <a:solidFill>
                  <a:schemeClr val="accent5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៤-វិធានការជាក់លាក់លើកកម្ពស់បរិយាបន្ន័ និងសមធម៍សង្គម</a:t>
            </a:r>
          </a:p>
          <a:p>
            <a:r>
              <a:rPr lang="km-KH" sz="3600" dirty="0">
                <a:solidFill>
                  <a:schemeClr val="accent5"/>
                </a:solidFill>
              </a:rPr>
              <a:t>     </a:t>
            </a:r>
            <a:r>
              <a:rPr lang="km-KH" sz="3600" dirty="0">
                <a:solidFill>
                  <a:schemeClr val="accent1"/>
                </a:solidFill>
              </a:rPr>
              <a:t>៤-១ អាជ្ញាធរមូលដ្ឋានឃុំសង្កាត់ត្រូវផ្តល់សេវាដោយយុត្តិធម៍÷ ប្រជាពលរដ្ឋគ្រប់រូបមានសិទ្ឋទទួលបានសេវាសាធារណៈនានា ដែលចាំបាច់បំផុតដែលពួកគេទទួលបានរួមមាន ការទទួលសេវាថែទាំសុខភាព ការអប់រំ ទឹកស្អាត និងអគ្គីសនី សំរាប់ប្រើប្រាស់និងសេវាផ្សេងៗទៀត។ </a:t>
            </a:r>
          </a:p>
          <a:p>
            <a:r>
              <a:rPr lang="km-KH" sz="3600" dirty="0">
                <a:solidFill>
                  <a:schemeClr val="accent1"/>
                </a:solidFill>
              </a:rPr>
              <a:t>អាជ្ញាធរមូលដ្ឋាន ឃុំសង្កាត់ត្រូវពិនិត្យដែនសមត្ថិកិច្ចរបស់ខ្លួនថាតើតំបន់ណាខ្លះនៅមិនទាន់ទទួលបានសេវាសាធារណៈ។</a:t>
            </a:r>
            <a:endParaRPr lang="en-US" sz="3600" dirty="0">
              <a:solidFill>
                <a:schemeClr val="accent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270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C290E-2334-4669-8B50-EABD92192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811369"/>
            <a:ext cx="8596668" cy="5229993"/>
          </a:xfrm>
        </p:spPr>
        <p:txBody>
          <a:bodyPr>
            <a:normAutofit/>
          </a:bodyPr>
          <a:lstStyle/>
          <a:p>
            <a:r>
              <a:rPr lang="km-KH" sz="3600" dirty="0">
                <a:solidFill>
                  <a:schemeClr val="accent1"/>
                </a:solidFill>
              </a:rPr>
              <a:t>ដូចនេះ អាជ្ញាធរមូលដ្ឋានឃុំសង្កាត់ គួពិចារណាចំនុចសំខាន់ៗមួយចំនួនដើម្បីឆ្លើយតប  ដោយពិនិត្យលើ បញ្ហា ជាចំងាយ មណ្ឌលសុខភាព សាលារៀន  ពីភាពងាយស្រួលសំរាប់បុរស ស្រ្តី ជនពិការ ជនជាតិដើមភាគតិចក្នុងការទទួលបានពត៍មានអំពីសេវា សហគមន៍ដែលប្រើប្រាស់សេវា ថាតើមិនបានគ្រប់គ្រាន់ដែររឺទេ</a:t>
            </a:r>
          </a:p>
          <a:p>
            <a:r>
              <a:rPr lang="km-KH" sz="3600" dirty="0">
                <a:solidFill>
                  <a:schemeClr val="accent1"/>
                </a:solidFill>
              </a:rPr>
              <a:t>	៤-២ អាជ្ញាធរមូលដ្ឋានត្រូវផ្ដោតការយកចិត្តទុកដាក់ទៅលើគុណភាពស្ថាប័នសាធារណៈដោយពិចារណាលើចំណុចសំខាន់ៗដូចខាងក្រោម</a:t>
            </a:r>
            <a:r>
              <a:rPr lang="km-KH" sz="3900" dirty="0">
                <a:solidFill>
                  <a:schemeClr val="accent1"/>
                </a:solidFill>
              </a:rPr>
              <a:t>៖</a:t>
            </a:r>
          </a:p>
        </p:txBody>
      </p:sp>
    </p:spTree>
    <p:extLst>
      <p:ext uri="{BB962C8B-B14F-4D97-AF65-F5344CB8AC3E}">
        <p14:creationId xmlns:p14="http://schemas.microsoft.com/office/powerpoint/2010/main" val="911811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1E1A0-CAD6-4BC1-B14C-7FE961AB7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3590" y="702069"/>
            <a:ext cx="8596668" cy="545386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m-KH" sz="3600" dirty="0">
                <a:solidFill>
                  <a:schemeClr val="accent1"/>
                </a:solidFill>
              </a:rPr>
              <a:t>តើមណ្ឌលសុខភាពបានបំពាក់គ្រឿងបរិក្ខារពេទ្យគ្រប់គ្រាន់ដែរឬទេ?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m-KH" sz="3600" dirty="0">
                <a:solidFill>
                  <a:schemeClr val="accent1"/>
                </a:solidFill>
              </a:rPr>
              <a:t>តើមានបុគ្គលិកគ្រប់គ្រាន់ដែរឬទេ?តើពួកគេទទួលបានការបណ្ដុះបណ្ដាលថែមទៀតឬទេ?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m-KH" sz="3600" dirty="0">
                <a:solidFill>
                  <a:schemeClr val="accent1"/>
                </a:solidFill>
              </a:rPr>
              <a:t>តើបុគ្គលិកមានក្រមសីលធម៌ វិជ្ជាជីវៈដែរឬទេ?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m-KH" sz="3600" dirty="0">
                <a:solidFill>
                  <a:schemeClr val="accent1"/>
                </a:solidFill>
              </a:rPr>
              <a:t>តើបុគ្គលិកបានគិតគូរពីអនាម័យដល់កម្រិតណា?</a:t>
            </a:r>
            <a:endParaRPr lang="km-KH" sz="37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m-KH" sz="3700" dirty="0">
                <a:solidFill>
                  <a:schemeClr val="accent1"/>
                </a:solidFill>
              </a:rPr>
              <a:t>តើស្ត្រីនៅតែសម្រាលកូនដោយឆ្មបបុរាណតាមផ្ទះដែរឬទេ?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m-KH" sz="3700" dirty="0">
                <a:solidFill>
                  <a:schemeClr val="accent1"/>
                </a:solidFill>
              </a:rPr>
              <a:t>តើក្រុមមនុស្សដែលងាយរងគ្រោះបំផុតយល់ដឹងអំពីរបៀបការពារមេរោគអេដស៍ដែរឬទេ?</a:t>
            </a:r>
          </a:p>
        </p:txBody>
      </p:sp>
    </p:spTree>
    <p:extLst>
      <p:ext uri="{BB962C8B-B14F-4D97-AF65-F5344CB8AC3E}">
        <p14:creationId xmlns:p14="http://schemas.microsoft.com/office/powerpoint/2010/main" val="3456322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830D7-9C1C-4A9F-9125-F8B2A39B2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004552"/>
            <a:ext cx="8596668" cy="5036810"/>
          </a:xfrm>
        </p:spPr>
        <p:txBody>
          <a:bodyPr>
            <a:normAutofit/>
          </a:bodyPr>
          <a:lstStyle/>
          <a:p>
            <a:r>
              <a:rPr lang="km-KH" sz="3600" dirty="0">
                <a:solidFill>
                  <a:schemeClr val="accent1"/>
                </a:solidFill>
              </a:rPr>
              <a:t>ចំពោះសាលារៀនអាជ្ញាធរមូលដ្ឋានផ្តោតការយកចិត្តទុកដាក់លើចំណុចដូចជា៖</a:t>
            </a:r>
          </a:p>
          <a:p>
            <a:pPr marL="338138" indent="-338138">
              <a:buSzPct val="50000"/>
              <a:buFont typeface="Wingdings" panose="05000000000000000000" pitchFamily="2" charset="2"/>
              <a:buChar char="§"/>
            </a:pPr>
            <a:r>
              <a:rPr lang="km-KH" sz="3600" dirty="0">
                <a:solidFill>
                  <a:schemeClr val="accent1"/>
                </a:solidFill>
              </a:rPr>
              <a:t>តើមានសិស្សចំនួនប៉ុន្មាននាក់ក្នុងមួយថ្នាក់?</a:t>
            </a:r>
          </a:p>
          <a:p>
            <a:pPr marL="338138" indent="-338138">
              <a:buSzPct val="50000"/>
              <a:buFont typeface="Wingdings" panose="05000000000000000000" pitchFamily="2" charset="2"/>
              <a:buChar char="§"/>
            </a:pPr>
            <a:r>
              <a:rPr lang="km-KH" sz="3600" dirty="0">
                <a:solidFill>
                  <a:schemeClr val="accent1"/>
                </a:solidFill>
              </a:rPr>
              <a:t>តើគ្រូបង្រៀនមានចំនួនគ្រប់គ្រាន់ឬទេ?</a:t>
            </a:r>
          </a:p>
          <a:p>
            <a:pPr marL="338138" indent="-338138">
              <a:buSzPct val="50000"/>
              <a:buFont typeface="Wingdings" panose="05000000000000000000" pitchFamily="2" charset="2"/>
              <a:buChar char="§"/>
            </a:pPr>
            <a:r>
              <a:rPr lang="km-KH" sz="3600" dirty="0">
                <a:solidFill>
                  <a:schemeClr val="accent1"/>
                </a:solidFill>
              </a:rPr>
              <a:t>តើការផ្តល់សេវាអប់រំនៅសាលារៀនយ៉ាងម៉េចដែរ?</a:t>
            </a:r>
          </a:p>
          <a:p>
            <a:pPr marL="338138" indent="-338138">
              <a:buSzPct val="50000"/>
              <a:buFont typeface="Wingdings" panose="05000000000000000000" pitchFamily="2" charset="2"/>
              <a:buChar char="§"/>
            </a:pPr>
            <a:r>
              <a:rPr lang="km-KH" sz="3600" dirty="0">
                <a:solidFill>
                  <a:schemeClr val="accent1"/>
                </a:solidFill>
              </a:rPr>
              <a:t>តើមានបង្គន់អនាម័យត្រឹមត្រូវដែរឬទេ?</a:t>
            </a:r>
          </a:p>
          <a:p>
            <a:pPr marL="338138" indent="-338138">
              <a:buSzPct val="50000"/>
              <a:buFont typeface="Wingdings" panose="05000000000000000000" pitchFamily="2" charset="2"/>
              <a:buChar char="§"/>
            </a:pPr>
            <a:r>
              <a:rPr lang="km-KH" sz="3600" dirty="0">
                <a:solidFill>
                  <a:schemeClr val="accent1"/>
                </a:solidFill>
              </a:rPr>
              <a:t>តើមានបង្គន់អនាម័យសម្រាប់សិស្សពិការដែរឬទេ? </a:t>
            </a:r>
          </a:p>
        </p:txBody>
      </p:sp>
    </p:spTree>
    <p:extLst>
      <p:ext uri="{BB962C8B-B14F-4D97-AF65-F5344CB8AC3E}">
        <p14:creationId xmlns:p14="http://schemas.microsoft.com/office/powerpoint/2010/main" val="2527078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D16B8-5106-4F22-98F9-C3221671E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6982" y="784332"/>
            <a:ext cx="8596668" cy="5289335"/>
          </a:xfrm>
        </p:spPr>
        <p:txBody>
          <a:bodyPr>
            <a:normAutofit/>
          </a:bodyPr>
          <a:lstStyle/>
          <a:p>
            <a:pPr marL="338138" indent="-338138">
              <a:buSzPct val="50000"/>
              <a:buFont typeface="Wingdings" panose="05000000000000000000" pitchFamily="2" charset="2"/>
              <a:buChar char="§"/>
            </a:pPr>
            <a:r>
              <a:rPr lang="km-KH" sz="3600" dirty="0">
                <a:solidFill>
                  <a:schemeClr val="accent1"/>
                </a:solidFill>
              </a:rPr>
              <a:t>តើគ្រូបង្រៀនមានសម្ភារៈគ្រប់គ្រាន់ដើម្បីបង្រៀនដែរឬទេ? </a:t>
            </a:r>
          </a:p>
          <a:p>
            <a:pPr marL="338138" indent="-338138">
              <a:buSzPct val="50000"/>
              <a:buFont typeface="Wingdings" panose="05000000000000000000" pitchFamily="2" charset="2"/>
              <a:buChar char="§"/>
            </a:pPr>
            <a:r>
              <a:rPr lang="km-KH" sz="3600" dirty="0">
                <a:solidFill>
                  <a:schemeClr val="accent1"/>
                </a:solidFill>
              </a:rPr>
              <a:t>តើមានសាលារៀនសម្រាប់ជនពិការដែរឬទេ?</a:t>
            </a:r>
          </a:p>
          <a:p>
            <a:pPr marL="338138" indent="-338138">
              <a:buSzPct val="50000"/>
              <a:buFont typeface="Wingdings" panose="05000000000000000000" pitchFamily="2" charset="2"/>
              <a:buChar char="§"/>
            </a:pPr>
            <a:r>
              <a:rPr lang="km-KH" sz="3600" dirty="0">
                <a:solidFill>
                  <a:schemeClr val="accent1"/>
                </a:solidFill>
              </a:rPr>
              <a:t>តើមានសេវាអប់រំសម្រាប់កុមារជនជាតិដើមភាគតិចដែរឬទេ?</a:t>
            </a:r>
          </a:p>
          <a:p>
            <a:pPr marL="338138" indent="-338138">
              <a:buSzPct val="50000"/>
              <a:buFont typeface="Wingdings" panose="05000000000000000000" pitchFamily="2" charset="2"/>
              <a:buChar char="§"/>
            </a:pPr>
            <a:r>
              <a:rPr lang="km-KH" sz="3600" dirty="0">
                <a:solidFill>
                  <a:schemeClr val="accent1"/>
                </a:solidFill>
              </a:rPr>
              <a:t>តើកុមារមកពីគ្រួសារក្រីក្រជាជនជាតិដើមភាគតិច ឬមកពីជនបទបានចូលរៀនដែរឬទេ?</a:t>
            </a:r>
          </a:p>
          <a:p>
            <a:pPr>
              <a:buSzPct val="50000"/>
            </a:pPr>
            <a:r>
              <a:rPr lang="km-KH" sz="3600" dirty="0">
                <a:solidFill>
                  <a:schemeClr val="accent1"/>
                </a:solidFill>
              </a:rPr>
              <a:t>៤-៣ អាជ្ញាធរមូលដ្ឋាន វិធានការជាក់លាក់សម្រាប់ក្រុមបាត់បង់ឪកាស</a:t>
            </a:r>
          </a:p>
          <a:p>
            <a:pPr marL="338138" indent="-338138">
              <a:buSzPct val="50000"/>
              <a:buFont typeface="Arial" panose="020B0604020202020204" pitchFamily="34" charset="0"/>
              <a:buChar char="•"/>
            </a:pPr>
            <a:r>
              <a:rPr lang="km-KH" sz="3600" dirty="0">
                <a:solidFill>
                  <a:schemeClr val="accent1"/>
                </a:solidFill>
              </a:rPr>
              <a:t>កុមារក្រីក្រមិនបានចូលរៀនមធ្យមសិក្សា ដោយសារគ្រួសាររបស់គេមិនយល់អំពីសារៈសំខាន់</a:t>
            </a:r>
          </a:p>
        </p:txBody>
      </p:sp>
    </p:spTree>
    <p:extLst>
      <p:ext uri="{BB962C8B-B14F-4D97-AF65-F5344CB8AC3E}">
        <p14:creationId xmlns:p14="http://schemas.microsoft.com/office/powerpoint/2010/main" val="3375976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DCB47-2983-4A6C-ADF6-063CF80B9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811369"/>
            <a:ext cx="8596668" cy="5229993"/>
          </a:xfrm>
        </p:spPr>
        <p:txBody>
          <a:bodyPr>
            <a:normAutofit/>
          </a:bodyPr>
          <a:lstStyle/>
          <a:p>
            <a:pPr marL="338138" indent="-338138">
              <a:buSzPct val="50000"/>
              <a:buFont typeface="Arial" panose="020B0604020202020204" pitchFamily="34" charset="0"/>
              <a:buChar char="•"/>
            </a:pPr>
            <a:r>
              <a:rPr lang="km-KH" sz="3600" dirty="0">
                <a:solidFill>
                  <a:schemeClr val="accent1"/>
                </a:solidFill>
              </a:rPr>
              <a:t>នៃការអប់រំ ហើយបានបង្ខំកុមារនោះអោយជួយជាកម្លាំងពលកម្មបង្ករបង្កើនផល ហើយនិងជួយរកកម្រៃថែមទៀតផង</a:t>
            </a:r>
          </a:p>
          <a:p>
            <a:pPr marL="338138" indent="-338138">
              <a:buSzPct val="50000"/>
              <a:buFont typeface="Arial" panose="020B0604020202020204" pitchFamily="34" charset="0"/>
              <a:buChar char="•"/>
            </a:pPr>
            <a:r>
              <a:rPr lang="km-KH" sz="3600" dirty="0">
                <a:solidFill>
                  <a:schemeClr val="accent1"/>
                </a:solidFill>
              </a:rPr>
              <a:t>រីឯជនពិការមិនអាចចូលរៀនបាន ដោយសារតែផ្លូវទៅសាលារៀនក៏មានការលំបាកសម្រាប់ពួកគាត់ធ្វើដំណើរ</a:t>
            </a:r>
          </a:p>
          <a:p>
            <a:pPr marL="338138" indent="-338138">
              <a:buSzPct val="50000"/>
              <a:buFont typeface="Arial" panose="020B0604020202020204" pitchFamily="34" charset="0"/>
              <a:buChar char="•"/>
            </a:pPr>
            <a:r>
              <a:rPr lang="km-KH" sz="3600" dirty="0">
                <a:solidFill>
                  <a:schemeClr val="accent1"/>
                </a:solidFill>
              </a:rPr>
              <a:t>សម្រាប់មនុស្សកម្សោយនៃការស្ដាប់(មនុស្សគថ្លង់)និងជនពិការភ្នែក មិនអាចចូលរៀនបានដោយសារតែខ្វះឧបករណ៍និងខ្វះគ្រូបង្រៀនដែមានជំនាញក្រុងការបណ្ដុះបណ្ដាល</a:t>
            </a:r>
          </a:p>
        </p:txBody>
      </p:sp>
    </p:spTree>
    <p:extLst>
      <p:ext uri="{BB962C8B-B14F-4D97-AF65-F5344CB8AC3E}">
        <p14:creationId xmlns:p14="http://schemas.microsoft.com/office/powerpoint/2010/main" val="781892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707F9-88DD-4A8B-920B-756964BDC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2083" y="825287"/>
            <a:ext cx="8563858" cy="5207426"/>
          </a:xfrm>
        </p:spPr>
        <p:txBody>
          <a:bodyPr>
            <a:normAutofit/>
          </a:bodyPr>
          <a:lstStyle/>
          <a:p>
            <a:pPr>
              <a:buSzPct val="50000"/>
            </a:pPr>
            <a:r>
              <a:rPr lang="km-KH" sz="3600" dirty="0">
                <a:solidFill>
                  <a:schemeClr val="accent1"/>
                </a:solidFill>
              </a:rPr>
              <a:t>៤-៤ អាជ្ញាធរមូលដ្ឋានឃុំសង្កាត់ គួរតែលើកទឹកចិត្តដល់ក្រុមបាត់បង់ឪកាសបានចូលរួមក្នុងកិច្ចប្រជុំ វេទិកាផ្សព្វផ្សាយ ហើយនៅពេលដែលមានការសាងសង់អាគារសាធារណៈដូចជាសាលាខេត្ត សាលាក្រុងស្រុក សាលាឃុំ សាលារៀន មណ្ឌលសុខភាព មន្ទីពេទ្យជាដើម។</a:t>
            </a:r>
          </a:p>
          <a:p>
            <a:pPr marL="338138" indent="-338138">
              <a:buSzPct val="50000"/>
              <a:buFont typeface="Wingdings" panose="05000000000000000000" pitchFamily="2" charset="2"/>
              <a:buChar char="Ø"/>
            </a:pPr>
            <a:r>
              <a:rPr lang="km-KH" sz="3600" dirty="0">
                <a:solidFill>
                  <a:schemeClr val="accent1"/>
                </a:solidFill>
              </a:rPr>
              <a:t>នៅពេលសាងសង់ផ្លូវរបស់អាជ្ញាធរមូលដ្ឋានឃុំសង្កាត់ ធានាអោយមានផ្លូវឆ្លងកាត់ប្រើប្រាស់បានសម្រាប់ជនពិការ</a:t>
            </a:r>
          </a:p>
          <a:p>
            <a:pPr marL="338138" indent="-338138">
              <a:buSzPct val="50000"/>
              <a:buFont typeface="Wingdings" panose="05000000000000000000" pitchFamily="2" charset="2"/>
              <a:buChar char="Ø"/>
            </a:pPr>
            <a:r>
              <a:rPr lang="km-KH" sz="3600" dirty="0">
                <a:solidFill>
                  <a:schemeClr val="accent1"/>
                </a:solidFill>
              </a:rPr>
              <a:t>អាជ្ញាធរមូលដ្ឋានឃុំសង្កាត់ ត្រូវធានាថាពត៌មានអំពីសេវាត្រូវបានផ្សព្វផ្សាយបានទូលំទូលាយដល់ប្រជាពលរដ្ឋទាំងអស់​ រួមទាំងជនពិកា</a:t>
            </a:r>
          </a:p>
        </p:txBody>
      </p:sp>
    </p:spTree>
    <p:extLst>
      <p:ext uri="{BB962C8B-B14F-4D97-AF65-F5344CB8AC3E}">
        <p14:creationId xmlns:p14="http://schemas.microsoft.com/office/powerpoint/2010/main" val="2278348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E1182-C318-434D-A536-23B699CCD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8946" y="1074542"/>
            <a:ext cx="8596668" cy="4708916"/>
          </a:xfrm>
        </p:spPr>
        <p:txBody>
          <a:bodyPr>
            <a:normAutofit/>
          </a:bodyPr>
          <a:lstStyle/>
          <a:p>
            <a:pPr marL="338138" indent="-338138">
              <a:buSzPct val="50000"/>
              <a:buFont typeface="Wingdings" panose="05000000000000000000" pitchFamily="2" charset="2"/>
              <a:buChar char="Ø"/>
            </a:pPr>
            <a:r>
              <a:rPr lang="km-KH" sz="3600" dirty="0">
                <a:solidFill>
                  <a:schemeClr val="accent1"/>
                </a:solidFill>
              </a:rPr>
              <a:t>អាជ្ញាធរមូលដ្ឋានឃុំសង្កាត់ ត្រូវធានថាមណ្ឌលសុខភាព បានផ្តល់កន្លែងសមរ្យដែលអាចរក្សានូវភាពឯកជនសម្រប់ពិគ្រោះជម្ងឺ ពិសេសសម្រាប់ស្រ្តីនិងក្មេងស្រី</a:t>
            </a:r>
          </a:p>
          <a:p>
            <a:pPr marL="338138" indent="-338138">
              <a:buSzPct val="50000"/>
              <a:buFont typeface="Wingdings" panose="05000000000000000000" pitchFamily="2" charset="2"/>
              <a:buChar char="Ø"/>
            </a:pPr>
            <a:r>
              <a:rPr lang="km-KH" sz="3600" dirty="0">
                <a:solidFill>
                  <a:schemeClr val="accent1"/>
                </a:solidFill>
              </a:rPr>
              <a:t>ពេលដាក់ស្លាកសញ្ញាចរាចរណ៍ អាជ្ញាធរមូលដ្ឋានឃុំសង្កាត់ ត្រូវធានាថានជនពិការអាចដឹងនិងស្ដាប់ឮដែរឬទេ?</a:t>
            </a:r>
          </a:p>
          <a:p>
            <a:pPr marL="338138" indent="-338138">
              <a:buSzPct val="50000"/>
              <a:buFont typeface="Wingdings" panose="05000000000000000000" pitchFamily="2" charset="2"/>
              <a:buChar char="Ø"/>
            </a:pPr>
            <a:r>
              <a:rPr lang="km-KH" sz="3600" dirty="0">
                <a:solidFill>
                  <a:schemeClr val="accent1"/>
                </a:solidFill>
              </a:rPr>
              <a:t>អាជ្ញាធរមូលដ្ឋានឃុំសង្កាត់ គួរផ្សព្វផ្សាយពីគម្រោងនានាដែលរួមចំណែកក្នុងការកាត់បន្ថយការរើសអើងជាមួយក្រុមខាងលើនេះ ដោយធ្វើការសហការជាមួយអង្គការដៃគូរនិងសង្គមស៊ីវិលឬម្ចាស់ជំនួយនានា</a:t>
            </a:r>
          </a:p>
        </p:txBody>
      </p:sp>
    </p:spTree>
    <p:extLst>
      <p:ext uri="{BB962C8B-B14F-4D97-AF65-F5344CB8AC3E}">
        <p14:creationId xmlns:p14="http://schemas.microsoft.com/office/powerpoint/2010/main" val="2185739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11C21-5A03-4085-A225-A94BDA41D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4456" y="981429"/>
            <a:ext cx="8596668" cy="4895142"/>
          </a:xfrm>
        </p:spPr>
        <p:txBody>
          <a:bodyPr>
            <a:normAutofit/>
          </a:bodyPr>
          <a:lstStyle/>
          <a:p>
            <a:pPr>
              <a:buSzPct val="50000"/>
            </a:pPr>
            <a:r>
              <a:rPr lang="km-KH" sz="3600" dirty="0">
                <a:solidFill>
                  <a:schemeClr val="accent1"/>
                </a:solidFill>
              </a:rPr>
              <a:t>៤-៥ អាជ្ញាធរមូលដ្ឋានឃុំសង្កាត់ ត្រូវតែពង្រឹងកិច្ចសហការដៃគូរ ជាមួយអ្នកពាក់ព័ន្ធ</a:t>
            </a:r>
          </a:p>
          <a:p>
            <a:pPr>
              <a:buSzPct val="50000"/>
            </a:pPr>
            <a:r>
              <a:rPr lang="km-KH" sz="3600" dirty="0">
                <a:solidFill>
                  <a:schemeClr val="accent1"/>
                </a:solidFill>
              </a:rPr>
              <a:t>	អាជ្ញាធរមូលដ្ឋាន​ឃុំសង្កាត់ សហការជាមួយវិស័យឯកជន និងអង្គការផ្សេងៗជាច្រើន ដើម្បីចូលរួមចំណែកធ្វើការងារអោយប្រសើរឡើងនូវស្ថានភាពរស់នៅរបស់ក្រុមបាត់បង់ឪកាសនិងក្រុមងាយរងគ្រោះ។សង្គមស៊ីវិលជាច្រើនបានជួយគាំទ្រកុមារ មកពីគ្រួសារដែលបានប្រាក់ចំណូលតិច ជួយជនរងគ្រោះដោយសារអំពើហឹង្សាក្នុងគ្រួសារ យកចិត្តទុកដាក់ចំពោះជនជាតិដើមភាគតិច ប្រកបដោយសមធម៌ នឹងគាំទ្រដល់កសិករ ដើម្បីបង្កើនប្រាក់ចំណូល។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735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98875-7DF6-4401-86BC-089DFE018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232" y="4108008"/>
            <a:ext cx="8596668" cy="2397298"/>
          </a:xfrm>
        </p:spPr>
        <p:txBody>
          <a:bodyPr numCol="3"/>
          <a:lstStyle/>
          <a:p>
            <a:pPr algn="ctr"/>
            <a:r>
              <a:rPr lang="km-KH" dirty="0"/>
              <a:t>គ្រប់គ្នាទទួលផល និងការ</a:t>
            </a:r>
            <a:br>
              <a:rPr lang="km-KH" dirty="0"/>
            </a:br>
            <a:r>
              <a:rPr lang="km-KH" dirty="0"/>
              <a:t>គាំទ្រស្មើៗគ្នា</a:t>
            </a:r>
            <a:br>
              <a:rPr lang="km-KH" dirty="0"/>
            </a:br>
            <a:r>
              <a:rPr lang="km-KH" dirty="0"/>
              <a:t>(ការផ្តល់អោយស្មើៗគ្នា)</a:t>
            </a:r>
            <a:br>
              <a:rPr lang="km-KH" dirty="0"/>
            </a:br>
            <a:br>
              <a:rPr lang="km-KH" dirty="0"/>
            </a:br>
            <a:r>
              <a:rPr lang="km-KH" dirty="0"/>
              <a:t>គ្រប់គ្នាទទួលបានផលនិង</a:t>
            </a:r>
            <a:br>
              <a:rPr lang="km-KH" dirty="0"/>
            </a:br>
            <a:r>
              <a:rPr lang="km-KH" dirty="0"/>
              <a:t>ការគាំទ្រផ្អែកលើតម្រូវការរបស់ពួកគេ(មូលដ្ឋានគ្រឹះ នៃ”សកម្មភាពគាំទ្រលើកទឺកចិត្ត”)</a:t>
            </a:r>
            <a:br>
              <a:rPr lang="km-KH" dirty="0"/>
            </a:br>
            <a:r>
              <a:rPr lang="km-KH" dirty="0"/>
              <a:t>មូលហេតុនៃវិសមភាព</a:t>
            </a:r>
            <a:br>
              <a:rPr lang="km-KH" dirty="0"/>
            </a:br>
            <a:r>
              <a:rPr lang="km-KH" dirty="0"/>
              <a:t>ត្រូវបានដោះស្រាយ</a:t>
            </a:r>
            <a:br>
              <a:rPr lang="km-KH" dirty="0"/>
            </a:br>
            <a:r>
              <a:rPr lang="km-KH" dirty="0"/>
              <a:t>(ប្រព័ន្ធនៃឧបសគ្គ</a:t>
            </a:r>
            <a:br>
              <a:rPr lang="km-KH" dirty="0"/>
            </a:br>
            <a:r>
              <a:rPr lang="km-KH" dirty="0"/>
              <a:t>ត្រូវបានដកចេញ)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60F9FA-6247-4662-9C32-3973861D2F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07" y="785612"/>
            <a:ext cx="8467593" cy="296536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023408-F5CD-4133-8523-CBB4EE6D121B}"/>
              </a:ext>
            </a:extLst>
          </p:cNvPr>
          <p:cNvSpPr txBox="1"/>
          <p:nvPr/>
        </p:nvSpPr>
        <p:spPr>
          <a:xfrm>
            <a:off x="1674253" y="237762"/>
            <a:ext cx="1197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u="sng" dirty="0">
                <a:solidFill>
                  <a:schemeClr val="accent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សមភាព</a:t>
            </a:r>
            <a:endParaRPr lang="en-US" u="sng" dirty="0">
              <a:solidFill>
                <a:schemeClr val="accent1"/>
              </a:solidFill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460E35-FFFE-456A-A0A0-DB9AAA2F4F45}"/>
              </a:ext>
            </a:extLst>
          </p:cNvPr>
          <p:cNvSpPr txBox="1"/>
          <p:nvPr/>
        </p:nvSpPr>
        <p:spPr>
          <a:xfrm>
            <a:off x="4340180" y="243910"/>
            <a:ext cx="1339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u="sng" dirty="0">
                <a:solidFill>
                  <a:schemeClr val="accent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សមធម៌</a:t>
            </a:r>
            <a:endParaRPr lang="en-US" u="sng" dirty="0">
              <a:solidFill>
                <a:schemeClr val="accent1"/>
              </a:solidFill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25C4D4-4E05-4823-B04C-C3AE2E05863B}"/>
              </a:ext>
            </a:extLst>
          </p:cNvPr>
          <p:cNvSpPr txBox="1"/>
          <p:nvPr/>
        </p:nvSpPr>
        <p:spPr>
          <a:xfrm>
            <a:off x="7276563" y="237762"/>
            <a:ext cx="1197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u="sng" dirty="0">
                <a:solidFill>
                  <a:schemeClr val="accent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យុត្តិធម៌</a:t>
            </a:r>
            <a:endParaRPr lang="en-US" u="sng" dirty="0">
              <a:solidFill>
                <a:schemeClr val="accent1"/>
              </a:solidFill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2997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4F3B6-0220-41FF-AFBE-C6267EADA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4572" y="1041579"/>
            <a:ext cx="9503986" cy="4774841"/>
          </a:xfrm>
        </p:spPr>
        <p:txBody>
          <a:bodyPr/>
          <a:lstStyle/>
          <a:p>
            <a:r>
              <a:rPr lang="km-KH" dirty="0"/>
              <a:t>	</a:t>
            </a:r>
            <a:r>
              <a:rPr lang="km-KH" sz="2400" dirty="0">
                <a:solidFill>
                  <a:schemeClr val="accent1"/>
                </a:solidFill>
              </a:rPr>
              <a:t>☆</a:t>
            </a:r>
            <a:r>
              <a:rPr lang="km-KH" dirty="0"/>
              <a:t> </a:t>
            </a:r>
            <a:r>
              <a:rPr lang="km-KH" sz="3600" dirty="0">
                <a:solidFill>
                  <a:schemeClr val="accent1"/>
                </a:solidFill>
              </a:rPr>
              <a:t>ដោយឡែកសម្រាប់ស្រ្តីនៅតំបន់ជនបទមួយចំនួនខ្វះមធ្យោបាយក្នុងការទទួលបានសេវាថែទាំសុខភាពបន្តពូជ រួមមានសេវាថែទាំសុខភាពមាតានិងទារក និងសេវាថែទាំសុខភាពគ្រួសារ ដោយសារស្ថានភាព គ្រួសារមានភាពខ្វះខាតថវិកា ឬក៏មណ្ឌលសុខភាពស្ថិតនៅឆ្ងាយពីផ្ទះរបស់ពួកគាត់។ ស្រ្តីនិងមនុស្សចាស់ក៏ដូចជាជនជាតិដើមភាគតិចតែងតែបាត់បង់ឪកាសទាំងនេះ ធៀបទៅនិងបុរសនិងមនុស្សវ័យ ក្មេងៗ។</a:t>
            </a:r>
          </a:p>
          <a:p>
            <a:r>
              <a:rPr lang="km-KH" sz="3300" dirty="0">
                <a:solidFill>
                  <a:schemeClr val="accent1"/>
                </a:solidFill>
              </a:rPr>
              <a:t>	</a:t>
            </a:r>
            <a:r>
              <a:rPr lang="km-KH" sz="2800" dirty="0">
                <a:solidFill>
                  <a:schemeClr val="accent1"/>
                </a:solidFill>
              </a:rPr>
              <a:t>♡</a:t>
            </a:r>
            <a:r>
              <a:rPr lang="km-KH" sz="3300" dirty="0">
                <a:solidFill>
                  <a:schemeClr val="accent1"/>
                </a:solidFill>
              </a:rPr>
              <a:t> </a:t>
            </a:r>
            <a:r>
              <a:rPr lang="km-KH" sz="3600" dirty="0">
                <a:solidFill>
                  <a:schemeClr val="accent1"/>
                </a:solidFill>
              </a:rPr>
              <a:t>ដូចនេះអាជ្ញធរមូលដ្ឋានអាចកាត់បន្ថយការរើសអើងនេះតាមជម្រើសនានាដូចជា៖</a:t>
            </a:r>
          </a:p>
          <a:p>
            <a:pPr marL="338138" indent="-338138">
              <a:buFont typeface="Arial" panose="020B0604020202020204" pitchFamily="34" charset="0"/>
              <a:buChar char="•"/>
            </a:pPr>
            <a:r>
              <a:rPr lang="km-KH" sz="3600" dirty="0">
                <a:solidFill>
                  <a:schemeClr val="accent1"/>
                </a:solidFill>
              </a:rPr>
              <a:t>ពេលជ្រើសរើសបុគ្គលិក អាជ្ញធរមូលដ្ឋានត្រូវធានាថាស្រ្តីនិងមនុស្សចាស់ ជនជាតិដើមភាគតិចនិងជនពិកា ត្រូវបានដាក់បញ្ចូលក្នុងដំណើរការជ្រើសរើស ដូចបណ្តាប្រទេសផ្សេងៗទៀតក្នុងពិភពលោកដែរ។</a:t>
            </a:r>
            <a:endParaRPr lang="en-US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3876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0298A-1031-466A-9FA4-F134D39BA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4913" y="953201"/>
            <a:ext cx="8596668" cy="5277274"/>
          </a:xfrm>
        </p:spPr>
        <p:txBody>
          <a:bodyPr>
            <a:normAutofit lnSpcReduction="10000"/>
          </a:bodyPr>
          <a:lstStyle/>
          <a:p>
            <a:r>
              <a:rPr lang="km-KH" sz="3300">
                <a:solidFill>
                  <a:schemeClr val="accent1"/>
                </a:solidFill>
              </a:rPr>
              <a:t>▪︎អាជ្ញាធរមូលដ្ឋានឃុំសង្កាត់ ត្រូវការ</a:t>
            </a:r>
            <a:r>
              <a:rPr lang="km-KH" sz="3300" dirty="0">
                <a:solidFill>
                  <a:schemeClr val="accent1"/>
                </a:solidFill>
              </a:rPr>
              <a:t>គាំទ្រពីសង្គមស៊ីវិលនិងវិស័យឯក</a:t>
            </a:r>
            <a:r>
              <a:rPr lang="km-KH" sz="3300">
                <a:solidFill>
                  <a:schemeClr val="accent1"/>
                </a:solidFill>
              </a:rPr>
              <a:t>ជននានា ដើម្បី</a:t>
            </a:r>
            <a:r>
              <a:rPr lang="km-KH" sz="3300" dirty="0">
                <a:solidFill>
                  <a:schemeClr val="accent1"/>
                </a:solidFill>
              </a:rPr>
              <a:t>ផ្ត</a:t>
            </a:r>
            <a:r>
              <a:rPr lang="km-KH" sz="3300">
                <a:solidFill>
                  <a:schemeClr val="accent1"/>
                </a:solidFill>
              </a:rPr>
              <a:t>ល់​សេ</a:t>
            </a:r>
            <a:r>
              <a:rPr lang="km-KH" sz="3300" dirty="0">
                <a:solidFill>
                  <a:schemeClr val="accent1"/>
                </a:solidFill>
              </a:rPr>
              <a:t>វា</a:t>
            </a:r>
            <a:r>
              <a:rPr lang="km-KH" sz="3300">
                <a:solidFill>
                  <a:schemeClr val="accent1"/>
                </a:solidFill>
              </a:rPr>
              <a:t>សង្គម </a:t>
            </a:r>
          </a:p>
          <a:p>
            <a:r>
              <a:rPr lang="km-KH" sz="3300">
                <a:solidFill>
                  <a:schemeClr val="accent1"/>
                </a:solidFill>
              </a:rPr>
              <a:t>វប្ប</a:t>
            </a:r>
            <a:r>
              <a:rPr lang="km-KH" sz="3300" dirty="0">
                <a:solidFill>
                  <a:schemeClr val="accent1"/>
                </a:solidFill>
              </a:rPr>
              <a:t>ធម៌ អប់រំនិងបរិស្ថានបាន</a:t>
            </a:r>
            <a:r>
              <a:rPr lang="km-KH" sz="3300">
                <a:solidFill>
                  <a:schemeClr val="accent1"/>
                </a:solidFill>
              </a:rPr>
              <a:t>ពេញលេញ </a:t>
            </a:r>
            <a:r>
              <a:rPr lang="km-KH" sz="3300" dirty="0">
                <a:solidFill>
                  <a:schemeClr val="accent1"/>
                </a:solidFill>
              </a:rPr>
              <a:t>ហើយកិច្ចសហការគាំទ្រនេះបានជួយលើកកម្ពស់ការរស់នៅរបស់ប្រជាពលរដ្ឋប្រសើរជាង</a:t>
            </a:r>
            <a:r>
              <a:rPr lang="km-KH" sz="3300">
                <a:solidFill>
                  <a:schemeClr val="accent1"/>
                </a:solidFill>
              </a:rPr>
              <a:t>មុនក្នុងមូលដ្ឋាន។</a:t>
            </a:r>
            <a:endParaRPr lang="km-KH" sz="3300" dirty="0">
              <a:solidFill>
                <a:schemeClr val="accent1"/>
              </a:solidFill>
            </a:endParaRPr>
          </a:p>
          <a:p>
            <a:pPr lvl="1">
              <a:buSzPct val="50000"/>
            </a:pPr>
            <a:r>
              <a:rPr lang="km-KH" sz="3300" dirty="0">
                <a:solidFill>
                  <a:schemeClr val="accent1"/>
                </a:solidFill>
              </a:rPr>
              <a:t>ដូចនេះ ដើម្បីសម្រេចបាននូវកិច្ចការខាងលើ</a:t>
            </a:r>
            <a:r>
              <a:rPr lang="km-KH" sz="3200" dirty="0">
                <a:solidFill>
                  <a:schemeClr val="accent1"/>
                </a:solidFill>
              </a:rPr>
              <a:t>អាជ្ញាធរមូលដ្ឋាន</a:t>
            </a:r>
            <a:r>
              <a:rPr lang="km-KH" sz="3300" dirty="0">
                <a:solidFill>
                  <a:schemeClr val="accent1"/>
                </a:solidFill>
              </a:rPr>
              <a:t>គួរតែ</a:t>
            </a:r>
          </a:p>
          <a:p>
            <a:pPr marL="287338" lvl="1" indent="-225425">
              <a:buSzPct val="50000"/>
              <a:buFont typeface="Wingdings" panose="05000000000000000000" pitchFamily="2" charset="2"/>
              <a:buChar char="§"/>
            </a:pPr>
            <a:r>
              <a:rPr lang="km-KH" sz="3300" dirty="0">
                <a:solidFill>
                  <a:schemeClr val="accent1"/>
                </a:solidFill>
              </a:rPr>
              <a:t>ស្វែងរកកិច្ចសហការនិងពិភាក្សាជាមួយអ្នកជំនាញអង្គការ</a:t>
            </a:r>
            <a:r>
              <a:rPr lang="km-KH" sz="3300">
                <a:solidFill>
                  <a:schemeClr val="accent1"/>
                </a:solidFill>
              </a:rPr>
              <a:t>ដៃគូរ​ </a:t>
            </a:r>
            <a:r>
              <a:rPr lang="km-KH" sz="3300" dirty="0">
                <a:solidFill>
                  <a:schemeClr val="accent1"/>
                </a:solidFill>
              </a:rPr>
              <a:t>អំពីអាទិភាព និងបញ្ហាប្រឈមនានាដែលត្រូវដោះស្រាយ និងអំពីរបៀបនៃការលើកកម្ពស់ស្ថានភាពរស់នៅប្រកប ដោយសមធម៌នៅក្នុងដែនសមត្ថកិច្ចរបស់ខ្លួន</a:t>
            </a:r>
          </a:p>
          <a:p>
            <a:pPr marL="287338" lvl="1" indent="-225425">
              <a:buSzPct val="50000"/>
              <a:buFont typeface="Wingdings" panose="05000000000000000000" pitchFamily="2" charset="2"/>
              <a:buChar char="§"/>
            </a:pPr>
            <a:r>
              <a:rPr lang="km-KH" sz="3300" dirty="0">
                <a:solidFill>
                  <a:schemeClr val="accent1"/>
                </a:solidFill>
              </a:rPr>
              <a:t>សម្របសម្រួលគំនិតផ្តួចផ្តើមនេះ ដើម្បីចៀសវាងការអនុវត្តសកម្មភាពត្រួតស៊ីគ្នា</a:t>
            </a:r>
          </a:p>
          <a:p>
            <a:pPr marL="287338" lvl="1" indent="-225425">
              <a:buSzPct val="50000"/>
              <a:buFont typeface="Wingdings" panose="05000000000000000000" pitchFamily="2" charset="2"/>
              <a:buChar char="§"/>
            </a:pPr>
            <a:r>
              <a:rPr lang="km-KH" sz="3300" dirty="0">
                <a:solidFill>
                  <a:schemeClr val="accent1"/>
                </a:solidFill>
              </a:rPr>
              <a:t>ផ្តល់ការគាំទ្រផ្នែកហិរញ្ញវត្ថុលើគំនិតផ្តួចផ្តើម​ ទាំងឡាយណាដែលមានលក្ខណៈបន្ទាន់បំផុត តាមដែលអាចធ្វើបាន។</a:t>
            </a:r>
            <a:endParaRPr lang="en-US" sz="33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8324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7D594-0CE7-4792-A836-983FE5F17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801667"/>
            <a:ext cx="8596668" cy="5239696"/>
          </a:xfrm>
        </p:spPr>
        <p:txBody>
          <a:bodyPr/>
          <a:lstStyle/>
          <a:p>
            <a:pPr marL="225425" indent="-225425">
              <a:buSzPct val="50000"/>
              <a:buFont typeface="Wingdings" panose="05000000000000000000" pitchFamily="2" charset="2"/>
              <a:buChar char="§"/>
              <a:tabLst>
                <a:tab pos="338138" algn="l"/>
              </a:tabLst>
            </a:pPr>
            <a:r>
              <a:rPr lang="km-KH" sz="3300" dirty="0">
                <a:solidFill>
                  <a:schemeClr val="accent1"/>
                </a:solidFill>
              </a:rPr>
              <a:t>	កៀរគរធនធានពីវិស័យឯកជន ក្នុងការចូលរួមចំណែកដោះស្រាយលើបញ្ហាអាទិភាពប្រឈមនានា</a:t>
            </a:r>
          </a:p>
          <a:p>
            <a:r>
              <a:rPr lang="km-KH" sz="3300" dirty="0">
                <a:solidFill>
                  <a:schemeClr val="accent1"/>
                </a:solidFill>
              </a:rPr>
              <a:t>	លើសពីនេះអាជ្ញាធរមូលដ្ឋានគួរទំនាក់ទំនងជាមួយប្រជាពបរដ្ឋផ្ទាល់ ពិសេសជាំមួយក្រុមបាត់បង់ឪកាសនិងក្រុមងាយរងគ្រោះ ដើម្បីស្វែងយល់ពីតម្រូវការ បញ្ហាប្រឈមនានា ស្វែងរកដំណោះស្រាយនិងអភិវឌ្ឍន៍រួមគ្នា។</a:t>
            </a:r>
          </a:p>
        </p:txBody>
      </p:sp>
    </p:spTree>
    <p:extLst>
      <p:ext uri="{BB962C8B-B14F-4D97-AF65-F5344CB8AC3E}">
        <p14:creationId xmlns:p14="http://schemas.microsoft.com/office/powerpoint/2010/main" val="1832346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C24DF-6951-424F-BBB7-B1FC99BEC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300766"/>
            <a:ext cx="8596668" cy="691166"/>
          </a:xfrm>
        </p:spPr>
        <p:txBody>
          <a:bodyPr>
            <a:normAutofit/>
          </a:bodyPr>
          <a:lstStyle/>
          <a:p>
            <a:pPr algn="ctr"/>
            <a:r>
              <a:rPr lang="km-KH" sz="2000" dirty="0">
                <a:solidFill>
                  <a:schemeClr val="accent5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១-និយមន័យ</a:t>
            </a:r>
            <a:endParaRPr lang="en-US" sz="2000" dirty="0">
              <a:solidFill>
                <a:schemeClr val="accent5"/>
              </a:solidFill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493D0-5152-4555-95D7-B2F06D6C8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50572"/>
            <a:ext cx="8596668" cy="4152824"/>
          </a:xfrm>
        </p:spPr>
        <p:txBody>
          <a:bodyPr/>
          <a:lstStyle/>
          <a:p>
            <a:pPr>
              <a:buSzPct val="50000"/>
            </a:pPr>
            <a:r>
              <a:rPr lang="km-KH" sz="4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សមធម៌សង្គមៈ គឺជាការលើកកម្ពស់សិទ្ធិ ជន</a:t>
            </a:r>
            <a:r>
              <a:rPr lang="km-KH" sz="40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គ្រប់រូបនៅក្នុងសង្គម </a:t>
            </a:r>
            <a:r>
              <a:rPr lang="km-KH" sz="4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ក្នុងការទទួលបាននិងការប្រើប្រាស់ប្រកបដោយសមធម៌ និងផលប្រយោជន៍លើការផ្គត់ផ្គង់សេវា និងការអភិវឌ្ឍ</a:t>
            </a:r>
            <a:r>
              <a:rPr lang="km-KH" sz="4000" dirty="0">
                <a:solidFill>
                  <a:schemeClr val="accent1"/>
                </a:solidFill>
              </a:rPr>
              <a:t>អាជ្ញាធរមូលដ្ឋាន។</a:t>
            </a:r>
            <a:endParaRPr lang="km-KH" sz="4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>
              <a:buSzPct val="50000"/>
            </a:pPr>
            <a:r>
              <a:rPr lang="km-KH" sz="4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ឬៈ ការលើកកម្ពស់ជនគ្រប់</a:t>
            </a:r>
            <a:r>
              <a:rPr lang="km-KH" sz="40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រូប ក្នុងការ</a:t>
            </a:r>
            <a:r>
              <a:rPr lang="km-KH" sz="4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ចូល</a:t>
            </a:r>
            <a:r>
              <a:rPr lang="km-KH" sz="40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រួមសកម្មភាពនាៗយ៉ាងពេញ</a:t>
            </a:r>
            <a:r>
              <a:rPr lang="km-KH" sz="4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លេញ ក្នុងសកម្មភាពនយោបាយ សេដ្ឋកិច្ច វប្បធម៌នៅក្នុងសង្គម ក៏ដូចជាសិទ្ធិក្នុងការកំណត់បាននូវសេចក្ដីត្រូវការរបស់ពួកគេ។</a:t>
            </a:r>
          </a:p>
        </p:txBody>
      </p:sp>
    </p:spTree>
    <p:extLst>
      <p:ext uri="{BB962C8B-B14F-4D97-AF65-F5344CB8AC3E}">
        <p14:creationId xmlns:p14="http://schemas.microsoft.com/office/powerpoint/2010/main" val="3860252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F4728-4ECD-434C-920D-E1EA351F7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02" y="1278388"/>
            <a:ext cx="8596668" cy="3648081"/>
          </a:xfrm>
        </p:spPr>
        <p:txBody>
          <a:bodyPr>
            <a:normAutofit lnSpcReduction="10000"/>
          </a:bodyPr>
          <a:lstStyle/>
          <a:p>
            <a:pPr>
              <a:buSzPct val="50000"/>
            </a:pPr>
            <a:r>
              <a:rPr lang="km-KH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បរិយាប័ន្នៈ គឺជាដំណើរការ ធានាថាប្រជាជនគ្រប់រូប រួមមានជនពិកា កុមារ ជនជាតិភាគតិច ជនចាស់ជរា អាចចូលរួមបានពេញលេញ ក្នុងដំណើរការរៀបចំផែនការ គោលនយោបាយយ ការផ្ដល់សេវា និងការអភិវឌ្ឍមូលដ្ឋាន</a:t>
            </a:r>
          </a:p>
          <a:p>
            <a:pPr marL="0" indent="0">
              <a:buSzPct val="50000"/>
              <a:buNone/>
            </a:pPr>
            <a:r>
              <a:rPr lang="km-KH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                                </a:t>
            </a:r>
            <a:r>
              <a:rPr lang="km-KH" dirty="0">
                <a:solidFill>
                  <a:schemeClr val="accent5"/>
                </a:solidFill>
                <a:latin typeface="Khmer OS Muol Light" panose="02000500000000020004" pitchFamily="2" charset="0"/>
                <a:ea typeface="+mj-ea"/>
                <a:cs typeface="Khmer OS Muol Light" panose="02000500000000020004" pitchFamily="2" charset="0"/>
              </a:rPr>
              <a:t>២-គោលបំណង</a:t>
            </a:r>
            <a:r>
              <a:rPr lang="km-KH" sz="2000" dirty="0">
                <a:solidFill>
                  <a:schemeClr val="accent1"/>
                </a:solidFill>
                <a:latin typeface="Khmer OS Muol Light" panose="02000500000000020004" pitchFamily="2" charset="0"/>
                <a:ea typeface="+mj-ea"/>
                <a:cs typeface="Khmer OS Muol Light" panose="02000500000000020004" pitchFamily="2" charset="0"/>
              </a:rPr>
              <a:t>​​</a:t>
            </a:r>
            <a:r>
              <a:rPr lang="km-KH" sz="3600" dirty="0">
                <a:solidFill>
                  <a:schemeClr val="accent1"/>
                </a:solidFill>
                <a:latin typeface="Khmer OS Muol Light" panose="02000500000000020004" pitchFamily="2" charset="0"/>
                <a:ea typeface="+mj-ea"/>
                <a:cs typeface="Khmer OS Muol Light" panose="02000500000000020004" pitchFamily="2" charset="0"/>
              </a:rPr>
              <a:t>​</a:t>
            </a:r>
          </a:p>
          <a:p>
            <a:pPr marL="0" indent="0">
              <a:buSzPct val="50000"/>
              <a:buNone/>
            </a:pPr>
            <a:r>
              <a:rPr lang="km-KH" sz="3600" dirty="0">
                <a:solidFill>
                  <a:schemeClr val="accent1"/>
                </a:solidFill>
                <a:latin typeface="Khmer OS Muol Light" panose="02000500000000020004" pitchFamily="2" charset="0"/>
                <a:ea typeface="+mj-ea"/>
                <a:cs typeface="Khmer OS Muol Light" panose="02000500000000020004" pitchFamily="2" charset="0"/>
              </a:rPr>
              <a:t>	</a:t>
            </a:r>
            <a:r>
              <a:rPr lang="km-KH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នៃការដាក់អោយមាន ការលើកស្ទួយនូវ បរិយាប័ន្ន និង​សមធម៌សង្គម។</a:t>
            </a:r>
          </a:p>
          <a:p>
            <a:pPr marL="739775" indent="-333375">
              <a:buSzPct val="50000"/>
              <a:buFont typeface="+mj-lt"/>
              <a:buAutoNum type="arabicPeriod"/>
            </a:pPr>
            <a:r>
              <a:rPr lang="km-KH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អោយមានភាពស្មើគ្នាក្នុងការទទួលបាននូវសេវា និងផលប្រយោជន៍ពីការអភិវឌ្ឍមូលដ្ឋាន</a:t>
            </a:r>
          </a:p>
        </p:txBody>
      </p:sp>
    </p:spTree>
    <p:extLst>
      <p:ext uri="{BB962C8B-B14F-4D97-AF65-F5344CB8AC3E}">
        <p14:creationId xmlns:p14="http://schemas.microsoft.com/office/powerpoint/2010/main" val="2337169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40243-D871-462D-A1B9-E7B61615E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203" y="1663057"/>
            <a:ext cx="8596668" cy="3884607"/>
          </a:xfrm>
        </p:spPr>
        <p:txBody>
          <a:bodyPr>
            <a:normAutofit/>
          </a:bodyPr>
          <a:lstStyle/>
          <a:p>
            <a:pPr marL="855663" indent="-347663">
              <a:buSzPct val="50000"/>
              <a:buFont typeface="+mj-lt"/>
              <a:buAutoNum type="arabicPeriod" startAt="2"/>
            </a:pPr>
            <a:r>
              <a:rPr lang="km-KH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កាត់បន្ថយគម្លាតរវាងអ្នកទទួលបាន លើជនងាយរងគ្រោះឬជនដែលដាក់ដាច់ដោយឡែក បាត់បង់ឪកាស និងធ្វើអោយប្រសើរឡើងនូវសមធម៌សង្គម សម្រាប់មនុស្សគ្រប់រូបនៅក្នុងមូលដ្ឋាន ដោយមិនគិតលើ ជនពិការ ឬជនជាតិដើមភាគតិចនៅក្នុងមូកដ្ឋាន។</a:t>
            </a:r>
          </a:p>
          <a:p>
            <a:pPr marL="855663" indent="-347663">
              <a:buSzPct val="50000"/>
              <a:buFont typeface="+mj-lt"/>
              <a:buAutoNum type="arabicPeriod" startAt="2"/>
            </a:pPr>
            <a:r>
              <a:rPr lang="km-KH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គឺដើម្បីអោយទទួល</a:t>
            </a:r>
            <a:r>
              <a:rPr lang="km-KH" sz="36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បាននូវផែនការអភិវឌ្ឍ</a:t>
            </a:r>
            <a:r>
              <a:rPr lang="km-KH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ដ៏ល្អ តាមរយៈការចូលរួមសម្រេចចិត្ត  ​ ឬការផ្ដល់យោបល់ ការ</a:t>
            </a:r>
            <a:r>
              <a:rPr lang="km-KH" sz="36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កសាងផែនការអភិវឌ្ឍ</a:t>
            </a:r>
            <a:r>
              <a:rPr lang="km-KH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ន៍ ការលើកកម្ពស់បរិយាប័ន្ន និងសង្គមធម៌</a:t>
            </a:r>
          </a:p>
          <a:p>
            <a:pPr marL="976313" indent="-468313">
              <a:buSzPct val="50000"/>
              <a:buFont typeface="Wingdings" panose="05000000000000000000" pitchFamily="2" charset="2"/>
              <a:buChar char="v"/>
              <a:tabLst>
                <a:tab pos="1089025" algn="l"/>
              </a:tabLst>
            </a:pPr>
            <a:r>
              <a:rPr lang="km-KH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	តើគេអាចលើកកម្ពស់បរិយាប័ន្ននិងសមធម៌សង្គម បានយ៉ាងដូចម្ដេច?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440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86DA4-BCA2-4D15-A69F-62ED77581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416" y="1313646"/>
            <a:ext cx="8596668" cy="4378816"/>
          </a:xfrm>
        </p:spPr>
        <p:txBody>
          <a:bodyPr>
            <a:normAutofit/>
          </a:bodyPr>
          <a:lstStyle/>
          <a:p>
            <a:pPr marL="463550" indent="-98425">
              <a:buSzPct val="50000"/>
              <a:buNone/>
            </a:pPr>
            <a:r>
              <a:rPr lang="km-KH" dirty="0">
                <a:solidFill>
                  <a:schemeClr val="accent5"/>
                </a:solidFill>
                <a:latin typeface="Khmer OS Muol Light" panose="02000500000000020004" pitchFamily="2" charset="0"/>
                <a:ea typeface="+mj-ea"/>
                <a:cs typeface="Khmer OS Muol Light" panose="02000500000000020004" pitchFamily="2" charset="0"/>
              </a:rPr>
              <a:t>                        ៣- ការលើកកម្ពស់បរិយាបន្ន័ និង សមធម៍សង្គម</a:t>
            </a:r>
          </a:p>
          <a:p>
            <a:pPr marL="463550" indent="-98425">
              <a:buSzPct val="50000"/>
              <a:buNone/>
            </a:pPr>
            <a:r>
              <a:rPr lang="km-KH" sz="3600" dirty="0">
                <a:solidFill>
                  <a:schemeClr val="accent5"/>
                </a:solidFill>
                <a:latin typeface="Khmer OS Muol Light" panose="02000500000000020004" pitchFamily="2" charset="0"/>
                <a:ea typeface="+mj-ea"/>
                <a:cs typeface="+mj-cs"/>
              </a:rPr>
              <a:t>៣-១ វិធានការទូទៅ</a:t>
            </a:r>
          </a:p>
          <a:p>
            <a:pPr marL="747713" indent="-382588">
              <a:buSzPct val="50000"/>
              <a:buFont typeface="Wingdings" panose="05000000000000000000" pitchFamily="2" charset="2"/>
              <a:buChar char="§"/>
            </a:pPr>
            <a:r>
              <a:rPr lang="km-KH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បន្ទាប់ពីប្រមូលបានពត៍មានបញ្ហាប្រឈមក្នុងមូលដ្ឋានរួចមក ក្រុមប្រឹក្សាឃុំគួរកជំរើសនិងវិធានកដោះស្រាយដើម្បីលើកកម្ពស់បរិយាបន្ន័និងសមធម៍សង្គមក្នុងមូលដ្ឋាន ក្នុងករណីត្រូវការធនធាន និងថវិកា ក្រុមប្រឹក្សា</a:t>
            </a:r>
            <a:r>
              <a:rPr lang="km-KH" sz="3600" dirty="0">
                <a:solidFill>
                  <a:schemeClr val="accent1"/>
                </a:solidFill>
              </a:rPr>
              <a:t>ឃុំសង្កាត់ </a:t>
            </a:r>
            <a:r>
              <a:rPr lang="km-KH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អាចបំលែងវិធានការទៅជាគំរោងវិនិយោគ និងបញ្ជ្រាប វិធានការដំណោះស្រាយនៅក្នុងគំរោងនោះ ដែលគេហៅថាគម្រោងវិនិយោគ3ឆ្នាំរំកិល </a:t>
            </a:r>
            <a:r>
              <a:rPr lang="km-KH" sz="3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។</a:t>
            </a:r>
            <a:endParaRPr lang="km-KH" sz="36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5271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7E05768-DA2E-4314-A5F2-7338716B2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6436" y="663383"/>
            <a:ext cx="8596312" cy="4986948"/>
          </a:xfrm>
        </p:spPr>
        <p:txBody>
          <a:bodyPr>
            <a:normAutofit/>
          </a:bodyPr>
          <a:lstStyle/>
          <a:p>
            <a:pPr>
              <a:buSzPct val="50000"/>
            </a:pPr>
            <a:r>
              <a:rPr lang="km-KH" sz="3600" dirty="0">
                <a:solidFill>
                  <a:schemeClr val="accent1"/>
                </a:solidFill>
              </a:rPr>
              <a:t>	ដូចេនះក្នុងនាមក្រុមប្រឹក្សា ជំរុញអោយក្រុមការងារកសាងផែនការ និងកម្មវិធីវិនិយោគ៣ឆ្នាំរំកិល​ ត្រូវធ្វើការវិភាគពីស្ថានភាពនិងបញ្ហាប្រឈមនានា ពីប្រជាពលរដ្ឋគ្រប់រូប និងគ្រប់វិស័យ។</a:t>
            </a:r>
          </a:p>
          <a:p>
            <a:pPr marL="282575" indent="-282575">
              <a:buSzPct val="50000"/>
              <a:buFont typeface="Wingdings" panose="05000000000000000000" pitchFamily="2" charset="2"/>
              <a:buChar char="§"/>
            </a:pPr>
            <a:r>
              <a:rPr lang="km-KH" sz="3600" dirty="0">
                <a:solidFill>
                  <a:schemeClr val="accent1"/>
                </a:solidFill>
              </a:rPr>
              <a:t>តាមរយះអ្នកពាក់ព័ន្ធនានា ​ពិសេសជនងាយរងគ្រោះ បានចូលរួមដំណើការរៀបចំផែនការនិងកម្មវិធីវិនិយោគ៣ឆ្នាំរំកិលរបស់ក្រុមប្រឹក្សាឃុំសង្កាត់ ។</a:t>
            </a:r>
          </a:p>
          <a:p>
            <a:pPr marL="282575" indent="-282575">
              <a:buSzPct val="50000"/>
              <a:buFont typeface="Wingdings" panose="05000000000000000000" pitchFamily="2" charset="2"/>
              <a:buChar char="§"/>
            </a:pPr>
            <a:r>
              <a:rPr lang="km-KH" sz="3600" dirty="0">
                <a:solidFill>
                  <a:schemeClr val="accent1"/>
                </a:solidFill>
              </a:rPr>
              <a:t>ដើម្បីយល់កាន់តែច្បាស់អំពីស្ថានភាពក្នុងវិស័យផ្សេងៗ នៅក្នុងដែនសម្ថកិច្ចរបស់</a:t>
            </a:r>
            <a:r>
              <a:rPr lang="km-KH" sz="3600">
                <a:solidFill>
                  <a:schemeClr val="accent1"/>
                </a:solidFill>
              </a:rPr>
              <a:t>ខ្លួន </a:t>
            </a:r>
          </a:p>
          <a:p>
            <a:pPr>
              <a:buSzPct val="50000"/>
            </a:pPr>
            <a:r>
              <a:rPr lang="km-KH" sz="3600">
                <a:solidFill>
                  <a:schemeClr val="accent1"/>
                </a:solidFill>
              </a:rPr>
              <a:t>ក្រុមប្រឹក្សា</a:t>
            </a:r>
            <a:r>
              <a:rPr lang="km-KH" sz="3600" dirty="0">
                <a:solidFill>
                  <a:schemeClr val="accent1"/>
                </a:solidFill>
              </a:rPr>
              <a:t>សម្រេចអនុវត្តសកម្មភាពមួយចំនួនដូចជា កិច្ចប្រជុំជាមួយសង្គមស៊ី</a:t>
            </a:r>
            <a:r>
              <a:rPr lang="km-KH" sz="3600">
                <a:solidFill>
                  <a:schemeClr val="accent1"/>
                </a:solidFill>
              </a:rPr>
              <a:t>វិល កិច្ចប្រជុំ</a:t>
            </a:r>
          </a:p>
          <a:p>
            <a:pPr>
              <a:buSzPct val="50000"/>
            </a:pPr>
            <a:r>
              <a:rPr lang="km-KH" sz="3600">
                <a:solidFill>
                  <a:schemeClr val="accent1"/>
                </a:solidFill>
              </a:rPr>
              <a:t>សា</a:t>
            </a:r>
            <a:r>
              <a:rPr lang="km-KH" sz="3600" dirty="0">
                <a:solidFill>
                  <a:schemeClr val="accent1"/>
                </a:solidFill>
              </a:rPr>
              <a:t>ធារណៈជាមួយប្រជាពលរដ្ឋ</a:t>
            </a:r>
            <a:endParaRPr lang="en-US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035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29568-3696-4D8F-9630-C92EF628C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9028" y="907722"/>
            <a:ext cx="8596668" cy="5042556"/>
          </a:xfrm>
        </p:spPr>
        <p:txBody>
          <a:bodyPr>
            <a:normAutofit/>
          </a:bodyPr>
          <a:lstStyle/>
          <a:p>
            <a:pPr algn="l">
              <a:buSzPct val="50000"/>
            </a:pPr>
            <a:r>
              <a:rPr lang="km-KH" sz="3600" dirty="0">
                <a:solidFill>
                  <a:schemeClr val="accent1"/>
                </a:solidFill>
              </a:rPr>
              <a:t>ដែលទទួលរងផល៉ះពាល់​</a:t>
            </a:r>
            <a:r>
              <a:rPr lang="km-KH" sz="3600">
                <a:solidFill>
                  <a:schemeClr val="accent1"/>
                </a:solidFill>
              </a:rPr>
              <a:t>​ ឬ ក៍ការ</a:t>
            </a:r>
            <a:r>
              <a:rPr lang="km-KH" sz="3600" dirty="0">
                <a:solidFill>
                  <a:schemeClr val="accent1"/>
                </a:solidFill>
              </a:rPr>
              <a:t>ស្ទង់មតិពីកម្រិតនៃការពេញចិត្តលើសេវានានា ដូចជាសេវាមណ្ឌលសុខភាពជាដើម។</a:t>
            </a:r>
          </a:p>
          <a:p>
            <a:pPr marL="747713" indent="-284163" algn="l">
              <a:buSzPct val="50000"/>
              <a:buFont typeface="Wingdings" panose="05000000000000000000" pitchFamily="2" charset="2"/>
              <a:buChar char="§"/>
            </a:pPr>
            <a:r>
              <a:rPr lang="km-KH" sz="3600" dirty="0">
                <a:solidFill>
                  <a:schemeClr val="accent1"/>
                </a:solidFill>
              </a:rPr>
              <a:t>ការកំណត់ចក្ខុវិស័យ គោលបំណង គោលដៅនិងយុទ្ធសាស្ត្រ អភិវឌ្ឍដែលបានឆ្លុះបញ្ចាំង និងបានចូលរួមចំណែកលើកកម្ពស់សមធម៌សង្គមនិងបរិយាប័</a:t>
            </a:r>
            <a:r>
              <a:rPr lang="km-KH" sz="3600">
                <a:solidFill>
                  <a:schemeClr val="accent1"/>
                </a:solidFill>
              </a:rPr>
              <a:t>ន្នផងដែរ។</a:t>
            </a:r>
            <a:endParaRPr lang="km-KH" sz="3600" dirty="0">
              <a:solidFill>
                <a:schemeClr val="accent1"/>
              </a:solidFill>
            </a:endParaRPr>
          </a:p>
          <a:p>
            <a:pPr marL="742950" lvl="1" indent="-285750">
              <a:buSzPct val="50000"/>
              <a:buFont typeface="Wingdings" panose="05000000000000000000" pitchFamily="2" charset="2"/>
              <a:buChar char="§"/>
            </a:pPr>
            <a:r>
              <a:rPr lang="km-KH" sz="3600" dirty="0">
                <a:solidFill>
                  <a:schemeClr val="accent1"/>
                </a:solidFill>
              </a:rPr>
              <a:t>គ្រប់គម្រោងអទិភាពនិងវិធានការដែលបានគ្រងទុកនានា​ ពិតជាបានចូលរួមចំណែកចូលរួមការ អភិវឌ្ឍសមធម៌សង្គមនិងបរិយាប័ន្ន ពោលគីគ្មានភាពលំអៀងចំពោះក្រុមប្រជាពលរដ្ឋជាក់លាក់ណាមួយ។</a:t>
            </a:r>
          </a:p>
        </p:txBody>
      </p:sp>
    </p:spTree>
    <p:extLst>
      <p:ext uri="{BB962C8B-B14F-4D97-AF65-F5344CB8AC3E}">
        <p14:creationId xmlns:p14="http://schemas.microsoft.com/office/powerpoint/2010/main" val="1388274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770A5A4-CC21-4F3D-BEE1-680E159D5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5974" y="1335717"/>
            <a:ext cx="8596668" cy="4186566"/>
          </a:xfrm>
        </p:spPr>
        <p:txBody>
          <a:bodyPr>
            <a:normAutofit/>
          </a:bodyPr>
          <a:lstStyle/>
          <a:p>
            <a:pPr marL="747713" lvl="1" indent="-290513">
              <a:buSzPct val="50000"/>
              <a:buFont typeface="Wingdings" panose="05000000000000000000" pitchFamily="2" charset="2"/>
              <a:buChar char="§"/>
              <a:tabLst>
                <a:tab pos="682625" algn="l"/>
              </a:tabLst>
            </a:pPr>
            <a:r>
              <a:rPr lang="km-KH" sz="3600" dirty="0">
                <a:solidFill>
                  <a:schemeClr val="accent1"/>
                </a:solidFill>
              </a:rPr>
              <a:t>ការពិនិត្យអោយបានត្រឹមត្រូវលើ ក្រុមបាត់បង់ឪកាស តើបានចូលរួមពិគ្រោះយោបល់ក្នុងដំណើរការនៃការរៀបចំផែនការនិងអនុវត្តនូវចំណាត់ការនានា ដើម្បីធាននាថាក្រុមបាត់ឪកាសនិងក្រុមងាយរងគ្រោះ មិនត្រូវ​បានផាត់ចេញពីសង្គម។</a:t>
            </a:r>
          </a:p>
          <a:p>
            <a:pPr marL="742950" lvl="1" indent="-285750">
              <a:buSzPct val="50000"/>
              <a:buFont typeface="Wingdings" panose="05000000000000000000" pitchFamily="2" charset="2"/>
              <a:buChar char="§"/>
            </a:pPr>
            <a:r>
              <a:rPr lang="km-KH" sz="3600" dirty="0">
                <a:solidFill>
                  <a:schemeClr val="accent1"/>
                </a:solidFill>
              </a:rPr>
              <a:t>រាល់ការអនុវត្តគម្រោងវិនិយោគ មានការចូលរួមពីគ្រប់អ្នកពាក់ពន្ធដែររឺទេ</a:t>
            </a:r>
          </a:p>
          <a:p>
            <a:r>
              <a:rPr lang="km-KH" sz="3900">
                <a:solidFill>
                  <a:schemeClr val="accent1"/>
                </a:solidFill>
              </a:rPr>
              <a:t>  </a:t>
            </a:r>
            <a:r>
              <a:rPr lang="km-KH" sz="3600">
                <a:solidFill>
                  <a:schemeClr val="accent1"/>
                </a:solidFill>
              </a:rPr>
              <a:t> </a:t>
            </a:r>
            <a:r>
              <a:rPr lang="km-KH" sz="3600">
                <a:solidFill>
                  <a:schemeClr val="accent5"/>
                </a:solidFill>
              </a:rPr>
              <a:t>៣-២ ការរៀបចំថវិកា</a:t>
            </a:r>
            <a:endParaRPr lang="km-KH" sz="3600" dirty="0">
              <a:solidFill>
                <a:schemeClr val="accent1"/>
              </a:solidFill>
            </a:endParaRPr>
          </a:p>
          <a:p>
            <a:pPr marL="747713" indent="-284163">
              <a:buSzPct val="50000"/>
              <a:buFont typeface="Wingdings" panose="05000000000000000000" pitchFamily="2" charset="2"/>
              <a:buChar char="§"/>
            </a:pPr>
            <a:r>
              <a:rPr lang="km-KH" sz="3600" dirty="0">
                <a:solidFill>
                  <a:schemeClr val="accent1"/>
                </a:solidFill>
              </a:rPr>
              <a:t>តើការរៀបចំថវិកា បានឆ្លុះបញ្ជាំងពីអទិភាពចំពោះក្រុមប្រជាពលរដ្ឋផ្សេងៗទៀតដែរឬទេ?</a:t>
            </a:r>
          </a:p>
        </p:txBody>
      </p:sp>
    </p:spTree>
    <p:extLst>
      <p:ext uri="{BB962C8B-B14F-4D97-AF65-F5344CB8AC3E}">
        <p14:creationId xmlns:p14="http://schemas.microsoft.com/office/powerpoint/2010/main" val="83881190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1647</TotalTime>
  <Words>2405</Words>
  <Application>Microsoft Office PowerPoint</Application>
  <PresentationFormat>Widescreen</PresentationFormat>
  <Paragraphs>81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Facet</vt:lpstr>
      <vt:lpstr>មេរៀន បរិយាប័ន្ន និង សមធម៌សង្គម បង្រៀនដោយ លោក នៅសំ តារារិទ្ធ អភិបាលនៃគណៈអភិបាល ស្រុកបន្ទាយអំពិល  </vt:lpstr>
      <vt:lpstr>គ្រប់គ្នាទទួលផល និងការ គាំទ្រស្មើៗគ្នា (ការផ្តល់អោយស្មើៗគ្នា)  គ្រប់គ្នាទទួលបានផលនិង ការគាំទ្រផ្អែកលើតម្រូវការរបស់ពួកគេ(មូលដ្ឋានគ្រឹះ នៃ”សកម្មភាពគាំទ្រលើកទឺកចិត្ត”) មូលហេតុនៃវិសមភាព ត្រូវបានដោះស្រាយ (ប្រព័ន្ធនៃឧបសគ្គ ត្រូវបានដកចេញ)</vt:lpstr>
      <vt:lpstr>១-និយមន័យ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មេរៀន បរិយាបន្ន និង សមធម៌សង្គម បង្រៀនដោយ លោក នៅសំ តារារិទ្ធ</dc:title>
  <dc:creator>sivtra sokhim</dc:creator>
  <cp:lastModifiedBy>Unknown User</cp:lastModifiedBy>
  <cp:revision>69</cp:revision>
  <dcterms:created xsi:type="dcterms:W3CDTF">2021-06-04T07:08:49Z</dcterms:created>
  <dcterms:modified xsi:type="dcterms:W3CDTF">2021-06-06T23:08:25Z</dcterms:modified>
</cp:coreProperties>
</file>