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071-0DEF-4D4E-8A2D-439625E22A9F}" type="datetimeFigureOut">
              <a:rPr lang="es-ES_tradnl" smtClean="0"/>
              <a:t>24/5/20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4815-FD17-C445-9B0C-6AC77536BB8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3805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071-0DEF-4D4E-8A2D-439625E22A9F}" type="datetimeFigureOut">
              <a:rPr lang="es-ES_tradnl" smtClean="0"/>
              <a:t>24/5/20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4815-FD17-C445-9B0C-6AC77536BB8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7162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071-0DEF-4D4E-8A2D-439625E22A9F}" type="datetimeFigureOut">
              <a:rPr lang="es-ES_tradnl" smtClean="0"/>
              <a:t>24/5/20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4815-FD17-C445-9B0C-6AC77536BB80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7799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071-0DEF-4D4E-8A2D-439625E22A9F}" type="datetimeFigureOut">
              <a:rPr lang="es-ES_tradnl" smtClean="0"/>
              <a:t>24/5/20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4815-FD17-C445-9B0C-6AC77536BB8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9952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071-0DEF-4D4E-8A2D-439625E22A9F}" type="datetimeFigureOut">
              <a:rPr lang="es-ES_tradnl" smtClean="0"/>
              <a:t>24/5/20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4815-FD17-C445-9B0C-6AC77536BB80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8791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071-0DEF-4D4E-8A2D-439625E22A9F}" type="datetimeFigureOut">
              <a:rPr lang="es-ES_tradnl" smtClean="0"/>
              <a:t>24/5/20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4815-FD17-C445-9B0C-6AC77536BB8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00720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071-0DEF-4D4E-8A2D-439625E22A9F}" type="datetimeFigureOut">
              <a:rPr lang="es-ES_tradnl" smtClean="0"/>
              <a:t>24/5/20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4815-FD17-C445-9B0C-6AC77536BB8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6220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071-0DEF-4D4E-8A2D-439625E22A9F}" type="datetimeFigureOut">
              <a:rPr lang="es-ES_tradnl" smtClean="0"/>
              <a:t>24/5/20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4815-FD17-C445-9B0C-6AC77536BB8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523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071-0DEF-4D4E-8A2D-439625E22A9F}" type="datetimeFigureOut">
              <a:rPr lang="es-ES_tradnl" smtClean="0"/>
              <a:t>24/5/20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4815-FD17-C445-9B0C-6AC77536BB8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7953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071-0DEF-4D4E-8A2D-439625E22A9F}" type="datetimeFigureOut">
              <a:rPr lang="es-ES_tradnl" smtClean="0"/>
              <a:t>24/5/20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4815-FD17-C445-9B0C-6AC77536BB8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4148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071-0DEF-4D4E-8A2D-439625E22A9F}" type="datetimeFigureOut">
              <a:rPr lang="es-ES_tradnl" smtClean="0"/>
              <a:t>24/5/20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4815-FD17-C445-9B0C-6AC77536BB8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3053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071-0DEF-4D4E-8A2D-439625E22A9F}" type="datetimeFigureOut">
              <a:rPr lang="es-ES_tradnl" smtClean="0"/>
              <a:t>24/5/20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4815-FD17-C445-9B0C-6AC77536BB8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9993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071-0DEF-4D4E-8A2D-439625E22A9F}" type="datetimeFigureOut">
              <a:rPr lang="es-ES_tradnl" smtClean="0"/>
              <a:t>24/5/20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4815-FD17-C445-9B0C-6AC77536BB8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388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071-0DEF-4D4E-8A2D-439625E22A9F}" type="datetimeFigureOut">
              <a:rPr lang="es-ES_tradnl" smtClean="0"/>
              <a:t>24/5/20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4815-FD17-C445-9B0C-6AC77536BB8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950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071-0DEF-4D4E-8A2D-439625E22A9F}" type="datetimeFigureOut">
              <a:rPr lang="es-ES_tradnl" smtClean="0"/>
              <a:t>24/5/20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4815-FD17-C445-9B0C-6AC77536BB8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1049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071-0DEF-4D4E-8A2D-439625E22A9F}" type="datetimeFigureOut">
              <a:rPr lang="es-ES_tradnl" smtClean="0"/>
              <a:t>24/5/20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4815-FD17-C445-9B0C-6AC77536BB8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6201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E4071-0DEF-4D4E-8A2D-439625E22A9F}" type="datetimeFigureOut">
              <a:rPr lang="es-ES_tradnl" smtClean="0"/>
              <a:t>24/5/20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3A4815-FD17-C445-9B0C-6AC77536BB8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532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ocode.localfocus.nl/" TargetMode="External"/><Relationship Id="rId2" Type="http://schemas.openxmlformats.org/officeDocument/2006/relationships/hyperlink" Target="https://es.wikipedia.org/wiki/Anexo:Barrios_administrativos_de_Madri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02B3F-A173-A94E-8FB0-BD5D9B387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MADRID LIFESTYLE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7B832B-6E62-1A41-AAA9-9112E5DF40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José Javier Rueda, </a:t>
            </a:r>
            <a:r>
              <a:rPr lang="es-ES_tradnl" dirty="0" err="1"/>
              <a:t>May</a:t>
            </a:r>
            <a:r>
              <a:rPr lang="es-ES_tradnl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353962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5F9B8-840E-1A47-A52E-6B704DB9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Introduction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23595F-884A-524D-B329-F34017B10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Lived in Madrid my whole life with my family. Currently looking for a place to move and live by myself.</a:t>
            </a:r>
          </a:p>
          <a:p>
            <a:r>
              <a:rPr lang="en-US" dirty="0"/>
              <a:t>Looking for a neighborhood that satisfies my necessities.</a:t>
            </a:r>
          </a:p>
          <a:p>
            <a:endParaRPr lang="en-US" dirty="0"/>
          </a:p>
          <a:p>
            <a:r>
              <a:rPr lang="en-US" dirty="0"/>
              <a:t>Personal interest.</a:t>
            </a:r>
          </a:p>
          <a:p>
            <a:r>
              <a:rPr lang="en-US" dirty="0"/>
              <a:t>Interest to real state companies.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7887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5919E-E556-2D4A-8B3E-7C7C056D1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Data </a:t>
            </a:r>
            <a:r>
              <a:rPr lang="es-ES_tradnl" dirty="0" err="1"/>
              <a:t>Acquisition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CC11CC-73FB-8046-AC24-E08B39C42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  <a:p>
            <a:pPr lvl="1"/>
            <a:r>
              <a:rPr lang="en-US" dirty="0"/>
              <a:t>Neighborhoods: Wikipedia (</a:t>
            </a:r>
            <a:r>
              <a:rPr lang="en-US" dirty="0">
                <a:hlinkClick r:id="rId2"/>
              </a:rPr>
              <a:t>https://es.wikipedia.org/wiki/Anexo:Barrios_administrativos_de_Madrid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Geospatial information: manually from </a:t>
            </a:r>
            <a:r>
              <a:rPr lang="en-US" dirty="0">
                <a:hlinkClick r:id="rId3"/>
              </a:rPr>
              <a:t>https://geocode.localfocus.nl/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Venues: Foursquare API.</a:t>
            </a:r>
          </a:p>
          <a:p>
            <a:pPr lvl="1"/>
            <a:endParaRPr lang="en-US" dirty="0"/>
          </a:p>
          <a:p>
            <a:r>
              <a:rPr lang="en-US" dirty="0"/>
              <a:t>Cleaning:</a:t>
            </a:r>
          </a:p>
          <a:p>
            <a:pPr lvl="1"/>
            <a:r>
              <a:rPr lang="en-US" dirty="0"/>
              <a:t>Merging the two tables into one data frame.</a:t>
            </a:r>
          </a:p>
          <a:p>
            <a:pPr lvl="1"/>
            <a:r>
              <a:rPr lang="en-US" dirty="0"/>
              <a:t>Shape: 21 districts and 131 neighborhoods.</a:t>
            </a:r>
          </a:p>
          <a:p>
            <a:pPr lvl="1"/>
            <a:r>
              <a:rPr lang="en-US" dirty="0"/>
              <a:t>Change ‘,’ to ‘.’ and data types.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2920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EB25E-EEAF-3241-82C9-A8FA33DF8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Data </a:t>
            </a:r>
            <a:r>
              <a:rPr lang="es-ES_tradnl" dirty="0" err="1"/>
              <a:t>Acquisition</a:t>
            </a:r>
            <a:endParaRPr lang="es-ES_tradnl" dirty="0"/>
          </a:p>
        </p:txBody>
      </p:sp>
      <p:pic>
        <p:nvPicPr>
          <p:cNvPr id="4" name="Imagen 3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F873E63A-CB63-3B47-B93E-F817517819E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7"/>
          <a:stretch/>
        </p:blipFill>
        <p:spPr bwMode="auto">
          <a:xfrm>
            <a:off x="1162664" y="1423743"/>
            <a:ext cx="7626008" cy="48246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0659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B7F53-A52F-9E4C-A7D8-E8FDE9D91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Data </a:t>
            </a:r>
            <a:r>
              <a:rPr lang="es-ES_tradnl" dirty="0" err="1"/>
              <a:t>Analysis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BC4FBC-CCCC-C543-BECF-A29EACE5B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Exploring data frame:</a:t>
            </a:r>
          </a:p>
          <a:p>
            <a:pPr lvl="1"/>
            <a:r>
              <a:rPr lang="en-US" dirty="0"/>
              <a:t>Limit 100 venues per neighborhood.</a:t>
            </a:r>
          </a:p>
          <a:p>
            <a:pPr lvl="1"/>
            <a:r>
              <a:rPr lang="en-US" dirty="0"/>
              <a:t>Set a radius of 700 meters from the center of the neighborhood.</a:t>
            </a:r>
          </a:p>
          <a:p>
            <a:pPr lvl="1"/>
            <a:r>
              <a:rPr lang="en-US" dirty="0"/>
              <a:t>Total venues retrieved: 5535.</a:t>
            </a:r>
          </a:p>
          <a:p>
            <a:pPr lvl="1"/>
            <a:r>
              <a:rPr lang="en-US" dirty="0"/>
              <a:t>Unique venue categories: 296. Very rich selection!</a:t>
            </a:r>
          </a:p>
          <a:p>
            <a:pPr lvl="1"/>
            <a:endParaRPr lang="en-US" dirty="0"/>
          </a:p>
          <a:p>
            <a:r>
              <a:rPr lang="en-US" dirty="0"/>
              <a:t>Obtaining common venues:</a:t>
            </a:r>
          </a:p>
          <a:p>
            <a:pPr lvl="1"/>
            <a:r>
              <a:rPr lang="en-US" dirty="0"/>
              <a:t>One hot encoding: obtain the frequency of each category in each neighborhood.</a:t>
            </a:r>
          </a:p>
          <a:p>
            <a:pPr lvl="1"/>
            <a:r>
              <a:rPr lang="en-US" dirty="0"/>
              <a:t>Select the 5 most common categories per neighborhood.</a:t>
            </a:r>
          </a:p>
        </p:txBody>
      </p:sp>
    </p:spTree>
    <p:extLst>
      <p:ext uri="{BB962C8B-B14F-4D97-AF65-F5344CB8AC3E}">
        <p14:creationId xmlns:p14="http://schemas.microsoft.com/office/powerpoint/2010/main" val="140205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1446A-F580-D245-A5A2-9C0310D1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Clustering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DE2CE2-E445-E14A-A148-2479E411B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</a:t>
            </a:r>
          </a:p>
          <a:p>
            <a:pPr lvl="1"/>
            <a:r>
              <a:rPr lang="en-US" dirty="0"/>
              <a:t>Methodology: k-means.</a:t>
            </a:r>
          </a:p>
          <a:p>
            <a:pPr lvl="1"/>
            <a:r>
              <a:rPr lang="en-US" dirty="0"/>
              <a:t>k=8, optimal value found by trial and error.</a:t>
            </a:r>
          </a:p>
          <a:p>
            <a:pPr lvl="1"/>
            <a:endParaRPr lang="en-US" dirty="0"/>
          </a:p>
          <a:p>
            <a:r>
              <a:rPr lang="en-US" dirty="0"/>
              <a:t>Results:</a:t>
            </a:r>
          </a:p>
          <a:p>
            <a:pPr lvl="1"/>
            <a:endParaRPr lang="en-US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E40875A-C63A-C644-A035-8EBAF5221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15902"/>
              </p:ext>
            </p:extLst>
          </p:nvPr>
        </p:nvGraphicFramePr>
        <p:xfrm>
          <a:off x="2381863" y="4100975"/>
          <a:ext cx="518761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109">
                  <a:extLst>
                    <a:ext uri="{9D8B030D-6E8A-4147-A177-3AD203B41FA5}">
                      <a16:colId xmlns:a16="http://schemas.microsoft.com/office/drawing/2014/main" val="1759289176"/>
                    </a:ext>
                  </a:extLst>
                </a:gridCol>
                <a:gridCol w="3624501">
                  <a:extLst>
                    <a:ext uri="{9D8B030D-6E8A-4147-A177-3AD203B41FA5}">
                      <a16:colId xmlns:a16="http://schemas.microsoft.com/office/drawing/2014/main" val="3522680481"/>
                    </a:ext>
                  </a:extLst>
                </a:gridCol>
              </a:tblGrid>
              <a:tr h="232697"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/>
                        <a:t>Cluster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629636"/>
                  </a:ext>
                </a:extLst>
              </a:tr>
              <a:tr h="232697"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/>
                        <a:t>Cluster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/>
                        <a:t>Tourists (hotels and coffee shops)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230674"/>
                  </a:ext>
                </a:extLst>
              </a:tr>
              <a:tr h="232697"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/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/>
                        <a:t>Food (restaurants and bars)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918667"/>
                  </a:ext>
                </a:extLst>
              </a:tr>
              <a:tr h="232697"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/>
                        <a:t>Cluster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 err="1"/>
                        <a:t>Mirasierra</a:t>
                      </a:r>
                      <a:r>
                        <a:rPr lang="en-US" sz="1200" noProof="0" dirty="0"/>
                        <a:t> (outlier)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601416"/>
                  </a:ext>
                </a:extLst>
              </a:tr>
              <a:tr h="232697"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/>
                        <a:t>Cluster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/>
                        <a:t>El </a:t>
                      </a:r>
                      <a:r>
                        <a:rPr lang="en-US" sz="1200" noProof="0" dirty="0" err="1"/>
                        <a:t>Cañaveral</a:t>
                      </a:r>
                      <a:r>
                        <a:rPr lang="en-US" sz="1200" noProof="0" dirty="0"/>
                        <a:t> (outlier)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660740"/>
                  </a:ext>
                </a:extLst>
              </a:tr>
              <a:tr h="232697"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/>
                        <a:t>Cluster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/>
                        <a:t>Spanish restaurants (tapas)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6585"/>
                  </a:ext>
                </a:extLst>
              </a:tr>
              <a:tr h="232697"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/>
                        <a:t>Cluster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/>
                        <a:t>Sports facilities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851731"/>
                  </a:ext>
                </a:extLst>
              </a:tr>
              <a:tr h="232697"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/>
                        <a:t>Cluster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/>
                        <a:t>Casa de Campo (main park)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688206"/>
                  </a:ext>
                </a:extLst>
              </a:tr>
              <a:tr h="232697"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/>
                        <a:t>Cluster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/>
                        <a:t>Residential (plazas and green areas)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690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406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698A8-9132-C349-967B-85A42F25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Clustering</a:t>
            </a:r>
            <a:endParaRPr lang="es-ES_tradnl" dirty="0"/>
          </a:p>
        </p:txBody>
      </p:sp>
      <p:pic>
        <p:nvPicPr>
          <p:cNvPr id="4" name="Imagen 3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25299DF2-9D1F-6D41-9AF8-9F565649C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97" y="1562979"/>
            <a:ext cx="7676542" cy="468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98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C46D1-D85E-7E4F-8FBF-AE245CE93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Conclusions</a:t>
            </a:r>
            <a:r>
              <a:rPr lang="es-ES_tradnl" dirty="0"/>
              <a:t> and </a:t>
            </a:r>
            <a:r>
              <a:rPr lang="es-ES_tradnl" dirty="0" err="1"/>
              <a:t>Further</a:t>
            </a:r>
            <a:r>
              <a:rPr lang="es-ES_tradnl" dirty="0"/>
              <a:t> </a:t>
            </a:r>
            <a:r>
              <a:rPr lang="es-ES_tradnl" dirty="0" err="1"/>
              <a:t>work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23D410-CB4C-4D4E-98F4-9D1CAF827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Conclusions:</a:t>
            </a:r>
          </a:p>
          <a:p>
            <a:pPr lvl="1"/>
            <a:r>
              <a:rPr lang="en-US" dirty="0"/>
              <a:t>I would move from Goya (Cluster 4) to Estrella (Cluster 7).</a:t>
            </a:r>
          </a:p>
          <a:p>
            <a:pPr lvl="1"/>
            <a:r>
              <a:rPr lang="en-US" dirty="0"/>
              <a:t>Cluster 7 represents quiet neighborhoods with green areas and plazas.</a:t>
            </a:r>
          </a:p>
          <a:p>
            <a:pPr lvl="1"/>
            <a:r>
              <a:rPr lang="en-US" dirty="0"/>
              <a:t>Estrella is not far from my family home so it easy to visit them.</a:t>
            </a:r>
          </a:p>
          <a:p>
            <a:pPr lvl="1"/>
            <a:endParaRPr lang="en-US" dirty="0"/>
          </a:p>
          <a:p>
            <a:r>
              <a:rPr lang="en-US" dirty="0"/>
              <a:t>Further work:</a:t>
            </a:r>
          </a:p>
          <a:p>
            <a:pPr lvl="1"/>
            <a:r>
              <a:rPr lang="en-US" dirty="0"/>
              <a:t>Detect outliers.</a:t>
            </a:r>
          </a:p>
          <a:p>
            <a:pPr lvl="1"/>
            <a:r>
              <a:rPr lang="en-US" dirty="0"/>
              <a:t>Drop neighborhoods with a limited amount of venues, which introduce noise in the model.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45230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E505B-550B-2746-878D-EC1DC03C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Conclusions</a:t>
            </a:r>
            <a:r>
              <a:rPr lang="es-ES_tradnl" dirty="0"/>
              <a:t> and </a:t>
            </a:r>
            <a:r>
              <a:rPr lang="es-ES_tradnl" dirty="0" err="1"/>
              <a:t>Further</a:t>
            </a:r>
            <a:r>
              <a:rPr lang="es-ES_tradnl" dirty="0"/>
              <a:t> </a:t>
            </a:r>
            <a:r>
              <a:rPr lang="es-ES_tradnl" dirty="0" err="1"/>
              <a:t>work</a:t>
            </a:r>
            <a:endParaRPr lang="es-ES_tradnl" dirty="0"/>
          </a:p>
        </p:txBody>
      </p:sp>
      <p:pic>
        <p:nvPicPr>
          <p:cNvPr id="4" name="Imagen 3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0BD64867-58AF-234D-BA98-6043A75E71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51953"/>
            <a:ext cx="4912995" cy="3246120"/>
          </a:xfrm>
          <a:prstGeom prst="rect">
            <a:avLst/>
          </a:prstGeom>
        </p:spPr>
      </p:pic>
      <p:pic>
        <p:nvPicPr>
          <p:cNvPr id="5" name="Imagen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FF40C09A-0282-6143-915A-8FD6ACACD2D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82" y="2943225"/>
            <a:ext cx="4968240" cy="3305175"/>
          </a:xfrm>
          <a:prstGeom prst="rect">
            <a:avLst/>
          </a:prstGeom>
        </p:spPr>
      </p:pic>
      <p:sp>
        <p:nvSpPr>
          <p:cNvPr id="10" name="Flecha circular 9">
            <a:extLst>
              <a:ext uri="{FF2B5EF4-FFF2-40B4-BE49-F238E27FC236}">
                <a16:creationId xmlns:a16="http://schemas.microsoft.com/office/drawing/2014/main" id="{AEFA696F-6574-B747-8657-EC0C091B59C7}"/>
              </a:ext>
            </a:extLst>
          </p:cNvPr>
          <p:cNvSpPr/>
          <p:nvPr/>
        </p:nvSpPr>
        <p:spPr>
          <a:xfrm rot="5400000" flipV="1">
            <a:off x="5500509" y="3406239"/>
            <a:ext cx="1602066" cy="323669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612840"/>
              <a:gd name="adj5" fmla="val 166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4246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{5F525711-5D4E-0F4D-8DA0-28AA1A93710E}tf10001060</Template>
  <TotalTime>39</TotalTime>
  <Words>349</Words>
  <Application>Microsoft Macintosh PowerPoint</Application>
  <PresentationFormat>Panorámica</PresentationFormat>
  <Paragraphs>64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</vt:lpstr>
      <vt:lpstr>MADRID LIFESTYLE</vt:lpstr>
      <vt:lpstr>Introduction</vt:lpstr>
      <vt:lpstr>Data Acquisition</vt:lpstr>
      <vt:lpstr>Data Acquisition</vt:lpstr>
      <vt:lpstr>Data Analysis</vt:lpstr>
      <vt:lpstr>Clustering</vt:lpstr>
      <vt:lpstr>Clustering</vt:lpstr>
      <vt:lpstr>Conclusions and Further work</vt:lpstr>
      <vt:lpstr>Conclusions and Further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Javier Rueda Montes</dc:creator>
  <cp:lastModifiedBy>José Javier Rueda Montes</cp:lastModifiedBy>
  <cp:revision>8</cp:revision>
  <dcterms:created xsi:type="dcterms:W3CDTF">2020-05-24T10:41:48Z</dcterms:created>
  <dcterms:modified xsi:type="dcterms:W3CDTF">2020-05-24T11:20:52Z</dcterms:modified>
</cp:coreProperties>
</file>