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6" name="Shape 21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8" name="Shape 8"/>
        <p:cNvGrpSpPr/>
        <p:nvPr/>
      </p:nvGrpSpPr>
      <p:grpSpPr>
        <a:xfrm>
          <a:off y="0" x="0"/>
          <a:ext cy="0" cx="0"/>
          <a:chOff y="0" x="0"/>
          <a:chExt cy="0" cx="0"/>
        </a:xfrm>
      </p:grpSpPr>
      <p:sp>
        <p:nvSpPr>
          <p:cNvPr id="9" name="Shape 9"/>
          <p:cNvSpPr txBox="1"/>
          <p:nvPr>
            <p:ph type="ctrTitle"/>
          </p:nvPr>
        </p:nvSpPr>
        <p:spPr>
          <a:xfrm>
            <a:off y="751679" x="457200"/>
            <a:ext cy="4012499" cx="8229600"/>
          </a:xfrm>
          <a:prstGeom prst="rect">
            <a:avLst/>
          </a:prstGeom>
          <a:noFill/>
          <a:ln>
            <a:noFill/>
          </a:ln>
        </p:spPr>
        <p:txBody>
          <a:bodyPr bIns="91425" rIns="91425" lIns="91425" tIns="91425" anchor="t" anchorCtr="0"/>
          <a:lstStyle>
            <a:lvl1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1pPr>
            <a:lvl2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2pPr>
            <a:lvl3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3pPr>
            <a:lvl4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4pPr>
            <a:lvl5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5pPr>
            <a:lvl6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6pPr>
            <a:lvl7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7pPr>
            <a:lvl8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8pPr>
            <a:lvl9pPr algn="l" rtl="0" indent="457200" marL="0">
              <a:spcBef>
                <a:spcPts val="0"/>
              </a:spcBef>
              <a:buClr>
                <a:schemeClr val="accent1"/>
              </a:buClr>
              <a:buSzPct val="100000"/>
              <a:buFont typeface="Arial"/>
              <a:buNone/>
              <a:defRPr strike="noStrike" u="none" b="1" cap="none" baseline="0" sz="7200" i="0">
                <a:solidFill>
                  <a:schemeClr val="accent1"/>
                </a:solidFill>
                <a:latin typeface="Arial"/>
                <a:ea typeface="Arial"/>
                <a:cs typeface="Arial"/>
                <a:sym typeface="Arial"/>
              </a:defRPr>
            </a:lvl9pPr>
          </a:lstStyle>
          <a:p/>
        </p:txBody>
      </p:sp>
      <p:sp>
        <p:nvSpPr>
          <p:cNvPr id="10" name="Shape 10"/>
          <p:cNvSpPr txBox="1"/>
          <p:nvPr>
            <p:ph idx="1" type="subTitle"/>
          </p:nvPr>
        </p:nvSpPr>
        <p:spPr>
          <a:xfrm>
            <a:off y="4955189" x="457200"/>
            <a:ext cy="1643400" cx="8229600"/>
          </a:xfrm>
          <a:prstGeom prst="rect">
            <a:avLst/>
          </a:prstGeom>
          <a:noFill/>
          <a:ln>
            <a:noFill/>
          </a:ln>
        </p:spPr>
        <p:txBody>
          <a:bodyPr bIns="91425" rIns="91425" lIns="91425" tIns="91425" anchor="t" anchorCtr="0"/>
          <a:lstStyle>
            <a:lvl1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1pPr>
            <a:lvl2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2pPr>
            <a:lvl3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3pPr>
            <a:lvl4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4pPr>
            <a:lvl5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5pPr>
            <a:lvl6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6pPr>
            <a:lvl7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7pPr>
            <a:lvl8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8pPr>
            <a:lvl9pPr algn="l" rtl="0" indent="304800" marL="0">
              <a:spcBef>
                <a:spcPts val="0"/>
              </a:spcBef>
              <a:buClr>
                <a:schemeClr val="dk2"/>
              </a:buClr>
              <a:buSzPct val="100000"/>
              <a:buFont typeface="Arial"/>
              <a:buNone/>
              <a:defRPr strike="noStrike" u="none" b="0" cap="none" baseline="0" sz="4800" i="0">
                <a:solidFill>
                  <a:schemeClr val="dk2"/>
                </a:solidFill>
                <a:latin typeface="Arial"/>
                <a:ea typeface="Arial"/>
                <a:cs typeface="Arial"/>
                <a:sym typeface="Arial"/>
              </a:defRPr>
            </a:lvl9pPr>
          </a:lstStyle>
          <a:p/>
        </p:txBody>
      </p:sp>
      <p:cxnSp>
        <p:nvCxnSpPr>
          <p:cNvPr id="11" name="Shape 11"/>
          <p:cNvCxnSpPr/>
          <p:nvPr/>
        </p:nvCxnSpPr>
        <p:spPr>
          <a:xfrm>
            <a:off y="54863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4844510"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5" name="Shape 15"/>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16" name="Shape 16"/>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rgbClr val="DA0002"/>
                </a:solidFill>
              </a:defRPr>
            </a:lvl1pPr>
            <a:lvl2pPr rtl="0">
              <a:defRPr>
                <a:solidFill>
                  <a:srgbClr val="DA0002"/>
                </a:solidFill>
              </a:defRPr>
            </a:lvl2pPr>
            <a:lvl3pPr rtl="0">
              <a:defRPr>
                <a:solidFill>
                  <a:srgbClr val="DA0002"/>
                </a:solidFill>
              </a:defRPr>
            </a:lvl3pPr>
            <a:lvl4pPr rtl="0">
              <a:defRPr>
                <a:solidFill>
                  <a:srgbClr val="DA0002"/>
                </a:solidFill>
              </a:defRPr>
            </a:lvl4pPr>
            <a:lvl5pPr rtl="0">
              <a:defRPr>
                <a:solidFill>
                  <a:srgbClr val="DA0002"/>
                </a:solidFill>
              </a:defRPr>
            </a:lvl5pPr>
            <a:lvl6pPr rtl="0">
              <a:defRPr>
                <a:solidFill>
                  <a:srgbClr val="DA0002"/>
                </a:solidFill>
              </a:defRPr>
            </a:lvl6pPr>
            <a:lvl7pPr rtl="0">
              <a:defRPr>
                <a:solidFill>
                  <a:srgbClr val="DA0002"/>
                </a:solidFill>
              </a:defRPr>
            </a:lvl7pPr>
            <a:lvl8pPr rtl="0">
              <a:defRPr>
                <a:solidFill>
                  <a:srgbClr val="DA0002"/>
                </a:solidFill>
              </a:defRPr>
            </a:lvl8pPr>
            <a:lvl9pPr rtl="0">
              <a:defRPr>
                <a:solidFill>
                  <a:srgbClr val="DA0002"/>
                </a:solidFill>
              </a:defRPr>
            </a:lvl9pPr>
          </a:lstStyle>
          <a:p/>
        </p:txBody>
      </p:sp>
      <p:sp>
        <p:nvSpPr>
          <p:cNvPr id="19" name="Shape 19"/>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0" name="Shape 20"/>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cxnSp>
        <p:nvCxnSpPr>
          <p:cNvPr id="21" name="Shape 21"/>
          <p:cNvCxnSpPr/>
          <p:nvPr/>
        </p:nvCxnSpPr>
        <p:spPr>
          <a:xfrm>
            <a:off y="1524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2" name="Shape 22"/>
        <p:cNvGrpSpPr/>
        <p:nvPr/>
      </p:nvGrpSpPr>
      <p:grpSpPr>
        <a:xfrm>
          <a:off y="0" x="0"/>
          <a:ext cy="0" cx="0"/>
          <a:chOff y="0" x="0"/>
          <a:chExt cy="0" cx="0"/>
        </a:xfrm>
      </p:grpSpPr>
      <p:sp>
        <p:nvSpPr>
          <p:cNvPr id="23" name="Shape 23"/>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a:solidFill>
                  <a:schemeClr val="accent1"/>
                </a:solidFill>
              </a:defRPr>
            </a:lvl1pPr>
            <a:lvl2pPr rtl="0">
              <a:defRPr>
                <a:solidFill>
                  <a:schemeClr val="accent1"/>
                </a:solidFill>
              </a:defRPr>
            </a:lvl2pPr>
            <a:lvl3pPr rtl="0">
              <a:defRPr>
                <a:solidFill>
                  <a:schemeClr val="accent1"/>
                </a:solidFill>
              </a:defRPr>
            </a:lvl3pPr>
            <a:lvl4pPr rtl="0">
              <a:defRPr>
                <a:solidFill>
                  <a:schemeClr val="accent1"/>
                </a:solidFill>
              </a:defRPr>
            </a:lvl4pPr>
            <a:lvl5pPr rtl="0">
              <a:defRPr>
                <a:solidFill>
                  <a:schemeClr val="accent1"/>
                </a:solidFill>
              </a:defRPr>
            </a:lvl5pPr>
            <a:lvl6pPr rtl="0">
              <a:defRPr>
                <a:solidFill>
                  <a:schemeClr val="accent1"/>
                </a:solidFill>
              </a:defRPr>
            </a:lvl6pPr>
            <a:lvl7pPr rtl="0">
              <a:defRPr>
                <a:solidFill>
                  <a:schemeClr val="accent1"/>
                </a:solidFill>
              </a:defRPr>
            </a:lvl7pPr>
            <a:lvl8pPr rtl="0">
              <a:defRPr>
                <a:solidFill>
                  <a:schemeClr val="accent1"/>
                </a:solidFill>
              </a:defRPr>
            </a:lvl8pPr>
            <a:lvl9pPr rtl="0">
              <a:defRPr>
                <a:solidFill>
                  <a:schemeClr val="accent1"/>
                </a:solidFill>
              </a:defRPr>
            </a:lvl9pPr>
          </a:lstStyle>
          <a:p/>
        </p:txBody>
      </p:sp>
      <p:cxnSp>
        <p:nvCxnSpPr>
          <p:cNvPr id="24" name="Shape 24"/>
          <p:cNvCxnSpPr/>
          <p:nvPr/>
        </p:nvCxnSpPr>
        <p:spPr>
          <a:xfrm>
            <a:off y="1524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5" name="Shape 25"/>
        <p:cNvGrpSpPr/>
        <p:nvPr/>
      </p:nvGrpSpPr>
      <p:grpSpPr>
        <a:xfrm>
          <a:off y="0" x="0"/>
          <a:ext cy="0" cx="0"/>
          <a:chOff y="0" x="0"/>
          <a:chExt cy="0" cx="0"/>
        </a:xfrm>
      </p:grpSpPr>
      <p:sp>
        <p:nvSpPr>
          <p:cNvPr id="26" name="Shape 26"/>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cxnSp>
        <p:nvCxnSpPr>
          <p:cNvPr id="27" name="Shape 27"/>
          <p:cNvCxnSpPr/>
          <p:nvPr/>
        </p:nvCxnSpPr>
        <p:spPr>
          <a:xfrm>
            <a:off y="5757014"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8" name="Shape 28"/>
        <p:cNvGrpSpPr/>
        <p:nvPr/>
      </p:nvGrpSpPr>
      <p:grpSpPr>
        <a:xfrm>
          <a:off y="0" x="0"/>
          <a:ext cy="0" cx="0"/>
          <a:chOff y="0" x="0"/>
          <a:chExt cy="0" cx="0"/>
        </a:xfrm>
      </p:grpSpPr>
      <p:cxnSp>
        <p:nvCxnSpPr>
          <p:cNvPr id="29" name="Shape 29"/>
          <p:cNvCxnSpPr/>
          <p:nvPr/>
        </p:nvCxnSpPr>
        <p:spPr>
          <a:xfrm>
            <a:off y="150852"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1pPr>
            <a:lvl2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2pPr>
            <a:lvl3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3pPr>
            <a:lvl4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4pPr>
            <a:lvl5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5pPr>
            <a:lvl6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6pPr>
            <a:lvl7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7pPr>
            <a:lvl8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8pPr>
            <a:lvl9pPr algn="l" rtl="0" indent="228600" marL="0">
              <a:spcBef>
                <a:spcPts val="0"/>
              </a:spcBef>
              <a:buClr>
                <a:schemeClr val="accent1"/>
              </a:buClr>
              <a:buSzPct val="100000"/>
              <a:buFont typeface="Arial"/>
              <a:buNone/>
              <a:defRPr strike="noStrike" u="none" b="1" cap="none" baseline="0" sz="3600" i="0">
                <a:solidFill>
                  <a:schemeClr val="accen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cxnSp>
        <p:nvCxnSpPr>
          <p:cNvPr id="7" name="Shape 7"/>
          <p:cNvCxnSpPr/>
          <p:nvPr/>
        </p:nvCxnSpPr>
        <p:spPr>
          <a:xfrm>
            <a:off y="669767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jpg" Type="http://schemas.openxmlformats.org/officeDocument/2006/relationships/image" Id="rId4"/><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4"/><Relationship Target="../media/image03.jpg" Type="http://schemas.openxmlformats.org/officeDocument/2006/relationships/image" Id="rId3"/><Relationship Target="../media/image08.jp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6.png" Type="http://schemas.openxmlformats.org/officeDocument/2006/relationships/image" Id="rId3"/><Relationship Target="../media/image14.pn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0.jpg" Type="http://schemas.openxmlformats.org/officeDocument/2006/relationships/image" Id="rId4"/><Relationship Target="../media/image02.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2.jpg" Type="http://schemas.openxmlformats.org/officeDocument/2006/relationships/image" Id="rId4"/><Relationship Target="../media/image18.jpg" Type="http://schemas.openxmlformats.org/officeDocument/2006/relationships/image" Id="rId3"/><Relationship Target="../media/image17.jpg" Type="http://schemas.openxmlformats.org/officeDocument/2006/relationships/image" Id="rId6"/><Relationship Target="../media/image21.jpg" Type="http://schemas.openxmlformats.org/officeDocument/2006/relationships/image" Id="rId5"/><Relationship Target="../media/image20.jpg" Type="http://schemas.openxmlformats.org/officeDocument/2006/relationships/image" Id="rId8"/><Relationship Target="../media/image19.jpg" Type="http://schemas.openxmlformats.org/officeDocument/2006/relationships/image" Id="rId7"/></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23.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26.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24.jp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25.jp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22.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4"/><Relationship Target="../media/image01.jpg" Type="http://schemas.openxmlformats.org/officeDocument/2006/relationships/image" Id="rId3"/><Relationship Target="../media/image07.png" Type="http://schemas.openxmlformats.org/officeDocument/2006/relationships/image" Id="rId6"/><Relationship Target="../media/image10.jpg" Type="http://schemas.openxmlformats.org/officeDocument/2006/relationships/image"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751679" x="457200"/>
            <a:ext cy="4012499" cx="8229600"/>
          </a:xfrm>
          <a:prstGeom prst="rect">
            <a:avLst/>
          </a:prstGeom>
        </p:spPr>
        <p:txBody>
          <a:bodyPr bIns="91425" rIns="91425" lIns="91425" tIns="91425" anchor="t" anchorCtr="0">
            <a:noAutofit/>
          </a:bodyPr>
          <a:lstStyle/>
          <a:p>
            <a:pPr algn="ctr">
              <a:buNone/>
            </a:pPr>
            <a:r>
              <a:rPr lang="en"/>
              <a:t>ISO - CMMI</a:t>
            </a:r>
          </a:p>
        </p:txBody>
      </p:sp>
      <p:sp>
        <p:nvSpPr>
          <p:cNvPr id="32" name="Shape 32"/>
          <p:cNvSpPr txBox="1"/>
          <p:nvPr>
            <p:ph idx="1" type="subTitle"/>
          </p:nvPr>
        </p:nvSpPr>
        <p:spPr>
          <a:xfrm>
            <a:off y="4955189" x="457200"/>
            <a:ext cy="1643400" cx="8229600"/>
          </a:xfrm>
          <a:prstGeom prst="rect">
            <a:avLst/>
          </a:prstGeom>
        </p:spPr>
        <p:txBody>
          <a:bodyPr bIns="91425" rIns="91425" lIns="91425" tIns="91425" anchor="t" anchorCtr="0">
            <a:noAutofit/>
          </a:bodyPr>
          <a:lstStyle/>
          <a:p>
            <a:pPr>
              <a:buNone/>
            </a:pPr>
            <a:r>
              <a:rPr lang="en"/>
              <a:t>Calidad, desarrollo y aplicaciones</a:t>
            </a:r>
          </a:p>
        </p:txBody>
      </p:sp>
      <p:sp>
        <p:nvSpPr>
          <p:cNvPr id="33" name="Shape 33"/>
          <p:cNvSpPr/>
          <p:nvPr/>
        </p:nvSpPr>
        <p:spPr>
          <a:xfrm>
            <a:off y="2214924" x="1288474"/>
            <a:ext cy="1715100" cx="1870650"/>
          </a:xfrm>
          <a:prstGeom prst="rect">
            <a:avLst/>
          </a:prstGeom>
          <a:blipFill>
            <a:blip r:embed="rId3"/>
            <a:stretch>
              <a:fillRect/>
            </a:stretch>
          </a:blipFill>
          <a:ln>
            <a:noFill/>
          </a:ln>
        </p:spPr>
      </p:sp>
      <p:sp>
        <p:nvSpPr>
          <p:cNvPr id="34" name="Shape 34"/>
          <p:cNvSpPr/>
          <p:nvPr/>
        </p:nvSpPr>
        <p:spPr>
          <a:xfrm>
            <a:off y="2259325" x="4779425"/>
            <a:ext cy="1626300" cx="3118100"/>
          </a:xfrm>
          <a:prstGeom prst="rect">
            <a:avLst/>
          </a:prstGeom>
          <a:blipFill>
            <a:blip r:embed="rId4"/>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idx="1" type="body"/>
          </p:nvPr>
        </p:nvSpPr>
        <p:spPr>
          <a:xfrm>
            <a:off y="1600200" x="457200"/>
            <a:ext cy="4967700" cx="8229600"/>
          </a:xfrm>
          <a:prstGeom prst="rect">
            <a:avLst/>
          </a:prstGeom>
        </p:spPr>
        <p:txBody>
          <a:bodyPr bIns="91425" rIns="91425" lIns="91425" tIns="91425" anchor="t" anchorCtr="0">
            <a:noAutofit/>
          </a:bodyPr>
          <a:lstStyle/>
          <a:p>
            <a:pPr algn="just" rtl="0" lvl="0" indent="0" marL="444500">
              <a:lnSpc>
                <a:spcPct val="115000"/>
              </a:lnSpc>
              <a:spcBef>
                <a:spcPts val="0"/>
              </a:spcBef>
              <a:buNone/>
            </a:pPr>
            <a:r>
              <a:rPr u="sng" b="1" sz="3400" lang="en">
                <a:latin typeface="Calibri"/>
                <a:ea typeface="Calibri"/>
                <a:cs typeface="Calibri"/>
                <a:sym typeface="Calibri"/>
              </a:rPr>
              <a:t>En seguridad informática</a:t>
            </a:r>
          </a:p>
          <a:p>
            <a:r>
              <a:t/>
            </a:r>
          </a:p>
          <a:p>
            <a:r>
              <a:t/>
            </a:r>
          </a:p>
        </p:txBody>
      </p:sp>
      <p:sp>
        <p:nvSpPr>
          <p:cNvPr id="108" name="Shape 108"/>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ISO</a:t>
            </a:r>
          </a:p>
        </p:txBody>
      </p:sp>
      <p:sp>
        <p:nvSpPr>
          <p:cNvPr id="109" name="Shape 109"/>
          <p:cNvSpPr txBox="1"/>
          <p:nvPr/>
        </p:nvSpPr>
        <p:spPr>
          <a:xfrm>
            <a:off y="2279925" x="667775"/>
            <a:ext cy="1143000" cx="1869900"/>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rtl="0" lvl="0">
              <a:buNone/>
            </a:pPr>
            <a:r>
              <a:rPr sz="1800" lang="en"/>
              <a:t>ITSEC</a:t>
            </a:r>
          </a:p>
          <a:p>
            <a:pPr algn="ctr" rtl="0" lvl="0">
              <a:buNone/>
            </a:pPr>
            <a:r>
              <a:rPr lang="en"/>
              <a:t>Estándar Europeo</a:t>
            </a:r>
          </a:p>
          <a:p>
            <a:r>
              <a:t/>
            </a:r>
          </a:p>
          <a:p>
            <a:pPr algn="ctr">
              <a:buNone/>
            </a:pPr>
            <a:r>
              <a:rPr lang="en"/>
              <a:t>(muy flexible)</a:t>
            </a:r>
          </a:p>
        </p:txBody>
      </p:sp>
      <p:sp>
        <p:nvSpPr>
          <p:cNvPr id="110" name="Shape 110"/>
          <p:cNvSpPr txBox="1"/>
          <p:nvPr/>
        </p:nvSpPr>
        <p:spPr>
          <a:xfrm>
            <a:off y="2279925" x="2990050"/>
            <a:ext cy="1143000" cx="23852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rtl="0" lvl="0">
              <a:buNone/>
            </a:pPr>
            <a:r>
              <a:rPr sz="1800" lang="en"/>
              <a:t>TCSEC</a:t>
            </a:r>
          </a:p>
          <a:p>
            <a:pPr algn="ctr" rtl="0" lvl="0">
              <a:buNone/>
            </a:pPr>
            <a:r>
              <a:rPr lang="en"/>
              <a:t>Estándar Departamento de Defensa de EEUU</a:t>
            </a:r>
          </a:p>
          <a:p>
            <a:pPr algn="ctr" rtl="0" lvl="0">
              <a:buNone/>
            </a:pPr>
            <a:r>
              <a:rPr lang="en"/>
              <a:t>(muy rígido)</a:t>
            </a:r>
          </a:p>
        </p:txBody>
      </p:sp>
      <p:sp>
        <p:nvSpPr>
          <p:cNvPr id="111" name="Shape 111"/>
          <p:cNvSpPr txBox="1"/>
          <p:nvPr/>
        </p:nvSpPr>
        <p:spPr>
          <a:xfrm>
            <a:off y="2517025" x="2494325"/>
            <a:ext cy="633900" cx="366000"/>
          </a:xfrm>
          <a:prstGeom prst="rect">
            <a:avLst/>
          </a:prstGeom>
          <a:noFill/>
        </p:spPr>
        <p:txBody>
          <a:bodyPr bIns="91425" rIns="91425" lIns="91425" tIns="91425" anchor="t" anchorCtr="0">
            <a:noAutofit/>
          </a:bodyPr>
          <a:lstStyle/>
          <a:p>
            <a:pPr>
              <a:buNone/>
            </a:pPr>
            <a:r>
              <a:rPr sz="3600" lang="en"/>
              <a:t>+</a:t>
            </a:r>
          </a:p>
        </p:txBody>
      </p:sp>
      <p:sp>
        <p:nvSpPr>
          <p:cNvPr id="112" name="Shape 112"/>
          <p:cNvSpPr txBox="1"/>
          <p:nvPr/>
        </p:nvSpPr>
        <p:spPr>
          <a:xfrm>
            <a:off y="2440825" x="5389925"/>
            <a:ext cy="633900" cx="632699"/>
          </a:xfrm>
          <a:prstGeom prst="rect">
            <a:avLst/>
          </a:prstGeom>
          <a:noFill/>
        </p:spPr>
        <p:txBody>
          <a:bodyPr bIns="91425" rIns="91425" lIns="91425" tIns="91425" anchor="t" anchorCtr="0">
            <a:noAutofit/>
          </a:bodyPr>
          <a:lstStyle/>
          <a:p>
            <a:pPr rtl="0" lvl="0">
              <a:buNone/>
            </a:pPr>
            <a:r>
              <a:rPr sz="3600" lang="en"/>
              <a:t>=</a:t>
            </a:r>
          </a:p>
        </p:txBody>
      </p:sp>
      <p:sp>
        <p:nvSpPr>
          <p:cNvPr id="113" name="Shape 113"/>
          <p:cNvSpPr txBox="1"/>
          <p:nvPr/>
        </p:nvSpPr>
        <p:spPr>
          <a:xfrm>
            <a:off y="2287225" x="5951325"/>
            <a:ext cy="1143000" cx="26042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rtl="0" lvl="0">
              <a:buNone/>
            </a:pPr>
            <a:r>
              <a:rPr sz="1800" lang="en"/>
              <a:t>ISO/IEC 15408</a:t>
            </a:r>
          </a:p>
          <a:p>
            <a:pPr algn="ctr" rtl="0" lvl="0">
              <a:buNone/>
            </a:pPr>
            <a:r>
              <a:rPr lang="en"/>
              <a:t>(llamado "Common Criteria")</a:t>
            </a:r>
          </a:p>
          <a:p>
            <a:r>
              <a:t/>
            </a:r>
          </a:p>
          <a:p>
            <a:pPr algn="ctr" rtl="0" lvl="0">
              <a:buNone/>
            </a:pPr>
            <a:r>
              <a:rPr lang="en"/>
              <a:t>(flexibilidad intermedia)</a:t>
            </a:r>
          </a:p>
        </p:txBody>
      </p:sp>
      <p:sp>
        <p:nvSpPr>
          <p:cNvPr id="114" name="Shape 114"/>
          <p:cNvSpPr txBox="1"/>
          <p:nvPr/>
        </p:nvSpPr>
        <p:spPr>
          <a:xfrm>
            <a:off y="3620525" x="5964275"/>
            <a:ext cy="2872799" cx="2604299"/>
          </a:xfrm>
          <a:prstGeom prst="rect">
            <a:avLst/>
          </a:prstGeom>
          <a:noFill/>
        </p:spPr>
        <p:txBody>
          <a:bodyPr bIns="91425" rIns="91425" lIns="91425" tIns="91425" anchor="t" anchorCtr="0">
            <a:noAutofit/>
          </a:bodyPr>
          <a:lstStyle/>
          <a:p>
            <a:pPr algn="ctr" rtl="0" lvl="0">
              <a:buNone/>
            </a:pPr>
            <a:r>
              <a:rPr u="sng" sz="1200" lang="en"/>
              <a:t>Aplicación con:</a:t>
            </a:r>
          </a:p>
          <a:p>
            <a:pPr algn="l" rtl="0" lvl="0">
              <a:buNone/>
            </a:pPr>
            <a:r>
              <a:rPr sz="1200" lang="en"/>
              <a:t>EAL0: Seguridad minima</a:t>
            </a:r>
          </a:p>
          <a:p>
            <a:pPr rtl="0" lvl="0">
              <a:buNone/>
            </a:pPr>
            <a:r>
              <a:rPr sz="1200" lang="en"/>
              <a:t>EAL1: Funcionalmente probada</a:t>
            </a:r>
          </a:p>
          <a:p>
            <a:pPr rtl="0" lvl="0">
              <a:buNone/>
            </a:pPr>
            <a:r>
              <a:rPr sz="1200" lang="en"/>
              <a:t>EAL2 : Estructuralmente probada</a:t>
            </a:r>
          </a:p>
          <a:p>
            <a:pPr rtl="0" lvl="0">
              <a:buNone/>
            </a:pPr>
            <a:r>
              <a:rPr sz="1200" lang="en"/>
              <a:t>EAL3: Probada metódicamente</a:t>
            </a:r>
          </a:p>
          <a:p>
            <a:pPr rtl="0" lvl="0">
              <a:buNone/>
            </a:pPr>
            <a:r>
              <a:rPr sz="1200" lang="en"/>
              <a:t>EAL4: Diseñada, probada y chequeada metódicamente</a:t>
            </a:r>
          </a:p>
          <a:p>
            <a:pPr rtl="0" lvl="0">
              <a:buNone/>
            </a:pPr>
            <a:r>
              <a:rPr sz="1200" lang="en"/>
              <a:t>EAL5: Diseñada y semi-formalmente probada</a:t>
            </a:r>
          </a:p>
          <a:p>
            <a:pPr rtl="0" lvl="0">
              <a:buNone/>
            </a:pPr>
            <a:r>
              <a:rPr sz="1200" lang="en"/>
              <a:t>EAL6: Diseñada y semi-formalmente probada y chequeada</a:t>
            </a:r>
          </a:p>
          <a:p>
            <a:pPr>
              <a:buNone/>
            </a:pPr>
            <a:r>
              <a:rPr sz="1200" lang="en"/>
              <a:t>EAL7: Formalmente verificada, diseñada y probada</a:t>
            </a:r>
          </a:p>
        </p:txBody>
      </p:sp>
      <p:sp>
        <p:nvSpPr>
          <p:cNvPr id="115" name="Shape 115"/>
          <p:cNvSpPr txBox="1"/>
          <p:nvPr/>
        </p:nvSpPr>
        <p:spPr>
          <a:xfrm>
            <a:off y="3544325" x="2916275"/>
            <a:ext cy="2872799" cx="2604299"/>
          </a:xfrm>
          <a:prstGeom prst="rect">
            <a:avLst/>
          </a:prstGeom>
          <a:noFill/>
        </p:spPr>
        <p:txBody>
          <a:bodyPr bIns="91425" rIns="91425" lIns="91425" tIns="91425" anchor="t" anchorCtr="0">
            <a:noAutofit/>
          </a:bodyPr>
          <a:lstStyle/>
          <a:p>
            <a:pPr algn="ctr" rtl="0" lvl="0">
              <a:buNone/>
            </a:pPr>
            <a:r>
              <a:rPr u="sng" sz="1200" lang="en"/>
              <a:t>Aplicación con:</a:t>
            </a:r>
          </a:p>
          <a:p>
            <a:r>
              <a:t/>
            </a:r>
          </a:p>
          <a:p>
            <a:pPr rtl="0" lvl="0">
              <a:buNone/>
            </a:pPr>
            <a:r>
              <a:rPr sz="1200" lang="en"/>
              <a:t>D: Seguridad Mínima</a:t>
            </a:r>
          </a:p>
          <a:p>
            <a:pPr rtl="0" lvl="0">
              <a:buNone/>
            </a:pPr>
            <a:r>
              <a:rPr sz="1200" lang="en"/>
              <a:t>C: Protección sin exceso</a:t>
            </a:r>
          </a:p>
          <a:p>
            <a:pPr rtl="0" lvl="0">
              <a:buNone/>
            </a:pPr>
            <a:r>
              <a:rPr sz="1200" lang="en"/>
              <a:t>B: Protección obligatoria</a:t>
            </a:r>
          </a:p>
          <a:p>
            <a:pPr rtl="0" lvl="0">
              <a:buNone/>
            </a:pPr>
            <a:r>
              <a:rPr sz="1200" lang="en"/>
              <a:t>A: Protección verificada</a:t>
            </a:r>
          </a:p>
        </p:txBody>
      </p:sp>
      <p:sp>
        <p:nvSpPr>
          <p:cNvPr id="116" name="Shape 116"/>
          <p:cNvSpPr txBox="1"/>
          <p:nvPr/>
        </p:nvSpPr>
        <p:spPr>
          <a:xfrm>
            <a:off y="3620525" x="325475"/>
            <a:ext cy="2872799" cx="2604299"/>
          </a:xfrm>
          <a:prstGeom prst="rect">
            <a:avLst/>
          </a:prstGeom>
          <a:noFill/>
        </p:spPr>
        <p:txBody>
          <a:bodyPr bIns="91425" rIns="91425" lIns="91425" tIns="91425" anchor="t" anchorCtr="0">
            <a:noAutofit/>
          </a:bodyPr>
          <a:lstStyle/>
          <a:p>
            <a:pPr algn="ctr" rtl="0" lvl="0">
              <a:buNone/>
            </a:pPr>
            <a:r>
              <a:rPr u="sng" sz="1200" lang="en"/>
              <a:t>Aplicación con:</a:t>
            </a:r>
          </a:p>
          <a:p>
            <a:r>
              <a:t/>
            </a:r>
          </a:p>
          <a:p>
            <a:pPr rtl="0" lvl="0">
              <a:buClr>
                <a:srgbClr val="000000"/>
              </a:buClr>
              <a:buSzPct val="91666"/>
              <a:buFont typeface="Arial"/>
              <a:buNone/>
            </a:pPr>
            <a:r>
              <a:rPr sz="1200" lang="en"/>
              <a:t>E0: Seguridad mínima</a:t>
            </a:r>
          </a:p>
          <a:p>
            <a:pPr rtl="0" lvl="0">
              <a:buNone/>
            </a:pPr>
            <a:r>
              <a:rPr sz="1200" lang="en"/>
              <a:t>F-C1, E1: Relativa protección </a:t>
            </a:r>
          </a:p>
          <a:p>
            <a:pPr rtl="0" lvl="0">
              <a:buNone/>
            </a:pPr>
            <a:r>
              <a:rPr sz="1200" lang="en"/>
              <a:t>F-C2, E2: Protección de acceso controlado</a:t>
            </a:r>
          </a:p>
          <a:p>
            <a:pPr rtl="0" lvl="0">
              <a:buNone/>
            </a:pPr>
            <a:r>
              <a:rPr sz="1200" lang="en"/>
              <a:t>F-B1, E3: Etiquetado de seguridad</a:t>
            </a:r>
          </a:p>
          <a:p>
            <a:pPr rtl="0" lvl="0">
              <a:buClr>
                <a:srgbClr val="000000"/>
              </a:buClr>
              <a:buSzPct val="91666"/>
              <a:buFont typeface="Arial"/>
              <a:buNone/>
            </a:pPr>
            <a:r>
              <a:rPr sz="1200" lang="en"/>
              <a:t>F-B2, E4: Protección estructurada</a:t>
            </a:r>
          </a:p>
          <a:p>
            <a:pPr rtl="0" lvl="0">
              <a:buNone/>
            </a:pPr>
            <a:r>
              <a:rPr sz="1200" lang="en"/>
              <a:t>F-B3, E5: Separación en dominios de seguridad </a:t>
            </a:r>
          </a:p>
          <a:p>
            <a:pPr rtl="0" lvl="0">
              <a:buClr>
                <a:srgbClr val="000000"/>
              </a:buClr>
              <a:buSzPct val="91666"/>
              <a:buFont typeface="Arial"/>
              <a:buNone/>
            </a:pPr>
            <a:r>
              <a:rPr sz="1200" lang="en"/>
              <a:t>F-B3, E6: Diseño verificado</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22" name="Shape 122"/>
          <p:cNvSpPr txBox="1"/>
          <p:nvPr>
            <p:ph idx="1" type="body"/>
          </p:nvPr>
        </p:nvSpPr>
        <p:spPr>
          <a:xfrm>
            <a:off y="1600200" x="457200"/>
            <a:ext cy="4967700" cx="8229600"/>
          </a:xfrm>
          <a:prstGeom prst="rect">
            <a:avLst/>
          </a:prstGeom>
        </p:spPr>
        <p:txBody>
          <a:bodyPr bIns="91425" rIns="91425" lIns="91425" tIns="91425" anchor="t" anchorCtr="0">
            <a:noAutofit/>
          </a:bodyPr>
          <a:lstStyle/>
          <a:p>
            <a:pPr algn="just" rtl="0" lvl="0" indent="0" marL="457200">
              <a:lnSpc>
                <a:spcPct val="115000"/>
              </a:lnSpc>
              <a:spcBef>
                <a:spcPts val="0"/>
              </a:spcBef>
              <a:buNone/>
            </a:pPr>
            <a:r>
              <a:rPr sz="2400" lang="en">
                <a:solidFill>
                  <a:srgbClr val="000000"/>
                </a:solidFill>
              </a:rPr>
              <a:t>·Capability </a:t>
            </a:r>
          </a:p>
          <a:p>
            <a:pPr algn="just" rtl="0" lvl="0" indent="0" marL="457200">
              <a:lnSpc>
                <a:spcPct val="115000"/>
              </a:lnSpc>
              <a:spcBef>
                <a:spcPts val="0"/>
              </a:spcBef>
              <a:buNone/>
            </a:pPr>
            <a:r>
              <a:rPr sz="2400" lang="en">
                <a:solidFill>
                  <a:srgbClr val="000000"/>
                </a:solidFill>
              </a:rPr>
              <a:t> Madurity</a:t>
            </a:r>
          </a:p>
          <a:p>
            <a:pPr algn="just" rtl="0" lvl="0" indent="0" marL="457200">
              <a:lnSpc>
                <a:spcPct val="115000"/>
              </a:lnSpc>
              <a:spcBef>
                <a:spcPts val="0"/>
              </a:spcBef>
              <a:buNone/>
            </a:pPr>
            <a:r>
              <a:rPr sz="2400" lang="en">
                <a:solidFill>
                  <a:srgbClr val="000000"/>
                </a:solidFill>
              </a:rPr>
              <a:t> Model </a:t>
            </a:r>
          </a:p>
          <a:p>
            <a:pPr algn="just" rtl="0" lvl="0" indent="0" marL="457200">
              <a:lnSpc>
                <a:spcPct val="115000"/>
              </a:lnSpc>
              <a:spcBef>
                <a:spcPts val="0"/>
              </a:spcBef>
              <a:buNone/>
            </a:pPr>
            <a:r>
              <a:rPr sz="2400" lang="en">
                <a:solidFill>
                  <a:srgbClr val="000000"/>
                </a:solidFill>
              </a:rPr>
              <a:t> Integration </a:t>
            </a:r>
          </a:p>
          <a:p>
            <a:pPr algn="just" rtl="0" lvl="0" indent="0" marL="457200">
              <a:lnSpc>
                <a:spcPct val="115000"/>
              </a:lnSpc>
              <a:spcBef>
                <a:spcPts val="0"/>
              </a:spcBef>
              <a:buNone/>
            </a:pPr>
            <a:r>
              <a:rPr sz="2100" lang="en">
                <a:solidFill>
                  <a:srgbClr val="000000"/>
                </a:solidFill>
              </a:rPr>
              <a:t>(modelo integrado de la capacidad y madurez )</a:t>
            </a:r>
          </a:p>
          <a:p>
            <a:pPr algn="just" rtl="0" lvl="0" indent="0" marL="457200">
              <a:lnSpc>
                <a:spcPct val="115000"/>
              </a:lnSpc>
              <a:spcBef>
                <a:spcPts val="0"/>
              </a:spcBef>
              <a:buNone/>
            </a:pPr>
            <a:r>
              <a:rPr sz="2300" lang="en">
                <a:solidFill>
                  <a:srgbClr val="000000"/>
                </a:solidFill>
              </a:rPr>
              <a:t>(es un modelo de evaluación de los procesos de una organización)</a:t>
            </a:r>
          </a:p>
          <a:p>
            <a:pPr algn="just" rtl="0" lvl="0">
              <a:lnSpc>
                <a:spcPct val="115000"/>
              </a:lnSpc>
              <a:spcBef>
                <a:spcPts val="0"/>
              </a:spcBef>
              <a:buClr>
                <a:srgbClr val="000000"/>
              </a:buClr>
              <a:buSzPct val="36666"/>
              <a:buFont typeface="Arial"/>
              <a:buNone/>
            </a:pPr>
            <a:r>
              <a:rPr u="sng" lang="en"/>
              <a:t>Objetivo</a:t>
            </a:r>
            <a:r>
              <a:rPr lang="en"/>
              <a:t>: </a:t>
            </a:r>
            <a:r>
              <a:rPr sz="2200" lang="en"/>
              <a:t>CMMI Se creó con la intención de mejorar las capacidades en distintas escalas de los procesos involucrados en el desarrollo de software. No es tan amplio como ISO que abarca varios rubros y aplicaciones. Sino que está enfocado en el proceso de desarrollo, mantenimiento y operación de sistemas software.</a:t>
            </a:r>
          </a:p>
          <a:p>
            <a:r>
              <a:t/>
            </a:r>
          </a:p>
          <a:p>
            <a:r>
              <a:t/>
            </a:r>
          </a:p>
          <a:p>
            <a:r>
              <a:t/>
            </a:r>
          </a:p>
          <a:p>
            <a:r>
              <a:t/>
            </a:r>
          </a:p>
          <a:p>
            <a:r>
              <a:t/>
            </a:r>
          </a:p>
        </p:txBody>
      </p:sp>
      <p:sp>
        <p:nvSpPr>
          <p:cNvPr id="123" name="Shape 123"/>
          <p:cNvSpPr/>
          <p:nvPr/>
        </p:nvSpPr>
        <p:spPr>
          <a:xfrm>
            <a:off y="1600200" x="3922300"/>
            <a:ext cy="1537524" cx="4494750"/>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29" name="Shape 129"/>
          <p:cNvSpPr txBox="1"/>
          <p:nvPr>
            <p:ph idx="1" type="body"/>
          </p:nvPr>
        </p:nvSpPr>
        <p:spPr>
          <a:xfrm>
            <a:off y="1600200" x="457200"/>
            <a:ext cy="4967700" cx="8229600"/>
          </a:xfrm>
          <a:prstGeom prst="rect">
            <a:avLst/>
          </a:prstGeom>
        </p:spPr>
        <p:txBody>
          <a:bodyPr bIns="91425" rIns="91425" lIns="91425" tIns="91425" anchor="t" anchorCtr="0">
            <a:noAutofit/>
          </a:bodyPr>
          <a:lstStyle/>
          <a:p>
            <a:pPr algn="just" rtl="0" lvl="0" indent="0" marL="444500">
              <a:lnSpc>
                <a:spcPct val="115000"/>
              </a:lnSpc>
              <a:spcBef>
                <a:spcPts val="0"/>
              </a:spcBef>
              <a:buClr>
                <a:srgbClr val="000000"/>
              </a:buClr>
              <a:buSzPct val="36666"/>
              <a:buFont typeface="Arial"/>
              <a:buNone/>
            </a:pPr>
            <a:r>
              <a:rPr lang="en"/>
              <a:t>CMMI no posee una certificación como ISO. Las organizaciones no pueden ser certificadas bajo CMMI, por el contrario son evaluadas y luego se les asigna un nivel en base a dicha actividad de evaluación. Esto determina el nivel de madurez del proceso auditado.</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35" name="Shape 135"/>
          <p:cNvSpPr txBox="1"/>
          <p:nvPr>
            <p:ph idx="1" type="body"/>
          </p:nvPr>
        </p:nvSpPr>
        <p:spPr>
          <a:xfrm>
            <a:off y="1479587" x="457200"/>
            <a:ext cy="4967700" cx="7219799"/>
          </a:xfrm>
          <a:prstGeom prst="rect">
            <a:avLst/>
          </a:prstGeom>
        </p:spPr>
        <p:txBody>
          <a:bodyPr bIns="91425" rIns="91425" lIns="91425" tIns="91425" anchor="t" anchorCtr="0">
            <a:noAutofit/>
          </a:bodyPr>
          <a:lstStyle/>
          <a:p>
            <a:pPr rtl="0" lvl="0">
              <a:buNone/>
            </a:pPr>
            <a:r>
              <a:rPr u="sng" sz="2400" lang="en"/>
              <a:t>   </a:t>
            </a:r>
            <a:r>
              <a:rPr u="sng" b="1" sz="2400" lang="en"/>
              <a:t>Metas de este modelo</a:t>
            </a:r>
          </a:p>
          <a:p>
            <a:pPr rtl="0" lvl="0">
              <a:buNone/>
            </a:pPr>
            <a:r>
              <a:rPr sz="2400" lang="en">
                <a:solidFill>
                  <a:srgbClr val="0000FF"/>
                </a:solidFill>
              </a:rPr>
              <a:t>1.</a:t>
            </a:r>
            <a:r>
              <a:rPr sz="2000" lang="en"/>
              <a:t>Entregar software de mayor calidad, y cumplir con la expectativas y necesidades del cliente (requisitos del cliente).</a:t>
            </a:r>
          </a:p>
          <a:p>
            <a:r>
              <a:t/>
            </a:r>
          </a:p>
          <a:p>
            <a:pPr rtl="0" lvl="0">
              <a:buNone/>
            </a:pPr>
            <a:r>
              <a:rPr sz="2400" lang="en">
                <a:solidFill>
                  <a:srgbClr val="0000FF"/>
                </a:solidFill>
              </a:rPr>
              <a:t>2.</a:t>
            </a:r>
            <a:r>
              <a:rPr sz="2400" lang="en"/>
              <a:t> </a:t>
            </a:r>
            <a:r>
              <a:rPr sz="2000" lang="en"/>
              <a:t>Incrementar la productividad (control del desarrollo con menos errores y detección de los mismos en etapas más tempranas).</a:t>
            </a:r>
          </a:p>
          <a:p>
            <a:pPr rtl="0" lvl="0">
              <a:buNone/>
            </a:pPr>
            <a:r>
              <a:rPr sz="2400" lang="en">
                <a:solidFill>
                  <a:srgbClr val="0000FF"/>
                </a:solidFill>
              </a:rPr>
              <a:t>3.</a:t>
            </a:r>
            <a:r>
              <a:rPr sz="2000" lang="en"/>
              <a:t>Mejorar el modelo de estimación y planificación de los esfuerzos (coste y tiempo ) para lograr ser más eficientes en la entrega de productos y servicios, evitando los sobrecostes que conlleva una mala estimación y planificación</a:t>
            </a:r>
          </a:p>
        </p:txBody>
      </p:sp>
      <p:sp>
        <p:nvSpPr>
          <p:cNvPr id="136" name="Shape 136"/>
          <p:cNvSpPr/>
          <p:nvPr/>
        </p:nvSpPr>
        <p:spPr>
          <a:xfrm>
            <a:off y="1724337" x="7636425"/>
            <a:ext cy="1459750" cx="1155400"/>
          </a:xfrm>
          <a:prstGeom prst="rect">
            <a:avLst/>
          </a:prstGeom>
          <a:blipFill>
            <a:blip r:embed="rId3"/>
            <a:stretch>
              <a:fillRect/>
            </a:stretch>
          </a:blipFill>
          <a:ln>
            <a:noFill/>
          </a:ln>
        </p:spPr>
      </p:sp>
      <p:sp>
        <p:nvSpPr>
          <p:cNvPr id="137" name="Shape 137"/>
          <p:cNvSpPr/>
          <p:nvPr/>
        </p:nvSpPr>
        <p:spPr>
          <a:xfrm>
            <a:off y="3184100" x="7574725"/>
            <a:ext cy="1382475" cx="1278800"/>
          </a:xfrm>
          <a:prstGeom prst="rect">
            <a:avLst/>
          </a:prstGeom>
          <a:blipFill>
            <a:blip r:embed="rId4"/>
            <a:stretch>
              <a:fillRect/>
            </a:stretch>
          </a:blipFill>
          <a:ln>
            <a:noFill/>
          </a:ln>
        </p:spPr>
      </p:sp>
      <p:sp>
        <p:nvSpPr>
          <p:cNvPr id="138" name="Shape 138"/>
          <p:cNvSpPr/>
          <p:nvPr/>
        </p:nvSpPr>
        <p:spPr>
          <a:xfrm>
            <a:off y="4566575" x="7534687"/>
            <a:ext cy="1880724" cx="1358875"/>
          </a:xfrm>
          <a:prstGeom prst="rect">
            <a:avLst/>
          </a:prstGeom>
          <a:blipFill>
            <a:blip r:embed="rId5"/>
            <a:stretch>
              <a:fillRect/>
            </a:stretch>
          </a:blipFill>
          <a:ln>
            <a:noFill/>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44" name="Shape 144"/>
          <p:cNvSpPr txBox="1"/>
          <p:nvPr>
            <p:ph idx="1" type="body"/>
          </p:nvPr>
        </p:nvSpPr>
        <p:spPr>
          <a:xfrm>
            <a:off y="1572650" x="305725"/>
            <a:ext cy="4967700" cx="8229600"/>
          </a:xfrm>
          <a:prstGeom prst="rect">
            <a:avLst/>
          </a:prstGeom>
        </p:spPr>
        <p:txBody>
          <a:bodyPr bIns="91425" rIns="91425" lIns="91425" tIns="91425" anchor="t" anchorCtr="0">
            <a:noAutofit/>
          </a:bodyPr>
          <a:lstStyle/>
          <a:p>
            <a:pPr rtl="0" lvl="0">
              <a:buNone/>
            </a:pPr>
            <a:r>
              <a:rPr u="sng" b="1" lang="en">
                <a:solidFill>
                  <a:srgbClr val="000000"/>
                </a:solidFill>
              </a:rPr>
              <a:t>Representacion y niveles </a:t>
            </a:r>
          </a:p>
          <a:p>
            <a:r>
              <a:t/>
            </a:r>
          </a:p>
        </p:txBody>
      </p:sp>
      <p:sp>
        <p:nvSpPr>
          <p:cNvPr id="145" name="Shape 145"/>
          <p:cNvSpPr/>
          <p:nvPr/>
        </p:nvSpPr>
        <p:spPr>
          <a:xfrm>
            <a:off y="2385225" x="305725"/>
            <a:ext cy="3907674" cx="7590275"/>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151" name="Shape 151"/>
          <p:cNvSpPr txBox="1"/>
          <p:nvPr>
            <p:ph idx="1" type="body"/>
          </p:nvPr>
        </p:nvSpPr>
        <p:spPr>
          <a:xfrm>
            <a:off y="1481837" x="360800"/>
            <a:ext cy="4967700" cx="8229600"/>
          </a:xfrm>
          <a:prstGeom prst="rect">
            <a:avLst/>
          </a:prstGeom>
        </p:spPr>
        <p:txBody>
          <a:bodyPr bIns="91425" rIns="91425" lIns="91425" tIns="91425" anchor="t" anchorCtr="0">
            <a:noAutofit/>
          </a:bodyPr>
          <a:lstStyle/>
          <a:p>
            <a:pPr rtl="0" lvl="0">
              <a:buNone/>
            </a:pPr>
            <a:r>
              <a:rPr u="sng" b="1" lang="en"/>
              <a:t>Nivel 1 Inicial o ejecutado :</a:t>
            </a:r>
          </a:p>
          <a:p>
            <a:pPr>
              <a:buNone/>
            </a:pPr>
            <a:r>
              <a:rPr sz="2400" lang="en"/>
              <a:t>Las organizaciones en este nivel no disponen de un ambiente estable para el desarrollo y mantenimiento de software .El éxito de los proyectos se basa  la mayoría de las veces en el esfuerzo personal, aunque a menudo se producen fracasos y casi siempre retrasos y sobrecostes</a:t>
            </a:r>
          </a:p>
        </p:txBody>
      </p:sp>
      <p:sp>
        <p:nvSpPr>
          <p:cNvPr id="152" name="Shape 152"/>
          <p:cNvSpPr/>
          <p:nvPr/>
        </p:nvSpPr>
        <p:spPr>
          <a:xfrm>
            <a:off y="4623301" x="723175"/>
            <a:ext cy="1381250" cx="1889200"/>
          </a:xfrm>
          <a:prstGeom prst="rect">
            <a:avLst/>
          </a:prstGeom>
          <a:blipFill>
            <a:blip r:embed="rId3"/>
            <a:stretch>
              <a:fillRect/>
            </a:stretch>
          </a:blipFill>
        </p:spPr>
      </p:sp>
      <p:sp>
        <p:nvSpPr>
          <p:cNvPr id="153" name="Shape 153"/>
          <p:cNvSpPr/>
          <p:nvPr/>
        </p:nvSpPr>
        <p:spPr>
          <a:xfrm>
            <a:off y="4495725" x="3346600"/>
            <a:ext cy="1508825" cx="1690899"/>
          </a:xfrm>
          <a:prstGeom prst="rect">
            <a:avLst/>
          </a:prstGeom>
          <a:blipFill>
            <a:blip r:embed="rId4"/>
            <a:stretch>
              <a:fillRect/>
            </a:stretch>
          </a:blipFill>
        </p:spPr>
      </p:sp>
      <p:sp>
        <p:nvSpPr>
          <p:cNvPr id="154" name="Shape 154"/>
          <p:cNvSpPr/>
          <p:nvPr/>
        </p:nvSpPr>
        <p:spPr>
          <a:xfrm>
            <a:off y="4385025" x="5510100"/>
            <a:ext cy="1619525" cx="1690900"/>
          </a:xfrm>
          <a:prstGeom prst="rect">
            <a:avLst/>
          </a:prstGeom>
          <a:blipFill>
            <a:blip r:embed="rId5"/>
            <a:stretch>
              <a:fillRect/>
            </a:stretch>
          </a:blipFill>
        </p:spPr>
      </p:sp>
      <p:sp>
        <p:nvSpPr>
          <p:cNvPr id="155" name="Shape 155"/>
          <p:cNvSpPr txBox="1"/>
          <p:nvPr/>
        </p:nvSpPr>
        <p:spPr>
          <a:xfrm>
            <a:off y="6513725" x="4916275"/>
            <a:ext cy="54300" cx="1690800"/>
          </a:xfrm>
          <a:prstGeom prst="rect">
            <a:avLst/>
          </a:prstGeom>
          <a:noFill/>
        </p:spPr>
        <p:txBody>
          <a:bodyPr bIns="91425" rIns="91425" lIns="91425" tIns="91425" anchor="t" anchorCtr="0">
            <a:noAutofit/>
          </a:bodyPr>
          <a:lstStyle/>
          <a:p/>
        </p:txBody>
      </p:sp>
      <p:sp>
        <p:nvSpPr>
          <p:cNvPr id="156" name="Shape 156"/>
          <p:cNvSpPr txBox="1"/>
          <p:nvPr/>
        </p:nvSpPr>
        <p:spPr>
          <a:xfrm>
            <a:off y="6210750" x="3208675"/>
            <a:ext cy="303000" cx="2124899"/>
          </a:xfrm>
          <a:prstGeom prst="rect">
            <a:avLst/>
          </a:prstGeom>
          <a:noFill/>
        </p:spPr>
        <p:txBody>
          <a:bodyPr bIns="91425" rIns="91425" lIns="91425" tIns="91425" anchor="t" anchorCtr="0">
            <a:noAutofit/>
          </a:bodyPr>
          <a:lstStyle/>
          <a:p>
            <a:pPr>
              <a:buNone/>
            </a:pPr>
            <a:r>
              <a:rPr lang="en"/>
              <a:t>Se disparan los costos</a:t>
            </a:r>
          </a:p>
        </p:txBody>
      </p:sp>
      <p:sp>
        <p:nvSpPr>
          <p:cNvPr id="157" name="Shape 157"/>
          <p:cNvSpPr txBox="1"/>
          <p:nvPr/>
        </p:nvSpPr>
        <p:spPr>
          <a:xfrm>
            <a:off y="6121225" x="5531950"/>
            <a:ext cy="523200" cx="3611999"/>
          </a:xfrm>
          <a:prstGeom prst="rect">
            <a:avLst/>
          </a:prstGeom>
          <a:noFill/>
        </p:spPr>
        <p:txBody>
          <a:bodyPr bIns="91425" rIns="91425" lIns="91425" tIns="91425" anchor="t" anchorCtr="0">
            <a:noAutofit/>
          </a:bodyPr>
          <a:lstStyle/>
          <a:p>
            <a:pPr>
              <a:buNone/>
            </a:pPr>
            <a:r>
              <a:rPr lang="en"/>
              <a:t>El desarrollo y gestión del proyecto no es bueno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63" name="Shape 163"/>
          <p:cNvSpPr txBox="1"/>
          <p:nvPr>
            <p:ph idx="1" type="body"/>
          </p:nvPr>
        </p:nvSpPr>
        <p:spPr>
          <a:xfrm>
            <a:off y="1600200" x="457200"/>
            <a:ext cy="3164100" cx="8229600"/>
          </a:xfrm>
          <a:prstGeom prst="rect">
            <a:avLst/>
          </a:prstGeom>
        </p:spPr>
        <p:txBody>
          <a:bodyPr bIns="91425" rIns="91425" lIns="91425" tIns="91425" anchor="t" anchorCtr="0">
            <a:noAutofit/>
          </a:bodyPr>
          <a:lstStyle/>
          <a:p>
            <a:pPr rtl="0" lvl="0">
              <a:buNone/>
            </a:pPr>
            <a:r>
              <a:rPr u="sng" b="1" lang="en"/>
              <a:t>Nivel 2 :Administrativo administrado o repetible</a:t>
            </a:r>
          </a:p>
          <a:p>
            <a:pPr rtl="0" lvl="0">
              <a:buNone/>
            </a:pPr>
            <a:r>
              <a:rPr sz="2300" lang="en">
                <a:solidFill>
                  <a:srgbClr val="000000"/>
                </a:solidFill>
              </a:rPr>
              <a:t>Asegura que sus procesos son planeados, documentados, realizados, monitoreados y controlados a nivel de proyectos. Los requerimientos, estándares y objetivos para los procesos, sus productos de trabajo y sus servicios son definidos y documentados. El estado de los productos es visible para la administración.</a:t>
            </a:r>
          </a:p>
          <a:p>
            <a:r>
              <a:t/>
            </a:r>
          </a:p>
        </p:txBody>
      </p:sp>
      <p:sp>
        <p:nvSpPr>
          <p:cNvPr id="164" name="Shape 164"/>
          <p:cNvSpPr/>
          <p:nvPr/>
        </p:nvSpPr>
        <p:spPr>
          <a:xfrm>
            <a:off y="4845650" x="457200"/>
            <a:ext cy="1767875" cx="2443074"/>
          </a:xfrm>
          <a:prstGeom prst="rect">
            <a:avLst/>
          </a:prstGeom>
          <a:blipFill>
            <a:blip r:embed="rId3"/>
            <a:stretch>
              <a:fillRect/>
            </a:stretch>
          </a:blipFill>
        </p:spPr>
      </p:sp>
      <p:sp>
        <p:nvSpPr>
          <p:cNvPr id="165" name="Shape 165"/>
          <p:cNvSpPr txBox="1"/>
          <p:nvPr/>
        </p:nvSpPr>
        <p:spPr>
          <a:xfrm>
            <a:off y="5011600" x="3098650"/>
            <a:ext cy="678299" cx="2615099"/>
          </a:xfrm>
          <a:prstGeom prst="rect">
            <a:avLst/>
          </a:prstGeom>
          <a:noFill/>
        </p:spPr>
        <p:txBody>
          <a:bodyPr bIns="91425" rIns="91425" lIns="91425" tIns="91425" anchor="t" anchorCtr="0">
            <a:noAutofit/>
          </a:bodyPr>
          <a:lstStyle/>
          <a:p>
            <a:pPr>
              <a:buNone/>
            </a:pPr>
            <a:r>
              <a:rPr lang="en"/>
              <a:t>Se puede saber el estado del proyecto en cualquier momento</a:t>
            </a:r>
          </a:p>
        </p:txBody>
      </p:sp>
      <p:sp>
        <p:nvSpPr>
          <p:cNvPr id="166" name="Shape 166"/>
          <p:cNvSpPr txBox="1"/>
          <p:nvPr/>
        </p:nvSpPr>
        <p:spPr>
          <a:xfrm>
            <a:off y="5772800" x="3255675"/>
            <a:ext cy="629700" cx="3692700"/>
          </a:xfrm>
          <a:prstGeom prst="rect">
            <a:avLst/>
          </a:prstGeom>
          <a:noFill/>
        </p:spPr>
        <p:txBody>
          <a:bodyPr bIns="91425" rIns="91425" lIns="91425" tIns="91425" anchor="t" anchorCtr="0">
            <a:noAutofit/>
          </a:bodyPr>
          <a:lstStyle/>
          <a:p>
            <a:pPr rtl="0" lvl="0">
              <a:buClr>
                <a:srgbClr val="000000"/>
              </a:buClr>
              <a:buSzPct val="73333"/>
              <a:buFont typeface="Arial"/>
              <a:buNone/>
            </a:pPr>
            <a:r>
              <a:rPr sz="1500" lang="en" i="1"/>
              <a:t>Los objetivos se cumplen con éxito, aún más, los objetivos de tiempo, calidad y costo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172" name="Shape 17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u="sng" b="1" lang="en"/>
              <a:t>Nivel 3 : Definido</a:t>
            </a:r>
          </a:p>
          <a:p>
            <a:pPr rtl="0" lvl="0">
              <a:buNone/>
            </a:pPr>
            <a:r>
              <a:rPr lang="en"/>
              <a:t>Se utiliza un proceso adaptado basado en un proceso estándar, se ajusta a la política de procesos que existe en la organización.</a:t>
            </a:r>
          </a:p>
          <a:p>
            <a:pPr rtl="0" lvl="0">
              <a:buNone/>
            </a:pPr>
            <a:r>
              <a:rPr lang="en"/>
              <a:t>(la mayoría de las empresas al llegar a este ya no siguen avanzando a los niveles siguientes)</a:t>
            </a:r>
          </a:p>
        </p:txBody>
      </p:sp>
      <p:sp>
        <p:nvSpPr>
          <p:cNvPr id="173" name="Shape 173"/>
          <p:cNvSpPr/>
          <p:nvPr/>
        </p:nvSpPr>
        <p:spPr>
          <a:xfrm>
            <a:off y="4600850" x="1723275"/>
            <a:ext cy="2072924" cx="2207525"/>
          </a:xfrm>
          <a:prstGeom prst="rect">
            <a:avLst/>
          </a:prstGeom>
          <a:blipFill>
            <a:blip r:embed="rId3"/>
            <a:stretch>
              <a:fillRect/>
            </a:stretch>
          </a:blipFill>
        </p:spPr>
      </p:sp>
      <p:sp>
        <p:nvSpPr>
          <p:cNvPr id="174" name="Shape 174"/>
          <p:cNvSpPr txBox="1"/>
          <p:nvPr/>
        </p:nvSpPr>
        <p:spPr>
          <a:xfrm>
            <a:off y="5169875" x="4310750"/>
            <a:ext cy="587699" cx="3888600"/>
          </a:xfrm>
          <a:prstGeom prst="rect">
            <a:avLst/>
          </a:prstGeom>
          <a:noFill/>
        </p:spPr>
        <p:txBody>
          <a:bodyPr bIns="91425" rIns="91425" lIns="91425" tIns="91425" anchor="t" anchorCtr="0">
            <a:noAutofit/>
          </a:bodyPr>
          <a:lstStyle/>
          <a:p>
            <a:pPr>
              <a:buNone/>
            </a:pPr>
            <a:r>
              <a:rPr lang="en" i="1"/>
              <a:t>Mientras que el nivel 2 se enfoca en los proyectos, el nivel 3 se enfoca en la definición de estándares a nivel organizacional</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a:t>
            </a:r>
          </a:p>
        </p:txBody>
      </p:sp>
      <p:sp>
        <p:nvSpPr>
          <p:cNvPr id="180" name="Shape 180"/>
          <p:cNvSpPr txBox="1"/>
          <p:nvPr>
            <p:ph idx="1" type="body"/>
          </p:nvPr>
        </p:nvSpPr>
        <p:spPr>
          <a:xfrm>
            <a:off y="1698175" x="457200"/>
            <a:ext cy="4914899" cx="8254800"/>
          </a:xfrm>
          <a:prstGeom prst="rect">
            <a:avLst/>
          </a:prstGeom>
        </p:spPr>
        <p:txBody>
          <a:bodyPr bIns="91425" rIns="91425" lIns="91425" tIns="91425" anchor="t" anchorCtr="0">
            <a:noAutofit/>
          </a:bodyPr>
          <a:lstStyle/>
          <a:p>
            <a:pPr rtl="0" lvl="0">
              <a:buNone/>
            </a:pPr>
            <a:r>
              <a:rPr u="sng" b="1" lang="en"/>
              <a:t>Nivel 4 Gestionado  Cuantitativamente</a:t>
            </a:r>
          </a:p>
          <a:p>
            <a:pPr algn="just" rtl="0" lvl="0">
              <a:lnSpc>
                <a:spcPct val="140000"/>
              </a:lnSpc>
              <a:spcBef>
                <a:spcPts val="0"/>
              </a:spcBef>
              <a:buClr>
                <a:srgbClr val="000000"/>
              </a:buClr>
              <a:buSzPct val="55000"/>
              <a:buFont typeface="Arial"/>
              <a:buNone/>
            </a:pPr>
            <a:r>
              <a:rPr sz="2000" lang="en">
                <a:solidFill>
                  <a:srgbClr val="000000"/>
                </a:solidFill>
              </a:rPr>
              <a:t>Una organización </a:t>
            </a:r>
            <a:r>
              <a:rPr b="1" sz="2000" lang="en">
                <a:solidFill>
                  <a:srgbClr val="000000"/>
                </a:solidFill>
              </a:rPr>
              <a:t>CMMI Nivel 4 </a:t>
            </a:r>
            <a:r>
              <a:rPr sz="2000" lang="en">
                <a:solidFill>
                  <a:srgbClr val="000000"/>
                </a:solidFill>
              </a:rPr>
              <a:t>asegura que sus procesos son controlados usando estadísticas y otras técnicas cuantitativas. Se establecen Objetivos Cuantitativos de Calidad y Performance, y son usados como criterios para administrar los procesos. Las causas especiales de variación son identificadas y corregidas para evitar futuras ocurrencias.</a:t>
            </a:r>
          </a:p>
          <a:p>
            <a:pPr algn="just" rtl="0" lvl="0">
              <a:lnSpc>
                <a:spcPct val="140000"/>
              </a:lnSpc>
              <a:spcBef>
                <a:spcPts val="0"/>
              </a:spcBef>
              <a:buClr>
                <a:srgbClr val="000000"/>
              </a:buClr>
              <a:buSzPct val="36666"/>
              <a:buFont typeface="Arial"/>
              <a:buNone/>
            </a:pPr>
            <a:r>
              <a:rPr lang="en"/>
              <a:t>.</a:t>
            </a:r>
            <a:r>
              <a:rPr sz="2000" lang="en"/>
              <a:t>El software resultante es de alta calidad</a:t>
            </a:r>
          </a:p>
        </p:txBody>
      </p:sp>
      <p:sp>
        <p:nvSpPr>
          <p:cNvPr id="181" name="Shape 181"/>
          <p:cNvSpPr txBox="1"/>
          <p:nvPr/>
        </p:nvSpPr>
        <p:spPr>
          <a:xfrm>
            <a:off y="5516550" x="482325"/>
            <a:ext cy="851699" cx="7913100"/>
          </a:xfrm>
          <a:prstGeom prst="rect">
            <a:avLst/>
          </a:prstGeom>
          <a:noFill/>
        </p:spPr>
        <p:txBody>
          <a:bodyPr bIns="91425" rIns="91425" lIns="91425" tIns="91425" anchor="t" anchorCtr="0">
            <a:noAutofit/>
          </a:bodyPr>
          <a:lstStyle/>
          <a:p>
            <a:pPr>
              <a:buNone/>
            </a:pPr>
            <a:r>
              <a:rPr sz="2000" lang="en" i="1"/>
              <a:t>La diferencia esencial con el nivel 3 es que en este nivel la performance de los procesos es estadísticamente predecible.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187" name="Shape 18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u="sng" b="1" lang="en"/>
              <a:t>Nivel 5 Optimizado:</a:t>
            </a:r>
          </a:p>
          <a:p>
            <a:pPr rtl="0" lvl="0">
              <a:buNone/>
            </a:pPr>
            <a:r>
              <a:rPr lang="en"/>
              <a:t>Se considera que una organización mejora continuamente sus procesos basados en una comprensión cuantitativa de sus objetivos de negocio y las necesidades de rendimiento .</a:t>
            </a:r>
          </a:p>
          <a:p>
            <a:pPr rtl="0" lvl="0">
              <a:buNone/>
            </a:pPr>
            <a:r>
              <a:rPr lang="en"/>
              <a:t>Mejora continuamente innovando .</a:t>
            </a:r>
          </a:p>
          <a:p>
            <a:r>
              <a:t/>
            </a:r>
          </a:p>
        </p:txBody>
      </p:sp>
      <p:sp>
        <p:nvSpPr>
          <p:cNvPr id="188" name="Shape 188"/>
          <p:cNvSpPr/>
          <p:nvPr/>
        </p:nvSpPr>
        <p:spPr>
          <a:xfrm>
            <a:off y="5087800" x="638075"/>
            <a:ext cy="1589324" cx="2090475"/>
          </a:xfrm>
          <a:prstGeom prst="rect">
            <a:avLst/>
          </a:prstGeom>
          <a:blipFill>
            <a:blip r:embed="rId3"/>
            <a:stretch>
              <a:fillRect/>
            </a:stretch>
          </a:blipFill>
        </p:spPr>
      </p:sp>
      <p:sp>
        <p:nvSpPr>
          <p:cNvPr id="189" name="Shape 189"/>
          <p:cNvSpPr txBox="1"/>
          <p:nvPr/>
        </p:nvSpPr>
        <p:spPr>
          <a:xfrm>
            <a:off y="5395975" x="3150150"/>
            <a:ext cy="851400" cx="5298000"/>
          </a:xfrm>
          <a:prstGeom prst="rect">
            <a:avLst/>
          </a:prstGeom>
          <a:noFill/>
        </p:spPr>
        <p:txBody>
          <a:bodyPr bIns="91425" rIns="91425" lIns="91425" tIns="91425" anchor="t" anchorCtr="0">
            <a:noAutofit/>
          </a:bodyPr>
          <a:lstStyle/>
          <a:p>
            <a:pPr>
              <a:buNone/>
            </a:pPr>
            <a:r>
              <a:rPr sz="2000" lang="en" i="1"/>
              <a:t>La principal diferencia con el nivel 4 es el tipo de variación al que se apunta a la mejora continua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751679" x="457200"/>
            <a:ext cy="4012499" cx="8229600"/>
          </a:xfrm>
          <a:prstGeom prst="rect">
            <a:avLst/>
          </a:prstGeom>
        </p:spPr>
        <p:txBody>
          <a:bodyPr bIns="91425" rIns="91425" lIns="91425" tIns="91425" anchor="t" anchorCtr="0">
            <a:noAutofit/>
          </a:bodyPr>
          <a:lstStyle/>
          <a:p>
            <a:pPr algn="ctr" rtl="0" lvl="0">
              <a:buNone/>
            </a:pPr>
            <a:r>
              <a:rPr lang="en"/>
              <a:t>ISO - CMMI</a:t>
            </a:r>
          </a:p>
          <a:p>
            <a:pPr algn="ctr" rtl="0" lvl="0">
              <a:buNone/>
            </a:pPr>
            <a:r>
              <a:rPr sz="3000" lang="en">
                <a:solidFill>
                  <a:srgbClr val="000000"/>
                </a:solidFill>
              </a:rPr>
              <a:t>Análisis de sistemas: Grupo 7</a:t>
            </a:r>
          </a:p>
          <a:p>
            <a:r>
              <a:t/>
            </a:r>
          </a:p>
          <a:p>
            <a:pPr algn="ctr" rtl="0" lvl="0">
              <a:buNone/>
            </a:pPr>
            <a:r>
              <a:rPr b="0" sz="2800" lang="en">
                <a:solidFill>
                  <a:srgbClr val="000000"/>
                </a:solidFill>
              </a:rPr>
              <a:t>Mariana Perdomo</a:t>
            </a:r>
          </a:p>
          <a:p>
            <a:pPr algn="ctr" rtl="0" lvl="0">
              <a:buNone/>
            </a:pPr>
            <a:r>
              <a:rPr b="0" sz="2800" lang="en">
                <a:solidFill>
                  <a:srgbClr val="000000"/>
                </a:solidFill>
              </a:rPr>
              <a:t>Natalia Barron</a:t>
            </a:r>
          </a:p>
          <a:p>
            <a:pPr algn="ctr" rtl="0" lvl="0">
              <a:buNone/>
            </a:pPr>
            <a:r>
              <a:rPr b="0" sz="2800" lang="en">
                <a:solidFill>
                  <a:srgbClr val="000000"/>
                </a:solidFill>
              </a:rPr>
              <a:t>Ezequiel Contarino</a:t>
            </a:r>
          </a:p>
          <a:p>
            <a:pPr algn="ctr" rtl="0" lvl="0">
              <a:buNone/>
            </a:pPr>
            <a:r>
              <a:rPr b="0" sz="2800" lang="en">
                <a:solidFill>
                  <a:srgbClr val="000000"/>
                </a:solidFill>
              </a:rPr>
              <a:t>Guido Giardullo</a:t>
            </a:r>
          </a:p>
          <a:p>
            <a:pPr algn="ctr" rtl="0" lvl="0">
              <a:buNone/>
            </a:pPr>
            <a:r>
              <a:rPr b="0" sz="2800" lang="en">
                <a:solidFill>
                  <a:srgbClr val="000000"/>
                </a:solidFill>
              </a:rPr>
              <a:t>Ezequiel Paolillo</a:t>
            </a:r>
          </a:p>
        </p:txBody>
      </p:sp>
      <p:sp>
        <p:nvSpPr>
          <p:cNvPr id="40" name="Shape 40"/>
          <p:cNvSpPr txBox="1"/>
          <p:nvPr>
            <p:ph idx="1" type="subTitle"/>
          </p:nvPr>
        </p:nvSpPr>
        <p:spPr>
          <a:xfrm>
            <a:off y="4955189" x="457200"/>
            <a:ext cy="1643400" cx="8229600"/>
          </a:xfrm>
          <a:prstGeom prst="rect">
            <a:avLst/>
          </a:prstGeom>
        </p:spPr>
        <p:txBody>
          <a:bodyPr bIns="91425" rIns="91425" lIns="91425" tIns="91425" anchor="t" anchorCtr="0">
            <a:noAutofit/>
          </a:bodyPr>
          <a:lstStyle/>
          <a:p/>
        </p:txBody>
      </p:sp>
      <p:sp>
        <p:nvSpPr>
          <p:cNvPr id="41" name="Shape 41"/>
          <p:cNvSpPr/>
          <p:nvPr/>
        </p:nvSpPr>
        <p:spPr>
          <a:xfrm>
            <a:off y="4919349" x="1226124"/>
            <a:ext cy="1715100" cx="1870650"/>
          </a:xfrm>
          <a:prstGeom prst="rect">
            <a:avLst/>
          </a:prstGeom>
          <a:blipFill>
            <a:blip r:embed="rId3"/>
            <a:stretch>
              <a:fillRect/>
            </a:stretch>
          </a:blipFill>
          <a:ln>
            <a:noFill/>
          </a:ln>
        </p:spPr>
      </p:sp>
      <p:sp>
        <p:nvSpPr>
          <p:cNvPr id="42" name="Shape 42"/>
          <p:cNvSpPr/>
          <p:nvPr/>
        </p:nvSpPr>
        <p:spPr>
          <a:xfrm>
            <a:off y="4963750" x="4779425"/>
            <a:ext cy="1626300" cx="3118100"/>
          </a:xfrm>
          <a:prstGeom prst="rect">
            <a:avLst/>
          </a:prstGeom>
          <a:blipFill>
            <a:blip r:embed="rId4"/>
            <a:stretch>
              <a:fillRect/>
            </a:stretch>
          </a:blipFill>
          <a:ln>
            <a:noFill/>
          </a:ln>
        </p:spPr>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195" name="Shape 19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u="sng" b="1" sz="2000" lang="en">
                <a:solidFill>
                  <a:srgbClr val="393939"/>
                </a:solidFill>
              </a:rPr>
              <a:t>SCAMPI</a:t>
            </a:r>
          </a:p>
          <a:p>
            <a:pPr rtl="0" lvl="0">
              <a:buNone/>
            </a:pPr>
            <a:r>
              <a:rPr sz="2400" lang="en">
                <a:solidFill>
                  <a:srgbClr val="393939"/>
                </a:solidFill>
              </a:rPr>
              <a:t>La </a:t>
            </a:r>
            <a:r>
              <a:rPr sz="2400" lang="en" i="1">
                <a:solidFill>
                  <a:srgbClr val="393939"/>
                </a:solidFill>
              </a:rPr>
              <a:t>evaluación SCAMPI </a:t>
            </a:r>
            <a:r>
              <a:rPr sz="2400" lang="en">
                <a:solidFill>
                  <a:srgbClr val="393939"/>
                </a:solidFill>
              </a:rPr>
              <a:t>determina el nivel, de madurez o capacidad, que ha alcanzado una organización que aplica CMMI en sus procesos. Su objetivo principal es determinar las fortalezas y oportunidades de mejora de los procesos de la organización.</a:t>
            </a:r>
          </a:p>
          <a:p>
            <a:pPr rtl="0" lvl="0" indent="-323850" marL="457200">
              <a:lnSpc>
                <a:spcPct val="143181"/>
              </a:lnSpc>
              <a:spcBef>
                <a:spcPts val="0"/>
              </a:spcBef>
              <a:buClr>
                <a:srgbClr val="000000"/>
              </a:buClr>
              <a:buSzPct val="166666"/>
              <a:buFont typeface="Arial"/>
              <a:buChar char="•"/>
            </a:pPr>
            <a:r>
              <a:rPr sz="1500" lang="en" i="1">
                <a:solidFill>
                  <a:srgbClr val="393939"/>
                </a:solidFill>
              </a:rPr>
              <a:t>SCAMPI Clase A: </a:t>
            </a:r>
            <a:r>
              <a:rPr sz="1500" lang="en">
                <a:solidFill>
                  <a:srgbClr val="393939"/>
                </a:solidFill>
              </a:rPr>
              <a:t>El método más amplio, con mayor cobertura del modelo y es el único que puede proporcionar un nivel de madurez o perfil de capacidad. Es liderado por un </a:t>
            </a:r>
            <a:r>
              <a:rPr sz="1500" lang="en" i="1">
                <a:solidFill>
                  <a:srgbClr val="393939"/>
                </a:solidFill>
              </a:rPr>
              <a:t>SCAMPI Lead Appraiser</a:t>
            </a:r>
            <a:r>
              <a:rPr sz="1500" lang="en">
                <a:solidFill>
                  <a:srgbClr val="393939"/>
                </a:solidFill>
              </a:rPr>
              <a:t> autorizado por el SEI.</a:t>
            </a:r>
          </a:p>
          <a:p>
            <a:pPr rtl="0" lvl="0" indent="-323850" marL="457200">
              <a:lnSpc>
                <a:spcPct val="143181"/>
              </a:lnSpc>
              <a:spcBef>
                <a:spcPts val="0"/>
              </a:spcBef>
              <a:buClr>
                <a:srgbClr val="000000"/>
              </a:buClr>
              <a:buSzPct val="166666"/>
              <a:buFont typeface="Arial"/>
              <a:buChar char="•"/>
            </a:pPr>
            <a:r>
              <a:rPr sz="1500" lang="en" i="1">
                <a:solidFill>
                  <a:srgbClr val="393939"/>
                </a:solidFill>
              </a:rPr>
              <a:t>SCAMPI Clase B:</a:t>
            </a:r>
            <a:r>
              <a:rPr sz="1500" lang="en">
                <a:solidFill>
                  <a:srgbClr val="393939"/>
                </a:solidFill>
              </a:rPr>
              <a:t> Es menos amplio y detallado que el clase “A” y eventualmente más económico. Se utiliza como evaluación inicial o parcial, enfocado en las áreas que requieren atención. En este caso no requiere de un Lead Appraiser para ser realizado.</a:t>
            </a:r>
          </a:p>
          <a:p>
            <a:pPr rtl="0" lvl="0" indent="-323850" marL="457200">
              <a:lnSpc>
                <a:spcPct val="143181"/>
              </a:lnSpc>
              <a:spcBef>
                <a:spcPts val="0"/>
              </a:spcBef>
              <a:buClr>
                <a:srgbClr val="000000"/>
              </a:buClr>
              <a:buSzPct val="166666"/>
              <a:buFont typeface="Arial"/>
              <a:buChar char="•"/>
            </a:pPr>
            <a:r>
              <a:rPr sz="1500" lang="en" i="1">
                <a:solidFill>
                  <a:srgbClr val="393939"/>
                </a:solidFill>
              </a:rPr>
              <a:t>SCAMPI Clase C: </a:t>
            </a:r>
            <a:r>
              <a:rPr sz="1500" lang="en">
                <a:solidFill>
                  <a:srgbClr val="393939"/>
                </a:solidFill>
              </a:rPr>
              <a:t>Es el más sencillo, económico y requiere una capacitación menor. Se enfoca en áreas de interés o de mayor riesgo en la organización.</a:t>
            </a:r>
          </a:p>
          <a:p>
            <a:r>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201" name="Shape 20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u="sng" b="1" lang="en"/>
              <a:t>Beneficios : </a:t>
            </a:r>
          </a:p>
          <a:p>
            <a:pPr rtl="0" lvl="0" indent="-127000" marL="228600">
              <a:lnSpc>
                <a:spcPct val="115000"/>
              </a:lnSpc>
              <a:spcBef>
                <a:spcPts val="0"/>
              </a:spcBef>
              <a:buClr>
                <a:srgbClr val="000000"/>
              </a:buClr>
              <a:buSzPct val="166666"/>
              <a:buFont typeface="Arial"/>
              <a:buChar char="•"/>
            </a:pPr>
            <a:r>
              <a:rPr sz="2000" lang="en">
                <a:solidFill>
                  <a:srgbClr val="000000"/>
                </a:solidFill>
              </a:rPr>
              <a:t>Mayor fiabilidad de las planificaciones .</a:t>
            </a:r>
          </a:p>
          <a:p>
            <a:pPr rtl="0" lvl="0" indent="-127000" marL="228600">
              <a:lnSpc>
                <a:spcPct val="115000"/>
              </a:lnSpc>
              <a:spcBef>
                <a:spcPts val="0"/>
              </a:spcBef>
              <a:buClr>
                <a:srgbClr val="000000"/>
              </a:buClr>
              <a:buSzPct val="166666"/>
              <a:buFont typeface="Arial"/>
              <a:buChar char="•"/>
            </a:pPr>
            <a:r>
              <a:rPr sz="2000" lang="en">
                <a:solidFill>
                  <a:srgbClr val="000000"/>
                </a:solidFill>
              </a:rPr>
              <a:t>Reducción de retrabajos.</a:t>
            </a:r>
          </a:p>
          <a:p>
            <a:pPr rtl="0" lvl="0" indent="-127000" marL="228600">
              <a:lnSpc>
                <a:spcPct val="115000"/>
              </a:lnSpc>
              <a:spcBef>
                <a:spcPts val="0"/>
              </a:spcBef>
              <a:buClr>
                <a:srgbClr val="000000"/>
              </a:buClr>
              <a:buSzPct val="166666"/>
              <a:buFont typeface="Arial"/>
              <a:buChar char="•"/>
            </a:pPr>
            <a:r>
              <a:rPr sz="2000" lang="en">
                <a:solidFill>
                  <a:srgbClr val="000000"/>
                </a:solidFill>
              </a:rPr>
              <a:t>Acuerdos claros sobre el servicio y la funcionalidad del producto a entregar.</a:t>
            </a:r>
          </a:p>
          <a:p>
            <a:pPr rtl="0" lvl="0" indent="-127000" marL="228600">
              <a:lnSpc>
                <a:spcPct val="115000"/>
              </a:lnSpc>
              <a:spcBef>
                <a:spcPts val="0"/>
              </a:spcBef>
              <a:buClr>
                <a:srgbClr val="000000"/>
              </a:buClr>
              <a:buSzPct val="166666"/>
              <a:buFont typeface="Arial"/>
              <a:buChar char="•"/>
            </a:pPr>
            <a:r>
              <a:rPr sz="2000" lang="en">
                <a:solidFill>
                  <a:srgbClr val="000000"/>
                </a:solidFill>
              </a:rPr>
              <a:t>Cumplimiento de fechas.</a:t>
            </a:r>
          </a:p>
          <a:p>
            <a:pPr rtl="0" lvl="0" indent="-127000" marL="228600">
              <a:lnSpc>
                <a:spcPct val="115000"/>
              </a:lnSpc>
              <a:spcBef>
                <a:spcPts val="0"/>
              </a:spcBef>
              <a:buClr>
                <a:srgbClr val="000000"/>
              </a:buClr>
              <a:buSzPct val="166666"/>
              <a:buFont typeface="Arial"/>
              <a:buChar char="•"/>
            </a:pPr>
            <a:r>
              <a:rPr sz="2000" lang="en">
                <a:solidFill>
                  <a:srgbClr val="000000"/>
                </a:solidFill>
              </a:rPr>
              <a:t>Visibilidad sobre el proceso y sobre el producto.</a:t>
            </a:r>
          </a:p>
          <a:p>
            <a:pPr rtl="0" lvl="0" indent="-127000" marL="228600">
              <a:lnSpc>
                <a:spcPct val="115000"/>
              </a:lnSpc>
              <a:spcBef>
                <a:spcPts val="0"/>
              </a:spcBef>
              <a:buClr>
                <a:srgbClr val="000000"/>
              </a:buClr>
              <a:buSzPct val="166666"/>
              <a:buFont typeface="Arial"/>
              <a:buChar char="•"/>
            </a:pPr>
            <a:r>
              <a:rPr sz="2000" lang="en">
                <a:solidFill>
                  <a:srgbClr val="000000"/>
                </a:solidFill>
              </a:rPr>
              <a:t>Utilización de estándares documentados.</a:t>
            </a:r>
          </a:p>
          <a:p>
            <a:pPr rtl="0" lvl="0" indent="-127000" marL="228600">
              <a:lnSpc>
                <a:spcPct val="115000"/>
              </a:lnSpc>
              <a:spcBef>
                <a:spcPts val="0"/>
              </a:spcBef>
              <a:buClr>
                <a:srgbClr val="000000"/>
              </a:buClr>
              <a:buSzPct val="166666"/>
              <a:buFont typeface="Arial"/>
              <a:buChar char="•"/>
            </a:pPr>
            <a:r>
              <a:rPr sz="2000" lang="en">
                <a:solidFill>
                  <a:srgbClr val="000000"/>
                </a:solidFill>
              </a:rPr>
              <a:t>Personal formado.</a:t>
            </a:r>
          </a:p>
          <a:p>
            <a:pPr rtl="0" lvl="0" indent="-127000" marL="228600">
              <a:lnSpc>
                <a:spcPct val="115000"/>
              </a:lnSpc>
              <a:spcBef>
                <a:spcPts val="0"/>
              </a:spcBef>
              <a:buClr>
                <a:srgbClr val="000000"/>
              </a:buClr>
              <a:buSzPct val="166666"/>
              <a:buFont typeface="Arial"/>
              <a:buChar char="•"/>
            </a:pPr>
            <a:r>
              <a:rPr sz="2000" lang="en">
                <a:solidFill>
                  <a:srgbClr val="000000"/>
                </a:solidFill>
              </a:rPr>
              <a:t>Reducción de errores.</a:t>
            </a:r>
          </a:p>
          <a:p>
            <a:pPr rtl="0" lvl="0" indent="-127000" marL="228600">
              <a:lnSpc>
                <a:spcPct val="115000"/>
              </a:lnSpc>
              <a:spcBef>
                <a:spcPts val="0"/>
              </a:spcBef>
              <a:buClr>
                <a:srgbClr val="000000"/>
              </a:buClr>
              <a:buSzPct val="166666"/>
              <a:buFont typeface="Arial"/>
              <a:buChar char="•"/>
            </a:pPr>
            <a:r>
              <a:rPr sz="2000" lang="en">
                <a:solidFill>
                  <a:srgbClr val="000000"/>
                </a:solidFill>
              </a:rPr>
              <a:t>Mayor calidad de los productos entregados.</a:t>
            </a:r>
          </a:p>
          <a:p>
            <a:pPr rtl="0" lvl="0" indent="-127000" marL="228600">
              <a:lnSpc>
                <a:spcPct val="115000"/>
              </a:lnSpc>
              <a:spcBef>
                <a:spcPts val="0"/>
              </a:spcBef>
              <a:buClr>
                <a:srgbClr val="000000"/>
              </a:buClr>
              <a:buSzPct val="166666"/>
              <a:buFont typeface="Arial"/>
              <a:buChar char="•"/>
            </a:pPr>
            <a:r>
              <a:rPr sz="2000" lang="en">
                <a:solidFill>
                  <a:srgbClr val="000000"/>
                </a:solidFill>
              </a:rPr>
              <a:t>Gestión ordenada de los acuerdos y contratos con proveedores.</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a:t>
            </a:r>
          </a:p>
        </p:txBody>
      </p:sp>
      <p:sp>
        <p:nvSpPr>
          <p:cNvPr id="207" name="Shape 207"/>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lang="en"/>
              <a:t>Empresas con CMMI nivel 5</a:t>
            </a:r>
          </a:p>
        </p:txBody>
      </p:sp>
      <p:sp>
        <p:nvSpPr>
          <p:cNvPr id="208" name="Shape 208"/>
          <p:cNvSpPr/>
          <p:nvPr/>
        </p:nvSpPr>
        <p:spPr>
          <a:xfrm>
            <a:off y="2305462" x="457200"/>
            <a:ext cy="1209675" cx="3771900"/>
          </a:xfrm>
          <a:prstGeom prst="rect">
            <a:avLst/>
          </a:prstGeom>
          <a:blipFill>
            <a:blip r:embed="rId3"/>
            <a:stretch>
              <a:fillRect/>
            </a:stretch>
          </a:blipFill>
          <a:ln>
            <a:noFill/>
          </a:ln>
        </p:spPr>
      </p:sp>
      <p:sp>
        <p:nvSpPr>
          <p:cNvPr id="209" name="Shape 209"/>
          <p:cNvSpPr/>
          <p:nvPr/>
        </p:nvSpPr>
        <p:spPr>
          <a:xfrm>
            <a:off y="2712625" x="4586225"/>
            <a:ext cy="990599" cx="2381250"/>
          </a:xfrm>
          <a:prstGeom prst="rect">
            <a:avLst/>
          </a:prstGeom>
          <a:blipFill>
            <a:blip r:embed="rId4"/>
            <a:stretch>
              <a:fillRect/>
            </a:stretch>
          </a:blipFill>
          <a:ln>
            <a:noFill/>
          </a:ln>
        </p:spPr>
      </p:sp>
      <p:sp>
        <p:nvSpPr>
          <p:cNvPr id="210" name="Shape 210"/>
          <p:cNvSpPr/>
          <p:nvPr/>
        </p:nvSpPr>
        <p:spPr>
          <a:xfrm>
            <a:off y="3599700" x="539025"/>
            <a:ext cy="1209675" cx="3480449"/>
          </a:xfrm>
          <a:prstGeom prst="rect">
            <a:avLst/>
          </a:prstGeom>
          <a:blipFill>
            <a:blip r:embed="rId5"/>
            <a:stretch>
              <a:fillRect/>
            </a:stretch>
          </a:blipFill>
          <a:ln>
            <a:noFill/>
          </a:ln>
        </p:spPr>
      </p:sp>
      <p:sp>
        <p:nvSpPr>
          <p:cNvPr id="211" name="Shape 211"/>
          <p:cNvSpPr/>
          <p:nvPr/>
        </p:nvSpPr>
        <p:spPr>
          <a:xfrm>
            <a:off y="3818775" x="4524900"/>
            <a:ext cy="990600" cx="3649450"/>
          </a:xfrm>
          <a:prstGeom prst="rect">
            <a:avLst/>
          </a:prstGeom>
          <a:blipFill>
            <a:blip r:embed="rId6"/>
            <a:stretch>
              <a:fillRect/>
            </a:stretch>
          </a:blipFill>
          <a:ln>
            <a:noFill/>
          </a:ln>
        </p:spPr>
      </p:sp>
      <p:sp>
        <p:nvSpPr>
          <p:cNvPr id="212" name="Shape 212"/>
          <p:cNvSpPr/>
          <p:nvPr/>
        </p:nvSpPr>
        <p:spPr>
          <a:xfrm>
            <a:off y="4893921" x="539021"/>
            <a:ext cy="709824" cx="3480449"/>
          </a:xfrm>
          <a:prstGeom prst="rect">
            <a:avLst/>
          </a:prstGeom>
          <a:blipFill>
            <a:blip r:embed="rId7"/>
            <a:stretch>
              <a:fillRect/>
            </a:stretch>
          </a:blipFill>
          <a:ln>
            <a:noFill/>
          </a:ln>
        </p:spPr>
      </p:sp>
      <p:sp>
        <p:nvSpPr>
          <p:cNvPr id="213" name="Shape 213"/>
          <p:cNvSpPr/>
          <p:nvPr/>
        </p:nvSpPr>
        <p:spPr>
          <a:xfrm>
            <a:off y="5148912" x="4524900"/>
            <a:ext cy="1171575" cx="3905250"/>
          </a:xfrm>
          <a:prstGeom prst="rect">
            <a:avLst/>
          </a:prstGeom>
          <a:blipFill>
            <a:blip r:embed="rId8"/>
            <a:stretch>
              <a:fillRect/>
            </a:stretch>
          </a:blipFill>
          <a:ln>
            <a:noFill/>
          </a:ln>
        </p:spPr>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sp>
        <p:nvSpPr>
          <p:cNvPr id="218" name="Shape 218"/>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vs. ISO</a:t>
            </a:r>
          </a:p>
        </p:txBody>
      </p:sp>
      <p:sp>
        <p:nvSpPr>
          <p:cNvPr id="219" name="Shape 21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lang="en"/>
              <a:t>Tanto CMMI e ISO tienen por objeto mejorar la calidad del proceso. Aquí mencionaremos las principales diferencias entre ambas:</a:t>
            </a:r>
          </a:p>
          <a:p>
            <a:r>
              <a:t/>
            </a:r>
          </a:p>
          <a:p>
            <a:pPr rtl="0" lvl="0">
              <a:buNone/>
            </a:pPr>
            <a:r>
              <a:rPr b="1" lang="en"/>
              <a:t>-Diferencia conceptual</a:t>
            </a:r>
          </a:p>
          <a:p>
            <a:pPr rtl="0" lvl="0">
              <a:buNone/>
            </a:pPr>
            <a:r>
              <a:rPr b="1" lang="en"/>
              <a:t>-Alcance</a:t>
            </a:r>
          </a:p>
          <a:p>
            <a:pPr rtl="0" lvl="0">
              <a:buNone/>
            </a:pPr>
            <a:r>
              <a:rPr b="1" lang="en"/>
              <a:t>-Enfoque</a:t>
            </a:r>
          </a:p>
          <a:p>
            <a:pPr>
              <a:buNone/>
            </a:pPr>
            <a:r>
              <a:rPr b="1" lang="en"/>
              <a:t>-Implementación</a:t>
            </a:r>
          </a:p>
        </p:txBody>
      </p:sp>
      <p:sp>
        <p:nvSpPr>
          <p:cNvPr id="220" name="Shape 220"/>
          <p:cNvSpPr/>
          <p:nvPr/>
        </p:nvSpPr>
        <p:spPr>
          <a:xfrm>
            <a:off y="3706022" x="5022872"/>
            <a:ext cy="2062250" cx="3235724"/>
          </a:xfrm>
          <a:prstGeom prst="rect">
            <a:avLst/>
          </a:prstGeom>
          <a:blipFill>
            <a:blip r:embed="rId3"/>
            <a:stretch>
              <a:fillRect/>
            </a:stretch>
          </a:blipFill>
          <a:ln>
            <a:noFill/>
          </a:ln>
        </p:spPr>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idx="1" type="body"/>
          </p:nvPr>
        </p:nvSpPr>
        <p:spPr>
          <a:xfrm>
            <a:off y="726925" x="457200"/>
            <a:ext cy="5841000" cx="8229600"/>
          </a:xfrm>
          <a:prstGeom prst="rect">
            <a:avLst/>
          </a:prstGeom>
        </p:spPr>
        <p:txBody>
          <a:bodyPr bIns="91425" rIns="91425" lIns="91425" tIns="91425" anchor="t" anchorCtr="0">
            <a:noAutofit/>
          </a:bodyPr>
          <a:lstStyle/>
          <a:p>
            <a:pPr rtl="0" lvl="0">
              <a:lnSpc>
                <a:spcPct val="115000"/>
              </a:lnSpc>
              <a:spcBef>
                <a:spcPts val="1400"/>
              </a:spcBef>
              <a:spcAft>
                <a:spcPts val="400"/>
              </a:spcAft>
              <a:buNone/>
            </a:pPr>
            <a:r>
              <a:rPr b="1" lang="en">
                <a:solidFill>
                  <a:srgbClr val="000000"/>
                </a:solidFill>
              </a:rPr>
              <a:t>CMMI vs ISO: Diferencia conceptual</a:t>
            </a:r>
          </a:p>
          <a:p>
            <a:r>
              <a:t/>
            </a:r>
          </a:p>
          <a:p>
            <a:pPr rtl="0" lvl="0" indent="-419100" marL="457200">
              <a:lnSpc>
                <a:spcPct val="115000"/>
              </a:lnSpc>
              <a:spcBef>
                <a:spcPts val="1400"/>
              </a:spcBef>
              <a:spcAft>
                <a:spcPts val="400"/>
              </a:spcAft>
              <a:buClr>
                <a:schemeClr val="dk1"/>
              </a:buClr>
              <a:buSzPct val="166666"/>
              <a:buFont typeface="Arial"/>
              <a:buChar char="•"/>
            </a:pPr>
            <a:r>
              <a:rPr b="1" lang="en">
                <a:solidFill>
                  <a:srgbClr val="000000"/>
                </a:solidFill>
              </a:rPr>
              <a:t>La diferencia fundamental entre CMMI vs ISO es conceptual. CMMI es un modelo de proceso e ISO es una familia de estándares de gestión de calidad.</a:t>
            </a:r>
          </a:p>
          <a:p>
            <a:r>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sp>
        <p:nvSpPr>
          <p:cNvPr id="230" name="Shape 230"/>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CMMI vs ISO: Alcance</a:t>
            </a:r>
          </a:p>
        </p:txBody>
      </p:sp>
      <p:sp>
        <p:nvSpPr>
          <p:cNvPr id="231" name="Shape 231"/>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232" name="Shape 232"/>
          <p:cNvSpPr/>
          <p:nvPr/>
        </p:nvSpPr>
        <p:spPr>
          <a:xfrm>
            <a:off y="1600200" x="530700"/>
            <a:ext cy="4670674" cx="8082600"/>
          </a:xfrm>
          <a:prstGeom prst="rect">
            <a:avLst/>
          </a:prstGeom>
          <a:blipFill>
            <a:blip r:embed="rId3"/>
            <a:stretch>
              <a:fillRect/>
            </a:stretch>
          </a:blipFill>
        </p:spPr>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vs ISO: Enfoque</a:t>
            </a:r>
          </a:p>
        </p:txBody>
      </p:sp>
      <p:sp>
        <p:nvSpPr>
          <p:cNvPr id="238" name="Shape 23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298450" marL="457200">
              <a:buClr>
                <a:srgbClr val="000000"/>
              </a:buClr>
              <a:buSzPct val="61111"/>
              <a:buFont typeface="Arial"/>
              <a:buChar char="•"/>
            </a:pPr>
            <a:r>
              <a:rPr b="1" lang="en"/>
              <a:t>Ambos están enfocados en los procesos y la gestión de la calidad.</a:t>
            </a:r>
          </a:p>
          <a:p>
            <a:pPr rtl="0" lvl="0" indent="-298450" marL="457200">
              <a:buClr>
                <a:srgbClr val="000000"/>
              </a:buClr>
              <a:buSzPct val="61111"/>
              <a:buFont typeface="Arial"/>
              <a:buChar char="•"/>
            </a:pPr>
            <a:r>
              <a:rPr b="1" lang="en"/>
              <a:t>CMMI se centra a los objetivos de negocio, la satisfacción del cliente no es un factor en el ranking, mientras que sí lo es  una parte de los requisitos de ISO.</a:t>
            </a:r>
          </a:p>
          <a:p>
            <a:pPr rtl="0" lvl="0">
              <a:buNone/>
            </a:pPr>
            <a:r>
              <a:rPr b="1" lang="en"/>
              <a:t>     </a:t>
            </a:r>
          </a:p>
          <a:p>
            <a:r>
              <a:t/>
            </a:r>
          </a:p>
          <a:p>
            <a:r>
              <a:t/>
            </a:r>
          </a:p>
          <a:p>
            <a:r>
              <a:t/>
            </a:r>
          </a:p>
        </p:txBody>
      </p:sp>
      <p:sp>
        <p:nvSpPr>
          <p:cNvPr id="239" name="Shape 239"/>
          <p:cNvSpPr/>
          <p:nvPr/>
        </p:nvSpPr>
        <p:spPr>
          <a:xfrm>
            <a:off y="4424775" x="3327175"/>
            <a:ext cy="2143125" cx="2342850"/>
          </a:xfrm>
          <a:prstGeom prst="rect">
            <a:avLst/>
          </a:prstGeom>
          <a:blipFill>
            <a:blip r:embed="rId3"/>
            <a:stretch>
              <a:fillRect/>
            </a:stretch>
          </a:blipFill>
          <a:ln>
            <a:noFill/>
          </a:ln>
        </p:spPr>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CMMI vs ISO Implementación</a:t>
            </a:r>
          </a:p>
        </p:txBody>
      </p:sp>
      <p:sp>
        <p:nvSpPr>
          <p:cNvPr id="245" name="Shape 24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b="1" lang="en"/>
              <a:t> CMMI vs ISO revela que CMMI es más específico y complejo, y en línea con los objetivos de negocio. ISO es más amplio en su alcance y  no está directamente relacionado con los objetivos del negocio. Cualquiera de las dos ayuda a las organizaciones a establecer un sistema de gestión de la calidad y el enfoque en la mejora continua.</a:t>
            </a:r>
          </a:p>
          <a:p>
            <a:r>
              <a:t/>
            </a:r>
          </a:p>
          <a:p>
            <a:r>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Gráfico de mejora continua</a:t>
            </a:r>
          </a:p>
        </p:txBody>
      </p:sp>
      <p:sp>
        <p:nvSpPr>
          <p:cNvPr id="251" name="Shape 251"/>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lang="en"/>
              <a:t> </a:t>
            </a:r>
          </a:p>
        </p:txBody>
      </p:sp>
      <p:sp>
        <p:nvSpPr>
          <p:cNvPr id="252" name="Shape 252"/>
          <p:cNvSpPr/>
          <p:nvPr/>
        </p:nvSpPr>
        <p:spPr>
          <a:xfrm>
            <a:off y="2150987" x="838200"/>
            <a:ext cy="3133725" cx="7467600"/>
          </a:xfrm>
          <a:prstGeom prst="rect">
            <a:avLst/>
          </a:prstGeom>
          <a:blipFill>
            <a:blip r:embed="rId3"/>
            <a:stretch>
              <a:fillRect/>
            </a:stretch>
          </a:blipFill>
          <a:ln>
            <a:noFill/>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Agradecimientos</a:t>
            </a:r>
          </a:p>
        </p:txBody>
      </p:sp>
      <p:sp>
        <p:nvSpPr>
          <p:cNvPr id="258" name="Shape 258"/>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259" name="Shape 259"/>
          <p:cNvSpPr/>
          <p:nvPr/>
        </p:nvSpPr>
        <p:spPr>
          <a:xfrm>
            <a:off y="2779837" x="1360162"/>
            <a:ext cy="1068475" cx="6423674"/>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AGENDA</a:t>
            </a:r>
          </a:p>
        </p:txBody>
      </p:sp>
      <p:sp>
        <p:nvSpPr>
          <p:cNvPr id="48" name="Shape 4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b="1" lang="en"/>
              <a:t>SIGNIFICADO,CONCEPTO, ORIGEN Y ENFOQUE DE ISO.</a:t>
            </a:r>
          </a:p>
          <a:p>
            <a:pPr rtl="0" lvl="0" indent="-419100" marL="457200">
              <a:buClr>
                <a:schemeClr val="dk1"/>
              </a:buClr>
              <a:buSzPct val="166666"/>
              <a:buFont typeface="Arial"/>
              <a:buChar char="•"/>
            </a:pPr>
            <a:r>
              <a:rPr b="1" lang="en"/>
              <a:t>SIGNIFICADO, CONCEPTO, ORIGEN Y ENFOQUE DE CMMI.</a:t>
            </a:r>
          </a:p>
          <a:p>
            <a:pPr rtl="0" lvl="0" indent="-419100" marL="457200">
              <a:buClr>
                <a:schemeClr val="dk1"/>
              </a:buClr>
              <a:buSzPct val="166666"/>
              <a:buFont typeface="Arial"/>
              <a:buChar char="•"/>
            </a:pPr>
            <a:r>
              <a:rPr b="1" lang="en"/>
              <a:t>ISO vs. CMMI</a:t>
            </a:r>
          </a:p>
          <a:p>
            <a:pPr rtl="0" lvl="0" indent="-419100" marL="457200">
              <a:buClr>
                <a:schemeClr val="dk1"/>
              </a:buClr>
              <a:buSzPct val="166666"/>
              <a:buFont typeface="Arial"/>
              <a:buChar char="•"/>
            </a:pPr>
            <a:r>
              <a:rPr b="1" lang="en"/>
              <a:t>GRAFICO DE MEJORA CONTINUA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idx="1" type="body"/>
          </p:nvPr>
        </p:nvSpPr>
        <p:spPr>
          <a:xfrm>
            <a:off y="717975" x="457200"/>
            <a:ext cy="4967700" cx="8229600"/>
          </a:xfrm>
          <a:prstGeom prst="rect">
            <a:avLst/>
          </a:prstGeom>
        </p:spPr>
        <p:txBody>
          <a:bodyPr bIns="91425" rIns="91425" lIns="91425" tIns="91425" anchor="t" anchorCtr="0">
            <a:noAutofit/>
          </a:bodyPr>
          <a:lstStyle/>
          <a:p>
            <a:pPr rtl="0" lvl="0">
              <a:buNone/>
            </a:pPr>
            <a:r>
              <a:rPr lang="en"/>
              <a:t>
</a:t>
            </a:r>
          </a:p>
          <a:p>
            <a:pPr>
              <a:buNone/>
            </a:pPr>
            <a:r>
              <a:rPr lang="en"/>
              <a:t>Espacio para consultas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ISO</a:t>
            </a:r>
          </a:p>
        </p:txBody>
      </p:sp>
      <p:sp>
        <p:nvSpPr>
          <p:cNvPr id="54" name="Shape 54"/>
          <p:cNvSpPr txBox="1"/>
          <p:nvPr>
            <p:ph idx="1" type="body"/>
          </p:nvPr>
        </p:nvSpPr>
        <p:spPr>
          <a:xfrm>
            <a:off y="1600200" x="457200"/>
            <a:ext cy="4000200" cx="8229600"/>
          </a:xfrm>
          <a:prstGeom prst="rect">
            <a:avLst/>
          </a:prstGeom>
        </p:spPr>
        <p:txBody>
          <a:bodyPr bIns="91425" rIns="91425" lIns="91425" tIns="91425" anchor="t" anchorCtr="0">
            <a:noAutofit/>
          </a:bodyPr>
          <a:lstStyle/>
          <a:p>
            <a:pPr algn="just" rtl="0" lvl="0" indent="-444500" marL="1358900">
              <a:lnSpc>
                <a:spcPct val="115000"/>
              </a:lnSpc>
              <a:spcBef>
                <a:spcPts val="0"/>
              </a:spcBef>
              <a:buNone/>
            </a:pPr>
            <a:r>
              <a:rPr lang="en">
                <a:solidFill>
                  <a:srgbClr val="000000"/>
                </a:solidFill>
              </a:rPr>
              <a:t>
</a:t>
            </a:r>
            <a:r>
              <a:rPr b="1" sz="3600" lang="en">
                <a:solidFill>
                  <a:srgbClr val="000000"/>
                </a:solidFill>
                <a:latin typeface="Calibri"/>
                <a:ea typeface="Calibri"/>
                <a:cs typeface="Calibri"/>
                <a:sym typeface="Calibri"/>
              </a:rPr>
              <a:t>International </a:t>
            </a:r>
          </a:p>
          <a:p>
            <a:pPr algn="just" rtl="0" lvl="0" indent="-444500" marL="1358900">
              <a:lnSpc>
                <a:spcPct val="115000"/>
              </a:lnSpc>
              <a:spcBef>
                <a:spcPts val="0"/>
              </a:spcBef>
              <a:buNone/>
            </a:pPr>
            <a:r>
              <a:rPr b="1" sz="3600" lang="en">
                <a:solidFill>
                  <a:srgbClr val="000000"/>
                </a:solidFill>
                <a:latin typeface="Calibri"/>
                <a:ea typeface="Calibri"/>
                <a:cs typeface="Calibri"/>
                <a:sym typeface="Calibri"/>
              </a:rPr>
              <a:t>Standarization </a:t>
            </a:r>
          </a:p>
          <a:p>
            <a:pPr algn="just" rtl="0" lvl="0" indent="-444500" marL="1358900">
              <a:lnSpc>
                <a:spcPct val="115000"/>
              </a:lnSpc>
              <a:spcBef>
                <a:spcPts val="0"/>
              </a:spcBef>
              <a:buNone/>
            </a:pPr>
            <a:r>
              <a:rPr b="1" sz="3600" lang="en">
                <a:solidFill>
                  <a:srgbClr val="000000"/>
                </a:solidFill>
                <a:latin typeface="Calibri"/>
                <a:ea typeface="Calibri"/>
                <a:cs typeface="Calibri"/>
                <a:sym typeface="Calibri"/>
              </a:rPr>
              <a:t>Organization</a:t>
            </a:r>
            <a:r>
              <a:rPr lang="en">
                <a:solidFill>
                  <a:srgbClr val="000000"/>
                </a:solidFill>
              </a:rPr>
              <a:t> </a:t>
            </a:r>
          </a:p>
          <a:p>
            <a:r>
              <a:t/>
            </a:r>
          </a:p>
          <a:p>
            <a:pPr algn="just" rtl="0" lvl="0" indent="-444500" marL="1358900">
              <a:lnSpc>
                <a:spcPct val="115000"/>
              </a:lnSpc>
              <a:spcBef>
                <a:spcPts val="0"/>
              </a:spcBef>
              <a:buClr>
                <a:srgbClr val="000000"/>
              </a:buClr>
              <a:buSzPct val="45833"/>
              <a:buFont typeface="Arial"/>
              <a:buNone/>
            </a:pPr>
            <a:r>
              <a:rPr sz="2400" lang="en">
                <a:solidFill>
                  <a:srgbClr val="000000"/>
                </a:solidFill>
              </a:rPr>
              <a:t>(Organización internacional de la estandarización)</a:t>
            </a:r>
          </a:p>
          <a:p>
            <a:r>
              <a:t/>
            </a:r>
          </a:p>
        </p:txBody>
      </p:sp>
      <p:sp>
        <p:nvSpPr>
          <p:cNvPr id="55" name="Shape 55"/>
          <p:cNvSpPr/>
          <p:nvPr/>
        </p:nvSpPr>
        <p:spPr>
          <a:xfrm>
            <a:off y="1805874" x="5951849"/>
            <a:ext cy="1715100" cx="1870650"/>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ISO</a:t>
            </a:r>
          </a:p>
        </p:txBody>
      </p:sp>
      <p:sp>
        <p:nvSpPr>
          <p:cNvPr id="61" name="Shape 6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Clr>
                <a:srgbClr val="000000"/>
              </a:buClr>
              <a:buSzPct val="32352"/>
              <a:buFont typeface="Arial"/>
              <a:buNone/>
            </a:pPr>
            <a:r>
              <a:rPr u="sng" b="1" sz="3400" lang="en">
                <a:latin typeface="Calibri"/>
                <a:ea typeface="Calibri"/>
                <a:cs typeface="Calibri"/>
                <a:sym typeface="Calibri"/>
              </a:rPr>
              <a:t>Nombre</a:t>
            </a:r>
          </a:p>
          <a:p>
            <a:r>
              <a:t/>
            </a:r>
          </a:p>
          <a:p>
            <a:r>
              <a:t/>
            </a:r>
          </a:p>
          <a:p>
            <a:r>
              <a:t/>
            </a:r>
          </a:p>
        </p:txBody>
      </p:sp>
      <p:sp>
        <p:nvSpPr>
          <p:cNvPr id="62" name="Shape 62"/>
          <p:cNvSpPr txBox="1"/>
          <p:nvPr/>
        </p:nvSpPr>
        <p:spPr>
          <a:xfrm>
            <a:off y="2462625" x="3481725"/>
            <a:ext cy="864900" cx="46541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rtl="0" lvl="0">
              <a:buNone/>
            </a:pPr>
            <a:r>
              <a:rPr sz="2400" lang="en">
                <a:solidFill>
                  <a:schemeClr val="dk1"/>
                </a:solidFill>
              </a:rPr>
              <a:t>IOS en inglés: International Organization for Standardization</a:t>
            </a:r>
          </a:p>
        </p:txBody>
      </p:sp>
      <p:sp>
        <p:nvSpPr>
          <p:cNvPr id="63" name="Shape 63"/>
          <p:cNvSpPr txBox="1"/>
          <p:nvPr/>
        </p:nvSpPr>
        <p:spPr>
          <a:xfrm>
            <a:off y="3651600" x="3481725"/>
            <a:ext cy="864900" cx="46541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rtl="0" lvl="0">
              <a:buNone/>
            </a:pPr>
            <a:r>
              <a:rPr sz="2400" lang="en">
                <a:solidFill>
                  <a:schemeClr val="dk1"/>
                </a:solidFill>
              </a:rPr>
              <a:t>OIN en francés: Organisation internationale de normalisation</a:t>
            </a:r>
          </a:p>
        </p:txBody>
      </p:sp>
      <p:sp>
        <p:nvSpPr>
          <p:cNvPr id="64" name="Shape 64"/>
          <p:cNvSpPr txBox="1"/>
          <p:nvPr/>
        </p:nvSpPr>
        <p:spPr>
          <a:xfrm>
            <a:off y="4840575" x="3481725"/>
            <a:ext cy="864900" cx="46541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600"/>
              </a:spcBef>
              <a:buNone/>
            </a:pPr>
            <a:r>
              <a:rPr sz="2400" lang="en">
                <a:solidFill>
                  <a:schemeClr val="dk1"/>
                </a:solidFill>
              </a:rPr>
              <a:t>OIS en español: Organización Internacional de Normalización</a:t>
            </a:r>
          </a:p>
        </p:txBody>
      </p:sp>
      <p:sp>
        <p:nvSpPr>
          <p:cNvPr id="65" name="Shape 65"/>
          <p:cNvSpPr txBox="1"/>
          <p:nvPr/>
        </p:nvSpPr>
        <p:spPr>
          <a:xfrm>
            <a:off y="3651600" x="1003625"/>
            <a:ext cy="864900" cx="1358099"/>
          </a:xfrm>
          <a:prstGeom prst="rect">
            <a:avLst/>
          </a:prstGeom>
          <a:noFill/>
          <a:ln w="38100" cap="flat">
            <a:solidFill>
              <a:srgbClr val="980000"/>
            </a:solidFill>
            <a:prstDash val="solid"/>
            <a:round/>
            <a:headEnd w="med" len="med" type="none"/>
            <a:tailEnd w="med" len="med" type="none"/>
          </a:ln>
        </p:spPr>
        <p:txBody>
          <a:bodyPr bIns="91425" rIns="91425" lIns="91425" tIns="91425" anchor="t" anchorCtr="0">
            <a:noAutofit/>
          </a:bodyPr>
          <a:lstStyle/>
          <a:p>
            <a:pPr algn="ctr">
              <a:buNone/>
            </a:pPr>
            <a:r>
              <a:rPr sz="4800" lang="en"/>
              <a:t>ISO</a:t>
            </a:r>
          </a:p>
        </p:txBody>
      </p:sp>
      <p:cxnSp>
        <p:nvCxnSpPr>
          <p:cNvPr id="66" name="Shape 66"/>
          <p:cNvCxnSpPr>
            <a:stCxn id="65" idx="3"/>
            <a:endCxn id="62" idx="1"/>
          </p:cNvCxnSpPr>
          <p:nvPr/>
        </p:nvCxnSpPr>
        <p:spPr>
          <a:xfrm rot="10800000" flipH="1">
            <a:off y="2895075" x="2361724"/>
            <a:ext cy="1188975" cx="1120000"/>
          </a:xfrm>
          <a:prstGeom prst="straightConnector1">
            <a:avLst/>
          </a:prstGeom>
          <a:noFill/>
          <a:ln w="19050" cap="flat">
            <a:solidFill>
              <a:schemeClr val="dk2"/>
            </a:solidFill>
            <a:prstDash val="solid"/>
            <a:round/>
            <a:headEnd w="lg" len="lg" type="none"/>
            <a:tailEnd w="lg" len="lg" type="triangle"/>
          </a:ln>
        </p:spPr>
      </p:cxnSp>
      <p:cxnSp>
        <p:nvCxnSpPr>
          <p:cNvPr id="67" name="Shape 67"/>
          <p:cNvCxnSpPr>
            <a:stCxn id="65" idx="3"/>
            <a:endCxn id="63" idx="1"/>
          </p:cNvCxnSpPr>
          <p:nvPr/>
        </p:nvCxnSpPr>
        <p:spPr>
          <a:xfrm>
            <a:off y="4084050" x="2361724"/>
            <a:ext cy="0" cx="1120000"/>
          </a:xfrm>
          <a:prstGeom prst="straightConnector1">
            <a:avLst/>
          </a:prstGeom>
          <a:noFill/>
          <a:ln w="19050" cap="flat">
            <a:solidFill>
              <a:schemeClr val="dk2"/>
            </a:solidFill>
            <a:prstDash val="solid"/>
            <a:round/>
            <a:headEnd w="lg" len="lg" type="none"/>
            <a:tailEnd w="lg" len="lg" type="triangle"/>
          </a:ln>
        </p:spPr>
      </p:cxnSp>
      <p:cxnSp>
        <p:nvCxnSpPr>
          <p:cNvPr id="68" name="Shape 68"/>
          <p:cNvCxnSpPr>
            <a:stCxn id="65" idx="3"/>
            <a:endCxn id="64" idx="1"/>
          </p:cNvCxnSpPr>
          <p:nvPr/>
        </p:nvCxnSpPr>
        <p:spPr>
          <a:xfrm>
            <a:off y="4084050" x="2361724"/>
            <a:ext cy="1188975" cx="11200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ISO</a:t>
            </a:r>
          </a:p>
        </p:txBody>
      </p:sp>
      <p:sp>
        <p:nvSpPr>
          <p:cNvPr id="74" name="Shape 7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lnSpc>
                <a:spcPct val="100000"/>
              </a:lnSpc>
              <a:spcBef>
                <a:spcPts val="0"/>
              </a:spcBef>
              <a:spcAft>
                <a:spcPts val="0"/>
              </a:spcAft>
              <a:buClr>
                <a:srgbClr val="000000"/>
              </a:buClr>
              <a:buSzPct val="32352"/>
              <a:buFont typeface="Arial"/>
              <a:buNone/>
            </a:pPr>
            <a:r>
              <a:rPr u="sng" b="1" sz="3400" lang="en">
                <a:solidFill>
                  <a:srgbClr val="404040"/>
                </a:solidFill>
                <a:latin typeface="Calibri"/>
                <a:ea typeface="Calibri"/>
                <a:cs typeface="Calibri"/>
                <a:sym typeface="Calibri"/>
              </a:rPr>
              <a:t>Historia</a:t>
            </a:r>
          </a:p>
          <a:p>
            <a:pPr rtl="0" lvl="0">
              <a:lnSpc>
                <a:spcPct val="100000"/>
              </a:lnSpc>
              <a:spcBef>
                <a:spcPts val="0"/>
              </a:spcBef>
              <a:spcAft>
                <a:spcPts val="0"/>
              </a:spcAft>
              <a:buClr>
                <a:srgbClr val="000000"/>
              </a:buClr>
              <a:buSzPct val="39285"/>
              <a:buFont typeface="Arial"/>
              <a:buNone/>
            </a:pPr>
            <a:r>
              <a:rPr sz="2800" lang="en">
                <a:solidFill>
                  <a:srgbClr val="404040"/>
                </a:solidFill>
                <a:latin typeface="Calibri"/>
                <a:ea typeface="Calibri"/>
                <a:cs typeface="Calibri"/>
                <a:sym typeface="Calibri"/>
              </a:rPr>
              <a:t>ISO se creó en 1947 </a:t>
            </a:r>
          </a:p>
          <a:p>
            <a:r>
              <a:t/>
            </a:r>
          </a:p>
          <a:p>
            <a:pPr rtl="0" lvl="0">
              <a:lnSpc>
                <a:spcPct val="100000"/>
              </a:lnSpc>
              <a:spcBef>
                <a:spcPts val="0"/>
              </a:spcBef>
              <a:spcAft>
                <a:spcPts val="0"/>
              </a:spcAft>
              <a:buClr>
                <a:srgbClr val="000000"/>
              </a:buClr>
              <a:buSzPct val="39285"/>
              <a:buFont typeface="Arial"/>
              <a:buNone/>
            </a:pPr>
            <a:r>
              <a:rPr sz="2800" lang="en">
                <a:solidFill>
                  <a:srgbClr val="404040"/>
                </a:solidFill>
                <a:latin typeface="Calibri"/>
                <a:ea typeface="Calibri"/>
                <a:cs typeface="Calibri"/>
                <a:sym typeface="Calibri"/>
              </a:rPr>
              <a:t>Se publicaron más de 19500 normas internacionales </a:t>
            </a:r>
          </a:p>
          <a:p>
            <a:pPr rtl="0" lvl="0">
              <a:lnSpc>
                <a:spcPct val="100000"/>
              </a:lnSpc>
              <a:spcBef>
                <a:spcPts val="0"/>
              </a:spcBef>
              <a:spcAft>
                <a:spcPts val="0"/>
              </a:spcAft>
              <a:buClr>
                <a:srgbClr val="000000"/>
              </a:buClr>
              <a:buSzPct val="39285"/>
              <a:buFont typeface="Arial"/>
              <a:buNone/>
            </a:pPr>
            <a:r>
              <a:rPr sz="2800" lang="en">
                <a:solidFill>
                  <a:srgbClr val="404040"/>
                </a:solidFill>
                <a:latin typeface="Calibri"/>
                <a:ea typeface="Calibri"/>
                <a:cs typeface="Calibri"/>
                <a:sym typeface="Calibri"/>
              </a:rPr>
              <a:t>cubrir aspectos de la tecnología y Negocios. </a:t>
            </a:r>
          </a:p>
          <a:p>
            <a:pPr rtl="0" lvl="0" indent="-419100" marL="1828800">
              <a:lnSpc>
                <a:spcPct val="100000"/>
              </a:lnSpc>
              <a:spcBef>
                <a:spcPts val="0"/>
              </a:spcBef>
              <a:spcAft>
                <a:spcPts val="0"/>
              </a:spcAft>
              <a:buClr>
                <a:schemeClr val="dk1"/>
              </a:buClr>
              <a:buSzPct val="178571"/>
              <a:buFont typeface="Arial"/>
              <a:buChar char="•"/>
            </a:pPr>
            <a:r>
              <a:rPr sz="2800" lang="en">
                <a:solidFill>
                  <a:srgbClr val="404040"/>
                </a:solidFill>
                <a:latin typeface="Calibri"/>
                <a:ea typeface="Calibri"/>
                <a:cs typeface="Calibri"/>
                <a:sym typeface="Calibri"/>
              </a:rPr>
              <a:t>    Comida </a:t>
            </a:r>
          </a:p>
          <a:p>
            <a:pPr rtl="0" lvl="0" indent="-419100" marL="1828800">
              <a:lnSpc>
                <a:spcPct val="100000"/>
              </a:lnSpc>
              <a:spcBef>
                <a:spcPts val="0"/>
              </a:spcBef>
              <a:spcAft>
                <a:spcPts val="0"/>
              </a:spcAft>
              <a:buClr>
                <a:schemeClr val="dk1"/>
              </a:buClr>
              <a:buSzPct val="178571"/>
              <a:buFont typeface="Arial"/>
              <a:buChar char="•"/>
            </a:pPr>
            <a:r>
              <a:rPr sz="2800" lang="en">
                <a:solidFill>
                  <a:srgbClr val="404040"/>
                </a:solidFill>
                <a:latin typeface="Calibri"/>
                <a:ea typeface="Calibri"/>
                <a:cs typeface="Calibri"/>
                <a:sym typeface="Calibri"/>
              </a:rPr>
              <a:t>    Seguridad IT </a:t>
            </a:r>
          </a:p>
          <a:p>
            <a:pPr rtl="0" lvl="0" indent="-419100" marL="1828800">
              <a:lnSpc>
                <a:spcPct val="100000"/>
              </a:lnSpc>
              <a:spcBef>
                <a:spcPts val="0"/>
              </a:spcBef>
              <a:spcAft>
                <a:spcPts val="0"/>
              </a:spcAft>
              <a:buClr>
                <a:schemeClr val="dk1"/>
              </a:buClr>
              <a:buSzPct val="178571"/>
              <a:buFont typeface="Arial"/>
              <a:buChar char="•"/>
            </a:pPr>
            <a:r>
              <a:rPr sz="2800" lang="en">
                <a:solidFill>
                  <a:srgbClr val="404040"/>
                </a:solidFill>
                <a:latin typeface="Calibri"/>
                <a:ea typeface="Calibri"/>
                <a:cs typeface="Calibri"/>
                <a:sym typeface="Calibri"/>
              </a:rPr>
              <a:t>    Agricultura.</a:t>
            </a:r>
          </a:p>
          <a:p>
            <a:pPr rtl="0" lvl="0" indent="-419100" marL="1828800">
              <a:lnSpc>
                <a:spcPct val="100000"/>
              </a:lnSpc>
              <a:spcBef>
                <a:spcPts val="0"/>
              </a:spcBef>
              <a:spcAft>
                <a:spcPts val="0"/>
              </a:spcAft>
              <a:buClr>
                <a:schemeClr val="dk1"/>
              </a:buClr>
              <a:buSzPct val="178571"/>
              <a:buFont typeface="Arial"/>
              <a:buChar char="•"/>
            </a:pPr>
            <a:r>
              <a:rPr sz="2800" lang="en">
                <a:solidFill>
                  <a:srgbClr val="404040"/>
                </a:solidFill>
                <a:latin typeface="Calibri"/>
                <a:ea typeface="Calibri"/>
                <a:cs typeface="Calibri"/>
                <a:sym typeface="Calibri"/>
              </a:rPr>
              <a:t>    Utilización de energía</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idx="1" type="body"/>
          </p:nvPr>
        </p:nvSpPr>
        <p:spPr>
          <a:xfrm>
            <a:off y="1600200" x="457200"/>
            <a:ext cy="4967700" cx="8229600"/>
          </a:xfrm>
          <a:prstGeom prst="rect">
            <a:avLst/>
          </a:prstGeom>
        </p:spPr>
        <p:txBody>
          <a:bodyPr bIns="91425" rIns="91425" lIns="91425" tIns="91425" anchor="t" anchorCtr="0">
            <a:noAutofit/>
          </a:bodyPr>
          <a:lstStyle/>
          <a:p>
            <a:pPr algn="just" rtl="0" lvl="0" indent="0" marL="444500">
              <a:lnSpc>
                <a:spcPct val="115000"/>
              </a:lnSpc>
              <a:spcBef>
                <a:spcPts val="0"/>
              </a:spcBef>
              <a:buNone/>
            </a:pPr>
            <a:r>
              <a:rPr u="sng" b="1" sz="3400" lang="en">
                <a:latin typeface="Calibri"/>
                <a:ea typeface="Calibri"/>
                <a:cs typeface="Calibri"/>
                <a:sym typeface="Calibri"/>
              </a:rPr>
              <a:t>Certificaciones ISO,</a:t>
            </a:r>
            <a:r>
              <a:rPr lang="en"/>
              <a:t> </a:t>
            </a:r>
          </a:p>
          <a:p>
            <a:pPr algn="just" rtl="0" lvl="0" indent="0" marL="444500">
              <a:lnSpc>
                <a:spcPct val="115000"/>
              </a:lnSpc>
              <a:spcBef>
                <a:spcPts val="0"/>
              </a:spcBef>
              <a:buNone/>
            </a:pPr>
            <a:r>
              <a:rPr sz="2400" lang="en"/>
              <a:t>Nucleadas por distintos </a:t>
            </a:r>
          </a:p>
          <a:p>
            <a:pPr algn="just" rtl="0" lvl="0" indent="0" marL="444500">
              <a:lnSpc>
                <a:spcPct val="115000"/>
              </a:lnSpc>
              <a:spcBef>
                <a:spcPts val="0"/>
              </a:spcBef>
              <a:buNone/>
            </a:pPr>
            <a:r>
              <a:rPr sz="2400" lang="en"/>
              <a:t>entes en ubicaciones </a:t>
            </a:r>
          </a:p>
          <a:p>
            <a:pPr algn="just" rtl="0" lvl="0" indent="0" marL="444500">
              <a:lnSpc>
                <a:spcPct val="115000"/>
              </a:lnSpc>
              <a:spcBef>
                <a:spcPts val="0"/>
              </a:spcBef>
              <a:buNone/>
            </a:pPr>
            <a:r>
              <a:rPr sz="2400" lang="en"/>
              <a:t>geográficas distintas. </a:t>
            </a:r>
          </a:p>
          <a:p>
            <a:pPr algn="just" rtl="0" lvl="2" indent="-381000" marL="1371600">
              <a:lnSpc>
                <a:spcPct val="115000"/>
              </a:lnSpc>
              <a:spcBef>
                <a:spcPts val="0"/>
              </a:spcBef>
              <a:buClr>
                <a:schemeClr val="dk1"/>
              </a:buClr>
              <a:buSzPct val="100000"/>
              <a:buFont typeface="Wingdings"/>
              <a:buChar char="§"/>
            </a:pPr>
            <a:r>
              <a:rPr sz="2400" lang="en"/>
              <a:t>UKAS (Inglaterra) </a:t>
            </a:r>
          </a:p>
          <a:p>
            <a:pPr algn="just" rtl="0" lvl="2" indent="-381000" marL="1371600">
              <a:lnSpc>
                <a:spcPct val="115000"/>
              </a:lnSpc>
              <a:spcBef>
                <a:spcPts val="0"/>
              </a:spcBef>
              <a:buClr>
                <a:schemeClr val="dk1"/>
              </a:buClr>
              <a:buSzPct val="80000"/>
              <a:buFont typeface="Wingdings"/>
              <a:buChar char="§"/>
            </a:pPr>
            <a:r>
              <a:rPr lang="en"/>
              <a:t>ANAB (USA)</a:t>
            </a:r>
          </a:p>
          <a:p>
            <a:r>
              <a:t/>
            </a:r>
          </a:p>
        </p:txBody>
      </p:sp>
      <p:sp>
        <p:nvSpPr>
          <p:cNvPr id="80" name="Shape 80"/>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None/>
            </a:pPr>
            <a:r>
              <a:rPr lang="en"/>
              <a:t>ISO</a:t>
            </a:r>
          </a:p>
        </p:txBody>
      </p:sp>
      <p:sp>
        <p:nvSpPr>
          <p:cNvPr id="81" name="Shape 81"/>
          <p:cNvSpPr txBox="1"/>
          <p:nvPr/>
        </p:nvSpPr>
        <p:spPr>
          <a:xfrm>
            <a:off y="4575600" x="1645162"/>
            <a:ext cy="567900" cx="24779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a:buNone/>
            </a:pPr>
            <a:r>
              <a:rPr sz="2400" lang="en"/>
              <a:t>Implementación</a:t>
            </a:r>
          </a:p>
        </p:txBody>
      </p:sp>
      <p:sp>
        <p:nvSpPr>
          <p:cNvPr id="82" name="Shape 82"/>
          <p:cNvSpPr txBox="1"/>
          <p:nvPr/>
        </p:nvSpPr>
        <p:spPr>
          <a:xfrm>
            <a:off y="5143500" x="1645162"/>
            <a:ext cy="567900" cx="24779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rtl="0" lvl="0">
              <a:buNone/>
            </a:pPr>
            <a:r>
              <a:rPr sz="2400" lang="en"/>
              <a:t>Seguimiento</a:t>
            </a:r>
          </a:p>
        </p:txBody>
      </p:sp>
      <p:sp>
        <p:nvSpPr>
          <p:cNvPr id="83" name="Shape 83"/>
          <p:cNvSpPr txBox="1"/>
          <p:nvPr/>
        </p:nvSpPr>
        <p:spPr>
          <a:xfrm>
            <a:off y="4859550" x="5020837"/>
            <a:ext cy="567900" cx="24779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a:pPr algn="ctr" rtl="0" lvl="0">
              <a:buNone/>
            </a:pPr>
            <a:r>
              <a:rPr sz="2400" lang="en"/>
              <a:t>Certificación</a:t>
            </a:r>
          </a:p>
        </p:txBody>
      </p:sp>
      <p:cxnSp>
        <p:nvCxnSpPr>
          <p:cNvPr id="84" name="Shape 84"/>
          <p:cNvCxnSpPr>
            <a:stCxn id="81" idx="3"/>
            <a:endCxn id="83" idx="1"/>
          </p:cNvCxnSpPr>
          <p:nvPr/>
        </p:nvCxnSpPr>
        <p:spPr>
          <a:xfrm>
            <a:off y="4859550" x="4123162"/>
            <a:ext cy="283950" cx="897675"/>
          </a:xfrm>
          <a:prstGeom prst="straightConnector1">
            <a:avLst/>
          </a:prstGeom>
          <a:noFill/>
          <a:ln w="19050" cap="flat">
            <a:solidFill>
              <a:schemeClr val="dk2"/>
            </a:solidFill>
            <a:prstDash val="solid"/>
            <a:round/>
            <a:headEnd w="lg" len="lg" type="none"/>
            <a:tailEnd w="lg" len="lg" type="triangle"/>
          </a:ln>
        </p:spPr>
      </p:cxnSp>
      <p:cxnSp>
        <p:nvCxnSpPr>
          <p:cNvPr id="85" name="Shape 85"/>
          <p:cNvCxnSpPr>
            <a:stCxn id="82" idx="3"/>
            <a:endCxn id="83" idx="1"/>
          </p:cNvCxnSpPr>
          <p:nvPr/>
        </p:nvCxnSpPr>
        <p:spPr>
          <a:xfrm rot="10800000" flipH="1">
            <a:off y="5143500" x="4123162"/>
            <a:ext cy="283950" cx="897675"/>
          </a:xfrm>
          <a:prstGeom prst="straightConnector1">
            <a:avLst/>
          </a:prstGeom>
          <a:noFill/>
          <a:ln w="19050" cap="flat">
            <a:solidFill>
              <a:schemeClr val="dk2"/>
            </a:solidFill>
            <a:prstDash val="solid"/>
            <a:round/>
            <a:headEnd w="lg" len="lg" type="none"/>
            <a:tailEnd w="lg" len="lg" type="triangle"/>
          </a:ln>
        </p:spPr>
      </p:cxnSp>
      <p:sp>
        <p:nvSpPr>
          <p:cNvPr id="86" name="Shape 86"/>
          <p:cNvSpPr/>
          <p:nvPr/>
        </p:nvSpPr>
        <p:spPr>
          <a:xfrm>
            <a:off y="2130512" x="4609525"/>
            <a:ext cy="2300136" cx="4077274"/>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ISO</a:t>
            </a:r>
          </a:p>
        </p:txBody>
      </p:sp>
      <p:sp>
        <p:nvSpPr>
          <p:cNvPr id="92" name="Shape 92"/>
          <p:cNvSpPr txBox="1"/>
          <p:nvPr>
            <p:ph idx="1" type="body"/>
          </p:nvPr>
        </p:nvSpPr>
        <p:spPr>
          <a:xfrm>
            <a:off y="1600200" x="457200"/>
            <a:ext cy="4967700" cx="8229600"/>
          </a:xfrm>
          <a:prstGeom prst="rect">
            <a:avLst/>
          </a:prstGeom>
        </p:spPr>
        <p:txBody>
          <a:bodyPr bIns="91425" rIns="91425" lIns="91425" tIns="91425" anchor="t" anchorCtr="0">
            <a:noAutofit/>
          </a:bodyPr>
          <a:lstStyle/>
          <a:p>
            <a:pPr algn="ctr">
              <a:buNone/>
            </a:pPr>
            <a:r>
              <a:rPr u="sng" b="1" sz="3400" lang="en">
                <a:latin typeface="Calibri"/>
                <a:ea typeface="Calibri"/>
                <a:cs typeface="Calibri"/>
                <a:sym typeface="Calibri"/>
              </a:rPr>
              <a:t>Implementadores</a:t>
            </a:r>
          </a:p>
        </p:txBody>
      </p:sp>
      <p:sp>
        <p:nvSpPr>
          <p:cNvPr id="93" name="Shape 93"/>
          <p:cNvSpPr/>
          <p:nvPr/>
        </p:nvSpPr>
        <p:spPr>
          <a:xfrm>
            <a:off y="2574800" x="1004162"/>
            <a:ext cy="2194750" cx="1766274"/>
          </a:xfrm>
          <a:prstGeom prst="rect">
            <a:avLst/>
          </a:prstGeom>
          <a:blipFill>
            <a:blip r:embed="rId3"/>
            <a:stretch>
              <a:fillRect/>
            </a:stretch>
          </a:blipFill>
          <a:ln>
            <a:noFill/>
          </a:ln>
        </p:spPr>
      </p:sp>
      <p:sp>
        <p:nvSpPr>
          <p:cNvPr id="94" name="Shape 94"/>
          <p:cNvSpPr/>
          <p:nvPr/>
        </p:nvSpPr>
        <p:spPr>
          <a:xfrm>
            <a:off y="2574800" x="3755838"/>
            <a:ext cy="2194749" cx="1365249"/>
          </a:xfrm>
          <a:prstGeom prst="rect">
            <a:avLst/>
          </a:prstGeom>
          <a:blipFill>
            <a:blip r:embed="rId4"/>
            <a:stretch>
              <a:fillRect/>
            </a:stretch>
          </a:blipFill>
          <a:ln>
            <a:noFill/>
          </a:ln>
        </p:spPr>
      </p:sp>
      <p:sp>
        <p:nvSpPr>
          <p:cNvPr id="95" name="Shape 95"/>
          <p:cNvSpPr/>
          <p:nvPr/>
        </p:nvSpPr>
        <p:spPr>
          <a:xfrm>
            <a:off y="2574800" x="5842288"/>
            <a:ext cy="2194749" cx="2297549"/>
          </a:xfrm>
          <a:prstGeom prst="rect">
            <a:avLst/>
          </a:prstGeom>
          <a:blipFill>
            <a:blip r:embed="rId5"/>
            <a:stretch>
              <a:fillRect/>
            </a:stretch>
          </a:blipFill>
          <a:ln>
            <a:noFill/>
          </a:ln>
        </p:spPr>
      </p:sp>
      <p:sp>
        <p:nvSpPr>
          <p:cNvPr id="96" name="Shape 96"/>
          <p:cNvSpPr/>
          <p:nvPr/>
        </p:nvSpPr>
        <p:spPr>
          <a:xfrm>
            <a:off y="5283424" x="2280000"/>
            <a:ext cy="717349" cx="4316924"/>
          </a:xfrm>
          <a:prstGeom prst="rect">
            <a:avLst/>
          </a:prstGeom>
          <a:blipFill>
            <a:blip r:embed="rId6"/>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ISO</a:t>
            </a:r>
          </a:p>
        </p:txBody>
      </p:sp>
      <p:sp>
        <p:nvSpPr>
          <p:cNvPr id="102" name="Shape 102"/>
          <p:cNvSpPr txBox="1"/>
          <p:nvPr>
            <p:ph idx="1" type="body"/>
          </p:nvPr>
        </p:nvSpPr>
        <p:spPr>
          <a:xfrm>
            <a:off y="1600200" x="457200"/>
            <a:ext cy="4967700" cx="7904999"/>
          </a:xfrm>
          <a:prstGeom prst="rect">
            <a:avLst/>
          </a:prstGeom>
        </p:spPr>
        <p:txBody>
          <a:bodyPr bIns="91425" rIns="91425" lIns="91425" tIns="91425" anchor="t" anchorCtr="0">
            <a:noAutofit/>
          </a:bodyPr>
          <a:lstStyle/>
          <a:p>
            <a:pPr algn="just" rtl="0" lvl="0" indent="-228600" marL="685800">
              <a:lnSpc>
                <a:spcPct val="115000"/>
              </a:lnSpc>
              <a:spcBef>
                <a:spcPts val="0"/>
              </a:spcBef>
              <a:buClr>
                <a:srgbClr val="000000"/>
              </a:buClr>
              <a:buSzPct val="32352"/>
              <a:buFont typeface="Arial"/>
              <a:buNone/>
            </a:pPr>
            <a:r>
              <a:rPr u="sng" b="1" sz="3400" lang="en">
                <a:solidFill>
                  <a:srgbClr val="000000"/>
                </a:solidFill>
                <a:latin typeface="Calibri"/>
                <a:ea typeface="Calibri"/>
                <a:cs typeface="Calibri"/>
                <a:sym typeface="Calibri"/>
              </a:rPr>
              <a:t>Algunas de las normas más conocidas</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9000 Quality management</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14000 Environmental management</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3166 Country codes</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26000 Social responsibility</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50001 Energy management</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31000 Risk management</a:t>
            </a:r>
          </a:p>
          <a:p>
            <a:pPr algn="just" rtl="0" lvl="1" indent="-298450" marL="914400">
              <a:lnSpc>
                <a:spcPct val="115000"/>
              </a:lnSpc>
              <a:spcBef>
                <a:spcPts val="0"/>
              </a:spcBef>
              <a:buClr>
                <a:srgbClr val="000000"/>
              </a:buClr>
              <a:buSzPct val="78571"/>
              <a:buFont typeface="Courier New"/>
              <a:buChar char="o"/>
            </a:pPr>
            <a:r>
              <a:rPr u="sng" sz="1400" lang="en">
                <a:solidFill>
                  <a:srgbClr val="000000"/>
                </a:solidFill>
              </a:rPr>
              <a:t>ISO 22000 Food safety management</a:t>
            </a:r>
          </a:p>
          <a:p>
            <a:pPr algn="just" rtl="0" lvl="1" indent="-317500" marL="914400">
              <a:lnSpc>
                <a:spcPct val="115000"/>
              </a:lnSpc>
              <a:spcBef>
                <a:spcPts val="0"/>
              </a:spcBef>
              <a:buClr>
                <a:schemeClr val="dk1"/>
              </a:buClr>
              <a:buSzPct val="100000"/>
              <a:buFont typeface="Courier New"/>
              <a:buChar char="o"/>
            </a:pPr>
            <a:r>
              <a:rPr u="sng" sz="1400" lang="en">
                <a:solidFill>
                  <a:srgbClr val="000000"/>
                </a:solidFill>
              </a:rPr>
              <a:t>ISO 15504</a:t>
            </a:r>
            <a:r>
              <a:rPr sz="1400" lang="en">
                <a:solidFill>
                  <a:srgbClr val="000000"/>
                </a:solidFill>
              </a:rPr>
              <a:t>: Conocida como SPICE (Software Process Improvement and Capability Determination)</a:t>
            </a:r>
          </a:p>
          <a:p>
            <a:pPr algn="just" rtl="0" lvl="1" indent="-317500" marL="914400">
              <a:lnSpc>
                <a:spcPct val="115000"/>
              </a:lnSpc>
              <a:spcBef>
                <a:spcPts val="0"/>
              </a:spcBef>
              <a:buClr>
                <a:schemeClr val="dk1"/>
              </a:buClr>
              <a:buSzPct val="100000"/>
              <a:buFont typeface="Courier New"/>
              <a:buChar char="o"/>
            </a:pPr>
            <a:r>
              <a:rPr u="sng" sz="1400" lang="en">
                <a:solidFill>
                  <a:srgbClr val="000000"/>
                </a:solidFill>
              </a:rPr>
              <a:t>ISO 15408</a:t>
            </a:r>
            <a:r>
              <a:rPr sz="1400" lang="en">
                <a:solidFill>
                  <a:srgbClr val="000000"/>
                </a:solidFill>
              </a:rPr>
              <a:t>: Conocida como 'Common Criteria'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