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1" r:id="rId8"/>
    <p:sldId id="272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3513-A073-45E3-87DB-F81A6275B5DF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947D-4521-4171-A1D1-BCBCDF9330C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 userDrawn="1"/>
        </p:nvSpPr>
        <p:spPr>
          <a:xfrm>
            <a:off x="3059113" y="3581400"/>
            <a:ext cx="5541962" cy="908050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>
                <a:latin typeface="Arial Narrow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Redes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Sociales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 userDrawn="1"/>
        </p:nvSpPr>
        <p:spPr>
          <a:xfrm>
            <a:off x="3062288" y="4478338"/>
            <a:ext cx="5541962" cy="1019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85000"/>
              </a:lnSpc>
              <a:buFont typeface="Arial" charset="0"/>
              <a:buNone/>
              <a:defRPr sz="1800">
                <a:latin typeface="Arial Narrow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Grupo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4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Análisis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Sistemas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" name="Picture 8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01" y="2749242"/>
            <a:ext cx="3029099" cy="26244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Freeform 2"/>
          <p:cNvSpPr>
            <a:spLocks/>
          </p:cNvSpPr>
          <p:nvPr userDrawn="1"/>
        </p:nvSpPr>
        <p:spPr bwMode="auto">
          <a:xfrm>
            <a:off x="3073400" y="0"/>
            <a:ext cx="6070600" cy="3457575"/>
          </a:xfrm>
          <a:custGeom>
            <a:avLst/>
            <a:gdLst/>
            <a:ahLst/>
            <a:cxnLst>
              <a:cxn ang="0">
                <a:pos x="0" y="5184"/>
              </a:cxn>
              <a:cxn ang="0">
                <a:pos x="7526" y="0"/>
              </a:cxn>
              <a:cxn ang="0">
                <a:pos x="7526" y="1741"/>
              </a:cxn>
              <a:cxn ang="0">
                <a:pos x="0" y="5184"/>
              </a:cxn>
            </a:cxnLst>
            <a:rect l="0" t="0" r="r" b="b"/>
            <a:pathLst>
              <a:path w="7526" h="5184">
                <a:moveTo>
                  <a:pt x="0" y="5184"/>
                </a:moveTo>
                <a:lnTo>
                  <a:pt x="7526" y="0"/>
                </a:lnTo>
                <a:lnTo>
                  <a:pt x="7526" y="1741"/>
                </a:lnTo>
                <a:lnTo>
                  <a:pt x="0" y="5184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45720" tIns="91440" rIns="46800" anchor="ctr"/>
          <a:lstStyle/>
          <a:p>
            <a:pPr marL="119063" indent="-119063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</a:pPr>
            <a:endParaRPr lang="sl-SI" sz="1400" kern="1200">
              <a:solidFill>
                <a:schemeClr val="tx1"/>
              </a:solidFill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977063" y="4698830"/>
            <a:ext cx="2166937" cy="2159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81000" y="0"/>
            <a:ext cx="2409825" cy="23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3513-A073-45E3-87DB-F81A6275B5DF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947D-4521-4171-A1D1-BCBCDF9330C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3513-A073-45E3-87DB-F81A6275B5DF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947D-4521-4171-A1D1-BCBCDF9330C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>
            <a:lvl1pPr algn="l">
              <a:defRPr sz="4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3513-A073-45E3-87DB-F81A6275B5DF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947D-4521-4171-A1D1-BCBCDF9330C5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8158" y="1066800"/>
            <a:ext cx="8763000" cy="15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3513-A073-45E3-87DB-F81A6275B5DF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947D-4521-4171-A1D1-BCBCDF9330C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3513-A073-45E3-87DB-F81A6275B5DF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947D-4521-4171-A1D1-BCBCDF9330C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3513-A073-45E3-87DB-F81A6275B5DF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947D-4521-4171-A1D1-BCBCDF9330C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3513-A073-45E3-87DB-F81A6275B5DF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947D-4521-4171-A1D1-BCBCDF9330C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3513-A073-45E3-87DB-F81A6275B5DF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947D-4521-4171-A1D1-BCBCDF9330C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3513-A073-45E3-87DB-F81A6275B5DF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947D-4521-4171-A1D1-BCBCDF9330C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3513-A073-45E3-87DB-F81A6275B5DF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947D-4521-4171-A1D1-BCBCDF9330C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63513-A073-45E3-87DB-F81A6275B5DF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5947D-4521-4171-A1D1-BCBCDF9330C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Clasificación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Sociales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983163"/>
          </a:xfrm>
        </p:spPr>
        <p:txBody>
          <a:bodyPr>
            <a:normAutofit fontScale="92500" lnSpcReduction="10000"/>
          </a:bodyPr>
          <a:lstStyle/>
          <a:p>
            <a:r>
              <a:rPr lang="es-ES" sz="2700" b="1" dirty="0"/>
              <a:t>Redes sociales horizontales</a:t>
            </a:r>
            <a:endParaRPr lang="en-US" sz="2700" b="1" dirty="0"/>
          </a:p>
          <a:p>
            <a:pPr lvl="1"/>
            <a:r>
              <a:rPr lang="es-ES" sz="2000" dirty="0"/>
              <a:t>Las redes sociales horizontales no tienen una temática definida, están dirigidas a un público genérico, y se centran en los contactos</a:t>
            </a:r>
            <a:r>
              <a:rPr lang="es-ES" sz="2000" dirty="0" smtClean="0"/>
              <a:t>.</a:t>
            </a:r>
          </a:p>
          <a:p>
            <a:pPr lvl="1"/>
            <a:endParaRPr lang="es-ES" sz="2000" dirty="0"/>
          </a:p>
          <a:p>
            <a:pPr lvl="1"/>
            <a:endParaRPr lang="es-ES" sz="2000" dirty="0" smtClean="0"/>
          </a:p>
          <a:p>
            <a:pPr lvl="1"/>
            <a:endParaRPr lang="es-ES" sz="2000" dirty="0"/>
          </a:p>
          <a:p>
            <a:pPr lvl="1"/>
            <a:endParaRPr lang="es-ES" sz="2000" dirty="0" smtClean="0"/>
          </a:p>
          <a:p>
            <a:endParaRPr lang="es-ES" sz="2700" b="1" dirty="0" smtClean="0"/>
          </a:p>
          <a:p>
            <a:r>
              <a:rPr lang="es-ES" sz="2700" b="1" dirty="0" smtClean="0"/>
              <a:t>Redes </a:t>
            </a:r>
            <a:r>
              <a:rPr lang="es-ES" sz="2700" b="1" dirty="0"/>
              <a:t>sociales verticales</a:t>
            </a:r>
            <a:endParaRPr lang="en-US" sz="2700" b="1" dirty="0"/>
          </a:p>
          <a:p>
            <a:pPr lvl="1"/>
            <a:r>
              <a:rPr lang="es-AR" sz="2000" dirty="0"/>
              <a:t>Dentro de las redes sociales hay una tendencia hacia la </a:t>
            </a:r>
            <a:r>
              <a:rPr lang="es-AR" sz="2000" dirty="0" smtClean="0"/>
              <a:t>especialización.</a:t>
            </a:r>
          </a:p>
          <a:p>
            <a:pPr lvl="2"/>
            <a:r>
              <a:rPr lang="es-ES" sz="1600" b="1" i="1" dirty="0"/>
              <a:t>Por </a:t>
            </a:r>
            <a:r>
              <a:rPr lang="es-ES" sz="1600" b="1" i="1" dirty="0" smtClean="0"/>
              <a:t>temática</a:t>
            </a:r>
          </a:p>
          <a:p>
            <a:pPr lvl="2"/>
            <a:endParaRPr lang="en-US" sz="1600" b="1" i="1" dirty="0"/>
          </a:p>
          <a:p>
            <a:pPr lvl="2"/>
            <a:r>
              <a:rPr lang="es-ES" sz="1600" b="1" i="1" dirty="0"/>
              <a:t>Por actividad</a:t>
            </a:r>
            <a:endParaRPr lang="en-US" sz="1600" b="1" i="1" dirty="0"/>
          </a:p>
          <a:p>
            <a:pPr lvl="2"/>
            <a:endParaRPr lang="es-ES" sz="1600" b="1" i="1" dirty="0" smtClean="0"/>
          </a:p>
          <a:p>
            <a:pPr lvl="2"/>
            <a:r>
              <a:rPr lang="es-ES" sz="1600" b="1" i="1" dirty="0" smtClean="0"/>
              <a:t>Por </a:t>
            </a:r>
            <a:r>
              <a:rPr lang="es-ES" sz="1600" b="1" i="1" dirty="0"/>
              <a:t>contenido compartido</a:t>
            </a:r>
            <a:endParaRPr lang="en-US" sz="1600" b="1" i="1" dirty="0"/>
          </a:p>
          <a:p>
            <a:pPr lvl="2"/>
            <a:endParaRPr lang="en-US" sz="16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733675"/>
            <a:ext cx="780393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3114675"/>
            <a:ext cx="2096683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2657475"/>
            <a:ext cx="914400" cy="911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400" y="3190875"/>
            <a:ext cx="2195512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9800" y="4953000"/>
            <a:ext cx="45838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19800" y="5514536"/>
            <a:ext cx="457200" cy="45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19800" y="6096000"/>
            <a:ext cx="488072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09808" y="1143001"/>
            <a:ext cx="3257991" cy="2743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4876800"/>
            <a:ext cx="2566987" cy="18846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Ventajas y Desventajas de su uso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400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AR" sz="2700" u="sng" dirty="0" smtClean="0"/>
              <a:t>Ventajas:</a:t>
            </a:r>
          </a:p>
          <a:p>
            <a:endParaRPr lang="es-AR" sz="2700" dirty="0" smtClean="0"/>
          </a:p>
          <a:p>
            <a:r>
              <a:rPr lang="es-AR" sz="2700" dirty="0" smtClean="0"/>
              <a:t>Puede </a:t>
            </a:r>
            <a:r>
              <a:rPr lang="es-AR" sz="2700" dirty="0"/>
              <a:t>ser utilizada en el sector académico y </a:t>
            </a:r>
            <a:r>
              <a:rPr lang="es-AR" sz="2700" dirty="0" smtClean="0"/>
              <a:t>laboral</a:t>
            </a:r>
          </a:p>
          <a:p>
            <a:r>
              <a:rPr lang="es-AR" sz="2700" dirty="0" smtClean="0"/>
              <a:t>Favorecen </a:t>
            </a:r>
            <a:r>
              <a:rPr lang="es-AR" sz="2700" dirty="0"/>
              <a:t>la participación y el trabajo colaborativo entre las </a:t>
            </a:r>
            <a:r>
              <a:rPr lang="es-AR" sz="2700" dirty="0" smtClean="0"/>
              <a:t>personas</a:t>
            </a:r>
          </a:p>
          <a:p>
            <a:r>
              <a:rPr lang="es-AR" sz="2700" dirty="0" smtClean="0"/>
              <a:t>Facilitan </a:t>
            </a:r>
            <a:r>
              <a:rPr lang="es-AR" sz="2700" dirty="0"/>
              <a:t>las relaciones entre las </a:t>
            </a:r>
            <a:r>
              <a:rPr lang="es-AR" sz="2700" dirty="0" smtClean="0"/>
              <a:t>personas</a:t>
            </a:r>
          </a:p>
          <a:p>
            <a:r>
              <a:rPr lang="es-AR" sz="2700" dirty="0" smtClean="0"/>
              <a:t>Facilitan</a:t>
            </a:r>
            <a:r>
              <a:rPr lang="es-AR" sz="2700" dirty="0"/>
              <a:t> el aprendizaje integral fuera del aula escolar</a:t>
            </a:r>
            <a:endParaRPr 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3500" dirty="0" smtClean="0"/>
              <a:t>Ventajas y Desventajas de su uso (</a:t>
            </a:r>
            <a:r>
              <a:rPr lang="es-AR" sz="3500" dirty="0" err="1" smtClean="0"/>
              <a:t>Cont</a:t>
            </a:r>
            <a:r>
              <a:rPr lang="es-AR" sz="3500" dirty="0" smtClean="0"/>
              <a:t>)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6172200" cy="54102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s-ES" sz="5700" u="sng" dirty="0"/>
              <a:t>Desventajas</a:t>
            </a:r>
            <a:r>
              <a:rPr lang="es-ES" sz="5700" u="sng" dirty="0" smtClean="0"/>
              <a:t>:</a:t>
            </a:r>
          </a:p>
          <a:p>
            <a:pPr>
              <a:buNone/>
            </a:pPr>
            <a:endParaRPr lang="en-US" sz="3500" u="sng" dirty="0"/>
          </a:p>
          <a:p>
            <a:pPr lvl="0"/>
            <a:r>
              <a:rPr lang="es-ES" sz="4900" dirty="0" smtClean="0"/>
              <a:t>Personas </a:t>
            </a:r>
            <a:r>
              <a:rPr lang="es-ES" sz="4900" dirty="0"/>
              <a:t>con segundas intensiones pueden invadir la privacidad de otros provocando grandes problemas al </a:t>
            </a:r>
            <a:r>
              <a:rPr lang="es-ES" sz="4900" dirty="0" smtClean="0"/>
              <a:t>mismo</a:t>
            </a:r>
          </a:p>
          <a:p>
            <a:pPr lvl="0"/>
            <a:endParaRPr lang="es-ES" sz="4900" dirty="0" smtClean="0"/>
          </a:p>
          <a:p>
            <a:pPr lvl="0"/>
            <a:r>
              <a:rPr lang="es-ES" sz="4900" dirty="0" smtClean="0"/>
              <a:t>Si </a:t>
            </a:r>
            <a:r>
              <a:rPr lang="es-ES" sz="4900" dirty="0"/>
              <a:t>no es utilizada de forma </a:t>
            </a:r>
            <a:r>
              <a:rPr lang="es-ES" sz="4900" dirty="0" smtClean="0"/>
              <a:t>correcta se </a:t>
            </a:r>
            <a:r>
              <a:rPr lang="es-ES" sz="4900" dirty="0"/>
              <a:t>puede convertir en una adicción.</a:t>
            </a:r>
            <a:endParaRPr lang="en-US" sz="4900" dirty="0"/>
          </a:p>
          <a:p>
            <a:pPr lvl="0"/>
            <a:endParaRPr lang="es-ES" sz="4900" dirty="0" smtClean="0"/>
          </a:p>
          <a:p>
            <a:pPr lvl="0"/>
            <a:r>
              <a:rPr lang="es-ES" sz="4900" dirty="0" smtClean="0"/>
              <a:t>Gran </a:t>
            </a:r>
            <a:r>
              <a:rPr lang="es-ES" sz="4900" dirty="0"/>
              <a:t>cantidad de casos de pornografía infantil y pedofilia se han manifestado en las diferentes redes sociales.</a:t>
            </a:r>
            <a:endParaRPr lang="en-US" sz="4900" dirty="0"/>
          </a:p>
          <a:p>
            <a:pPr lvl="0"/>
            <a:endParaRPr lang="es-ES" sz="4900" dirty="0" smtClean="0"/>
          </a:p>
          <a:p>
            <a:pPr lvl="0"/>
            <a:r>
              <a:rPr lang="es-ES" sz="4900" dirty="0" smtClean="0"/>
              <a:t>Falta </a:t>
            </a:r>
            <a:r>
              <a:rPr lang="es-ES" sz="4900" dirty="0"/>
              <a:t>de privacidad, siendo mostrada públicamente información personal</a:t>
            </a:r>
            <a:r>
              <a:rPr lang="es-ES" sz="5700" dirty="0"/>
              <a:t>.</a:t>
            </a:r>
            <a:endParaRPr lang="en-US" sz="57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4191000"/>
            <a:ext cx="2133600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0804" y="1905000"/>
            <a:ext cx="213218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 r="2632"/>
          <a:stretch>
            <a:fillRect/>
          </a:stretch>
        </p:blipFill>
        <p:spPr bwMode="auto">
          <a:xfrm>
            <a:off x="6096000" y="1219200"/>
            <a:ext cx="28194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La seguridad en las redes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s-AR" sz="2700" dirty="0" smtClean="0"/>
              <a:t>Viviendo en la casa de vidrio</a:t>
            </a:r>
          </a:p>
          <a:p>
            <a:pPr lvl="1"/>
            <a:r>
              <a:rPr lang="es-AR" sz="2400" dirty="0" smtClean="0"/>
              <a:t>Perfiles de usuarios</a:t>
            </a:r>
          </a:p>
          <a:p>
            <a:pPr lvl="1"/>
            <a:r>
              <a:rPr lang="es-AR" sz="2400" dirty="0" smtClean="0"/>
              <a:t>Relación de Datos</a:t>
            </a:r>
          </a:p>
          <a:p>
            <a:pPr lvl="1"/>
            <a:r>
              <a:rPr lang="es-AR" sz="2400" dirty="0" smtClean="0"/>
              <a:t>Compromiso de cuentas de mail, datos bancarios, </a:t>
            </a:r>
            <a:r>
              <a:rPr lang="es-AR" sz="2400" dirty="0" err="1" smtClean="0"/>
              <a:t>direccion</a:t>
            </a:r>
            <a:r>
              <a:rPr lang="es-AR" sz="2400" dirty="0" smtClean="0"/>
              <a:t>, documento.</a:t>
            </a:r>
          </a:p>
          <a:p>
            <a:pPr lvl="1"/>
            <a:endParaRPr lang="en-US" sz="2400" dirty="0"/>
          </a:p>
          <a:p>
            <a:endParaRPr lang="es-ES" sz="2700" dirty="0" smtClean="0"/>
          </a:p>
          <a:p>
            <a:endParaRPr lang="es-ES" sz="2700" dirty="0" smtClean="0"/>
          </a:p>
          <a:p>
            <a:r>
              <a:rPr lang="es-ES" sz="2700" dirty="0" smtClean="0"/>
              <a:t>Mientras la popularidad de las redes sociales sigue en crecimiento, así también aumentan los riesgos de pertenecer a alguna de ellas.</a:t>
            </a:r>
            <a:endParaRPr lang="en-US" sz="2700" dirty="0" smtClean="0"/>
          </a:p>
          <a:p>
            <a:pPr lvl="1"/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3810000"/>
            <a:ext cx="1371600" cy="1408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3505200"/>
            <a:ext cx="1957387" cy="17046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1447800"/>
            <a:ext cx="4572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en </a:t>
            </a:r>
            <a:r>
              <a:rPr lang="en-US" dirty="0" err="1" smtClean="0"/>
              <a:t>cuenta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>
            <a:normAutofit fontScale="92500" lnSpcReduction="10000"/>
          </a:bodyPr>
          <a:lstStyle/>
          <a:p>
            <a:r>
              <a:rPr lang="es-ES" sz="2700" dirty="0" smtClean="0"/>
              <a:t>Limitar la información personal que se postea</a:t>
            </a:r>
          </a:p>
          <a:p>
            <a:endParaRPr lang="es-ES" sz="2700" dirty="0" smtClean="0"/>
          </a:p>
          <a:p>
            <a:r>
              <a:rPr lang="es-ES" sz="2700" dirty="0" smtClean="0"/>
              <a:t>Recordar siempre que Internet es un recurso PUBLICO</a:t>
            </a:r>
          </a:p>
          <a:p>
            <a:endParaRPr lang="en-US" sz="2700" dirty="0" smtClean="0"/>
          </a:p>
          <a:p>
            <a:r>
              <a:rPr lang="en-US" sz="2700" dirty="0" err="1" smtClean="0"/>
              <a:t>Usar</a:t>
            </a:r>
            <a:r>
              <a:rPr lang="en-US" sz="2700" dirty="0" smtClean="0"/>
              <a:t> passwords </a:t>
            </a:r>
            <a:r>
              <a:rPr lang="en-US" sz="2700" dirty="0" err="1" smtClean="0"/>
              <a:t>fuertes</a:t>
            </a:r>
            <a:endParaRPr lang="en-US" sz="2700" dirty="0" smtClean="0"/>
          </a:p>
          <a:p>
            <a:endParaRPr lang="es-ES" sz="2700" dirty="0" smtClean="0"/>
          </a:p>
          <a:p>
            <a:r>
              <a:rPr lang="es-ES" sz="2700" dirty="0" smtClean="0"/>
              <a:t>Usar y mantener software antivirus</a:t>
            </a:r>
          </a:p>
          <a:p>
            <a:pPr>
              <a:buNone/>
            </a:pPr>
            <a:endParaRPr lang="es-ES" sz="27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4629455"/>
            <a:ext cx="2514600" cy="17903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43000"/>
            <a:ext cx="1824393" cy="1518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700" dirty="0" smtClean="0"/>
          </a:p>
          <a:p>
            <a:endParaRPr lang="en-US" sz="2700" dirty="0"/>
          </a:p>
          <a:p>
            <a:r>
              <a:rPr lang="en-US" sz="2700" dirty="0" smtClean="0"/>
              <a:t>Las </a:t>
            </a:r>
            <a:r>
              <a:rPr lang="en-US" sz="2700" dirty="0" err="1" smtClean="0"/>
              <a:t>redes</a:t>
            </a:r>
            <a:r>
              <a:rPr lang="en-US" sz="2700" dirty="0" smtClean="0"/>
              <a:t> </a:t>
            </a:r>
            <a:r>
              <a:rPr lang="en-US" sz="2700" dirty="0" err="1" smtClean="0"/>
              <a:t>sociales</a:t>
            </a:r>
            <a:r>
              <a:rPr lang="en-US" sz="2700" dirty="0" smtClean="0"/>
              <a:t> </a:t>
            </a:r>
            <a:r>
              <a:rPr lang="en-US" sz="2700" dirty="0" err="1" smtClean="0"/>
              <a:t>han</a:t>
            </a:r>
            <a:r>
              <a:rPr lang="en-US" sz="2700" dirty="0" smtClean="0"/>
              <a:t> </a:t>
            </a:r>
            <a:r>
              <a:rPr lang="en-US" sz="2700" dirty="0" err="1" smtClean="0"/>
              <a:t>tomado</a:t>
            </a:r>
            <a:r>
              <a:rPr lang="en-US" sz="2700" dirty="0" smtClean="0"/>
              <a:t> </a:t>
            </a:r>
            <a:r>
              <a:rPr lang="en-US" sz="2700" dirty="0" err="1" smtClean="0"/>
              <a:t>gran</a:t>
            </a:r>
            <a:r>
              <a:rPr lang="en-US" sz="2700" dirty="0" smtClean="0"/>
              <a:t> </a:t>
            </a:r>
            <a:r>
              <a:rPr lang="en-US" sz="2700" dirty="0" err="1" smtClean="0"/>
              <a:t>poder</a:t>
            </a:r>
            <a:r>
              <a:rPr lang="en-US" sz="2700" dirty="0" smtClean="0"/>
              <a:t> </a:t>
            </a:r>
            <a:r>
              <a:rPr lang="en-US" sz="2700" dirty="0" err="1" smtClean="0"/>
              <a:t>sobre</a:t>
            </a:r>
            <a:r>
              <a:rPr lang="en-US" sz="2700" dirty="0" smtClean="0"/>
              <a:t> la </a:t>
            </a:r>
            <a:r>
              <a:rPr lang="en-US" sz="2700" dirty="0" err="1" smtClean="0"/>
              <a:t>sociedad</a:t>
            </a:r>
            <a:r>
              <a:rPr lang="en-US" sz="2700" dirty="0" smtClean="0"/>
              <a:t>, </a:t>
            </a:r>
            <a:r>
              <a:rPr lang="en-US" sz="2700" dirty="0" err="1" smtClean="0"/>
              <a:t>uno</a:t>
            </a:r>
            <a:r>
              <a:rPr lang="en-US" sz="2700" dirty="0" smtClean="0"/>
              <a:t> de los </a:t>
            </a:r>
            <a:r>
              <a:rPr lang="en-US" sz="2700" dirty="0" err="1" smtClean="0"/>
              <a:t>grandes</a:t>
            </a:r>
            <a:r>
              <a:rPr lang="en-US" sz="2700" dirty="0" smtClean="0"/>
              <a:t> </a:t>
            </a:r>
            <a:r>
              <a:rPr lang="en-US" sz="2700" dirty="0" err="1" smtClean="0"/>
              <a:t>beneficios</a:t>
            </a:r>
            <a:r>
              <a:rPr lang="en-US" sz="2700" dirty="0" smtClean="0"/>
              <a:t> </a:t>
            </a:r>
            <a:r>
              <a:rPr lang="en-US" sz="2700" dirty="0" err="1" smtClean="0"/>
              <a:t>que</a:t>
            </a:r>
            <a:r>
              <a:rPr lang="en-US" sz="2700" dirty="0" smtClean="0"/>
              <a:t> </a:t>
            </a:r>
            <a:r>
              <a:rPr lang="en-US" sz="2700" dirty="0" err="1" smtClean="0"/>
              <a:t>esta</a:t>
            </a:r>
            <a:r>
              <a:rPr lang="en-US" sz="2700" dirty="0" smtClean="0"/>
              <a:t> </a:t>
            </a:r>
            <a:r>
              <a:rPr lang="en-US" sz="2700" dirty="0" err="1" smtClean="0"/>
              <a:t>cumpliendo</a:t>
            </a:r>
            <a:r>
              <a:rPr lang="en-US" sz="2700" dirty="0" smtClean="0"/>
              <a:t> </a:t>
            </a:r>
            <a:r>
              <a:rPr lang="en-US" sz="2700" dirty="0" err="1" smtClean="0"/>
              <a:t>es</a:t>
            </a:r>
            <a:r>
              <a:rPr lang="en-US" sz="2700" dirty="0" smtClean="0"/>
              <a:t> el </a:t>
            </a:r>
            <a:r>
              <a:rPr lang="en-US" sz="2700" dirty="0" err="1" smtClean="0"/>
              <a:t>hecho</a:t>
            </a:r>
            <a:r>
              <a:rPr lang="en-US" sz="2700" dirty="0" smtClean="0"/>
              <a:t> de </a:t>
            </a:r>
            <a:r>
              <a:rPr lang="en-US" sz="2700" dirty="0" err="1" smtClean="0"/>
              <a:t>tener</a:t>
            </a:r>
            <a:r>
              <a:rPr lang="en-US" sz="2700" dirty="0" smtClean="0"/>
              <a:t> </a:t>
            </a:r>
            <a:r>
              <a:rPr lang="en-US" sz="2700" dirty="0" err="1" smtClean="0"/>
              <a:t>bolsas</a:t>
            </a:r>
            <a:r>
              <a:rPr lang="en-US" sz="2700" dirty="0" smtClean="0"/>
              <a:t> </a:t>
            </a:r>
            <a:r>
              <a:rPr lang="en-US" sz="2700" dirty="0" err="1" smtClean="0"/>
              <a:t>laborales</a:t>
            </a:r>
            <a:r>
              <a:rPr lang="en-US" sz="2700" dirty="0" smtClean="0"/>
              <a:t>, </a:t>
            </a:r>
            <a:r>
              <a:rPr lang="en-US" sz="2700" dirty="0" err="1" smtClean="0"/>
              <a:t>ayudando</a:t>
            </a:r>
            <a:r>
              <a:rPr lang="en-US" sz="2700" dirty="0" smtClean="0"/>
              <a:t> a </a:t>
            </a:r>
            <a:r>
              <a:rPr lang="en-US" sz="2700" dirty="0" err="1" smtClean="0"/>
              <a:t>las</a:t>
            </a:r>
            <a:r>
              <a:rPr lang="en-US" sz="2700" dirty="0" smtClean="0"/>
              <a:t> personas a </a:t>
            </a:r>
            <a:r>
              <a:rPr lang="en-US" sz="2700" dirty="0" err="1" smtClean="0"/>
              <a:t>ver</a:t>
            </a:r>
            <a:r>
              <a:rPr lang="en-US" sz="2700" dirty="0" smtClean="0"/>
              <a:t> </a:t>
            </a:r>
            <a:r>
              <a:rPr lang="en-US" sz="2700" dirty="0" err="1" smtClean="0"/>
              <a:t>ofertas</a:t>
            </a:r>
            <a:r>
              <a:rPr lang="en-US" sz="2700" dirty="0" smtClean="0"/>
              <a:t> de </a:t>
            </a:r>
            <a:r>
              <a:rPr lang="en-US" sz="2700" dirty="0" err="1" smtClean="0"/>
              <a:t>trabajo</a:t>
            </a:r>
            <a:r>
              <a:rPr lang="en-US" sz="2700" dirty="0" smtClean="0"/>
              <a:t> y </a:t>
            </a:r>
            <a:r>
              <a:rPr lang="en-US" sz="2700" dirty="0" err="1" smtClean="0"/>
              <a:t>obtener</a:t>
            </a:r>
            <a:r>
              <a:rPr lang="en-US" sz="2700" dirty="0" smtClean="0"/>
              <a:t> </a:t>
            </a:r>
            <a:r>
              <a:rPr lang="en-US" sz="2700" dirty="0" err="1" smtClean="0"/>
              <a:t>empleo</a:t>
            </a:r>
            <a:r>
              <a:rPr lang="en-US" sz="2700" dirty="0" smtClean="0"/>
              <a:t>. Sin embargo </a:t>
            </a:r>
            <a:r>
              <a:rPr lang="en-US" sz="2700" dirty="0" err="1" smtClean="0"/>
              <a:t>debemos</a:t>
            </a:r>
            <a:r>
              <a:rPr lang="en-US" sz="2700" dirty="0" smtClean="0"/>
              <a:t> </a:t>
            </a:r>
            <a:r>
              <a:rPr lang="en-US" sz="2700" dirty="0" err="1" smtClean="0"/>
              <a:t>entender</a:t>
            </a:r>
            <a:r>
              <a:rPr lang="en-US" sz="2700" dirty="0" smtClean="0"/>
              <a:t> el </a:t>
            </a:r>
            <a:r>
              <a:rPr lang="en-US" sz="2700" dirty="0" err="1" smtClean="0"/>
              <a:t>riesgo</a:t>
            </a:r>
            <a:r>
              <a:rPr lang="en-US" sz="2700" dirty="0" smtClean="0"/>
              <a:t> </a:t>
            </a:r>
            <a:r>
              <a:rPr lang="en-US" sz="2700" dirty="0" err="1" smtClean="0"/>
              <a:t>que</a:t>
            </a:r>
            <a:r>
              <a:rPr lang="en-US" sz="2700" dirty="0" smtClean="0"/>
              <a:t> </a:t>
            </a:r>
            <a:r>
              <a:rPr lang="en-US" sz="2700" dirty="0" err="1" smtClean="0"/>
              <a:t>éstas</a:t>
            </a:r>
            <a:r>
              <a:rPr lang="en-US" sz="2700" dirty="0" smtClean="0"/>
              <a:t> </a:t>
            </a:r>
            <a:r>
              <a:rPr lang="en-US" sz="2700" dirty="0" err="1" smtClean="0"/>
              <a:t>suponen</a:t>
            </a:r>
            <a:r>
              <a:rPr lang="en-US" sz="2700" dirty="0" smtClean="0"/>
              <a:t> y </a:t>
            </a:r>
            <a:r>
              <a:rPr lang="en-US" sz="2700" dirty="0" err="1" smtClean="0"/>
              <a:t>actuar</a:t>
            </a:r>
            <a:r>
              <a:rPr lang="en-US" sz="2700" dirty="0"/>
              <a:t> </a:t>
            </a:r>
            <a:r>
              <a:rPr lang="en-US" sz="2700" dirty="0" smtClean="0"/>
              <a:t>con </a:t>
            </a:r>
            <a:r>
              <a:rPr lang="en-US" sz="2700" dirty="0" err="1" smtClean="0"/>
              <a:t>responsabilidad</a:t>
            </a:r>
            <a:r>
              <a:rPr lang="en-US" sz="2700" dirty="0" smtClean="0"/>
              <a:t>.</a:t>
            </a:r>
            <a:endParaRPr lang="en-US" sz="27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5410200"/>
            <a:ext cx="3048000" cy="128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 b="14444"/>
          <a:stretch>
            <a:fillRect/>
          </a:stretch>
        </p:blipFill>
        <p:spPr bwMode="auto">
          <a:xfrm>
            <a:off x="1" y="1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2819400"/>
            <a:ext cx="7772400" cy="150018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GRACIAS!!!!</a:t>
            </a:r>
            <a:endParaRPr lang="en-US" sz="40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Integrantes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GRUPO 4:</a:t>
            </a:r>
          </a:p>
          <a:p>
            <a:endParaRPr lang="en-US" dirty="0"/>
          </a:p>
          <a:p>
            <a:r>
              <a:rPr lang="en-US" dirty="0" err="1" smtClean="0"/>
              <a:t>Antonucci</a:t>
            </a:r>
            <a:r>
              <a:rPr lang="en-US" dirty="0" smtClean="0"/>
              <a:t> Lucas</a:t>
            </a:r>
          </a:p>
          <a:p>
            <a:r>
              <a:rPr lang="en-US" dirty="0" smtClean="0"/>
              <a:t>Luna </a:t>
            </a:r>
            <a:r>
              <a:rPr lang="en-US" dirty="0" err="1" smtClean="0"/>
              <a:t>Nicolás</a:t>
            </a:r>
            <a:endParaRPr lang="en-US" dirty="0" smtClean="0"/>
          </a:p>
          <a:p>
            <a:r>
              <a:rPr lang="en-US" dirty="0" smtClean="0"/>
              <a:t>Rivas Sergio</a:t>
            </a:r>
          </a:p>
          <a:p>
            <a:r>
              <a:rPr lang="en-US" dirty="0" err="1" smtClean="0"/>
              <a:t>Vitrano</a:t>
            </a:r>
            <a:r>
              <a:rPr lang="en-US" dirty="0" smtClean="0"/>
              <a:t> Carlos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3886200"/>
            <a:ext cx="2861896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295400"/>
            <a:ext cx="2514600" cy="2603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s-AR" dirty="0" smtClean="0"/>
              <a:t>Introducción</a:t>
            </a:r>
          </a:p>
          <a:p>
            <a:r>
              <a:rPr lang="es-AR" dirty="0" smtClean="0"/>
              <a:t>Definición de Redes Sociales</a:t>
            </a:r>
          </a:p>
          <a:p>
            <a:r>
              <a:rPr lang="es-AR" dirty="0" smtClean="0"/>
              <a:t>Característica de las Redes Sociales</a:t>
            </a:r>
          </a:p>
          <a:p>
            <a:r>
              <a:rPr lang="es-AR" dirty="0" smtClean="0"/>
              <a:t>Clasificación de las Redes Sociales</a:t>
            </a:r>
          </a:p>
          <a:p>
            <a:pPr lvl="1"/>
            <a:r>
              <a:rPr lang="es-AR" dirty="0" smtClean="0"/>
              <a:t>Redes Horizontales</a:t>
            </a:r>
          </a:p>
          <a:p>
            <a:pPr lvl="1"/>
            <a:r>
              <a:rPr lang="es-AR" dirty="0" smtClean="0"/>
              <a:t>Redes Verticales</a:t>
            </a:r>
          </a:p>
          <a:p>
            <a:r>
              <a:rPr lang="es-AR" dirty="0" smtClean="0"/>
              <a:t>Ventajas y Desventajas de su uso</a:t>
            </a:r>
          </a:p>
          <a:p>
            <a:r>
              <a:rPr lang="es-AR" dirty="0" smtClean="0"/>
              <a:t>La seguridad en las redes </a:t>
            </a:r>
          </a:p>
          <a:p>
            <a:r>
              <a:rPr lang="es-AR" dirty="0"/>
              <a:t>¿</a:t>
            </a:r>
            <a:r>
              <a:rPr lang="es-AR" dirty="0" smtClean="0"/>
              <a:t>Que tener en cuenta?</a:t>
            </a:r>
          </a:p>
          <a:p>
            <a:r>
              <a:rPr lang="es-AR" dirty="0" smtClean="0"/>
              <a:t>Conclusión</a:t>
            </a:r>
          </a:p>
          <a:p>
            <a:endParaRPr lang="en-US" dirty="0" smtClean="0"/>
          </a:p>
          <a:p>
            <a:pPr>
              <a:buNone/>
            </a:pPr>
            <a:r>
              <a:rPr lang="es-AR" sz="2200" dirty="0" smtClean="0"/>
              <a:t>Duración</a:t>
            </a:r>
            <a:r>
              <a:rPr lang="en-US" sz="2200" dirty="0" smtClean="0"/>
              <a:t> </a:t>
            </a:r>
            <a:r>
              <a:rPr lang="es-AR" sz="2200" dirty="0" smtClean="0"/>
              <a:t>Aproximada</a:t>
            </a:r>
            <a:r>
              <a:rPr lang="en-US" sz="2200" dirty="0" smtClean="0"/>
              <a:t>: 15 </a:t>
            </a:r>
            <a:r>
              <a:rPr lang="es-AR" sz="2200" dirty="0" smtClean="0"/>
              <a:t>minutos</a:t>
            </a:r>
          </a:p>
          <a:p>
            <a:endParaRPr 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3962400"/>
            <a:ext cx="21717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5257800"/>
            <a:ext cx="1828800" cy="1331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6237"/>
            <a:ext cx="7620000" cy="4525963"/>
          </a:xfrm>
        </p:spPr>
        <p:txBody>
          <a:bodyPr>
            <a:noAutofit/>
          </a:bodyPr>
          <a:lstStyle/>
          <a:p>
            <a:endParaRPr lang="es-ES" sz="2700" dirty="0" smtClean="0"/>
          </a:p>
          <a:p>
            <a:r>
              <a:rPr lang="es-ES" sz="2700" dirty="0" smtClean="0"/>
              <a:t>Los </a:t>
            </a:r>
            <a:r>
              <a:rPr lang="es-ES" sz="2700" dirty="0"/>
              <a:t>humanos siempre se han </a:t>
            </a:r>
            <a:r>
              <a:rPr lang="es-ES" sz="2700" dirty="0" smtClean="0"/>
              <a:t>relacionado por grupos, en </a:t>
            </a:r>
            <a:r>
              <a:rPr lang="es-ES" sz="2700" dirty="0"/>
              <a:t>una red social los individuos están interconectados, interactúan y pueden tener más de un tipo de relación entre ellos.</a:t>
            </a:r>
            <a:r>
              <a:rPr lang="es-ES" sz="2700" dirty="0" smtClean="0"/>
              <a:t/>
            </a:r>
            <a:br>
              <a:rPr lang="es-ES" sz="2700" dirty="0" smtClean="0"/>
            </a:br>
            <a:endParaRPr lang="es-ES" sz="2700" dirty="0" smtClean="0"/>
          </a:p>
          <a:p>
            <a:r>
              <a:rPr lang="es-ES" sz="2700" dirty="0" smtClean="0"/>
              <a:t>Internet </a:t>
            </a:r>
            <a:r>
              <a:rPr lang="es-ES" sz="2700" dirty="0"/>
              <a:t>y las nuevas tecnologías favorecen el desarrollo y ampliación de las redes sociales.</a:t>
            </a:r>
            <a:endParaRPr lang="en-US" sz="2700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750" y="1347788"/>
            <a:ext cx="6858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62900" y="5590272"/>
            <a:ext cx="7143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7700" y="5571222"/>
            <a:ext cx="7239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48612" y="1295400"/>
            <a:ext cx="7429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Definición</a:t>
            </a:r>
            <a:r>
              <a:rPr lang="en-US" dirty="0" smtClean="0"/>
              <a:t> de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Sociales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700" dirty="0"/>
              <a:t>Las redes sociales se podrían definir como estructuras </a:t>
            </a:r>
            <a:r>
              <a:rPr lang="es-ES" sz="2700" dirty="0" smtClean="0"/>
              <a:t>en </a:t>
            </a:r>
            <a:r>
              <a:rPr lang="es-ES" sz="2700" dirty="0"/>
              <a:t>donde </a:t>
            </a:r>
            <a:r>
              <a:rPr lang="es-ES" sz="2700" dirty="0" smtClean="0"/>
              <a:t>muchas </a:t>
            </a:r>
            <a:r>
              <a:rPr lang="es-ES" sz="2700" dirty="0"/>
              <a:t>personas mantienen diferentes tipos de relaciones amistosas, laborales, amorosas</a:t>
            </a:r>
            <a:r>
              <a:rPr lang="es-ES" sz="2700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3733800"/>
            <a:ext cx="3719513" cy="246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Line Callout 1 (Accent Bar) 4"/>
          <p:cNvSpPr/>
          <p:nvPr/>
        </p:nvSpPr>
        <p:spPr>
          <a:xfrm>
            <a:off x="533400" y="3886200"/>
            <a:ext cx="3276600" cy="2133600"/>
          </a:xfrm>
          <a:prstGeom prst="accentCallout1">
            <a:avLst>
              <a:gd name="adj1" fmla="val 29438"/>
              <a:gd name="adj2" fmla="val 107359"/>
              <a:gd name="adj3" fmla="val 66949"/>
              <a:gd name="adj4" fmla="val 13254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Hoy en día, el término “Red Social” alude a sitios de Internet con el fin de interactuar en comunidades.</a:t>
            </a:r>
            <a:endParaRPr lang="en-US" sz="24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Definición</a:t>
            </a:r>
            <a:r>
              <a:rPr lang="en-US" dirty="0" smtClean="0"/>
              <a:t> de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Sociales</a:t>
            </a:r>
            <a:r>
              <a:rPr lang="en-US" dirty="0" smtClean="0"/>
              <a:t>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700" u="sng" dirty="0" smtClean="0"/>
              <a:t>Teoría de los Grafos</a:t>
            </a:r>
            <a:endParaRPr lang="en-US" sz="2700" u="sng" dirty="0"/>
          </a:p>
        </p:txBody>
      </p:sp>
      <p:sp>
        <p:nvSpPr>
          <p:cNvPr id="5" name="Line Callout 1 (Accent Bar) 4"/>
          <p:cNvSpPr/>
          <p:nvPr/>
        </p:nvSpPr>
        <p:spPr>
          <a:xfrm>
            <a:off x="-76200" y="2590800"/>
            <a:ext cx="1752600" cy="2362200"/>
          </a:xfrm>
          <a:prstGeom prst="accentCallout1">
            <a:avLst>
              <a:gd name="adj1" fmla="val 29438"/>
              <a:gd name="adj2" fmla="val 107359"/>
              <a:gd name="adj3" fmla="val 53762"/>
              <a:gd name="adj4" fmla="val 12095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2400" dirty="0" smtClean="0">
                <a:solidFill>
                  <a:schemeClr val="tx1"/>
                </a:solidFill>
              </a:rPr>
              <a:t>Se </a:t>
            </a:r>
            <a:r>
              <a:rPr lang="es-ES" sz="2400" dirty="0">
                <a:solidFill>
                  <a:schemeClr val="tx1"/>
                </a:solidFill>
              </a:rPr>
              <a:t>puede acceder a cualquier persona del planeta en sólo seis </a:t>
            </a:r>
            <a:r>
              <a:rPr lang="es-ES" sz="2400" dirty="0" smtClean="0">
                <a:solidFill>
                  <a:schemeClr val="tx1"/>
                </a:solidFill>
              </a:rPr>
              <a:t>“saltos”</a:t>
            </a:r>
            <a:endParaRPr lang="en-US" sz="24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133600"/>
            <a:ext cx="465772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Line Callout 1 (Accent Bar) 8"/>
          <p:cNvSpPr/>
          <p:nvPr/>
        </p:nvSpPr>
        <p:spPr>
          <a:xfrm>
            <a:off x="7162800" y="2971800"/>
            <a:ext cx="2133600" cy="3124200"/>
          </a:xfrm>
          <a:prstGeom prst="accentCallout1">
            <a:avLst>
              <a:gd name="adj1" fmla="val 30033"/>
              <a:gd name="adj2" fmla="val -6621"/>
              <a:gd name="adj3" fmla="val 3636"/>
              <a:gd name="adj4" fmla="val -1812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dirty="0">
                <a:solidFill>
                  <a:schemeClr val="tx1"/>
                </a:solidFill>
              </a:rPr>
              <a:t>las personas están relacionadas unas con otras a través de cinco intermediarios</a:t>
            </a:r>
            <a:endParaRPr lang="en-US" sz="24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Definición</a:t>
            </a:r>
            <a:r>
              <a:rPr lang="en-US" dirty="0" smtClean="0"/>
              <a:t> de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Sociales</a:t>
            </a:r>
            <a:r>
              <a:rPr lang="en-US" dirty="0" smtClean="0"/>
              <a:t>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562600" cy="7620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s-ES" sz="2700" u="sng" dirty="0" smtClean="0"/>
              <a:t>Teoría de los 6 Grados De Separación</a:t>
            </a:r>
            <a:endParaRPr lang="en-US" sz="2700" u="sng" dirty="0"/>
          </a:p>
        </p:txBody>
      </p:sp>
      <p:sp>
        <p:nvSpPr>
          <p:cNvPr id="5" name="Line Callout 1 (Accent Bar) 4"/>
          <p:cNvSpPr/>
          <p:nvPr/>
        </p:nvSpPr>
        <p:spPr>
          <a:xfrm>
            <a:off x="228600" y="1676400"/>
            <a:ext cx="7239000" cy="4876800"/>
          </a:xfrm>
          <a:prstGeom prst="accentCallout1">
            <a:avLst>
              <a:gd name="adj1" fmla="val 29438"/>
              <a:gd name="adj2" fmla="val 107359"/>
              <a:gd name="adj3" fmla="val 53762"/>
              <a:gd name="adj4" fmla="val 12095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300" smtClean="0">
                <a:solidFill>
                  <a:schemeClr val="tx1"/>
                </a:solidFill>
              </a:rPr>
              <a:t>L</a:t>
            </a:r>
            <a:r>
              <a:rPr lang="es-ES" sz="2300" smtClean="0">
                <a:solidFill>
                  <a:schemeClr val="tx1"/>
                </a:solidFill>
              </a:rPr>
              <a:t>a </a:t>
            </a:r>
            <a:r>
              <a:rPr lang="es-ES" sz="2300" dirty="0" smtClean="0">
                <a:solidFill>
                  <a:schemeClr val="tx1"/>
                </a:solidFill>
              </a:rPr>
              <a:t>empresa </a:t>
            </a:r>
            <a:r>
              <a:rPr lang="es-ES" sz="2300" dirty="0" err="1" smtClean="0">
                <a:solidFill>
                  <a:schemeClr val="tx1"/>
                </a:solidFill>
              </a:rPr>
              <a:t>Facebook</a:t>
            </a:r>
            <a:r>
              <a:rPr lang="es-ES" sz="2300" dirty="0" smtClean="0">
                <a:solidFill>
                  <a:schemeClr val="tx1"/>
                </a:solidFill>
              </a:rPr>
              <a:t> realizó un </a:t>
            </a:r>
            <a:r>
              <a:rPr lang="es-ES" sz="2300" dirty="0" smtClean="0">
                <a:solidFill>
                  <a:schemeClr val="tx1"/>
                </a:solidFill>
              </a:rPr>
              <a:t>estudio</a:t>
            </a:r>
            <a:r>
              <a:rPr lang="es-ES" sz="2300" dirty="0" smtClean="0">
                <a:solidFill>
                  <a:schemeClr val="tx1"/>
                </a:solidFill>
              </a:rPr>
              <a:t> con todos los usuarios activos de su página </a:t>
            </a:r>
            <a:r>
              <a:rPr lang="es-ES" sz="2300" dirty="0" smtClean="0">
                <a:solidFill>
                  <a:schemeClr val="tx1"/>
                </a:solidFill>
              </a:rPr>
              <a:t>y </a:t>
            </a:r>
            <a:r>
              <a:rPr lang="es-ES" sz="2300" dirty="0" smtClean="0">
                <a:solidFill>
                  <a:schemeClr val="tx1"/>
                </a:solidFill>
              </a:rPr>
              <a:t>se analizó el conjunto de amigos en común, para sacar el promedio de cuántos eslabones hay entre cualquier </a:t>
            </a:r>
            <a:r>
              <a:rPr lang="es-ES" sz="2300" dirty="0" smtClean="0">
                <a:solidFill>
                  <a:schemeClr val="tx1"/>
                </a:solidFill>
              </a:rPr>
              <a:t>un usuario </a:t>
            </a:r>
            <a:r>
              <a:rPr lang="es-ES" sz="2300" dirty="0" smtClean="0">
                <a:solidFill>
                  <a:schemeClr val="tx1"/>
                </a:solidFill>
              </a:rPr>
              <a:t>y otro cualquiera. De esta prueba se </a:t>
            </a:r>
            <a:r>
              <a:rPr lang="es-ES" sz="2300" dirty="0" smtClean="0">
                <a:solidFill>
                  <a:schemeClr val="tx1"/>
                </a:solidFill>
              </a:rPr>
              <a:t>excluyeron a famosos</a:t>
            </a:r>
            <a:r>
              <a:rPr lang="es-ES" sz="2300" dirty="0" smtClean="0">
                <a:solidFill>
                  <a:schemeClr val="tx1"/>
                </a:solidFill>
              </a:rPr>
              <a:t>. Los resultados mostraron que el 99,6% de pares de usuarios estuvieron conectados por 5 grados de separación. Esta es la prueba más cercana de la teoría a la fecha de hoy </a:t>
            </a:r>
            <a:r>
              <a:rPr lang="es-ES" sz="2300" dirty="0" smtClean="0">
                <a:solidFill>
                  <a:schemeClr val="tx1"/>
                </a:solidFill>
              </a:rPr>
              <a:t>con </a:t>
            </a:r>
            <a:r>
              <a:rPr lang="es-ES" sz="2300" dirty="0" smtClean="0">
                <a:solidFill>
                  <a:schemeClr val="tx1"/>
                </a:solidFill>
              </a:rPr>
              <a:t>un </a:t>
            </a:r>
            <a:r>
              <a:rPr lang="es-ES" sz="2300" dirty="0" smtClean="0">
                <a:solidFill>
                  <a:schemeClr val="tx1"/>
                </a:solidFill>
              </a:rPr>
              <a:t>resultado aproximado de 4,75 eslabones.</a:t>
            </a:r>
            <a:endParaRPr lang="en-US" sz="23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Definición</a:t>
            </a:r>
            <a:r>
              <a:rPr lang="en-US" dirty="0" smtClean="0"/>
              <a:t> de </a:t>
            </a:r>
            <a:r>
              <a:rPr lang="en-US" dirty="0" err="1" smtClean="0"/>
              <a:t>Medios</a:t>
            </a:r>
            <a:r>
              <a:rPr lang="en-US" dirty="0" smtClean="0"/>
              <a:t> </a:t>
            </a:r>
            <a:r>
              <a:rPr lang="en-US" dirty="0" err="1" smtClean="0"/>
              <a:t>Sociales</a:t>
            </a:r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7086600" y="1295400"/>
            <a:ext cx="2057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Los medios </a:t>
            </a:r>
            <a:r>
              <a:rPr lang="es-ES" b="1" dirty="0" smtClean="0"/>
              <a:t>sociales, </a:t>
            </a:r>
            <a:r>
              <a:rPr lang="es-ES" b="1" dirty="0" smtClean="0"/>
              <a:t>son plataformas de comunicación en </a:t>
            </a:r>
            <a:r>
              <a:rPr lang="es-ES" b="1" dirty="0" smtClean="0"/>
              <a:t>línea</a:t>
            </a:r>
            <a:r>
              <a:rPr lang="es-ES" b="1" dirty="0" smtClean="0"/>
              <a:t> donde el contenido es creado por los propios usuarios mediante el uso de las tecnologías de la </a:t>
            </a:r>
            <a:r>
              <a:rPr lang="es-ES" b="1" dirty="0" smtClean="0"/>
              <a:t>Web, y que </a:t>
            </a:r>
            <a:r>
              <a:rPr lang="es-ES" b="1" dirty="0" smtClean="0"/>
              <a:t>facilitan la edición, la publicación y el intercambio de información.</a:t>
            </a:r>
            <a:endParaRPr lang="es-ES" b="1" dirty="0"/>
          </a:p>
        </p:txBody>
      </p:sp>
      <p:pic>
        <p:nvPicPr>
          <p:cNvPr id="8" name="7 Imagen" descr="imagen-1-medios-sociales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7159616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 b="512"/>
          <a:stretch>
            <a:fillRect/>
          </a:stretch>
        </p:blipFill>
        <p:spPr bwMode="auto">
          <a:xfrm>
            <a:off x="5090026" y="1099918"/>
            <a:ext cx="4025837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Característica de las Redes Sociales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010400" cy="4525963"/>
          </a:xfrm>
        </p:spPr>
        <p:txBody>
          <a:bodyPr>
            <a:normAutofit/>
          </a:bodyPr>
          <a:lstStyle/>
          <a:p>
            <a:r>
              <a:rPr lang="es-ES" sz="2700" dirty="0"/>
              <a:t>1) Están basadas en el </a:t>
            </a:r>
            <a:r>
              <a:rPr lang="es-ES" sz="2700" dirty="0" smtClean="0"/>
              <a:t>usuario</a:t>
            </a:r>
            <a:endParaRPr lang="es-ES" sz="2700" dirty="0"/>
          </a:p>
          <a:p>
            <a:endParaRPr lang="es-ES" sz="2700" dirty="0" smtClean="0"/>
          </a:p>
          <a:p>
            <a:r>
              <a:rPr lang="es-ES" sz="2700" dirty="0" smtClean="0"/>
              <a:t>2</a:t>
            </a:r>
            <a:r>
              <a:rPr lang="es-ES" sz="2700" dirty="0"/>
              <a:t>) Son </a:t>
            </a:r>
            <a:r>
              <a:rPr lang="es-ES" sz="2700" dirty="0" smtClean="0"/>
              <a:t>Interactivas</a:t>
            </a:r>
            <a:endParaRPr lang="es-ES" sz="2700" dirty="0"/>
          </a:p>
          <a:p>
            <a:endParaRPr lang="es-ES" sz="2700" dirty="0" smtClean="0"/>
          </a:p>
          <a:p>
            <a:r>
              <a:rPr lang="es-ES" sz="2700" dirty="0" smtClean="0"/>
              <a:t>3</a:t>
            </a:r>
            <a:r>
              <a:rPr lang="es-ES" sz="2700" dirty="0"/>
              <a:t>) Establecen </a:t>
            </a:r>
            <a:r>
              <a:rPr lang="es-ES" sz="2700" dirty="0" smtClean="0"/>
              <a:t>relaciones</a:t>
            </a:r>
            <a:endParaRPr lang="es-ES" sz="2700" dirty="0"/>
          </a:p>
          <a:p>
            <a:endParaRPr lang="es-ES" sz="2700" dirty="0" smtClean="0"/>
          </a:p>
          <a:p>
            <a:r>
              <a:rPr lang="es-ES" sz="2700" dirty="0" smtClean="0"/>
              <a:t>4</a:t>
            </a:r>
            <a:r>
              <a:rPr lang="es-ES" sz="2700" dirty="0"/>
              <a:t>) Intercambio de información e </a:t>
            </a:r>
            <a:r>
              <a:rPr lang="es-ES" sz="2700" dirty="0" smtClean="0"/>
              <a:t>intereses</a:t>
            </a:r>
            <a:endParaRPr lang="es-ES" sz="2700" dirty="0"/>
          </a:p>
          <a:p>
            <a:endParaRPr lang="es-ES" sz="2700" dirty="0" smtClean="0"/>
          </a:p>
          <a:p>
            <a:r>
              <a:rPr lang="es-ES" sz="2700" dirty="0" smtClean="0"/>
              <a:t>5</a:t>
            </a:r>
            <a:r>
              <a:rPr lang="es-ES" sz="2700" dirty="0"/>
              <a:t>) Ofrece una variedad de </a:t>
            </a:r>
            <a:r>
              <a:rPr lang="es-ES" sz="2700" dirty="0" smtClean="0"/>
              <a:t>servicios</a:t>
            </a:r>
            <a:endParaRPr lang="es-ES" sz="27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422</Words>
  <Application>Microsoft Office PowerPoint</Application>
  <PresentationFormat>Presentación en pantalla (4:3)</PresentationFormat>
  <Paragraphs>100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Office Theme</vt:lpstr>
      <vt:lpstr>Diapositiva 1</vt:lpstr>
      <vt:lpstr>Integrantes</vt:lpstr>
      <vt:lpstr>Agenda</vt:lpstr>
      <vt:lpstr>Introducción</vt:lpstr>
      <vt:lpstr>Definición de Redes Sociales</vt:lpstr>
      <vt:lpstr>Definición de Redes Sociales (Cont)</vt:lpstr>
      <vt:lpstr>Definición de Redes Sociales (Cont)</vt:lpstr>
      <vt:lpstr>Definición de Medios Sociales</vt:lpstr>
      <vt:lpstr>Característica de las Redes Sociales</vt:lpstr>
      <vt:lpstr>Clasificación de las Redes Sociales</vt:lpstr>
      <vt:lpstr>Ventajas y Desventajas de su uso</vt:lpstr>
      <vt:lpstr>Ventajas y Desventajas de su uso (Cont)</vt:lpstr>
      <vt:lpstr>La seguridad en las redes </vt:lpstr>
      <vt:lpstr>¿Qué tener en cuenta?</vt:lpstr>
      <vt:lpstr>Conclusión</vt:lpstr>
      <vt:lpstr>Diapositiva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Rocio</dc:creator>
  <cp:lastModifiedBy>Usuario</cp:lastModifiedBy>
  <cp:revision>34</cp:revision>
  <dcterms:created xsi:type="dcterms:W3CDTF">2013-09-20T23:56:32Z</dcterms:created>
  <dcterms:modified xsi:type="dcterms:W3CDTF">2013-09-24T19:59:54Z</dcterms:modified>
</cp:coreProperties>
</file>