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258" r:id="rId3"/>
    <p:sldId id="260" r:id="rId4"/>
    <p:sldId id="259" r:id="rId5"/>
    <p:sldId id="261" r:id="rId6"/>
    <p:sldId id="325" r:id="rId7"/>
    <p:sldId id="262" r:id="rId8"/>
    <p:sldId id="266" r:id="rId9"/>
    <p:sldId id="257" r:id="rId10"/>
    <p:sldId id="267" r:id="rId11"/>
    <p:sldId id="269" r:id="rId12"/>
    <p:sldId id="270" r:id="rId13"/>
    <p:sldId id="268" r:id="rId14"/>
    <p:sldId id="271" r:id="rId15"/>
    <p:sldId id="265" r:id="rId16"/>
    <p:sldId id="272" r:id="rId17"/>
    <p:sldId id="273" r:id="rId18"/>
    <p:sldId id="274" r:id="rId19"/>
    <p:sldId id="275" r:id="rId20"/>
    <p:sldId id="276" r:id="rId21"/>
    <p:sldId id="277" r:id="rId22"/>
    <p:sldId id="278" r:id="rId23"/>
    <p:sldId id="279" r:id="rId24"/>
    <p:sldId id="280" r:id="rId25"/>
    <p:sldId id="283"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1" r:id="rId44"/>
    <p:sldId id="300"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9900"/>
    <a:srgbClr val="A88000"/>
    <a:srgbClr val="FFFF00"/>
    <a:srgbClr val="9BBBAF"/>
    <a:srgbClr val="00FFFF"/>
    <a:srgbClr val="CC6600"/>
    <a:srgbClr val="A3FFFF"/>
    <a:srgbClr val="65958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0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BF9C2E-B852-447F-841B-2EE65E191609}" type="datetimeFigureOut">
              <a:rPr lang="es-AR" smtClean="0"/>
              <a:pPr/>
              <a:t>24/04/2014</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5E832C-724E-4257-A676-4BF314FD0D80}"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E25E832C-724E-4257-A676-4BF314FD0D80}" type="slidenum">
              <a:rPr lang="es-AR" smtClean="0"/>
              <a:pPr/>
              <a:t>26</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E25E832C-724E-4257-A676-4BF314FD0D80}" type="slidenum">
              <a:rPr lang="es-AR" smtClean="0"/>
              <a:pPr/>
              <a:t>32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E25E832C-724E-4257-A676-4BF314FD0D80}" type="slidenum">
              <a:rPr lang="es-AR" smtClean="0"/>
              <a:pPr/>
              <a:t>43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895867-ECDC-4826-A942-FA9ED99ECE12}" type="slidenum">
              <a:rPr lang="es-ES"/>
              <a:pPr/>
              <a:t>46</a:t>
            </a:fld>
            <a:endParaRPr lang="es-ES"/>
          </a:p>
        </p:txBody>
      </p:sp>
      <p:sp>
        <p:nvSpPr>
          <p:cNvPr id="90114" name="Rectangle 2"/>
          <p:cNvSpPr>
            <a:spLocks noGrp="1" noRot="1" noChangeAspect="1" noChangeArrowheads="1" noTextEdit="1"/>
          </p:cNvSpPr>
          <p:nvPr>
            <p:ph type="sldImg"/>
          </p:nvPr>
        </p:nvSpPr>
        <p:spPr>
          <a:xfrm>
            <a:off x="1141413" y="685800"/>
            <a:ext cx="4572000" cy="3429000"/>
          </a:xfrm>
          <a:ln/>
        </p:spPr>
      </p:sp>
      <p:sp>
        <p:nvSpPr>
          <p:cNvPr id="90115" name="Rectangle 3"/>
          <p:cNvSpPr>
            <a:spLocks noGrp="1" noChangeArrowheads="1"/>
          </p:cNvSpPr>
          <p:nvPr>
            <p:ph type="body" idx="1"/>
          </p:nvPr>
        </p:nvSpPr>
        <p:spPr/>
        <p:txBody>
          <a:bodyPr/>
          <a:lstStyle/>
          <a:p>
            <a:r>
              <a:rPr lang="es-ES" b="1">
                <a:latin typeface="Verdana" pitchFamily="34" charset="0"/>
                <a:cs typeface="Times New Roman" pitchFamily="18" charset="0"/>
              </a:rPr>
              <a:t>Los iatrofísicos</a:t>
            </a:r>
            <a:r>
              <a:rPr lang="es-ES">
                <a:latin typeface="Verdana" pitchFamily="34" charset="0"/>
                <a:cs typeface="Times New Roman" pitchFamily="18" charset="0"/>
              </a:rPr>
              <a:t> veían el organismo como una máquina, teniendo el médico el deber de conocer sus mecanismos. Era, por tanto, fundamental el estudio de la anatomía y la fisiología. Destacan los anatomistas italianos, como Giovanni Alfonso Borelli (1608-1676), que repudió la teoría de los cuatro elementos, proponiendo una interpretación atomístico-mecánica de la vida. Su discípulo Marcello Malpighi (1628-1694) extendería esta concepción mecanicista y ahondaría en el estudio de la anatomía creando la gran escuela iatrofísica italiana, a la que pertenecerían Baglivi (1688-1707), Alrtini (1666-1738), Valsava (1666-1723) y Morgani (1682-1771), que defendían la utilización del método matemático-experimental, siendo contemporáneos de Boerhaave y Hoffman en la utilización de la metodología científica. Pero sin duda fue el inglés William Harvey (1578-1657) el primero que dio una concreción científica a la medicina. El método de Harvey se basaba en la observación sensorial de la realidad, en la inducción y en la experimentación. Así su pensamiento científico se podía resumir en: a) el conocimiento de la realidad no puede ser metafísico; b) la meta de la ciencia es el descubrimiento de leyes a ser posible matemáticas, y</a:t>
            </a:r>
            <a:br>
              <a:rPr lang="es-ES">
                <a:latin typeface="Verdana" pitchFamily="34" charset="0"/>
                <a:cs typeface="Times New Roman" pitchFamily="18" charset="0"/>
              </a:rPr>
            </a:br>
            <a:r>
              <a:rPr lang="es-ES">
                <a:latin typeface="Verdana" pitchFamily="34" charset="0"/>
                <a:cs typeface="Times New Roman" pitchFamily="18" charset="0"/>
              </a:rPr>
              <a:t>c) separación entre la ontología de la realidad natural (naturaleza de los cosas) de la naturaleza como conjunto de leyes establecidas entre datos establecidos (naturaleza en sentido científico).</a:t>
            </a:r>
            <a:endParaRPr lang="es-ES">
              <a:solidFill>
                <a:srgbClr val="000000"/>
              </a:solidFill>
              <a:cs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341D3-A4F8-49D3-BC94-CF4FAB274EF4}" type="slidenum">
              <a:rPr lang="es-ES"/>
              <a:pPr/>
              <a:t>47</a:t>
            </a:fld>
            <a:endParaRPr lang="es-ES"/>
          </a:p>
        </p:txBody>
      </p:sp>
      <p:sp>
        <p:nvSpPr>
          <p:cNvPr id="83970" name="Rectangle 2"/>
          <p:cNvSpPr>
            <a:spLocks noGrp="1" noRot="1" noChangeAspect="1" noChangeArrowheads="1" noTextEdit="1"/>
          </p:cNvSpPr>
          <p:nvPr>
            <p:ph type="sldImg"/>
          </p:nvPr>
        </p:nvSpPr>
        <p:spPr>
          <a:xfrm>
            <a:off x="1141413" y="685800"/>
            <a:ext cx="4572000" cy="3429000"/>
          </a:xfrm>
          <a:ln/>
        </p:spPr>
      </p:sp>
      <p:sp>
        <p:nvSpPr>
          <p:cNvPr id="83971" name="Rectangle 3"/>
          <p:cNvSpPr>
            <a:spLocks noGrp="1" noChangeArrowheads="1"/>
          </p:cNvSpPr>
          <p:nvPr>
            <p:ph type="body" idx="1"/>
          </p:nvPr>
        </p:nvSpPr>
        <p:spPr/>
        <p:txBody>
          <a:bodyPr/>
          <a:lstStyle/>
          <a:p>
            <a:r>
              <a:rPr lang="es-ES">
                <a:latin typeface="Verdana" pitchFamily="34" charset="0"/>
                <a:cs typeface="Times New Roman" pitchFamily="18" charset="0"/>
              </a:rPr>
              <a:t>Frente a los iatrofísicos se situaban </a:t>
            </a:r>
            <a:r>
              <a:rPr lang="es-ES" b="1">
                <a:latin typeface="Verdana" pitchFamily="34" charset="0"/>
                <a:cs typeface="Times New Roman" pitchFamily="18" charset="0"/>
              </a:rPr>
              <a:t>los </a:t>
            </a:r>
            <a:r>
              <a:rPr lang="es-ES" b="1" u="sng">
                <a:latin typeface="Verdana" pitchFamily="34" charset="0"/>
                <a:cs typeface="Times New Roman" pitchFamily="18" charset="0"/>
              </a:rPr>
              <a:t>iatroquímicos</a:t>
            </a:r>
            <a:r>
              <a:rPr lang="es-ES" u="sng">
                <a:latin typeface="Verdana" pitchFamily="34" charset="0"/>
                <a:cs typeface="Times New Roman" pitchFamily="18" charset="0"/>
              </a:rPr>
              <a:t>,</a:t>
            </a:r>
            <a:r>
              <a:rPr lang="es-ES">
                <a:latin typeface="Verdana" pitchFamily="34" charset="0"/>
                <a:cs typeface="Times New Roman" pitchFamily="18" charset="0"/>
              </a:rPr>
              <a:t> sucesores de la medicina paracelsiana, que intentaban dar una interpretación química (más bien alquímica) a los procesos fisiológicos. A pesar de que la </a:t>
            </a:r>
          </a:p>
          <a:p>
            <a:r>
              <a:rPr lang="es-ES">
                <a:latin typeface="Verdana" pitchFamily="34" charset="0"/>
                <a:cs typeface="Times New Roman" pitchFamily="18" charset="0"/>
              </a:rPr>
              <a:t>iatroquímica fue el primer movimiento que aspiró a construir un sistema médico moderno, la pesada carga alquímica hizo que se dogmatizara y dejara de tener consistencia racional. Incluso con los esfuerzos del iatroquímico holandés Franz de la Boë (1614-1672) este movimiento se hizo irreconciliable con la nueva química que estaba naciendo.</a:t>
            </a:r>
            <a:endParaRPr lang="es-ES">
              <a:solidFill>
                <a:srgbClr val="000000"/>
              </a:solidFill>
              <a:cs typeface="Times New Roman" pitchFamily="18" charset="0"/>
            </a:endParaRPr>
          </a:p>
          <a:p>
            <a:r>
              <a:rPr lang="es-ES">
                <a:latin typeface="Verdana" pitchFamily="34" charset="0"/>
                <a:cs typeface="Times New Roman" pitchFamily="18" charset="0"/>
              </a:rPr>
              <a:t>De las cenizas de la iatroquímica iba a nacer </a:t>
            </a:r>
            <a:r>
              <a:rPr lang="es-ES" b="1">
                <a:latin typeface="Verdana" pitchFamily="34" charset="0"/>
                <a:cs typeface="Times New Roman" pitchFamily="18" charset="0"/>
              </a:rPr>
              <a:t>eL vitalismo</a:t>
            </a:r>
            <a:r>
              <a:rPr lang="es-ES">
                <a:latin typeface="Verdana" pitchFamily="34" charset="0"/>
                <a:cs typeface="Times New Roman" pitchFamily="18" charset="0"/>
              </a:rPr>
              <a:t>. Mientras autores como Hermann Boerhaave (1668-1738)o Friederich Hoffman (1659-1734) propugnaban una visión mecanicista de la medicina, Georg Ernst Stahl (1660-1742) se enfrentaba a ella. Hoffman no aprobaba las causas metafísicas, pues con ellas era imposible demostrar las causas reales de las funciones corporales alteradas; </a:t>
            </a:r>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909A2C-3406-4D91-A626-25868C7871B0}" type="slidenum">
              <a:rPr lang="es-ES"/>
              <a:pPr/>
              <a:t>48</a:t>
            </a:fld>
            <a:endParaRPr lang="es-ES"/>
          </a:p>
        </p:txBody>
      </p:sp>
      <p:sp>
        <p:nvSpPr>
          <p:cNvPr id="80898" name="Rectangle 2"/>
          <p:cNvSpPr>
            <a:spLocks noGrp="1" noRot="1" noChangeAspect="1" noChangeArrowheads="1" noTextEdit="1"/>
          </p:cNvSpPr>
          <p:nvPr>
            <p:ph type="sldImg"/>
          </p:nvPr>
        </p:nvSpPr>
        <p:spPr>
          <a:xfrm>
            <a:off x="1141413" y="685800"/>
            <a:ext cx="4572000" cy="3429000"/>
          </a:xfrm>
          <a:ln/>
        </p:spPr>
      </p:sp>
      <p:sp>
        <p:nvSpPr>
          <p:cNvPr id="80899" name="Rectangle 3"/>
          <p:cNvSpPr>
            <a:spLocks noGrp="1" noChangeArrowheads="1"/>
          </p:cNvSpPr>
          <p:nvPr>
            <p:ph type="body" idx="1"/>
          </p:nvPr>
        </p:nvSpPr>
        <p:spPr/>
        <p:txBody>
          <a:bodyPr/>
          <a:lstStyle/>
          <a:p>
            <a:r>
              <a:rPr lang="es-ES">
                <a:latin typeface="Verdana" pitchFamily="34" charset="0"/>
                <a:cs typeface="Times New Roman" pitchFamily="18" charset="0"/>
              </a:rPr>
              <a:t>Frente a los iatrofísicos se situaban </a:t>
            </a:r>
            <a:r>
              <a:rPr lang="es-ES" b="1">
                <a:latin typeface="Verdana" pitchFamily="34" charset="0"/>
                <a:cs typeface="Times New Roman" pitchFamily="18" charset="0"/>
              </a:rPr>
              <a:t>los </a:t>
            </a:r>
            <a:r>
              <a:rPr lang="es-ES" b="1" u="sng">
                <a:latin typeface="Verdana" pitchFamily="34" charset="0"/>
                <a:cs typeface="Times New Roman" pitchFamily="18" charset="0"/>
              </a:rPr>
              <a:t>iatroquímicos</a:t>
            </a:r>
            <a:r>
              <a:rPr lang="es-ES" u="sng">
                <a:latin typeface="Verdana" pitchFamily="34" charset="0"/>
                <a:cs typeface="Times New Roman" pitchFamily="18" charset="0"/>
              </a:rPr>
              <a:t>,</a:t>
            </a:r>
            <a:r>
              <a:rPr lang="es-ES">
                <a:latin typeface="Verdana" pitchFamily="34" charset="0"/>
                <a:cs typeface="Times New Roman" pitchFamily="18" charset="0"/>
              </a:rPr>
              <a:t> sucesores de la medicina paracelsiana, que intentaban dar una interpretación química (más bien alquímica) a los procesos fisiológicos. A pesar de que la </a:t>
            </a:r>
          </a:p>
          <a:p>
            <a:r>
              <a:rPr lang="es-ES">
                <a:latin typeface="Verdana" pitchFamily="34" charset="0"/>
                <a:cs typeface="Times New Roman" pitchFamily="18" charset="0"/>
              </a:rPr>
              <a:t>iatroquímica fue el primer movimiento que aspiró a construir un sistema médico moderno, la pesada carga alquímica hizo que se dogmatizara y dejara de tener consistencia racional. Incluso con los esfuerzos del iatroquímico holandés Franz de la Boë (1614-1672) este movimiento se hizo irreconciliable con la nueva química que estaba naciendo.</a:t>
            </a:r>
            <a:endParaRPr lang="es-ES">
              <a:solidFill>
                <a:srgbClr val="000000"/>
              </a:solidFill>
              <a:cs typeface="Times New Roman" pitchFamily="18" charset="0"/>
            </a:endParaRPr>
          </a:p>
          <a:p>
            <a:r>
              <a:rPr lang="es-ES">
                <a:latin typeface="Verdana" pitchFamily="34" charset="0"/>
                <a:cs typeface="Times New Roman" pitchFamily="18" charset="0"/>
              </a:rPr>
              <a:t>De las cenizas de la iatroquímica iba a nacer </a:t>
            </a:r>
            <a:r>
              <a:rPr lang="es-ES" b="1">
                <a:latin typeface="Verdana" pitchFamily="34" charset="0"/>
                <a:cs typeface="Times New Roman" pitchFamily="18" charset="0"/>
              </a:rPr>
              <a:t>eL vitalismo</a:t>
            </a:r>
            <a:r>
              <a:rPr lang="es-ES">
                <a:latin typeface="Verdana" pitchFamily="34" charset="0"/>
                <a:cs typeface="Times New Roman" pitchFamily="18" charset="0"/>
              </a:rPr>
              <a:t>. Mientras autores como Hermann Boerhaave (1668-1738)o Friederich Hoffman (1659-1734) propugnaban una visión mecanicista de la medicina, Georg Ernst Stahl (1660-1742) se enfrentaba a ella. Hoffman no aprobaba las causas metafísicas, pues con ellas era imposible demostrar las causas reales de las funciones corporales alteradas; </a:t>
            </a:r>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19BC4-CE1C-4CF6-AF8B-4CCB059E7376}" type="slidenum">
              <a:rPr lang="es-ES"/>
              <a:pPr/>
              <a:t>54</a:t>
            </a:fld>
            <a:endParaRPr lang="es-ES"/>
          </a:p>
        </p:txBody>
      </p:sp>
      <p:sp>
        <p:nvSpPr>
          <p:cNvPr id="27650" name="Rectangle 2"/>
          <p:cNvSpPr>
            <a:spLocks noGrp="1" noRot="1" noChangeAspect="1" noChangeArrowheads="1" noTextEdit="1"/>
          </p:cNvSpPr>
          <p:nvPr>
            <p:ph type="sldImg"/>
          </p:nvPr>
        </p:nvSpPr>
        <p:spPr bwMode="auto">
          <a:xfrm>
            <a:off x="1141413" y="685800"/>
            <a:ext cx="4572000" cy="3429000"/>
          </a:xfrm>
          <a:prstGeom prst="rect">
            <a:avLst/>
          </a:prstGeom>
          <a:solidFill>
            <a:srgbClr val="FFFFFF"/>
          </a:solidFill>
          <a:ln>
            <a:solidFill>
              <a:srgbClr val="000000"/>
            </a:solidFill>
            <a:miter lim="800000"/>
            <a:headEnd/>
            <a:tailEnd/>
          </a:ln>
        </p:spPr>
      </p:sp>
      <p:sp>
        <p:nvSpPr>
          <p:cNvPr id="276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76069" tIns="38034" rIns="76069" bIns="38034"/>
          <a:lstStyle/>
          <a:p>
            <a:r>
              <a:rPr lang="es-ES">
                <a:latin typeface="Verdana" pitchFamily="34" charset="0"/>
                <a:cs typeface="Times New Roman" pitchFamily="18" charset="0"/>
              </a:rPr>
              <a:t>En 1743, este apacible y dedicado científico, se traslada a Londres para conocer a Newton (cosa que no logra), pero en cambio recibe una llamada divina, su iluminación.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E25E832C-724E-4257-A676-4BF314FD0D80}" type="slidenum">
              <a:rPr lang="es-AR" smtClean="0"/>
              <a:pPr/>
              <a:t>56</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E25E832C-724E-4257-A676-4BF314FD0D80}" type="slidenum">
              <a:rPr lang="es-AR" smtClean="0"/>
              <a:pPr/>
              <a:t>61</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s-ES" smtClean="0"/>
              <a:t>Haga clic para modificar el estilo de título del patrón</a:t>
            </a:r>
            <a:endParaRPr kumimoji="0" lang="en-US"/>
          </a:p>
        </p:txBody>
      </p:sp>
      <p:sp>
        <p:nvSpPr>
          <p:cNvPr id="28" name="27 Marcador de fecha"/>
          <p:cNvSpPr>
            <a:spLocks noGrp="1"/>
          </p:cNvSpPr>
          <p:nvPr>
            <p:ph type="dt" sz="half" idx="10"/>
          </p:nvPr>
        </p:nvSpPr>
        <p:spPr/>
        <p:txBody>
          <a:bodyPr/>
          <a:lstStyle/>
          <a:p>
            <a:fld id="{95672E1B-C4FD-454F-86C2-2194ED578FA9}" type="datetimeFigureOut">
              <a:rPr lang="es-AR" smtClean="0"/>
              <a:pPr/>
              <a:t>24/04/2014</a:t>
            </a:fld>
            <a:endParaRPr lang="es-AR"/>
          </a:p>
        </p:txBody>
      </p:sp>
      <p:sp>
        <p:nvSpPr>
          <p:cNvPr id="17" name="16 Marcador de pie de página"/>
          <p:cNvSpPr>
            <a:spLocks noGrp="1"/>
          </p:cNvSpPr>
          <p:nvPr>
            <p:ph type="ftr" sz="quarter" idx="11"/>
          </p:nvPr>
        </p:nvSpPr>
        <p:spPr/>
        <p:txBody>
          <a:bodyPr/>
          <a:lstStyle/>
          <a:p>
            <a:endParaRPr lang="es-AR"/>
          </a:p>
        </p:txBody>
      </p:sp>
      <p:sp>
        <p:nvSpPr>
          <p:cNvPr id="29" name="28 Marcador de número de diapositiva"/>
          <p:cNvSpPr>
            <a:spLocks noGrp="1"/>
          </p:cNvSpPr>
          <p:nvPr>
            <p:ph type="sldNum" sz="quarter" idx="12"/>
          </p:nvPr>
        </p:nvSpPr>
        <p:spPr/>
        <p:txBody>
          <a:bodyPr/>
          <a:lstStyle/>
          <a:p>
            <a:fld id="{B95D564A-6957-4C26-9B3B-C5849FEAC16D}" type="slidenum">
              <a:rPr lang="es-AR" smtClean="0"/>
              <a:pPr/>
              <a:t>‹Nº›</a:t>
            </a:fld>
            <a:endParaRPr lang="es-AR"/>
          </a:p>
        </p:txBody>
      </p:sp>
      <p:sp>
        <p:nvSpPr>
          <p:cNvPr id="9" name="8 Subtítulo"/>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5672E1B-C4FD-454F-86C2-2194ED578FA9}" type="datetimeFigureOut">
              <a:rPr lang="es-AR" smtClean="0"/>
              <a:pPr/>
              <a:t>24/04/2014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95D564A-6957-4C26-9B3B-C5849FEAC16D}"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5672E1B-C4FD-454F-86C2-2194ED578FA9}" type="datetimeFigureOut">
              <a:rPr lang="es-AR" smtClean="0"/>
              <a:pPr/>
              <a:t>24/04/2014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95D564A-6957-4C26-9B3B-C5849FEAC16D}" type="slidenum">
              <a:rPr lang="es-AR" smtClean="0"/>
              <a:pPr/>
              <a:t>‹Nº›</a:t>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685800" y="609600"/>
            <a:ext cx="7772400" cy="5486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3" name="2 Marcador de fecha"/>
          <p:cNvSpPr>
            <a:spLocks noGrp="1"/>
          </p:cNvSpPr>
          <p:nvPr>
            <p:ph type="dt" sz="half" idx="10"/>
          </p:nvPr>
        </p:nvSpPr>
        <p:spPr>
          <a:xfrm>
            <a:off x="685800" y="6248400"/>
            <a:ext cx="1905000" cy="457200"/>
          </a:xfrm>
        </p:spPr>
        <p:txBody>
          <a:bodyPr/>
          <a:lstStyle>
            <a:lvl1pPr>
              <a:defRPr/>
            </a:lvl1pPr>
          </a:lstStyle>
          <a:p>
            <a:endParaRPr lang="es-ES"/>
          </a:p>
        </p:txBody>
      </p:sp>
      <p:sp>
        <p:nvSpPr>
          <p:cNvPr id="4" name="3 Marcador de pie de página"/>
          <p:cNvSpPr>
            <a:spLocks noGrp="1"/>
          </p:cNvSpPr>
          <p:nvPr>
            <p:ph type="ftr" sz="quarter" idx="11"/>
          </p:nvPr>
        </p:nvSpPr>
        <p:spPr>
          <a:xfrm>
            <a:off x="3124200" y="6248400"/>
            <a:ext cx="2895600" cy="457200"/>
          </a:xfrm>
        </p:spPr>
        <p:txBody>
          <a:bodyPr/>
          <a:lstStyle>
            <a:lvl1pPr>
              <a:defRPr/>
            </a:lvl1pPr>
          </a:lstStyle>
          <a:p>
            <a:endParaRPr lang="es-ES"/>
          </a:p>
        </p:txBody>
      </p:sp>
      <p:sp>
        <p:nvSpPr>
          <p:cNvPr id="5" name="4 Marcador de número de diapositiva"/>
          <p:cNvSpPr>
            <a:spLocks noGrp="1"/>
          </p:cNvSpPr>
          <p:nvPr>
            <p:ph type="sldNum" sz="quarter" idx="12"/>
          </p:nvPr>
        </p:nvSpPr>
        <p:spPr>
          <a:xfrm>
            <a:off x="6553200" y="6248400"/>
            <a:ext cx="1905000" cy="457200"/>
          </a:xfrm>
        </p:spPr>
        <p:txBody>
          <a:bodyPr/>
          <a:lstStyle>
            <a:lvl1pPr>
              <a:defRPr/>
            </a:lvl1pPr>
          </a:lstStyle>
          <a:p>
            <a:fld id="{6663F444-80B0-4C69-8A75-CCFF3E4B35DF}" type="slidenum">
              <a:rPr lang="es-ES"/>
              <a:pPr/>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6858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4648200" y="1981200"/>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4648200" y="4114800"/>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fecha"/>
          <p:cNvSpPr>
            <a:spLocks noGrp="1"/>
          </p:cNvSpPr>
          <p:nvPr>
            <p:ph type="dt" sz="half" idx="10"/>
          </p:nvPr>
        </p:nvSpPr>
        <p:spPr>
          <a:xfrm>
            <a:off x="685800" y="6248400"/>
            <a:ext cx="1905000" cy="457200"/>
          </a:xfrm>
        </p:spPr>
        <p:txBody>
          <a:bodyPr/>
          <a:lstStyle>
            <a:lvl1pPr>
              <a:defRPr/>
            </a:lvl1pPr>
          </a:lstStyle>
          <a:p>
            <a:endParaRPr lang="es-ES"/>
          </a:p>
        </p:txBody>
      </p:sp>
      <p:sp>
        <p:nvSpPr>
          <p:cNvPr id="7" name="6 Marcador de pie de página"/>
          <p:cNvSpPr>
            <a:spLocks noGrp="1"/>
          </p:cNvSpPr>
          <p:nvPr>
            <p:ph type="ftr" sz="quarter" idx="11"/>
          </p:nvPr>
        </p:nvSpPr>
        <p:spPr>
          <a:xfrm>
            <a:off x="3124200" y="6248400"/>
            <a:ext cx="2895600" cy="457200"/>
          </a:xfrm>
        </p:spPr>
        <p:txBody>
          <a:bodyPr/>
          <a:lstStyle>
            <a:lvl1pPr>
              <a:defRPr/>
            </a:lvl1pPr>
          </a:lstStyle>
          <a:p>
            <a:endParaRPr lang="es-ES"/>
          </a:p>
        </p:txBody>
      </p:sp>
      <p:sp>
        <p:nvSpPr>
          <p:cNvPr id="8" name="7 Marcador de número de diapositiva"/>
          <p:cNvSpPr>
            <a:spLocks noGrp="1"/>
          </p:cNvSpPr>
          <p:nvPr>
            <p:ph type="sldNum" sz="quarter" idx="12"/>
          </p:nvPr>
        </p:nvSpPr>
        <p:spPr>
          <a:xfrm>
            <a:off x="6553200" y="6248400"/>
            <a:ext cx="1905000" cy="457200"/>
          </a:xfrm>
        </p:spPr>
        <p:txBody>
          <a:bodyPr/>
          <a:lstStyle>
            <a:lvl1pPr>
              <a:defRPr/>
            </a:lvl1pPr>
          </a:lstStyle>
          <a:p>
            <a:fld id="{3AF25ABA-A66A-4FE3-B6AC-D8112920D961}" type="slidenum">
              <a:rPr lang="es-ES"/>
              <a:pPr/>
              <a:t>‹Nº›</a:t>
            </a:fld>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685800" y="1981200"/>
            <a:ext cx="38100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4648200" y="1981200"/>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4648200" y="4114800"/>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fecha"/>
          <p:cNvSpPr>
            <a:spLocks noGrp="1"/>
          </p:cNvSpPr>
          <p:nvPr>
            <p:ph type="dt" sz="half" idx="10"/>
          </p:nvPr>
        </p:nvSpPr>
        <p:spPr>
          <a:xfrm>
            <a:off x="685800" y="6248400"/>
            <a:ext cx="1905000" cy="457200"/>
          </a:xfrm>
        </p:spPr>
        <p:txBody>
          <a:bodyPr/>
          <a:lstStyle>
            <a:lvl1pPr>
              <a:defRPr/>
            </a:lvl1pPr>
          </a:lstStyle>
          <a:p>
            <a:endParaRPr lang="es-ES"/>
          </a:p>
        </p:txBody>
      </p:sp>
      <p:sp>
        <p:nvSpPr>
          <p:cNvPr id="7" name="6 Marcador de pie de página"/>
          <p:cNvSpPr>
            <a:spLocks noGrp="1"/>
          </p:cNvSpPr>
          <p:nvPr>
            <p:ph type="ftr" sz="quarter" idx="11"/>
          </p:nvPr>
        </p:nvSpPr>
        <p:spPr>
          <a:xfrm>
            <a:off x="3124200" y="6248400"/>
            <a:ext cx="2895600" cy="457200"/>
          </a:xfrm>
        </p:spPr>
        <p:txBody>
          <a:bodyPr/>
          <a:lstStyle>
            <a:lvl1pPr>
              <a:defRPr/>
            </a:lvl1pPr>
          </a:lstStyle>
          <a:p>
            <a:endParaRPr lang="es-ES"/>
          </a:p>
        </p:txBody>
      </p:sp>
      <p:sp>
        <p:nvSpPr>
          <p:cNvPr id="8" name="7 Marcador de número de diapositiva"/>
          <p:cNvSpPr>
            <a:spLocks noGrp="1"/>
          </p:cNvSpPr>
          <p:nvPr>
            <p:ph type="sldNum" sz="quarter" idx="12"/>
          </p:nvPr>
        </p:nvSpPr>
        <p:spPr>
          <a:xfrm>
            <a:off x="6553200" y="6248400"/>
            <a:ext cx="1905000" cy="457200"/>
          </a:xfrm>
        </p:spPr>
        <p:txBody>
          <a:bodyPr/>
          <a:lstStyle>
            <a:lvl1pPr>
              <a:defRPr/>
            </a:lvl1pPr>
          </a:lstStyle>
          <a:p>
            <a:fld id="{E7407B1C-9C33-417E-A20E-91A58F9CE740}"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5672E1B-C4FD-454F-86C2-2194ED578FA9}" type="datetimeFigureOut">
              <a:rPr lang="es-AR" smtClean="0"/>
              <a:pPr/>
              <a:t>24/04/2014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95D564A-6957-4C26-9B3B-C5849FEAC16D}"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3">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95672E1B-C4FD-454F-86C2-2194ED578FA9}" type="datetimeFigureOut">
              <a:rPr lang="es-AR" smtClean="0"/>
              <a:pPr/>
              <a:t>24/04/2014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a:xfrm>
            <a:off x="7924800" y="6416675"/>
            <a:ext cx="762000" cy="365125"/>
          </a:xfrm>
        </p:spPr>
        <p:txBody>
          <a:bodyPr/>
          <a:lstStyle/>
          <a:p>
            <a:fld id="{B95D564A-6957-4C26-9B3B-C5849FEAC16D}"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95672E1B-C4FD-454F-86C2-2194ED578FA9}" type="datetimeFigureOut">
              <a:rPr lang="es-AR" smtClean="0"/>
              <a:pPr/>
              <a:t>24/04/2014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95D564A-6957-4C26-9B3B-C5849FEAC16D}"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95672E1B-C4FD-454F-86C2-2194ED578FA9}" type="datetimeFigureOut">
              <a:rPr lang="es-AR" smtClean="0"/>
              <a:pPr/>
              <a:t>24/04/2014</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B95D564A-6957-4C26-9B3B-C5849FEAC16D}"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95672E1B-C4FD-454F-86C2-2194ED578FA9}" type="datetimeFigureOut">
              <a:rPr lang="es-AR" smtClean="0"/>
              <a:pPr/>
              <a:t>24/04/2014</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B95D564A-6957-4C26-9B3B-C5849FEAC16D}"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5672E1B-C4FD-454F-86C2-2194ED578FA9}" type="datetimeFigureOut">
              <a:rPr lang="es-AR" smtClean="0"/>
              <a:pPr/>
              <a:t>24/04/2014</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B95D564A-6957-4C26-9B3B-C5849FEAC16D}"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95672E1B-C4FD-454F-86C2-2194ED578FA9}" type="datetimeFigureOut">
              <a:rPr lang="es-AR" smtClean="0"/>
              <a:pPr/>
              <a:t>24/04/2014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95D564A-6957-4C26-9B3B-C5849FEAC16D}"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4" name="3 Marcador de texto"/>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95672E1B-C4FD-454F-86C2-2194ED578FA9}" type="datetimeFigureOut">
              <a:rPr lang="es-AR" smtClean="0"/>
              <a:pPr/>
              <a:t>24/04/2014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95D564A-6957-4C26-9B3B-C5849FEAC16D}"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672E1B-C4FD-454F-86C2-2194ED578FA9}" type="datetimeFigureOut">
              <a:rPr lang="es-AR" smtClean="0"/>
              <a:pPr/>
              <a:t>24/04/2014</a:t>
            </a:fld>
            <a:endParaRPr lang="es-AR"/>
          </a:p>
        </p:txBody>
      </p:sp>
      <p:sp>
        <p:nvSpPr>
          <p:cNvPr id="3" name="2 Marcador de pie de página"/>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s-AR"/>
          </a:p>
        </p:txBody>
      </p:sp>
      <p:sp>
        <p:nvSpPr>
          <p:cNvPr id="23" name="22 Marcador de número de diapositiva"/>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95D564A-6957-4C26-9B3B-C5849FEAC16D}" type="slidenum">
              <a:rPr lang="es-AR" smtClean="0"/>
              <a:pPr/>
              <a:t>‹Nº›</a:t>
            </a:fld>
            <a:endParaRPr lang="es-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hyperlink" Target="http://www.phil.uni-erlangen.de/~p1altar/photo_html/portraet/griechisch/denker/platon/plato12.JPG" TargetMode="External"/><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ucm.es/info/cpuno/index.htm" TargetMode="External"/><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gif"/><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gif"/><Relationship Id="rId1" Type="http://schemas.openxmlformats.org/officeDocument/2006/relationships/slideLayout" Target="../slideLayouts/slideLayout13.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gif"/><Relationship Id="rId5" Type="http://schemas.openxmlformats.org/officeDocument/2006/relationships/image" Target="../media/image24.jpeg"/><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images.google.com.ar/imgres?imgurl=http://www.daviddarling.info/images/Descartes.jpg&amp;imgrefurl=http://www.daviddarling.info/encyclopedia/D/Descartes.html&amp;h=273&amp;w=256&amp;sz=5&amp;hl=es&amp;start=11&amp;tbnid=YXoJFOoFX6HeyM:&amp;tbnh=113&amp;tbnw=106&amp;prev=/images?q=descartes&amp;gbv=2&amp;svnum=10&amp;hl=es&amp;sa=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3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images.google.com.ar/imgres?imgurl=www.buriki-ya.net/Image/robotS.JPG&amp;imgrefurl=http://www.buriki-ya.net/list.html&amp;h=378&amp;w=195&amp;prev=/images?q=ROBOTS&amp;start=160&amp;svnum=10&amp;hl=es&amp;lr=&amp;ie=UTF-8&amp;oe=UTF-8&amp;sa=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hyperlink" Target="http://images.google.com.ar/imgres?imgurl=http://www.daviddarling.info/images/Descartes.jpg&amp;imgrefurl=http://www.daviddarling.info/encyclopedia/D/Descartes.html&amp;h=273&amp;w=256&amp;sz=5&amp;hl=es&amp;start=11&amp;tbnid=YXoJFOoFX6HeyM:&amp;tbnh=113&amp;tbnw=106&amp;prev=/images?q=descartes&amp;gbv=2&amp;svnum=10&amp;hl=es&amp;sa=G" TargetMode="External"/><Relationship Id="rId4" Type="http://schemas.openxmlformats.org/officeDocument/2006/relationships/image" Target="../media/image37.jpeg"/></Relationships>
</file>

<file path=ppt/slides/_rels/slide47.xml.rels><?xml version="1.0" encoding="UTF-8" standalone="yes"?>
<Relationships xmlns="http://schemas.openxmlformats.org/package/2006/relationships"><Relationship Id="rId3" Type="http://schemas.openxmlformats.org/officeDocument/2006/relationships/hyperlink" Target="http://images.google.com.ar/imgres?imgurl=www.uv.es/~bertomeu/material/museo/paracelso.jpg&amp;imgrefurl=http://www.uv.es/~bertomeu/material/museo/GUIA3.html&amp;h=493&amp;w=394&amp;prev=/images?q=PARACELSO&amp;svnum=10&amp;hl=es&amp;lr=&amp;ie=UTF-8&amp;oe=UTF-8&amp;sa=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48.xml.rels><?xml version="1.0" encoding="UTF-8" standalone="yes"?>
<Relationships xmlns="http://schemas.openxmlformats.org/package/2006/relationships"><Relationship Id="rId3" Type="http://schemas.openxmlformats.org/officeDocument/2006/relationships/hyperlink" Target="http://images.google.com.ar/imgres?imgurl=www.uv.es/~bertomeu/material/museo/paracelso.jpg&amp;imgrefurl=http://www.uv.es/~bertomeu/material/museo/GUIA3.html&amp;h=493&amp;w=394&amp;prev=/images?q=PARACELSO&amp;svnum=10&amp;hl=es&amp;lr=&amp;ie=UTF-8&amp;oe=UTF-8&amp;sa=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en.academic.ru/pictures/enwiki/71/Georg_Ernst_Stahl.png"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hyperlink" Target="http://www.geocities.com/cultura_nordica/Swedenborg.jp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hyperlink" Target="http://www.geocities.com/cultura_nordica/Swedenborg.jpg" TargetMode="External"/><Relationship Id="rId7" Type="http://schemas.openxmlformats.org/officeDocument/2006/relationships/hyperlink" Target="http://images.google.com.ar/imgres?imgurl=www.hermanosunidosencristo.org/images/jesus.jpg&amp;imgrefurl=http://www.hermanosunidosencristo.org/doctrinas.htm&amp;h=202&amp;w=173&amp;prev=/images?q=DIOS&amp;svnum=10&amp;hl=es&amp;lr=&amp;ie=UTF-8&amp;oe=UTF-8&amp;sa=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hyperlink" Target="http://images.google.com.ar/imgres?imgurl=wfera.tripod.com/sitebuildercontent/sitebuilderpictures/isaac_newton.jpg&amp;imgrefurl=http://wfera.tripod.com/respostasaoimpossivel/id4.html&amp;h=286&amp;w=264&amp;prev=/images?q=Isaac+Newton&amp;start=60&amp;svnum=10&amp;hl=es&amp;lr=&amp;ie=UTF-8&amp;oe=UTF-8&amp;sa=N" TargetMode="External"/><Relationship Id="rId4" Type="http://schemas.openxmlformats.org/officeDocument/2006/relationships/image" Target="../media/image40.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solidFill>
                  <a:schemeClr val="bg2">
                    <a:lumMod val="60000"/>
                    <a:lumOff val="40000"/>
                  </a:schemeClr>
                </a:solidFill>
              </a:rPr>
              <a:t>Conceptos </a:t>
            </a:r>
            <a:br>
              <a:rPr lang="es-AR" dirty="0" smtClean="0">
                <a:solidFill>
                  <a:schemeClr val="bg2">
                    <a:lumMod val="60000"/>
                    <a:lumOff val="40000"/>
                  </a:schemeClr>
                </a:solidFill>
              </a:rPr>
            </a:br>
            <a:r>
              <a:rPr lang="es-AR" dirty="0" smtClean="0">
                <a:solidFill>
                  <a:schemeClr val="bg2">
                    <a:lumMod val="60000"/>
                    <a:lumOff val="40000"/>
                  </a:schemeClr>
                </a:solidFill>
              </a:rPr>
              <a:t>médico-filosóficos</a:t>
            </a:r>
            <a:endParaRPr lang="es-AR" dirty="0">
              <a:solidFill>
                <a:schemeClr val="bg2">
                  <a:lumMod val="60000"/>
                  <a:lumOff val="40000"/>
                </a:schemeClr>
              </a:solidFill>
            </a:endParaRPr>
          </a:p>
        </p:txBody>
      </p:sp>
      <p:sp>
        <p:nvSpPr>
          <p:cNvPr id="3" name="2 Subtítulo"/>
          <p:cNvSpPr>
            <a:spLocks noGrp="1"/>
          </p:cNvSpPr>
          <p:nvPr>
            <p:ph type="subTitle" idx="1"/>
          </p:nvPr>
        </p:nvSpPr>
        <p:spPr>
          <a:effectLst>
            <a:outerShdw blurRad="50800" dist="38100" dir="16200000" rotWithShape="0">
              <a:prstClr val="black">
                <a:alpha val="40000"/>
              </a:prstClr>
            </a:outerShdw>
          </a:effectLst>
        </p:spPr>
        <p:txBody>
          <a:bodyPr/>
          <a:lstStyle/>
          <a:p>
            <a:r>
              <a:rPr lang="es-AR" b="1" dirty="0" smtClean="0">
                <a:solidFill>
                  <a:schemeClr val="accent2">
                    <a:lumMod val="60000"/>
                    <a:lumOff val="40000"/>
                  </a:schemeClr>
                </a:solidFill>
              </a:rPr>
              <a:t>Desde la Grecia Antigua hasta </a:t>
            </a:r>
            <a:r>
              <a:rPr lang="es-AR" b="1" dirty="0" err="1" smtClean="0">
                <a:solidFill>
                  <a:schemeClr val="accent2">
                    <a:lumMod val="60000"/>
                    <a:lumOff val="40000"/>
                  </a:schemeClr>
                </a:solidFill>
              </a:rPr>
              <a:t>Hahnemann</a:t>
            </a:r>
            <a:endParaRPr lang="es-AR" b="1" dirty="0">
              <a:solidFill>
                <a:schemeClr val="accent2">
                  <a:lumMod val="60000"/>
                  <a:lumOff val="40000"/>
                </a:schemeClr>
              </a:solidFill>
            </a:endParaRPr>
          </a:p>
        </p:txBody>
      </p:sp>
      <p:sp>
        <p:nvSpPr>
          <p:cNvPr id="4" name="3 CuadroTexto"/>
          <p:cNvSpPr txBox="1"/>
          <p:nvPr/>
        </p:nvSpPr>
        <p:spPr>
          <a:xfrm>
            <a:off x="4860032" y="4725144"/>
            <a:ext cx="3888432" cy="523220"/>
          </a:xfrm>
          <a:prstGeom prst="rect">
            <a:avLst/>
          </a:prstGeom>
          <a:noFill/>
        </p:spPr>
        <p:txBody>
          <a:bodyPr wrap="square" rtlCol="0">
            <a:spAutoFit/>
          </a:bodyPr>
          <a:lstStyle/>
          <a:p>
            <a:pPr algn="r"/>
            <a:r>
              <a:rPr lang="es-AR"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Dra. Silvia C. Mercado</a:t>
            </a:r>
            <a:endParaRPr lang="es-AR"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hipocrates"/>
          <p:cNvPicPr>
            <a:picLocks noChangeAspect="1" noChangeArrowheads="1"/>
          </p:cNvPicPr>
          <p:nvPr/>
        </p:nvPicPr>
        <p:blipFill>
          <a:blip r:embed="rId2" cstate="print"/>
          <a:srcRect/>
          <a:stretch>
            <a:fillRect/>
          </a:stretch>
        </p:blipFill>
        <p:spPr bwMode="auto">
          <a:xfrm>
            <a:off x="7010400" y="228600"/>
            <a:ext cx="1905000" cy="2286000"/>
          </a:xfrm>
          <a:prstGeom prst="rect">
            <a:avLst/>
          </a:prstGeom>
          <a:noFill/>
          <a:ln w="57150" cmpd="thickThin">
            <a:solidFill>
              <a:srgbClr val="00FFFF"/>
            </a:solidFill>
            <a:miter lim="800000"/>
            <a:headEnd/>
            <a:tailEnd/>
          </a:ln>
        </p:spPr>
      </p:pic>
      <p:sp>
        <p:nvSpPr>
          <p:cNvPr id="61443" name="Text Box 3"/>
          <p:cNvSpPr txBox="1">
            <a:spLocks noChangeArrowheads="1"/>
          </p:cNvSpPr>
          <p:nvPr/>
        </p:nvSpPr>
        <p:spPr bwMode="auto">
          <a:xfrm>
            <a:off x="2743200" y="304800"/>
            <a:ext cx="3505200" cy="1066800"/>
          </a:xfrm>
          <a:prstGeom prst="rect">
            <a:avLst/>
          </a:prstGeom>
          <a:noFill/>
          <a:ln w="9525">
            <a:noFill/>
            <a:miter lim="800000"/>
            <a:headEnd/>
            <a:tailEnd/>
          </a:ln>
          <a:effectLst/>
        </p:spPr>
        <p:txBody>
          <a:bodyPr>
            <a:spAutoFit/>
          </a:bodyPr>
          <a:lstStyle/>
          <a:p>
            <a:pPr algn="ctr">
              <a:spcBef>
                <a:spcPct val="50000"/>
              </a:spcBef>
            </a:pPr>
            <a:r>
              <a:rPr lang="es-ES_tradnl" sz="3200" b="1" dirty="0">
                <a:effectLst>
                  <a:glow rad="101600">
                    <a:schemeClr val="accent2">
                      <a:satMod val="175000"/>
                      <a:alpha val="40000"/>
                    </a:schemeClr>
                  </a:glow>
                  <a:outerShdw blurRad="38100" dist="38100" dir="2700000" algn="tl">
                    <a:srgbClr val="C0C0C0"/>
                  </a:outerShdw>
                </a:effectLst>
              </a:rPr>
              <a:t>HIPÓCRATES          (460 A.C.)</a:t>
            </a:r>
            <a:endParaRPr lang="es-ES" sz="3200" b="1" dirty="0">
              <a:effectLst>
                <a:glow rad="101600">
                  <a:schemeClr val="accent2">
                    <a:satMod val="175000"/>
                    <a:alpha val="40000"/>
                  </a:schemeClr>
                </a:glow>
                <a:outerShdw blurRad="38100" dist="38100" dir="2700000" algn="tl">
                  <a:srgbClr val="C0C0C0"/>
                </a:outerShdw>
              </a:effectLst>
            </a:endParaRPr>
          </a:p>
        </p:txBody>
      </p:sp>
      <p:sp>
        <p:nvSpPr>
          <p:cNvPr id="61444" name="Line 4"/>
          <p:cNvSpPr>
            <a:spLocks noChangeShapeType="1"/>
          </p:cNvSpPr>
          <p:nvPr/>
        </p:nvSpPr>
        <p:spPr bwMode="auto">
          <a:xfrm>
            <a:off x="3124200" y="838200"/>
            <a:ext cx="2667000" cy="0"/>
          </a:xfrm>
          <a:prstGeom prst="line">
            <a:avLst/>
          </a:prstGeom>
          <a:noFill/>
          <a:ln w="38100" cmpd="dbl">
            <a:solidFill>
              <a:srgbClr val="00FFFF"/>
            </a:solidFill>
            <a:round/>
            <a:headEnd/>
            <a:tailEnd/>
          </a:ln>
          <a:effectLst/>
        </p:spPr>
        <p:txBody>
          <a:bodyPr/>
          <a:lstStyle/>
          <a:p>
            <a:endParaRPr lang="es-AR"/>
          </a:p>
        </p:txBody>
      </p:sp>
      <p:sp>
        <p:nvSpPr>
          <p:cNvPr id="61445" name="Line 5"/>
          <p:cNvSpPr>
            <a:spLocks noChangeShapeType="1"/>
          </p:cNvSpPr>
          <p:nvPr/>
        </p:nvSpPr>
        <p:spPr bwMode="auto">
          <a:xfrm>
            <a:off x="3581400" y="1295400"/>
            <a:ext cx="1752600" cy="0"/>
          </a:xfrm>
          <a:prstGeom prst="line">
            <a:avLst/>
          </a:prstGeom>
          <a:noFill/>
          <a:ln w="38100" cmpd="dbl">
            <a:solidFill>
              <a:srgbClr val="00FFFF"/>
            </a:solidFill>
            <a:round/>
            <a:headEnd/>
            <a:tailEnd/>
          </a:ln>
          <a:effectLst/>
        </p:spPr>
        <p:txBody>
          <a:bodyPr/>
          <a:lstStyle/>
          <a:p>
            <a:endParaRPr lang="es-AR"/>
          </a:p>
        </p:txBody>
      </p:sp>
      <p:sp>
        <p:nvSpPr>
          <p:cNvPr id="61447" name="Text Box 7"/>
          <p:cNvSpPr txBox="1">
            <a:spLocks noChangeArrowheads="1"/>
          </p:cNvSpPr>
          <p:nvPr/>
        </p:nvSpPr>
        <p:spPr bwMode="auto">
          <a:xfrm>
            <a:off x="0" y="1484313"/>
            <a:ext cx="9144000" cy="5310187"/>
          </a:xfrm>
          <a:prstGeom prst="rect">
            <a:avLst/>
          </a:prstGeom>
          <a:noFill/>
          <a:ln w="9525">
            <a:noFill/>
            <a:miter lim="800000"/>
            <a:headEnd/>
            <a:tailEnd/>
          </a:ln>
          <a:effectLst/>
        </p:spPr>
        <p:txBody>
          <a:bodyPr>
            <a:spAutoFit/>
          </a:bodyPr>
          <a:lstStyle/>
          <a:p>
            <a:pPr>
              <a:spcBef>
                <a:spcPct val="50000"/>
              </a:spcBef>
              <a:buFontTx/>
              <a:buChar char="•"/>
            </a:pPr>
            <a:r>
              <a:rPr lang="es-ES" sz="3600" dirty="0">
                <a:ln w="18415" cmpd="sng">
                  <a:solidFill>
                    <a:schemeClr val="bg2">
                      <a:lumMod val="60000"/>
                      <a:lumOff val="40000"/>
                    </a:schemeClr>
                  </a:solidFill>
                  <a:prstDash val="solid"/>
                </a:ln>
                <a:solidFill>
                  <a:srgbClr val="FFFFFF"/>
                </a:solidFill>
                <a:effectLst>
                  <a:outerShdw blurRad="63500" dir="3600000" algn="tl" rotWithShape="0">
                    <a:srgbClr val="000000">
                      <a:alpha val="70000"/>
                    </a:srgbClr>
                  </a:outerShdw>
                </a:effectLst>
              </a:rPr>
              <a:t>Separó la medicina racional del </a:t>
            </a:r>
            <a:r>
              <a:rPr lang="es-ES" sz="3600" dirty="0" err="1">
                <a:ln w="18415" cmpd="sng">
                  <a:solidFill>
                    <a:schemeClr val="bg2">
                      <a:lumMod val="60000"/>
                      <a:lumOff val="40000"/>
                    </a:schemeClr>
                  </a:solidFill>
                  <a:prstDash val="solid"/>
                </a:ln>
                <a:solidFill>
                  <a:srgbClr val="FFFFFF"/>
                </a:solidFill>
                <a:effectLst>
                  <a:outerShdw blurRad="63500" dir="3600000" algn="tl" rotWithShape="0">
                    <a:srgbClr val="000000">
                      <a:alpha val="70000"/>
                    </a:srgbClr>
                  </a:outerShdw>
                </a:effectLst>
              </a:rPr>
              <a:t>chamamismo</a:t>
            </a:r>
            <a:endParaRPr lang="es-ES" sz="3600" dirty="0">
              <a:ln w="18415" cmpd="sng">
                <a:solidFill>
                  <a:schemeClr val="bg2">
                    <a:lumMod val="60000"/>
                    <a:lumOff val="40000"/>
                  </a:schemeClr>
                </a:solidFill>
                <a:prstDash val="solid"/>
              </a:ln>
              <a:solidFill>
                <a:srgbClr val="FFFFFF"/>
              </a:solidFill>
              <a:effectLst>
                <a:outerShdw blurRad="63500" dir="3600000" algn="tl" rotWithShape="0">
                  <a:srgbClr val="000000">
                    <a:alpha val="70000"/>
                  </a:srgbClr>
                </a:outerShdw>
              </a:effectLst>
            </a:endParaRPr>
          </a:p>
          <a:p>
            <a:pPr>
              <a:spcBef>
                <a:spcPct val="50000"/>
              </a:spcBef>
              <a:buFontTx/>
              <a:buChar char="•"/>
            </a:pPr>
            <a:r>
              <a:rPr lang="es-ES" sz="3600" dirty="0">
                <a:ln w="18415" cmpd="sng">
                  <a:solidFill>
                    <a:schemeClr val="bg2">
                      <a:lumMod val="60000"/>
                      <a:lumOff val="40000"/>
                    </a:schemeClr>
                  </a:solidFill>
                  <a:prstDash val="solid"/>
                </a:ln>
                <a:solidFill>
                  <a:srgbClr val="FFFFFF"/>
                </a:solidFill>
                <a:effectLst>
                  <a:outerShdw blurRad="63500" dir="3600000" algn="tl" rotWithShape="0">
                    <a:srgbClr val="000000">
                      <a:alpha val="70000"/>
                    </a:srgbClr>
                  </a:outerShdw>
                </a:effectLst>
              </a:rPr>
              <a:t>Sistematizó la Medicina en su Corpus </a:t>
            </a:r>
            <a:r>
              <a:rPr lang="es-ES" sz="3600" dirty="0" err="1">
                <a:ln w="18415" cmpd="sng">
                  <a:solidFill>
                    <a:schemeClr val="bg2">
                      <a:lumMod val="60000"/>
                      <a:lumOff val="40000"/>
                    </a:schemeClr>
                  </a:solidFill>
                  <a:prstDash val="solid"/>
                </a:ln>
                <a:solidFill>
                  <a:srgbClr val="FFFFFF"/>
                </a:solidFill>
                <a:effectLst>
                  <a:outerShdw blurRad="63500" dir="3600000" algn="tl" rotWithShape="0">
                    <a:srgbClr val="000000">
                      <a:alpha val="70000"/>
                    </a:srgbClr>
                  </a:outerShdw>
                </a:effectLst>
              </a:rPr>
              <a:t>Hippocraticum</a:t>
            </a:r>
            <a:r>
              <a:rPr lang="es-ES" sz="3600" dirty="0">
                <a:ln w="18415" cmpd="sng">
                  <a:solidFill>
                    <a:schemeClr val="bg2">
                      <a:lumMod val="60000"/>
                      <a:lumOff val="40000"/>
                    </a:schemeClr>
                  </a:solidFill>
                  <a:prstDash val="solid"/>
                </a:ln>
                <a:solidFill>
                  <a:srgbClr val="FFFFFF"/>
                </a:solidFill>
                <a:effectLst>
                  <a:outerShdw blurRad="63500" dir="3600000" algn="tl" rotWithShape="0">
                    <a:srgbClr val="000000">
                      <a:alpha val="70000"/>
                    </a:srgbClr>
                  </a:outerShdw>
                </a:effectLst>
              </a:rPr>
              <a:t>: </a:t>
            </a:r>
            <a:r>
              <a:rPr lang="es-ES" sz="3600" i="1" dirty="0">
                <a:ln w="18415" cmpd="sng">
                  <a:solidFill>
                    <a:schemeClr val="bg2">
                      <a:lumMod val="60000"/>
                      <a:lumOff val="40000"/>
                    </a:schemeClr>
                  </a:solidFill>
                  <a:prstDash val="solid"/>
                </a:ln>
                <a:solidFill>
                  <a:srgbClr val="FFFFFF"/>
                </a:solidFill>
                <a:effectLst>
                  <a:outerShdw blurRad="63500" dir="3600000" algn="tl" rotWithShape="0">
                    <a:srgbClr val="000000">
                      <a:alpha val="70000"/>
                    </a:srgbClr>
                  </a:outerShdw>
                </a:effectLst>
              </a:rPr>
              <a:t>Tratado del pronóstico y Aforismos</a:t>
            </a:r>
            <a:r>
              <a:rPr lang="es-ES" sz="3600" dirty="0">
                <a:ln w="18415" cmpd="sng">
                  <a:solidFill>
                    <a:schemeClr val="bg2">
                      <a:lumMod val="60000"/>
                      <a:lumOff val="40000"/>
                    </a:schemeClr>
                  </a:solidFill>
                  <a:prstDash val="solid"/>
                </a:ln>
                <a:solidFill>
                  <a:srgbClr val="FFFFFF"/>
                </a:solidFill>
                <a:effectLst>
                  <a:outerShdw blurRad="63500" dir="3600000" algn="tl" rotWithShape="0">
                    <a:srgbClr val="000000">
                      <a:alpha val="70000"/>
                    </a:srgbClr>
                  </a:outerShdw>
                </a:effectLst>
              </a:rPr>
              <a:t> (estadística), </a:t>
            </a:r>
            <a:r>
              <a:rPr lang="es-ES" sz="3600" i="1" dirty="0">
                <a:ln w="18415" cmpd="sng">
                  <a:solidFill>
                    <a:schemeClr val="bg2">
                      <a:lumMod val="60000"/>
                      <a:lumOff val="40000"/>
                    </a:schemeClr>
                  </a:solidFill>
                  <a:prstDash val="solid"/>
                </a:ln>
                <a:solidFill>
                  <a:srgbClr val="FFFFFF"/>
                </a:solidFill>
                <a:effectLst>
                  <a:outerShdw blurRad="63500" dir="3600000" algn="tl" rotWithShape="0">
                    <a:srgbClr val="000000">
                      <a:alpha val="70000"/>
                    </a:srgbClr>
                  </a:outerShdw>
                </a:effectLst>
              </a:rPr>
              <a:t>Régimen en enfermedades agudas</a:t>
            </a:r>
            <a:r>
              <a:rPr lang="es-ES" sz="3600" dirty="0">
                <a:ln w="18415" cmpd="sng">
                  <a:solidFill>
                    <a:schemeClr val="bg2">
                      <a:lumMod val="60000"/>
                      <a:lumOff val="40000"/>
                    </a:schemeClr>
                  </a:solidFill>
                  <a:prstDash val="solid"/>
                </a:ln>
                <a:solidFill>
                  <a:srgbClr val="FFFFFF"/>
                </a:solidFill>
                <a:effectLst>
                  <a:outerShdw blurRad="63500" dir="3600000" algn="tl" rotWithShape="0">
                    <a:srgbClr val="000000">
                      <a:alpha val="70000"/>
                    </a:srgbClr>
                  </a:outerShdw>
                </a:effectLst>
              </a:rPr>
              <a:t> (medicina preventiva, dieta, clima, etc.), </a:t>
            </a:r>
            <a:r>
              <a:rPr lang="es-ES" sz="3600" i="1" dirty="0">
                <a:ln w="18415" cmpd="sng">
                  <a:solidFill>
                    <a:schemeClr val="bg2">
                      <a:lumMod val="60000"/>
                      <a:lumOff val="40000"/>
                    </a:schemeClr>
                  </a:solidFill>
                  <a:prstDash val="solid"/>
                </a:ln>
                <a:solidFill>
                  <a:srgbClr val="FFFFFF"/>
                </a:solidFill>
                <a:effectLst>
                  <a:outerShdw blurRad="63500" dir="3600000" algn="tl" rotWithShape="0">
                    <a:srgbClr val="000000">
                      <a:alpha val="70000"/>
                    </a:srgbClr>
                  </a:outerShdw>
                </a:effectLst>
              </a:rPr>
              <a:t>Tratado de los aires, las aguas y los lugares</a:t>
            </a:r>
            <a:r>
              <a:rPr lang="es-ES" sz="3600" dirty="0">
                <a:ln w="18415" cmpd="sng">
                  <a:solidFill>
                    <a:schemeClr val="bg2">
                      <a:lumMod val="60000"/>
                      <a:lumOff val="40000"/>
                    </a:schemeClr>
                  </a:solidFill>
                  <a:prstDash val="solid"/>
                </a:ln>
                <a:solidFill>
                  <a:srgbClr val="FFFFFF"/>
                </a:solidFill>
                <a:effectLst>
                  <a:outerShdw blurRad="63500" dir="3600000" algn="tl" rotWithShape="0">
                    <a:srgbClr val="000000">
                      <a:alpha val="70000"/>
                    </a:srgbClr>
                  </a:outerShdw>
                </a:effectLst>
              </a:rPr>
              <a:t> (descarta el origen divino de las enfermedades)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61447">
                                            <p:txEl>
                                              <p:pRg st="0" end="0"/>
                                            </p:txEl>
                                          </p:spTgt>
                                        </p:tgtEl>
                                        <p:attrNameLst>
                                          <p:attrName>style.visibility</p:attrName>
                                        </p:attrNameLst>
                                      </p:cBhvr>
                                      <p:to>
                                        <p:strVal val="visible"/>
                                      </p:to>
                                    </p:set>
                                    <p:anim calcmode="lin" valueType="num">
                                      <p:cBhvr>
                                        <p:cTn id="7" dur="500" decel="50000" fill="hold">
                                          <p:stCondLst>
                                            <p:cond delay="0"/>
                                          </p:stCondLst>
                                        </p:cTn>
                                        <p:tgtEl>
                                          <p:spTgt spid="6144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144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144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144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144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144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144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144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1447">
                                            <p:txEl>
                                              <p:pRg st="1" end="1"/>
                                            </p:txEl>
                                          </p:spTgt>
                                        </p:tgtEl>
                                        <p:attrNameLst>
                                          <p:attrName>style.visibility</p:attrName>
                                        </p:attrNameLst>
                                      </p:cBhvr>
                                      <p:to>
                                        <p:strVal val="visible"/>
                                      </p:to>
                                    </p:set>
                                    <p:anim calcmode="lin" valueType="num">
                                      <p:cBhvr>
                                        <p:cTn id="19" dur="500" decel="50000" fill="hold">
                                          <p:stCondLst>
                                            <p:cond delay="0"/>
                                          </p:stCondLst>
                                        </p:cTn>
                                        <p:tgtEl>
                                          <p:spTgt spid="6144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144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144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6144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144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144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144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14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Text Box 1029"/>
          <p:cNvSpPr txBox="1">
            <a:spLocks noChangeArrowheads="1"/>
          </p:cNvSpPr>
          <p:nvPr/>
        </p:nvSpPr>
        <p:spPr bwMode="auto">
          <a:xfrm>
            <a:off x="107950" y="0"/>
            <a:ext cx="8856663" cy="2862322"/>
          </a:xfrm>
          <a:prstGeom prst="rect">
            <a:avLst/>
          </a:prstGeom>
          <a:noFill/>
          <a:ln w="9525">
            <a:noFill/>
            <a:miter lim="800000"/>
            <a:headEnd/>
            <a:tailEnd/>
          </a:ln>
          <a:effectLst/>
        </p:spPr>
        <p:txBody>
          <a:bodyPr>
            <a:spAutoFit/>
          </a:bodyPr>
          <a:lstStyle/>
          <a:p>
            <a:pPr>
              <a:spcBef>
                <a:spcPct val="50000"/>
              </a:spcBef>
            </a:pPr>
            <a:r>
              <a:rPr lang="es-ES_tradnl" sz="3200" b="1" dirty="0">
                <a:ln>
                  <a:solidFill>
                    <a:srgbClr val="00FFFF"/>
                  </a:solidFill>
                </a:ln>
                <a:effectLst>
                  <a:outerShdw blurRad="38100" dist="38100" dir="2700000" algn="tl">
                    <a:srgbClr val="C0C0C0"/>
                  </a:outerShdw>
                </a:effectLst>
              </a:rPr>
              <a:t>*</a:t>
            </a:r>
            <a:r>
              <a:rPr lang="es-ES_tradnl" sz="3200" b="1" dirty="0">
                <a:ln w="12700">
                  <a:solidFill>
                    <a:schemeClr val="bg2">
                      <a:lumMod val="40000"/>
                      <a:lumOff val="60000"/>
                    </a:schemeClr>
                  </a:solidFill>
                  <a:prstDash val="solid"/>
                </a:ln>
                <a:effectLst>
                  <a:outerShdw blurRad="41275" dist="20320" dir="1800000" algn="tl" rotWithShape="0">
                    <a:srgbClr val="000000">
                      <a:alpha val="40000"/>
                    </a:srgbClr>
                  </a:outerShdw>
                </a:effectLst>
              </a:rPr>
              <a:t>El cuerpo está formado por cuatro humores: aire, </a:t>
            </a:r>
            <a:r>
              <a:rPr lang="es-ES_tradnl" sz="3600" b="1" dirty="0">
                <a:ln w="12700">
                  <a:solidFill>
                    <a:schemeClr val="bg2">
                      <a:lumMod val="40000"/>
                      <a:lumOff val="60000"/>
                    </a:schemeClr>
                  </a:solidFill>
                  <a:prstDash val="solid"/>
                </a:ln>
                <a:effectLst>
                  <a:outerShdw blurRad="41275" dist="20320" dir="1800000" algn="tl" rotWithShape="0">
                    <a:srgbClr val="000000">
                      <a:alpha val="40000"/>
                    </a:srgbClr>
                  </a:outerShdw>
                </a:effectLst>
              </a:rPr>
              <a:t>tierra</a:t>
            </a:r>
            <a:r>
              <a:rPr lang="es-ES_tradnl" sz="3200" b="1" dirty="0">
                <a:ln w="12700">
                  <a:solidFill>
                    <a:schemeClr val="bg2">
                      <a:lumMod val="40000"/>
                      <a:lumOff val="60000"/>
                    </a:schemeClr>
                  </a:solidFill>
                  <a:prstDash val="solid"/>
                </a:ln>
                <a:effectLst>
                  <a:outerShdw blurRad="41275" dist="20320" dir="1800000" algn="tl" rotWithShape="0">
                    <a:srgbClr val="000000">
                      <a:alpha val="40000"/>
                    </a:srgbClr>
                  </a:outerShdw>
                </a:effectLst>
              </a:rPr>
              <a:t>, agua y fuego. La armonía de los mismos está regida por </a:t>
            </a:r>
            <a:r>
              <a:rPr lang="es-ES_tradnl" sz="3200" b="1" u="sng" dirty="0">
                <a:ln w="12700">
                  <a:solidFill>
                    <a:schemeClr val="bg2">
                      <a:lumMod val="40000"/>
                      <a:lumOff val="60000"/>
                    </a:schemeClr>
                  </a:solidFill>
                  <a:prstDash val="solid"/>
                </a:ln>
                <a:effectLst>
                  <a:outerShdw blurRad="41275" dist="20320" dir="1800000" algn="tl" rotWithShape="0">
                    <a:srgbClr val="000000">
                      <a:alpha val="40000"/>
                    </a:srgbClr>
                  </a:outerShdw>
                </a:effectLst>
              </a:rPr>
              <a:t>la fuerza de la naturaleza o vis </a:t>
            </a:r>
            <a:r>
              <a:rPr lang="es-ES_tradnl" sz="3200" b="1" u="sng" dirty="0" err="1">
                <a:ln w="12700">
                  <a:solidFill>
                    <a:schemeClr val="bg2">
                      <a:lumMod val="40000"/>
                      <a:lumOff val="60000"/>
                    </a:schemeClr>
                  </a:solidFill>
                  <a:prstDash val="solid"/>
                </a:ln>
                <a:effectLst>
                  <a:outerShdw blurRad="41275" dist="20320" dir="1800000" algn="tl" rotWithShape="0">
                    <a:srgbClr val="000000">
                      <a:alpha val="40000"/>
                    </a:srgbClr>
                  </a:outerShdw>
                </a:effectLst>
              </a:rPr>
              <a:t>medicatrix</a:t>
            </a:r>
            <a:endParaRPr lang="es-ES" sz="3200" b="1" dirty="0">
              <a:ln w="12700">
                <a:solidFill>
                  <a:schemeClr val="bg2">
                    <a:lumMod val="40000"/>
                    <a:lumOff val="60000"/>
                  </a:schemeClr>
                </a:solidFill>
                <a:prstDash val="solid"/>
              </a:ln>
              <a:effectLst>
                <a:outerShdw blurRad="41275" dist="20320" dir="1800000" algn="tl" rotWithShape="0">
                  <a:srgbClr val="000000">
                    <a:alpha val="40000"/>
                  </a:srgbClr>
                </a:outerShdw>
              </a:effectLst>
            </a:endParaRPr>
          </a:p>
          <a:p>
            <a:pPr>
              <a:spcBef>
                <a:spcPct val="50000"/>
              </a:spcBef>
            </a:pPr>
            <a:endParaRPr lang="es-ES" sz="3200" dirty="0">
              <a:ln>
                <a:solidFill>
                  <a:schemeClr val="accent1">
                    <a:lumMod val="60000"/>
                    <a:lumOff val="40000"/>
                  </a:schemeClr>
                </a:solidFill>
              </a:ln>
              <a:effectLst>
                <a:outerShdw blurRad="38100" dist="38100" dir="2700000" algn="tl">
                  <a:srgbClr val="C0C0C0"/>
                </a:outerShdw>
              </a:effectLst>
            </a:endParaRPr>
          </a:p>
        </p:txBody>
      </p:sp>
      <p:sp>
        <p:nvSpPr>
          <p:cNvPr id="41991" name="Text Box 1031"/>
          <p:cNvSpPr txBox="1">
            <a:spLocks noChangeArrowheads="1"/>
          </p:cNvSpPr>
          <p:nvPr/>
        </p:nvSpPr>
        <p:spPr bwMode="auto">
          <a:xfrm>
            <a:off x="0" y="2349500"/>
            <a:ext cx="9144000" cy="1877437"/>
          </a:xfrm>
          <a:prstGeom prst="rect">
            <a:avLst/>
          </a:prstGeom>
          <a:noFill/>
          <a:ln w="9525">
            <a:noFill/>
            <a:miter lim="800000"/>
            <a:headEnd/>
            <a:tailEnd/>
          </a:ln>
          <a:effectLst/>
        </p:spPr>
        <p:txBody>
          <a:bodyPr>
            <a:spAutoFit/>
          </a:bodyPr>
          <a:lstStyle/>
          <a:p>
            <a:pPr>
              <a:spcBef>
                <a:spcPct val="50000"/>
              </a:spcBef>
            </a:pPr>
            <a:r>
              <a:rPr lang="es-ES_tradnl" sz="3200" b="1" dirty="0">
                <a:ln>
                  <a:solidFill>
                    <a:schemeClr val="bg2">
                      <a:lumMod val="60000"/>
                      <a:lumOff val="40000"/>
                    </a:schemeClr>
                  </a:solidFill>
                </a:ln>
                <a:effectLst>
                  <a:outerShdw blurRad="38100" dist="38100" dir="2700000" algn="tl">
                    <a:srgbClr val="C0C0C0"/>
                  </a:outerShdw>
                </a:effectLst>
              </a:rPr>
              <a:t>*</a:t>
            </a:r>
            <a:r>
              <a:rPr lang="es-ES_tradnl" sz="3600" b="1" dirty="0">
                <a:ln w="12700">
                  <a:solidFill>
                    <a:schemeClr val="tx2">
                      <a:lumMod val="75000"/>
                    </a:schemeClr>
                  </a:solidFill>
                  <a:prstDash val="solid"/>
                </a:ln>
                <a:effectLst/>
              </a:rPr>
              <a:t>Consideró</a:t>
            </a:r>
            <a:r>
              <a:rPr lang="es-ES_tradnl" sz="3200" b="1" dirty="0">
                <a:ln w="12700">
                  <a:solidFill>
                    <a:schemeClr val="tx2">
                      <a:lumMod val="75000"/>
                    </a:schemeClr>
                  </a:solidFill>
                  <a:prstDash val="solid"/>
                </a:ln>
                <a:effectLst/>
              </a:rPr>
              <a:t> las condiciones del medio ambiente como influyentes en la salud</a:t>
            </a:r>
            <a:endParaRPr lang="es-ES" sz="3200" b="1" dirty="0">
              <a:ln w="12700">
                <a:solidFill>
                  <a:schemeClr val="tx2">
                    <a:lumMod val="75000"/>
                  </a:schemeClr>
                </a:solidFill>
                <a:prstDash val="solid"/>
              </a:ln>
              <a:effectLst/>
            </a:endParaRPr>
          </a:p>
          <a:p>
            <a:pPr>
              <a:spcBef>
                <a:spcPct val="50000"/>
              </a:spcBef>
            </a:pPr>
            <a:endParaRPr lang="es-ES" sz="3200" dirty="0">
              <a:ln>
                <a:solidFill>
                  <a:schemeClr val="bg2">
                    <a:lumMod val="60000"/>
                    <a:lumOff val="40000"/>
                  </a:schemeClr>
                </a:solidFill>
              </a:ln>
              <a:effectLst/>
            </a:endParaRPr>
          </a:p>
        </p:txBody>
      </p:sp>
      <p:sp>
        <p:nvSpPr>
          <p:cNvPr id="41992" name="Text Box 1032"/>
          <p:cNvSpPr txBox="1">
            <a:spLocks noChangeArrowheads="1"/>
          </p:cNvSpPr>
          <p:nvPr/>
        </p:nvSpPr>
        <p:spPr bwMode="auto">
          <a:xfrm>
            <a:off x="0" y="4437063"/>
            <a:ext cx="9144000" cy="579437"/>
          </a:xfrm>
          <a:prstGeom prst="rect">
            <a:avLst/>
          </a:prstGeom>
          <a:noFill/>
          <a:ln w="9525">
            <a:noFill/>
            <a:miter lim="800000"/>
            <a:headEnd/>
            <a:tailEnd/>
          </a:ln>
          <a:effectLst/>
        </p:spPr>
        <p:txBody>
          <a:bodyPr>
            <a:spAutoFit/>
          </a:bodyPr>
          <a:lstStyle/>
          <a:p>
            <a:pPr>
              <a:spcBef>
                <a:spcPct val="50000"/>
              </a:spcBef>
            </a:pPr>
            <a:r>
              <a:rPr lang="es-ES_tradnl" sz="3200" b="1" dirty="0">
                <a:effectLst>
                  <a:outerShdw blurRad="38100" dist="38100" dir="2700000" algn="tl">
                    <a:srgbClr val="C0C0C0"/>
                  </a:outerShdw>
                </a:effectLst>
              </a:rPr>
              <a:t>*</a:t>
            </a:r>
            <a:r>
              <a:rPr lang="es-ES_tradnl" sz="3200" b="1" dirty="0">
                <a:ln w="12700">
                  <a:solidFill>
                    <a:schemeClr val="bg2">
                      <a:lumMod val="60000"/>
                      <a:lumOff val="40000"/>
                    </a:schemeClr>
                  </a:solidFill>
                  <a:prstDash val="solid"/>
                </a:ln>
                <a:effectLst>
                  <a:outerShdw blurRad="41275" dist="20320" dir="1800000" algn="tl" rotWithShape="0">
                    <a:srgbClr val="000000">
                      <a:alpha val="40000"/>
                    </a:srgbClr>
                  </a:outerShdw>
                </a:effectLst>
              </a:rPr>
              <a:t>Fue precursor de la estadística</a:t>
            </a:r>
            <a:endParaRPr lang="es-ES" sz="3200" dirty="0">
              <a:ln w="12700">
                <a:solidFill>
                  <a:schemeClr val="bg2">
                    <a:lumMod val="60000"/>
                    <a:lumOff val="40000"/>
                  </a:schemeClr>
                </a:solidFill>
                <a:prstDash val="solid"/>
              </a:ln>
            </a:endParaRPr>
          </a:p>
        </p:txBody>
      </p:sp>
      <p:sp>
        <p:nvSpPr>
          <p:cNvPr id="41993" name="Text Box 1033"/>
          <p:cNvSpPr txBox="1">
            <a:spLocks noChangeArrowheads="1"/>
          </p:cNvSpPr>
          <p:nvPr/>
        </p:nvSpPr>
        <p:spPr bwMode="auto">
          <a:xfrm>
            <a:off x="0" y="5229225"/>
            <a:ext cx="9144000" cy="1066800"/>
          </a:xfrm>
          <a:prstGeom prst="rect">
            <a:avLst/>
          </a:prstGeom>
          <a:noFill/>
          <a:ln w="9525">
            <a:noFill/>
            <a:miter lim="800000"/>
            <a:headEnd/>
            <a:tailEnd/>
          </a:ln>
          <a:effectLst/>
        </p:spPr>
        <p:txBody>
          <a:bodyPr>
            <a:spAutoFit/>
          </a:bodyPr>
          <a:lstStyle/>
          <a:p>
            <a:pPr>
              <a:spcBef>
                <a:spcPct val="50000"/>
              </a:spcBef>
            </a:pPr>
            <a:r>
              <a:rPr lang="es-ES_tradnl" sz="3200" b="1" dirty="0">
                <a:effectLst>
                  <a:outerShdw blurRad="38100" dist="38100" dir="2700000" algn="tl">
                    <a:srgbClr val="C0C0C0"/>
                  </a:outerShdw>
                </a:effectLst>
              </a:rPr>
              <a:t>*</a:t>
            </a:r>
            <a:r>
              <a:rPr lang="es-ES_tradnl" sz="3200" b="1" dirty="0">
                <a:ln w="12700">
                  <a:solidFill>
                    <a:schemeClr val="bg2">
                      <a:lumMod val="60000"/>
                      <a:lumOff val="40000"/>
                    </a:schemeClr>
                  </a:solidFill>
                  <a:prstDash val="solid"/>
                </a:ln>
                <a:effectLst>
                  <a:outerShdw blurRad="41275" dist="20320" dir="1800000" algn="tl" rotWithShape="0">
                    <a:srgbClr val="000000">
                      <a:alpha val="40000"/>
                    </a:srgbClr>
                  </a:outerShdw>
                </a:effectLst>
              </a:rPr>
              <a:t>Abogó por una medicina preventiva, cuidando la dieta y el estilo de vida del paciente</a:t>
            </a:r>
            <a:endParaRPr lang="es-ES" sz="3200" b="1" dirty="0">
              <a:ln w="12700">
                <a:solidFill>
                  <a:schemeClr val="bg2">
                    <a:lumMod val="60000"/>
                    <a:lumOff val="40000"/>
                  </a:schemeClr>
                </a:solidFill>
                <a:prstDash val="solid"/>
              </a:ln>
              <a:effectLst>
                <a:outerShdw blurRad="41275" dist="20320" dir="1800000" algn="tl" rotWithShape="0">
                  <a:srgbClr val="000000">
                    <a:alpha val="40000"/>
                  </a:srgbClr>
                </a:outerShdw>
              </a:effectLst>
            </a:endParaRPr>
          </a:p>
        </p:txBody>
      </p:sp>
      <p:sp>
        <p:nvSpPr>
          <p:cNvPr id="41994" name="Text Box 1034"/>
          <p:cNvSpPr txBox="1">
            <a:spLocks noChangeArrowheads="1"/>
          </p:cNvSpPr>
          <p:nvPr/>
        </p:nvSpPr>
        <p:spPr bwMode="auto">
          <a:xfrm>
            <a:off x="0" y="3716338"/>
            <a:ext cx="9144000" cy="579437"/>
          </a:xfrm>
          <a:prstGeom prst="rect">
            <a:avLst/>
          </a:prstGeom>
          <a:noFill/>
          <a:ln w="9525">
            <a:noFill/>
            <a:miter lim="800000"/>
            <a:headEnd/>
            <a:tailEnd/>
          </a:ln>
          <a:effectLst/>
        </p:spPr>
        <p:txBody>
          <a:bodyPr>
            <a:spAutoFit/>
          </a:bodyPr>
          <a:lstStyle/>
          <a:p>
            <a:pPr>
              <a:spcBef>
                <a:spcPct val="50000"/>
              </a:spcBef>
            </a:pPr>
            <a:r>
              <a:rPr lang="es-ES_tradnl" sz="3200" b="1" dirty="0">
                <a:ln>
                  <a:solidFill>
                    <a:schemeClr val="bg2">
                      <a:lumMod val="60000"/>
                      <a:lumOff val="40000"/>
                    </a:schemeClr>
                  </a:solidFill>
                </a:ln>
                <a:effectLst>
                  <a:glow rad="63500">
                    <a:schemeClr val="accent1">
                      <a:satMod val="175000"/>
                      <a:alpha val="40000"/>
                    </a:schemeClr>
                  </a:glow>
                  <a:outerShdw blurRad="38100" dist="38100" dir="2700000" algn="tl">
                    <a:srgbClr val="C0C0C0"/>
                  </a:outerShdw>
                </a:effectLst>
              </a:rPr>
              <a:t>*</a:t>
            </a:r>
            <a:r>
              <a:rPr lang="es-ES_tradnl" sz="3200" b="1" dirty="0">
                <a:ln w="12700">
                  <a:solidFill>
                    <a:schemeClr val="tx2">
                      <a:lumMod val="75000"/>
                    </a:schemeClr>
                  </a:solidFill>
                  <a:prstDash val="solid"/>
                </a:ln>
                <a:effectLst>
                  <a:outerShdw blurRad="41275" dist="20320" dir="1800000" algn="tl" rotWithShape="0">
                    <a:srgbClr val="000000">
                      <a:alpha val="40000"/>
                    </a:srgbClr>
                  </a:outerShdw>
                </a:effectLst>
              </a:rPr>
              <a:t>Tomó en cuenta al paciente en su totalidad </a:t>
            </a:r>
            <a:endParaRPr lang="es-ES" sz="3200" dirty="0">
              <a:ln w="12700">
                <a:solidFill>
                  <a:schemeClr val="tx2">
                    <a:lumMod val="75000"/>
                  </a:schemeClr>
                </a:solidFill>
                <a:prstDash val="solid"/>
              </a:ln>
              <a:effectLst>
                <a:glow rad="63500">
                  <a:schemeClr val="accent1">
                    <a:satMod val="175000"/>
                    <a:alpha val="40000"/>
                  </a:schemeClr>
                </a:glow>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991"/>
                                        </p:tgtEl>
                                        <p:attrNameLst>
                                          <p:attrName>style.visibility</p:attrName>
                                        </p:attrNameLst>
                                      </p:cBhvr>
                                      <p:to>
                                        <p:strVal val="visible"/>
                                      </p:to>
                                    </p:set>
                                    <p:animEffect transition="in" filter="checkerboard(across)">
                                      <p:cBhvr>
                                        <p:cTn id="7" dur="500"/>
                                        <p:tgtEl>
                                          <p:spTgt spid="419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1994"/>
                                        </p:tgtEl>
                                        <p:attrNameLst>
                                          <p:attrName>style.visibility</p:attrName>
                                        </p:attrNameLst>
                                      </p:cBhvr>
                                      <p:to>
                                        <p:strVal val="visible"/>
                                      </p:to>
                                    </p:set>
                                    <p:animEffect transition="in" filter="checkerboard(across)">
                                      <p:cBhvr>
                                        <p:cTn id="12" dur="500"/>
                                        <p:tgtEl>
                                          <p:spTgt spid="4199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1992"/>
                                        </p:tgtEl>
                                        <p:attrNameLst>
                                          <p:attrName>style.visibility</p:attrName>
                                        </p:attrNameLst>
                                      </p:cBhvr>
                                      <p:to>
                                        <p:strVal val="visible"/>
                                      </p:to>
                                    </p:set>
                                    <p:animEffect transition="in" filter="checkerboard(across)">
                                      <p:cBhvr>
                                        <p:cTn id="17" dur="500"/>
                                        <p:tgtEl>
                                          <p:spTgt spid="4199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1993"/>
                                        </p:tgtEl>
                                        <p:attrNameLst>
                                          <p:attrName>style.visibility</p:attrName>
                                        </p:attrNameLst>
                                      </p:cBhvr>
                                      <p:to>
                                        <p:strVal val="visible"/>
                                      </p:to>
                                    </p:set>
                                    <p:animEffect transition="in" filter="checkerboard(across)">
                                      <p:cBhvr>
                                        <p:cTn id="22" dur="500"/>
                                        <p:tgtEl>
                                          <p:spTgt spid="4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 grpId="0" autoUpdateAnimBg="0"/>
      <p:bldP spid="41992" grpId="0" autoUpdateAnimBg="0"/>
      <p:bldP spid="41993" grpId="0" autoUpdateAnimBg="0"/>
      <p:bldP spid="4199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descr="hipocrates"/>
          <p:cNvPicPr>
            <a:picLocks noChangeAspect="1" noChangeArrowheads="1"/>
          </p:cNvPicPr>
          <p:nvPr/>
        </p:nvPicPr>
        <p:blipFill>
          <a:blip r:embed="rId2" cstate="print"/>
          <a:srcRect/>
          <a:stretch>
            <a:fillRect/>
          </a:stretch>
        </p:blipFill>
        <p:spPr bwMode="auto">
          <a:xfrm>
            <a:off x="7010400" y="228600"/>
            <a:ext cx="1905000" cy="2286000"/>
          </a:xfrm>
          <a:prstGeom prst="rect">
            <a:avLst/>
          </a:prstGeom>
          <a:noFill/>
          <a:ln w="57150" cmpd="thickThin">
            <a:solidFill>
              <a:srgbClr val="00FFFF"/>
            </a:solidFill>
            <a:miter lim="800000"/>
            <a:headEnd/>
            <a:tailEnd/>
          </a:ln>
        </p:spPr>
      </p:pic>
      <p:sp>
        <p:nvSpPr>
          <p:cNvPr id="36869" name="Text Box 5"/>
          <p:cNvSpPr txBox="1">
            <a:spLocks noChangeArrowheads="1"/>
          </p:cNvSpPr>
          <p:nvPr/>
        </p:nvSpPr>
        <p:spPr bwMode="auto">
          <a:xfrm>
            <a:off x="1187624" y="304800"/>
            <a:ext cx="5060776" cy="1815882"/>
          </a:xfrm>
          <a:prstGeom prst="rect">
            <a:avLst/>
          </a:prstGeom>
          <a:noFill/>
          <a:ln w="9525">
            <a:noFill/>
            <a:miter lim="800000"/>
            <a:headEnd/>
            <a:tailEnd/>
          </a:ln>
          <a:effectLst/>
        </p:spPr>
        <p:txBody>
          <a:bodyPr wrap="square">
            <a:spAutoFit/>
          </a:bodyPr>
          <a:lstStyle/>
          <a:p>
            <a:pPr algn="ctr">
              <a:spcBef>
                <a:spcPct val="50000"/>
              </a:spcBef>
            </a:pPr>
            <a:r>
              <a:rPr lang="es-ES_tradnl" sz="3200" b="1" dirty="0">
                <a:ln w="12700">
                  <a:solidFill>
                    <a:schemeClr val="tx2">
                      <a:satMod val="155000"/>
                    </a:schemeClr>
                  </a:solidFill>
                  <a:prstDash val="solid"/>
                </a:ln>
                <a:effectLst>
                  <a:glow rad="101600">
                    <a:schemeClr val="accent2">
                      <a:satMod val="175000"/>
                      <a:alpha val="40000"/>
                    </a:schemeClr>
                  </a:glow>
                  <a:outerShdw blurRad="41275" dist="20320" dir="1800000" algn="tl" rotWithShape="0">
                    <a:srgbClr val="000000">
                      <a:alpha val="40000"/>
                    </a:srgbClr>
                  </a:outerShdw>
                </a:effectLst>
              </a:rPr>
              <a:t>HIPÓCRATES          </a:t>
            </a:r>
            <a:r>
              <a:rPr lang="es-ES_tradnl" sz="3200" b="1" dirty="0" smtClean="0">
                <a:ln w="12700">
                  <a:solidFill>
                    <a:schemeClr val="tx2">
                      <a:satMod val="155000"/>
                    </a:schemeClr>
                  </a:solidFill>
                  <a:prstDash val="solid"/>
                </a:ln>
                <a:effectLst>
                  <a:glow rad="101600">
                    <a:schemeClr val="accent2">
                      <a:satMod val="175000"/>
                      <a:alpha val="40000"/>
                    </a:schemeClr>
                  </a:glow>
                  <a:outerShdw blurRad="41275" dist="20320" dir="1800000" algn="tl" rotWithShape="0">
                    <a:srgbClr val="000000">
                      <a:alpha val="40000"/>
                    </a:srgbClr>
                  </a:outerShdw>
                </a:effectLst>
              </a:rPr>
              <a:t>                      (</a:t>
            </a:r>
            <a:r>
              <a:rPr lang="es-ES_tradnl" sz="3200" b="1" dirty="0">
                <a:ln w="12700">
                  <a:solidFill>
                    <a:schemeClr val="tx2">
                      <a:satMod val="155000"/>
                    </a:schemeClr>
                  </a:solidFill>
                  <a:prstDash val="solid"/>
                </a:ln>
                <a:effectLst>
                  <a:glow rad="101600">
                    <a:schemeClr val="accent2">
                      <a:satMod val="175000"/>
                      <a:alpha val="40000"/>
                    </a:schemeClr>
                  </a:glow>
                  <a:outerShdw blurRad="41275" dist="20320" dir="1800000" algn="tl" rotWithShape="0">
                    <a:srgbClr val="000000">
                      <a:alpha val="40000"/>
                    </a:srgbClr>
                  </a:outerShdw>
                </a:effectLst>
              </a:rPr>
              <a:t>460 A.C</a:t>
            </a:r>
            <a:r>
              <a:rPr lang="es-ES_tradnl" sz="3200" b="1" dirty="0" smtClean="0">
                <a:ln w="12700">
                  <a:solidFill>
                    <a:schemeClr val="tx2">
                      <a:satMod val="155000"/>
                    </a:schemeClr>
                  </a:solidFill>
                  <a:prstDash val="solid"/>
                </a:ln>
                <a:effectLst>
                  <a:glow rad="101600">
                    <a:schemeClr val="accent2">
                      <a:satMod val="175000"/>
                      <a:alpha val="40000"/>
                    </a:schemeClr>
                  </a:glow>
                  <a:outerShdw blurRad="41275" dist="20320" dir="1800000" algn="tl" rotWithShape="0">
                    <a:srgbClr val="000000">
                      <a:alpha val="40000"/>
                    </a:srgbClr>
                  </a:outerShdw>
                </a:effectLst>
              </a:rPr>
              <a:t>.)</a:t>
            </a:r>
          </a:p>
          <a:p>
            <a:pPr algn="ctr">
              <a:spcBef>
                <a:spcPct val="50000"/>
              </a:spcBef>
            </a:pPr>
            <a:r>
              <a:rPr lang="es-ES_tradnl" sz="3200" b="1" dirty="0" smtClean="0">
                <a:ln w="12700">
                  <a:solidFill>
                    <a:schemeClr val="tx2">
                      <a:satMod val="155000"/>
                    </a:schemeClr>
                  </a:solidFill>
                  <a:prstDash val="solid"/>
                </a:ln>
                <a:effectLst>
                  <a:glow rad="101600">
                    <a:schemeClr val="accent2">
                      <a:satMod val="175000"/>
                      <a:alpha val="40000"/>
                    </a:schemeClr>
                  </a:glow>
                  <a:outerShdw blurRad="41275" dist="20320" dir="1800000" algn="tl" rotWithShape="0">
                    <a:srgbClr val="000000">
                      <a:alpha val="40000"/>
                    </a:srgbClr>
                  </a:outerShdw>
                </a:effectLst>
              </a:rPr>
              <a:t>Concepto de enfermedad</a:t>
            </a:r>
            <a:endParaRPr lang="es-ES" sz="3200" b="1" dirty="0">
              <a:ln w="12700">
                <a:solidFill>
                  <a:schemeClr val="tx2">
                    <a:satMod val="155000"/>
                  </a:schemeClr>
                </a:solidFill>
                <a:prstDash val="solid"/>
              </a:ln>
              <a:effectLst>
                <a:glow rad="101600">
                  <a:schemeClr val="accent2">
                    <a:satMod val="175000"/>
                    <a:alpha val="40000"/>
                  </a:schemeClr>
                </a:glow>
                <a:outerShdw blurRad="41275" dist="20320" dir="1800000" algn="tl" rotWithShape="0">
                  <a:srgbClr val="000000">
                    <a:alpha val="40000"/>
                  </a:srgbClr>
                </a:outerShdw>
              </a:effectLst>
            </a:endParaRPr>
          </a:p>
        </p:txBody>
      </p:sp>
      <p:sp>
        <p:nvSpPr>
          <p:cNvPr id="36879" name="Line 15"/>
          <p:cNvSpPr>
            <a:spLocks noChangeShapeType="1"/>
          </p:cNvSpPr>
          <p:nvPr/>
        </p:nvSpPr>
        <p:spPr bwMode="auto">
          <a:xfrm>
            <a:off x="2483768" y="836712"/>
            <a:ext cx="2376264" cy="0"/>
          </a:xfrm>
          <a:prstGeom prst="line">
            <a:avLst/>
          </a:prstGeom>
          <a:noFill/>
          <a:ln w="38100" cmpd="dbl">
            <a:solidFill>
              <a:srgbClr val="00FFFF"/>
            </a:solidFill>
            <a:round/>
            <a:headEnd/>
            <a:tailEnd/>
          </a:ln>
          <a:effectLst/>
        </p:spPr>
        <p:txBody>
          <a:bodyPr/>
          <a:lstStyle/>
          <a:p>
            <a:endParaRPr lang="es-AR"/>
          </a:p>
        </p:txBody>
      </p:sp>
      <p:sp>
        <p:nvSpPr>
          <p:cNvPr id="36880" name="Line 16"/>
          <p:cNvSpPr>
            <a:spLocks noChangeShapeType="1"/>
          </p:cNvSpPr>
          <p:nvPr/>
        </p:nvSpPr>
        <p:spPr bwMode="auto">
          <a:xfrm>
            <a:off x="2843808" y="1340768"/>
            <a:ext cx="1752600" cy="0"/>
          </a:xfrm>
          <a:prstGeom prst="line">
            <a:avLst/>
          </a:prstGeom>
          <a:noFill/>
          <a:ln w="38100" cmpd="dbl">
            <a:solidFill>
              <a:srgbClr val="00FFFF"/>
            </a:solidFill>
            <a:round/>
            <a:headEnd/>
            <a:tailEnd/>
          </a:ln>
          <a:effectLst/>
        </p:spPr>
        <p:txBody>
          <a:bodyPr/>
          <a:lstStyle/>
          <a:p>
            <a:endParaRPr lang="es-AR"/>
          </a:p>
        </p:txBody>
      </p:sp>
      <p:sp>
        <p:nvSpPr>
          <p:cNvPr id="36881" name="Text Box 17"/>
          <p:cNvSpPr txBox="1">
            <a:spLocks noChangeArrowheads="1"/>
          </p:cNvSpPr>
          <p:nvPr/>
        </p:nvSpPr>
        <p:spPr bwMode="auto">
          <a:xfrm>
            <a:off x="0" y="2492375"/>
            <a:ext cx="9144000" cy="1066800"/>
          </a:xfrm>
          <a:prstGeom prst="rect">
            <a:avLst/>
          </a:prstGeom>
          <a:noFill/>
          <a:ln w="9525">
            <a:noFill/>
            <a:miter lim="800000"/>
            <a:headEnd/>
            <a:tailEnd/>
          </a:ln>
          <a:effectLst/>
        </p:spPr>
        <p:txBody>
          <a:bodyPr wrap="square">
            <a:spAutoFit/>
          </a:bodyPr>
          <a:lstStyle/>
          <a:p>
            <a:pPr>
              <a:spcBef>
                <a:spcPct val="50000"/>
              </a:spcBef>
            </a:pPr>
            <a:r>
              <a:rPr lang="es-ES_tradnl" sz="3200" b="1" i="1" dirty="0">
                <a:ln w="12700">
                  <a:solidFill>
                    <a:schemeClr val="bg2">
                      <a:lumMod val="60000"/>
                      <a:lumOff val="40000"/>
                    </a:schemeClr>
                  </a:solidFill>
                  <a:prstDash val="solid"/>
                </a:ln>
                <a:effectLst>
                  <a:outerShdw blurRad="41275" dist="20320" dir="1800000" algn="tl" rotWithShape="0">
                    <a:srgbClr val="000000">
                      <a:alpha val="40000"/>
                    </a:srgbClr>
                  </a:outerShdw>
                </a:effectLst>
              </a:rPr>
              <a:t>“La enfermedad es un conjunto de síntomas anormales producidos por gérmenes</a:t>
            </a:r>
            <a:r>
              <a:rPr lang="es-ES_tradnl" sz="3200" b="1" i="1" dirty="0" smtClean="0">
                <a:ln w="12700">
                  <a:solidFill>
                    <a:schemeClr val="bg2">
                      <a:lumMod val="60000"/>
                      <a:lumOff val="40000"/>
                    </a:schemeClr>
                  </a:solidFill>
                  <a:prstDash val="solid"/>
                </a:ln>
                <a:effectLst>
                  <a:outerShdw blurRad="41275" dist="20320" dir="1800000" algn="tl" rotWithShape="0">
                    <a:srgbClr val="000000">
                      <a:alpha val="40000"/>
                    </a:srgbClr>
                  </a:outerShdw>
                </a:effectLst>
              </a:rPr>
              <a:t>,</a:t>
            </a:r>
            <a:endParaRPr lang="es-ES" sz="3200" b="1" i="1" dirty="0">
              <a:ln w="12700">
                <a:solidFill>
                  <a:schemeClr val="bg2">
                    <a:lumMod val="60000"/>
                    <a:lumOff val="40000"/>
                  </a:schemeClr>
                </a:solidFill>
                <a:prstDash val="solid"/>
              </a:ln>
              <a:effectLst>
                <a:outerShdw blurRad="41275" dist="20320" dir="1800000" algn="tl" rotWithShape="0">
                  <a:srgbClr val="000000">
                    <a:alpha val="40000"/>
                  </a:srgbClr>
                </a:outerShdw>
              </a:effectLst>
            </a:endParaRPr>
          </a:p>
        </p:txBody>
      </p:sp>
      <p:sp>
        <p:nvSpPr>
          <p:cNvPr id="36883" name="Text Box 19"/>
          <p:cNvSpPr txBox="1">
            <a:spLocks noChangeArrowheads="1"/>
          </p:cNvSpPr>
          <p:nvPr/>
        </p:nvSpPr>
        <p:spPr bwMode="auto">
          <a:xfrm>
            <a:off x="0" y="3501008"/>
            <a:ext cx="9144000" cy="3293209"/>
          </a:xfrm>
          <a:prstGeom prst="rect">
            <a:avLst/>
          </a:prstGeom>
          <a:noFill/>
          <a:ln w="9525">
            <a:noFill/>
            <a:miter lim="800000"/>
            <a:headEnd/>
            <a:tailEnd/>
          </a:ln>
          <a:effectLst/>
        </p:spPr>
        <p:txBody>
          <a:bodyPr>
            <a:spAutoFit/>
          </a:bodyPr>
          <a:lstStyle/>
          <a:p>
            <a:pPr>
              <a:spcBef>
                <a:spcPct val="50000"/>
              </a:spcBef>
            </a:pPr>
            <a:r>
              <a:rPr lang="es-ES_tradnl" sz="3200" b="1" i="1" dirty="0">
                <a:ln w="12700">
                  <a:solidFill>
                    <a:schemeClr val="bg2">
                      <a:lumMod val="60000"/>
                      <a:lumOff val="40000"/>
                    </a:schemeClr>
                  </a:solidFill>
                  <a:prstDash val="solid"/>
                </a:ln>
                <a:effectLst>
                  <a:outerShdw blurRad="41275" dist="20320" dir="1800000" algn="tl" rotWithShape="0">
                    <a:srgbClr val="000000">
                      <a:alpha val="40000"/>
                    </a:srgbClr>
                  </a:outerShdw>
                </a:effectLst>
              </a:rPr>
              <a:t>sustancias extrañas o reacciones anormales y puede ser combatida con </a:t>
            </a:r>
            <a:r>
              <a:rPr lang="es-ES_tradnl" sz="3200" b="1" i="1" u="sng" dirty="0">
                <a:ln w="12700">
                  <a:solidFill>
                    <a:schemeClr val="bg2">
                      <a:lumMod val="60000"/>
                      <a:lumOff val="40000"/>
                    </a:schemeClr>
                  </a:solidFill>
                  <a:prstDash val="solid"/>
                </a:ln>
                <a:effectLst>
                  <a:outerShdw blurRad="41275" dist="20320" dir="1800000" algn="tl" rotWithShape="0">
                    <a:srgbClr val="000000">
                      <a:alpha val="40000"/>
                    </a:srgbClr>
                  </a:outerShdw>
                </a:effectLst>
              </a:rPr>
              <a:t>sustancias que producen los mismos efectos anormales o con sustancias que producen efectos contrarios en el organismo</a:t>
            </a:r>
            <a:r>
              <a:rPr lang="es-ES_tradnl" sz="3200" b="1" i="1" dirty="0" smtClean="0">
                <a:ln w="12700">
                  <a:solidFill>
                    <a:schemeClr val="bg2">
                      <a:lumMod val="60000"/>
                      <a:lumOff val="40000"/>
                    </a:schemeClr>
                  </a:solidFill>
                  <a:prstDash val="solid"/>
                </a:ln>
                <a:effectLst>
                  <a:outerShdw blurRad="41275" dist="20320" dir="1800000" algn="tl" rotWithShape="0">
                    <a:srgbClr val="000000">
                      <a:alpha val="40000"/>
                    </a:srgbClr>
                  </a:outerShdw>
                </a:effectLst>
              </a:rPr>
              <a:t>”</a:t>
            </a:r>
            <a:endParaRPr lang="es-ES" sz="3200" b="1" i="1" dirty="0">
              <a:ln w="12700">
                <a:solidFill>
                  <a:schemeClr val="bg2">
                    <a:lumMod val="60000"/>
                    <a:lumOff val="40000"/>
                  </a:schemeClr>
                </a:solidFill>
                <a:prstDash val="solid"/>
              </a:ln>
              <a:effectLst>
                <a:outerShdw blurRad="41275" dist="20320" dir="1800000" algn="tl" rotWithShape="0">
                  <a:srgbClr val="000000">
                    <a:alpha val="40000"/>
                  </a:srgbClr>
                </a:outerShdw>
              </a:effectLst>
            </a:endParaRPr>
          </a:p>
          <a:p>
            <a:pPr>
              <a:spcBef>
                <a:spcPct val="50000"/>
              </a:spcBef>
            </a:pPr>
            <a:endParaRPr lang="es-ES" sz="3200"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AR" sz="4000" dirty="0" smtClean="0">
                <a:solidFill>
                  <a:schemeClr val="accent2">
                    <a:lumMod val="20000"/>
                    <a:lumOff val="80000"/>
                  </a:schemeClr>
                </a:solidFill>
              </a:rPr>
              <a:t>Hipócrates</a:t>
            </a:r>
            <a:br>
              <a:rPr lang="es-AR" sz="4000" dirty="0" smtClean="0">
                <a:solidFill>
                  <a:schemeClr val="accent2">
                    <a:lumMod val="20000"/>
                    <a:lumOff val="80000"/>
                  </a:schemeClr>
                </a:solidFill>
              </a:rPr>
            </a:br>
            <a:r>
              <a:rPr lang="es-AR" sz="4000" dirty="0" smtClean="0">
                <a:solidFill>
                  <a:schemeClr val="accent2">
                    <a:lumMod val="20000"/>
                    <a:lumOff val="80000"/>
                  </a:schemeClr>
                </a:solidFill>
              </a:rPr>
              <a:t>460 a.C.</a:t>
            </a:r>
            <a:endParaRPr lang="es-AR" sz="4000" dirty="0">
              <a:solidFill>
                <a:schemeClr val="accent2">
                  <a:lumMod val="20000"/>
                  <a:lumOff val="80000"/>
                </a:schemeClr>
              </a:solidFill>
            </a:endParaRPr>
          </a:p>
        </p:txBody>
      </p:sp>
      <p:pic>
        <p:nvPicPr>
          <p:cNvPr id="4098" name="Picture 2" descr="Hippocrates pushkin02.jpg"/>
          <p:cNvPicPr>
            <a:picLocks noChangeAspect="1" noChangeArrowheads="1"/>
          </p:cNvPicPr>
          <p:nvPr/>
        </p:nvPicPr>
        <p:blipFill>
          <a:blip r:embed="rId2" cstate="print"/>
          <a:srcRect/>
          <a:stretch>
            <a:fillRect/>
          </a:stretch>
        </p:blipFill>
        <p:spPr bwMode="auto">
          <a:xfrm>
            <a:off x="3419872" y="1556792"/>
            <a:ext cx="2304256" cy="3076182"/>
          </a:xfrm>
          <a:prstGeom prst="rect">
            <a:avLst/>
          </a:prstGeom>
          <a:noFill/>
        </p:spPr>
      </p:pic>
      <p:pic>
        <p:nvPicPr>
          <p:cNvPr id="4100" name="Picture 4" descr="http://3.bp.blogspot.com/--fo8KsTMf6M/TklPt9sGBII/AAAAAAAAArg/0MHb98CprcA/s400/Aristoteles.png"/>
          <p:cNvPicPr>
            <a:picLocks noChangeAspect="1" noChangeArrowheads="1"/>
          </p:cNvPicPr>
          <p:nvPr/>
        </p:nvPicPr>
        <p:blipFill>
          <a:blip r:embed="rId3" cstate="print"/>
          <a:srcRect/>
          <a:stretch>
            <a:fillRect/>
          </a:stretch>
        </p:blipFill>
        <p:spPr bwMode="auto">
          <a:xfrm>
            <a:off x="6660232" y="2852936"/>
            <a:ext cx="2373564" cy="3240360"/>
          </a:xfrm>
          <a:prstGeom prst="rect">
            <a:avLst/>
          </a:prstGeom>
          <a:noFill/>
        </p:spPr>
      </p:pic>
      <p:pic>
        <p:nvPicPr>
          <p:cNvPr id="4102" name="Picture 6" descr="http://images2.wikia.nocookie.net/__cb20060727164755/inciclopedia/images/0/0b/Plat%C3%B3n2.JPG"/>
          <p:cNvPicPr>
            <a:picLocks noChangeAspect="1" noChangeArrowheads="1"/>
          </p:cNvPicPr>
          <p:nvPr/>
        </p:nvPicPr>
        <p:blipFill>
          <a:blip r:embed="rId4" cstate="print"/>
          <a:srcRect/>
          <a:stretch>
            <a:fillRect/>
          </a:stretch>
        </p:blipFill>
        <p:spPr bwMode="auto">
          <a:xfrm>
            <a:off x="593964" y="4149080"/>
            <a:ext cx="1638876" cy="2168846"/>
          </a:xfrm>
          <a:prstGeom prst="rect">
            <a:avLst/>
          </a:prstGeom>
          <a:noFill/>
        </p:spPr>
      </p:pic>
      <p:sp>
        <p:nvSpPr>
          <p:cNvPr id="8" name="7 CuadroTexto"/>
          <p:cNvSpPr txBox="1"/>
          <p:nvPr/>
        </p:nvSpPr>
        <p:spPr>
          <a:xfrm>
            <a:off x="467544" y="6237312"/>
            <a:ext cx="1872208" cy="338554"/>
          </a:xfrm>
          <a:prstGeom prst="rect">
            <a:avLst/>
          </a:prstGeom>
          <a:noFill/>
        </p:spPr>
        <p:txBody>
          <a:bodyPr wrap="square" rtlCol="0">
            <a:spAutoFit/>
          </a:bodyPr>
          <a:lstStyle/>
          <a:p>
            <a:pPr algn="ctr"/>
            <a:r>
              <a:rPr lang="es-AR" sz="1600" b="1" dirty="0" smtClean="0"/>
              <a:t>PLATÓN</a:t>
            </a:r>
            <a:endParaRPr lang="es-AR" sz="1600" b="1" dirty="0"/>
          </a:p>
        </p:txBody>
      </p:sp>
      <p:sp>
        <p:nvSpPr>
          <p:cNvPr id="9" name="8 CuadroTexto"/>
          <p:cNvSpPr txBox="1"/>
          <p:nvPr/>
        </p:nvSpPr>
        <p:spPr>
          <a:xfrm>
            <a:off x="6804248" y="6093296"/>
            <a:ext cx="2088232" cy="338554"/>
          </a:xfrm>
          <a:prstGeom prst="rect">
            <a:avLst/>
          </a:prstGeom>
          <a:noFill/>
        </p:spPr>
        <p:txBody>
          <a:bodyPr wrap="square" rtlCol="0">
            <a:spAutoFit/>
          </a:bodyPr>
          <a:lstStyle/>
          <a:p>
            <a:pPr algn="ctr"/>
            <a:r>
              <a:rPr lang="es-AR" sz="1600" b="1" dirty="0" smtClean="0"/>
              <a:t>ARISTÓTELES</a:t>
            </a:r>
            <a:endParaRPr lang="es-AR" b="1" dirty="0"/>
          </a:p>
        </p:txBody>
      </p:sp>
      <p:sp>
        <p:nvSpPr>
          <p:cNvPr id="11" name="10 Rectángulo"/>
          <p:cNvSpPr/>
          <p:nvPr/>
        </p:nvSpPr>
        <p:spPr>
          <a:xfrm>
            <a:off x="539552" y="6488668"/>
            <a:ext cx="1656184" cy="338554"/>
          </a:xfrm>
          <a:prstGeom prst="rect">
            <a:avLst/>
          </a:prstGeom>
        </p:spPr>
        <p:txBody>
          <a:bodyPr wrap="square">
            <a:spAutoFit/>
          </a:bodyPr>
          <a:lstStyle/>
          <a:p>
            <a:r>
              <a:rPr lang="es-ES_tradnl" sz="1600" b="1" dirty="0" smtClean="0">
                <a:effectLst>
                  <a:outerShdw blurRad="38100" dist="38100" dir="2700000" algn="tl">
                    <a:srgbClr val="C0C0C0"/>
                  </a:outerShdw>
                </a:effectLst>
              </a:rPr>
              <a:t>(429-384 </a:t>
            </a:r>
            <a:r>
              <a:rPr lang="es-ES_tradnl" sz="1600" b="1" dirty="0" err="1" smtClean="0">
                <a:effectLst>
                  <a:outerShdw blurRad="38100" dist="38100" dir="2700000" algn="tl">
                    <a:srgbClr val="C0C0C0"/>
                  </a:outerShdw>
                </a:effectLst>
              </a:rPr>
              <a:t>a.c.</a:t>
            </a:r>
            <a:r>
              <a:rPr lang="es-ES_tradnl" sz="1600" b="1" dirty="0" smtClean="0">
                <a:effectLst>
                  <a:outerShdw blurRad="38100" dist="38100" dir="2700000" algn="tl">
                    <a:srgbClr val="C0C0C0"/>
                  </a:outerShdw>
                </a:effectLst>
              </a:rPr>
              <a:t>)</a:t>
            </a:r>
            <a:endParaRPr lang="es-AR" sz="1600" dirty="0"/>
          </a:p>
        </p:txBody>
      </p:sp>
      <p:sp>
        <p:nvSpPr>
          <p:cNvPr id="12" name="11 Rectángulo"/>
          <p:cNvSpPr/>
          <p:nvPr/>
        </p:nvSpPr>
        <p:spPr>
          <a:xfrm>
            <a:off x="7020272" y="6381328"/>
            <a:ext cx="1499128" cy="338554"/>
          </a:xfrm>
          <a:prstGeom prst="rect">
            <a:avLst/>
          </a:prstGeom>
        </p:spPr>
        <p:txBody>
          <a:bodyPr wrap="none">
            <a:spAutoFit/>
          </a:bodyPr>
          <a:lstStyle/>
          <a:p>
            <a:r>
              <a:rPr lang="es-ES_tradnl" sz="1600" b="1" dirty="0" smtClean="0">
                <a:effectLst>
                  <a:outerShdw blurRad="38100" dist="38100" dir="2700000" algn="tl">
                    <a:srgbClr val="C0C0C0"/>
                  </a:outerShdw>
                </a:effectLst>
              </a:rPr>
              <a:t>(384-322 </a:t>
            </a:r>
            <a:r>
              <a:rPr lang="es-ES_tradnl" sz="1600" b="1" dirty="0" err="1" smtClean="0">
                <a:effectLst>
                  <a:outerShdw blurRad="38100" dist="38100" dir="2700000" algn="tl">
                    <a:srgbClr val="C0C0C0"/>
                  </a:outerShdw>
                </a:effectLst>
              </a:rPr>
              <a:t>a.c.</a:t>
            </a:r>
            <a:r>
              <a:rPr lang="es-ES_tradnl" sz="1600" b="1" dirty="0" smtClean="0">
                <a:effectLst>
                  <a:outerShdw blurRad="38100" dist="38100" dir="2700000" algn="tl">
                    <a:srgbClr val="C0C0C0"/>
                  </a:outerShdw>
                </a:effectLst>
              </a:rPr>
              <a:t>)</a:t>
            </a:r>
            <a:endParaRPr lang="es-AR" sz="1600" dirty="0"/>
          </a:p>
        </p:txBody>
      </p:sp>
      <p:sp>
        <p:nvSpPr>
          <p:cNvPr id="10" name="9 CuadroTexto"/>
          <p:cNvSpPr txBox="1"/>
          <p:nvPr/>
        </p:nvSpPr>
        <p:spPr>
          <a:xfrm>
            <a:off x="611560" y="1700808"/>
            <a:ext cx="2736304" cy="369332"/>
          </a:xfrm>
          <a:prstGeom prst="rect">
            <a:avLst/>
          </a:prstGeom>
          <a:noFill/>
        </p:spPr>
        <p:txBody>
          <a:bodyPr wrap="square" rtlCol="0">
            <a:prstTxWarp prst="textChevron">
              <a:avLst/>
            </a:prstTxWarp>
            <a:spAutoFit/>
          </a:bodyPr>
          <a:lstStyle/>
          <a:p>
            <a:r>
              <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CURAR POR EL SIMILAR</a:t>
            </a:r>
            <a:endParaRPr lang="es-A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12 CuadroTexto"/>
          <p:cNvSpPr txBox="1"/>
          <p:nvPr/>
        </p:nvSpPr>
        <p:spPr>
          <a:xfrm>
            <a:off x="5868144" y="1700808"/>
            <a:ext cx="2952328" cy="369332"/>
          </a:xfrm>
          <a:prstGeom prst="rect">
            <a:avLst/>
          </a:prstGeom>
          <a:noFill/>
        </p:spPr>
        <p:txBody>
          <a:bodyPr wrap="square" rtlCol="0">
            <a:prstTxWarp prst="textChevronInverted">
              <a:avLst/>
            </a:prstTxWarp>
            <a:spAutoFit/>
          </a:bodyPr>
          <a:lstStyle/>
          <a:p>
            <a:r>
              <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CURAR POR EL CONTRARIO</a:t>
            </a:r>
            <a:endParaRPr lang="es-A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1 Título"/>
          <p:cNvSpPr txBox="1">
            <a:spLocks/>
          </p:cNvSpPr>
          <p:nvPr/>
        </p:nvSpPr>
        <p:spPr>
          <a:xfrm>
            <a:off x="2843808" y="332656"/>
            <a:ext cx="3312368" cy="1440160"/>
          </a:xfrm>
          <a:prstGeom prst="rect">
            <a:avLst/>
          </a:prstGeom>
        </p:spPr>
        <p:txBody>
          <a:bodyPr vert="horz" anchor="ctr">
            <a:no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2800" b="1" i="0" u="none" strike="noStrike" kern="1200" cap="none" spc="0" normalizeH="0" baseline="0" noProof="0" dirty="0" smtClean="0">
                <a:ln w="6350">
                  <a:noFill/>
                </a:ln>
                <a:solidFill>
                  <a:srgbClr val="C00000"/>
                </a:solidFill>
                <a:effectLst>
                  <a:outerShdw blurRad="114300" dist="101600" dir="2700000" algn="tl" rotWithShape="0">
                    <a:srgbClr val="000000">
                      <a:alpha val="40000"/>
                    </a:srgbClr>
                  </a:outerShdw>
                </a:effectLst>
                <a:uLnTx/>
                <a:uFillTx/>
                <a:latin typeface="+mj-lt"/>
                <a:ea typeface="+mj-ea"/>
                <a:cs typeface="+mj-cs"/>
              </a:rPr>
              <a:t>CAMBIO </a:t>
            </a:r>
            <a:r>
              <a:rPr kumimoji="0" lang="es-AR" sz="2800" b="1" i="0" u="none" strike="noStrike" kern="1200" cap="none" spc="0" normalizeH="0" baseline="0" noProof="0" dirty="0" smtClean="0">
                <a:ln w="6350">
                  <a:noFill/>
                </a:ln>
                <a:solidFill>
                  <a:srgbClr val="FFC000"/>
                </a:solidFill>
                <a:effectLst>
                  <a:outerShdw blurRad="114300" dist="101600" dir="2700000" algn="tl" rotWithShape="0">
                    <a:srgbClr val="000000">
                      <a:alpha val="40000"/>
                    </a:srgbClr>
                  </a:outerShdw>
                </a:effectLst>
                <a:uLnTx/>
                <a:uFillTx/>
                <a:latin typeface="+mj-lt"/>
                <a:ea typeface="+mj-ea"/>
                <a:cs typeface="+mj-cs"/>
              </a:rPr>
              <a:t/>
            </a:r>
            <a:br>
              <a:rPr kumimoji="0" lang="es-AR" sz="2800" b="1" i="0" u="none" strike="noStrike" kern="1200" cap="none" spc="0" normalizeH="0" baseline="0" noProof="0" dirty="0" smtClean="0">
                <a:ln w="6350">
                  <a:noFill/>
                </a:ln>
                <a:solidFill>
                  <a:srgbClr val="FFC000"/>
                </a:solidFill>
                <a:effectLst>
                  <a:outerShdw blurRad="114300" dist="101600" dir="2700000" algn="tl" rotWithShape="0">
                    <a:srgbClr val="000000">
                      <a:alpha val="40000"/>
                    </a:srgbClr>
                  </a:outerShdw>
                </a:effectLst>
                <a:uLnTx/>
                <a:uFillTx/>
                <a:latin typeface="+mj-lt"/>
                <a:ea typeface="+mj-ea"/>
                <a:cs typeface="+mj-cs"/>
              </a:rPr>
            </a:br>
            <a:r>
              <a:rPr kumimoji="0" lang="es-AR" sz="2800" b="1" i="0" u="none" strike="noStrike" kern="1200" cap="none" spc="0" normalizeH="0" baseline="0" noProof="0" dirty="0" smtClean="0">
                <a:ln w="6350">
                  <a:noFill/>
                </a:ln>
                <a:solidFill>
                  <a:srgbClr val="FFC000"/>
                </a:solidFill>
                <a:effectLst>
                  <a:outerShdw blurRad="114300" dist="101600" dir="2700000" algn="tl" rotWithShape="0">
                    <a:srgbClr val="000000">
                      <a:alpha val="40000"/>
                    </a:srgbClr>
                  </a:outerShdw>
                </a:effectLst>
                <a:uLnTx/>
                <a:uFillTx/>
                <a:latin typeface="+mj-lt"/>
                <a:ea typeface="+mj-ea"/>
                <a:cs typeface="+mj-cs"/>
              </a:rPr>
              <a:t> </a:t>
            </a:r>
            <a:br>
              <a:rPr kumimoji="0" lang="es-AR" sz="2800" b="1" i="0" u="none" strike="noStrike" kern="1200" cap="none" spc="0" normalizeH="0" baseline="0" noProof="0" dirty="0" smtClean="0">
                <a:ln w="6350">
                  <a:noFill/>
                </a:ln>
                <a:solidFill>
                  <a:srgbClr val="FFC000"/>
                </a:solidFill>
                <a:effectLst>
                  <a:outerShdw blurRad="114300" dist="101600" dir="2700000" algn="tl" rotWithShape="0">
                    <a:srgbClr val="000000">
                      <a:alpha val="40000"/>
                    </a:srgbClr>
                  </a:outerShdw>
                </a:effectLst>
                <a:uLnTx/>
                <a:uFillTx/>
                <a:latin typeface="+mj-lt"/>
                <a:ea typeface="+mj-ea"/>
                <a:cs typeface="+mj-cs"/>
              </a:rPr>
            </a:br>
            <a:r>
              <a:rPr kumimoji="0" lang="es-AR" sz="2800" b="1" i="0" u="none" strike="noStrike" kern="1200" cap="none" spc="0" normalizeH="0" baseline="0" noProof="0" dirty="0" smtClean="0">
                <a:ln w="6350">
                  <a:noFill/>
                </a:ln>
                <a:solidFill>
                  <a:srgbClr val="FFC000"/>
                </a:solidFill>
                <a:effectLst>
                  <a:outerShdw blurRad="114300" dist="101600" dir="2700000" algn="tl" rotWithShape="0">
                    <a:srgbClr val="000000">
                      <a:alpha val="40000"/>
                    </a:srgbClr>
                  </a:outerShdw>
                </a:effectLst>
                <a:uLnTx/>
                <a:uFillTx/>
                <a:latin typeface="+mj-lt"/>
                <a:ea typeface="+mj-ea"/>
                <a:cs typeface="+mj-cs"/>
              </a:rPr>
              <a:t>PERMANENCIA</a:t>
            </a:r>
            <a:endParaRPr kumimoji="0" lang="es-AR" sz="2800" b="1" i="0" u="none" strike="noStrike" kern="1200" cap="none" spc="0" normalizeH="0" baseline="0" noProof="0" dirty="0">
              <a:ln w="6350">
                <a:noFill/>
              </a:ln>
              <a:solidFill>
                <a:srgbClr val="FFC000"/>
              </a:solidFill>
              <a:effectLst>
                <a:outerShdw blurRad="114300" dist="101600" dir="2700000" algn="tl" rotWithShape="0">
                  <a:srgbClr val="000000">
                    <a:alpha val="40000"/>
                  </a:srgbClr>
                </a:outerShdw>
              </a:effectLst>
              <a:uLnTx/>
              <a:uFillTx/>
              <a:latin typeface="+mj-lt"/>
              <a:ea typeface="+mj-ea"/>
              <a:cs typeface="+mj-cs"/>
            </a:endParaRPr>
          </a:p>
        </p:txBody>
      </p:sp>
      <p:pic>
        <p:nvPicPr>
          <p:cNvPr id="15" name="Picture 7" descr="socrates"/>
          <p:cNvPicPr>
            <a:picLocks noChangeAspect="1" noChangeArrowheads="1"/>
          </p:cNvPicPr>
          <p:nvPr/>
        </p:nvPicPr>
        <p:blipFill>
          <a:blip r:embed="rId5" cstate="print"/>
          <a:srcRect/>
          <a:stretch>
            <a:fillRect/>
          </a:stretch>
        </p:blipFill>
        <p:spPr bwMode="auto">
          <a:xfrm>
            <a:off x="611560" y="2204864"/>
            <a:ext cx="1627584" cy="1918224"/>
          </a:xfrm>
          <a:prstGeom prst="rect">
            <a:avLst/>
          </a:prstGeom>
          <a:noFill/>
        </p:spPr>
      </p:pic>
      <p:sp>
        <p:nvSpPr>
          <p:cNvPr id="16" name="15 CuadroTexto"/>
          <p:cNvSpPr txBox="1"/>
          <p:nvPr/>
        </p:nvSpPr>
        <p:spPr>
          <a:xfrm>
            <a:off x="539552" y="3789040"/>
            <a:ext cx="1872208" cy="369332"/>
          </a:xfrm>
          <a:prstGeom prst="rect">
            <a:avLst/>
          </a:prstGeom>
          <a:noFill/>
        </p:spPr>
        <p:txBody>
          <a:bodyPr wrap="square" rtlCol="0">
            <a:spAutoFit/>
          </a:bodyPr>
          <a:lstStyle/>
          <a:p>
            <a:pPr algn="ctr"/>
            <a:r>
              <a:rPr lang="es-AR" b="1" dirty="0" smtClean="0">
                <a:ln>
                  <a:solidFill>
                    <a:srgbClr val="CC6600"/>
                  </a:solidFill>
                </a:ln>
              </a:rPr>
              <a:t>SÓCRATES</a:t>
            </a:r>
            <a:endParaRPr lang="es-AR" b="1" dirty="0">
              <a:ln>
                <a:solidFill>
                  <a:srgbClr val="CC6600"/>
                </a:solidFill>
              </a:ln>
            </a:endParaRPr>
          </a:p>
        </p:txBody>
      </p:sp>
      <p:sp>
        <p:nvSpPr>
          <p:cNvPr id="17" name="16 Rectángulo"/>
          <p:cNvSpPr/>
          <p:nvPr/>
        </p:nvSpPr>
        <p:spPr>
          <a:xfrm>
            <a:off x="899592" y="4005064"/>
            <a:ext cx="1258678" cy="307777"/>
          </a:xfrm>
          <a:prstGeom prst="rect">
            <a:avLst/>
          </a:prstGeom>
        </p:spPr>
        <p:txBody>
          <a:bodyPr wrap="none">
            <a:spAutoFit/>
          </a:bodyPr>
          <a:lstStyle/>
          <a:p>
            <a:pPr algn="ctr">
              <a:spcBef>
                <a:spcPct val="50000"/>
              </a:spcBef>
            </a:pPr>
            <a:r>
              <a:rPr lang="es-ES_tradnl"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(470-399 </a:t>
            </a:r>
            <a:r>
              <a:rPr lang="es-ES_tradnl" sz="1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a.c.</a:t>
            </a:r>
            <a:r>
              <a:rPr lang="es-ES_tradnl"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s-E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4" presetClass="exit" presetSubtype="16" fill="hold" grpId="0" nodeType="withEffect">
                                  <p:stCondLst>
                                    <p:cond delay="0"/>
                                  </p:stCondLst>
                                  <p:childTnLst>
                                    <p:animEffect transition="out" filter="box(in)">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par>
                          <p:cTn id="11" fill="hold">
                            <p:stCondLst>
                              <p:cond delay="500"/>
                            </p:stCondLst>
                            <p:childTnLst>
                              <p:par>
                                <p:cTn id="12" presetID="4" presetClass="exit" presetSubtype="16" fill="hold" nodeType="afterEffect">
                                  <p:stCondLst>
                                    <p:cond delay="0"/>
                                  </p:stCondLst>
                                  <p:childTnLst>
                                    <p:animEffect transition="out" filter="box(in)">
                                      <p:cBhvr>
                                        <p:cTn id="13" dur="500"/>
                                        <p:tgtEl>
                                          <p:spTgt spid="4098"/>
                                        </p:tgtEl>
                                      </p:cBhvr>
                                    </p:animEffect>
                                    <p:set>
                                      <p:cBhvr>
                                        <p:cTn id="14" dur="1" fill="hold">
                                          <p:stCondLst>
                                            <p:cond delay="499"/>
                                          </p:stCondLst>
                                        </p:cTn>
                                        <p:tgtEl>
                                          <p:spTgt spid="4098"/>
                                        </p:tgtEl>
                                        <p:attrNameLst>
                                          <p:attrName>style.visibility</p:attrName>
                                        </p:attrNameLst>
                                      </p:cBhvr>
                                      <p:to>
                                        <p:strVal val="hidden"/>
                                      </p:to>
                                    </p:set>
                                  </p:childTnLst>
                                </p:cTn>
                              </p:par>
                              <p:par>
                                <p:cTn id="15" presetID="4" presetClass="exit" presetSubtype="16" fill="hold" grpId="0" nodeType="withEffect">
                                  <p:stCondLst>
                                    <p:cond delay="0"/>
                                  </p:stCondLst>
                                  <p:childTnLst>
                                    <p:animEffect transition="out" filter="box(in)">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par>
                          <p:cTn id="18" fill="hold">
                            <p:stCondLst>
                              <p:cond delay="1000"/>
                            </p:stCondLst>
                            <p:childTnLst>
                              <p:par>
                                <p:cTn id="19" presetID="9"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par>
                                <p:cTn id="22" presetID="9" presetClass="entr" presetSubtype="0" fill="hold" grpId="1"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dissolve">
                                      <p:cBhvr>
                                        <p:cTn id="24" dur="500"/>
                                        <p:tgtEl>
                                          <p:spTgt spid="16"/>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dissolve">
                                      <p:cBhvr>
                                        <p:cTn id="30" dur="500"/>
                                        <p:tgtEl>
                                          <p:spTgt spid="16"/>
                                        </p:tgtEl>
                                      </p:cBhvr>
                                    </p:animEffect>
                                  </p:childTnLst>
                                </p:cTn>
                              </p:par>
                              <p:par>
                                <p:cTn id="31" presetID="9" presetClass="entr" presetSubtype="0" fill="hold" nodeType="withEffect">
                                  <p:stCondLst>
                                    <p:cond delay="0"/>
                                  </p:stCondLst>
                                  <p:childTnLst>
                                    <p:set>
                                      <p:cBhvr>
                                        <p:cTn id="32" dur="1" fill="hold">
                                          <p:stCondLst>
                                            <p:cond delay="0"/>
                                          </p:stCondLst>
                                        </p:cTn>
                                        <p:tgtEl>
                                          <p:spTgt spid="4102"/>
                                        </p:tgtEl>
                                        <p:attrNameLst>
                                          <p:attrName>style.visibility</p:attrName>
                                        </p:attrNameLst>
                                      </p:cBhvr>
                                      <p:to>
                                        <p:strVal val="visible"/>
                                      </p:to>
                                    </p:set>
                                    <p:animEffect transition="in" filter="dissolve">
                                      <p:cBhvr>
                                        <p:cTn id="33" dur="500"/>
                                        <p:tgtEl>
                                          <p:spTgt spid="4102"/>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100"/>
                                        </p:tgtEl>
                                        <p:attrNameLst>
                                          <p:attrName>style.visibility</p:attrName>
                                        </p:attrNameLst>
                                      </p:cBhvr>
                                      <p:to>
                                        <p:strVal val="visible"/>
                                      </p:to>
                                    </p:set>
                                    <p:animEffect transition="in" filter="dissolve">
                                      <p:cBhvr>
                                        <p:cTn id="45" dur="500"/>
                                        <p:tgtEl>
                                          <p:spTgt spid="410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dissolve">
                                      <p:cBhvr>
                                        <p:cTn id="48" dur="500"/>
                                        <p:tgtEl>
                                          <p:spTgt spid="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dissolv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slide(fromBottom)">
                                      <p:cBhvr>
                                        <p:cTn id="56"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1" grpId="0"/>
      <p:bldP spid="12" grpId="0"/>
      <p:bldP spid="10" grpId="0"/>
      <p:bldP spid="13" grpId="0"/>
      <p:bldP spid="14" grpId="0"/>
      <p:bldP spid="16" grpId="0"/>
      <p:bldP spid="16" grpId="1"/>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0" y="332656"/>
            <a:ext cx="3505200" cy="830997"/>
          </a:xfrm>
          <a:prstGeom prst="rect">
            <a:avLst/>
          </a:prstGeom>
          <a:noFill/>
          <a:ln w="9525">
            <a:noFill/>
            <a:miter lim="800000"/>
            <a:headEnd/>
            <a:tailEnd/>
          </a:ln>
          <a:effectLst/>
        </p:spPr>
        <p:txBody>
          <a:bodyPr>
            <a:spAutoFit/>
          </a:bodyPr>
          <a:lstStyle/>
          <a:p>
            <a:pPr algn="ctr">
              <a:spcBef>
                <a:spcPct val="50000"/>
              </a:spcBef>
            </a:pPr>
            <a:r>
              <a:rPr lang="es-ES_tradnl" sz="2400" b="1" dirty="0">
                <a:ln w="12700">
                  <a:solidFill>
                    <a:schemeClr val="tx2">
                      <a:satMod val="155000"/>
                    </a:schemeClr>
                  </a:solidFill>
                  <a:prstDash val="solid"/>
                </a:ln>
                <a:solidFill>
                  <a:srgbClr val="CC6600"/>
                </a:solidFill>
                <a:effectLst>
                  <a:outerShdw blurRad="50800" dist="38100" dir="16200000" rotWithShape="0">
                    <a:prstClr val="black">
                      <a:alpha val="40000"/>
                    </a:prstClr>
                  </a:outerShdw>
                </a:effectLst>
              </a:rPr>
              <a:t>SÓCRATES               </a:t>
            </a:r>
            <a:r>
              <a:rPr lang="es-ES_tradnl" sz="2400" b="1" dirty="0" smtClean="0">
                <a:ln w="12700">
                  <a:solidFill>
                    <a:schemeClr val="tx2">
                      <a:satMod val="155000"/>
                    </a:schemeClr>
                  </a:solidFill>
                  <a:prstDash val="solid"/>
                </a:ln>
                <a:solidFill>
                  <a:srgbClr val="CC6600"/>
                </a:solidFill>
                <a:effectLst>
                  <a:outerShdw blurRad="50800" dist="38100" dir="16200000" rotWithShape="0">
                    <a:prstClr val="black">
                      <a:alpha val="40000"/>
                    </a:prstClr>
                  </a:outerShdw>
                </a:effectLst>
              </a:rPr>
              <a:t>   (</a:t>
            </a:r>
            <a:r>
              <a:rPr lang="es-ES_tradnl" sz="2400" b="1" dirty="0">
                <a:ln w="12700">
                  <a:solidFill>
                    <a:schemeClr val="tx2">
                      <a:satMod val="155000"/>
                    </a:schemeClr>
                  </a:solidFill>
                  <a:prstDash val="solid"/>
                </a:ln>
                <a:solidFill>
                  <a:srgbClr val="CC6600"/>
                </a:solidFill>
                <a:effectLst>
                  <a:outerShdw blurRad="50800" dist="38100" dir="16200000" rotWithShape="0">
                    <a:prstClr val="black">
                      <a:alpha val="40000"/>
                    </a:prstClr>
                  </a:outerShdw>
                </a:effectLst>
              </a:rPr>
              <a:t>470-399 </a:t>
            </a:r>
            <a:r>
              <a:rPr lang="es-ES_tradnl" sz="2400" b="1" dirty="0" err="1">
                <a:ln w="12700">
                  <a:solidFill>
                    <a:schemeClr val="tx2">
                      <a:satMod val="155000"/>
                    </a:schemeClr>
                  </a:solidFill>
                  <a:prstDash val="solid"/>
                </a:ln>
                <a:solidFill>
                  <a:srgbClr val="CC6600"/>
                </a:solidFill>
                <a:effectLst>
                  <a:outerShdw blurRad="50800" dist="38100" dir="16200000" rotWithShape="0">
                    <a:prstClr val="black">
                      <a:alpha val="40000"/>
                    </a:prstClr>
                  </a:outerShdw>
                </a:effectLst>
              </a:rPr>
              <a:t>a.c.</a:t>
            </a:r>
            <a:r>
              <a:rPr lang="es-ES_tradnl" sz="2400" b="1" dirty="0">
                <a:ln w="12700">
                  <a:solidFill>
                    <a:schemeClr val="tx2">
                      <a:satMod val="155000"/>
                    </a:schemeClr>
                  </a:solidFill>
                  <a:prstDash val="solid"/>
                </a:ln>
                <a:solidFill>
                  <a:srgbClr val="CC6600"/>
                </a:solidFill>
                <a:effectLst>
                  <a:outerShdw blurRad="50800" dist="38100" dir="16200000" rotWithShape="0">
                    <a:prstClr val="black">
                      <a:alpha val="40000"/>
                    </a:prstClr>
                  </a:outerShdw>
                </a:effectLst>
              </a:rPr>
              <a:t>)</a:t>
            </a:r>
            <a:endParaRPr lang="es-ES" sz="2400" b="1" dirty="0">
              <a:ln w="12700">
                <a:solidFill>
                  <a:schemeClr val="tx2">
                    <a:satMod val="155000"/>
                  </a:schemeClr>
                </a:solidFill>
                <a:prstDash val="solid"/>
              </a:ln>
              <a:solidFill>
                <a:srgbClr val="CC6600"/>
              </a:solidFill>
              <a:effectLst>
                <a:outerShdw blurRad="50800" dist="38100" dir="16200000" rotWithShape="0">
                  <a:prstClr val="black">
                    <a:alpha val="40000"/>
                  </a:prstClr>
                </a:outerShdw>
              </a:effectLst>
            </a:endParaRPr>
          </a:p>
        </p:txBody>
      </p:sp>
      <p:sp>
        <p:nvSpPr>
          <p:cNvPr id="4101" name="Text Box 5"/>
          <p:cNvSpPr txBox="1">
            <a:spLocks noChangeArrowheads="1"/>
          </p:cNvSpPr>
          <p:nvPr/>
        </p:nvSpPr>
        <p:spPr bwMode="auto">
          <a:xfrm>
            <a:off x="5638800" y="2819400"/>
            <a:ext cx="3505200" cy="1066800"/>
          </a:xfrm>
          <a:prstGeom prst="rect">
            <a:avLst/>
          </a:prstGeom>
          <a:noFill/>
          <a:ln w="9525">
            <a:noFill/>
            <a:miter lim="800000"/>
            <a:headEnd/>
            <a:tailEnd/>
          </a:ln>
          <a:effectLst/>
        </p:spPr>
        <p:txBody>
          <a:bodyPr>
            <a:spAutoFit/>
            <a:scene3d>
              <a:camera prst="orthographicFront"/>
              <a:lightRig rig="threePt" dir="t"/>
            </a:scene3d>
            <a:sp3d extrusionH="57150">
              <a:bevelT w="38100" h="38100" prst="angle"/>
            </a:sp3d>
          </a:bodyPr>
          <a:lstStyle/>
          <a:p>
            <a:pPr algn="ctr">
              <a:spcBef>
                <a:spcPct val="50000"/>
              </a:spcBef>
            </a:pPr>
            <a:r>
              <a:rPr lang="es-ES_tradnl" sz="3200" b="1" dirty="0">
                <a:ln w="18000">
                  <a:solidFill>
                    <a:schemeClr val="accent2">
                      <a:satMod val="140000"/>
                    </a:schemeClr>
                  </a:solidFill>
                  <a:prstDash val="solid"/>
                  <a:miter lim="800000"/>
                </a:ln>
                <a:solidFill>
                  <a:schemeClr val="accent4">
                    <a:lumMod val="60000"/>
                    <a:lumOff val="40000"/>
                  </a:schemeClr>
                </a:solidFill>
                <a:effectLst>
                  <a:outerShdw blurRad="25500" dist="23000" dir="7020000" algn="tl">
                    <a:srgbClr val="000000">
                      <a:alpha val="50000"/>
                    </a:srgbClr>
                  </a:outerShdw>
                </a:effectLst>
              </a:rPr>
              <a:t>PLATÓN                    (429-384 </a:t>
            </a:r>
            <a:r>
              <a:rPr lang="es-ES_tradnl" sz="3200" b="1" dirty="0" err="1">
                <a:ln w="18000">
                  <a:solidFill>
                    <a:schemeClr val="accent2">
                      <a:satMod val="140000"/>
                    </a:schemeClr>
                  </a:solidFill>
                  <a:prstDash val="solid"/>
                  <a:miter lim="800000"/>
                </a:ln>
                <a:solidFill>
                  <a:schemeClr val="accent4">
                    <a:lumMod val="60000"/>
                    <a:lumOff val="40000"/>
                  </a:schemeClr>
                </a:solidFill>
                <a:effectLst>
                  <a:outerShdw blurRad="25500" dist="23000" dir="7020000" algn="tl">
                    <a:srgbClr val="000000">
                      <a:alpha val="50000"/>
                    </a:srgbClr>
                  </a:outerShdw>
                </a:effectLst>
              </a:rPr>
              <a:t>a.c.</a:t>
            </a:r>
            <a:r>
              <a:rPr lang="es-ES_tradnl" sz="3200" b="1" dirty="0">
                <a:ln w="18000">
                  <a:solidFill>
                    <a:schemeClr val="accent2">
                      <a:satMod val="140000"/>
                    </a:schemeClr>
                  </a:solidFill>
                  <a:prstDash val="solid"/>
                  <a:miter lim="800000"/>
                </a:ln>
                <a:solidFill>
                  <a:schemeClr val="accent4">
                    <a:lumMod val="60000"/>
                    <a:lumOff val="40000"/>
                  </a:schemeClr>
                </a:solidFill>
                <a:effectLst>
                  <a:outerShdw blurRad="25500" dist="23000" dir="7020000" algn="tl">
                    <a:srgbClr val="000000">
                      <a:alpha val="50000"/>
                    </a:srgbClr>
                  </a:outerShdw>
                </a:effectLst>
              </a:rPr>
              <a:t>)</a:t>
            </a:r>
            <a:endParaRPr lang="es-ES" sz="3200" b="1" dirty="0">
              <a:ln w="18000">
                <a:solidFill>
                  <a:schemeClr val="accent2">
                    <a:satMod val="140000"/>
                  </a:schemeClr>
                </a:solidFill>
                <a:prstDash val="solid"/>
                <a:miter lim="800000"/>
              </a:ln>
              <a:solidFill>
                <a:schemeClr val="accent4">
                  <a:lumMod val="60000"/>
                  <a:lumOff val="40000"/>
                </a:schemeClr>
              </a:solidFill>
              <a:effectLst>
                <a:outerShdw blurRad="25500" dist="23000" dir="7020000" algn="tl">
                  <a:srgbClr val="000000">
                    <a:alpha val="50000"/>
                  </a:srgbClr>
                </a:outerShdw>
              </a:effectLst>
            </a:endParaRPr>
          </a:p>
        </p:txBody>
      </p:sp>
      <p:pic>
        <p:nvPicPr>
          <p:cNvPr id="4103" name="Picture 7" descr="socrates"/>
          <p:cNvPicPr>
            <a:picLocks noChangeAspect="1" noChangeArrowheads="1"/>
          </p:cNvPicPr>
          <p:nvPr/>
        </p:nvPicPr>
        <p:blipFill>
          <a:blip r:embed="rId2" cstate="print"/>
          <a:srcRect/>
          <a:stretch>
            <a:fillRect/>
          </a:stretch>
        </p:blipFill>
        <p:spPr bwMode="auto">
          <a:xfrm>
            <a:off x="609600" y="1143000"/>
            <a:ext cx="2133600" cy="2514600"/>
          </a:xfrm>
          <a:prstGeom prst="rect">
            <a:avLst/>
          </a:prstGeom>
          <a:noFill/>
        </p:spPr>
      </p:pic>
      <p:pic>
        <p:nvPicPr>
          <p:cNvPr id="4105" name="Picture 9" descr="plato12">
            <a:hlinkClick r:id="rId3"/>
          </p:cNvPr>
          <p:cNvPicPr>
            <a:picLocks noChangeAspect="1" noChangeArrowheads="1"/>
          </p:cNvPicPr>
          <p:nvPr/>
        </p:nvPicPr>
        <p:blipFill>
          <a:blip r:embed="rId4" cstate="print"/>
          <a:srcRect/>
          <a:stretch>
            <a:fillRect/>
          </a:stretch>
        </p:blipFill>
        <p:spPr bwMode="auto">
          <a:xfrm>
            <a:off x="6324600" y="3886200"/>
            <a:ext cx="2133600" cy="2743200"/>
          </a:xfrm>
          <a:prstGeom prst="rect">
            <a:avLst/>
          </a:prstGeom>
          <a:noFill/>
        </p:spPr>
      </p:pic>
      <p:sp>
        <p:nvSpPr>
          <p:cNvPr id="4118" name="Text Box 22"/>
          <p:cNvSpPr txBox="1">
            <a:spLocks noChangeArrowheads="1"/>
          </p:cNvSpPr>
          <p:nvPr/>
        </p:nvSpPr>
        <p:spPr bwMode="auto">
          <a:xfrm>
            <a:off x="107504" y="4005064"/>
            <a:ext cx="3200400" cy="400110"/>
          </a:xfrm>
          <a:prstGeom prst="rect">
            <a:avLst/>
          </a:prstGeom>
          <a:noFill/>
          <a:ln w="9525">
            <a:noFill/>
            <a:miter lim="800000"/>
            <a:headEnd/>
            <a:tailEnd/>
          </a:ln>
          <a:effectLst/>
        </p:spPr>
        <p:txBody>
          <a:bodyPr>
            <a:spAutoFit/>
          </a:bodyPr>
          <a:lstStyle/>
          <a:p>
            <a:pPr algn="ctr">
              <a:spcBef>
                <a:spcPct val="50000"/>
              </a:spcBef>
            </a:pPr>
            <a:r>
              <a:rPr lang="es-ES_tradnl" sz="2000" dirty="0">
                <a:ln w="18415" cmpd="sng">
                  <a:solidFill>
                    <a:srgbClr val="FFFFFF"/>
                  </a:solidFill>
                  <a:prstDash val="solid"/>
                </a:ln>
                <a:solidFill>
                  <a:srgbClr val="FFFFFF"/>
                </a:solidFill>
                <a:effectLst>
                  <a:outerShdw blurRad="63500" dir="3600000" algn="tl" rotWithShape="0">
                    <a:srgbClr val="000000">
                      <a:alpha val="70000"/>
                    </a:srgbClr>
                  </a:outerShdw>
                </a:effectLst>
              </a:rPr>
              <a:t>EL CONCEPTO UNIVERSAL</a:t>
            </a:r>
            <a:endParaRPr lang="es-E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19" name="Oval 23"/>
          <p:cNvSpPr>
            <a:spLocks noChangeArrowheads="1"/>
          </p:cNvSpPr>
          <p:nvPr/>
        </p:nvSpPr>
        <p:spPr bwMode="auto">
          <a:xfrm>
            <a:off x="107504" y="3717032"/>
            <a:ext cx="3203848" cy="1007368"/>
          </a:xfrm>
          <a:prstGeom prst="ellipse">
            <a:avLst/>
          </a:prstGeom>
          <a:noFill/>
          <a:ln w="38100" cmpd="dbl">
            <a:solidFill>
              <a:schemeClr val="tx1">
                <a:lumMod val="95000"/>
              </a:schemeClr>
            </a:solidFill>
            <a:round/>
            <a:headEnd/>
            <a:tailEnd/>
          </a:ln>
          <a:effectLst/>
        </p:spPr>
        <p:txBody>
          <a:bodyPr wrap="none" anchor="ctr"/>
          <a:lstStyle/>
          <a:p>
            <a:endParaRPr lang="es-A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120" name="Oval 24"/>
          <p:cNvSpPr>
            <a:spLocks noChangeArrowheads="1"/>
          </p:cNvSpPr>
          <p:nvPr/>
        </p:nvSpPr>
        <p:spPr bwMode="auto">
          <a:xfrm>
            <a:off x="3275856" y="5157192"/>
            <a:ext cx="2952327" cy="1224135"/>
          </a:xfrm>
          <a:prstGeom prst="ellipse">
            <a:avLst/>
          </a:prstGeom>
          <a:noFill/>
          <a:ln w="38100" cmpd="dbl">
            <a:solidFill>
              <a:schemeClr val="accent2">
                <a:lumMod val="60000"/>
                <a:lumOff val="40000"/>
              </a:schemeClr>
            </a:solidFill>
            <a:round/>
            <a:headEnd/>
            <a:tailEnd/>
          </a:ln>
          <a:effectLst/>
        </p:spPr>
        <p:txBody>
          <a:bodyPr wrap="none" anchor="ctr"/>
          <a:lstStyle/>
          <a:p>
            <a:endParaRPr lang="es-AR"/>
          </a:p>
        </p:txBody>
      </p:sp>
      <p:sp>
        <p:nvSpPr>
          <p:cNvPr id="4121" name="Text Box 25"/>
          <p:cNvSpPr txBox="1">
            <a:spLocks noChangeArrowheads="1"/>
          </p:cNvSpPr>
          <p:nvPr/>
        </p:nvSpPr>
        <p:spPr bwMode="auto">
          <a:xfrm>
            <a:off x="3131840" y="5445224"/>
            <a:ext cx="3200400" cy="830997"/>
          </a:xfrm>
          <a:prstGeom prst="rect">
            <a:avLst/>
          </a:prstGeom>
          <a:noFill/>
          <a:ln w="9525">
            <a:noFill/>
            <a:miter lim="800000"/>
            <a:headEnd/>
            <a:tailEnd/>
          </a:ln>
          <a:effectLst/>
        </p:spPr>
        <p:txBody>
          <a:bodyPr>
            <a:spAutoFit/>
            <a:scene3d>
              <a:camera prst="orthographicFront"/>
              <a:lightRig rig="threePt" dir="t"/>
            </a:scene3d>
            <a:sp3d extrusionH="57150">
              <a:bevelT w="50800" h="38100" prst="riblet"/>
            </a:sp3d>
          </a:bodyPr>
          <a:lstStyle/>
          <a:p>
            <a:pPr algn="ctr">
              <a:spcBef>
                <a:spcPct val="50000"/>
              </a:spcBef>
            </a:pPr>
            <a:r>
              <a:rPr lang="es-ES_tradnl"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MUNDO DE  </a:t>
            </a:r>
            <a:r>
              <a:rPr lang="es-ES_tradnl"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LAS    </a:t>
            </a:r>
            <a:r>
              <a:rPr lang="es-ES_tradnl"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IDEAS</a:t>
            </a:r>
            <a:endParaRPr lang="es-E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126" name="Cloud"/>
          <p:cNvSpPr>
            <a:spLocks noChangeAspect="1" noEditPoints="1" noChangeArrowheads="1"/>
          </p:cNvSpPr>
          <p:nvPr/>
        </p:nvSpPr>
        <p:spPr bwMode="auto">
          <a:xfrm>
            <a:off x="5715000" y="152400"/>
            <a:ext cx="2743200" cy="1295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s-AR"/>
          </a:p>
        </p:txBody>
      </p:sp>
      <p:sp>
        <p:nvSpPr>
          <p:cNvPr id="4128" name="WordArt 32"/>
          <p:cNvSpPr>
            <a:spLocks noChangeArrowheads="1" noChangeShapeType="1" noTextEdit="1"/>
          </p:cNvSpPr>
          <p:nvPr/>
        </p:nvSpPr>
        <p:spPr bwMode="auto">
          <a:xfrm>
            <a:off x="6248400" y="533400"/>
            <a:ext cx="1552575" cy="409575"/>
          </a:xfrm>
          <a:prstGeom prst="rect">
            <a:avLst/>
          </a:prstGeom>
        </p:spPr>
        <p:txBody>
          <a:bodyPr wrap="none" fromWordArt="1">
            <a:prstTxWarp prst="textPlain">
              <a:avLst>
                <a:gd name="adj" fmla="val 50000"/>
              </a:avLst>
            </a:prstTxWarp>
          </a:bodyPr>
          <a:lstStyle/>
          <a:p>
            <a:pPr algn="ctr"/>
            <a:r>
              <a:rPr lang="es-AR" sz="3600" b="1" i="1" kern="10" dirty="0">
                <a:ln w="18000">
                  <a:solidFill>
                    <a:schemeClr val="accent2">
                      <a:satMod val="140000"/>
                    </a:schemeClr>
                  </a:solidFill>
                  <a:prstDash val="solid"/>
                  <a:miter lim="800000"/>
                </a:ln>
                <a:solidFill>
                  <a:schemeClr val="accent3">
                    <a:lumMod val="20000"/>
                    <a:lumOff val="80000"/>
                  </a:schemeClr>
                </a:solidFill>
                <a:effectLst>
                  <a:glow rad="101600">
                    <a:schemeClr val="accent1">
                      <a:satMod val="175000"/>
                      <a:alpha val="40000"/>
                    </a:schemeClr>
                  </a:glow>
                  <a:outerShdw blurRad="25500" dist="23000" dir="7020000" algn="tl">
                    <a:srgbClr val="000000">
                      <a:alpha val="50000"/>
                    </a:srgbClr>
                  </a:outerShdw>
                </a:effectLst>
                <a:latin typeface="Arial Black"/>
              </a:rPr>
              <a:t>IDEAS</a:t>
            </a:r>
          </a:p>
        </p:txBody>
      </p:sp>
      <p:pic>
        <p:nvPicPr>
          <p:cNvPr id="4129" name="Picture 33" descr="gente"/>
          <p:cNvPicPr>
            <a:picLocks noChangeAspect="1" noChangeArrowheads="1"/>
          </p:cNvPicPr>
          <p:nvPr/>
        </p:nvPicPr>
        <p:blipFill>
          <a:blip r:embed="rId5" cstate="print"/>
          <a:srcRect/>
          <a:stretch>
            <a:fillRect/>
          </a:stretch>
        </p:blipFill>
        <p:spPr bwMode="auto">
          <a:xfrm>
            <a:off x="2895600" y="1524000"/>
            <a:ext cx="3197225" cy="2124075"/>
          </a:xfrm>
          <a:prstGeom prst="rect">
            <a:avLst/>
          </a:prstGeom>
          <a:noFill/>
        </p:spPr>
      </p:pic>
      <p:sp>
        <p:nvSpPr>
          <p:cNvPr id="4130" name="WordArt 34"/>
          <p:cNvSpPr>
            <a:spLocks noChangeArrowheads="1" noChangeShapeType="1" noTextEdit="1"/>
          </p:cNvSpPr>
          <p:nvPr/>
        </p:nvSpPr>
        <p:spPr bwMode="auto">
          <a:xfrm>
            <a:off x="3124200" y="2590800"/>
            <a:ext cx="2743200" cy="333375"/>
          </a:xfrm>
          <a:prstGeom prst="rect">
            <a:avLst/>
          </a:prstGeom>
        </p:spPr>
        <p:txBody>
          <a:bodyPr wrap="none" fromWordArt="1">
            <a:prstTxWarp prst="textPlain">
              <a:avLst>
                <a:gd name="adj" fmla="val 50000"/>
              </a:avLst>
            </a:prstTxWarp>
          </a:bodyPr>
          <a:lstStyle/>
          <a:p>
            <a:pPr algn="ctr"/>
            <a:r>
              <a:rPr lang="es-AR" sz="3600" i="1" kern="10" dirty="0">
                <a:ln w="9525">
                  <a:solidFill>
                    <a:schemeClr val="bg1"/>
                  </a:solidFill>
                  <a:round/>
                  <a:headEnd/>
                  <a:tailEnd/>
                </a:ln>
                <a:solidFill>
                  <a:srgbClr val="00FFFF"/>
                </a:solidFill>
                <a:effectLst>
                  <a:outerShdw blurRad="50800" dist="38100" dir="13500000" algn="br" rotWithShape="0">
                    <a:prstClr val="black">
                      <a:alpha val="40000"/>
                    </a:prstClr>
                  </a:outerShdw>
                </a:effectLst>
                <a:latin typeface="Arial Black"/>
              </a:rPr>
              <a:t>MUNDO SENSIBLE</a:t>
            </a:r>
          </a:p>
        </p:txBody>
      </p:sp>
      <p:sp>
        <p:nvSpPr>
          <p:cNvPr id="4131" name="WordArt 35"/>
          <p:cNvSpPr>
            <a:spLocks noChangeArrowheads="1" noChangeShapeType="1" noTextEdit="1"/>
          </p:cNvSpPr>
          <p:nvPr/>
        </p:nvSpPr>
        <p:spPr bwMode="auto">
          <a:xfrm>
            <a:off x="5181600" y="1066800"/>
            <a:ext cx="2590800" cy="1457325"/>
          </a:xfrm>
          <a:prstGeom prst="rect">
            <a:avLst/>
          </a:prstGeom>
        </p:spPr>
        <p:txBody>
          <a:bodyPr wrap="none" fromWordArt="1">
            <a:prstTxWarp prst="textSlantUp">
              <a:avLst>
                <a:gd name="adj" fmla="val 55556"/>
              </a:avLst>
            </a:prstTxWarp>
            <a:scene3d>
              <a:camera prst="orthographicFront"/>
              <a:lightRig rig="threePt" dir="t"/>
            </a:scene3d>
            <a:sp3d extrusionH="57150">
              <a:bevelT h="25400" prst="softRound"/>
            </a:sp3d>
          </a:bodyPr>
          <a:lstStyle/>
          <a:p>
            <a:pPr algn="ctr"/>
            <a:r>
              <a:rPr lang="es-AR" sz="3600" b="1" kern="1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a:rPr>
              <a:t>DUALISMO</a:t>
            </a:r>
          </a:p>
        </p:txBody>
      </p:sp>
      <p:sp>
        <p:nvSpPr>
          <p:cNvPr id="4133" name="Text Box 37"/>
          <p:cNvSpPr txBox="1">
            <a:spLocks noChangeArrowheads="1"/>
          </p:cNvSpPr>
          <p:nvPr/>
        </p:nvSpPr>
        <p:spPr bwMode="auto">
          <a:xfrm>
            <a:off x="179512" y="4869160"/>
            <a:ext cx="2912368" cy="830997"/>
          </a:xfrm>
          <a:prstGeom prst="rect">
            <a:avLst/>
          </a:prstGeom>
          <a:noFill/>
          <a:ln w="57150" cmpd="thinThick">
            <a:solidFill>
              <a:srgbClr val="A88000"/>
            </a:solidFill>
            <a:miter lim="800000"/>
            <a:headEnd/>
            <a:tailEnd/>
          </a:ln>
          <a:effectLst/>
        </p:spPr>
        <p:txBody>
          <a:bodyPr wrap="square">
            <a:spAutoFit/>
          </a:bodyPr>
          <a:lstStyle/>
          <a:p>
            <a:pPr algn="ctr">
              <a:spcBef>
                <a:spcPct val="50000"/>
              </a:spcBef>
            </a:pPr>
            <a:r>
              <a:rPr lang="es-ES" sz="2400" b="1" dirty="0" smtClean="0">
                <a:ln w="12700">
                  <a:solidFill>
                    <a:schemeClr val="tx2">
                      <a:satMod val="155000"/>
                    </a:schemeClr>
                  </a:solidFill>
                  <a:prstDash val="solid"/>
                </a:ln>
                <a:solidFill>
                  <a:srgbClr val="CC6600"/>
                </a:solidFill>
                <a:effectLst>
                  <a:outerShdw blurRad="50800" dist="38100" dir="10800000" algn="r" rotWithShape="0">
                    <a:prstClr val="black">
                      <a:alpha val="40000"/>
                    </a:prstClr>
                  </a:outerShdw>
                </a:effectLst>
              </a:rPr>
              <a:t>SOLO </a:t>
            </a:r>
            <a:r>
              <a:rPr lang="es-ES" sz="2400" b="1" dirty="0">
                <a:ln w="12700">
                  <a:solidFill>
                    <a:schemeClr val="tx2">
                      <a:satMod val="155000"/>
                    </a:schemeClr>
                  </a:solidFill>
                  <a:prstDash val="solid"/>
                </a:ln>
                <a:solidFill>
                  <a:srgbClr val="CC6600"/>
                </a:solidFill>
                <a:effectLst>
                  <a:outerShdw blurRad="50800" dist="38100" dir="10800000" algn="r" rotWithShape="0">
                    <a:prstClr val="black">
                      <a:alpha val="40000"/>
                    </a:prstClr>
                  </a:outerShdw>
                </a:effectLst>
              </a:rPr>
              <a:t>SÉ QUE NO SÉ NADA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4119"/>
                                        </p:tgtEl>
                                        <p:attrNameLst>
                                          <p:attrName>style.visibility</p:attrName>
                                        </p:attrNameLst>
                                      </p:cBhvr>
                                      <p:to>
                                        <p:strVal val="visible"/>
                                      </p:to>
                                    </p:set>
                                    <p:animEffect transition="in" filter="dissolve">
                                      <p:cBhvr>
                                        <p:cTn id="7" dur="500"/>
                                        <p:tgtEl>
                                          <p:spTgt spid="4119"/>
                                        </p:tgtEl>
                                      </p:cBhvr>
                                    </p:animEffect>
                                  </p:childTnLst>
                                </p:cTn>
                              </p:par>
                              <p:par>
                                <p:cTn id="8" presetID="9" presetClass="entr" presetSubtype="0" fill="hold" grpId="1" nodeType="withEffect">
                                  <p:stCondLst>
                                    <p:cond delay="0"/>
                                  </p:stCondLst>
                                  <p:childTnLst>
                                    <p:set>
                                      <p:cBhvr>
                                        <p:cTn id="9" dur="1" fill="hold">
                                          <p:stCondLst>
                                            <p:cond delay="0"/>
                                          </p:stCondLst>
                                        </p:cTn>
                                        <p:tgtEl>
                                          <p:spTgt spid="4118"/>
                                        </p:tgtEl>
                                        <p:attrNameLst>
                                          <p:attrName>style.visibility</p:attrName>
                                        </p:attrNameLst>
                                      </p:cBhvr>
                                      <p:to>
                                        <p:strVal val="visible"/>
                                      </p:to>
                                    </p:set>
                                    <p:animEffect transition="in" filter="dissolve">
                                      <p:cBhvr>
                                        <p:cTn id="10" dur="500"/>
                                        <p:tgtEl>
                                          <p:spTgt spid="41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105"/>
                                        </p:tgtEl>
                                        <p:attrNameLst>
                                          <p:attrName>style.visibility</p:attrName>
                                        </p:attrNameLst>
                                      </p:cBhvr>
                                      <p:to>
                                        <p:strVal val="visible"/>
                                      </p:to>
                                    </p:set>
                                    <p:animEffect transition="in" filter="dissolve">
                                      <p:cBhvr>
                                        <p:cTn id="15" dur="500"/>
                                        <p:tgtEl>
                                          <p:spTgt spid="4105"/>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4101"/>
                                        </p:tgtEl>
                                        <p:attrNameLst>
                                          <p:attrName>style.visibility</p:attrName>
                                        </p:attrNameLst>
                                      </p:cBhvr>
                                      <p:to>
                                        <p:strVal val="visible"/>
                                      </p:to>
                                    </p:set>
                                    <p:animEffect transition="in" filter="dissolve">
                                      <p:cBhvr>
                                        <p:cTn id="19" dur="500"/>
                                        <p:tgtEl>
                                          <p:spTgt spid="4101"/>
                                        </p:tgtEl>
                                      </p:cBhvr>
                                    </p:animEffect>
                                  </p:childTnLst>
                                </p:cTn>
                              </p:par>
                            </p:childTnLst>
                          </p:cTn>
                        </p:par>
                        <p:par>
                          <p:cTn id="20" fill="hold">
                            <p:stCondLst>
                              <p:cond delay="1000"/>
                            </p:stCondLst>
                            <p:childTnLst>
                              <p:par>
                                <p:cTn id="21" presetID="9" presetClass="entr" presetSubtype="0" fill="hold" grpId="0" nodeType="afterEffect">
                                  <p:stCondLst>
                                    <p:cond delay="0"/>
                                  </p:stCondLst>
                                  <p:childTnLst>
                                    <p:set>
                                      <p:cBhvr>
                                        <p:cTn id="22" dur="1" fill="hold">
                                          <p:stCondLst>
                                            <p:cond delay="0"/>
                                          </p:stCondLst>
                                        </p:cTn>
                                        <p:tgtEl>
                                          <p:spTgt spid="4121"/>
                                        </p:tgtEl>
                                        <p:attrNameLst>
                                          <p:attrName>style.visibility</p:attrName>
                                        </p:attrNameLst>
                                      </p:cBhvr>
                                      <p:to>
                                        <p:strVal val="visible"/>
                                      </p:to>
                                    </p:set>
                                    <p:animEffect transition="in" filter="dissolve">
                                      <p:cBhvr>
                                        <p:cTn id="23" dur="500"/>
                                        <p:tgtEl>
                                          <p:spTgt spid="4121"/>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499"/>
                                          </p:stCondLst>
                                        </p:cTn>
                                        <p:tgtEl>
                                          <p:spTgt spid="4120"/>
                                        </p:tgtEl>
                                        <p:attrNameLst>
                                          <p:attrName>style.visibility</p:attrName>
                                        </p:attrNameLst>
                                      </p:cBhvr>
                                      <p:to>
                                        <p:strVal val="visible"/>
                                      </p:to>
                                    </p:set>
                                  </p:childTnLst>
                                </p:cTn>
                              </p:par>
                            </p:childTnLst>
                          </p:cTn>
                        </p:par>
                        <p:par>
                          <p:cTn id="27" fill="hold">
                            <p:stCondLst>
                              <p:cond delay="2000"/>
                            </p:stCondLst>
                            <p:childTnLst>
                              <p:par>
                                <p:cTn id="28" presetID="55" presetClass="exit" presetSubtype="0" fill="hold" grpId="0" nodeType="afterEffect">
                                  <p:stCondLst>
                                    <p:cond delay="0"/>
                                  </p:stCondLst>
                                  <p:childTnLst>
                                    <p:anim calcmode="lin" valueType="num">
                                      <p:cBhvr>
                                        <p:cTn id="29" dur="1000"/>
                                        <p:tgtEl>
                                          <p:spTgt spid="4100"/>
                                        </p:tgtEl>
                                        <p:attrNameLst>
                                          <p:attrName>ppt_w</p:attrName>
                                        </p:attrNameLst>
                                      </p:cBhvr>
                                      <p:tavLst>
                                        <p:tav tm="0">
                                          <p:val>
                                            <p:strVal val="ppt_w"/>
                                          </p:val>
                                        </p:tav>
                                        <p:tav tm="100000">
                                          <p:val>
                                            <p:strVal val="ppt_w*0.70"/>
                                          </p:val>
                                        </p:tav>
                                      </p:tavLst>
                                    </p:anim>
                                    <p:anim calcmode="lin" valueType="num">
                                      <p:cBhvr>
                                        <p:cTn id="30" dur="1000"/>
                                        <p:tgtEl>
                                          <p:spTgt spid="4100"/>
                                        </p:tgtEl>
                                        <p:attrNameLst>
                                          <p:attrName>ppt_h</p:attrName>
                                        </p:attrNameLst>
                                      </p:cBhvr>
                                      <p:tavLst>
                                        <p:tav tm="0">
                                          <p:val>
                                            <p:strVal val="ppt_h"/>
                                          </p:val>
                                        </p:tav>
                                        <p:tav tm="100000">
                                          <p:val>
                                            <p:strVal val="ppt_h"/>
                                          </p:val>
                                        </p:tav>
                                      </p:tavLst>
                                    </p:anim>
                                    <p:animEffect transition="out" filter="fade">
                                      <p:cBhvr>
                                        <p:cTn id="31" dur="1000"/>
                                        <p:tgtEl>
                                          <p:spTgt spid="4100"/>
                                        </p:tgtEl>
                                      </p:cBhvr>
                                    </p:animEffect>
                                    <p:set>
                                      <p:cBhvr>
                                        <p:cTn id="32" dur="1" fill="hold">
                                          <p:stCondLst>
                                            <p:cond delay="999"/>
                                          </p:stCondLst>
                                        </p:cTn>
                                        <p:tgtEl>
                                          <p:spTgt spid="4100"/>
                                        </p:tgtEl>
                                        <p:attrNameLst>
                                          <p:attrName>style.visibility</p:attrName>
                                        </p:attrNameLst>
                                      </p:cBhvr>
                                      <p:to>
                                        <p:strVal val="hidden"/>
                                      </p:to>
                                    </p:set>
                                  </p:childTnLst>
                                </p:cTn>
                              </p:par>
                              <p:par>
                                <p:cTn id="33" presetID="55" presetClass="exit" presetSubtype="0" fill="hold" grpId="0" nodeType="withEffect">
                                  <p:stCondLst>
                                    <p:cond delay="0"/>
                                  </p:stCondLst>
                                  <p:childTnLst>
                                    <p:anim calcmode="lin" valueType="num">
                                      <p:cBhvr>
                                        <p:cTn id="34" dur="1000"/>
                                        <p:tgtEl>
                                          <p:spTgt spid="4119"/>
                                        </p:tgtEl>
                                        <p:attrNameLst>
                                          <p:attrName>ppt_w</p:attrName>
                                        </p:attrNameLst>
                                      </p:cBhvr>
                                      <p:tavLst>
                                        <p:tav tm="0">
                                          <p:val>
                                            <p:strVal val="ppt_w"/>
                                          </p:val>
                                        </p:tav>
                                        <p:tav tm="100000">
                                          <p:val>
                                            <p:strVal val="ppt_w*0.70"/>
                                          </p:val>
                                        </p:tav>
                                      </p:tavLst>
                                    </p:anim>
                                    <p:anim calcmode="lin" valueType="num">
                                      <p:cBhvr>
                                        <p:cTn id="35" dur="1000"/>
                                        <p:tgtEl>
                                          <p:spTgt spid="4119"/>
                                        </p:tgtEl>
                                        <p:attrNameLst>
                                          <p:attrName>ppt_h</p:attrName>
                                        </p:attrNameLst>
                                      </p:cBhvr>
                                      <p:tavLst>
                                        <p:tav tm="0">
                                          <p:val>
                                            <p:strVal val="ppt_h"/>
                                          </p:val>
                                        </p:tav>
                                        <p:tav tm="100000">
                                          <p:val>
                                            <p:strVal val="ppt_h"/>
                                          </p:val>
                                        </p:tav>
                                      </p:tavLst>
                                    </p:anim>
                                    <p:animEffect transition="out" filter="fade">
                                      <p:cBhvr>
                                        <p:cTn id="36" dur="1000"/>
                                        <p:tgtEl>
                                          <p:spTgt spid="4119"/>
                                        </p:tgtEl>
                                      </p:cBhvr>
                                    </p:animEffect>
                                    <p:set>
                                      <p:cBhvr>
                                        <p:cTn id="37" dur="1" fill="hold">
                                          <p:stCondLst>
                                            <p:cond delay="999"/>
                                          </p:stCondLst>
                                        </p:cTn>
                                        <p:tgtEl>
                                          <p:spTgt spid="4119"/>
                                        </p:tgtEl>
                                        <p:attrNameLst>
                                          <p:attrName>style.visibility</p:attrName>
                                        </p:attrNameLst>
                                      </p:cBhvr>
                                      <p:to>
                                        <p:strVal val="hidden"/>
                                      </p:to>
                                    </p:set>
                                  </p:childTnLst>
                                </p:cTn>
                              </p:par>
                              <p:par>
                                <p:cTn id="38" presetID="55" presetClass="exit" presetSubtype="0" fill="hold" grpId="0" nodeType="withEffect">
                                  <p:stCondLst>
                                    <p:cond delay="0"/>
                                  </p:stCondLst>
                                  <p:childTnLst>
                                    <p:anim calcmode="lin" valueType="num">
                                      <p:cBhvr>
                                        <p:cTn id="39" dur="1000"/>
                                        <p:tgtEl>
                                          <p:spTgt spid="4118"/>
                                        </p:tgtEl>
                                        <p:attrNameLst>
                                          <p:attrName>ppt_w</p:attrName>
                                        </p:attrNameLst>
                                      </p:cBhvr>
                                      <p:tavLst>
                                        <p:tav tm="0">
                                          <p:val>
                                            <p:strVal val="ppt_w"/>
                                          </p:val>
                                        </p:tav>
                                        <p:tav tm="100000">
                                          <p:val>
                                            <p:strVal val="ppt_w*0.70"/>
                                          </p:val>
                                        </p:tav>
                                      </p:tavLst>
                                    </p:anim>
                                    <p:anim calcmode="lin" valueType="num">
                                      <p:cBhvr>
                                        <p:cTn id="40" dur="1000"/>
                                        <p:tgtEl>
                                          <p:spTgt spid="4118"/>
                                        </p:tgtEl>
                                        <p:attrNameLst>
                                          <p:attrName>ppt_h</p:attrName>
                                        </p:attrNameLst>
                                      </p:cBhvr>
                                      <p:tavLst>
                                        <p:tav tm="0">
                                          <p:val>
                                            <p:strVal val="ppt_h"/>
                                          </p:val>
                                        </p:tav>
                                        <p:tav tm="100000">
                                          <p:val>
                                            <p:strVal val="ppt_h"/>
                                          </p:val>
                                        </p:tav>
                                      </p:tavLst>
                                    </p:anim>
                                    <p:animEffect transition="out" filter="fade">
                                      <p:cBhvr>
                                        <p:cTn id="41" dur="1000"/>
                                        <p:tgtEl>
                                          <p:spTgt spid="4118"/>
                                        </p:tgtEl>
                                      </p:cBhvr>
                                    </p:animEffect>
                                    <p:set>
                                      <p:cBhvr>
                                        <p:cTn id="42" dur="1" fill="hold">
                                          <p:stCondLst>
                                            <p:cond delay="999"/>
                                          </p:stCondLst>
                                        </p:cTn>
                                        <p:tgtEl>
                                          <p:spTgt spid="4118"/>
                                        </p:tgtEl>
                                        <p:attrNameLst>
                                          <p:attrName>style.visibility</p:attrName>
                                        </p:attrNameLst>
                                      </p:cBhvr>
                                      <p:to>
                                        <p:strVal val="hidden"/>
                                      </p:to>
                                    </p:set>
                                  </p:childTnLst>
                                </p:cTn>
                              </p:par>
                              <p:par>
                                <p:cTn id="43" presetID="55" presetClass="exit" presetSubtype="0" fill="hold" nodeType="withEffect">
                                  <p:stCondLst>
                                    <p:cond delay="0"/>
                                  </p:stCondLst>
                                  <p:childTnLst>
                                    <p:anim calcmode="lin" valueType="num">
                                      <p:cBhvr>
                                        <p:cTn id="44" dur="1000"/>
                                        <p:tgtEl>
                                          <p:spTgt spid="4103"/>
                                        </p:tgtEl>
                                        <p:attrNameLst>
                                          <p:attrName>ppt_w</p:attrName>
                                        </p:attrNameLst>
                                      </p:cBhvr>
                                      <p:tavLst>
                                        <p:tav tm="0">
                                          <p:val>
                                            <p:strVal val="ppt_w"/>
                                          </p:val>
                                        </p:tav>
                                        <p:tav tm="100000">
                                          <p:val>
                                            <p:strVal val="ppt_w*0.70"/>
                                          </p:val>
                                        </p:tav>
                                      </p:tavLst>
                                    </p:anim>
                                    <p:anim calcmode="lin" valueType="num">
                                      <p:cBhvr>
                                        <p:cTn id="45" dur="1000"/>
                                        <p:tgtEl>
                                          <p:spTgt spid="4103"/>
                                        </p:tgtEl>
                                        <p:attrNameLst>
                                          <p:attrName>ppt_h</p:attrName>
                                        </p:attrNameLst>
                                      </p:cBhvr>
                                      <p:tavLst>
                                        <p:tav tm="0">
                                          <p:val>
                                            <p:strVal val="ppt_h"/>
                                          </p:val>
                                        </p:tav>
                                        <p:tav tm="100000">
                                          <p:val>
                                            <p:strVal val="ppt_h"/>
                                          </p:val>
                                        </p:tav>
                                      </p:tavLst>
                                    </p:anim>
                                    <p:animEffect transition="out" filter="fade">
                                      <p:cBhvr>
                                        <p:cTn id="46" dur="1000"/>
                                        <p:tgtEl>
                                          <p:spTgt spid="4103"/>
                                        </p:tgtEl>
                                      </p:cBhvr>
                                    </p:animEffect>
                                    <p:set>
                                      <p:cBhvr>
                                        <p:cTn id="47" dur="1" fill="hold">
                                          <p:stCondLst>
                                            <p:cond delay="999"/>
                                          </p:stCondLst>
                                        </p:cTn>
                                        <p:tgtEl>
                                          <p:spTgt spid="4103"/>
                                        </p:tgtEl>
                                        <p:attrNameLst>
                                          <p:attrName>style.visibility</p:attrName>
                                        </p:attrNameLst>
                                      </p:cBhvr>
                                      <p:to>
                                        <p:strVal val="hidden"/>
                                      </p:to>
                                    </p:set>
                                  </p:childTnLst>
                                </p:cTn>
                              </p:par>
                              <p:par>
                                <p:cTn id="48" presetID="4" presetClass="exit" presetSubtype="16" fill="hold" grpId="0" nodeType="withEffect">
                                  <p:stCondLst>
                                    <p:cond delay="0"/>
                                  </p:stCondLst>
                                  <p:childTnLst>
                                    <p:animEffect transition="out" filter="box(in)">
                                      <p:cBhvr>
                                        <p:cTn id="49" dur="500"/>
                                        <p:tgtEl>
                                          <p:spTgt spid="4133"/>
                                        </p:tgtEl>
                                      </p:cBhvr>
                                    </p:animEffect>
                                    <p:set>
                                      <p:cBhvr>
                                        <p:cTn id="50" dur="1" fill="hold">
                                          <p:stCondLst>
                                            <p:cond delay="499"/>
                                          </p:stCondLst>
                                        </p:cTn>
                                        <p:tgtEl>
                                          <p:spTgt spid="413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126"/>
                                        </p:tgtEl>
                                        <p:attrNameLst>
                                          <p:attrName>style.visibility</p:attrName>
                                        </p:attrNameLst>
                                      </p:cBhvr>
                                      <p:to>
                                        <p:strVal val="visible"/>
                                      </p:to>
                                    </p:set>
                                    <p:animEffect transition="in" filter="blinds(horizontal)">
                                      <p:cBhvr>
                                        <p:cTn id="55" dur="500"/>
                                        <p:tgtEl>
                                          <p:spTgt spid="4126"/>
                                        </p:tgtEl>
                                      </p:cBhvr>
                                    </p:animEffect>
                                  </p:childTnLst>
                                </p:cTn>
                              </p:par>
                            </p:childTnLst>
                          </p:cTn>
                        </p:par>
                        <p:par>
                          <p:cTn id="56" fill="hold">
                            <p:stCondLst>
                              <p:cond delay="500"/>
                            </p:stCondLst>
                            <p:childTnLst>
                              <p:par>
                                <p:cTn id="57" presetID="3" presetClass="entr" presetSubtype="10" fill="hold" grpId="0" nodeType="afterEffect">
                                  <p:stCondLst>
                                    <p:cond delay="0"/>
                                  </p:stCondLst>
                                  <p:childTnLst>
                                    <p:set>
                                      <p:cBhvr>
                                        <p:cTn id="58" dur="1" fill="hold">
                                          <p:stCondLst>
                                            <p:cond delay="0"/>
                                          </p:stCondLst>
                                        </p:cTn>
                                        <p:tgtEl>
                                          <p:spTgt spid="4128"/>
                                        </p:tgtEl>
                                        <p:attrNameLst>
                                          <p:attrName>style.visibility</p:attrName>
                                        </p:attrNameLst>
                                      </p:cBhvr>
                                      <p:to>
                                        <p:strVal val="visible"/>
                                      </p:to>
                                    </p:set>
                                    <p:animEffect transition="in" filter="blinds(horizontal)">
                                      <p:cBhvr>
                                        <p:cTn id="59" dur="500"/>
                                        <p:tgtEl>
                                          <p:spTgt spid="4128"/>
                                        </p:tgtEl>
                                      </p:cBhvr>
                                    </p:animEffect>
                                  </p:childTnLst>
                                </p:cTn>
                              </p:par>
                            </p:childTnLst>
                          </p:cTn>
                        </p:par>
                        <p:par>
                          <p:cTn id="60" fill="hold">
                            <p:stCondLst>
                              <p:cond delay="1000"/>
                            </p:stCondLst>
                            <p:childTnLst>
                              <p:par>
                                <p:cTn id="61" presetID="3" presetClass="entr" presetSubtype="10" fill="hold" nodeType="afterEffect">
                                  <p:stCondLst>
                                    <p:cond delay="0"/>
                                  </p:stCondLst>
                                  <p:childTnLst>
                                    <p:set>
                                      <p:cBhvr>
                                        <p:cTn id="62" dur="1" fill="hold">
                                          <p:stCondLst>
                                            <p:cond delay="0"/>
                                          </p:stCondLst>
                                        </p:cTn>
                                        <p:tgtEl>
                                          <p:spTgt spid="4129"/>
                                        </p:tgtEl>
                                        <p:attrNameLst>
                                          <p:attrName>style.visibility</p:attrName>
                                        </p:attrNameLst>
                                      </p:cBhvr>
                                      <p:to>
                                        <p:strVal val="visible"/>
                                      </p:to>
                                    </p:set>
                                    <p:animEffect transition="in" filter="blinds(horizontal)">
                                      <p:cBhvr>
                                        <p:cTn id="63" dur="500"/>
                                        <p:tgtEl>
                                          <p:spTgt spid="4129"/>
                                        </p:tgtEl>
                                      </p:cBhvr>
                                    </p:animEffect>
                                  </p:childTnLst>
                                </p:cTn>
                              </p:par>
                            </p:childTnLst>
                          </p:cTn>
                        </p:par>
                        <p:par>
                          <p:cTn id="64" fill="hold">
                            <p:stCondLst>
                              <p:cond delay="1500"/>
                            </p:stCondLst>
                            <p:childTnLst>
                              <p:par>
                                <p:cTn id="65" presetID="18" presetClass="entr" presetSubtype="12" fill="hold" grpId="0" nodeType="afterEffect">
                                  <p:stCondLst>
                                    <p:cond delay="0"/>
                                  </p:stCondLst>
                                  <p:childTnLst>
                                    <p:set>
                                      <p:cBhvr>
                                        <p:cTn id="66" dur="1" fill="hold">
                                          <p:stCondLst>
                                            <p:cond delay="0"/>
                                          </p:stCondLst>
                                        </p:cTn>
                                        <p:tgtEl>
                                          <p:spTgt spid="4130"/>
                                        </p:tgtEl>
                                        <p:attrNameLst>
                                          <p:attrName>style.visibility</p:attrName>
                                        </p:attrNameLst>
                                      </p:cBhvr>
                                      <p:to>
                                        <p:strVal val="visible"/>
                                      </p:to>
                                    </p:set>
                                    <p:animEffect transition="in" filter="strips(downLeft)">
                                      <p:cBhvr>
                                        <p:cTn id="67" dur="500"/>
                                        <p:tgtEl>
                                          <p:spTgt spid="4130"/>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4131"/>
                                        </p:tgtEl>
                                        <p:attrNameLst>
                                          <p:attrName>style.visibility</p:attrName>
                                        </p:attrNameLst>
                                      </p:cBhvr>
                                      <p:to>
                                        <p:strVal val="visible"/>
                                      </p:to>
                                    </p:set>
                                    <p:anim calcmode="lin" valueType="num">
                                      <p:cBhvr additive="base">
                                        <p:cTn id="72" dur="500" fill="hold"/>
                                        <p:tgtEl>
                                          <p:spTgt spid="4131"/>
                                        </p:tgtEl>
                                        <p:attrNameLst>
                                          <p:attrName>ppt_x</p:attrName>
                                        </p:attrNameLst>
                                      </p:cBhvr>
                                      <p:tavLst>
                                        <p:tav tm="0">
                                          <p:val>
                                            <p:strVal val="1+#ppt_w/2"/>
                                          </p:val>
                                        </p:tav>
                                        <p:tav tm="100000">
                                          <p:val>
                                            <p:strVal val="#ppt_x"/>
                                          </p:val>
                                        </p:tav>
                                      </p:tavLst>
                                    </p:anim>
                                    <p:anim calcmode="lin" valueType="num">
                                      <p:cBhvr additive="base">
                                        <p:cTn id="73" dur="500" fill="hold"/>
                                        <p:tgtEl>
                                          <p:spTgt spid="4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4101" grpId="0" autoUpdateAnimBg="0"/>
      <p:bldP spid="4118" grpId="0"/>
      <p:bldP spid="4118" grpId="1"/>
      <p:bldP spid="4119" grpId="0" animBg="1"/>
      <p:bldP spid="4119" grpId="1" animBg="1"/>
      <p:bldP spid="4120" grpId="0" animBg="1"/>
      <p:bldP spid="4121" grpId="0" autoUpdateAnimBg="0"/>
      <p:bldP spid="4126" grpId="0" animBg="1"/>
      <p:bldP spid="4128" grpId="0" animBg="1"/>
      <p:bldP spid="4130" grpId="0" animBg="1"/>
      <p:bldP spid="4131" grpId="0" animBg="1"/>
      <p:bldP spid="41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724525" y="333375"/>
            <a:ext cx="2819400" cy="369332"/>
          </a:xfrm>
          <a:prstGeom prst="rect">
            <a:avLst/>
          </a:prstGeom>
          <a:solidFill>
            <a:srgbClr val="9900CC"/>
          </a:solidFill>
          <a:ln w="38100">
            <a:solidFill>
              <a:srgbClr val="FFFF00"/>
            </a:solidFill>
            <a:miter lim="800000"/>
            <a:headEnd/>
            <a:tailEnd/>
          </a:ln>
          <a:effectLst/>
        </p:spPr>
        <p:txBody>
          <a:bodyPr>
            <a:spAutoFit/>
          </a:bodyPr>
          <a:lstStyle/>
          <a:p>
            <a:pPr algn="ctr">
              <a:spcBef>
                <a:spcPct val="50000"/>
              </a:spcBef>
            </a:pPr>
            <a:r>
              <a:rPr lang="es-ES_tradnl" b="1" u="sng" dirty="0">
                <a:solidFill>
                  <a:srgbClr val="FF9900"/>
                </a:solidFill>
                <a:latin typeface="Tempus Sans ITC" pitchFamily="82" charset="0"/>
              </a:rPr>
              <a:t>PERMANENCIA</a:t>
            </a:r>
            <a:endParaRPr lang="es-ES" b="1" u="sng" dirty="0">
              <a:solidFill>
                <a:srgbClr val="FF9900"/>
              </a:solidFill>
              <a:latin typeface="Tempus Sans ITC" pitchFamily="82" charset="0"/>
            </a:endParaRPr>
          </a:p>
        </p:txBody>
      </p:sp>
      <p:sp>
        <p:nvSpPr>
          <p:cNvPr id="35843" name="Text Box 3"/>
          <p:cNvSpPr txBox="1">
            <a:spLocks noChangeArrowheads="1"/>
          </p:cNvSpPr>
          <p:nvPr/>
        </p:nvSpPr>
        <p:spPr bwMode="auto">
          <a:xfrm>
            <a:off x="179388" y="404813"/>
            <a:ext cx="2819400" cy="495300"/>
          </a:xfrm>
          <a:prstGeom prst="rect">
            <a:avLst/>
          </a:prstGeom>
          <a:solidFill>
            <a:srgbClr val="9900CC"/>
          </a:solidFill>
          <a:ln w="38100">
            <a:solidFill>
              <a:srgbClr val="FFFF00"/>
            </a:solidFill>
            <a:miter lim="800000"/>
            <a:headEnd/>
            <a:tailEnd/>
          </a:ln>
          <a:effectLst/>
        </p:spPr>
        <p:txBody>
          <a:bodyPr>
            <a:spAutoFit/>
          </a:bodyPr>
          <a:lstStyle/>
          <a:p>
            <a:pPr algn="ctr">
              <a:spcBef>
                <a:spcPct val="50000"/>
              </a:spcBef>
            </a:pPr>
            <a:r>
              <a:rPr lang="es-ES_tradnl" b="1" u="sng">
                <a:solidFill>
                  <a:srgbClr val="FF9900"/>
                </a:solidFill>
                <a:latin typeface="Tempus Sans ITC" pitchFamily="82" charset="0"/>
              </a:rPr>
              <a:t>CAMBIO</a:t>
            </a:r>
            <a:endParaRPr lang="es-ES" b="1" u="sng">
              <a:solidFill>
                <a:srgbClr val="FF9900"/>
              </a:solidFill>
              <a:latin typeface="Tempus Sans ITC" pitchFamily="82" charset="0"/>
            </a:endParaRPr>
          </a:p>
        </p:txBody>
      </p:sp>
      <p:sp>
        <p:nvSpPr>
          <p:cNvPr id="35844" name="AutoShape 4"/>
          <p:cNvSpPr>
            <a:spLocks noChangeArrowheads="1"/>
          </p:cNvSpPr>
          <p:nvPr/>
        </p:nvSpPr>
        <p:spPr bwMode="auto">
          <a:xfrm>
            <a:off x="6804025" y="1196975"/>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35845" name="Text Box 5" descr="Papel seda rosa"/>
          <p:cNvSpPr txBox="1">
            <a:spLocks noChangeArrowheads="1"/>
          </p:cNvSpPr>
          <p:nvPr/>
        </p:nvSpPr>
        <p:spPr bwMode="auto">
          <a:xfrm>
            <a:off x="5651500" y="1844675"/>
            <a:ext cx="2819400" cy="495300"/>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dirty="0">
                <a:solidFill>
                  <a:srgbClr val="990099"/>
                </a:solidFill>
                <a:latin typeface="Tempus Sans ITC" pitchFamily="82" charset="0"/>
              </a:rPr>
              <a:t>PARMÉNIDES</a:t>
            </a:r>
            <a:endParaRPr lang="es-ES" b="1" dirty="0">
              <a:solidFill>
                <a:srgbClr val="990099"/>
              </a:solidFill>
              <a:latin typeface="Tempus Sans ITC" pitchFamily="82" charset="0"/>
            </a:endParaRPr>
          </a:p>
        </p:txBody>
      </p:sp>
      <p:sp>
        <p:nvSpPr>
          <p:cNvPr id="35846" name="Text Box 6" descr="Papel seda rosa"/>
          <p:cNvSpPr txBox="1">
            <a:spLocks noChangeArrowheads="1"/>
          </p:cNvSpPr>
          <p:nvPr/>
        </p:nvSpPr>
        <p:spPr bwMode="auto">
          <a:xfrm>
            <a:off x="179388" y="1916113"/>
            <a:ext cx="2819400" cy="495300"/>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HERÁCLITO</a:t>
            </a:r>
            <a:endParaRPr lang="es-ES" b="1">
              <a:solidFill>
                <a:srgbClr val="990099"/>
              </a:solidFill>
              <a:latin typeface="Tempus Sans ITC" pitchFamily="82" charset="0"/>
            </a:endParaRPr>
          </a:p>
        </p:txBody>
      </p:sp>
      <p:sp>
        <p:nvSpPr>
          <p:cNvPr id="35847" name="Text Box 7"/>
          <p:cNvSpPr txBox="1">
            <a:spLocks noChangeArrowheads="1"/>
          </p:cNvSpPr>
          <p:nvPr/>
        </p:nvSpPr>
        <p:spPr bwMode="auto">
          <a:xfrm>
            <a:off x="6372225" y="2420938"/>
            <a:ext cx="1447800" cy="396875"/>
          </a:xfrm>
          <a:prstGeom prst="rect">
            <a:avLst/>
          </a:prstGeom>
          <a:noFill/>
          <a:ln w="9525">
            <a:noFill/>
            <a:miter lim="800000"/>
            <a:headEnd/>
            <a:tailEnd/>
          </a:ln>
          <a:effectLst/>
        </p:spPr>
        <p:txBody>
          <a:bodyPr>
            <a:spAutoFit/>
          </a:bodyPr>
          <a:lstStyle/>
          <a:p>
            <a:pPr>
              <a:spcBef>
                <a:spcPct val="50000"/>
              </a:spcBef>
            </a:pPr>
            <a:r>
              <a:rPr lang="es-ES_tradnl" sz="2000" b="1" dirty="0">
                <a:solidFill>
                  <a:srgbClr val="FFFFCC"/>
                </a:solidFill>
                <a:latin typeface="Tempus Sans ITC" pitchFamily="82" charset="0"/>
              </a:rPr>
              <a:t>(510 </a:t>
            </a:r>
            <a:r>
              <a:rPr lang="es-ES_tradnl" sz="2000" b="1" dirty="0" err="1">
                <a:solidFill>
                  <a:srgbClr val="FFFFCC"/>
                </a:solidFill>
                <a:latin typeface="Tempus Sans ITC" pitchFamily="82" charset="0"/>
              </a:rPr>
              <a:t>a.c.</a:t>
            </a:r>
            <a:r>
              <a:rPr lang="es-ES_tradnl" sz="2000" b="1" dirty="0">
                <a:solidFill>
                  <a:srgbClr val="FFFFCC"/>
                </a:solidFill>
                <a:latin typeface="Tempus Sans ITC" pitchFamily="82" charset="0"/>
              </a:rPr>
              <a:t>)</a:t>
            </a:r>
            <a:endParaRPr lang="es-ES" sz="2000" b="1" dirty="0">
              <a:solidFill>
                <a:srgbClr val="FFFFCC"/>
              </a:solidFill>
              <a:latin typeface="Tempus Sans ITC" pitchFamily="82" charset="0"/>
            </a:endParaRPr>
          </a:p>
        </p:txBody>
      </p:sp>
      <p:sp>
        <p:nvSpPr>
          <p:cNvPr id="35848" name="Text Box 8"/>
          <p:cNvSpPr txBox="1">
            <a:spLocks noChangeArrowheads="1"/>
          </p:cNvSpPr>
          <p:nvPr/>
        </p:nvSpPr>
        <p:spPr bwMode="auto">
          <a:xfrm>
            <a:off x="611188" y="2492375"/>
            <a:ext cx="1600200" cy="457200"/>
          </a:xfrm>
          <a:prstGeom prst="rect">
            <a:avLst/>
          </a:prstGeom>
          <a:noFill/>
          <a:ln w="9525">
            <a:noFill/>
            <a:miter lim="800000"/>
            <a:headEnd/>
            <a:tailEnd/>
          </a:ln>
          <a:effectLst/>
        </p:spPr>
        <p:txBody>
          <a:bodyPr>
            <a:spAutoFit/>
          </a:bodyPr>
          <a:lstStyle/>
          <a:p>
            <a:pPr>
              <a:spcBef>
                <a:spcPct val="50000"/>
              </a:spcBef>
            </a:pPr>
            <a:r>
              <a:rPr lang="es-ES_tradnl" b="1">
                <a:solidFill>
                  <a:srgbClr val="FFFFCC"/>
                </a:solidFill>
                <a:latin typeface="Tempus Sans ITC" pitchFamily="82" charset="0"/>
              </a:rPr>
              <a:t>(540 a.c.)</a:t>
            </a:r>
            <a:endParaRPr lang="es-ES" b="1">
              <a:solidFill>
                <a:srgbClr val="FFFFCC"/>
              </a:solidFill>
              <a:latin typeface="Tempus Sans ITC" pitchFamily="82" charset="0"/>
            </a:endParaRPr>
          </a:p>
        </p:txBody>
      </p:sp>
      <p:sp>
        <p:nvSpPr>
          <p:cNvPr id="35849" name="AutoShape 9"/>
          <p:cNvSpPr>
            <a:spLocks noChangeArrowheads="1"/>
          </p:cNvSpPr>
          <p:nvPr/>
        </p:nvSpPr>
        <p:spPr bwMode="auto">
          <a:xfrm>
            <a:off x="6804025" y="4652963"/>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35850" name="Text Box 10" descr="Papel seda rosa"/>
          <p:cNvSpPr txBox="1">
            <a:spLocks noChangeArrowheads="1"/>
          </p:cNvSpPr>
          <p:nvPr/>
        </p:nvSpPr>
        <p:spPr bwMode="auto">
          <a:xfrm>
            <a:off x="5580063" y="5229225"/>
            <a:ext cx="2819400" cy="495300"/>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PLATÓN</a:t>
            </a:r>
            <a:endParaRPr lang="es-ES" b="1">
              <a:solidFill>
                <a:srgbClr val="990099"/>
              </a:solidFill>
              <a:latin typeface="Tempus Sans ITC" pitchFamily="82" charset="0"/>
            </a:endParaRPr>
          </a:p>
        </p:txBody>
      </p:sp>
      <p:sp>
        <p:nvSpPr>
          <p:cNvPr id="35853" name="Text Box 13"/>
          <p:cNvSpPr txBox="1">
            <a:spLocks noChangeArrowheads="1"/>
          </p:cNvSpPr>
          <p:nvPr/>
        </p:nvSpPr>
        <p:spPr bwMode="auto">
          <a:xfrm>
            <a:off x="6372225" y="5876925"/>
            <a:ext cx="1447800" cy="396875"/>
          </a:xfrm>
          <a:prstGeom prst="rect">
            <a:avLst/>
          </a:prstGeom>
          <a:noFill/>
          <a:ln w="9525">
            <a:noFill/>
            <a:miter lim="800000"/>
            <a:headEnd/>
            <a:tailEnd/>
          </a:ln>
          <a:effectLst/>
        </p:spPr>
        <p:txBody>
          <a:bodyPr>
            <a:spAutoFit/>
          </a:bodyPr>
          <a:lstStyle/>
          <a:p>
            <a:pPr>
              <a:spcBef>
                <a:spcPct val="50000"/>
              </a:spcBef>
            </a:pPr>
            <a:r>
              <a:rPr lang="es-ES_tradnl" sz="2000" b="1">
                <a:solidFill>
                  <a:srgbClr val="FFFFCC"/>
                </a:solidFill>
                <a:latin typeface="Tempus Sans ITC" pitchFamily="82" charset="0"/>
              </a:rPr>
              <a:t>(429 a.c.)</a:t>
            </a:r>
            <a:endParaRPr lang="es-ES" sz="2000" b="1">
              <a:solidFill>
                <a:srgbClr val="FFFFCC"/>
              </a:solidFill>
              <a:latin typeface="Tempus Sans ITC" pitchFamily="82" charset="0"/>
            </a:endParaRPr>
          </a:p>
        </p:txBody>
      </p:sp>
      <p:sp>
        <p:nvSpPr>
          <p:cNvPr id="35855" name="Oval 15"/>
          <p:cNvSpPr>
            <a:spLocks noChangeArrowheads="1"/>
          </p:cNvSpPr>
          <p:nvPr/>
        </p:nvSpPr>
        <p:spPr bwMode="auto">
          <a:xfrm rot="-10592651">
            <a:off x="3124200" y="0"/>
            <a:ext cx="2438400" cy="990600"/>
          </a:xfrm>
          <a:prstGeom prst="ellipse">
            <a:avLst/>
          </a:prstGeom>
          <a:solidFill>
            <a:srgbClr val="FFFF00"/>
          </a:solidFill>
          <a:ln w="9525">
            <a:solidFill>
              <a:schemeClr val="tx1"/>
            </a:solidFill>
            <a:round/>
            <a:headEnd/>
            <a:tailEnd/>
          </a:ln>
          <a:effectLst/>
        </p:spPr>
        <p:txBody>
          <a:bodyPr wrap="none" anchor="ctr"/>
          <a:lstStyle/>
          <a:p>
            <a:endParaRPr lang="es-AR"/>
          </a:p>
        </p:txBody>
      </p:sp>
      <p:sp>
        <p:nvSpPr>
          <p:cNvPr id="35856" name="WordArt 16"/>
          <p:cNvSpPr>
            <a:spLocks noChangeArrowheads="1" noChangeShapeType="1" noTextEdit="1"/>
          </p:cNvSpPr>
          <p:nvPr/>
        </p:nvSpPr>
        <p:spPr bwMode="auto">
          <a:xfrm>
            <a:off x="3733800" y="304800"/>
            <a:ext cx="1143000" cy="152400"/>
          </a:xfrm>
          <a:prstGeom prst="rect">
            <a:avLst/>
          </a:prstGeom>
        </p:spPr>
        <p:txBody>
          <a:bodyPr spcFirstLastPara="1" wrap="none" fromWordArt="1">
            <a:prstTxWarp prst="textArchUp">
              <a:avLst>
                <a:gd name="adj" fmla="val 10800000"/>
              </a:avLst>
            </a:prstTxWarp>
          </a:bodyPr>
          <a:lstStyle/>
          <a:p>
            <a:pPr algn="ctr"/>
            <a:r>
              <a:rPr lang="es-AR" b="1" kern="10">
                <a:ln w="9525">
                  <a:solidFill>
                    <a:srgbClr val="000000"/>
                  </a:solidFill>
                  <a:round/>
                  <a:headEnd/>
                  <a:tailEnd/>
                </a:ln>
                <a:solidFill>
                  <a:srgbClr val="000000"/>
                </a:solidFill>
                <a:latin typeface="Tempus Sans ITC"/>
              </a:rPr>
              <a:t>EDAD</a:t>
            </a:r>
          </a:p>
        </p:txBody>
      </p:sp>
      <p:sp>
        <p:nvSpPr>
          <p:cNvPr id="35857" name="WordArt 17"/>
          <p:cNvSpPr>
            <a:spLocks noChangeArrowheads="1" noChangeShapeType="1" noTextEdit="1"/>
          </p:cNvSpPr>
          <p:nvPr/>
        </p:nvSpPr>
        <p:spPr bwMode="auto">
          <a:xfrm>
            <a:off x="3581400" y="457200"/>
            <a:ext cx="1619250" cy="466725"/>
          </a:xfrm>
          <a:prstGeom prst="rect">
            <a:avLst/>
          </a:prstGeom>
        </p:spPr>
        <p:txBody>
          <a:bodyPr wrap="none" fromWordArt="1">
            <a:prstTxWarp prst="textCanDown">
              <a:avLst>
                <a:gd name="adj" fmla="val 33333"/>
              </a:avLst>
            </a:prstTxWarp>
          </a:bodyPr>
          <a:lstStyle/>
          <a:p>
            <a:pPr algn="ctr"/>
            <a:r>
              <a:rPr lang="es-AR" b="1" kern="10">
                <a:ln w="9525">
                  <a:solidFill>
                    <a:srgbClr val="000000"/>
                  </a:solidFill>
                  <a:round/>
                  <a:headEnd/>
                  <a:tailEnd/>
                </a:ln>
                <a:solidFill>
                  <a:srgbClr val="000000"/>
                </a:solidFill>
                <a:latin typeface="Tempus Sans ITC"/>
              </a:rPr>
              <a:t>ANTIGUA</a:t>
            </a:r>
          </a:p>
        </p:txBody>
      </p:sp>
      <p:sp>
        <p:nvSpPr>
          <p:cNvPr id="35858" name="Text Box 18" descr="Papel seda rosa"/>
          <p:cNvSpPr txBox="1">
            <a:spLocks noChangeArrowheads="1"/>
          </p:cNvSpPr>
          <p:nvPr/>
        </p:nvSpPr>
        <p:spPr bwMode="auto">
          <a:xfrm>
            <a:off x="5580063" y="3573463"/>
            <a:ext cx="2819400" cy="495300"/>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dirty="0">
                <a:solidFill>
                  <a:srgbClr val="990099"/>
                </a:solidFill>
                <a:latin typeface="Tempus Sans ITC" pitchFamily="82" charset="0"/>
              </a:rPr>
              <a:t>SÓCRATES</a:t>
            </a:r>
            <a:endParaRPr lang="es-ES" b="1" dirty="0">
              <a:solidFill>
                <a:srgbClr val="990099"/>
              </a:solidFill>
              <a:latin typeface="Tempus Sans ITC" pitchFamily="82" charset="0"/>
            </a:endParaRPr>
          </a:p>
        </p:txBody>
      </p:sp>
      <p:sp>
        <p:nvSpPr>
          <p:cNvPr id="35859" name="Text Box 19"/>
          <p:cNvSpPr txBox="1">
            <a:spLocks noChangeArrowheads="1"/>
          </p:cNvSpPr>
          <p:nvPr/>
        </p:nvSpPr>
        <p:spPr bwMode="auto">
          <a:xfrm>
            <a:off x="6300788" y="4221163"/>
            <a:ext cx="1600200" cy="457200"/>
          </a:xfrm>
          <a:prstGeom prst="rect">
            <a:avLst/>
          </a:prstGeom>
          <a:noFill/>
          <a:ln w="9525">
            <a:noFill/>
            <a:miter lim="800000"/>
            <a:headEnd/>
            <a:tailEnd/>
          </a:ln>
          <a:effectLst/>
        </p:spPr>
        <p:txBody>
          <a:bodyPr>
            <a:spAutoFit/>
          </a:bodyPr>
          <a:lstStyle/>
          <a:p>
            <a:pPr algn="ctr">
              <a:spcBef>
                <a:spcPct val="50000"/>
              </a:spcBef>
            </a:pPr>
            <a:r>
              <a:rPr lang="es-ES_tradnl" b="1">
                <a:solidFill>
                  <a:srgbClr val="FFFFCC"/>
                </a:solidFill>
                <a:latin typeface="Tempus Sans ITC" pitchFamily="82" charset="0"/>
              </a:rPr>
              <a:t>(470 a.c.)</a:t>
            </a:r>
            <a:endParaRPr lang="es-ES" b="1">
              <a:solidFill>
                <a:srgbClr val="FFFFCC"/>
              </a:solidFill>
              <a:latin typeface="Tempus Sans ITC" pitchFamily="82" charset="0"/>
            </a:endParaRPr>
          </a:p>
        </p:txBody>
      </p:sp>
      <p:sp>
        <p:nvSpPr>
          <p:cNvPr id="35860" name="AutoShape 20"/>
          <p:cNvSpPr>
            <a:spLocks noChangeArrowheads="1"/>
          </p:cNvSpPr>
          <p:nvPr/>
        </p:nvSpPr>
        <p:spPr bwMode="auto">
          <a:xfrm>
            <a:off x="1219200" y="1295400"/>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35862" name="AutoShape 22"/>
          <p:cNvSpPr>
            <a:spLocks noChangeArrowheads="1"/>
          </p:cNvSpPr>
          <p:nvPr/>
        </p:nvSpPr>
        <p:spPr bwMode="auto">
          <a:xfrm>
            <a:off x="6804025" y="2924175"/>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35870" name="AutoShape 30"/>
          <p:cNvSpPr>
            <a:spLocks noChangeArrowheads="1"/>
          </p:cNvSpPr>
          <p:nvPr/>
        </p:nvSpPr>
        <p:spPr bwMode="auto">
          <a:xfrm>
            <a:off x="3492500" y="1628775"/>
            <a:ext cx="1800225" cy="936625"/>
          </a:xfrm>
          <a:prstGeom prst="irregularSeal2">
            <a:avLst/>
          </a:prstGeom>
          <a:solidFill>
            <a:srgbClr val="FF0000"/>
          </a:solidFill>
          <a:ln w="9525">
            <a:solidFill>
              <a:schemeClr val="tx1"/>
            </a:solidFill>
            <a:miter lim="800000"/>
            <a:headEnd/>
            <a:tailEnd/>
          </a:ln>
          <a:effectLst/>
        </p:spPr>
        <p:txBody>
          <a:bodyPr wrap="none" anchor="ctr"/>
          <a:lstStyle/>
          <a:p>
            <a:endParaRPr lang="es-AR"/>
          </a:p>
        </p:txBody>
      </p:sp>
      <p:sp>
        <p:nvSpPr>
          <p:cNvPr id="35873" name="AutoShape 33"/>
          <p:cNvSpPr>
            <a:spLocks noChangeArrowheads="1"/>
          </p:cNvSpPr>
          <p:nvPr/>
        </p:nvSpPr>
        <p:spPr bwMode="auto">
          <a:xfrm>
            <a:off x="3924300" y="1628775"/>
            <a:ext cx="935038" cy="1008063"/>
          </a:xfrm>
          <a:prstGeom prst="irregularSeal2">
            <a:avLst/>
          </a:prstGeom>
          <a:solidFill>
            <a:schemeClr val="tx1"/>
          </a:solidFill>
          <a:ln w="9525">
            <a:solidFill>
              <a:schemeClr val="tx1"/>
            </a:solidFill>
            <a:miter lim="800000"/>
            <a:headEnd/>
            <a:tailEnd/>
          </a:ln>
          <a:effectLst/>
        </p:spPr>
        <p:txBody>
          <a:bodyPr wrap="none" anchor="ctr"/>
          <a:lstStyle/>
          <a:p>
            <a:endParaRPr lang="es-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fade">
                                      <p:cBhvr>
                                        <p:cTn id="7" dur="500"/>
                                        <p:tgtEl>
                                          <p:spTgt spid="3584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845"/>
                                        </p:tgtEl>
                                        <p:attrNameLst>
                                          <p:attrName>style.visibility</p:attrName>
                                        </p:attrNameLst>
                                      </p:cBhvr>
                                      <p:to>
                                        <p:strVal val="visible"/>
                                      </p:to>
                                    </p:set>
                                    <p:animEffect transition="in" filter="dissolve">
                                      <p:cBhvr>
                                        <p:cTn id="11" dur="500"/>
                                        <p:tgtEl>
                                          <p:spTgt spid="35845"/>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35847"/>
                                        </p:tgtEl>
                                        <p:attrNameLst>
                                          <p:attrName>style.visibility</p:attrName>
                                        </p:attrNameLst>
                                      </p:cBhvr>
                                      <p:to>
                                        <p:strVal val="visible"/>
                                      </p:to>
                                    </p:set>
                                    <p:animEffect transition="in" filter="dissolve">
                                      <p:cBhvr>
                                        <p:cTn id="14" dur="500"/>
                                        <p:tgtEl>
                                          <p:spTgt spid="3584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862"/>
                                        </p:tgtEl>
                                        <p:attrNameLst>
                                          <p:attrName>style.visibility</p:attrName>
                                        </p:attrNameLst>
                                      </p:cBhvr>
                                      <p:to>
                                        <p:strVal val="visible"/>
                                      </p:to>
                                    </p:set>
                                    <p:animEffect transition="in" filter="fade">
                                      <p:cBhvr>
                                        <p:cTn id="19" dur="500"/>
                                        <p:tgtEl>
                                          <p:spTgt spid="3586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5858"/>
                                        </p:tgtEl>
                                        <p:attrNameLst>
                                          <p:attrName>style.visibility</p:attrName>
                                        </p:attrNameLst>
                                      </p:cBhvr>
                                      <p:to>
                                        <p:strVal val="visible"/>
                                      </p:to>
                                    </p:set>
                                    <p:animEffect transition="in" filter="dissolve">
                                      <p:cBhvr>
                                        <p:cTn id="22" dur="500"/>
                                        <p:tgtEl>
                                          <p:spTgt spid="35858"/>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35859"/>
                                        </p:tgtEl>
                                        <p:attrNameLst>
                                          <p:attrName>style.visibility</p:attrName>
                                        </p:attrNameLst>
                                      </p:cBhvr>
                                      <p:to>
                                        <p:strVal val="visible"/>
                                      </p:to>
                                    </p:set>
                                    <p:animEffect transition="in" filter="dissolve">
                                      <p:cBhvr>
                                        <p:cTn id="26" dur="500"/>
                                        <p:tgtEl>
                                          <p:spTgt spid="35859"/>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35849"/>
                                        </p:tgtEl>
                                        <p:attrNameLst>
                                          <p:attrName>style.visibility</p:attrName>
                                        </p:attrNameLst>
                                      </p:cBhvr>
                                      <p:to>
                                        <p:strVal val="visible"/>
                                      </p:to>
                                    </p:set>
                                    <p:animEffect transition="in" filter="dissolve">
                                      <p:cBhvr>
                                        <p:cTn id="30" dur="500"/>
                                        <p:tgtEl>
                                          <p:spTgt spid="35849"/>
                                        </p:tgtEl>
                                      </p:cBhvr>
                                    </p:animEffect>
                                  </p:childTnLst>
                                </p:cTn>
                              </p:par>
                            </p:childTnLst>
                          </p:cTn>
                        </p:par>
                        <p:par>
                          <p:cTn id="31" fill="hold">
                            <p:stCondLst>
                              <p:cond delay="1500"/>
                            </p:stCondLst>
                            <p:childTnLst>
                              <p:par>
                                <p:cTn id="32" presetID="9" presetClass="entr" presetSubtype="0" fill="hold" grpId="0" nodeType="afterEffect">
                                  <p:stCondLst>
                                    <p:cond delay="0"/>
                                  </p:stCondLst>
                                  <p:childTnLst>
                                    <p:set>
                                      <p:cBhvr>
                                        <p:cTn id="33" dur="1" fill="hold">
                                          <p:stCondLst>
                                            <p:cond delay="0"/>
                                          </p:stCondLst>
                                        </p:cTn>
                                        <p:tgtEl>
                                          <p:spTgt spid="35850"/>
                                        </p:tgtEl>
                                        <p:attrNameLst>
                                          <p:attrName>style.visibility</p:attrName>
                                        </p:attrNameLst>
                                      </p:cBhvr>
                                      <p:to>
                                        <p:strVal val="visible"/>
                                      </p:to>
                                    </p:set>
                                    <p:animEffect transition="in" filter="dissolve">
                                      <p:cBhvr>
                                        <p:cTn id="34" dur="500"/>
                                        <p:tgtEl>
                                          <p:spTgt spid="35850"/>
                                        </p:tgtEl>
                                      </p:cBhvr>
                                    </p:animEffect>
                                  </p:childTnLst>
                                </p:cTn>
                              </p:par>
                            </p:childTnLst>
                          </p:cTn>
                        </p:par>
                        <p:par>
                          <p:cTn id="35" fill="hold">
                            <p:stCondLst>
                              <p:cond delay="2000"/>
                            </p:stCondLst>
                            <p:childTnLst>
                              <p:par>
                                <p:cTn id="36" presetID="9" presetClass="entr" presetSubtype="0" fill="hold" grpId="0" nodeType="afterEffect">
                                  <p:stCondLst>
                                    <p:cond delay="0"/>
                                  </p:stCondLst>
                                  <p:childTnLst>
                                    <p:set>
                                      <p:cBhvr>
                                        <p:cTn id="37" dur="1" fill="hold">
                                          <p:stCondLst>
                                            <p:cond delay="0"/>
                                          </p:stCondLst>
                                        </p:cTn>
                                        <p:tgtEl>
                                          <p:spTgt spid="35853"/>
                                        </p:tgtEl>
                                        <p:attrNameLst>
                                          <p:attrName>style.visibility</p:attrName>
                                        </p:attrNameLst>
                                      </p:cBhvr>
                                      <p:to>
                                        <p:strVal val="visible"/>
                                      </p:to>
                                    </p:set>
                                    <p:animEffect transition="in" filter="dissolve">
                                      <p:cBhvr>
                                        <p:cTn id="38"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7" grpId="0"/>
      <p:bldP spid="35849" grpId="0" animBg="1"/>
      <p:bldP spid="35850" grpId="0" animBg="1" autoUpdateAnimBg="0"/>
      <p:bldP spid="35853" grpId="0" autoUpdateAnimBg="0"/>
      <p:bldP spid="35858" grpId="0" animBg="1" autoUpdateAnimBg="0"/>
      <p:bldP spid="35859" grpId="0" autoUpdateAnimBg="0"/>
      <p:bldP spid="358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Text Box 5"/>
          <p:cNvSpPr txBox="1">
            <a:spLocks noChangeArrowheads="1"/>
          </p:cNvSpPr>
          <p:nvPr/>
        </p:nvSpPr>
        <p:spPr bwMode="auto">
          <a:xfrm>
            <a:off x="4572000" y="1219200"/>
            <a:ext cx="3200400" cy="1739900"/>
          </a:xfrm>
          <a:prstGeom prst="rect">
            <a:avLst/>
          </a:prstGeom>
          <a:noFill/>
          <a:ln w="9525">
            <a:noFill/>
            <a:miter lim="800000"/>
            <a:headEnd/>
            <a:tailEnd/>
          </a:ln>
          <a:effectLst/>
        </p:spPr>
        <p:txBody>
          <a:bodyPr>
            <a:spAutoFit/>
          </a:bodyPr>
          <a:lstStyle/>
          <a:p>
            <a:pPr algn="ctr">
              <a:spcBef>
                <a:spcPct val="50000"/>
              </a:spcBef>
            </a:pPr>
            <a:r>
              <a:rPr lang="es-ES_tradnl"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rPr>
              <a:t>MATERIA             y                        FORMA</a:t>
            </a:r>
            <a:endParaRPr lang="es-E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endParaRPr>
          </a:p>
        </p:txBody>
      </p:sp>
      <p:sp>
        <p:nvSpPr>
          <p:cNvPr id="37894" name="Oval 6"/>
          <p:cNvSpPr>
            <a:spLocks noChangeArrowheads="1"/>
          </p:cNvSpPr>
          <p:nvPr/>
        </p:nvSpPr>
        <p:spPr bwMode="auto">
          <a:xfrm>
            <a:off x="4114800" y="1066800"/>
            <a:ext cx="3962400" cy="2057400"/>
          </a:xfrm>
          <a:prstGeom prst="ellipse">
            <a:avLst/>
          </a:prstGeom>
          <a:noFill/>
          <a:ln w="57150" cmpd="thickThin">
            <a:solidFill>
              <a:srgbClr val="9BBBAF"/>
            </a:solidFill>
            <a:round/>
            <a:headEnd/>
            <a:tailEnd/>
          </a:ln>
          <a:effectLst/>
        </p:spPr>
        <p:txBody>
          <a:bodyPr wrap="none" anchor="ctr"/>
          <a:lstStyle/>
          <a:p>
            <a:endParaRPr lang="es-AR"/>
          </a:p>
        </p:txBody>
      </p:sp>
      <p:sp>
        <p:nvSpPr>
          <p:cNvPr id="37895" name="Text Box 7"/>
          <p:cNvSpPr txBox="1">
            <a:spLocks noChangeArrowheads="1"/>
          </p:cNvSpPr>
          <p:nvPr/>
        </p:nvSpPr>
        <p:spPr bwMode="auto">
          <a:xfrm>
            <a:off x="228600" y="4038600"/>
            <a:ext cx="3124200" cy="1077218"/>
          </a:xfrm>
          <a:prstGeom prst="rect">
            <a:avLst/>
          </a:prstGeom>
          <a:noFill/>
          <a:ln w="9525">
            <a:noFill/>
            <a:miter lim="800000"/>
            <a:headEnd/>
            <a:tailEnd/>
          </a:ln>
          <a:effectLst/>
        </p:spPr>
        <p:txBody>
          <a:bodyPr>
            <a:spAutoFit/>
            <a:scene3d>
              <a:camera prst="orthographicFront"/>
              <a:lightRig rig="threePt" dir="t"/>
            </a:scene3d>
            <a:sp3d extrusionH="57150">
              <a:bevelT w="38100" h="38100" prst="relaxedInset"/>
            </a:sp3d>
          </a:bodyPr>
          <a:lstStyle/>
          <a:p>
            <a:pPr algn="ctr">
              <a:spcBef>
                <a:spcPct val="50000"/>
              </a:spcBef>
            </a:pPr>
            <a:r>
              <a:rPr lang="es-ES_tradnl" b="1" dirty="0">
                <a:solidFill>
                  <a:srgbClr val="CCCC00"/>
                </a:solidFill>
                <a:effectLst>
                  <a:outerShdw blurRad="38100" dist="38100" dir="2700000" algn="tl">
                    <a:srgbClr val="C0C0C0"/>
                  </a:outerShdw>
                </a:effectLst>
              </a:rPr>
              <a:t>  </a:t>
            </a:r>
            <a:r>
              <a:rPr lang="es-ES_tradnl" sz="3200" dirty="0">
                <a:ln w="18415" cmpd="sng">
                  <a:solidFill>
                    <a:srgbClr val="FFFFFF"/>
                  </a:solidFill>
                  <a:prstDash val="solid"/>
                </a:ln>
                <a:solidFill>
                  <a:srgbClr val="FFFFFF"/>
                </a:solidFill>
                <a:effectLst>
                  <a:outerShdw blurRad="63500" dir="3600000" algn="tl" rotWithShape="0">
                    <a:srgbClr val="000000">
                      <a:alpha val="70000"/>
                    </a:srgbClr>
                  </a:outerShdw>
                </a:effectLst>
              </a:rPr>
              <a:t>ARISTÓTELES        (384-322 </a:t>
            </a:r>
            <a:r>
              <a:rPr lang="es-ES_tradnl" sz="3200" dirty="0" err="1">
                <a:ln w="18415" cmpd="sng">
                  <a:solidFill>
                    <a:srgbClr val="FFFFFF"/>
                  </a:solidFill>
                  <a:prstDash val="solid"/>
                </a:ln>
                <a:solidFill>
                  <a:srgbClr val="FFFFFF"/>
                </a:solidFill>
                <a:effectLst>
                  <a:outerShdw blurRad="63500" dir="3600000" algn="tl" rotWithShape="0">
                    <a:srgbClr val="000000">
                      <a:alpha val="70000"/>
                    </a:srgbClr>
                  </a:outerShdw>
                </a:effectLst>
              </a:rPr>
              <a:t>a.c.</a:t>
            </a:r>
            <a:r>
              <a:rPr lang="es-ES_tradnl" sz="3200" dirty="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s-ES"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910" name="WordArt 22"/>
          <p:cNvSpPr>
            <a:spLocks noChangeArrowheads="1" noChangeShapeType="1" noTextEdit="1"/>
          </p:cNvSpPr>
          <p:nvPr/>
        </p:nvSpPr>
        <p:spPr bwMode="auto">
          <a:xfrm>
            <a:off x="4876800" y="3276600"/>
            <a:ext cx="3048000" cy="1457325"/>
          </a:xfrm>
          <a:prstGeom prst="rect">
            <a:avLst/>
          </a:prstGeom>
        </p:spPr>
        <p:txBody>
          <a:bodyPr wrap="none" fromWordArt="1">
            <a:prstTxWarp prst="textSlantUp">
              <a:avLst>
                <a:gd name="adj" fmla="val 55556"/>
              </a:avLst>
            </a:prstTxWarp>
          </a:bodyPr>
          <a:lstStyle/>
          <a:p>
            <a:pPr algn="ctr"/>
            <a:r>
              <a:rPr lang="es-AR" sz="3600" i="1" kern="10" dirty="0">
                <a:ln w="18415" cmpd="sng">
                  <a:solidFill>
                    <a:schemeClr val="bg1">
                      <a:lumMod val="65000"/>
                      <a:lumOff val="35000"/>
                    </a:schemeClr>
                  </a:solidFill>
                  <a:prstDash val="solid"/>
                </a:ln>
                <a:solidFill>
                  <a:srgbClr val="FFFFFF"/>
                </a:solidFill>
                <a:effectLst>
                  <a:glow rad="101600">
                    <a:schemeClr val="accent2">
                      <a:satMod val="175000"/>
                      <a:alpha val="40000"/>
                    </a:schemeClr>
                  </a:glow>
                  <a:outerShdw blurRad="63500" dir="3600000" algn="tl" rotWithShape="0">
                    <a:srgbClr val="000000">
                      <a:alpha val="70000"/>
                    </a:srgbClr>
                  </a:outerShdw>
                </a:effectLst>
                <a:latin typeface="Arial Black"/>
              </a:rPr>
              <a:t>INSEPARABLES</a:t>
            </a:r>
          </a:p>
        </p:txBody>
      </p:sp>
      <p:pic>
        <p:nvPicPr>
          <p:cNvPr id="7" name="Picture 4" descr="http://3.bp.blogspot.com/--fo8KsTMf6M/TklPt9sGBII/AAAAAAAAArg/0MHb98CprcA/s400/Aristoteles.png"/>
          <p:cNvPicPr>
            <a:picLocks noChangeAspect="1" noChangeArrowheads="1"/>
          </p:cNvPicPr>
          <p:nvPr/>
        </p:nvPicPr>
        <p:blipFill>
          <a:blip r:embed="rId2" cstate="print"/>
          <a:srcRect/>
          <a:stretch>
            <a:fillRect/>
          </a:stretch>
        </p:blipFill>
        <p:spPr bwMode="auto">
          <a:xfrm>
            <a:off x="467544" y="620688"/>
            <a:ext cx="2373564" cy="324036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blinds(vertical)">
                                      <p:cBhvr>
                                        <p:cTn id="7" dur="1000"/>
                                        <p:tgtEl>
                                          <p:spTgt spid="37893"/>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37894"/>
                                        </p:tgtEl>
                                        <p:attrNameLst>
                                          <p:attrName>style.visibility</p:attrName>
                                        </p:attrNameLst>
                                      </p:cBhvr>
                                      <p:to>
                                        <p:strVal val="visible"/>
                                      </p:to>
                                    </p:set>
                                  </p:childTnLst>
                                </p:cTn>
                              </p:par>
                            </p:childTnLst>
                          </p:cTn>
                        </p:par>
                        <p:par>
                          <p:cTn id="10" fill="hold">
                            <p:stCondLst>
                              <p:cond delay="1000"/>
                            </p:stCondLst>
                            <p:childTnLst>
                              <p:par>
                                <p:cTn id="11" presetID="17" presetClass="entr" presetSubtype="10" fill="hold" grpId="0" nodeType="afterEffect">
                                  <p:stCondLst>
                                    <p:cond delay="0"/>
                                  </p:stCondLst>
                                  <p:childTnLst>
                                    <p:set>
                                      <p:cBhvr>
                                        <p:cTn id="12" dur="1" fill="hold">
                                          <p:stCondLst>
                                            <p:cond delay="0"/>
                                          </p:stCondLst>
                                        </p:cTn>
                                        <p:tgtEl>
                                          <p:spTgt spid="37910"/>
                                        </p:tgtEl>
                                        <p:attrNameLst>
                                          <p:attrName>style.visibility</p:attrName>
                                        </p:attrNameLst>
                                      </p:cBhvr>
                                      <p:to>
                                        <p:strVal val="visible"/>
                                      </p:to>
                                    </p:set>
                                    <p:anim calcmode="lin" valueType="num">
                                      <p:cBhvr>
                                        <p:cTn id="13" dur="2000" fill="hold"/>
                                        <p:tgtEl>
                                          <p:spTgt spid="37910"/>
                                        </p:tgtEl>
                                        <p:attrNameLst>
                                          <p:attrName>ppt_w</p:attrName>
                                        </p:attrNameLst>
                                      </p:cBhvr>
                                      <p:tavLst>
                                        <p:tav tm="0">
                                          <p:val>
                                            <p:fltVal val="0"/>
                                          </p:val>
                                        </p:tav>
                                        <p:tav tm="100000">
                                          <p:val>
                                            <p:strVal val="#ppt_w"/>
                                          </p:val>
                                        </p:tav>
                                      </p:tavLst>
                                    </p:anim>
                                    <p:anim calcmode="lin" valueType="num">
                                      <p:cBhvr>
                                        <p:cTn id="14" dur="2000" fill="hold"/>
                                        <p:tgtEl>
                                          <p:spTgt spid="379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utoUpdateAnimBg="0"/>
      <p:bldP spid="37894" grpId="0" animBg="1"/>
      <p:bldP spid="379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descr="escuedet"/>
          <p:cNvPicPr>
            <a:picLocks noChangeAspect="1" noChangeArrowheads="1"/>
          </p:cNvPicPr>
          <p:nvPr/>
        </p:nvPicPr>
        <p:blipFill>
          <a:blip r:embed="rId2" cstate="print"/>
          <a:srcRect/>
          <a:stretch>
            <a:fillRect/>
          </a:stretch>
        </p:blipFill>
        <p:spPr bwMode="auto">
          <a:xfrm>
            <a:off x="6324600" y="115888"/>
            <a:ext cx="2819400" cy="5257800"/>
          </a:xfrm>
          <a:prstGeom prst="rect">
            <a:avLst/>
          </a:prstGeom>
          <a:noFill/>
        </p:spPr>
      </p:pic>
      <p:sp>
        <p:nvSpPr>
          <p:cNvPr id="2056" name="Rectangle 8"/>
          <p:cNvSpPr>
            <a:spLocks noChangeArrowheads="1"/>
          </p:cNvSpPr>
          <p:nvPr/>
        </p:nvSpPr>
        <p:spPr bwMode="auto">
          <a:xfrm>
            <a:off x="-168275" y="1066800"/>
            <a:ext cx="9144000" cy="304800"/>
          </a:xfrm>
          <a:prstGeom prst="rect">
            <a:avLst/>
          </a:prstGeom>
          <a:noFill/>
          <a:ln w="9525">
            <a:noFill/>
            <a:miter lim="800000"/>
            <a:headEnd/>
            <a:tailEnd/>
          </a:ln>
          <a:effectLst/>
        </p:spPr>
        <p:txBody>
          <a:bodyPr>
            <a:spAutoFit/>
          </a:bodyPr>
          <a:lstStyle/>
          <a:p>
            <a:endParaRPr lang="es-AR"/>
          </a:p>
        </p:txBody>
      </p:sp>
      <p:pic>
        <p:nvPicPr>
          <p:cNvPr id="2059" name="Picture 11" descr="rafaelb">
            <a:hlinkClick r:id="rId3" tooltip="Rafael, La escuela de Atenas"/>
          </p:cNvPr>
          <p:cNvPicPr>
            <a:picLocks noChangeAspect="1" noChangeArrowheads="1"/>
          </p:cNvPicPr>
          <p:nvPr/>
        </p:nvPicPr>
        <p:blipFill>
          <a:blip r:embed="rId4" cstate="print"/>
          <a:srcRect/>
          <a:stretch>
            <a:fillRect/>
          </a:stretch>
        </p:blipFill>
        <p:spPr bwMode="auto">
          <a:xfrm>
            <a:off x="0" y="0"/>
            <a:ext cx="6248400" cy="4572000"/>
          </a:xfrm>
          <a:prstGeom prst="rect">
            <a:avLst/>
          </a:prstGeom>
          <a:noFill/>
        </p:spPr>
      </p:pic>
      <p:sp>
        <p:nvSpPr>
          <p:cNvPr id="2060" name="Text Box 12"/>
          <p:cNvSpPr txBox="1">
            <a:spLocks noChangeArrowheads="1"/>
          </p:cNvSpPr>
          <p:nvPr/>
        </p:nvSpPr>
        <p:spPr bwMode="auto">
          <a:xfrm>
            <a:off x="304800" y="4876800"/>
            <a:ext cx="5791200" cy="707886"/>
          </a:xfrm>
          <a:prstGeom prst="rect">
            <a:avLst/>
          </a:prstGeom>
          <a:noFill/>
          <a:ln w="9525">
            <a:noFill/>
            <a:miter lim="800000"/>
            <a:headEnd/>
            <a:tailEnd/>
          </a:ln>
          <a:effectLst/>
        </p:spPr>
        <p:txBody>
          <a:bodyPr>
            <a:spAutoFit/>
            <a:scene3d>
              <a:camera prst="orthographicFront"/>
              <a:lightRig rig="threePt" dir="t"/>
            </a:scene3d>
            <a:sp3d extrusionH="57150">
              <a:bevelT w="38100" h="38100" prst="relaxedInset"/>
            </a:sp3d>
          </a:bodyPr>
          <a:lstStyle/>
          <a:p>
            <a:pPr>
              <a:spcBef>
                <a:spcPct val="50000"/>
              </a:spcBef>
            </a:pPr>
            <a:r>
              <a:rPr lang="es-ES_tradnl" sz="4000" b="1" dirty="0">
                <a:solidFill>
                  <a:schemeClr val="bg2"/>
                </a:solidFill>
                <a:effectLst>
                  <a:outerShdw blurRad="38100" dist="38100" dir="2700000" algn="tl">
                    <a:srgbClr val="C0C0C0"/>
                  </a:outerShdw>
                </a:effectLst>
                <a:latin typeface="Zurich Blk BT" pitchFamily="34" charset="0"/>
              </a:rPr>
              <a:t>La Escuela de Atenas</a:t>
            </a:r>
            <a:endParaRPr lang="es-ES" sz="4000" b="1" dirty="0">
              <a:solidFill>
                <a:schemeClr val="bg2"/>
              </a:solidFill>
              <a:effectLst>
                <a:outerShdw blurRad="38100" dist="38100" dir="2700000" algn="tl">
                  <a:srgbClr val="C0C0C0"/>
                </a:outerShdw>
              </a:effectLst>
              <a:latin typeface="Zurich Blk BT" pitchFamily="34" charset="0"/>
            </a:endParaRPr>
          </a:p>
        </p:txBody>
      </p:sp>
      <p:sp>
        <p:nvSpPr>
          <p:cNvPr id="2061" name="Text Box 13"/>
          <p:cNvSpPr txBox="1">
            <a:spLocks noChangeArrowheads="1"/>
          </p:cNvSpPr>
          <p:nvPr/>
        </p:nvSpPr>
        <p:spPr bwMode="auto">
          <a:xfrm>
            <a:off x="3200400" y="5943600"/>
            <a:ext cx="5791200" cy="707886"/>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lgn="r">
              <a:spcBef>
                <a:spcPct val="50000"/>
              </a:spcBef>
            </a:pPr>
            <a:r>
              <a:rPr lang="es-ES_tradnl" sz="4000" b="1" dirty="0" smtClean="0">
                <a:solidFill>
                  <a:schemeClr val="bg2"/>
                </a:solidFill>
                <a:effectLst>
                  <a:outerShdw blurRad="38100" dist="38100" dir="2700000" algn="tl">
                    <a:srgbClr val="C0C0C0"/>
                  </a:outerShdw>
                </a:effectLst>
                <a:latin typeface="Zurich Blk BT" pitchFamily="34" charset="0"/>
              </a:rPr>
              <a:t>Rafael </a:t>
            </a:r>
            <a:r>
              <a:rPr lang="es-ES_tradnl" sz="4000" b="1" dirty="0" err="1" smtClean="0">
                <a:solidFill>
                  <a:schemeClr val="bg2"/>
                </a:solidFill>
                <a:effectLst>
                  <a:outerShdw blurRad="38100" dist="38100" dir="2700000" algn="tl">
                    <a:srgbClr val="C0C0C0"/>
                  </a:outerShdw>
                </a:effectLst>
                <a:latin typeface="Zurich Blk BT" pitchFamily="34" charset="0"/>
              </a:rPr>
              <a:t>Sanzio</a:t>
            </a:r>
            <a:endParaRPr lang="es-ES" sz="4000" b="1" dirty="0">
              <a:solidFill>
                <a:schemeClr val="bg2"/>
              </a:solidFill>
              <a:effectLst>
                <a:outerShdw blurRad="38100" dist="38100" dir="2700000" algn="tl">
                  <a:srgbClr val="C0C0C0"/>
                </a:outerShdw>
              </a:effectLst>
              <a:latin typeface="Zurich Blk BT" pitchFamily="34" charset="0"/>
            </a:endParaRPr>
          </a:p>
        </p:txBody>
      </p:sp>
      <p:sp>
        <p:nvSpPr>
          <p:cNvPr id="2064" name="Oval 16"/>
          <p:cNvSpPr>
            <a:spLocks noChangeArrowheads="1"/>
          </p:cNvSpPr>
          <p:nvPr/>
        </p:nvSpPr>
        <p:spPr bwMode="auto">
          <a:xfrm>
            <a:off x="2700338" y="2420938"/>
            <a:ext cx="935037" cy="1152525"/>
          </a:xfrm>
          <a:prstGeom prst="ellipse">
            <a:avLst/>
          </a:prstGeom>
          <a:noFill/>
          <a:ln w="57150">
            <a:solidFill>
              <a:schemeClr val="tx1"/>
            </a:solidFill>
            <a:round/>
            <a:headEnd/>
            <a:tailEnd/>
          </a:ln>
          <a:effectLst/>
        </p:spPr>
        <p:txBody>
          <a:bodyPr wrap="none" anchor="ctr"/>
          <a:lstStyle/>
          <a:p>
            <a:endParaRPr lang="es-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064"/>
                                        </p:tgtEl>
                                        <p:attrNameLst>
                                          <p:attrName>style.visibility</p:attrName>
                                        </p:attrNameLst>
                                      </p:cBhvr>
                                      <p:to>
                                        <p:strVal val="visible"/>
                                      </p:to>
                                    </p:set>
                                    <p:anim calcmode="lin" valueType="num">
                                      <p:cBhvr>
                                        <p:cTn id="7" dur="1000" fill="hold"/>
                                        <p:tgtEl>
                                          <p:spTgt spid="2064"/>
                                        </p:tgtEl>
                                        <p:attrNameLst>
                                          <p:attrName>ppt_w</p:attrName>
                                        </p:attrNameLst>
                                      </p:cBhvr>
                                      <p:tavLst>
                                        <p:tav tm="0">
                                          <p:val>
                                            <p:strVal val="#ppt_w*0.70"/>
                                          </p:val>
                                        </p:tav>
                                        <p:tav tm="100000">
                                          <p:val>
                                            <p:strVal val="#ppt_w"/>
                                          </p:val>
                                        </p:tav>
                                      </p:tavLst>
                                    </p:anim>
                                    <p:anim calcmode="lin" valueType="num">
                                      <p:cBhvr>
                                        <p:cTn id="8" dur="1000" fill="hold"/>
                                        <p:tgtEl>
                                          <p:spTgt spid="2064"/>
                                        </p:tgtEl>
                                        <p:attrNameLst>
                                          <p:attrName>ppt_h</p:attrName>
                                        </p:attrNameLst>
                                      </p:cBhvr>
                                      <p:tavLst>
                                        <p:tav tm="0">
                                          <p:val>
                                            <p:strVal val="#ppt_h"/>
                                          </p:val>
                                        </p:tav>
                                        <p:tav tm="100000">
                                          <p:val>
                                            <p:strVal val="#ppt_h"/>
                                          </p:val>
                                        </p:tav>
                                      </p:tavLst>
                                    </p:anim>
                                    <p:animEffect transition="in" filter="fade">
                                      <p:cBhvr>
                                        <p:cTn id="9" dur="1000"/>
                                        <p:tgtEl>
                                          <p:spTgt spid="2064"/>
                                        </p:tgtEl>
                                      </p:cBhvr>
                                    </p:animEffect>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2055"/>
                                        </p:tgtEl>
                                        <p:attrNameLst>
                                          <p:attrName>style.visibility</p:attrName>
                                        </p:attrNameLst>
                                      </p:cBhvr>
                                      <p:to>
                                        <p:strVal val="visible"/>
                                      </p:to>
                                    </p:set>
                                    <p:animEffect transition="in" filter="dissolve">
                                      <p:cBhvr>
                                        <p:cTn id="13" dur="10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Text Box 6"/>
          <p:cNvSpPr txBox="1">
            <a:spLocks noChangeArrowheads="1"/>
          </p:cNvSpPr>
          <p:nvPr/>
        </p:nvSpPr>
        <p:spPr bwMode="auto">
          <a:xfrm>
            <a:off x="3419872" y="2348880"/>
            <a:ext cx="5410200" cy="579438"/>
          </a:xfrm>
          <a:prstGeom prst="rect">
            <a:avLst/>
          </a:prstGeom>
          <a:noFill/>
          <a:ln w="9525">
            <a:noFill/>
            <a:miter lim="800000"/>
            <a:headEnd/>
            <a:tailEnd/>
          </a:ln>
          <a:effectLst/>
        </p:spPr>
        <p:txBody>
          <a:bodyPr>
            <a:spAutoFit/>
            <a:scene3d>
              <a:camera prst="orthographicFront"/>
              <a:lightRig rig="threePt" dir="t"/>
            </a:scene3d>
            <a:sp3d extrusionH="57150">
              <a:bevelT w="38100" h="38100" prst="angle"/>
            </a:sp3d>
          </a:bodyPr>
          <a:lstStyle/>
          <a:p>
            <a:pPr>
              <a:spcBef>
                <a:spcPct val="50000"/>
              </a:spcBef>
            </a:pPr>
            <a:r>
              <a:rPr lang="es-ES_tradnl" sz="3200" b="1" dirty="0">
                <a:solidFill>
                  <a:srgbClr val="CC0099"/>
                </a:solidFill>
                <a:effectLst>
                  <a:outerShdw blurRad="38100" dist="38100" dir="2700000" algn="tl">
                    <a:srgbClr val="C0C0C0"/>
                  </a:outerShdw>
                </a:effectLst>
              </a:rPr>
              <a:t>MATERIA             FORMA</a:t>
            </a:r>
            <a:endParaRPr lang="es-ES" sz="3200" b="1" dirty="0">
              <a:solidFill>
                <a:srgbClr val="CC0099"/>
              </a:solidFill>
              <a:effectLst>
                <a:outerShdw blurRad="38100" dist="38100" dir="2700000" algn="tl">
                  <a:srgbClr val="C0C0C0"/>
                </a:outerShdw>
              </a:effectLst>
            </a:endParaRPr>
          </a:p>
        </p:txBody>
      </p:sp>
      <p:sp>
        <p:nvSpPr>
          <p:cNvPr id="62471" name="Line 7"/>
          <p:cNvSpPr>
            <a:spLocks noChangeShapeType="1"/>
          </p:cNvSpPr>
          <p:nvPr/>
        </p:nvSpPr>
        <p:spPr bwMode="auto">
          <a:xfrm>
            <a:off x="5364088" y="2636912"/>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62472" name="Line 8"/>
          <p:cNvSpPr>
            <a:spLocks noChangeShapeType="1"/>
          </p:cNvSpPr>
          <p:nvPr/>
        </p:nvSpPr>
        <p:spPr bwMode="auto">
          <a:xfrm flipH="1">
            <a:off x="5292080" y="2780928"/>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pic>
        <p:nvPicPr>
          <p:cNvPr id="62484" name="Picture 20" descr="chicken_laying_eggs_md_wht.gif (15866 bytes)"/>
          <p:cNvPicPr>
            <a:picLocks noGrp="1" noChangeAspect="1" noChangeArrowheads="1" noCrop="1"/>
          </p:cNvPicPr>
          <p:nvPr>
            <p:ph sz="half" idx="1"/>
          </p:nvPr>
        </p:nvPicPr>
        <p:blipFill>
          <a:blip r:embed="rId2" cstate="print"/>
          <a:srcRect/>
          <a:stretch>
            <a:fillRect/>
          </a:stretch>
        </p:blipFill>
        <p:spPr>
          <a:xfrm>
            <a:off x="6516688" y="3573463"/>
            <a:ext cx="1152525" cy="1439862"/>
          </a:xfrm>
          <a:noFill/>
          <a:ln/>
        </p:spPr>
      </p:pic>
      <p:pic>
        <p:nvPicPr>
          <p:cNvPr id="62492" name="Picture 28" descr="gallina-istruzioni"/>
          <p:cNvPicPr>
            <a:picLocks noGrp="1" noChangeAspect="1" noChangeArrowheads="1"/>
          </p:cNvPicPr>
          <p:nvPr>
            <p:ph sz="half" idx="2"/>
          </p:nvPr>
        </p:nvPicPr>
        <p:blipFill>
          <a:blip r:embed="rId3" cstate="print"/>
          <a:srcRect/>
          <a:stretch>
            <a:fillRect/>
          </a:stretch>
        </p:blipFill>
        <p:spPr>
          <a:xfrm>
            <a:off x="3347864" y="3645024"/>
            <a:ext cx="2014537" cy="1243013"/>
          </a:xfrm>
          <a:noFill/>
          <a:ln/>
        </p:spPr>
      </p:pic>
      <p:pic>
        <p:nvPicPr>
          <p:cNvPr id="12" name="Picture 4" descr="http://3.bp.blogspot.com/--fo8KsTMf6M/TklPt9sGBII/AAAAAAAAArg/0MHb98CprcA/s400/Aristoteles.png"/>
          <p:cNvPicPr>
            <a:picLocks noChangeAspect="1" noChangeArrowheads="1"/>
          </p:cNvPicPr>
          <p:nvPr/>
        </p:nvPicPr>
        <p:blipFill>
          <a:blip r:embed="rId4" cstate="print"/>
          <a:srcRect/>
          <a:stretch>
            <a:fillRect/>
          </a:stretch>
        </p:blipFill>
        <p:spPr bwMode="auto">
          <a:xfrm>
            <a:off x="251520" y="2204864"/>
            <a:ext cx="2373564" cy="3240360"/>
          </a:xfrm>
          <a:prstGeom prst="rect">
            <a:avLst/>
          </a:prstGeom>
          <a:noFill/>
        </p:spPr>
      </p:pic>
      <p:sp>
        <p:nvSpPr>
          <p:cNvPr id="13" name="Text Box 7"/>
          <p:cNvSpPr txBox="1">
            <a:spLocks noChangeArrowheads="1"/>
          </p:cNvSpPr>
          <p:nvPr/>
        </p:nvSpPr>
        <p:spPr bwMode="auto">
          <a:xfrm>
            <a:off x="0" y="5517232"/>
            <a:ext cx="3124200" cy="1077218"/>
          </a:xfrm>
          <a:prstGeom prst="rect">
            <a:avLst/>
          </a:prstGeom>
          <a:noFill/>
          <a:ln w="9525">
            <a:noFill/>
            <a:miter lim="800000"/>
            <a:headEnd/>
            <a:tailEnd/>
          </a:ln>
          <a:effectLst/>
        </p:spPr>
        <p:txBody>
          <a:bodyPr>
            <a:spAutoFit/>
            <a:scene3d>
              <a:camera prst="orthographicFront"/>
              <a:lightRig rig="threePt" dir="t"/>
            </a:scene3d>
            <a:sp3d extrusionH="57150">
              <a:bevelT w="38100" h="38100" prst="relaxedInset"/>
            </a:sp3d>
          </a:bodyPr>
          <a:lstStyle/>
          <a:p>
            <a:pPr algn="ctr">
              <a:spcBef>
                <a:spcPct val="50000"/>
              </a:spcBef>
            </a:pPr>
            <a:r>
              <a:rPr lang="es-ES_tradnl" b="1" dirty="0">
                <a:solidFill>
                  <a:srgbClr val="CCCC00"/>
                </a:solidFill>
                <a:effectLst>
                  <a:outerShdw blurRad="38100" dist="38100" dir="2700000" algn="tl">
                    <a:srgbClr val="C0C0C0"/>
                  </a:outerShdw>
                </a:effectLst>
              </a:rPr>
              <a:t>  </a:t>
            </a:r>
            <a:r>
              <a:rPr lang="es-ES_tradnl" sz="3200" dirty="0">
                <a:ln w="18415" cmpd="sng">
                  <a:solidFill>
                    <a:srgbClr val="FFFFFF"/>
                  </a:solidFill>
                  <a:prstDash val="solid"/>
                </a:ln>
                <a:solidFill>
                  <a:srgbClr val="FFFFFF"/>
                </a:solidFill>
                <a:effectLst>
                  <a:outerShdw blurRad="63500" dir="3600000" algn="tl" rotWithShape="0">
                    <a:srgbClr val="000000">
                      <a:alpha val="70000"/>
                    </a:srgbClr>
                  </a:outerShdw>
                </a:effectLst>
              </a:rPr>
              <a:t>ARISTÓTELES        (384-322 </a:t>
            </a:r>
            <a:r>
              <a:rPr lang="es-ES_tradnl" sz="3200" dirty="0" err="1">
                <a:ln w="18415" cmpd="sng">
                  <a:solidFill>
                    <a:srgbClr val="FFFFFF"/>
                  </a:solidFill>
                  <a:prstDash val="solid"/>
                </a:ln>
                <a:solidFill>
                  <a:srgbClr val="FFFFFF"/>
                </a:solidFill>
                <a:effectLst>
                  <a:outerShdw blurRad="63500" dir="3600000" algn="tl" rotWithShape="0">
                    <a:srgbClr val="000000">
                      <a:alpha val="70000"/>
                    </a:srgbClr>
                  </a:outerShdw>
                </a:effectLst>
              </a:rPr>
              <a:t>a.c.</a:t>
            </a:r>
            <a:r>
              <a:rPr lang="es-ES_tradnl" sz="3200" dirty="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s-ES"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WordArt 22"/>
          <p:cNvSpPr>
            <a:spLocks noChangeArrowheads="1" noChangeShapeType="1" noTextEdit="1"/>
          </p:cNvSpPr>
          <p:nvPr/>
        </p:nvSpPr>
        <p:spPr bwMode="auto">
          <a:xfrm>
            <a:off x="3851920" y="476672"/>
            <a:ext cx="3048000" cy="1457325"/>
          </a:xfrm>
          <a:prstGeom prst="rect">
            <a:avLst/>
          </a:prstGeom>
        </p:spPr>
        <p:txBody>
          <a:bodyPr wrap="none" fromWordArt="1">
            <a:prstTxWarp prst="textSlantUp">
              <a:avLst>
                <a:gd name="adj" fmla="val 55556"/>
              </a:avLst>
            </a:prstTxWarp>
          </a:bodyPr>
          <a:lstStyle/>
          <a:p>
            <a:pPr algn="ctr"/>
            <a:r>
              <a:rPr lang="es-AR" sz="3600" i="1" kern="10" dirty="0">
                <a:ln w="18415" cmpd="sng">
                  <a:solidFill>
                    <a:schemeClr val="bg1">
                      <a:lumMod val="65000"/>
                      <a:lumOff val="35000"/>
                    </a:schemeClr>
                  </a:solidFill>
                  <a:prstDash val="solid"/>
                </a:ln>
                <a:solidFill>
                  <a:srgbClr val="FFFFFF"/>
                </a:solidFill>
                <a:effectLst>
                  <a:glow rad="101600">
                    <a:schemeClr val="accent2">
                      <a:satMod val="175000"/>
                      <a:alpha val="40000"/>
                    </a:schemeClr>
                  </a:glow>
                  <a:outerShdw blurRad="63500" dir="3600000" algn="tl" rotWithShape="0">
                    <a:srgbClr val="000000">
                      <a:alpha val="70000"/>
                    </a:srgbClr>
                  </a:outerShdw>
                </a:effectLst>
                <a:latin typeface="Arial Black"/>
              </a:rPr>
              <a:t>INSEPARABLES</a:t>
            </a:r>
          </a:p>
        </p:txBody>
      </p:sp>
      <p:sp>
        <p:nvSpPr>
          <p:cNvPr id="15" name="Text Box 5"/>
          <p:cNvSpPr txBox="1">
            <a:spLocks noChangeArrowheads="1"/>
          </p:cNvSpPr>
          <p:nvPr/>
        </p:nvSpPr>
        <p:spPr bwMode="auto">
          <a:xfrm>
            <a:off x="683568" y="188640"/>
            <a:ext cx="3200400" cy="1739900"/>
          </a:xfrm>
          <a:prstGeom prst="rect">
            <a:avLst/>
          </a:prstGeom>
          <a:noFill/>
          <a:ln w="9525">
            <a:noFill/>
            <a:miter lim="800000"/>
            <a:headEnd/>
            <a:tailEnd/>
          </a:ln>
          <a:effectLst/>
        </p:spPr>
        <p:txBody>
          <a:bodyPr>
            <a:spAutoFit/>
          </a:bodyPr>
          <a:lstStyle/>
          <a:p>
            <a:pPr algn="ctr">
              <a:spcBef>
                <a:spcPct val="50000"/>
              </a:spcBef>
            </a:pPr>
            <a:r>
              <a:rPr lang="es-ES_tradnl"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rPr>
              <a:t>MATERIA             y                        FORMA</a:t>
            </a:r>
            <a:endParaRPr lang="es-E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vertical)">
                                      <p:cBhvr>
                                        <p:cTn id="7" dur="1000"/>
                                        <p:tgtEl>
                                          <p:spTgt spid="15"/>
                                        </p:tgtEl>
                                      </p:cBhvr>
                                    </p:animEffect>
                                  </p:childTnLst>
                                </p:cTn>
                              </p:par>
                            </p:childTnLst>
                          </p:cTn>
                        </p:par>
                        <p:par>
                          <p:cTn id="8" fill="hold">
                            <p:stCondLst>
                              <p:cond delay="1000"/>
                            </p:stCondLst>
                            <p:childTnLst>
                              <p:par>
                                <p:cTn id="9" presetID="17"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2000" fill="hold"/>
                                        <p:tgtEl>
                                          <p:spTgt spid="14"/>
                                        </p:tgtEl>
                                        <p:attrNameLst>
                                          <p:attrName>ppt_w</p:attrName>
                                        </p:attrNameLst>
                                      </p:cBhvr>
                                      <p:tavLst>
                                        <p:tav tm="0">
                                          <p:val>
                                            <p:fltVal val="0"/>
                                          </p:val>
                                        </p:tav>
                                        <p:tav tm="100000">
                                          <p:val>
                                            <p:strVal val="#ppt_w"/>
                                          </p:val>
                                        </p:tav>
                                      </p:tavLst>
                                    </p:anim>
                                    <p:anim calcmode="lin" valueType="num">
                                      <p:cBhvr>
                                        <p:cTn id="12" dur="2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2470"/>
                                        </p:tgtEl>
                                        <p:attrNameLst>
                                          <p:attrName>style.visibility</p:attrName>
                                        </p:attrNameLst>
                                      </p:cBhvr>
                                      <p:to>
                                        <p:strVal val="visible"/>
                                      </p:to>
                                    </p:set>
                                    <p:animEffect transition="in" filter="blinds(vertical)">
                                      <p:cBhvr>
                                        <p:cTn id="17" dur="500"/>
                                        <p:tgtEl>
                                          <p:spTgt spid="62470"/>
                                        </p:tgtEl>
                                      </p:cBhvr>
                                    </p:animEffect>
                                  </p:childTnLst>
                                </p:cTn>
                              </p:par>
                              <p:par>
                                <p:cTn id="18" presetID="1" presetClass="entr" presetSubtype="0" fill="hold" grpId="0" nodeType="withEffect">
                                  <p:stCondLst>
                                    <p:cond delay="0"/>
                                  </p:stCondLst>
                                  <p:childTnLst>
                                    <p:set>
                                      <p:cBhvr>
                                        <p:cTn id="19" dur="1" fill="hold">
                                          <p:stCondLst>
                                            <p:cond delay="499"/>
                                          </p:stCondLst>
                                        </p:cTn>
                                        <p:tgtEl>
                                          <p:spTgt spid="6247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6247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62492"/>
                                        </p:tgtEl>
                                        <p:attrNameLst>
                                          <p:attrName>style.visibility</p:attrName>
                                        </p:attrNameLst>
                                      </p:cBhvr>
                                      <p:to>
                                        <p:strVal val="visible"/>
                                      </p:to>
                                    </p:set>
                                    <p:animEffect transition="in" filter="circle(in)">
                                      <p:cBhvr>
                                        <p:cTn id="26" dur="1000"/>
                                        <p:tgtEl>
                                          <p:spTgt spid="62492"/>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62484"/>
                                        </p:tgtEl>
                                        <p:attrNameLst>
                                          <p:attrName>style.visibility</p:attrName>
                                        </p:attrNameLst>
                                      </p:cBhvr>
                                      <p:to>
                                        <p:strVal val="visible"/>
                                      </p:to>
                                    </p:set>
                                    <p:animEffect transition="in" filter="circle(in)">
                                      <p:cBhvr>
                                        <p:cTn id="31" dur="1000"/>
                                        <p:tgtEl>
                                          <p:spTgt spid="62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utoUpdateAnimBg="0"/>
      <p:bldP spid="62471" grpId="0" animBg="1"/>
      <p:bldP spid="62472" grpId="0" animBg="1"/>
      <p:bldP spid="14" grpId="0"/>
      <p:bldP spid="1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Text Box 6"/>
          <p:cNvSpPr txBox="1">
            <a:spLocks noChangeArrowheads="1"/>
          </p:cNvSpPr>
          <p:nvPr/>
        </p:nvSpPr>
        <p:spPr bwMode="auto">
          <a:xfrm>
            <a:off x="1691680" y="1052736"/>
            <a:ext cx="5410200" cy="579438"/>
          </a:xfrm>
          <a:prstGeom prst="rect">
            <a:avLst/>
          </a:prstGeom>
          <a:noFill/>
          <a:ln w="9525">
            <a:noFill/>
            <a:miter lim="800000"/>
            <a:headEnd/>
            <a:tailEnd/>
          </a:ln>
          <a:effectLst/>
        </p:spPr>
        <p:txBody>
          <a:bodyPr>
            <a:spAutoFit/>
            <a:scene3d>
              <a:camera prst="orthographicFront"/>
              <a:lightRig rig="threePt" dir="t"/>
            </a:scene3d>
            <a:sp3d extrusionH="57150">
              <a:bevelT w="38100" h="38100" prst="angle"/>
            </a:sp3d>
          </a:bodyPr>
          <a:lstStyle/>
          <a:p>
            <a:pPr>
              <a:spcBef>
                <a:spcPct val="50000"/>
              </a:spcBef>
            </a:pPr>
            <a:r>
              <a:rPr lang="es-ES_tradnl" sz="3200" b="1" dirty="0">
                <a:solidFill>
                  <a:srgbClr val="CC0099"/>
                </a:solidFill>
                <a:effectLst>
                  <a:outerShdw blurRad="38100" dist="38100" dir="2700000" algn="tl">
                    <a:srgbClr val="C0C0C0"/>
                  </a:outerShdw>
                </a:effectLst>
              </a:rPr>
              <a:t>MATERIA             FORMA</a:t>
            </a:r>
            <a:endParaRPr lang="es-ES" sz="3200" b="1" dirty="0">
              <a:solidFill>
                <a:srgbClr val="CC0099"/>
              </a:solidFill>
              <a:effectLst>
                <a:outerShdw blurRad="38100" dist="38100" dir="2700000" algn="tl">
                  <a:srgbClr val="C0C0C0"/>
                </a:outerShdw>
              </a:effectLst>
            </a:endParaRPr>
          </a:p>
        </p:txBody>
      </p:sp>
      <p:sp>
        <p:nvSpPr>
          <p:cNvPr id="66567" name="Line 7"/>
          <p:cNvSpPr>
            <a:spLocks noChangeShapeType="1"/>
          </p:cNvSpPr>
          <p:nvPr/>
        </p:nvSpPr>
        <p:spPr bwMode="auto">
          <a:xfrm>
            <a:off x="3635896" y="1268760"/>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66568" name="Line 8"/>
          <p:cNvSpPr>
            <a:spLocks noChangeShapeType="1"/>
          </p:cNvSpPr>
          <p:nvPr/>
        </p:nvSpPr>
        <p:spPr bwMode="auto">
          <a:xfrm flipH="1">
            <a:off x="3563888" y="1484784"/>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66572" name="Line 12"/>
          <p:cNvSpPr>
            <a:spLocks noChangeShapeType="1"/>
          </p:cNvSpPr>
          <p:nvPr/>
        </p:nvSpPr>
        <p:spPr bwMode="auto">
          <a:xfrm flipH="1">
            <a:off x="3563888" y="4725144"/>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66573" name="Line 13"/>
          <p:cNvSpPr>
            <a:spLocks noChangeShapeType="1"/>
          </p:cNvSpPr>
          <p:nvPr/>
        </p:nvSpPr>
        <p:spPr bwMode="auto">
          <a:xfrm>
            <a:off x="3563888" y="4941168"/>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66574" name="Text Box 14"/>
          <p:cNvSpPr txBox="1">
            <a:spLocks noChangeArrowheads="1"/>
          </p:cNvSpPr>
          <p:nvPr/>
        </p:nvSpPr>
        <p:spPr bwMode="auto">
          <a:xfrm>
            <a:off x="1403648" y="4509120"/>
            <a:ext cx="5410200" cy="579438"/>
          </a:xfrm>
          <a:prstGeom prst="rect">
            <a:avLst/>
          </a:prstGeom>
          <a:noFill/>
          <a:ln w="9525">
            <a:noFill/>
            <a:miter lim="800000"/>
            <a:headEnd/>
            <a:tailEnd/>
          </a:ln>
          <a:effectLst/>
        </p:spPr>
        <p:txBody>
          <a:bodyPr>
            <a:spAutoFit/>
            <a:scene3d>
              <a:camera prst="orthographicFront"/>
              <a:lightRig rig="threePt" dir="t"/>
            </a:scene3d>
            <a:sp3d extrusionH="57150">
              <a:bevelT w="38100" h="38100" prst="angle"/>
            </a:sp3d>
          </a:bodyPr>
          <a:lstStyle/>
          <a:p>
            <a:pPr>
              <a:spcBef>
                <a:spcPct val="50000"/>
              </a:spcBef>
            </a:pPr>
            <a:r>
              <a:rPr lang="es-ES_tradnl" sz="3200" b="1" dirty="0">
                <a:solidFill>
                  <a:srgbClr val="CC0099"/>
                </a:solidFill>
                <a:effectLst>
                  <a:outerShdw blurRad="38100" dist="38100" dir="2700000" algn="tl">
                    <a:srgbClr val="C0C0C0"/>
                  </a:outerShdw>
                </a:effectLst>
              </a:rPr>
              <a:t>POTENCIA </a:t>
            </a:r>
            <a:r>
              <a:rPr lang="es-ES_tradnl" sz="3200" b="1" dirty="0" smtClean="0">
                <a:solidFill>
                  <a:srgbClr val="CC0099"/>
                </a:solidFill>
                <a:effectLst>
                  <a:outerShdw blurRad="38100" dist="38100" dir="2700000" algn="tl">
                    <a:srgbClr val="C0C0C0"/>
                  </a:outerShdw>
                </a:effectLst>
              </a:rPr>
              <a:t>               ACTO</a:t>
            </a:r>
            <a:endParaRPr lang="es-ES" sz="3200" b="1" dirty="0">
              <a:solidFill>
                <a:srgbClr val="CC0099"/>
              </a:solidFill>
              <a:effectLst>
                <a:outerShdw blurRad="38100" dist="38100" dir="2700000" algn="tl">
                  <a:srgbClr val="C0C0C0"/>
                </a:outerShdw>
              </a:effectLst>
            </a:endParaRPr>
          </a:p>
        </p:txBody>
      </p:sp>
      <p:pic>
        <p:nvPicPr>
          <p:cNvPr id="66580" name="Picture 20" descr="carpenter_sawing_md_wht.gif (8589 bytes)"/>
          <p:cNvPicPr>
            <a:picLocks noGrp="1" noChangeAspect="1" noChangeArrowheads="1" noCrop="1"/>
          </p:cNvPicPr>
          <p:nvPr>
            <p:ph sz="half" idx="1"/>
          </p:nvPr>
        </p:nvPicPr>
        <p:blipFill>
          <a:blip r:embed="rId2" cstate="print"/>
          <a:srcRect/>
          <a:stretch>
            <a:fillRect/>
          </a:stretch>
        </p:blipFill>
        <p:spPr>
          <a:xfrm>
            <a:off x="3275856" y="2276872"/>
            <a:ext cx="1943100" cy="1872208"/>
          </a:xfrm>
          <a:noFill/>
          <a:ln/>
        </p:spPr>
      </p:pic>
      <p:pic>
        <p:nvPicPr>
          <p:cNvPr id="66583" name="Picture 23" descr="inpa_foto_aprovechamiento_troncos"/>
          <p:cNvPicPr>
            <a:picLocks noGrp="1" noChangeAspect="1" noChangeArrowheads="1"/>
          </p:cNvPicPr>
          <p:nvPr>
            <p:ph sz="quarter" idx="2"/>
          </p:nvPr>
        </p:nvPicPr>
        <p:blipFill>
          <a:blip r:embed="rId3" cstate="print"/>
          <a:srcRect/>
          <a:stretch>
            <a:fillRect/>
          </a:stretch>
        </p:blipFill>
        <p:spPr>
          <a:xfrm>
            <a:off x="1403648" y="2276872"/>
            <a:ext cx="1862137" cy="1872208"/>
          </a:xfrm>
          <a:noFill/>
          <a:ln/>
        </p:spPr>
      </p:pic>
      <p:pic>
        <p:nvPicPr>
          <p:cNvPr id="66587" name="Picture 27" descr="silla_batllo"/>
          <p:cNvPicPr>
            <a:picLocks noGrp="1" noChangeAspect="1" noChangeArrowheads="1"/>
          </p:cNvPicPr>
          <p:nvPr>
            <p:ph sz="quarter" idx="3"/>
          </p:nvPr>
        </p:nvPicPr>
        <p:blipFill>
          <a:blip r:embed="rId4" cstate="print"/>
          <a:srcRect/>
          <a:stretch>
            <a:fillRect/>
          </a:stretch>
        </p:blipFill>
        <p:spPr>
          <a:xfrm>
            <a:off x="5220072" y="2276872"/>
            <a:ext cx="1343025" cy="1872233"/>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6574"/>
                                        </p:tgtEl>
                                        <p:attrNameLst>
                                          <p:attrName>style.visibility</p:attrName>
                                        </p:attrNameLst>
                                      </p:cBhvr>
                                      <p:to>
                                        <p:strVal val="visible"/>
                                      </p:to>
                                    </p:set>
                                    <p:animEffect transition="in" filter="blinds(vertical)">
                                      <p:cBhvr>
                                        <p:cTn id="7" dur="500"/>
                                        <p:tgtEl>
                                          <p:spTgt spid="66574"/>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66572"/>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499"/>
                                          </p:stCondLst>
                                        </p:cTn>
                                        <p:tgtEl>
                                          <p:spTgt spid="66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2" grpId="0" animBg="1"/>
      <p:bldP spid="66573" grpId="0" animBg="1"/>
      <p:bldP spid="6657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1412776"/>
            <a:ext cx="8229600" cy="2218258"/>
          </a:xfrm>
        </p:spPr>
        <p:txBody>
          <a:bodyPr>
            <a:normAutofit/>
          </a:bodyPr>
          <a:lstStyle/>
          <a:p>
            <a:r>
              <a:rPr lang="es-AR" i="1" dirty="0" smtClean="0">
                <a:solidFill>
                  <a:schemeClr val="tx2">
                    <a:lumMod val="90000"/>
                  </a:schemeClr>
                </a:solidFill>
              </a:rPr>
              <a:t>Si uno no sabe historia, no sabe nada; es como ser una hoja y no saber que forma parte del árbol</a:t>
            </a:r>
            <a:endParaRPr lang="es-AR" i="1" dirty="0">
              <a:solidFill>
                <a:schemeClr val="tx2">
                  <a:lumMod val="90000"/>
                </a:schemeClr>
              </a:solidFill>
            </a:endParaRPr>
          </a:p>
        </p:txBody>
      </p:sp>
      <p:sp>
        <p:nvSpPr>
          <p:cNvPr id="3" name="2 Marcador de contenido"/>
          <p:cNvSpPr>
            <a:spLocks noGrp="1"/>
          </p:cNvSpPr>
          <p:nvPr>
            <p:ph idx="1"/>
          </p:nvPr>
        </p:nvSpPr>
        <p:spPr>
          <a:xfrm>
            <a:off x="395536" y="4503420"/>
            <a:ext cx="8229600" cy="4709160"/>
          </a:xfrm>
        </p:spPr>
        <p:txBody>
          <a:bodyPr/>
          <a:lstStyle/>
          <a:p>
            <a:endParaRPr lang="es-AR" dirty="0"/>
          </a:p>
        </p:txBody>
      </p:sp>
      <p:sp>
        <p:nvSpPr>
          <p:cNvPr id="4" name="3 Rectángulo"/>
          <p:cNvSpPr/>
          <p:nvPr/>
        </p:nvSpPr>
        <p:spPr>
          <a:xfrm>
            <a:off x="899592" y="4365104"/>
            <a:ext cx="7884368" cy="1311128"/>
          </a:xfrm>
          <a:prstGeom prst="rect">
            <a:avLst/>
          </a:prstGeom>
        </p:spPr>
        <p:txBody>
          <a:bodyPr wrap="square">
            <a:spAutoFit/>
          </a:bodyPr>
          <a:lstStyle/>
          <a:p>
            <a:pPr algn="r">
              <a:lnSpc>
                <a:spcPct val="90000"/>
              </a:lnSpc>
              <a:buFontTx/>
              <a:buNone/>
            </a:pPr>
            <a:r>
              <a:rPr lang="es-ES" sz="3200" b="1" dirty="0" smtClean="0">
                <a:solidFill>
                  <a:schemeClr val="tx2">
                    <a:lumMod val="50000"/>
                  </a:schemeClr>
                </a:solidFill>
                <a:effectLst>
                  <a:outerShdw blurRad="38100" dist="38100" dir="2700000" algn="tl">
                    <a:srgbClr val="FFFFFF"/>
                  </a:outerShdw>
                </a:effectLst>
              </a:rPr>
              <a:t>Michael </a:t>
            </a:r>
            <a:r>
              <a:rPr lang="es-ES" sz="3200" b="1" dirty="0" err="1" smtClean="0">
                <a:solidFill>
                  <a:schemeClr val="tx2">
                    <a:lumMod val="50000"/>
                  </a:schemeClr>
                </a:solidFill>
                <a:effectLst>
                  <a:outerShdw blurRad="38100" dist="38100" dir="2700000" algn="tl">
                    <a:srgbClr val="FFFFFF"/>
                  </a:outerShdw>
                </a:effectLst>
              </a:rPr>
              <a:t>Crichton</a:t>
            </a:r>
            <a:endParaRPr lang="es-ES" sz="3200" b="1" dirty="0" smtClean="0">
              <a:solidFill>
                <a:schemeClr val="tx2">
                  <a:lumMod val="50000"/>
                </a:schemeClr>
              </a:solidFill>
              <a:effectLst>
                <a:outerShdw blurRad="38100" dist="38100" dir="2700000" algn="tl">
                  <a:srgbClr val="FFFFFF"/>
                </a:outerShdw>
              </a:effectLst>
            </a:endParaRPr>
          </a:p>
          <a:p>
            <a:pPr algn="r">
              <a:lnSpc>
                <a:spcPct val="90000"/>
              </a:lnSpc>
              <a:buFontTx/>
              <a:buNone/>
            </a:pPr>
            <a:r>
              <a:rPr lang="es-ES" sz="2800" b="1" dirty="0" smtClean="0">
                <a:solidFill>
                  <a:schemeClr val="tx2">
                    <a:lumMod val="50000"/>
                  </a:schemeClr>
                </a:solidFill>
                <a:effectLst>
                  <a:outerShdw blurRad="38100" dist="38100" dir="2700000" algn="tl">
                    <a:srgbClr val="FFFFFF"/>
                  </a:outerShdw>
                </a:effectLst>
              </a:rPr>
              <a:t>Médico, escritor </a:t>
            </a:r>
          </a:p>
          <a:p>
            <a:pPr algn="r">
              <a:lnSpc>
                <a:spcPct val="90000"/>
              </a:lnSpc>
              <a:buFontTx/>
              <a:buNone/>
            </a:pPr>
            <a:r>
              <a:rPr lang="es-ES" sz="2800" b="1" dirty="0" smtClean="0">
                <a:solidFill>
                  <a:schemeClr val="tx2">
                    <a:lumMod val="50000"/>
                  </a:schemeClr>
                </a:solidFill>
                <a:effectLst>
                  <a:outerShdw blurRad="38100" dist="38100" dir="2700000" algn="tl">
                    <a:srgbClr val="FFFFFF"/>
                  </a:outerShdw>
                </a:effectLst>
              </a:rPr>
              <a:t>y cineasta estadounidense</a:t>
            </a:r>
          </a:p>
        </p:txBody>
      </p:sp>
      <p:sp>
        <p:nvSpPr>
          <p:cNvPr id="5" name="4 CuadroTexto"/>
          <p:cNvSpPr txBox="1"/>
          <p:nvPr/>
        </p:nvSpPr>
        <p:spPr>
          <a:xfrm>
            <a:off x="5004048" y="6453336"/>
            <a:ext cx="3888432" cy="369332"/>
          </a:xfrm>
          <a:prstGeom prst="rect">
            <a:avLst/>
          </a:prstGeom>
          <a:noFill/>
        </p:spPr>
        <p:txBody>
          <a:bodyPr wrap="square" rtlCol="0">
            <a:spAutoFit/>
          </a:bodyPr>
          <a:lstStyle/>
          <a:p>
            <a:pPr algn="r"/>
            <a:r>
              <a:rPr lang="es-AR" b="1" dirty="0" smtClean="0"/>
              <a:t>Dra. Silvia C. Mercado</a:t>
            </a:r>
            <a:endParaRPr lang="es-AR"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Text Box 1030"/>
          <p:cNvSpPr txBox="1">
            <a:spLocks noChangeArrowheads="1"/>
          </p:cNvSpPr>
          <p:nvPr/>
        </p:nvSpPr>
        <p:spPr bwMode="auto">
          <a:xfrm>
            <a:off x="1475656" y="1412776"/>
            <a:ext cx="5410200" cy="579438"/>
          </a:xfrm>
          <a:prstGeom prst="rect">
            <a:avLst/>
          </a:prstGeom>
          <a:noFill/>
          <a:ln w="9525">
            <a:noFill/>
            <a:miter lim="800000"/>
            <a:headEnd/>
            <a:tailEnd/>
          </a:ln>
          <a:effectLst/>
        </p:spPr>
        <p:txBody>
          <a:bodyPr>
            <a:spAutoFit/>
            <a:scene3d>
              <a:camera prst="orthographicFront"/>
              <a:lightRig rig="threePt" dir="t"/>
            </a:scene3d>
            <a:sp3d extrusionH="57150">
              <a:bevelT w="38100" h="38100" prst="angle"/>
            </a:sp3d>
          </a:bodyPr>
          <a:lstStyle/>
          <a:p>
            <a:pPr>
              <a:spcBef>
                <a:spcPct val="50000"/>
              </a:spcBef>
            </a:pPr>
            <a:r>
              <a:rPr lang="es-ES_tradnl" sz="3200" b="1" dirty="0">
                <a:solidFill>
                  <a:srgbClr val="CC0099"/>
                </a:solidFill>
                <a:effectLst>
                  <a:outerShdw blurRad="38100" dist="38100" dir="2700000" algn="tl">
                    <a:srgbClr val="C0C0C0"/>
                  </a:outerShdw>
                </a:effectLst>
              </a:rPr>
              <a:t>MATERIA             </a:t>
            </a:r>
            <a:r>
              <a:rPr lang="es-ES_tradnl" sz="3200" b="1" dirty="0" smtClean="0">
                <a:solidFill>
                  <a:srgbClr val="CC0099"/>
                </a:solidFill>
                <a:effectLst>
                  <a:outerShdw blurRad="38100" dist="38100" dir="2700000" algn="tl">
                    <a:srgbClr val="C0C0C0"/>
                  </a:outerShdw>
                </a:effectLst>
              </a:rPr>
              <a:t>   FORMA</a:t>
            </a:r>
            <a:endParaRPr lang="es-ES" sz="3200" b="1" dirty="0">
              <a:solidFill>
                <a:srgbClr val="CC0099"/>
              </a:solidFill>
              <a:effectLst>
                <a:outerShdw blurRad="38100" dist="38100" dir="2700000" algn="tl">
                  <a:srgbClr val="C0C0C0"/>
                </a:outerShdw>
              </a:effectLst>
            </a:endParaRPr>
          </a:p>
        </p:txBody>
      </p:sp>
      <p:sp>
        <p:nvSpPr>
          <p:cNvPr id="43015" name="Line 1031"/>
          <p:cNvSpPr>
            <a:spLocks noChangeShapeType="1"/>
          </p:cNvSpPr>
          <p:nvPr/>
        </p:nvSpPr>
        <p:spPr bwMode="auto">
          <a:xfrm>
            <a:off x="3635896" y="2780928"/>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43016" name="Line 1032"/>
          <p:cNvSpPr>
            <a:spLocks noChangeShapeType="1"/>
          </p:cNvSpPr>
          <p:nvPr/>
        </p:nvSpPr>
        <p:spPr bwMode="auto">
          <a:xfrm flipH="1">
            <a:off x="3419872" y="1844824"/>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43017" name="Text Box 1033"/>
          <p:cNvSpPr txBox="1">
            <a:spLocks noChangeArrowheads="1"/>
          </p:cNvSpPr>
          <p:nvPr/>
        </p:nvSpPr>
        <p:spPr bwMode="auto">
          <a:xfrm>
            <a:off x="1691680" y="3861048"/>
            <a:ext cx="5410200" cy="579438"/>
          </a:xfrm>
          <a:prstGeom prst="rect">
            <a:avLst/>
          </a:prstGeom>
          <a:noFill/>
          <a:ln w="9525">
            <a:noFill/>
            <a:miter lim="800000"/>
            <a:headEnd/>
            <a:tailEnd/>
          </a:ln>
          <a:effectLst/>
        </p:spPr>
        <p:txBody>
          <a:bodyPr>
            <a:spAutoFit/>
            <a:scene3d>
              <a:camera prst="orthographicFront"/>
              <a:lightRig rig="threePt" dir="t"/>
            </a:scene3d>
            <a:sp3d extrusionH="57150">
              <a:bevelT w="38100" h="38100" prst="angle"/>
            </a:sp3d>
          </a:bodyPr>
          <a:lstStyle/>
          <a:p>
            <a:pPr>
              <a:spcBef>
                <a:spcPct val="50000"/>
              </a:spcBef>
            </a:pPr>
            <a:r>
              <a:rPr lang="es-ES_tradnl" sz="3200" b="1" dirty="0">
                <a:solidFill>
                  <a:srgbClr val="CC0099"/>
                </a:solidFill>
                <a:effectLst>
                  <a:outerShdw blurRad="38100" dist="38100" dir="2700000" algn="tl">
                    <a:srgbClr val="C0C0C0"/>
                  </a:outerShdw>
                </a:effectLst>
              </a:rPr>
              <a:t>CUERPO                ALMA</a:t>
            </a:r>
            <a:endParaRPr lang="es-ES" sz="3200" b="1" dirty="0">
              <a:solidFill>
                <a:srgbClr val="CC0099"/>
              </a:solidFill>
              <a:effectLst>
                <a:outerShdw blurRad="38100" dist="38100" dir="2700000" algn="tl">
                  <a:srgbClr val="C0C0C0"/>
                </a:outerShdw>
              </a:effectLst>
            </a:endParaRPr>
          </a:p>
        </p:txBody>
      </p:sp>
      <p:sp>
        <p:nvSpPr>
          <p:cNvPr id="43018" name="Line 1034"/>
          <p:cNvSpPr>
            <a:spLocks noChangeShapeType="1"/>
          </p:cNvSpPr>
          <p:nvPr/>
        </p:nvSpPr>
        <p:spPr bwMode="auto">
          <a:xfrm>
            <a:off x="3491880" y="1628800"/>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43019" name="Line 1035"/>
          <p:cNvSpPr>
            <a:spLocks noChangeShapeType="1"/>
          </p:cNvSpPr>
          <p:nvPr/>
        </p:nvSpPr>
        <p:spPr bwMode="auto">
          <a:xfrm flipH="1">
            <a:off x="3491880" y="4293096"/>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43020" name="Line 1036"/>
          <p:cNvSpPr>
            <a:spLocks noChangeShapeType="1"/>
          </p:cNvSpPr>
          <p:nvPr/>
        </p:nvSpPr>
        <p:spPr bwMode="auto">
          <a:xfrm flipH="1">
            <a:off x="3635896" y="2996952"/>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43021" name="Line 1037"/>
          <p:cNvSpPr>
            <a:spLocks noChangeShapeType="1"/>
          </p:cNvSpPr>
          <p:nvPr/>
        </p:nvSpPr>
        <p:spPr bwMode="auto">
          <a:xfrm>
            <a:off x="3563888" y="4077072"/>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43022" name="Text Box 1038"/>
          <p:cNvSpPr txBox="1">
            <a:spLocks noChangeArrowheads="1"/>
          </p:cNvSpPr>
          <p:nvPr/>
        </p:nvSpPr>
        <p:spPr bwMode="auto">
          <a:xfrm>
            <a:off x="1331640" y="2636912"/>
            <a:ext cx="5410200" cy="579437"/>
          </a:xfrm>
          <a:prstGeom prst="rect">
            <a:avLst/>
          </a:prstGeom>
          <a:noFill/>
          <a:ln w="9525">
            <a:noFill/>
            <a:miter lim="800000"/>
            <a:headEnd/>
            <a:tailEnd/>
          </a:ln>
          <a:effectLst/>
        </p:spPr>
        <p:txBody>
          <a:bodyPr>
            <a:spAutoFit/>
            <a:scene3d>
              <a:camera prst="orthographicFront"/>
              <a:lightRig rig="threePt" dir="t"/>
            </a:scene3d>
            <a:sp3d extrusionH="57150">
              <a:bevelT w="38100" h="38100" prst="angle"/>
            </a:sp3d>
          </a:bodyPr>
          <a:lstStyle/>
          <a:p>
            <a:pPr>
              <a:spcBef>
                <a:spcPct val="50000"/>
              </a:spcBef>
            </a:pPr>
            <a:r>
              <a:rPr lang="es-ES_tradnl" sz="3200" b="1" dirty="0">
                <a:solidFill>
                  <a:srgbClr val="CC0099"/>
                </a:solidFill>
                <a:effectLst>
                  <a:outerShdw blurRad="38100" dist="38100" dir="2700000" algn="tl">
                    <a:srgbClr val="C0C0C0"/>
                  </a:outerShdw>
                </a:effectLst>
              </a:rPr>
              <a:t>POTENCIA            </a:t>
            </a:r>
            <a:r>
              <a:rPr lang="es-ES_tradnl" sz="3200" b="1" dirty="0" smtClean="0">
                <a:solidFill>
                  <a:srgbClr val="CC0099"/>
                </a:solidFill>
                <a:effectLst>
                  <a:outerShdw blurRad="38100" dist="38100" dir="2700000" algn="tl">
                    <a:srgbClr val="C0C0C0"/>
                  </a:outerShdw>
                </a:effectLst>
              </a:rPr>
              <a:t>    ACTO</a:t>
            </a:r>
            <a:endParaRPr lang="es-ES" sz="3200" b="1" dirty="0">
              <a:solidFill>
                <a:srgbClr val="CC0099"/>
              </a:solidFill>
              <a:effectLst>
                <a:outerShdw blurRad="38100" dist="38100" dir="2700000" algn="tl">
                  <a:srgbClr val="C0C0C0"/>
                </a:outerShdw>
              </a:effectLst>
            </a:endParaRPr>
          </a:p>
        </p:txBody>
      </p:sp>
      <p:sp>
        <p:nvSpPr>
          <p:cNvPr id="43027" name="Text Box 1043"/>
          <p:cNvSpPr txBox="1">
            <a:spLocks noChangeArrowheads="1"/>
          </p:cNvSpPr>
          <p:nvPr/>
        </p:nvSpPr>
        <p:spPr bwMode="auto">
          <a:xfrm>
            <a:off x="4355976" y="5157192"/>
            <a:ext cx="2088232" cy="1384995"/>
          </a:xfrm>
          <a:prstGeom prst="rect">
            <a:avLst/>
          </a:prstGeom>
          <a:noFill/>
          <a:ln w="9525">
            <a:noFill/>
            <a:miter lim="800000"/>
            <a:headEnd/>
            <a:tailEnd/>
          </a:ln>
          <a:effectLst/>
        </p:spPr>
        <p:txBody>
          <a:bodyPr wrap="square">
            <a:spAutoFit/>
            <a:scene3d>
              <a:camera prst="orthographicFront"/>
              <a:lightRig rig="threePt" dir="t"/>
            </a:scene3d>
            <a:sp3d extrusionH="57150">
              <a:bevelT w="38100" h="38100" prst="angle"/>
            </a:sp3d>
          </a:bodyPr>
          <a:lstStyle/>
          <a:p>
            <a:pPr algn="ctr">
              <a:spcBef>
                <a:spcPct val="50000"/>
              </a:spcBef>
            </a:pPr>
            <a:r>
              <a:rPr lang="es-ES" sz="2800" b="1" dirty="0">
                <a:solidFill>
                  <a:srgbClr val="CC0099"/>
                </a:solidFill>
                <a:effectLst>
                  <a:outerShdw blurRad="38100" dist="38100" dir="2700000" algn="tl">
                    <a:srgbClr val="C0C0C0"/>
                  </a:outerShdw>
                </a:effectLst>
              </a:rPr>
              <a:t>Vegetativa    Sensitiva       Racional</a:t>
            </a:r>
          </a:p>
        </p:txBody>
      </p:sp>
      <p:sp>
        <p:nvSpPr>
          <p:cNvPr id="43028" name="AutoShape 1044"/>
          <p:cNvSpPr>
            <a:spLocks noChangeArrowheads="1"/>
          </p:cNvSpPr>
          <p:nvPr/>
        </p:nvSpPr>
        <p:spPr bwMode="auto">
          <a:xfrm rot="-5400000" flipH="1" flipV="1">
            <a:off x="5147841" y="4581351"/>
            <a:ext cx="504825" cy="360363"/>
          </a:xfrm>
          <a:prstGeom prst="notchedRightArrow">
            <a:avLst>
              <a:gd name="adj1" fmla="val 50000"/>
              <a:gd name="adj2" fmla="val 35022"/>
            </a:avLst>
          </a:prstGeom>
          <a:solidFill>
            <a:schemeClr val="tx1">
              <a:lumMod val="75000"/>
            </a:schemeClr>
          </a:solidFill>
          <a:ln w="9525">
            <a:solidFill>
              <a:schemeClr val="tx1"/>
            </a:solidFill>
            <a:miter lim="800000"/>
            <a:headEnd/>
            <a:tailEnd/>
          </a:ln>
          <a:effectLst/>
        </p:spPr>
        <p:txBody>
          <a:bodyPr wrap="none" anchor="ctr"/>
          <a:lstStyle/>
          <a:p>
            <a:endParaRPr lang="es-AR"/>
          </a:p>
        </p:txBody>
      </p:sp>
      <p:pic>
        <p:nvPicPr>
          <p:cNvPr id="18" name="Picture 23" descr="inpa_foto_aprovechamiento_troncos"/>
          <p:cNvPicPr>
            <a:picLocks noGrp="1" noChangeAspect="1" noChangeArrowheads="1"/>
          </p:cNvPicPr>
          <p:nvPr>
            <p:ph sz="quarter" idx="4294967295"/>
          </p:nvPr>
        </p:nvPicPr>
        <p:blipFill>
          <a:blip r:embed="rId2" cstate="print"/>
          <a:srcRect/>
          <a:stretch>
            <a:fillRect/>
          </a:stretch>
        </p:blipFill>
        <p:spPr>
          <a:xfrm>
            <a:off x="6372200" y="1700808"/>
            <a:ext cx="1214065" cy="1220631"/>
          </a:xfrm>
          <a:prstGeom prst="rect">
            <a:avLst/>
          </a:prstGeom>
          <a:noFill/>
          <a:ln/>
        </p:spPr>
      </p:pic>
      <p:pic>
        <p:nvPicPr>
          <p:cNvPr id="19" name="Picture 27" descr="silla_batllo"/>
          <p:cNvPicPr>
            <a:picLocks noGrp="1" noChangeAspect="1" noChangeArrowheads="1"/>
          </p:cNvPicPr>
          <p:nvPr>
            <p:ph sz="quarter" idx="4294967295"/>
          </p:nvPr>
        </p:nvPicPr>
        <p:blipFill>
          <a:blip r:embed="rId3" cstate="print"/>
          <a:srcRect/>
          <a:stretch>
            <a:fillRect/>
          </a:stretch>
        </p:blipFill>
        <p:spPr>
          <a:xfrm>
            <a:off x="7884368" y="1700808"/>
            <a:ext cx="889084" cy="1239421"/>
          </a:xfrm>
          <a:prstGeom prst="rect">
            <a:avLst/>
          </a:prstGeom>
          <a:noFill/>
          <a:ln/>
        </p:spPr>
      </p:pic>
      <p:pic>
        <p:nvPicPr>
          <p:cNvPr id="1026" name="Picture 2" descr="http://laaldearevista.com.ar/revista/wp-content/uploads/2014/02/plantas-acuaticas.jpg"/>
          <p:cNvPicPr>
            <a:picLocks noChangeAspect="1" noChangeArrowheads="1"/>
          </p:cNvPicPr>
          <p:nvPr/>
        </p:nvPicPr>
        <p:blipFill>
          <a:blip r:embed="rId4" cstate="print"/>
          <a:srcRect/>
          <a:stretch>
            <a:fillRect/>
          </a:stretch>
        </p:blipFill>
        <p:spPr bwMode="auto">
          <a:xfrm>
            <a:off x="3275856" y="4869160"/>
            <a:ext cx="947472" cy="623337"/>
          </a:xfrm>
          <a:prstGeom prst="rect">
            <a:avLst/>
          </a:prstGeom>
          <a:noFill/>
        </p:spPr>
      </p:pic>
      <p:sp>
        <p:nvSpPr>
          <p:cNvPr id="1028" name="AutoShape 4" descr="data:image/jpeg;base64,/9j/4AAQSkZJRgABAQAAAQABAAD/2wCEAAkGBxQTEhUUExQWFRUXGBgYGRgXGRwYIBgbHRgXHB4aGB0YHCggGBolHBocITEiJSkrLi4uFx8zODMsNygtLisBCgoKDg0OGxAQGy8kICQ0LC8sLC8sLC8sLywsLCwsLCwsLDQsLCwsLCwsLCwsLCwsLCwsLCwsLCwsLCwsLCwsLP/AABEIAMIBAwMBIgACEQEDEQH/xAAbAAACAgMBAAAAAAAAAAAAAAAFBgMEAAECB//EAD8QAAECBAQDBgUCBAQGAwAAAAECEQADBCEFEjFBBlFhInGBkaHwEzKxwdFC4RRScvEHI2KCFRYzkqKyJHPC/8QAGgEAAgMBAQAAAAAAAAAAAAAAAgMAAQQFBv/EADARAAICAQMDAwIFAwUAAAAAAAABAgMRBBIhBTFBIlFhE0IUIzKBkTNx8BVSscHR/9oADAMBAAIRAxEAPwBckzAzRxk1I05RHlO+p5e/SLVPMCgxDWv+RHoTlFWYLX8IiWizj3pFqZLERJLfp6HWIQpVNO4MD5E0oVkVzeDq0v3ctICYpT2caphc+OUFHnhhaRMO/pF5JsB1hcpKmY1w45iL8qeoixQN2USn6hoJSTRWMBohg4IccoiTUPbd/SKKK2YGKpbjmghXprEfxUrV2Syteo7xrF5IFnBDdbtGj32geisUgtMHTN70MW0r5HW8QhpS39+kQlXZOn9zGp+za6RIMNmrAypIdvm7O/WBnZGCzJ4CjCUnhIuUqGDe3N42iXfv5dPrEiaCYl3QbcrxCpTMLg77RIWRn+lpklCUe6wTfKHt5dIzLoffpEQJOpeJ1l0l7X990GCRNYe+sRKI21v76xLMm8rNYPEE1Gw31iEOFhx6+EDMOWRbTKojw1EFchCfft4HSzlmKbfKfqPtFMgWQro4Z/SNG+v0jiUqO/pEIRoSQW6+xEk4M58+vhEi0sX52jtRLXu8QhRWHLC3WIZq1jmQzRZTLY3cx0mYDEIBauSw6KBbqUsR9TFT4vZHhF/FCOwpN8hGvLQ+hgVOTlzp1a47jf33QuXcJF1M3S8WUqGsD5agREoqQOz3RMkaLyw52jIpfFVyf33RuL3FYCXxAsEEZVgaHfS6TvGfEyMTfqPpEdROcMsaaEWaLmE0onzAhZYHcbjxsDFW2xri5SfAUIOb2xJZKwoPr76RCJBu2kMsnBpcs5EOepLwRl4EDsBHEu608/lrj5OnV01Y9b/gSE0yh+k397wMr5ZBj0WbhBSpgIpV2CkuCNecBX1qWcTS/YOfTY/azz+UCgOOd4KSZoOo8f28YIVGATEgqQMyQ7hnI8tRC/JmlKinbb7R2qNRXbHdB5Ry7aZ1vEkFUywObcwftEc6lCw/zDrf67xFKqDch93SftE6JjgkWO/7iNGRRAqltqSORP5eJ6KiUpaUy7E2IOjcwbxuXMc5d3sw9mHrg3AQAStQznYu4HK+8ZdXqFTW5efA/T1OyWPHkzDeHkIYtmP8x+w0EHZeFhhaLSJICmGgi2maAWI197x5ey9ze6byztxrUViKBZwoGw93gXiXD76jxAhqTNAMQ1VSCwNnLeMDC/Y8xfIUq9yw0IeJ8P8Aw5Jm5wQ4ATvreF43sXEehY9IKEqSo2V9YQ6qnKSx117x+Y9D0/Vu1bZv1HJ1enUPVFcERU/KwjkK5RxMU56f3jhjdtI6ZhMmrZ/L8wNqC0wNuPof3i1UreBtTM7STpYj6QLZaCkiaH2B98osfEf8wJQrQ/eLCZj+AEXkoJBZJbyjc1WnPT3zihKqUpYqUA3MxzMrEnRST3GJksvBdhziFZ10F4pLxOWLZh5xWmYlL/mHnAuS9yYZbqFZuyTq94EYkgMk6G6T9R9/OJEVQUpklydALv3QdoOF1TmVNKkAbWc/jyhF2orhHMmOqpnN4ihUkTDYAEnpBvD8DnKYqGXe/t4dqHBpUlOWWkDrqT3neLcujJfXxjkWdTf2L+ToQ0C+9iqjh8NdR8BGQzKkX9/iNRm/1C//AHf8Gn8HV7Hn9fMs4gnwyMi0qNwHJHK2/jAmom/5iXDCDWFoBBGgKkjXYnpppG7q1zS2GTp9SfrHagXLCVTZ0wI3uzCIMO4hTPURKUFJT+ob8mgTiuASp9OoElJ1CnfwvYjpFjBKJNOh1LVMWpsylEqUrlc7AR5+cYOGc8nWju3fAdViJBNompZyZ4ZLEtfpAafPTMUyHzaMDp38oGSOEJ6ZomS56pd3Oqip9i6soA6JfW5gKq92cvBdkkuyDZnmSZiVPobpPppHmWJKGd/9RHvq7R6fPwqaq6lAm7uNe+E/HOFKgF0yytDuSkuQHf5fmfuEdDQ3OmefBl1NathjyBEztDHappTcb79eR6GKC1NzZ2/aJJMwKSpJ8I9PG1SWUcKUHF4Y0YFMbt7js82fYdYacIxRpoSRYqDjn39H+sAMOlfDTLQsWZ36t+8XKdAE4LBuC30+8eX1uo+pc2v8wd/TU7Kkj0OkWkKOYgDW5hJ4w46lInolyhmYgkg7d2zw2YZkW0w3dmiDiDBZClJWZaHsXYOYzxcfuQTXPBcoVZ0JWQ2ZrQD48oJ0yQf4dbLFwHYE6O/MO/hBGfWhCNhZ78ooYfj8iaSj4gJ5fjnAQeHlLsHJe5VpaKf/AA0oT1ham7ZAsO6APEVMr4RULqTdPUe7eEMWKVipKFpPygFSSeXKAssmbLTL3yuo8s23f+YdVa4WKaAnBSg4sSRUTcr5UnuU8cHFCB2knwD/AEtDbUcJkNlV5gfaAuJYJMl3yuOab+kenr1tNnEZc/Jwp6W2HLiBF4ilUVaqe5T3qiSqlA98ZheHGdMyPexfkOcNsntWWxcI7nhEkqaV2Tc7CLEvC6hQ7QKU8hqfGH3BuGkS02AfmRrBedhvZjjXdX5xBfydOvpyx6meeyuHyw/y0+P3bWIqrA0oYmUL7i8emKkJCdH3aKkiR8QkKGVLm2p74VDrFm71RTQyXTq8cN5PNzJQGCUAeEXqPAJk79ISn+Yj6QxYhhEmVNdPa6Hbu2iZNQtVnKRyTb11PnGi/q62/lITT0559bJcF4ZlSbgOv+Y/YCwg1Np/YgImjIu6wfd4sU82eGZWYf6vzrHGsvlbLMmdKFSgsRCdPTdfOCIpktFSgrkr7JdK+R37jvBGURzeBTysEYKmUdzGQWMgm7RkDhhZR4PXos+oG/d9DEiKlMqQVpJYqlm/+lV/fWL9XJzJLEBXNuyrv6wtVeZRCGYfygNHqNfp3Zho4eku2ZyP+GTjOUEOQAXMUeMsb+Cr4EoZph66aMOrn6RNw/WolZhMOV0gZjb1iiKYrrfijKpIBaZYgGwFxqQ+kefjWlY3Lsjrym3H0+Rkwaein+EictAnKYlA1ckc+UOS6oZi2n3aEaiweV8YzkuVgMpaiSNtAbDSC+HT8yv+oggbJUFE97G0JtWeYjIfIxz6gdm/zafvFxUg5XYc7faErHaXPoAVAKZJLJUSkgZueUkKbfK28ZwbJraaXMTOUDLzPLQpecpTe2Zh9PKKjFKG7PPsSWd21L9wnxnhMqZTqmfCSqY1lMQf/FnPfHlSKDtOkkcx70j07HKsmS7GymYX9/tCzScOzFzCpXZSTbme/lGujUyiuGItojLuibDq10jMQCBuHf8AfWLMypzJISXUkg6Np/aDFJgiEBgnr4/mCCcJSbtGR4cm0aFLCB+EYkQVp1AVmT/Sq4Hg/pBCfOVNKddQIqzMGQFZu0LNb94ln1fwim2Ybtchv1NEcclZIOO5ZFKrKwVoH10jw9E9YWAHStx2gTb6R7NxFicqegoSt1G2l/WFLDeFlE5ylASC/aJzG2vZsB0Lxu0841xZltg5tDhjI+JQIUS60JTcj5tPMPFrhmhBQCbk9N4FzKkqkiUw7VgOfntDVhsoyZIzaekYrJI1RTSNzqRjFWpw7dvKCa6iz6+sQza64BLbQrcgsMVsX4NlVCVKlOiaOTMo9RbXnC/wfIQkqGQiaFFKiS4sdBHodYkyVJWflOrcjzjzTEKs0+IrAcpmXT33572jctRZKl1tmdUwVm9Idq+rMpOZTAc47lYhnl9YR+JqarWuVNBQuXlYoUNH11e/UaeEEaSpVLlBOrADvPOMTrSSknnPg1KWW012JcXxcylJcPmUExdo+JJM1BMk9pNjv6gmF/FU/GQyr/brFDDZSZLpQlgLnqTv6QcK4bPkGblu+D0edhstKBNLkkDff3tG6SnSLln6feKGDzvi5QT2UjuF+QHSCWOVlPJluZqQ2oe3c7WMJe59glhdy7KSlYYNFcyALMzQMwmqzALSbK0YvaLNYpTHZzf6wve8DNnJDW0dnSbg68j0iaVjKMyJbvNU3YAc9/RMawFYnJJSQQNQTv0itWT5dLNE4hPxC0oOLkEkgA9CTDqX6sMVYuOBxThha6y/fGoGoqFqAUSQ+zRuNP1I+wjZL3PHPiEEBWh359/WB+JyWuLNofe0XalQNttIG1NQ3ZN0nQ8vzHsLMYwzzsO4ew9Bny0kLAXpp9doL1FPkQEp156OXjrhPCvgoGb5lFz0fQeX1g7UUZzgtZVv7R5S2Sdjx2yegrTUVnuLXGslSKBMuWpXaU8xv1PqD0hF4dEz48soyoIVdgbjd9mhs4yxmYhX8PlBJ+XMCQoGw3d9rbxRwelmyVBa5KXH8rj0LiNFSxX27ipQcp5Xge8YXkyqSwTaOf8AjAIAzBusJuNcVIUAhIJvoBdxt3wZk0bSklZvYtGCVLXc1qaGyQgKSGFyXd9vtDBhlCgJhBqOJTTU/wAQIMxmRpYOWHKG7hyYtchKlAgqDkHUE7QMuFldisZC5koeNmWDtA6vqDLTm5ax1gVUZ6SpJBHJ3IhSk28YCccLOSwule0Cq6iY3F/ekHphyqvvaF6pxPMtibh3f06QafJWGwWcH7X6iXif/hBY6+cGsHrkrdO7PF2oAAbmYLPBPIkYNgyxOUUsSD+on8RT4s4grUz/AOGXJUE2yFF0rLm5tobDUNDPTVYTNUAdSCPoYu1lYiYtCbZtT72i4WKLbayVKLfYtUVOfgywsAEAO3NoB8a0k3+HzSPnSczbnoOsE8RxJKEXLdYhosRTOlnKp9tXv4QpPDzgJp4wLOBKrplJmqCA6iAlTkhPMlzeA3EtGUyJVRqZKmV1SCUv4G/c8MNViZTKVLVYpUYBirM7Dp6f1NODHX9RHvrDs7nu+Qf0rB1NxnPJQkXzEeAhd4uxZUoplpOVw5Uz22b1ihwmAUhRUXSWbZj9xE3GEkkpc2bU2t72hlVajbh8oG2bdeUb4cq505EwlThJZJIYktoW8IJCYsoAUClR3DW7+UB+FXCVpSFlJuSA1+nXSCbzDMDIZLh1GxYfWJd+tpBU/wBNDjwzQguCSwyBgWfsJ9+MV+MeEJC1CYkmWRsDZ+YBsDFbCcXSiYtKnHZlrB5AoCfqmOavFjNnJ7ViWEZIuUJ5Q5xUlhhnBZAkSwkF2G8XFT/ig39IAY7if8MgFW+g593OKGEcWoUsImJKMxYEi0RVWTTmlkt2Qi9rfIX4c4bRKM0pmzASSQMzZSXuPbFoqY3ULmVVLLKM+SYc+X+ZKHB6C59Iv4hMMialyzi/dEWEVKTPQvXNNUO8ELH/AORFRnJz3MkopRwh1l47ISAleZKgLgg2jIuTqGSs5lIQSQHJHIARkalJYMrR4nORqdt++F7ECpK8ySQQbEQdnBSXUWI1/vAadOBULZri3OPXXYccM8/XnJ6L/h/Pm1KcypbJFgr+Y7sNYcZqAXSpPceR+0CsEqwiSn9IYWLJItoeRiadjbBkXVp75x5W7bnCWDvV7msvkW14X8Ss+LMLiWwSDub3Ljbpv3QVmgEqsNGHvxjqXIKi5uTeCNNQWciFx1TisJGlYQiYPwh8Na5swpUoqUoACwcnnBDEU2Ia7MPKG9VEwgBidO5Aa7wH13N+oDZjsWqWgQZcuUBmCWUo7PtrvBukrEpcaDrvCtxpi5oKdGRIK1lnOgPM89/SEnCeJpi5wExQXn/lLsftFqic4712BdsIy2s9fxenE2UpL/MNYSuC+H62TOIROypB3DjUnxdzDXh7pSyjroDBfCp2o3hNdziml5GTgnz7EOMzpnwiFBlOLjQ3FxCFRz1OdS5IMPGO1lgm5I7R+3rfwMKCZPwzlNv1OdL84Fhw7FmjnGXNQolmLN0NoP1FfmLDlCpUIGd1Mpt9Am3rFhFURqYZDDWAZrnJcxiYMtsoUNP7xmAkmZmJFh/eBFfOzXJ8IoScUVTq0zJOz3Hd0huzcuBe7Br/ABanrzIKFugagc9rgQI/wvqFmrcKKUBJzJuX5e+kXMVxeTV/OQgJ1ckknuEcYfOl08xKqcpWpVi4a3+0t/aNSklVsZncG7Nw3cR0wM4KSCXDsOe0CaXBZ2ZalzGSoNlA2YjXb1hkwqeJlnOY8mv5wbqcOAHXeMTm0uDTjnkVMK4TkISwST/Ufq1olm8PyiSPhpLcw9vGGqnpLRIaZxC903zkL0+wnf8ACkJDJTl7oVuIQuWsaZSdT7sY9OnUb6awLr8ICklK0uk8xEjN59RfGODzrDZ4/jZb3BlZC2/aV+YN09PLFWPmAuwOjxDPwfIt79mwI2EQzZpWsAHLMH/ly10g289i0EuO6T41OLB0adfK8JPC+BrXUoEx2BCmUTdtGhvw2XPq5a0rWZapailSAGIGyubG9xyMVqjBF0ZQZUxa5i1BkEk21UojYDnzIEbqlOuvaKnp1N/UyMvFAQpBUpsyEKIBvezP0hJVVqlSqfKO0Jso2v8Azv36nzhhrlTPhTM3zrBFu43EKS6da0yUBPyXuD4ENGOiKfcKx4HqbVrWSoFV/wC0ZDHhykfCRYPlD233jIX9IL6h51hlImctiSlI3Gp3YdwgivBJMhilCcwPzEBRc8n08GEGafheTJQ7rUog5lZiBfVm19YA4pJTly55h0YuHAG2nhHU1esds8Rl6TBptOoRy48naCpSwDf7wZpaMvpAnhudLBmElRbS+4hmw6pAurSOfNmxBWhpLX9vF9LaCKCq0BgI4/iSH73hG5ILa2Xyi0AcfSEqQRYAvBWXU5tNIqYjKEwNETLxgUONpQqZQCVJUdWe8KfDeElE4WcDRTezDTj80Ui0zEJzJ0LapMdUlf8AH7fw1IVZiGB8djG2FslXt8CJVpzyN9NIJQHN2ts0XJElt9NTC3RVEwgpMxabbgQyYZSKylIJIVurW8YlFZHtvAt/xoWuap3GbKl+SQNPEmIqxbs6H2YXeGKtwFLBDWSbEWuYmo+GJYuolX9RIH2gtjb4JvSXIpyKAzVOsFMsXY7/ANURYvRlIOXT77Q+zTLQMtgG6feFbEZoW6UB3hkFs+QJSchVCis3JHJtoJS6AlNzm8IJYFw4kF19o+g6dYa5GHpBDCDcknwV45POP+W5SQZiw5fQD28aRSJbspCRo+/7R6gqiSx6/SA2IYChQIHYPMRJ2NlQSQv8JTwJyspfKXPdaH5DzO0bQi8J4aZFRO+KGGZKRyVYl+78Q3VeO06EqdRTlsSzDTnC+/Acu+UXiA1toiCrt5wKpsRCgSkuDvHAroS7PgtQDUxD6MYjmkKlK5jUHaKWC4jLmEpEwONb+7xvGFBAzJUCFWPIgw1J9wPOBDxWuAnDkbRWxTCiRmT58jFerlFaluQAgF+rcoM8PVmYZVXItfeBk2uUPS4AkmpmrQkTJRUoBgoZkKbSykkKA6PBOmp1gFKUCWCQVKupSuhUokluphpkS0O52iKqdZZIDem0C721gigsgT+DLH7/AFjMFwplKzX0Y/iGGVQ5b7tyi1hFDmQVEN2ix/baLqm8g2JYBJpGtmIblGQwfwSeXpGQeWBwKcviZExIRN/ylHUEhtNAoWv5wr8UViczS1OwBN33i2aSz7b/AJMDK2QguLna31j0dnR4ZcoP9jj19RksKSN4ZMyqKtEqY9zm8HsT4lkJkE3cWfY9A+p6C8LFA6UKlqv/ACvr3QxqEqdTkFCSAAbj3eONdS65bZo6ddimsxZPhuLfFQlSDmEEVVha5bWK3DuGS5csBIbSCVXQpmJIBuI509u7C7GyOcclDhji+ndaFXUnbc/0p1V4QanVilq7MpSe+0DOHOH5CFulIzAkl9e8QarqjK8Mm4cKApJ59Qu4xTCYtSWeyfVRtDVhmDpyJBQHAHK3pCvwuP4ibMWfkEw/7imzDp+Y9Glq0D235w6EXjkXOXsAZ2Ah+z2SRrFymp1S7KJtvBiaofp1EDap93ipLBSlkinVeW/LS94q1VQsi+nTXzETmU19+evhFapqQlJ7TnuHpaASfkLjwA8UmJTdRUe+/pFzC6V0v9hCtxFiNwlLkOCo6uSYfpOSXJlgPmUA4LP9YKPlly8HdDKYwUCIgpJZZzFiZMAEHjAtvk1kMQzkWieSu0cz0xW1NEzyAMSphlzfylKrdFA+++NcX8MyK2QlZDLTdKxqPPWC1RKGQ3hXoKxcxJlAkiWopJ5sbQCk6+UHjfwS8NYGqTKyqXmggvDiyspYtEKqwS0XUGG8d4diKZjkEF4S3ueWNw0J+A8EzBVqWZ6khR7QS/aT120hrx7DEypY+GotmQMpL/qAcPvGpNauVO5hXr+8D+J8TeZJlAfMsKN/5b/WHSs+pwwFHa8oV8Wmf5pSLDPctbW56/tEmDyxmAJYnteB5+EXqDDFTVlamCBe+5v+TAvHCRPEwFmsQBtbXrEWPIbfsP0imSxGZmF3GvjpA5OLpSoykgFhqLNEGH4upEtRd+zY6vvobEXinhdQpWfMkB7sQ1jyeFTSxlFxT8h2nqSTca7f2MMNLS/Ckhi+pPjALBJaVTGSAwDqI9B75Q1mX2LWttDNPHIu6WOAal2sbRkVU1BFgAwcade+NQzYBk83JfUk6dznkI1NlE2Zm1bbr6R0DkF372Z4gnTCtNnA33f7CPdnlwZX0wYlxbv+0WcIp1KSEA2Up/L1MR1NPZhfrFjBMRTKISu13SfqDyjk9Upc68xXY36C1Qnh+QziOKIpwEg9rS/1tEmC4/8AEOQMSedoU+LsJnfHNRIIUFj5bFubA2POIuDZUxM7Msdt9+7pYCOA9JB1bs8nWWplv244PR5oKFA6+jeMCuIsRXLSMoKlqLAchue+Cq8RloT2mcXYbnp+YG4fKXUrzZTkfVrRkjDDyzQ55QV4Nq5UuWEsyiLvYkv1PWGgTr2gHWUSSBlsoaGO8Pq1JLL2a/fpDvqbhWzHI1ymPSKVWsamJJNSloFYhPICma53v9IKS4Aj3BuIViirKCQBsNdYo1U1RDdImp0X3jdbTkAlyffKEZyx2MCViIUJyT8wUUpbq8PWD1AWsZz0B005dIUUqecly+pY9OUFcAnonTJsqakES1MO4wxLkqTyh2rakS2S+ukczKwM7wg41SVUqpR8BZmytMqnLDve7HSCy0zW3gLeOzJWsjVJqwBaL8maVjSPPq3FzTy1FYPhfaLnCPEc+ol/5cghjcrsG7wC56RdSljL7FWJLjyNU+cEEg2BBGm8JnCNSCZ6SWKZiiR0Jfv0MFqyeszEJmsCc7gHUBJLiPNq+sXSVQmSi+dgtJ0tr3au8FGKlwVylkuce4+qXUfDByyyHzMT4ef1ivwbj6jUCWk5kG5UQQ3MXEW8Z+HWpSTKU47t+ReJ+FcBElRUmWoA82Pq7+ka/wAtVbWuRH5jnlPge6yUFpCnFjbpzhbrqJU6eVJ1CcqPsfODBCiRmdhsIJ0TIuWDtrGNRSNG5lWXSiVKGd7C9vxCjX04KipOh8P7GHrHFibTrykEhiwvYEP6PCqoAoBs20LsaXCGV88gSmcBgSzuRzHjDBISClwNrFoHykjNFtSAiWoJ0Zxf0hDe4d2D3CyTLQokM6t92EHf48ZVcwCYoYajLIQnRgHEAOKq8yZMxf8AoP0jVUsSUUZbHnLOv+Y5A1WAdWJ53+8ZHiwp3uucyjcjVvWMjrfgWYPxSG1E7fUn3b8xekzLtbS7+MLNLUXgxT1DX1Le3j0qllHFxgIzAlI0dR0A0f6MIFVuHk7a8nP94uUcwEt4A/buizPIAbXfu/H7xbSfDLTBFLTgJCFlYv8AMFEsN9d4LU8uQohCFzUksxv5Bhq0NHC2HIEsT1JBUsnI4ewe4fTvgt8PKXsl3sAL+WseV11lKskop/zxn+DuaaNjgm8C7S8L/EUDMCkS/wCU/Mv+o7DprDLnEtOVIAAsGiCZUvY274rVVaiWHWpn03fujmeqbxFG3hcs7krJmDlrBedTJDHn9dYSv+Y0pWSEqKdtAYup42lFgpCx5HY9esbY9Pvjy4meWqqfCkHpxyhxqRf2YpzJ4V2TAOpxydUsillkA6rI0+yR33ixg2GzUTnmzRM7J7KRYORuW+kXbT9OPqaT9vIMLN8vSuPfwGqWWRoWi5PkFaSGBLai3mIqyh2VL/SkEv0AJgllyIz2IsfDn5Rz4xeTVJo8hopsxdUvskhOZNrl9L+P0g1g0laJ65v6d+eusGaykSipmTJbDOxLNc9W3iimtyrIX8qnHnD3KOcAqLwMeC1BmqKlHuEEKopdrQEppwk0xmOWAzEi+n27oS6zjBS5udJJQCbjTrARonPsiOyMe7PTKmjQtPaSD3x1hs6WlCggZSNRp5QD4XxoVCSQpwLNrsDr4xLNtNJdhu/nC9sovAeVJAevxTNiKJYPyy1lurWgVUUKVzrpcliT0a/dFaThVQapVWUlKCo5RuU6Od2aC8sEk2dMNliLSRUctB3BcKAAtb3pDFKw9DbB4TcPxT4IIUoMPlJOvQ9Ynm8YJAGXMotqzB+d7+kaq6LLf0rJnnbGHd4D9fMTKQTbvMKyqlcyY6jZ7CBFTi86qny0E5U5nIG7X1hklYaXUQNOsI1NUqmoy7jKLIzW5FynlONnbUWPpC8pJTMUg2ymzjUM8NUmlUgPbl0hW4lq/hz5Rt82VV9jufXzjMq3JYQ9TSZqVQrmOU6Bwx1tEiJmZMvK5KinMnkHH3tFmpxVMpKiGJYOkEAvqNTuH8oL0VCMoUGClMT0fYcusVGDXLRcprsEDN7IBhF/xKrf8kykpUpSx+kPZ928oaKxRlZMxstYTbZ3v5t5woccU2SckhT5kaHmCXHqI36Cn6ty3GPVWbK3gAU1P2E2y205RkXZWUgHLGR65VrBwN7JMZ4fC3mSuyvcbK/BhekVJBKFAgjUG0MFJixRZdxFivw+TUhwWU1iPvHnNNrbNK9lq4OxfpoXrdDuCJc4PbTlF6nmDKWdyNOsAauTNkKyrFjYKGh/BixT1hsRqNn2j0Vd0LI5i8o4865QeGh7wjiVMpEtE1JBQgCwez7NqdPWJpvFEpU1CssxgkhspDOpJ36A+UK0qvCi5DFmHd0ES088P092/vGGfSqZycnk1R11kVjgJYrjyp1kIVLAftKbMoNoAHYdTygWBuS5LhLnRt/OMmLSkFShtdvQRzKJA7Q7SvHKnYdI2UaWulYghFt87HmTOZyQlA3Lt3np72ilMHaQgG61BNuvIdzxdmSFEZlEDVug597CBeIy5iVpUl05BmHQnSGWJ7XgXF88nr2HUaZUpMtAZh7J5mK9TLMuZnykpa7bG+sLlHxgUJAMqYqzuGsdGuRBE8WA2TKmOeg35uY8nPQ6jflxbZ3o6mrbhNHOF8RyEgU5zOUkF0qADgvdot0dROnS0SwOyEJBJH+lj+YT5lUsT1TiC57LaAB3A698MOFcYpS6VpUNgQHG/LSG26G6H2/9gV6muXkNnD0gNudT4amFPGqMjM/6T7EXqrisKfIhWbrZ++F/E5kyaT8Rb9BYD7HWB0vSrrHulwvn/wACu11cFhc/2LFJjaEyyiYsBJ0v6HpCrVcKJJJlrWEKLgM45ttt0MXZuFA2Gp8hBnB8ZEuWhE6SskOkKQxCmsNSCD6RvnoZ0r0citPqKbm1bx7GYJiUmhksZjMPltmUe4eMMXDlPMqGqJhV2w6Jb2Sk7qb5lekefVFGqoqJy1JygsEA7MlgPe5hv4N4rlyUSpU4lJGVCbfNYAFxp2njLqNBYob8cvuFDVV73FPhdvkbF0R1MA+JVZEgaLUcot3k+gJi7O40pU5ZPxB8UJS4L6hIIu28LGIYt/GLSvKuWiXmAzEXJIDhjYM/nGfRaCc7otrjyM1GrjGt88g+bTs4u/e/0iZMtrM5f3pFiXLcJNz2Rt7ETyZW5EeuSSODyyhIQqVNTNANnBGtjy8IZafjKlSUpmLb4lrg2J7PatYPz2gUtLaG3pv4xRVRJWrMpKSGu43LtGHVaCF8tzeGaadVKpbV2CtbxmhDSGKz8MMpJta3eS4cd8LqhNnrzzPmYABukXE4UlJ7IFuX25RanSGTZ2sXi9NoK6ee7Ku1U7OPBRoadKFqJlpOZszi9ht3OfOCFDxLMStQ1SLCxBcPq5ZiGOnPWI0U9gbnu5MYrTqRlZv5tW5j94u3p9FktzRIau2EdqZfqcdnz0lBCUnU5XL9L7QPmyXspwrqAQfA2iymQbZgQTuNusS7soAsAT66P3DzjRVTCpbYLCEzslN5kwCEEWzIDbE39duXRoyCsygSovq/R/qIyGYFjBNwqWB8iP8AtEIfxihRYtc90P8AV4rIYj40pzoAsa7bwiroZmuRf/afxHC2qaxLk6m5xeUWRiSVJyTUuDa94H1eCN2pCnGuU/Yxqsp5iUKzIUOrH8RRpquajR4THT2VPdRLHw+wx3wn6bV+5sT1ILLBSev2Ohi9Irnv6eH2juXiyFhpyWB5hxGJweWu8mZk6ajy2jTX1R18Xxa+fAmWhUuapZNqqwpaATzVl7mY+Jbyi9Tz3Ym+wfw15RxQ8IVKg4mIP+1n7QGr958IyqwSskAKMrMl/wBJd3fYtt9o119T00/uM89HdHwWMpJuLBvz774hxSbmKEjVSgLdL/aBM3FJgLLCpY/1Bo7UoTU9k3Fwx936xtjZGazF5M7jKL5QwBJSAnXnb6c41/EjR2bbTu84WpWKEFphuQ4OmYc++Lpq9CD0bpFqSZWGgv8AF7bE9P25iNzZCR9fOBipyXca++UWJVUD8x6Wvq7P4QRRbRLA8dSfpG5SQSQSLH3p+Yhlzdiem++5vGp8xIUprl9j3RCFnKdx6d8R1yQQCPDoGb6GKpr9G3OjfvEgqwsFIYkNt9OZiFlijY9oXJ17/wC8VJNMkrmS1AOFEjuVe3iSPCJpUwpDWFyT0aKVdNIWJoD2CVDXdxp829opkCJppbFkgFmcdGHh+0WjTBKMu1vu31gZJqe0ogjLa4H7xaTUu9yAbXb8aRZC3TF0EuCUm7chb7RJKXZjqfL00GnnAeVPKSoA6H0Nx+ImRUk29fHfnEwTJeUbjUW8vdo0VFxyOv0iguaSk37Sb94+8Rrmk6EhtentvSIVkKJXoDra2ln9+cSTJoPUAfb6wKkzXs7nnr9Y7E8O5F/AfSIXktqXcXLXjqdPSwexG/vUxRNde5Lcg8D6irzH7nfv9PKIQOLq7NyvfeKap5Kwf9tj4/mBaq3TdrEnf2IiXWMX9vFZROQv8Vt/P+8ZAZWIE+zGRe5FYYtYOP8A5En/AOyX/wC4j3YmMjI4LOlAAcV/9FXh9YSZmkajIOJH3KGI/KP6vtEFGsglidIyMg5LNbFx/qI9U4OmkykOSddT/qhmxE/5af6h/wCsZGR5C39T/c70AciSklikEciAYU+L6GVLuiWhBcXSkJO3IRuMjoaBv6i/uJ1KW1i1TyUmomOkFpYZwLd3KBaVF/GMjI7Vbf4uZzZpfh4kiVF9ecSy1HN5/SMjI6cDDIvpmHMm533jt9YyMh6FMrTdT72Md0imWPH7RkZERAmVF1d4+kVKjQ/0r9ClvKMjIJlEFKosb7xakF9f5RGRkDHsWyWsHbHVBeMkm/ifvG4yCKJJYv5/eKdQpllvdzGRkQhMk2B3tHCz2vA/QxkZEIUs55n2TG6n5R3n7RkZAMJFCYb+UUpijeMjIzT7DoG0aCMjIyOY5M3pI//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030" name="AutoShape 6" descr="data:image/jpeg;base64,/9j/4AAQSkZJRgABAQAAAQABAAD/2wCEAAkGBxQTEhUUExQWFRUXGBgYGRgXGRwYIBgbHRgXHB4aGB0YHCggGBolHBocITEiJSkrLi4uFx8zODMsNygtLisBCgoKDg0OGxAQGy8kICQ0LC8sLC8sLC8sLywsLCwsLCwsLDQsLCwsLCwsLCwsLCwsLCwsLCwsLCwsLCwsLCwsLP/AABEIAMIBAwMBIgACEQEDEQH/xAAbAAACAgMBAAAAAAAAAAAAAAAFBgMEAAECB//EAD8QAAECBAQDBgUCBAQGAwAAAAECEQADBCEFEjFBBlFhInGBkaHwEzKxwdFC4RRScvEHI2KCFRYzkqKyJHPC/8QAGgEAAgMBAQAAAAAAAAAAAAAAAgMAAQQFBv/EADARAAICAQMDAwIFAwUAAAAAAAABAgMRBBIhBTFBIlFhE0IUIzKBkTNx8BVSscHR/9oADAMBAAIRAxEAPwBckzAzRxk1I05RHlO+p5e/SLVPMCgxDWv+RHoTlFWYLX8IiWizj3pFqZLERJLfp6HWIQpVNO4MD5E0oVkVzeDq0v3ctICYpT2caphc+OUFHnhhaRMO/pF5JsB1hcpKmY1w45iL8qeoixQN2USn6hoJSTRWMBohg4IccoiTUPbd/SKKK2YGKpbjmghXprEfxUrV2Syteo7xrF5IFnBDdbtGj32geisUgtMHTN70MW0r5HW8QhpS39+kQlXZOn9zGp+za6RIMNmrAypIdvm7O/WBnZGCzJ4CjCUnhIuUqGDe3N42iXfv5dPrEiaCYl3QbcrxCpTMLg77RIWRn+lpklCUe6wTfKHt5dIzLoffpEQJOpeJ1l0l7X990GCRNYe+sRKI21v76xLMm8rNYPEE1Gw31iEOFhx6+EDMOWRbTKojw1EFchCfft4HSzlmKbfKfqPtFMgWQro4Z/SNG+v0jiUqO/pEIRoSQW6+xEk4M58+vhEi0sX52jtRLXu8QhRWHLC3WIZq1jmQzRZTLY3cx0mYDEIBauSw6KBbqUsR9TFT4vZHhF/FCOwpN8hGvLQ+hgVOTlzp1a47jf33QuXcJF1M3S8WUqGsD5agREoqQOz3RMkaLyw52jIpfFVyf33RuL3FYCXxAsEEZVgaHfS6TvGfEyMTfqPpEdROcMsaaEWaLmE0onzAhZYHcbjxsDFW2xri5SfAUIOb2xJZKwoPr76RCJBu2kMsnBpcs5EOepLwRl4EDsBHEu608/lrj5OnV01Y9b/gSE0yh+k397wMr5ZBj0WbhBSpgIpV2CkuCNecBX1qWcTS/YOfTY/azz+UCgOOd4KSZoOo8f28YIVGATEgqQMyQ7hnI8tRC/JmlKinbb7R2qNRXbHdB5Ry7aZ1vEkFUywObcwftEc6lCw/zDrf67xFKqDch93SftE6JjgkWO/7iNGRRAqltqSORP5eJ6KiUpaUy7E2IOjcwbxuXMc5d3sw9mHrg3AQAStQznYu4HK+8ZdXqFTW5efA/T1OyWPHkzDeHkIYtmP8x+w0EHZeFhhaLSJICmGgi2maAWI197x5ey9ze6byztxrUViKBZwoGw93gXiXD76jxAhqTNAMQ1VSCwNnLeMDC/Y8xfIUq9yw0IeJ8P8Aw5Jm5wQ4ATvreF43sXEehY9IKEqSo2V9YQ6qnKSx117x+Y9D0/Vu1bZv1HJ1enUPVFcERU/KwjkK5RxMU56f3jhjdtI6ZhMmrZ/L8wNqC0wNuPof3i1UreBtTM7STpYj6QLZaCkiaH2B98osfEf8wJQrQ/eLCZj+AEXkoJBZJbyjc1WnPT3zihKqUpYqUA3MxzMrEnRST3GJksvBdhziFZ10F4pLxOWLZh5xWmYlL/mHnAuS9yYZbqFZuyTq94EYkgMk6G6T9R9/OJEVQUpklydALv3QdoOF1TmVNKkAbWc/jyhF2orhHMmOqpnN4ihUkTDYAEnpBvD8DnKYqGXe/t4dqHBpUlOWWkDrqT3neLcujJfXxjkWdTf2L+ToQ0C+9iqjh8NdR8BGQzKkX9/iNRm/1C//AHf8Gn8HV7Hn9fMs4gnwyMi0qNwHJHK2/jAmom/5iXDCDWFoBBGgKkjXYnpppG7q1zS2GTp9SfrHagXLCVTZ0wI3uzCIMO4hTPURKUFJT+ob8mgTiuASp9OoElJ1CnfwvYjpFjBKJNOh1LVMWpsylEqUrlc7AR5+cYOGc8nWju3fAdViJBNompZyZ4ZLEtfpAafPTMUyHzaMDp38oGSOEJ6ZomS56pd3Oqip9i6soA6JfW5gKq92cvBdkkuyDZnmSZiVPobpPppHmWJKGd/9RHvq7R6fPwqaq6lAm7uNe+E/HOFKgF0yytDuSkuQHf5fmfuEdDQ3OmefBl1NathjyBEztDHappTcb79eR6GKC1NzZ2/aJJMwKSpJ8I9PG1SWUcKUHF4Y0YFMbt7js82fYdYacIxRpoSRYqDjn39H+sAMOlfDTLQsWZ36t+8XKdAE4LBuC30+8eX1uo+pc2v8wd/TU7Kkj0OkWkKOYgDW5hJ4w46lInolyhmYgkg7d2zw2YZkW0w3dmiDiDBZClJWZaHsXYOYzxcfuQTXPBcoVZ0JWQ2ZrQD48oJ0yQf4dbLFwHYE6O/MO/hBGfWhCNhZ78ooYfj8iaSj4gJ5fjnAQeHlLsHJe5VpaKf/AA0oT1ham7ZAsO6APEVMr4RULqTdPUe7eEMWKVipKFpPygFSSeXKAssmbLTL3yuo8s23f+YdVa4WKaAnBSg4sSRUTcr5UnuU8cHFCB2knwD/AEtDbUcJkNlV5gfaAuJYJMl3yuOab+kenr1tNnEZc/Jwp6W2HLiBF4ilUVaqe5T3qiSqlA98ZheHGdMyPexfkOcNsntWWxcI7nhEkqaV2Tc7CLEvC6hQ7QKU8hqfGH3BuGkS02AfmRrBedhvZjjXdX5xBfydOvpyx6meeyuHyw/y0+P3bWIqrA0oYmUL7i8emKkJCdH3aKkiR8QkKGVLm2p74VDrFm71RTQyXTq8cN5PNzJQGCUAeEXqPAJk79ISn+Yj6QxYhhEmVNdPa6Hbu2iZNQtVnKRyTb11PnGi/q62/lITT0559bJcF4ZlSbgOv+Y/YCwg1Np/YgImjIu6wfd4sU82eGZWYf6vzrHGsvlbLMmdKFSgsRCdPTdfOCIpktFSgrkr7JdK+R37jvBGURzeBTysEYKmUdzGQWMgm7RkDhhZR4PXos+oG/d9DEiKlMqQVpJYqlm/+lV/fWL9XJzJLEBXNuyrv6wtVeZRCGYfygNHqNfp3Zho4eku2ZyP+GTjOUEOQAXMUeMsb+Cr4EoZph66aMOrn6RNw/WolZhMOV0gZjb1iiKYrrfijKpIBaZYgGwFxqQ+kefjWlY3Lsjrym3H0+Rkwaein+EictAnKYlA1ckc+UOS6oZi2n3aEaiweV8YzkuVgMpaiSNtAbDSC+HT8yv+oggbJUFE97G0JtWeYjIfIxz6gdm/zafvFxUg5XYc7faErHaXPoAVAKZJLJUSkgZueUkKbfK28ZwbJraaXMTOUDLzPLQpecpTe2Zh9PKKjFKG7PPsSWd21L9wnxnhMqZTqmfCSqY1lMQf/FnPfHlSKDtOkkcx70j07HKsmS7GymYX9/tCzScOzFzCpXZSTbme/lGujUyiuGItojLuibDq10jMQCBuHf8AfWLMypzJISXUkg6Np/aDFJgiEBgnr4/mCCcJSbtGR4cm0aFLCB+EYkQVp1AVmT/Sq4Hg/pBCfOVNKddQIqzMGQFZu0LNb94ln1fwim2Ybtchv1NEcclZIOO5ZFKrKwVoH10jw9E9YWAHStx2gTb6R7NxFicqegoSt1G2l/WFLDeFlE5ylASC/aJzG2vZsB0Lxu0841xZltg5tDhjI+JQIUS60JTcj5tPMPFrhmhBQCbk9N4FzKkqkiUw7VgOfntDVhsoyZIzaekYrJI1RTSNzqRjFWpw7dvKCa6iz6+sQza64BLbQrcgsMVsX4NlVCVKlOiaOTMo9RbXnC/wfIQkqGQiaFFKiS4sdBHodYkyVJWflOrcjzjzTEKs0+IrAcpmXT33572jctRZKl1tmdUwVm9Idq+rMpOZTAc47lYhnl9YR+JqarWuVNBQuXlYoUNH11e/UaeEEaSpVLlBOrADvPOMTrSSknnPg1KWW012JcXxcylJcPmUExdo+JJM1BMk9pNjv6gmF/FU/GQyr/brFDDZSZLpQlgLnqTv6QcK4bPkGblu+D0edhstKBNLkkDff3tG6SnSLln6feKGDzvi5QT2UjuF+QHSCWOVlPJluZqQ2oe3c7WMJe59glhdy7KSlYYNFcyALMzQMwmqzALSbK0YvaLNYpTHZzf6wve8DNnJDW0dnSbg68j0iaVjKMyJbvNU3YAc9/RMawFYnJJSQQNQTv0itWT5dLNE4hPxC0oOLkEkgA9CTDqX6sMVYuOBxThha6y/fGoGoqFqAUSQ+zRuNP1I+wjZL3PHPiEEBWh359/WB+JyWuLNofe0XalQNttIG1NQ3ZN0nQ8vzHsLMYwzzsO4ew9Bny0kLAXpp9doL1FPkQEp156OXjrhPCvgoGb5lFz0fQeX1g7UUZzgtZVv7R5S2Sdjx2yegrTUVnuLXGslSKBMuWpXaU8xv1PqD0hF4dEz48soyoIVdgbjd9mhs4yxmYhX8PlBJ+XMCQoGw3d9rbxRwelmyVBa5KXH8rj0LiNFSxX27ipQcp5Xge8YXkyqSwTaOf8AjAIAzBusJuNcVIUAhIJvoBdxt3wZk0bSklZvYtGCVLXc1qaGyQgKSGFyXd9vtDBhlCgJhBqOJTTU/wAQIMxmRpYOWHKG7hyYtchKlAgqDkHUE7QMuFldisZC5koeNmWDtA6vqDLTm5ax1gVUZ6SpJBHJ3IhSk28YCccLOSwule0Cq6iY3F/ekHphyqvvaF6pxPMtibh3f06QafJWGwWcH7X6iXif/hBY6+cGsHrkrdO7PF2oAAbmYLPBPIkYNgyxOUUsSD+on8RT4s4grUz/AOGXJUE2yFF0rLm5tobDUNDPTVYTNUAdSCPoYu1lYiYtCbZtT72i4WKLbayVKLfYtUVOfgywsAEAO3NoB8a0k3+HzSPnSczbnoOsE8RxJKEXLdYhosRTOlnKp9tXv4QpPDzgJp4wLOBKrplJmqCA6iAlTkhPMlzeA3EtGUyJVRqZKmV1SCUv4G/c8MNViZTKVLVYpUYBirM7Dp6f1NODHX9RHvrDs7nu+Qf0rB1NxnPJQkXzEeAhd4uxZUoplpOVw5Uz22b1ihwmAUhRUXSWbZj9xE3GEkkpc2bU2t72hlVajbh8oG2bdeUb4cq505EwlThJZJIYktoW8IJCYsoAUClR3DW7+UB+FXCVpSFlJuSA1+nXSCbzDMDIZLh1GxYfWJd+tpBU/wBNDjwzQguCSwyBgWfsJ9+MV+MeEJC1CYkmWRsDZ+YBsDFbCcXSiYtKnHZlrB5AoCfqmOavFjNnJ7ViWEZIuUJ5Q5xUlhhnBZAkSwkF2G8XFT/ig39IAY7if8MgFW+g593OKGEcWoUsImJKMxYEi0RVWTTmlkt2Qi9rfIX4c4bRKM0pmzASSQMzZSXuPbFoqY3ULmVVLLKM+SYc+X+ZKHB6C59Iv4hMMialyzi/dEWEVKTPQvXNNUO8ELH/AORFRnJz3MkopRwh1l47ISAleZKgLgg2jIuTqGSs5lIQSQHJHIARkalJYMrR4nORqdt++F7ECpK8ySQQbEQdnBSXUWI1/vAadOBULZri3OPXXYccM8/XnJ6L/h/Pm1KcypbJFgr+Y7sNYcZqAXSpPceR+0CsEqwiSn9IYWLJItoeRiadjbBkXVp75x5W7bnCWDvV7msvkW14X8Ss+LMLiWwSDub3Ljbpv3QVmgEqsNGHvxjqXIKi5uTeCNNQWciFx1TisJGlYQiYPwh8Na5swpUoqUoACwcnnBDEU2Ia7MPKG9VEwgBidO5Aa7wH13N+oDZjsWqWgQZcuUBmCWUo7PtrvBukrEpcaDrvCtxpi5oKdGRIK1lnOgPM89/SEnCeJpi5wExQXn/lLsftFqic4712BdsIy2s9fxenE2UpL/MNYSuC+H62TOIROypB3DjUnxdzDXh7pSyjroDBfCp2o3hNdziml5GTgnz7EOMzpnwiFBlOLjQ3FxCFRz1OdS5IMPGO1lgm5I7R+3rfwMKCZPwzlNv1OdL84Fhw7FmjnGXNQolmLN0NoP1FfmLDlCpUIGd1Mpt9Am3rFhFURqYZDDWAZrnJcxiYMtsoUNP7xmAkmZmJFh/eBFfOzXJ8IoScUVTq0zJOz3Hd0huzcuBe7Br/ABanrzIKFugagc9rgQI/wvqFmrcKKUBJzJuX5e+kXMVxeTV/OQgJ1ckknuEcYfOl08xKqcpWpVi4a3+0t/aNSklVsZncG7Nw3cR0wM4KSCXDsOe0CaXBZ2ZalzGSoNlA2YjXb1hkwqeJlnOY8mv5wbqcOAHXeMTm0uDTjnkVMK4TkISwST/Ufq1olm8PyiSPhpLcw9vGGqnpLRIaZxC903zkL0+wnf8ACkJDJTl7oVuIQuWsaZSdT7sY9OnUb6awLr8ICklK0uk8xEjN59RfGODzrDZ4/jZb3BlZC2/aV+YN09PLFWPmAuwOjxDPwfIt79mwI2EQzZpWsAHLMH/ly10g289i0EuO6T41OLB0adfK8JPC+BrXUoEx2BCmUTdtGhvw2XPq5a0rWZapailSAGIGyubG9xyMVqjBF0ZQZUxa5i1BkEk21UojYDnzIEbqlOuvaKnp1N/UyMvFAQpBUpsyEKIBvezP0hJVVqlSqfKO0Jso2v8Azv36nzhhrlTPhTM3zrBFu43EKS6da0yUBPyXuD4ENGOiKfcKx4HqbVrWSoFV/wC0ZDHhykfCRYPlD233jIX9IL6h51hlImctiSlI3Gp3YdwgivBJMhilCcwPzEBRc8n08GEGafheTJQ7rUog5lZiBfVm19YA4pJTly55h0YuHAG2nhHU1esds8Rl6TBptOoRy48naCpSwDf7wZpaMvpAnhudLBmElRbS+4hmw6pAurSOfNmxBWhpLX9vF9LaCKCq0BgI4/iSH73hG5ILa2Xyi0AcfSEqQRYAvBWXU5tNIqYjKEwNETLxgUONpQqZQCVJUdWe8KfDeElE4WcDRTezDTj80Ui0zEJzJ0LapMdUlf8AH7fw1IVZiGB8djG2FslXt8CJVpzyN9NIJQHN2ts0XJElt9NTC3RVEwgpMxabbgQyYZSKylIJIVurW8YlFZHtvAt/xoWuap3GbKl+SQNPEmIqxbs6H2YXeGKtwFLBDWSbEWuYmo+GJYuolX9RIH2gtjb4JvSXIpyKAzVOsFMsXY7/ANURYvRlIOXT77Q+zTLQMtgG6feFbEZoW6UB3hkFs+QJSchVCis3JHJtoJS6AlNzm8IJYFw4kF19o+g6dYa5GHpBDCDcknwV45POP+W5SQZiw5fQD28aRSJbspCRo+/7R6gqiSx6/SA2IYChQIHYPMRJ2NlQSQv8JTwJyspfKXPdaH5DzO0bQi8J4aZFRO+KGGZKRyVYl+78Q3VeO06EqdRTlsSzDTnC+/Acu+UXiA1toiCrt5wKpsRCgSkuDvHAroS7PgtQDUxD6MYjmkKlK5jUHaKWC4jLmEpEwONb+7xvGFBAzJUCFWPIgw1J9wPOBDxWuAnDkbRWxTCiRmT58jFerlFaluQAgF+rcoM8PVmYZVXItfeBk2uUPS4AkmpmrQkTJRUoBgoZkKbSykkKA6PBOmp1gFKUCWCQVKupSuhUokluphpkS0O52iKqdZZIDem0C721gigsgT+DLH7/AFjMFwplKzX0Y/iGGVQ5b7tyi1hFDmQVEN2ix/baLqm8g2JYBJpGtmIblGQwfwSeXpGQeWBwKcviZExIRN/ylHUEhtNAoWv5wr8UViczS1OwBN33i2aSz7b/AJMDK2QguLna31j0dnR4ZcoP9jj19RksKSN4ZMyqKtEqY9zm8HsT4lkJkE3cWfY9A+p6C8LFA6UKlqv/ACvr3QxqEqdTkFCSAAbj3eONdS65bZo6ddimsxZPhuLfFQlSDmEEVVha5bWK3DuGS5csBIbSCVXQpmJIBuI509u7C7GyOcclDhji+ndaFXUnbc/0p1V4QanVilq7MpSe+0DOHOH5CFulIzAkl9e8QarqjK8Mm4cKApJ59Qu4xTCYtSWeyfVRtDVhmDpyJBQHAHK3pCvwuP4ibMWfkEw/7imzDp+Y9Glq0D235w6EXjkXOXsAZ2Ah+z2SRrFymp1S7KJtvBiaofp1EDap93ipLBSlkinVeW/LS94q1VQsi+nTXzETmU19+evhFapqQlJ7TnuHpaASfkLjwA8UmJTdRUe+/pFzC6V0v9hCtxFiNwlLkOCo6uSYfpOSXJlgPmUA4LP9YKPlly8HdDKYwUCIgpJZZzFiZMAEHjAtvk1kMQzkWieSu0cz0xW1NEzyAMSphlzfylKrdFA+++NcX8MyK2QlZDLTdKxqPPWC1RKGQ3hXoKxcxJlAkiWopJ5sbQCk6+UHjfwS8NYGqTKyqXmggvDiyspYtEKqwS0XUGG8d4diKZjkEF4S3ueWNw0J+A8EzBVqWZ6khR7QS/aT120hrx7DEypY+GotmQMpL/qAcPvGpNauVO5hXr+8D+J8TeZJlAfMsKN/5b/WHSs+pwwFHa8oV8Wmf5pSLDPctbW56/tEmDyxmAJYnteB5+EXqDDFTVlamCBe+5v+TAvHCRPEwFmsQBtbXrEWPIbfsP0imSxGZmF3GvjpA5OLpSoykgFhqLNEGH4upEtRd+zY6vvobEXinhdQpWfMkB7sQ1jyeFTSxlFxT8h2nqSTca7f2MMNLS/Ckhi+pPjALBJaVTGSAwDqI9B75Q1mX2LWttDNPHIu6WOAal2sbRkVU1BFgAwcade+NQzYBk83JfUk6dznkI1NlE2Zm1bbr6R0DkF372Z4gnTCtNnA33f7CPdnlwZX0wYlxbv+0WcIp1KSEA2Up/L1MR1NPZhfrFjBMRTKISu13SfqDyjk9Upc68xXY36C1Qnh+QziOKIpwEg9rS/1tEmC4/8AEOQMSedoU+LsJnfHNRIIUFj5bFubA2POIuDZUxM7Msdt9+7pYCOA9JB1bs8nWWplv244PR5oKFA6+jeMCuIsRXLSMoKlqLAchue+Cq8RloT2mcXYbnp+YG4fKXUrzZTkfVrRkjDDyzQ55QV4Nq5UuWEsyiLvYkv1PWGgTr2gHWUSSBlsoaGO8Pq1JLL2a/fpDvqbhWzHI1ymPSKVWsamJJNSloFYhPICma53v9IKS4Aj3BuIViirKCQBsNdYo1U1RDdImp0X3jdbTkAlyffKEZyx2MCViIUJyT8wUUpbq8PWD1AWsZz0B005dIUUqecly+pY9OUFcAnonTJsqakES1MO4wxLkqTyh2rakS2S+ukczKwM7wg41SVUqpR8BZmytMqnLDve7HSCy0zW3gLeOzJWsjVJqwBaL8maVjSPPq3FzTy1FYPhfaLnCPEc+ol/5cghjcrsG7wC56RdSljL7FWJLjyNU+cEEg2BBGm8JnCNSCZ6SWKZiiR0Jfv0MFqyeszEJmsCc7gHUBJLiPNq+sXSVQmSi+dgtJ0tr3au8FGKlwVylkuce4+qXUfDByyyHzMT4ef1ivwbj6jUCWk5kG5UQQ3MXEW8Z+HWpSTKU47t+ReJ+FcBElRUmWoA82Pq7+ka/wAtVbWuRH5jnlPge6yUFpCnFjbpzhbrqJU6eVJ1CcqPsfODBCiRmdhsIJ0TIuWDtrGNRSNG5lWXSiVKGd7C9vxCjX04KipOh8P7GHrHFibTrykEhiwvYEP6PCqoAoBs20LsaXCGV88gSmcBgSzuRzHjDBISClwNrFoHykjNFtSAiWoJ0Zxf0hDe4d2D3CyTLQokM6t92EHf48ZVcwCYoYajLIQnRgHEAOKq8yZMxf8AoP0jVUsSUUZbHnLOv+Y5A1WAdWJ53+8ZHiwp3uucyjcjVvWMjrfgWYPxSG1E7fUn3b8xekzLtbS7+MLNLUXgxT1DX1Le3j0qllHFxgIzAlI0dR0A0f6MIFVuHk7a8nP94uUcwEt4A/buizPIAbXfu/H7xbSfDLTBFLTgJCFlYv8AMFEsN9d4LU8uQohCFzUksxv5Bhq0NHC2HIEsT1JBUsnI4ewe4fTvgt8PKXsl3sAL+WseV11lKskop/zxn+DuaaNjgm8C7S8L/EUDMCkS/wCU/Mv+o7DprDLnEtOVIAAsGiCZUvY274rVVaiWHWpn03fujmeqbxFG3hcs7krJmDlrBedTJDHn9dYSv+Y0pWSEqKdtAYup42lFgpCx5HY9esbY9Pvjy4meWqqfCkHpxyhxqRf2YpzJ4V2TAOpxydUsillkA6rI0+yR33ixg2GzUTnmzRM7J7KRYORuW+kXbT9OPqaT9vIMLN8vSuPfwGqWWRoWi5PkFaSGBLai3mIqyh2VL/SkEv0AJgllyIz2IsfDn5Rz4xeTVJo8hopsxdUvskhOZNrl9L+P0g1g0laJ65v6d+eusGaykSipmTJbDOxLNc9W3iimtyrIX8qnHnD3KOcAqLwMeC1BmqKlHuEEKopdrQEppwk0xmOWAzEi+n27oS6zjBS5udJJQCbjTrARonPsiOyMe7PTKmjQtPaSD3x1hs6WlCggZSNRp5QD4XxoVCSQpwLNrsDr4xLNtNJdhu/nC9sovAeVJAevxTNiKJYPyy1lurWgVUUKVzrpcliT0a/dFaThVQapVWUlKCo5RuU6Od2aC8sEk2dMNliLSRUctB3BcKAAtb3pDFKw9DbB4TcPxT4IIUoMPlJOvQ9Ynm8YJAGXMotqzB+d7+kaq6LLf0rJnnbGHd4D9fMTKQTbvMKyqlcyY6jZ7CBFTi86qny0E5U5nIG7X1hklYaXUQNOsI1NUqmoy7jKLIzW5FynlONnbUWPpC8pJTMUg2ymzjUM8NUmlUgPbl0hW4lq/hz5Rt82VV9jufXzjMq3JYQ9TSZqVQrmOU6Bwx1tEiJmZMvK5KinMnkHH3tFmpxVMpKiGJYOkEAvqNTuH8oL0VCMoUGClMT0fYcusVGDXLRcprsEDN7IBhF/xKrf8kykpUpSx+kPZ928oaKxRlZMxstYTbZ3v5t5woccU2SckhT5kaHmCXHqI36Cn6ty3GPVWbK3gAU1P2E2y205RkXZWUgHLGR65VrBwN7JMZ4fC3mSuyvcbK/BhekVJBKFAgjUG0MFJixRZdxFivw+TUhwWU1iPvHnNNrbNK9lq4OxfpoXrdDuCJc4PbTlF6nmDKWdyNOsAauTNkKyrFjYKGh/BixT1hsRqNn2j0Vd0LI5i8o4865QeGh7wjiVMpEtE1JBQgCwez7NqdPWJpvFEpU1CssxgkhspDOpJ36A+UK0qvCi5DFmHd0ES088P092/vGGfSqZycnk1R11kVjgJYrjyp1kIVLAftKbMoNoAHYdTygWBuS5LhLnRt/OMmLSkFShtdvQRzKJA7Q7SvHKnYdI2UaWulYghFt87HmTOZyQlA3Lt3np72ilMHaQgG61BNuvIdzxdmSFEZlEDVug597CBeIy5iVpUl05BmHQnSGWJ7XgXF88nr2HUaZUpMtAZh7J5mK9TLMuZnykpa7bG+sLlHxgUJAMqYqzuGsdGuRBE8WA2TKmOeg35uY8nPQ6jflxbZ3o6mrbhNHOF8RyEgU5zOUkF0qADgvdot0dROnS0SwOyEJBJH+lj+YT5lUsT1TiC57LaAB3A698MOFcYpS6VpUNgQHG/LSG26G6H2/9gV6muXkNnD0gNudT4amFPGqMjM/6T7EXqrisKfIhWbrZ++F/E5kyaT8Rb9BYD7HWB0vSrrHulwvn/wACu11cFhc/2LFJjaEyyiYsBJ0v6HpCrVcKJJJlrWEKLgM45ttt0MXZuFA2Gp8hBnB8ZEuWhE6SskOkKQxCmsNSCD6RvnoZ0r0citPqKbm1bx7GYJiUmhksZjMPltmUe4eMMXDlPMqGqJhV2w6Jb2Sk7qb5lekefVFGqoqJy1JygsEA7MlgPe5hv4N4rlyUSpU4lJGVCbfNYAFxp2njLqNBYob8cvuFDVV73FPhdvkbF0R1MA+JVZEgaLUcot3k+gJi7O40pU5ZPxB8UJS4L6hIIu28LGIYt/GLSvKuWiXmAzEXJIDhjYM/nGfRaCc7otrjyM1GrjGt88g+bTs4u/e/0iZMtrM5f3pFiXLcJNz2Rt7ETyZW5EeuSSODyyhIQqVNTNANnBGtjy8IZafjKlSUpmLb4lrg2J7PatYPz2gUtLaG3pv4xRVRJWrMpKSGu43LtGHVaCF8tzeGaadVKpbV2CtbxmhDSGKz8MMpJta3eS4cd8LqhNnrzzPmYABukXE4UlJ7IFuX25RanSGTZ2sXi9NoK6ee7Ku1U7OPBRoadKFqJlpOZszi9ht3OfOCFDxLMStQ1SLCxBcPq5ZiGOnPWI0U9gbnu5MYrTqRlZv5tW5j94u3p9FktzRIau2EdqZfqcdnz0lBCUnU5XL9L7QPmyXspwrqAQfA2iymQbZgQTuNusS7soAsAT66P3DzjRVTCpbYLCEzslN5kwCEEWzIDbE39duXRoyCsygSovq/R/qIyGYFjBNwqWB8iP8AtEIfxihRYtc90P8AV4rIYj40pzoAsa7bwiroZmuRf/afxHC2qaxLk6m5xeUWRiSVJyTUuDa94H1eCN2pCnGuU/Yxqsp5iUKzIUOrH8RRpquajR4THT2VPdRLHw+wx3wn6bV+5sT1ILLBSev2Ohi9Irnv6eH2juXiyFhpyWB5hxGJweWu8mZk6ajy2jTX1R18Xxa+fAmWhUuapZNqqwpaATzVl7mY+Jbyi9Tz3Ym+wfw15RxQ8IVKg4mIP+1n7QGr958IyqwSskAKMrMl/wBJd3fYtt9o119T00/uM89HdHwWMpJuLBvz774hxSbmKEjVSgLdL/aBM3FJgLLCpY/1Bo7UoTU9k3Fwx936xtjZGazF5M7jKL5QwBJSAnXnb6c41/EjR2bbTu84WpWKEFphuQ4OmYc++Lpq9CD0bpFqSZWGgv8AF7bE9P25iNzZCR9fOBipyXca++UWJVUD8x6Wvq7P4QRRbRLA8dSfpG5SQSQSLH3p+Yhlzdiem++5vGp8xIUprl9j3RCFnKdx6d8R1yQQCPDoGb6GKpr9G3OjfvEgqwsFIYkNt9OZiFlijY9oXJ17/wC8VJNMkrmS1AOFEjuVe3iSPCJpUwpDWFyT0aKVdNIWJoD2CVDXdxp829opkCJppbFkgFmcdGHh+0WjTBKMu1vu31gZJqe0ogjLa4H7xaTUu9yAbXb8aRZC3TF0EuCUm7chb7RJKXZjqfL00GnnAeVPKSoA6H0Nx+ImRUk29fHfnEwTJeUbjUW8vdo0VFxyOv0iguaSk37Sb94+8Rrmk6EhtentvSIVkKJXoDra2ln9+cSTJoPUAfb6wKkzXs7nnr9Y7E8O5F/AfSIXktqXcXLXjqdPSwexG/vUxRNde5Lcg8D6irzH7nfv9PKIQOLq7NyvfeKap5Kwf9tj4/mBaq3TdrEnf2IiXWMX9vFZROQv8Vt/P+8ZAZWIE+zGRe5FYYtYOP8A5En/AOyX/wC4j3YmMjI4LOlAAcV/9FXh9YSZmkajIOJH3KGI/KP6vtEFGsglidIyMg5LNbFx/qI9U4OmkykOSddT/qhmxE/5af6h/wCsZGR5C39T/c70AciSklikEciAYU+L6GVLuiWhBcXSkJO3IRuMjoaBv6i/uJ1KW1i1TyUmomOkFpYZwLd3KBaVF/GMjI7Vbf4uZzZpfh4kiVF9ecSy1HN5/SMjI6cDDIvpmHMm533jt9YyMh6FMrTdT72Md0imWPH7RkZERAmVF1d4+kVKjQ/0r9ClvKMjIJlEFKosb7xakF9f5RGRkDHsWyWsHbHVBeMkm/ifvG4yCKJJYv5/eKdQpllvdzGRkQhMk2B3tHCz2vA/QxkZEIUs55n2TG6n5R3n7RkZAMJFCYb+UUpijeMjIzT7DoG0aCMjIyOY5M3pI//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1032" name="Picture 8" descr="https://lh4.googleusercontent.com/-VR3mGN_4iQ8/Twho5i_hStI/AAAAAAAAAQw/QKMW7eNpSEI/s800/Protectora%252520de%252520animales%252520-%252520Refugio%252520de%252520perros%252520y%252520gatos.jpg"/>
          <p:cNvPicPr>
            <a:picLocks noChangeAspect="1" noChangeArrowheads="1"/>
          </p:cNvPicPr>
          <p:nvPr/>
        </p:nvPicPr>
        <p:blipFill>
          <a:blip r:embed="rId5" cstate="print"/>
          <a:srcRect/>
          <a:stretch>
            <a:fillRect/>
          </a:stretch>
        </p:blipFill>
        <p:spPr bwMode="auto">
          <a:xfrm>
            <a:off x="3275856" y="5517232"/>
            <a:ext cx="953707" cy="675046"/>
          </a:xfrm>
          <a:prstGeom prst="rect">
            <a:avLst/>
          </a:prstGeom>
          <a:noFill/>
        </p:spPr>
      </p:pic>
      <p:pic>
        <p:nvPicPr>
          <p:cNvPr id="1034" name="Picture 10" descr="http://static3.cultura10.com/wp-content/uploads/2012/01/seres-humanos.gif"/>
          <p:cNvPicPr>
            <a:picLocks noChangeAspect="1" noChangeArrowheads="1"/>
          </p:cNvPicPr>
          <p:nvPr/>
        </p:nvPicPr>
        <p:blipFill>
          <a:blip r:embed="rId6" cstate="print"/>
          <a:srcRect/>
          <a:stretch>
            <a:fillRect/>
          </a:stretch>
        </p:blipFill>
        <p:spPr bwMode="auto">
          <a:xfrm>
            <a:off x="3275856" y="6168765"/>
            <a:ext cx="963538" cy="6892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430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3022"/>
                                        </p:tgtEl>
                                        <p:attrNameLst>
                                          <p:attrName>style.visibility</p:attrName>
                                        </p:attrNameLst>
                                      </p:cBhvr>
                                      <p:to>
                                        <p:strVal val="visible"/>
                                      </p:to>
                                    </p:set>
                                    <p:animEffect transition="in" filter="checkerboard(across)">
                                      <p:cBhvr>
                                        <p:cTn id="13" dur="500"/>
                                        <p:tgtEl>
                                          <p:spTgt spid="43022"/>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4301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302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3017"/>
                                        </p:tgtEl>
                                        <p:attrNameLst>
                                          <p:attrName>style.visibility</p:attrName>
                                        </p:attrNameLst>
                                      </p:cBhvr>
                                      <p:to>
                                        <p:strVal val="visible"/>
                                      </p:to>
                                    </p:set>
                                    <p:animEffect transition="in" filter="blinds(vertical)">
                                      <p:cBhvr>
                                        <p:cTn id="22" dur="500"/>
                                        <p:tgtEl>
                                          <p:spTgt spid="43017"/>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30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30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grpId="0" nodeType="clickEffect">
                                  <p:stCondLst>
                                    <p:cond delay="0"/>
                                  </p:stCondLst>
                                  <p:childTnLst>
                                    <p:set>
                                      <p:cBhvr>
                                        <p:cTn id="30" dur="1" fill="hold">
                                          <p:stCondLst>
                                            <p:cond delay="0"/>
                                          </p:stCondLst>
                                        </p:cTn>
                                        <p:tgtEl>
                                          <p:spTgt spid="43028"/>
                                        </p:tgtEl>
                                        <p:attrNameLst>
                                          <p:attrName>style.visibility</p:attrName>
                                        </p:attrNameLst>
                                      </p:cBhvr>
                                      <p:to>
                                        <p:strVal val="visible"/>
                                      </p:to>
                                    </p:set>
                                    <p:animEffect transition="in" filter="wedge">
                                      <p:cBhvr>
                                        <p:cTn id="31" dur="500"/>
                                        <p:tgtEl>
                                          <p:spTgt spid="43028"/>
                                        </p:tgtEl>
                                      </p:cBhvr>
                                    </p:animEffect>
                                  </p:childTnLst>
                                </p:cTn>
                              </p:par>
                              <p:par>
                                <p:cTn id="32" presetID="3" presetClass="entr" presetSubtype="5" fill="hold" grpId="0" nodeType="withEffect">
                                  <p:stCondLst>
                                    <p:cond delay="0"/>
                                  </p:stCondLst>
                                  <p:childTnLst>
                                    <p:set>
                                      <p:cBhvr>
                                        <p:cTn id="33" dur="1" fill="hold">
                                          <p:stCondLst>
                                            <p:cond delay="0"/>
                                          </p:stCondLst>
                                        </p:cTn>
                                        <p:tgtEl>
                                          <p:spTgt spid="43027"/>
                                        </p:tgtEl>
                                        <p:attrNameLst>
                                          <p:attrName>style.visibility</p:attrName>
                                        </p:attrNameLst>
                                      </p:cBhvr>
                                      <p:to>
                                        <p:strVal val="visible"/>
                                      </p:to>
                                    </p:set>
                                    <p:animEffect transition="in" filter="blinds(vertical)">
                                      <p:cBhvr>
                                        <p:cTn id="34" dur="500"/>
                                        <p:tgtEl>
                                          <p:spTgt spid="4302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animBg="1"/>
      <p:bldP spid="43016" grpId="0" animBg="1"/>
      <p:bldP spid="43017" grpId="0" autoUpdateAnimBg="0"/>
      <p:bldP spid="43018" grpId="0" animBg="1"/>
      <p:bldP spid="43019" grpId="0" animBg="1"/>
      <p:bldP spid="43020" grpId="0" animBg="1"/>
      <p:bldP spid="43021" grpId="0" animBg="1"/>
      <p:bldP spid="43022" grpId="0"/>
      <p:bldP spid="43027" grpId="0" autoUpdateAnimBg="0"/>
      <p:bldP spid="430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Text Box 1030"/>
          <p:cNvSpPr txBox="1">
            <a:spLocks noChangeArrowheads="1"/>
          </p:cNvSpPr>
          <p:nvPr/>
        </p:nvSpPr>
        <p:spPr bwMode="auto">
          <a:xfrm>
            <a:off x="1403648" y="116632"/>
            <a:ext cx="5410200" cy="579438"/>
          </a:xfrm>
          <a:prstGeom prst="rect">
            <a:avLst/>
          </a:prstGeom>
          <a:noFill/>
          <a:ln w="9525">
            <a:noFill/>
            <a:miter lim="800000"/>
            <a:headEnd/>
            <a:tailEnd/>
          </a:ln>
          <a:effectLst/>
        </p:spPr>
        <p:txBody>
          <a:bodyPr>
            <a:spAutoFit/>
            <a:scene3d>
              <a:camera prst="orthographicFront"/>
              <a:lightRig rig="threePt" dir="t"/>
            </a:scene3d>
            <a:sp3d extrusionH="57150">
              <a:bevelT w="38100" h="38100" prst="angle"/>
            </a:sp3d>
          </a:bodyPr>
          <a:lstStyle/>
          <a:p>
            <a:pPr>
              <a:spcBef>
                <a:spcPct val="50000"/>
              </a:spcBef>
            </a:pPr>
            <a:r>
              <a:rPr lang="es-ES_tradnl" sz="3200" b="1" dirty="0">
                <a:solidFill>
                  <a:srgbClr val="CC0099"/>
                </a:solidFill>
                <a:effectLst>
                  <a:outerShdw blurRad="38100" dist="38100" dir="2700000" algn="tl">
                    <a:srgbClr val="C0C0C0"/>
                  </a:outerShdw>
                </a:effectLst>
              </a:rPr>
              <a:t>MATERIA             </a:t>
            </a:r>
            <a:r>
              <a:rPr lang="es-ES_tradnl" sz="3200" b="1" dirty="0" smtClean="0">
                <a:solidFill>
                  <a:srgbClr val="CC0099"/>
                </a:solidFill>
                <a:effectLst>
                  <a:outerShdw blurRad="38100" dist="38100" dir="2700000" algn="tl">
                    <a:srgbClr val="C0C0C0"/>
                  </a:outerShdw>
                </a:effectLst>
              </a:rPr>
              <a:t>   FORMA</a:t>
            </a:r>
            <a:endParaRPr lang="es-ES" sz="3200" b="1" dirty="0">
              <a:solidFill>
                <a:srgbClr val="CC0099"/>
              </a:solidFill>
              <a:effectLst>
                <a:outerShdw blurRad="38100" dist="38100" dir="2700000" algn="tl">
                  <a:srgbClr val="C0C0C0"/>
                </a:outerShdw>
              </a:effectLst>
            </a:endParaRPr>
          </a:p>
        </p:txBody>
      </p:sp>
      <p:sp>
        <p:nvSpPr>
          <p:cNvPr id="43015" name="Line 1031"/>
          <p:cNvSpPr>
            <a:spLocks noChangeShapeType="1"/>
          </p:cNvSpPr>
          <p:nvPr/>
        </p:nvSpPr>
        <p:spPr bwMode="auto">
          <a:xfrm>
            <a:off x="3563888" y="1124744"/>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43016" name="Line 1032"/>
          <p:cNvSpPr>
            <a:spLocks noChangeShapeType="1"/>
          </p:cNvSpPr>
          <p:nvPr/>
        </p:nvSpPr>
        <p:spPr bwMode="auto">
          <a:xfrm flipH="1">
            <a:off x="3419872" y="548680"/>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43017" name="Text Box 1033"/>
          <p:cNvSpPr txBox="1">
            <a:spLocks noChangeArrowheads="1"/>
          </p:cNvSpPr>
          <p:nvPr/>
        </p:nvSpPr>
        <p:spPr bwMode="auto">
          <a:xfrm>
            <a:off x="1547664" y="1628800"/>
            <a:ext cx="5410200" cy="579438"/>
          </a:xfrm>
          <a:prstGeom prst="rect">
            <a:avLst/>
          </a:prstGeom>
          <a:noFill/>
          <a:ln w="9525">
            <a:noFill/>
            <a:miter lim="800000"/>
            <a:headEnd/>
            <a:tailEnd/>
          </a:ln>
          <a:effectLst/>
        </p:spPr>
        <p:txBody>
          <a:bodyPr>
            <a:spAutoFit/>
            <a:scene3d>
              <a:camera prst="orthographicFront"/>
              <a:lightRig rig="threePt" dir="t"/>
            </a:scene3d>
            <a:sp3d extrusionH="57150">
              <a:bevelT w="38100" h="38100" prst="angle"/>
            </a:sp3d>
          </a:bodyPr>
          <a:lstStyle/>
          <a:p>
            <a:pPr>
              <a:spcBef>
                <a:spcPct val="50000"/>
              </a:spcBef>
            </a:pPr>
            <a:r>
              <a:rPr lang="es-ES_tradnl" sz="3200" b="1" dirty="0" smtClean="0">
                <a:solidFill>
                  <a:srgbClr val="CC0099"/>
                </a:solidFill>
                <a:effectLst>
                  <a:outerShdw blurRad="38100" dist="38100" dir="2700000" algn="tl">
                    <a:srgbClr val="C0C0C0"/>
                  </a:outerShdw>
                </a:effectLst>
              </a:rPr>
              <a:t> CUERPO                ALMA</a:t>
            </a:r>
            <a:endParaRPr lang="es-ES" sz="3200" b="1" dirty="0">
              <a:solidFill>
                <a:srgbClr val="CC0099"/>
              </a:solidFill>
              <a:effectLst>
                <a:outerShdw blurRad="38100" dist="38100" dir="2700000" algn="tl">
                  <a:srgbClr val="C0C0C0"/>
                </a:outerShdw>
              </a:effectLst>
            </a:endParaRPr>
          </a:p>
        </p:txBody>
      </p:sp>
      <p:sp>
        <p:nvSpPr>
          <p:cNvPr id="43018" name="Line 1034"/>
          <p:cNvSpPr>
            <a:spLocks noChangeShapeType="1"/>
          </p:cNvSpPr>
          <p:nvPr/>
        </p:nvSpPr>
        <p:spPr bwMode="auto">
          <a:xfrm>
            <a:off x="3419872" y="332656"/>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43019" name="Line 1035"/>
          <p:cNvSpPr>
            <a:spLocks noChangeShapeType="1"/>
          </p:cNvSpPr>
          <p:nvPr/>
        </p:nvSpPr>
        <p:spPr bwMode="auto">
          <a:xfrm flipH="1">
            <a:off x="3419872" y="2060848"/>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43020" name="Line 1036"/>
          <p:cNvSpPr>
            <a:spLocks noChangeShapeType="1"/>
          </p:cNvSpPr>
          <p:nvPr/>
        </p:nvSpPr>
        <p:spPr bwMode="auto">
          <a:xfrm flipH="1">
            <a:off x="3491880" y="1340768"/>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43021" name="Line 1037"/>
          <p:cNvSpPr>
            <a:spLocks noChangeShapeType="1"/>
          </p:cNvSpPr>
          <p:nvPr/>
        </p:nvSpPr>
        <p:spPr bwMode="auto">
          <a:xfrm>
            <a:off x="3419872" y="1844824"/>
            <a:ext cx="1066800" cy="0"/>
          </a:xfrm>
          <a:prstGeom prst="line">
            <a:avLst/>
          </a:prstGeom>
          <a:noFill/>
          <a:ln w="38100">
            <a:solidFill>
              <a:schemeClr val="tx1">
                <a:lumMod val="75000"/>
              </a:schemeClr>
            </a:solidFill>
            <a:round/>
            <a:headEnd/>
            <a:tailEnd type="triangle" w="med" len="med"/>
          </a:ln>
          <a:effectLst/>
        </p:spPr>
        <p:txBody>
          <a:bodyPr/>
          <a:lstStyle/>
          <a:p>
            <a:endParaRPr lang="es-AR"/>
          </a:p>
        </p:txBody>
      </p:sp>
      <p:sp>
        <p:nvSpPr>
          <p:cNvPr id="43022" name="Text Box 1038"/>
          <p:cNvSpPr txBox="1">
            <a:spLocks noChangeArrowheads="1"/>
          </p:cNvSpPr>
          <p:nvPr/>
        </p:nvSpPr>
        <p:spPr bwMode="auto">
          <a:xfrm>
            <a:off x="1259632" y="908720"/>
            <a:ext cx="5410200" cy="579437"/>
          </a:xfrm>
          <a:prstGeom prst="rect">
            <a:avLst/>
          </a:prstGeom>
          <a:noFill/>
          <a:ln w="9525">
            <a:noFill/>
            <a:miter lim="800000"/>
            <a:headEnd/>
            <a:tailEnd/>
          </a:ln>
          <a:effectLst/>
        </p:spPr>
        <p:txBody>
          <a:bodyPr>
            <a:spAutoFit/>
            <a:scene3d>
              <a:camera prst="orthographicFront"/>
              <a:lightRig rig="threePt" dir="t"/>
            </a:scene3d>
            <a:sp3d extrusionH="57150">
              <a:bevelT w="38100" h="38100" prst="angle"/>
            </a:sp3d>
          </a:bodyPr>
          <a:lstStyle/>
          <a:p>
            <a:pPr>
              <a:spcBef>
                <a:spcPct val="50000"/>
              </a:spcBef>
            </a:pPr>
            <a:r>
              <a:rPr lang="es-ES_tradnl" sz="3200" b="1" dirty="0">
                <a:solidFill>
                  <a:srgbClr val="CC0099"/>
                </a:solidFill>
                <a:effectLst>
                  <a:outerShdw blurRad="38100" dist="38100" dir="2700000" algn="tl">
                    <a:srgbClr val="C0C0C0"/>
                  </a:outerShdw>
                </a:effectLst>
              </a:rPr>
              <a:t>POTENCIA            </a:t>
            </a:r>
            <a:r>
              <a:rPr lang="es-ES_tradnl" sz="3200" b="1" dirty="0" smtClean="0">
                <a:solidFill>
                  <a:srgbClr val="CC0099"/>
                </a:solidFill>
                <a:effectLst>
                  <a:outerShdw blurRad="38100" dist="38100" dir="2700000" algn="tl">
                    <a:srgbClr val="C0C0C0"/>
                  </a:outerShdw>
                </a:effectLst>
              </a:rPr>
              <a:t>    ACTO</a:t>
            </a:r>
            <a:endParaRPr lang="es-ES" sz="3200" b="1" dirty="0">
              <a:solidFill>
                <a:srgbClr val="CC0099"/>
              </a:solidFill>
              <a:effectLst>
                <a:outerShdw blurRad="38100" dist="38100" dir="2700000" algn="tl">
                  <a:srgbClr val="C0C0C0"/>
                </a:outerShdw>
              </a:effectLst>
            </a:endParaRPr>
          </a:p>
        </p:txBody>
      </p:sp>
      <p:sp>
        <p:nvSpPr>
          <p:cNvPr id="1028" name="AutoShape 4" descr="data:image/jpeg;base64,/9j/4AAQSkZJRgABAQAAAQABAAD/2wCEAAkGBxQTEhUUExQWFRUXGBgYGRgXGRwYIBgbHRgXHB4aGB0YHCggGBolHBocITEiJSkrLi4uFx8zODMsNygtLisBCgoKDg0OGxAQGy8kICQ0LC8sLC8sLC8sLywsLCwsLCwsLDQsLCwsLCwsLCwsLCwsLCwsLCwsLCwsLCwsLCwsLP/AABEIAMIBAwMBIgACEQEDEQH/xAAbAAACAgMBAAAAAAAAAAAAAAAFBgMEAAECB//EAD8QAAECBAQDBgUCBAQGAwAAAAECEQADBCEFEjFBBlFhInGBkaHwEzKxwdFC4RRScvEHI2KCFRYzkqKyJHPC/8QAGgEAAgMBAQAAAAAAAAAAAAAAAgMAAQQFBv/EADARAAICAQMDAwIFAwUAAAAAAAABAgMRBBIhBTFBIlFhE0IUIzKBkTNx8BVSscHR/9oADAMBAAIRAxEAPwBckzAzRxk1I05RHlO+p5e/SLVPMCgxDWv+RHoTlFWYLX8IiWizj3pFqZLERJLfp6HWIQpVNO4MD5E0oVkVzeDq0v3ctICYpT2caphc+OUFHnhhaRMO/pF5JsB1hcpKmY1w45iL8qeoixQN2USn6hoJSTRWMBohg4IccoiTUPbd/SKKK2YGKpbjmghXprEfxUrV2Syteo7xrF5IFnBDdbtGj32geisUgtMHTN70MW0r5HW8QhpS39+kQlXZOn9zGp+za6RIMNmrAypIdvm7O/WBnZGCzJ4CjCUnhIuUqGDe3N42iXfv5dPrEiaCYl3QbcrxCpTMLg77RIWRn+lpklCUe6wTfKHt5dIzLoffpEQJOpeJ1l0l7X990GCRNYe+sRKI21v76xLMm8rNYPEE1Gw31iEOFhx6+EDMOWRbTKojw1EFchCfft4HSzlmKbfKfqPtFMgWQro4Z/SNG+v0jiUqO/pEIRoSQW6+xEk4M58+vhEi0sX52jtRLXu8QhRWHLC3WIZq1jmQzRZTLY3cx0mYDEIBauSw6KBbqUsR9TFT4vZHhF/FCOwpN8hGvLQ+hgVOTlzp1a47jf33QuXcJF1M3S8WUqGsD5agREoqQOz3RMkaLyw52jIpfFVyf33RuL3FYCXxAsEEZVgaHfS6TvGfEyMTfqPpEdROcMsaaEWaLmE0onzAhZYHcbjxsDFW2xri5SfAUIOb2xJZKwoPr76RCJBu2kMsnBpcs5EOepLwRl4EDsBHEu608/lrj5OnV01Y9b/gSE0yh+k397wMr5ZBj0WbhBSpgIpV2CkuCNecBX1qWcTS/YOfTY/azz+UCgOOd4KSZoOo8f28YIVGATEgqQMyQ7hnI8tRC/JmlKinbb7R2qNRXbHdB5Ry7aZ1vEkFUywObcwftEc6lCw/zDrf67xFKqDch93SftE6JjgkWO/7iNGRRAqltqSORP5eJ6KiUpaUy7E2IOjcwbxuXMc5d3sw9mHrg3AQAStQznYu4HK+8ZdXqFTW5efA/T1OyWPHkzDeHkIYtmP8x+w0EHZeFhhaLSJICmGgi2maAWI197x5ey9ze6byztxrUViKBZwoGw93gXiXD76jxAhqTNAMQ1VSCwNnLeMDC/Y8xfIUq9yw0IeJ8P8Aw5Jm5wQ4ATvreF43sXEehY9IKEqSo2V9YQ6qnKSx117x+Y9D0/Vu1bZv1HJ1enUPVFcERU/KwjkK5RxMU56f3jhjdtI6ZhMmrZ/L8wNqC0wNuPof3i1UreBtTM7STpYj6QLZaCkiaH2B98osfEf8wJQrQ/eLCZj+AEXkoJBZJbyjc1WnPT3zihKqUpYqUA3MxzMrEnRST3GJksvBdhziFZ10F4pLxOWLZh5xWmYlL/mHnAuS9yYZbqFZuyTq94EYkgMk6G6T9R9/OJEVQUpklydALv3QdoOF1TmVNKkAbWc/jyhF2orhHMmOqpnN4ihUkTDYAEnpBvD8DnKYqGXe/t4dqHBpUlOWWkDrqT3neLcujJfXxjkWdTf2L+ToQ0C+9iqjh8NdR8BGQzKkX9/iNRm/1C//AHf8Gn8HV7Hn9fMs4gnwyMi0qNwHJHK2/jAmom/5iXDCDWFoBBGgKkjXYnpppG7q1zS2GTp9SfrHagXLCVTZ0wI3uzCIMO4hTPURKUFJT+ob8mgTiuASp9OoElJ1CnfwvYjpFjBKJNOh1LVMWpsylEqUrlc7AR5+cYOGc8nWju3fAdViJBNompZyZ4ZLEtfpAafPTMUyHzaMDp38oGSOEJ6ZomS56pd3Oqip9i6soA6JfW5gKq92cvBdkkuyDZnmSZiVPobpPppHmWJKGd/9RHvq7R6fPwqaq6lAm7uNe+E/HOFKgF0yytDuSkuQHf5fmfuEdDQ3OmefBl1NathjyBEztDHappTcb79eR6GKC1NzZ2/aJJMwKSpJ8I9PG1SWUcKUHF4Y0YFMbt7js82fYdYacIxRpoSRYqDjn39H+sAMOlfDTLQsWZ36t+8XKdAE4LBuC30+8eX1uo+pc2v8wd/TU7Kkj0OkWkKOYgDW5hJ4w46lInolyhmYgkg7d2zw2YZkW0w3dmiDiDBZClJWZaHsXYOYzxcfuQTXPBcoVZ0JWQ2ZrQD48oJ0yQf4dbLFwHYE6O/MO/hBGfWhCNhZ78ooYfj8iaSj4gJ5fjnAQeHlLsHJe5VpaKf/AA0oT1ham7ZAsO6APEVMr4RULqTdPUe7eEMWKVipKFpPygFSSeXKAssmbLTL3yuo8s23f+YdVa4WKaAnBSg4sSRUTcr5UnuU8cHFCB2knwD/AEtDbUcJkNlV5gfaAuJYJMl3yuOab+kenr1tNnEZc/Jwp6W2HLiBF4ilUVaqe5T3qiSqlA98ZheHGdMyPexfkOcNsntWWxcI7nhEkqaV2Tc7CLEvC6hQ7QKU8hqfGH3BuGkS02AfmRrBedhvZjjXdX5xBfydOvpyx6meeyuHyw/y0+P3bWIqrA0oYmUL7i8emKkJCdH3aKkiR8QkKGVLm2p74VDrFm71RTQyXTq8cN5PNzJQGCUAeEXqPAJk79ISn+Yj6QxYhhEmVNdPa6Hbu2iZNQtVnKRyTb11PnGi/q62/lITT0559bJcF4ZlSbgOv+Y/YCwg1Np/YgImjIu6wfd4sU82eGZWYf6vzrHGsvlbLMmdKFSgsRCdPTdfOCIpktFSgrkr7JdK+R37jvBGURzeBTysEYKmUdzGQWMgm7RkDhhZR4PXos+oG/d9DEiKlMqQVpJYqlm/+lV/fWL9XJzJLEBXNuyrv6wtVeZRCGYfygNHqNfp3Zho4eku2ZyP+GTjOUEOQAXMUeMsb+Cr4EoZph66aMOrn6RNw/WolZhMOV0gZjb1iiKYrrfijKpIBaZYgGwFxqQ+kefjWlY3Lsjrym3H0+Rkwaein+EictAnKYlA1ckc+UOS6oZi2n3aEaiweV8YzkuVgMpaiSNtAbDSC+HT8yv+oggbJUFE97G0JtWeYjIfIxz6gdm/zafvFxUg5XYc7faErHaXPoAVAKZJLJUSkgZueUkKbfK28ZwbJraaXMTOUDLzPLQpecpTe2Zh9PKKjFKG7PPsSWd21L9wnxnhMqZTqmfCSqY1lMQf/FnPfHlSKDtOkkcx70j07HKsmS7GymYX9/tCzScOzFzCpXZSTbme/lGujUyiuGItojLuibDq10jMQCBuHf8AfWLMypzJISXUkg6Np/aDFJgiEBgnr4/mCCcJSbtGR4cm0aFLCB+EYkQVp1AVmT/Sq4Hg/pBCfOVNKddQIqzMGQFZu0LNb94ln1fwim2Ybtchv1NEcclZIOO5ZFKrKwVoH10jw9E9YWAHStx2gTb6R7NxFicqegoSt1G2l/WFLDeFlE5ylASC/aJzG2vZsB0Lxu0841xZltg5tDhjI+JQIUS60JTcj5tPMPFrhmhBQCbk9N4FzKkqkiUw7VgOfntDVhsoyZIzaekYrJI1RTSNzqRjFWpw7dvKCa6iz6+sQza64BLbQrcgsMVsX4NlVCVKlOiaOTMo9RbXnC/wfIQkqGQiaFFKiS4sdBHodYkyVJWflOrcjzjzTEKs0+IrAcpmXT33572jctRZKl1tmdUwVm9Idq+rMpOZTAc47lYhnl9YR+JqarWuVNBQuXlYoUNH11e/UaeEEaSpVLlBOrADvPOMTrSSknnPg1KWW012JcXxcylJcPmUExdo+JJM1BMk9pNjv6gmF/FU/GQyr/brFDDZSZLpQlgLnqTv6QcK4bPkGblu+D0edhstKBNLkkDff3tG6SnSLln6feKGDzvi5QT2UjuF+QHSCWOVlPJluZqQ2oe3c7WMJe59glhdy7KSlYYNFcyALMzQMwmqzALSbK0YvaLNYpTHZzf6wve8DNnJDW0dnSbg68j0iaVjKMyJbvNU3YAc9/RMawFYnJJSQQNQTv0itWT5dLNE4hPxC0oOLkEkgA9CTDqX6sMVYuOBxThha6y/fGoGoqFqAUSQ+zRuNP1I+wjZL3PHPiEEBWh359/WB+JyWuLNofe0XalQNttIG1NQ3ZN0nQ8vzHsLMYwzzsO4ew9Bny0kLAXpp9doL1FPkQEp156OXjrhPCvgoGb5lFz0fQeX1g7UUZzgtZVv7R5S2Sdjx2yegrTUVnuLXGslSKBMuWpXaU8xv1PqD0hF4dEz48soyoIVdgbjd9mhs4yxmYhX8PlBJ+XMCQoGw3d9rbxRwelmyVBa5KXH8rj0LiNFSxX27ipQcp5Xge8YXkyqSwTaOf8AjAIAzBusJuNcVIUAhIJvoBdxt3wZk0bSklZvYtGCVLXc1qaGyQgKSGFyXd9vtDBhlCgJhBqOJTTU/wAQIMxmRpYOWHKG7hyYtchKlAgqDkHUE7QMuFldisZC5koeNmWDtA6vqDLTm5ax1gVUZ6SpJBHJ3IhSk28YCccLOSwule0Cq6iY3F/ekHphyqvvaF6pxPMtibh3f06QafJWGwWcH7X6iXif/hBY6+cGsHrkrdO7PF2oAAbmYLPBPIkYNgyxOUUsSD+on8RT4s4grUz/AOGXJUE2yFF0rLm5tobDUNDPTVYTNUAdSCPoYu1lYiYtCbZtT72i4WKLbayVKLfYtUVOfgywsAEAO3NoB8a0k3+HzSPnSczbnoOsE8RxJKEXLdYhosRTOlnKp9tXv4QpPDzgJp4wLOBKrplJmqCA6iAlTkhPMlzeA3EtGUyJVRqZKmV1SCUv4G/c8MNViZTKVLVYpUYBirM7Dp6f1NODHX9RHvrDs7nu+Qf0rB1NxnPJQkXzEeAhd4uxZUoplpOVw5Uz22b1ihwmAUhRUXSWbZj9xE3GEkkpc2bU2t72hlVajbh8oG2bdeUb4cq505EwlThJZJIYktoW8IJCYsoAUClR3DW7+UB+FXCVpSFlJuSA1+nXSCbzDMDIZLh1GxYfWJd+tpBU/wBNDjwzQguCSwyBgWfsJ9+MV+MeEJC1CYkmWRsDZ+YBsDFbCcXSiYtKnHZlrB5AoCfqmOavFjNnJ7ViWEZIuUJ5Q5xUlhhnBZAkSwkF2G8XFT/ig39IAY7if8MgFW+g593OKGEcWoUsImJKMxYEi0RVWTTmlkt2Qi9rfIX4c4bRKM0pmzASSQMzZSXuPbFoqY3ULmVVLLKM+SYc+X+ZKHB6C59Iv4hMMialyzi/dEWEVKTPQvXNNUO8ELH/AORFRnJz3MkopRwh1l47ISAleZKgLgg2jIuTqGSs5lIQSQHJHIARkalJYMrR4nORqdt++F7ECpK8ySQQbEQdnBSXUWI1/vAadOBULZri3OPXXYccM8/XnJ6L/h/Pm1KcypbJFgr+Y7sNYcZqAXSpPceR+0CsEqwiSn9IYWLJItoeRiadjbBkXVp75x5W7bnCWDvV7msvkW14X8Ss+LMLiWwSDub3Ljbpv3QVmgEqsNGHvxjqXIKi5uTeCNNQWciFx1TisJGlYQiYPwh8Na5swpUoqUoACwcnnBDEU2Ia7MPKG9VEwgBidO5Aa7wH13N+oDZjsWqWgQZcuUBmCWUo7PtrvBukrEpcaDrvCtxpi5oKdGRIK1lnOgPM89/SEnCeJpi5wExQXn/lLsftFqic4712BdsIy2s9fxenE2UpL/MNYSuC+H62TOIROypB3DjUnxdzDXh7pSyjroDBfCp2o3hNdziml5GTgnz7EOMzpnwiFBlOLjQ3FxCFRz1OdS5IMPGO1lgm5I7R+3rfwMKCZPwzlNv1OdL84Fhw7FmjnGXNQolmLN0NoP1FfmLDlCpUIGd1Mpt9Am3rFhFURqYZDDWAZrnJcxiYMtsoUNP7xmAkmZmJFh/eBFfOzXJ8IoScUVTq0zJOz3Hd0huzcuBe7Br/ABanrzIKFugagc9rgQI/wvqFmrcKKUBJzJuX5e+kXMVxeTV/OQgJ1ckknuEcYfOl08xKqcpWpVi4a3+0t/aNSklVsZncG7Nw3cR0wM4KSCXDsOe0CaXBZ2ZalzGSoNlA2YjXb1hkwqeJlnOY8mv5wbqcOAHXeMTm0uDTjnkVMK4TkISwST/Ufq1olm8PyiSPhpLcw9vGGqnpLRIaZxC903zkL0+wnf8ACkJDJTl7oVuIQuWsaZSdT7sY9OnUb6awLr8ICklK0uk8xEjN59RfGODzrDZ4/jZb3BlZC2/aV+YN09PLFWPmAuwOjxDPwfIt79mwI2EQzZpWsAHLMH/ly10g289i0EuO6T41OLB0adfK8JPC+BrXUoEx2BCmUTdtGhvw2XPq5a0rWZapailSAGIGyubG9xyMVqjBF0ZQZUxa5i1BkEk21UojYDnzIEbqlOuvaKnp1N/UyMvFAQpBUpsyEKIBvezP0hJVVqlSqfKO0Jso2v8Azv36nzhhrlTPhTM3zrBFu43EKS6da0yUBPyXuD4ENGOiKfcKx4HqbVrWSoFV/wC0ZDHhykfCRYPlD233jIX9IL6h51hlImctiSlI3Gp3YdwgivBJMhilCcwPzEBRc8n08GEGafheTJQ7rUog5lZiBfVm19YA4pJTly55h0YuHAG2nhHU1esds8Rl6TBptOoRy48naCpSwDf7wZpaMvpAnhudLBmElRbS+4hmw6pAurSOfNmxBWhpLX9vF9LaCKCq0BgI4/iSH73hG5ILa2Xyi0AcfSEqQRYAvBWXU5tNIqYjKEwNETLxgUONpQqZQCVJUdWe8KfDeElE4WcDRTezDTj80Ui0zEJzJ0LapMdUlf8AH7fw1IVZiGB8djG2FslXt8CJVpzyN9NIJQHN2ts0XJElt9NTC3RVEwgpMxabbgQyYZSKylIJIVurW8YlFZHtvAt/xoWuap3GbKl+SQNPEmIqxbs6H2YXeGKtwFLBDWSbEWuYmo+GJYuolX9RIH2gtjb4JvSXIpyKAzVOsFMsXY7/ANURYvRlIOXT77Q+zTLQMtgG6feFbEZoW6UB3hkFs+QJSchVCis3JHJtoJS6AlNzm8IJYFw4kF19o+g6dYa5GHpBDCDcknwV45POP+W5SQZiw5fQD28aRSJbspCRo+/7R6gqiSx6/SA2IYChQIHYPMRJ2NlQSQv8JTwJyspfKXPdaH5DzO0bQi8J4aZFRO+KGGZKRyVYl+78Q3VeO06EqdRTlsSzDTnC+/Acu+UXiA1toiCrt5wKpsRCgSkuDvHAroS7PgtQDUxD6MYjmkKlK5jUHaKWC4jLmEpEwONb+7xvGFBAzJUCFWPIgw1J9wPOBDxWuAnDkbRWxTCiRmT58jFerlFaluQAgF+rcoM8PVmYZVXItfeBk2uUPS4AkmpmrQkTJRUoBgoZkKbSykkKA6PBOmp1gFKUCWCQVKupSuhUokluphpkS0O52iKqdZZIDem0C721gigsgT+DLH7/AFjMFwplKzX0Y/iGGVQ5b7tyi1hFDmQVEN2ix/baLqm8g2JYBJpGtmIblGQwfwSeXpGQeWBwKcviZExIRN/ylHUEhtNAoWv5wr8UViczS1OwBN33i2aSz7b/AJMDK2QguLna31j0dnR4ZcoP9jj19RksKSN4ZMyqKtEqY9zm8HsT4lkJkE3cWfY9A+p6C8LFA6UKlqv/ACvr3QxqEqdTkFCSAAbj3eONdS65bZo6ddimsxZPhuLfFQlSDmEEVVha5bWK3DuGS5csBIbSCVXQpmJIBuI509u7C7GyOcclDhji+ndaFXUnbc/0p1V4QanVilq7MpSe+0DOHOH5CFulIzAkl9e8QarqjK8Mm4cKApJ59Qu4xTCYtSWeyfVRtDVhmDpyJBQHAHK3pCvwuP4ibMWfkEw/7imzDp+Y9Glq0D235w6EXjkXOXsAZ2Ah+z2SRrFymp1S7KJtvBiaofp1EDap93ipLBSlkinVeW/LS94q1VQsi+nTXzETmU19+evhFapqQlJ7TnuHpaASfkLjwA8UmJTdRUe+/pFzC6V0v9hCtxFiNwlLkOCo6uSYfpOSXJlgPmUA4LP9YKPlly8HdDKYwUCIgpJZZzFiZMAEHjAtvk1kMQzkWieSu0cz0xW1NEzyAMSphlzfylKrdFA+++NcX8MyK2QlZDLTdKxqPPWC1RKGQ3hXoKxcxJlAkiWopJ5sbQCk6+UHjfwS8NYGqTKyqXmggvDiyspYtEKqwS0XUGG8d4diKZjkEF4S3ueWNw0J+A8EzBVqWZ6khR7QS/aT120hrx7DEypY+GotmQMpL/qAcPvGpNauVO5hXr+8D+J8TeZJlAfMsKN/5b/WHSs+pwwFHa8oV8Wmf5pSLDPctbW56/tEmDyxmAJYnteB5+EXqDDFTVlamCBe+5v+TAvHCRPEwFmsQBtbXrEWPIbfsP0imSxGZmF3GvjpA5OLpSoykgFhqLNEGH4upEtRd+zY6vvobEXinhdQpWfMkB7sQ1jyeFTSxlFxT8h2nqSTca7f2MMNLS/Ckhi+pPjALBJaVTGSAwDqI9B75Q1mX2LWttDNPHIu6WOAal2sbRkVU1BFgAwcade+NQzYBk83JfUk6dznkI1NlE2Zm1bbr6R0DkF372Z4gnTCtNnA33f7CPdnlwZX0wYlxbv+0WcIp1KSEA2Up/L1MR1NPZhfrFjBMRTKISu13SfqDyjk9Upc68xXY36C1Qnh+QziOKIpwEg9rS/1tEmC4/8AEOQMSedoU+LsJnfHNRIIUFj5bFubA2POIuDZUxM7Msdt9+7pYCOA9JB1bs8nWWplv244PR5oKFA6+jeMCuIsRXLSMoKlqLAchue+Cq8RloT2mcXYbnp+YG4fKXUrzZTkfVrRkjDDyzQ55QV4Nq5UuWEsyiLvYkv1PWGgTr2gHWUSSBlsoaGO8Pq1JLL2a/fpDvqbhWzHI1ymPSKVWsamJJNSloFYhPICma53v9IKS4Aj3BuIViirKCQBsNdYo1U1RDdImp0X3jdbTkAlyffKEZyx2MCViIUJyT8wUUpbq8PWD1AWsZz0B005dIUUqecly+pY9OUFcAnonTJsqakES1MO4wxLkqTyh2rakS2S+ukczKwM7wg41SVUqpR8BZmytMqnLDve7HSCy0zW3gLeOzJWsjVJqwBaL8maVjSPPq3FzTy1FYPhfaLnCPEc+ol/5cghjcrsG7wC56RdSljL7FWJLjyNU+cEEg2BBGm8JnCNSCZ6SWKZiiR0Jfv0MFqyeszEJmsCc7gHUBJLiPNq+sXSVQmSi+dgtJ0tr3au8FGKlwVylkuce4+qXUfDByyyHzMT4ef1ivwbj6jUCWk5kG5UQQ3MXEW8Z+HWpSTKU47t+ReJ+FcBElRUmWoA82Pq7+ka/wAtVbWuRH5jnlPge6yUFpCnFjbpzhbrqJU6eVJ1CcqPsfODBCiRmdhsIJ0TIuWDtrGNRSNG5lWXSiVKGd7C9vxCjX04KipOh8P7GHrHFibTrykEhiwvYEP6PCqoAoBs20LsaXCGV88gSmcBgSzuRzHjDBISClwNrFoHykjNFtSAiWoJ0Zxf0hDe4d2D3CyTLQokM6t92EHf48ZVcwCYoYajLIQnRgHEAOKq8yZMxf8AoP0jVUsSUUZbHnLOv+Y5A1WAdWJ53+8ZHiwp3uucyjcjVvWMjrfgWYPxSG1E7fUn3b8xekzLtbS7+MLNLUXgxT1DX1Le3j0qllHFxgIzAlI0dR0A0f6MIFVuHk7a8nP94uUcwEt4A/buizPIAbXfu/H7xbSfDLTBFLTgJCFlYv8AMFEsN9d4LU8uQohCFzUksxv5Bhq0NHC2HIEsT1JBUsnI4ewe4fTvgt8PKXsl3sAL+WseV11lKskop/zxn+DuaaNjgm8C7S8L/EUDMCkS/wCU/Mv+o7DprDLnEtOVIAAsGiCZUvY274rVVaiWHWpn03fujmeqbxFG3hcs7krJmDlrBedTJDHn9dYSv+Y0pWSEqKdtAYup42lFgpCx5HY9esbY9Pvjy4meWqqfCkHpxyhxqRf2YpzJ4V2TAOpxydUsillkA6rI0+yR33ixg2GzUTnmzRM7J7KRYORuW+kXbT9OPqaT9vIMLN8vSuPfwGqWWRoWi5PkFaSGBLai3mIqyh2VL/SkEv0AJgllyIz2IsfDn5Rz4xeTVJo8hopsxdUvskhOZNrl9L+P0g1g0laJ65v6d+eusGaykSipmTJbDOxLNc9W3iimtyrIX8qnHnD3KOcAqLwMeC1BmqKlHuEEKopdrQEppwk0xmOWAzEi+n27oS6zjBS5udJJQCbjTrARonPsiOyMe7PTKmjQtPaSD3x1hs6WlCggZSNRp5QD4XxoVCSQpwLNrsDr4xLNtNJdhu/nC9sovAeVJAevxTNiKJYPyy1lurWgVUUKVzrpcliT0a/dFaThVQapVWUlKCo5RuU6Od2aC8sEk2dMNliLSRUctB3BcKAAtb3pDFKw9DbB4TcPxT4IIUoMPlJOvQ9Ynm8YJAGXMotqzB+d7+kaq6LLf0rJnnbGHd4D9fMTKQTbvMKyqlcyY6jZ7CBFTi86qny0E5U5nIG7X1hklYaXUQNOsI1NUqmoy7jKLIzW5FynlONnbUWPpC8pJTMUg2ymzjUM8NUmlUgPbl0hW4lq/hz5Rt82VV9jufXzjMq3JYQ9TSZqVQrmOU6Bwx1tEiJmZMvK5KinMnkHH3tFmpxVMpKiGJYOkEAvqNTuH8oL0VCMoUGClMT0fYcusVGDXLRcprsEDN7IBhF/xKrf8kykpUpSx+kPZ928oaKxRlZMxstYTbZ3v5t5woccU2SckhT5kaHmCXHqI36Cn6ty3GPVWbK3gAU1P2E2y205RkXZWUgHLGR65VrBwN7JMZ4fC3mSuyvcbK/BhekVJBKFAgjUG0MFJixRZdxFivw+TUhwWU1iPvHnNNrbNK9lq4OxfpoXrdDuCJc4PbTlF6nmDKWdyNOsAauTNkKyrFjYKGh/BixT1hsRqNn2j0Vd0LI5i8o4865QeGh7wjiVMpEtE1JBQgCwez7NqdPWJpvFEpU1CssxgkhspDOpJ36A+UK0qvCi5DFmHd0ES088P092/vGGfSqZycnk1R11kVjgJYrjyp1kIVLAftKbMoNoAHYdTygWBuS5LhLnRt/OMmLSkFShtdvQRzKJA7Q7SvHKnYdI2UaWulYghFt87HmTOZyQlA3Lt3np72ilMHaQgG61BNuvIdzxdmSFEZlEDVug597CBeIy5iVpUl05BmHQnSGWJ7XgXF88nr2HUaZUpMtAZh7J5mK9TLMuZnykpa7bG+sLlHxgUJAMqYqzuGsdGuRBE8WA2TKmOeg35uY8nPQ6jflxbZ3o6mrbhNHOF8RyEgU5zOUkF0qADgvdot0dROnS0SwOyEJBJH+lj+YT5lUsT1TiC57LaAB3A698MOFcYpS6VpUNgQHG/LSG26G6H2/9gV6muXkNnD0gNudT4amFPGqMjM/6T7EXqrisKfIhWbrZ++F/E5kyaT8Rb9BYD7HWB0vSrrHulwvn/wACu11cFhc/2LFJjaEyyiYsBJ0v6HpCrVcKJJJlrWEKLgM45ttt0MXZuFA2Gp8hBnB8ZEuWhE6SskOkKQxCmsNSCD6RvnoZ0r0citPqKbm1bx7GYJiUmhksZjMPltmUe4eMMXDlPMqGqJhV2w6Jb2Sk7qb5lekefVFGqoqJy1JygsEA7MlgPe5hv4N4rlyUSpU4lJGVCbfNYAFxp2njLqNBYob8cvuFDVV73FPhdvkbF0R1MA+JVZEgaLUcot3k+gJi7O40pU5ZPxB8UJS4L6hIIu28LGIYt/GLSvKuWiXmAzEXJIDhjYM/nGfRaCc7otrjyM1GrjGt88g+bTs4u/e/0iZMtrM5f3pFiXLcJNz2Rt7ETyZW5EeuSSODyyhIQqVNTNANnBGtjy8IZafjKlSUpmLb4lrg2J7PatYPz2gUtLaG3pv4xRVRJWrMpKSGu43LtGHVaCF8tzeGaadVKpbV2CtbxmhDSGKz8MMpJta3eS4cd8LqhNnrzzPmYABukXE4UlJ7IFuX25RanSGTZ2sXi9NoK6ee7Ku1U7OPBRoadKFqJlpOZszi9ht3OfOCFDxLMStQ1SLCxBcPq5ZiGOnPWI0U9gbnu5MYrTqRlZv5tW5j94u3p9FktzRIau2EdqZfqcdnz0lBCUnU5XL9L7QPmyXspwrqAQfA2iymQbZgQTuNusS7soAsAT66P3DzjRVTCpbYLCEzslN5kwCEEWzIDbE39duXRoyCsygSovq/R/qIyGYFjBNwqWB8iP8AtEIfxihRYtc90P8AV4rIYj40pzoAsa7bwiroZmuRf/afxHC2qaxLk6m5xeUWRiSVJyTUuDa94H1eCN2pCnGuU/Yxqsp5iUKzIUOrH8RRpquajR4THT2VPdRLHw+wx3wn6bV+5sT1ILLBSev2Ohi9Irnv6eH2juXiyFhpyWB5hxGJweWu8mZk6ajy2jTX1R18Xxa+fAmWhUuapZNqqwpaATzVl7mY+Jbyi9Tz3Ym+wfw15RxQ8IVKg4mIP+1n7QGr958IyqwSskAKMrMl/wBJd3fYtt9o119T00/uM89HdHwWMpJuLBvz774hxSbmKEjVSgLdL/aBM3FJgLLCpY/1Bo7UoTU9k3Fwx936xtjZGazF5M7jKL5QwBJSAnXnb6c41/EjR2bbTu84WpWKEFphuQ4OmYc++Lpq9CD0bpFqSZWGgv8AF7bE9P25iNzZCR9fOBipyXca++UWJVUD8x6Wvq7P4QRRbRLA8dSfpG5SQSQSLH3p+Yhlzdiem++5vGp8xIUprl9j3RCFnKdx6d8R1yQQCPDoGb6GKpr9G3OjfvEgqwsFIYkNt9OZiFlijY9oXJ17/wC8VJNMkrmS1AOFEjuVe3iSPCJpUwpDWFyT0aKVdNIWJoD2CVDXdxp829opkCJppbFkgFmcdGHh+0WjTBKMu1vu31gZJqe0ogjLa4H7xaTUu9yAbXb8aRZC3TF0EuCUm7chb7RJKXZjqfL00GnnAeVPKSoA6H0Nx+ImRUk29fHfnEwTJeUbjUW8vdo0VFxyOv0iguaSk37Sb94+8Rrmk6EhtentvSIVkKJXoDra2ln9+cSTJoPUAfb6wKkzXs7nnr9Y7E8O5F/AfSIXktqXcXLXjqdPSwexG/vUxRNde5Lcg8D6irzH7nfv9PKIQOLq7NyvfeKap5Kwf9tj4/mBaq3TdrEnf2IiXWMX9vFZROQv8Vt/P+8ZAZWIE+zGRe5FYYtYOP8A5En/AOyX/wC4j3YmMjI4LOlAAcV/9FXh9YSZmkajIOJH3KGI/KP6vtEFGsglidIyMg5LNbFx/qI9U4OmkykOSddT/qhmxE/5af6h/wCsZGR5C39T/c70AciSklikEciAYU+L6GVLuiWhBcXSkJO3IRuMjoaBv6i/uJ1KW1i1TyUmomOkFpYZwLd3KBaVF/GMjI7Vbf4uZzZpfh4kiVF9ecSy1HN5/SMjI6cDDIvpmHMm533jt9YyMh6FMrTdT72Md0imWPH7RkZERAmVF1d4+kVKjQ/0r9ClvKMjIJlEFKosb7xakF9f5RGRkDHsWyWsHbHVBeMkm/ifvG4yCKJJYv5/eKdQpllvdzGRkQhMk2B3tHCz2vA/QxkZEIUs55n2TG6n5R3n7RkZAMJFCYb+UUpijeMjIzT7DoG0aCMjIyOY5M3pI//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030" name="AutoShape 6" descr="data:image/jpeg;base64,/9j/4AAQSkZJRgABAQAAAQABAAD/2wCEAAkGBxQTEhUUExQWFRUXGBgYGRgXGRwYIBgbHRgXHB4aGB0YHCggGBolHBocITEiJSkrLi4uFx8zODMsNygtLisBCgoKDg0OGxAQGy8kICQ0LC8sLC8sLC8sLywsLCwsLCwsLDQsLCwsLCwsLCwsLCwsLCwsLCwsLCwsLCwsLCwsLP/AABEIAMIBAwMBIgACEQEDEQH/xAAbAAACAgMBAAAAAAAAAAAAAAAFBgMEAAECB//EAD8QAAECBAQDBgUCBAQGAwAAAAECEQADBCEFEjFBBlFhInGBkaHwEzKxwdFC4RRScvEHI2KCFRYzkqKyJHPC/8QAGgEAAgMBAQAAAAAAAAAAAAAAAgMAAQQFBv/EADARAAICAQMDAwIFAwUAAAAAAAABAgMRBBIhBTFBIlFhE0IUIzKBkTNx8BVSscHR/9oADAMBAAIRAxEAPwBckzAzRxk1I05RHlO+p5e/SLVPMCgxDWv+RHoTlFWYLX8IiWizj3pFqZLERJLfp6HWIQpVNO4MD5E0oVkVzeDq0v3ctICYpT2caphc+OUFHnhhaRMO/pF5JsB1hcpKmY1w45iL8qeoixQN2USn6hoJSTRWMBohg4IccoiTUPbd/SKKK2YGKpbjmghXprEfxUrV2Syteo7xrF5IFnBDdbtGj32geisUgtMHTN70MW0r5HW8QhpS39+kQlXZOn9zGp+za6RIMNmrAypIdvm7O/WBnZGCzJ4CjCUnhIuUqGDe3N42iXfv5dPrEiaCYl3QbcrxCpTMLg77RIWRn+lpklCUe6wTfKHt5dIzLoffpEQJOpeJ1l0l7X990GCRNYe+sRKI21v76xLMm8rNYPEE1Gw31iEOFhx6+EDMOWRbTKojw1EFchCfft4HSzlmKbfKfqPtFMgWQro4Z/SNG+v0jiUqO/pEIRoSQW6+xEk4M58+vhEi0sX52jtRLXu8QhRWHLC3WIZq1jmQzRZTLY3cx0mYDEIBauSw6KBbqUsR9TFT4vZHhF/FCOwpN8hGvLQ+hgVOTlzp1a47jf33QuXcJF1M3S8WUqGsD5agREoqQOz3RMkaLyw52jIpfFVyf33RuL3FYCXxAsEEZVgaHfS6TvGfEyMTfqPpEdROcMsaaEWaLmE0onzAhZYHcbjxsDFW2xri5SfAUIOb2xJZKwoPr76RCJBu2kMsnBpcs5EOepLwRl4EDsBHEu608/lrj5OnV01Y9b/gSE0yh+k397wMr5ZBj0WbhBSpgIpV2CkuCNecBX1qWcTS/YOfTY/azz+UCgOOd4KSZoOo8f28YIVGATEgqQMyQ7hnI8tRC/JmlKinbb7R2qNRXbHdB5Ry7aZ1vEkFUywObcwftEc6lCw/zDrf67xFKqDch93SftE6JjgkWO/7iNGRRAqltqSORP5eJ6KiUpaUy7E2IOjcwbxuXMc5d3sw9mHrg3AQAStQznYu4HK+8ZdXqFTW5efA/T1OyWPHkzDeHkIYtmP8x+w0EHZeFhhaLSJICmGgi2maAWI197x5ey9ze6byztxrUViKBZwoGw93gXiXD76jxAhqTNAMQ1VSCwNnLeMDC/Y8xfIUq9yw0IeJ8P8Aw5Jm5wQ4ATvreF43sXEehY9IKEqSo2V9YQ6qnKSx117x+Y9D0/Vu1bZv1HJ1enUPVFcERU/KwjkK5RxMU56f3jhjdtI6ZhMmrZ/L8wNqC0wNuPof3i1UreBtTM7STpYj6QLZaCkiaH2B98osfEf8wJQrQ/eLCZj+AEXkoJBZJbyjc1WnPT3zihKqUpYqUA3MxzMrEnRST3GJksvBdhziFZ10F4pLxOWLZh5xWmYlL/mHnAuS9yYZbqFZuyTq94EYkgMk6G6T9R9/OJEVQUpklydALv3QdoOF1TmVNKkAbWc/jyhF2orhHMmOqpnN4ihUkTDYAEnpBvD8DnKYqGXe/t4dqHBpUlOWWkDrqT3neLcujJfXxjkWdTf2L+ToQ0C+9iqjh8NdR8BGQzKkX9/iNRm/1C//AHf8Gn8HV7Hn9fMs4gnwyMi0qNwHJHK2/jAmom/5iXDCDWFoBBGgKkjXYnpppG7q1zS2GTp9SfrHagXLCVTZ0wI3uzCIMO4hTPURKUFJT+ob8mgTiuASp9OoElJ1CnfwvYjpFjBKJNOh1LVMWpsylEqUrlc7AR5+cYOGc8nWju3fAdViJBNompZyZ4ZLEtfpAafPTMUyHzaMDp38oGSOEJ6ZomS56pd3Oqip9i6soA6JfW5gKq92cvBdkkuyDZnmSZiVPobpPppHmWJKGd/9RHvq7R6fPwqaq6lAm7uNe+E/HOFKgF0yytDuSkuQHf5fmfuEdDQ3OmefBl1NathjyBEztDHappTcb79eR6GKC1NzZ2/aJJMwKSpJ8I9PG1SWUcKUHF4Y0YFMbt7js82fYdYacIxRpoSRYqDjn39H+sAMOlfDTLQsWZ36t+8XKdAE4LBuC30+8eX1uo+pc2v8wd/TU7Kkj0OkWkKOYgDW5hJ4w46lInolyhmYgkg7d2zw2YZkW0w3dmiDiDBZClJWZaHsXYOYzxcfuQTXPBcoVZ0JWQ2ZrQD48oJ0yQf4dbLFwHYE6O/MO/hBGfWhCNhZ78ooYfj8iaSj4gJ5fjnAQeHlLsHJe5VpaKf/AA0oT1ham7ZAsO6APEVMr4RULqTdPUe7eEMWKVipKFpPygFSSeXKAssmbLTL3yuo8s23f+YdVa4WKaAnBSg4sSRUTcr5UnuU8cHFCB2knwD/AEtDbUcJkNlV5gfaAuJYJMl3yuOab+kenr1tNnEZc/Jwp6W2HLiBF4ilUVaqe5T3qiSqlA98ZheHGdMyPexfkOcNsntWWxcI7nhEkqaV2Tc7CLEvC6hQ7QKU8hqfGH3BuGkS02AfmRrBedhvZjjXdX5xBfydOvpyx6meeyuHyw/y0+P3bWIqrA0oYmUL7i8emKkJCdH3aKkiR8QkKGVLm2p74VDrFm71RTQyXTq8cN5PNzJQGCUAeEXqPAJk79ISn+Yj6QxYhhEmVNdPa6Hbu2iZNQtVnKRyTb11PnGi/q62/lITT0559bJcF4ZlSbgOv+Y/YCwg1Np/YgImjIu6wfd4sU82eGZWYf6vzrHGsvlbLMmdKFSgsRCdPTdfOCIpktFSgrkr7JdK+R37jvBGURzeBTysEYKmUdzGQWMgm7RkDhhZR4PXos+oG/d9DEiKlMqQVpJYqlm/+lV/fWL9XJzJLEBXNuyrv6wtVeZRCGYfygNHqNfp3Zho4eku2ZyP+GTjOUEOQAXMUeMsb+Cr4EoZph66aMOrn6RNw/WolZhMOV0gZjb1iiKYrrfijKpIBaZYgGwFxqQ+kefjWlY3Lsjrym3H0+Rkwaein+EictAnKYlA1ckc+UOS6oZi2n3aEaiweV8YzkuVgMpaiSNtAbDSC+HT8yv+oggbJUFE97G0JtWeYjIfIxz6gdm/zafvFxUg5XYc7faErHaXPoAVAKZJLJUSkgZueUkKbfK28ZwbJraaXMTOUDLzPLQpecpTe2Zh9PKKjFKG7PPsSWd21L9wnxnhMqZTqmfCSqY1lMQf/FnPfHlSKDtOkkcx70j07HKsmS7GymYX9/tCzScOzFzCpXZSTbme/lGujUyiuGItojLuibDq10jMQCBuHf8AfWLMypzJISXUkg6Np/aDFJgiEBgnr4/mCCcJSbtGR4cm0aFLCB+EYkQVp1AVmT/Sq4Hg/pBCfOVNKddQIqzMGQFZu0LNb94ln1fwim2Ybtchv1NEcclZIOO5ZFKrKwVoH10jw9E9YWAHStx2gTb6R7NxFicqegoSt1G2l/WFLDeFlE5ylASC/aJzG2vZsB0Lxu0841xZltg5tDhjI+JQIUS60JTcj5tPMPFrhmhBQCbk9N4FzKkqkiUw7VgOfntDVhsoyZIzaekYrJI1RTSNzqRjFWpw7dvKCa6iz6+sQza64BLbQrcgsMVsX4NlVCVKlOiaOTMo9RbXnC/wfIQkqGQiaFFKiS4sdBHodYkyVJWflOrcjzjzTEKs0+IrAcpmXT33572jctRZKl1tmdUwVm9Idq+rMpOZTAc47lYhnl9YR+JqarWuVNBQuXlYoUNH11e/UaeEEaSpVLlBOrADvPOMTrSSknnPg1KWW012JcXxcylJcPmUExdo+JJM1BMk9pNjv6gmF/FU/GQyr/brFDDZSZLpQlgLnqTv6QcK4bPkGblu+D0edhstKBNLkkDff3tG6SnSLln6feKGDzvi5QT2UjuF+QHSCWOVlPJluZqQ2oe3c7WMJe59glhdy7KSlYYNFcyALMzQMwmqzALSbK0YvaLNYpTHZzf6wve8DNnJDW0dnSbg68j0iaVjKMyJbvNU3YAc9/RMawFYnJJSQQNQTv0itWT5dLNE4hPxC0oOLkEkgA9CTDqX6sMVYuOBxThha6y/fGoGoqFqAUSQ+zRuNP1I+wjZL3PHPiEEBWh359/WB+JyWuLNofe0XalQNttIG1NQ3ZN0nQ8vzHsLMYwzzsO4ew9Bny0kLAXpp9doL1FPkQEp156OXjrhPCvgoGb5lFz0fQeX1g7UUZzgtZVv7R5S2Sdjx2yegrTUVnuLXGslSKBMuWpXaU8xv1PqD0hF4dEz48soyoIVdgbjd9mhs4yxmYhX8PlBJ+XMCQoGw3d9rbxRwelmyVBa5KXH8rj0LiNFSxX27ipQcp5Xge8YXkyqSwTaOf8AjAIAzBusJuNcVIUAhIJvoBdxt3wZk0bSklZvYtGCVLXc1qaGyQgKSGFyXd9vtDBhlCgJhBqOJTTU/wAQIMxmRpYOWHKG7hyYtchKlAgqDkHUE7QMuFldisZC5koeNmWDtA6vqDLTm5ax1gVUZ6SpJBHJ3IhSk28YCccLOSwule0Cq6iY3F/ekHphyqvvaF6pxPMtibh3f06QafJWGwWcH7X6iXif/hBY6+cGsHrkrdO7PF2oAAbmYLPBPIkYNgyxOUUsSD+on8RT4s4grUz/AOGXJUE2yFF0rLm5tobDUNDPTVYTNUAdSCPoYu1lYiYtCbZtT72i4WKLbayVKLfYtUVOfgywsAEAO3NoB8a0k3+HzSPnSczbnoOsE8RxJKEXLdYhosRTOlnKp9tXv4QpPDzgJp4wLOBKrplJmqCA6iAlTkhPMlzeA3EtGUyJVRqZKmV1SCUv4G/c8MNViZTKVLVYpUYBirM7Dp6f1NODHX9RHvrDs7nu+Qf0rB1NxnPJQkXzEeAhd4uxZUoplpOVw5Uz22b1ihwmAUhRUXSWbZj9xE3GEkkpc2bU2t72hlVajbh8oG2bdeUb4cq505EwlThJZJIYktoW8IJCYsoAUClR3DW7+UB+FXCVpSFlJuSA1+nXSCbzDMDIZLh1GxYfWJd+tpBU/wBNDjwzQguCSwyBgWfsJ9+MV+MeEJC1CYkmWRsDZ+YBsDFbCcXSiYtKnHZlrB5AoCfqmOavFjNnJ7ViWEZIuUJ5Q5xUlhhnBZAkSwkF2G8XFT/ig39IAY7if8MgFW+g593OKGEcWoUsImJKMxYEi0RVWTTmlkt2Qi9rfIX4c4bRKM0pmzASSQMzZSXuPbFoqY3ULmVVLLKM+SYc+X+ZKHB6C59Iv4hMMialyzi/dEWEVKTPQvXNNUO8ELH/AORFRnJz3MkopRwh1l47ISAleZKgLgg2jIuTqGSs5lIQSQHJHIARkalJYMrR4nORqdt++F7ECpK8ySQQbEQdnBSXUWI1/vAadOBULZri3OPXXYccM8/XnJ6L/h/Pm1KcypbJFgr+Y7sNYcZqAXSpPceR+0CsEqwiSn9IYWLJItoeRiadjbBkXVp75x5W7bnCWDvV7msvkW14X8Ss+LMLiWwSDub3Ljbpv3QVmgEqsNGHvxjqXIKi5uTeCNNQWciFx1TisJGlYQiYPwh8Na5swpUoqUoACwcnnBDEU2Ia7MPKG9VEwgBidO5Aa7wH13N+oDZjsWqWgQZcuUBmCWUo7PtrvBukrEpcaDrvCtxpi5oKdGRIK1lnOgPM89/SEnCeJpi5wExQXn/lLsftFqic4712BdsIy2s9fxenE2UpL/MNYSuC+H62TOIROypB3DjUnxdzDXh7pSyjroDBfCp2o3hNdziml5GTgnz7EOMzpnwiFBlOLjQ3FxCFRz1OdS5IMPGO1lgm5I7R+3rfwMKCZPwzlNv1OdL84Fhw7FmjnGXNQolmLN0NoP1FfmLDlCpUIGd1Mpt9Am3rFhFURqYZDDWAZrnJcxiYMtsoUNP7xmAkmZmJFh/eBFfOzXJ8IoScUVTq0zJOz3Hd0huzcuBe7Br/ABanrzIKFugagc9rgQI/wvqFmrcKKUBJzJuX5e+kXMVxeTV/OQgJ1ckknuEcYfOl08xKqcpWpVi4a3+0t/aNSklVsZncG7Nw3cR0wM4KSCXDsOe0CaXBZ2ZalzGSoNlA2YjXb1hkwqeJlnOY8mv5wbqcOAHXeMTm0uDTjnkVMK4TkISwST/Ufq1olm8PyiSPhpLcw9vGGqnpLRIaZxC903zkL0+wnf8ACkJDJTl7oVuIQuWsaZSdT7sY9OnUb6awLr8ICklK0uk8xEjN59RfGODzrDZ4/jZb3BlZC2/aV+YN09PLFWPmAuwOjxDPwfIt79mwI2EQzZpWsAHLMH/ly10g289i0EuO6T41OLB0adfK8JPC+BrXUoEx2BCmUTdtGhvw2XPq5a0rWZapailSAGIGyubG9xyMVqjBF0ZQZUxa5i1BkEk21UojYDnzIEbqlOuvaKnp1N/UyMvFAQpBUpsyEKIBvezP0hJVVqlSqfKO0Jso2v8Azv36nzhhrlTPhTM3zrBFu43EKS6da0yUBPyXuD4ENGOiKfcKx4HqbVrWSoFV/wC0ZDHhykfCRYPlD233jIX9IL6h51hlImctiSlI3Gp3YdwgivBJMhilCcwPzEBRc8n08GEGafheTJQ7rUog5lZiBfVm19YA4pJTly55h0YuHAG2nhHU1esds8Rl6TBptOoRy48naCpSwDf7wZpaMvpAnhudLBmElRbS+4hmw6pAurSOfNmxBWhpLX9vF9LaCKCq0BgI4/iSH73hG5ILa2Xyi0AcfSEqQRYAvBWXU5tNIqYjKEwNETLxgUONpQqZQCVJUdWe8KfDeElE4WcDRTezDTj80Ui0zEJzJ0LapMdUlf8AH7fw1IVZiGB8djG2FslXt8CJVpzyN9NIJQHN2ts0XJElt9NTC3RVEwgpMxabbgQyYZSKylIJIVurW8YlFZHtvAt/xoWuap3GbKl+SQNPEmIqxbs6H2YXeGKtwFLBDWSbEWuYmo+GJYuolX9RIH2gtjb4JvSXIpyKAzVOsFMsXY7/ANURYvRlIOXT77Q+zTLQMtgG6feFbEZoW6UB3hkFs+QJSchVCis3JHJtoJS6AlNzm8IJYFw4kF19o+g6dYa5GHpBDCDcknwV45POP+W5SQZiw5fQD28aRSJbspCRo+/7R6gqiSx6/SA2IYChQIHYPMRJ2NlQSQv8JTwJyspfKXPdaH5DzO0bQi8J4aZFRO+KGGZKRyVYl+78Q3VeO06EqdRTlsSzDTnC+/Acu+UXiA1toiCrt5wKpsRCgSkuDvHAroS7PgtQDUxD6MYjmkKlK5jUHaKWC4jLmEpEwONb+7xvGFBAzJUCFWPIgw1J9wPOBDxWuAnDkbRWxTCiRmT58jFerlFaluQAgF+rcoM8PVmYZVXItfeBk2uUPS4AkmpmrQkTJRUoBgoZkKbSykkKA6PBOmp1gFKUCWCQVKupSuhUokluphpkS0O52iKqdZZIDem0C721gigsgT+DLH7/AFjMFwplKzX0Y/iGGVQ5b7tyi1hFDmQVEN2ix/baLqm8g2JYBJpGtmIblGQwfwSeXpGQeWBwKcviZExIRN/ylHUEhtNAoWv5wr8UViczS1OwBN33i2aSz7b/AJMDK2QguLna31j0dnR4ZcoP9jj19RksKSN4ZMyqKtEqY9zm8HsT4lkJkE3cWfY9A+p6C8LFA6UKlqv/ACvr3QxqEqdTkFCSAAbj3eONdS65bZo6ddimsxZPhuLfFQlSDmEEVVha5bWK3DuGS5csBIbSCVXQpmJIBuI509u7C7GyOcclDhji+ndaFXUnbc/0p1V4QanVilq7MpSe+0DOHOH5CFulIzAkl9e8QarqjK8Mm4cKApJ59Qu4xTCYtSWeyfVRtDVhmDpyJBQHAHK3pCvwuP4ibMWfkEw/7imzDp+Y9Glq0D235w6EXjkXOXsAZ2Ah+z2SRrFymp1S7KJtvBiaofp1EDap93ipLBSlkinVeW/LS94q1VQsi+nTXzETmU19+evhFapqQlJ7TnuHpaASfkLjwA8UmJTdRUe+/pFzC6V0v9hCtxFiNwlLkOCo6uSYfpOSXJlgPmUA4LP9YKPlly8HdDKYwUCIgpJZZzFiZMAEHjAtvk1kMQzkWieSu0cz0xW1NEzyAMSphlzfylKrdFA+++NcX8MyK2QlZDLTdKxqPPWC1RKGQ3hXoKxcxJlAkiWopJ5sbQCk6+UHjfwS8NYGqTKyqXmggvDiyspYtEKqwS0XUGG8d4diKZjkEF4S3ueWNw0J+A8EzBVqWZ6khR7QS/aT120hrx7DEypY+GotmQMpL/qAcPvGpNauVO5hXr+8D+J8TeZJlAfMsKN/5b/WHSs+pwwFHa8oV8Wmf5pSLDPctbW56/tEmDyxmAJYnteB5+EXqDDFTVlamCBe+5v+TAvHCRPEwFmsQBtbXrEWPIbfsP0imSxGZmF3GvjpA5OLpSoykgFhqLNEGH4upEtRd+zY6vvobEXinhdQpWfMkB7sQ1jyeFTSxlFxT8h2nqSTca7f2MMNLS/Ckhi+pPjALBJaVTGSAwDqI9B75Q1mX2LWttDNPHIu6WOAal2sbRkVU1BFgAwcade+NQzYBk83JfUk6dznkI1NlE2Zm1bbr6R0DkF372Z4gnTCtNnA33f7CPdnlwZX0wYlxbv+0WcIp1KSEA2Up/L1MR1NPZhfrFjBMRTKISu13SfqDyjk9Upc68xXY36C1Qnh+QziOKIpwEg9rS/1tEmC4/8AEOQMSedoU+LsJnfHNRIIUFj5bFubA2POIuDZUxM7Msdt9+7pYCOA9JB1bs8nWWplv244PR5oKFA6+jeMCuIsRXLSMoKlqLAchue+Cq8RloT2mcXYbnp+YG4fKXUrzZTkfVrRkjDDyzQ55QV4Nq5UuWEsyiLvYkv1PWGgTr2gHWUSSBlsoaGO8Pq1JLL2a/fpDvqbhWzHI1ymPSKVWsamJJNSloFYhPICma53v9IKS4Aj3BuIViirKCQBsNdYo1U1RDdImp0X3jdbTkAlyffKEZyx2MCViIUJyT8wUUpbq8PWD1AWsZz0B005dIUUqecly+pY9OUFcAnonTJsqakES1MO4wxLkqTyh2rakS2S+ukczKwM7wg41SVUqpR8BZmytMqnLDve7HSCy0zW3gLeOzJWsjVJqwBaL8maVjSPPq3FzTy1FYPhfaLnCPEc+ol/5cghjcrsG7wC56RdSljL7FWJLjyNU+cEEg2BBGm8JnCNSCZ6SWKZiiR0Jfv0MFqyeszEJmsCc7gHUBJLiPNq+sXSVQmSi+dgtJ0tr3au8FGKlwVylkuce4+qXUfDByyyHzMT4ef1ivwbj6jUCWk5kG5UQQ3MXEW8Z+HWpSTKU47t+ReJ+FcBElRUmWoA82Pq7+ka/wAtVbWuRH5jnlPge6yUFpCnFjbpzhbrqJU6eVJ1CcqPsfODBCiRmdhsIJ0TIuWDtrGNRSNG5lWXSiVKGd7C9vxCjX04KipOh8P7GHrHFibTrykEhiwvYEP6PCqoAoBs20LsaXCGV88gSmcBgSzuRzHjDBISClwNrFoHykjNFtSAiWoJ0Zxf0hDe4d2D3CyTLQokM6t92EHf48ZVcwCYoYajLIQnRgHEAOKq8yZMxf8AoP0jVUsSUUZbHnLOv+Y5A1WAdWJ53+8ZHiwp3uucyjcjVvWMjrfgWYPxSG1E7fUn3b8xekzLtbS7+MLNLUXgxT1DX1Le3j0qllHFxgIzAlI0dR0A0f6MIFVuHk7a8nP94uUcwEt4A/buizPIAbXfu/H7xbSfDLTBFLTgJCFlYv8AMFEsN9d4LU8uQohCFzUksxv5Bhq0NHC2HIEsT1JBUsnI4ewe4fTvgt8PKXsl3sAL+WseV11lKskop/zxn+DuaaNjgm8C7S8L/EUDMCkS/wCU/Mv+o7DprDLnEtOVIAAsGiCZUvY274rVVaiWHWpn03fujmeqbxFG3hcs7krJmDlrBedTJDHn9dYSv+Y0pWSEqKdtAYup42lFgpCx5HY9esbY9Pvjy4meWqqfCkHpxyhxqRf2YpzJ4V2TAOpxydUsillkA6rI0+yR33ixg2GzUTnmzRM7J7KRYORuW+kXbT9OPqaT9vIMLN8vSuPfwGqWWRoWi5PkFaSGBLai3mIqyh2VL/SkEv0AJgllyIz2IsfDn5Rz4xeTVJo8hopsxdUvskhOZNrl9L+P0g1g0laJ65v6d+eusGaykSipmTJbDOxLNc9W3iimtyrIX8qnHnD3KOcAqLwMeC1BmqKlHuEEKopdrQEppwk0xmOWAzEi+n27oS6zjBS5udJJQCbjTrARonPsiOyMe7PTKmjQtPaSD3x1hs6WlCggZSNRp5QD4XxoVCSQpwLNrsDr4xLNtNJdhu/nC9sovAeVJAevxTNiKJYPyy1lurWgVUUKVzrpcliT0a/dFaThVQapVWUlKCo5RuU6Od2aC8sEk2dMNliLSRUctB3BcKAAtb3pDFKw9DbB4TcPxT4IIUoMPlJOvQ9Ynm8YJAGXMotqzB+d7+kaq6LLf0rJnnbGHd4D9fMTKQTbvMKyqlcyY6jZ7CBFTi86qny0E5U5nIG7X1hklYaXUQNOsI1NUqmoy7jKLIzW5FynlONnbUWPpC8pJTMUg2ymzjUM8NUmlUgPbl0hW4lq/hz5Rt82VV9jufXzjMq3JYQ9TSZqVQrmOU6Bwx1tEiJmZMvK5KinMnkHH3tFmpxVMpKiGJYOkEAvqNTuH8oL0VCMoUGClMT0fYcusVGDXLRcprsEDN7IBhF/xKrf8kykpUpSx+kPZ928oaKxRlZMxstYTbZ3v5t5woccU2SckhT5kaHmCXHqI36Cn6ty3GPVWbK3gAU1P2E2y205RkXZWUgHLGR65VrBwN7JMZ4fC3mSuyvcbK/BhekVJBKFAgjUG0MFJixRZdxFivw+TUhwWU1iPvHnNNrbNK9lq4OxfpoXrdDuCJc4PbTlF6nmDKWdyNOsAauTNkKyrFjYKGh/BixT1hsRqNn2j0Vd0LI5i8o4865QeGh7wjiVMpEtE1JBQgCwez7NqdPWJpvFEpU1CssxgkhspDOpJ36A+UK0qvCi5DFmHd0ES088P092/vGGfSqZycnk1R11kVjgJYrjyp1kIVLAftKbMoNoAHYdTygWBuS5LhLnRt/OMmLSkFShtdvQRzKJA7Q7SvHKnYdI2UaWulYghFt87HmTOZyQlA3Lt3np72ilMHaQgG61BNuvIdzxdmSFEZlEDVug597CBeIy5iVpUl05BmHQnSGWJ7XgXF88nr2HUaZUpMtAZh7J5mK9TLMuZnykpa7bG+sLlHxgUJAMqYqzuGsdGuRBE8WA2TKmOeg35uY8nPQ6jflxbZ3o6mrbhNHOF8RyEgU5zOUkF0qADgvdot0dROnS0SwOyEJBJH+lj+YT5lUsT1TiC57LaAB3A698MOFcYpS6VpUNgQHG/LSG26G6H2/9gV6muXkNnD0gNudT4amFPGqMjM/6T7EXqrisKfIhWbrZ++F/E5kyaT8Rb9BYD7HWB0vSrrHulwvn/wACu11cFhc/2LFJjaEyyiYsBJ0v6HpCrVcKJJJlrWEKLgM45ttt0MXZuFA2Gp8hBnB8ZEuWhE6SskOkKQxCmsNSCD6RvnoZ0r0citPqKbm1bx7GYJiUmhksZjMPltmUe4eMMXDlPMqGqJhV2w6Jb2Sk7qb5lekefVFGqoqJy1JygsEA7MlgPe5hv4N4rlyUSpU4lJGVCbfNYAFxp2njLqNBYob8cvuFDVV73FPhdvkbF0R1MA+JVZEgaLUcot3k+gJi7O40pU5ZPxB8UJS4L6hIIu28LGIYt/GLSvKuWiXmAzEXJIDhjYM/nGfRaCc7otrjyM1GrjGt88g+bTs4u/e/0iZMtrM5f3pFiXLcJNz2Rt7ETyZW5EeuSSODyyhIQqVNTNANnBGtjy8IZafjKlSUpmLb4lrg2J7PatYPz2gUtLaG3pv4xRVRJWrMpKSGu43LtGHVaCF8tzeGaadVKpbV2CtbxmhDSGKz8MMpJta3eS4cd8LqhNnrzzPmYABukXE4UlJ7IFuX25RanSGTZ2sXi9NoK6ee7Ku1U7OPBRoadKFqJlpOZszi9ht3OfOCFDxLMStQ1SLCxBcPq5ZiGOnPWI0U9gbnu5MYrTqRlZv5tW5j94u3p9FktzRIau2EdqZfqcdnz0lBCUnU5XL9L7QPmyXspwrqAQfA2iymQbZgQTuNusS7soAsAT66P3DzjRVTCpbYLCEzslN5kwCEEWzIDbE39duXRoyCsygSovq/R/qIyGYFjBNwqWB8iP8AtEIfxihRYtc90P8AV4rIYj40pzoAsa7bwiroZmuRf/afxHC2qaxLk6m5xeUWRiSVJyTUuDa94H1eCN2pCnGuU/Yxqsp5iUKzIUOrH8RRpquajR4THT2VPdRLHw+wx3wn6bV+5sT1ILLBSev2Ohi9Irnv6eH2juXiyFhpyWB5hxGJweWu8mZk6ajy2jTX1R18Xxa+fAmWhUuapZNqqwpaATzVl7mY+Jbyi9Tz3Ym+wfw15RxQ8IVKg4mIP+1n7QGr958IyqwSskAKMrMl/wBJd3fYtt9o119T00/uM89HdHwWMpJuLBvz774hxSbmKEjVSgLdL/aBM3FJgLLCpY/1Bo7UoTU9k3Fwx936xtjZGazF5M7jKL5QwBJSAnXnb6c41/EjR2bbTu84WpWKEFphuQ4OmYc++Lpq9CD0bpFqSZWGgv8AF7bE9P25iNzZCR9fOBipyXca++UWJVUD8x6Wvq7P4QRRbRLA8dSfpG5SQSQSLH3p+Yhlzdiem++5vGp8xIUprl9j3RCFnKdx6d8R1yQQCPDoGb6GKpr9G3OjfvEgqwsFIYkNt9OZiFlijY9oXJ17/wC8VJNMkrmS1AOFEjuVe3iSPCJpUwpDWFyT0aKVdNIWJoD2CVDXdxp829opkCJppbFkgFmcdGHh+0WjTBKMu1vu31gZJqe0ogjLa4H7xaTUu9yAbXb8aRZC3TF0EuCUm7chb7RJKXZjqfL00GnnAeVPKSoA6H0Nx+ImRUk29fHfnEwTJeUbjUW8vdo0VFxyOv0iguaSk37Sb94+8Rrmk6EhtentvSIVkKJXoDra2ln9+cSTJoPUAfb6wKkzXs7nnr9Y7E8O5F/AfSIXktqXcXLXjqdPSwexG/vUxRNde5Lcg8D6irzH7nfv9PKIQOLq7NyvfeKap5Kwf9tj4/mBaq3TdrEnf2IiXWMX9vFZROQv8Vt/P+8ZAZWIE+zGRe5FYYtYOP8A5En/AOyX/wC4j3YmMjI4LOlAAcV/9FXh9YSZmkajIOJH3KGI/KP6vtEFGsglidIyMg5LNbFx/qI9U4OmkykOSddT/qhmxE/5af6h/wCsZGR5C39T/c70AciSklikEciAYU+L6GVLuiWhBcXSkJO3IRuMjoaBv6i/uJ1KW1i1TyUmomOkFpYZwLd3KBaVF/GMjI7Vbf4uZzZpfh4kiVF9ecSy1HN5/SMjI6cDDIvpmHMm533jt9YyMh6FMrTdT72Md0imWPH7RkZERAmVF1d4+kVKjQ/0r9ClvKMjIJlEFKosb7xakF9f5RGRkDHsWyWsHbHVBeMkm/ifvG4yCKJJYv5/eKdQpllvdzGRkQhMk2B3tHCz2vA/QxkZEIUs55n2TG6n5R3n7RkZAMJFCYb+UUpijeMjIzT7DoG0aCMjIyOY5M3pI//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35842" name="Picture 2" descr="http://2.bp.blogspot.com/-6_-IhRxYLTM/T89CkF7P4HI/AAAAAAAAAUg/D0vWuGmQrd8/s1600/Miguel-%C3%81ngel-la-Sixtina-la-Creaci%C3%B3n-de-Ad%C3%A1n.jpg"/>
          <p:cNvPicPr>
            <a:picLocks noChangeAspect="1" noChangeArrowheads="1"/>
          </p:cNvPicPr>
          <p:nvPr/>
        </p:nvPicPr>
        <p:blipFill>
          <a:blip r:embed="rId2" cstate="print"/>
          <a:srcRect/>
          <a:stretch>
            <a:fillRect/>
          </a:stretch>
        </p:blipFill>
        <p:spPr bwMode="auto">
          <a:xfrm>
            <a:off x="1259632" y="2996952"/>
            <a:ext cx="5553858" cy="2855783"/>
          </a:xfrm>
          <a:prstGeom prst="rect">
            <a:avLst/>
          </a:prstGeom>
          <a:noFill/>
        </p:spPr>
      </p:pic>
      <p:sp>
        <p:nvSpPr>
          <p:cNvPr id="14" name="13 Flecha derecha"/>
          <p:cNvSpPr/>
          <p:nvPr/>
        </p:nvSpPr>
        <p:spPr>
          <a:xfrm>
            <a:off x="5220072" y="3212976"/>
            <a:ext cx="1872208" cy="360040"/>
          </a:xfrm>
          <a:prstGeom prst="rightArrow">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14 CuadroTexto"/>
          <p:cNvSpPr txBox="1"/>
          <p:nvPr/>
        </p:nvSpPr>
        <p:spPr>
          <a:xfrm>
            <a:off x="7020272" y="3140968"/>
            <a:ext cx="1800200" cy="923330"/>
          </a:xfrm>
          <a:prstGeom prst="rect">
            <a:avLst/>
          </a:prstGeom>
          <a:noFill/>
        </p:spPr>
        <p:txBody>
          <a:bodyPr wrap="square" rtlCol="0">
            <a:spAutoFit/>
          </a:bodyPr>
          <a:lstStyle/>
          <a:p>
            <a:pPr algn="ctr"/>
            <a:r>
              <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Primer motor inmóvil</a:t>
            </a:r>
          </a:p>
          <a:p>
            <a:pPr algn="ctr"/>
            <a:r>
              <a:rPr lang="es-AR"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Dios</a:t>
            </a:r>
            <a:endParaRPr lang="es-AR"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dissolve">
                                      <p:cBhvr>
                                        <p:cTn id="7" dur="2000"/>
                                        <p:tgtEl>
                                          <p:spTgt spid="35842"/>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strVal val="#ppt_w*0.70"/>
                                          </p:val>
                                        </p:tav>
                                        <p:tav tm="100000">
                                          <p:val>
                                            <p:strVal val="#ppt_w"/>
                                          </p:val>
                                        </p:tav>
                                      </p:tavLst>
                                    </p:anim>
                                    <p:anim calcmode="lin" valueType="num">
                                      <p:cBhvr>
                                        <p:cTn id="12" dur="1000" fill="hold"/>
                                        <p:tgtEl>
                                          <p:spTgt spid="14"/>
                                        </p:tgtEl>
                                        <p:attrNameLst>
                                          <p:attrName>ppt_h</p:attrName>
                                        </p:attrNameLst>
                                      </p:cBhvr>
                                      <p:tavLst>
                                        <p:tav tm="0">
                                          <p:val>
                                            <p:strVal val="#ppt_h"/>
                                          </p:val>
                                        </p:tav>
                                        <p:tav tm="100000">
                                          <p:val>
                                            <p:strVal val="#ppt_h"/>
                                          </p:val>
                                        </p:tav>
                                      </p:tavLst>
                                    </p:anim>
                                    <p:animEffect transition="in" filter="fade">
                                      <p:cBhvr>
                                        <p:cTn id="13" dur="1000"/>
                                        <p:tgtEl>
                                          <p:spTgt spid="14"/>
                                        </p:tgtEl>
                                      </p:cBhvr>
                                    </p:animEffect>
                                  </p:childTnLst>
                                </p:cTn>
                              </p:par>
                            </p:childTnLst>
                          </p:cTn>
                        </p:par>
                        <p:par>
                          <p:cTn id="14" fill="hold">
                            <p:stCondLst>
                              <p:cond delay="3000"/>
                            </p:stCondLst>
                            <p:childTnLst>
                              <p:par>
                                <p:cTn id="15" presetID="55"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1000" fill="hold"/>
                                        <p:tgtEl>
                                          <p:spTgt spid="15"/>
                                        </p:tgtEl>
                                        <p:attrNameLst>
                                          <p:attrName>ppt_w</p:attrName>
                                        </p:attrNameLst>
                                      </p:cBhvr>
                                      <p:tavLst>
                                        <p:tav tm="0">
                                          <p:val>
                                            <p:strVal val="#ppt_w*0.70"/>
                                          </p:val>
                                        </p:tav>
                                        <p:tav tm="100000">
                                          <p:val>
                                            <p:strVal val="#ppt_w"/>
                                          </p:val>
                                        </p:tav>
                                      </p:tavLst>
                                    </p:anim>
                                    <p:anim calcmode="lin" valueType="num">
                                      <p:cBhvr>
                                        <p:cTn id="18" dur="1000" fill="hold"/>
                                        <p:tgtEl>
                                          <p:spTgt spid="15"/>
                                        </p:tgtEl>
                                        <p:attrNameLst>
                                          <p:attrName>ppt_h</p:attrName>
                                        </p:attrNameLst>
                                      </p:cBhvr>
                                      <p:tavLst>
                                        <p:tav tm="0">
                                          <p:val>
                                            <p:strVal val="#ppt_h"/>
                                          </p:val>
                                        </p:tav>
                                        <p:tav tm="100000">
                                          <p:val>
                                            <p:strVal val="#ppt_h"/>
                                          </p:val>
                                        </p:tav>
                                      </p:tavLst>
                                    </p:anim>
                                    <p:animEffect transition="in" filter="fade">
                                      <p:cBhvr>
                                        <p:cTn id="1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4479925" y="3048000"/>
            <a:ext cx="184150" cy="762000"/>
          </a:xfrm>
          <a:prstGeom prst="rect">
            <a:avLst/>
          </a:prstGeom>
          <a:noFill/>
          <a:ln w="9525">
            <a:noFill/>
            <a:miter lim="800000"/>
            <a:headEnd/>
            <a:tailEnd/>
          </a:ln>
          <a:effectLst/>
        </p:spPr>
        <p:txBody>
          <a:bodyPr wrap="none">
            <a:spAutoFit/>
          </a:bodyPr>
          <a:lstStyle/>
          <a:p>
            <a:endParaRPr lang="es-AR" sz="4400">
              <a:solidFill>
                <a:schemeClr val="tx2"/>
              </a:solidFill>
            </a:endParaRPr>
          </a:p>
        </p:txBody>
      </p:sp>
      <p:sp>
        <p:nvSpPr>
          <p:cNvPr id="5126" name="Rectangle 6"/>
          <p:cNvSpPr>
            <a:spLocks noChangeArrowheads="1"/>
          </p:cNvSpPr>
          <p:nvPr/>
        </p:nvSpPr>
        <p:spPr bwMode="auto">
          <a:xfrm>
            <a:off x="4479925" y="3048000"/>
            <a:ext cx="184150" cy="762000"/>
          </a:xfrm>
          <a:prstGeom prst="rect">
            <a:avLst/>
          </a:prstGeom>
          <a:noFill/>
          <a:ln w="9525">
            <a:noFill/>
            <a:miter lim="800000"/>
            <a:headEnd/>
            <a:tailEnd/>
          </a:ln>
          <a:effectLst/>
        </p:spPr>
        <p:txBody>
          <a:bodyPr wrap="none">
            <a:spAutoFit/>
          </a:bodyPr>
          <a:lstStyle/>
          <a:p>
            <a:endParaRPr lang="es-AR" sz="4400">
              <a:solidFill>
                <a:schemeClr val="tx2"/>
              </a:solidFill>
            </a:endParaRPr>
          </a:p>
        </p:txBody>
      </p:sp>
      <p:sp>
        <p:nvSpPr>
          <p:cNvPr id="5127" name="Rectangle 7"/>
          <p:cNvSpPr>
            <a:spLocks noChangeArrowheads="1"/>
          </p:cNvSpPr>
          <p:nvPr/>
        </p:nvSpPr>
        <p:spPr bwMode="auto">
          <a:xfrm>
            <a:off x="4479925" y="3048000"/>
            <a:ext cx="184150" cy="762000"/>
          </a:xfrm>
          <a:prstGeom prst="rect">
            <a:avLst/>
          </a:prstGeom>
          <a:noFill/>
          <a:ln w="9525">
            <a:noFill/>
            <a:miter lim="800000"/>
            <a:headEnd/>
            <a:tailEnd/>
          </a:ln>
          <a:effectLst/>
        </p:spPr>
        <p:txBody>
          <a:bodyPr wrap="none">
            <a:spAutoFit/>
          </a:bodyPr>
          <a:lstStyle/>
          <a:p>
            <a:endParaRPr lang="es-AR" sz="4400">
              <a:solidFill>
                <a:schemeClr val="tx2"/>
              </a:solidFill>
            </a:endParaRPr>
          </a:p>
        </p:txBody>
      </p:sp>
      <p:sp>
        <p:nvSpPr>
          <p:cNvPr id="5138" name="Oval 18" descr="Corcho"/>
          <p:cNvSpPr>
            <a:spLocks noChangeArrowheads="1"/>
          </p:cNvSpPr>
          <p:nvPr/>
        </p:nvSpPr>
        <p:spPr bwMode="auto">
          <a:xfrm>
            <a:off x="228600" y="304800"/>
            <a:ext cx="3733800" cy="1143000"/>
          </a:xfrm>
          <a:prstGeom prst="ellipse">
            <a:avLst/>
          </a:prstGeom>
          <a:blipFill dpi="0" rotWithShape="0">
            <a:blip r:embed="rId2" cstate="print"/>
            <a:srcRect/>
            <a:tile tx="0" ty="0" sx="100000" sy="100000" flip="none" algn="tl"/>
          </a:blipFill>
          <a:ln w="9525">
            <a:solidFill>
              <a:schemeClr val="tx1"/>
            </a:solidFill>
            <a:round/>
            <a:headEnd/>
            <a:tailEnd/>
          </a:ln>
          <a:effectLst/>
        </p:spPr>
        <p:txBody>
          <a:bodyPr wrap="none" anchor="ctr"/>
          <a:lstStyle/>
          <a:p>
            <a:endParaRPr lang="es-AR"/>
          </a:p>
        </p:txBody>
      </p:sp>
      <p:sp>
        <p:nvSpPr>
          <p:cNvPr id="5139" name="WordArt 19"/>
          <p:cNvSpPr>
            <a:spLocks noChangeArrowheads="1" noChangeShapeType="1" noTextEdit="1"/>
          </p:cNvSpPr>
          <p:nvPr/>
        </p:nvSpPr>
        <p:spPr bwMode="auto">
          <a:xfrm>
            <a:off x="838200" y="838200"/>
            <a:ext cx="2514600" cy="647700"/>
          </a:xfrm>
          <a:prstGeom prst="rect">
            <a:avLst/>
          </a:prstGeom>
        </p:spPr>
        <p:txBody>
          <a:bodyPr spcFirstLastPara="1" wrap="none" fromWordArt="1">
            <a:prstTxWarp prst="textArchUp">
              <a:avLst>
                <a:gd name="adj" fmla="val 10800000"/>
              </a:avLst>
            </a:prstTxWarp>
          </a:bodyPr>
          <a:lstStyle/>
          <a:p>
            <a:pPr algn="ctr"/>
            <a:r>
              <a:rPr lang="es-AR" sz="3600" kern="10">
                <a:ln w="9525">
                  <a:solidFill>
                    <a:srgbClr val="000000"/>
                  </a:solidFill>
                  <a:round/>
                  <a:headEnd/>
                  <a:tailEnd/>
                </a:ln>
                <a:solidFill>
                  <a:srgbClr val="FFFF99"/>
                </a:solidFill>
                <a:latin typeface="Arial Black"/>
              </a:rPr>
              <a:t>DUALISMO</a:t>
            </a:r>
          </a:p>
        </p:txBody>
      </p:sp>
      <p:sp>
        <p:nvSpPr>
          <p:cNvPr id="5140" name="Oval 20" descr="Esterilla"/>
          <p:cNvSpPr>
            <a:spLocks noChangeArrowheads="1"/>
          </p:cNvSpPr>
          <p:nvPr/>
        </p:nvSpPr>
        <p:spPr bwMode="auto">
          <a:xfrm>
            <a:off x="4953000" y="381000"/>
            <a:ext cx="3733800" cy="1143000"/>
          </a:xfrm>
          <a:prstGeom prst="ellipse">
            <a:avLst/>
          </a:prstGeom>
          <a:blipFill dpi="0" rotWithShape="0">
            <a:blip r:embed="rId3" cstate="print"/>
            <a:srcRect/>
            <a:tile tx="0" ty="0" sx="100000" sy="100000" flip="none" algn="tl"/>
          </a:blipFill>
          <a:ln w="9525">
            <a:solidFill>
              <a:schemeClr val="tx1"/>
            </a:solidFill>
            <a:round/>
            <a:headEnd/>
            <a:tailEnd/>
          </a:ln>
          <a:effectLst/>
        </p:spPr>
        <p:txBody>
          <a:bodyPr wrap="none" anchor="ctr"/>
          <a:lstStyle/>
          <a:p>
            <a:endParaRPr lang="es-AR"/>
          </a:p>
        </p:txBody>
      </p:sp>
      <p:sp>
        <p:nvSpPr>
          <p:cNvPr id="5141" name="WordArt 21"/>
          <p:cNvSpPr>
            <a:spLocks noChangeArrowheads="1" noChangeShapeType="1" noTextEdit="1"/>
          </p:cNvSpPr>
          <p:nvPr/>
        </p:nvSpPr>
        <p:spPr bwMode="auto">
          <a:xfrm>
            <a:off x="5562600" y="914400"/>
            <a:ext cx="2514600" cy="647700"/>
          </a:xfrm>
          <a:prstGeom prst="rect">
            <a:avLst/>
          </a:prstGeom>
        </p:spPr>
        <p:txBody>
          <a:bodyPr spcFirstLastPara="1" wrap="none" fromWordArt="1">
            <a:prstTxWarp prst="textArchUp">
              <a:avLst>
                <a:gd name="adj" fmla="val 10800000"/>
              </a:avLst>
            </a:prstTxWarp>
          </a:bodyPr>
          <a:lstStyle/>
          <a:p>
            <a:pPr algn="ctr"/>
            <a:r>
              <a:rPr lang="es-AR" sz="3600" kern="10">
                <a:ln w="9525">
                  <a:solidFill>
                    <a:srgbClr val="000000"/>
                  </a:solidFill>
                  <a:round/>
                  <a:headEnd/>
                  <a:tailEnd/>
                </a:ln>
                <a:solidFill>
                  <a:srgbClr val="00FF00"/>
                </a:solidFill>
                <a:latin typeface="Arial Black"/>
              </a:rPr>
              <a:t>MONISMO</a:t>
            </a:r>
          </a:p>
        </p:txBody>
      </p:sp>
      <p:sp>
        <p:nvSpPr>
          <p:cNvPr id="5143" name="Text Box 23"/>
          <p:cNvSpPr txBox="1">
            <a:spLocks noChangeArrowheads="1"/>
          </p:cNvSpPr>
          <p:nvPr/>
        </p:nvSpPr>
        <p:spPr bwMode="auto">
          <a:xfrm>
            <a:off x="762000" y="1828800"/>
            <a:ext cx="2438400" cy="646331"/>
          </a:xfrm>
          <a:prstGeom prst="rect">
            <a:avLst/>
          </a:prstGeom>
          <a:noFill/>
          <a:ln w="57150" cmpd="thinThick">
            <a:solidFill>
              <a:srgbClr val="CC3300"/>
            </a:solidFill>
            <a:miter lim="800000"/>
            <a:headEnd/>
            <a:tailEnd/>
          </a:ln>
          <a:effectLst/>
        </p:spPr>
        <p:txBody>
          <a:bodyPr>
            <a:spAutoFit/>
            <a:scene3d>
              <a:camera prst="orthographicFront"/>
              <a:lightRig rig="threePt" dir="t"/>
            </a:scene3d>
            <a:sp3d extrusionH="57150">
              <a:bevelT w="38100" h="38100"/>
            </a:sp3d>
          </a:bodyPr>
          <a:lstStyle/>
          <a:p>
            <a:pPr algn="ctr">
              <a:spcBef>
                <a:spcPct val="50000"/>
              </a:spcBef>
            </a:pPr>
            <a:r>
              <a:rPr lang="es-ES_tradnl" sz="3600" b="1" dirty="0">
                <a:solidFill>
                  <a:srgbClr val="FF9900"/>
                </a:solidFill>
                <a:effectLst>
                  <a:outerShdw blurRad="50800" dist="38100" algn="l" rotWithShape="0">
                    <a:prstClr val="black">
                      <a:alpha val="40000"/>
                    </a:prstClr>
                  </a:outerShdw>
                </a:effectLst>
                <a:latin typeface="Arial Black" pitchFamily="34" charset="0"/>
              </a:rPr>
              <a:t>PLATÓN</a:t>
            </a:r>
            <a:endParaRPr lang="es-ES" sz="3600" b="1" dirty="0">
              <a:solidFill>
                <a:srgbClr val="FF9900"/>
              </a:solidFill>
              <a:effectLst>
                <a:outerShdw blurRad="50800" dist="38100" algn="l" rotWithShape="0">
                  <a:prstClr val="black">
                    <a:alpha val="40000"/>
                  </a:prstClr>
                </a:outerShdw>
              </a:effectLst>
              <a:latin typeface="Arial Black" pitchFamily="34" charset="0"/>
            </a:endParaRPr>
          </a:p>
        </p:txBody>
      </p:sp>
      <p:sp>
        <p:nvSpPr>
          <p:cNvPr id="5146" name="Cloud"/>
          <p:cNvSpPr>
            <a:spLocks noChangeAspect="1" noEditPoints="1" noChangeArrowheads="1"/>
          </p:cNvSpPr>
          <p:nvPr/>
        </p:nvSpPr>
        <p:spPr bwMode="auto">
          <a:xfrm>
            <a:off x="609600" y="2590800"/>
            <a:ext cx="2743200" cy="1295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s-AR"/>
          </a:p>
        </p:txBody>
      </p:sp>
      <p:sp>
        <p:nvSpPr>
          <p:cNvPr id="5147" name="WordArt 27"/>
          <p:cNvSpPr>
            <a:spLocks noChangeArrowheads="1" noChangeShapeType="1" noTextEdit="1"/>
          </p:cNvSpPr>
          <p:nvPr/>
        </p:nvSpPr>
        <p:spPr bwMode="auto">
          <a:xfrm>
            <a:off x="1219200" y="3048000"/>
            <a:ext cx="1552575" cy="409575"/>
          </a:xfrm>
          <a:prstGeom prst="rect">
            <a:avLst/>
          </a:prstGeom>
        </p:spPr>
        <p:txBody>
          <a:bodyPr wrap="none" fromWordArt="1">
            <a:prstTxWarp prst="textPlain">
              <a:avLst>
                <a:gd name="adj" fmla="val 50000"/>
              </a:avLst>
            </a:prstTxWarp>
          </a:bodyPr>
          <a:lstStyle/>
          <a:p>
            <a:pPr algn="ctr"/>
            <a:r>
              <a:rPr lang="es-AR" sz="3600" i="1" kern="10">
                <a:ln w="9525">
                  <a:solidFill>
                    <a:srgbClr val="000000"/>
                  </a:solidFill>
                  <a:round/>
                  <a:headEnd/>
                  <a:tailEnd/>
                </a:ln>
                <a:solidFill>
                  <a:srgbClr val="FFFFFF"/>
                </a:solidFill>
                <a:effectLst>
                  <a:outerShdw dist="35921" dir="2700000" algn="ctr" rotWithShape="0">
                    <a:srgbClr val="808080"/>
                  </a:outerShdw>
                </a:effectLst>
                <a:latin typeface="Arial Black"/>
              </a:rPr>
              <a:t>IDEAS</a:t>
            </a:r>
          </a:p>
        </p:txBody>
      </p:sp>
      <p:pic>
        <p:nvPicPr>
          <p:cNvPr id="5149" name="Picture 29" descr="gente"/>
          <p:cNvPicPr>
            <a:picLocks noChangeAspect="1" noChangeArrowheads="1"/>
          </p:cNvPicPr>
          <p:nvPr/>
        </p:nvPicPr>
        <p:blipFill>
          <a:blip r:embed="rId4" cstate="print"/>
          <a:srcRect/>
          <a:stretch>
            <a:fillRect/>
          </a:stretch>
        </p:blipFill>
        <p:spPr bwMode="auto">
          <a:xfrm>
            <a:off x="0" y="4267200"/>
            <a:ext cx="3578225" cy="2378075"/>
          </a:xfrm>
          <a:prstGeom prst="rect">
            <a:avLst/>
          </a:prstGeom>
          <a:noFill/>
        </p:spPr>
      </p:pic>
      <p:sp>
        <p:nvSpPr>
          <p:cNvPr id="5150" name="Text Box 30"/>
          <p:cNvSpPr txBox="1">
            <a:spLocks noChangeArrowheads="1"/>
          </p:cNvSpPr>
          <p:nvPr/>
        </p:nvSpPr>
        <p:spPr bwMode="auto">
          <a:xfrm>
            <a:off x="5029200" y="1828800"/>
            <a:ext cx="3886200" cy="646331"/>
          </a:xfrm>
          <a:prstGeom prst="rect">
            <a:avLst/>
          </a:prstGeom>
          <a:noFill/>
          <a:ln w="57150" cmpd="thinThick">
            <a:solidFill>
              <a:srgbClr val="CC3300"/>
            </a:solidFill>
            <a:miter lim="800000"/>
            <a:headEnd/>
            <a:tailEnd/>
          </a:ln>
          <a:effectLst/>
        </p:spPr>
        <p:txBody>
          <a:bodyPr>
            <a:spAutoFit/>
            <a:scene3d>
              <a:camera prst="orthographicFront"/>
              <a:lightRig rig="threePt" dir="t"/>
            </a:scene3d>
            <a:sp3d extrusionH="57150">
              <a:bevelT w="38100" h="38100"/>
            </a:sp3d>
          </a:bodyPr>
          <a:lstStyle/>
          <a:p>
            <a:pPr algn="ctr">
              <a:spcBef>
                <a:spcPct val="50000"/>
              </a:spcBef>
            </a:pPr>
            <a:r>
              <a:rPr lang="es-ES_tradnl" sz="3600" b="1" dirty="0">
                <a:solidFill>
                  <a:srgbClr val="990000"/>
                </a:solidFill>
                <a:effectLst>
                  <a:outerShdw blurRad="50800" dist="38100" dir="2700000" algn="tl" rotWithShape="0">
                    <a:prstClr val="black">
                      <a:alpha val="40000"/>
                    </a:prstClr>
                  </a:outerShdw>
                </a:effectLst>
                <a:latin typeface="Arial Black" pitchFamily="34" charset="0"/>
              </a:rPr>
              <a:t>ARISTÓTELES</a:t>
            </a:r>
            <a:endParaRPr lang="es-ES" sz="3600" b="1" dirty="0">
              <a:solidFill>
                <a:srgbClr val="990000"/>
              </a:solidFill>
              <a:effectLst>
                <a:outerShdw blurRad="50800" dist="38100" dir="2700000" algn="tl" rotWithShape="0">
                  <a:prstClr val="black">
                    <a:alpha val="40000"/>
                  </a:prstClr>
                </a:outerShdw>
              </a:effectLst>
              <a:latin typeface="Arial Black" pitchFamily="34" charset="0"/>
            </a:endParaRPr>
          </a:p>
        </p:txBody>
      </p:sp>
      <p:sp>
        <p:nvSpPr>
          <p:cNvPr id="5151" name="Cloud"/>
          <p:cNvSpPr>
            <a:spLocks noChangeAspect="1" noEditPoints="1" noChangeArrowheads="1"/>
          </p:cNvSpPr>
          <p:nvPr/>
        </p:nvSpPr>
        <p:spPr bwMode="auto">
          <a:xfrm>
            <a:off x="4191000" y="3048000"/>
            <a:ext cx="4953000" cy="23383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s-AR"/>
          </a:p>
        </p:txBody>
      </p:sp>
      <p:pic>
        <p:nvPicPr>
          <p:cNvPr id="5152" name="Picture 32" descr="gente"/>
          <p:cNvPicPr>
            <a:picLocks noChangeAspect="1" noChangeArrowheads="1"/>
          </p:cNvPicPr>
          <p:nvPr/>
        </p:nvPicPr>
        <p:blipFill>
          <a:blip r:embed="rId4" cstate="print"/>
          <a:srcRect/>
          <a:stretch>
            <a:fillRect/>
          </a:stretch>
        </p:blipFill>
        <p:spPr bwMode="auto">
          <a:xfrm>
            <a:off x="5292725" y="3500438"/>
            <a:ext cx="2743200" cy="1571625"/>
          </a:xfrm>
          <a:prstGeom prst="rect">
            <a:avLst/>
          </a:prstGeom>
          <a:noFill/>
        </p:spPr>
      </p:pic>
      <p:sp>
        <p:nvSpPr>
          <p:cNvPr id="5153" name="WordArt 33"/>
          <p:cNvSpPr>
            <a:spLocks noChangeArrowheads="1" noChangeShapeType="1" noTextEdit="1"/>
          </p:cNvSpPr>
          <p:nvPr/>
        </p:nvSpPr>
        <p:spPr bwMode="auto">
          <a:xfrm>
            <a:off x="5181600" y="3352800"/>
            <a:ext cx="3352800" cy="381000"/>
          </a:xfrm>
          <a:prstGeom prst="rect">
            <a:avLst/>
          </a:prstGeom>
        </p:spPr>
        <p:txBody>
          <a:bodyPr wrap="none" fromWordArt="1">
            <a:prstTxWarp prst="textWave2">
              <a:avLst>
                <a:gd name="adj1" fmla="val 13005"/>
                <a:gd name="adj2" fmla="val 0"/>
              </a:avLst>
            </a:prstTxWarp>
          </a:bodyPr>
          <a:lstStyle/>
          <a:p>
            <a:pPr algn="ctr"/>
            <a:r>
              <a:rPr lang="es-AR" sz="3600" i="1" kern="10">
                <a:ln w="31750">
                  <a:solidFill>
                    <a:srgbClr val="000000"/>
                  </a:solidFill>
                  <a:round/>
                  <a:headEnd/>
                  <a:tailEnd/>
                </a:ln>
                <a:noFill/>
                <a:effectLst>
                  <a:outerShdw dist="35921" dir="2700000" algn="ctr" rotWithShape="0">
                    <a:srgbClr val="808080"/>
                  </a:outerShdw>
                </a:effectLst>
                <a:latin typeface="Arial Black"/>
              </a:rPr>
              <a:t>IDEAS</a:t>
            </a:r>
          </a:p>
        </p:txBody>
      </p:sp>
      <p:sp>
        <p:nvSpPr>
          <p:cNvPr id="5156" name="WordArt 36"/>
          <p:cNvSpPr>
            <a:spLocks noChangeArrowheads="1" noChangeShapeType="1" noTextEdit="1"/>
          </p:cNvSpPr>
          <p:nvPr/>
        </p:nvSpPr>
        <p:spPr bwMode="auto">
          <a:xfrm>
            <a:off x="228600" y="5410200"/>
            <a:ext cx="3276600" cy="409575"/>
          </a:xfrm>
          <a:prstGeom prst="rect">
            <a:avLst/>
          </a:prstGeom>
        </p:spPr>
        <p:txBody>
          <a:bodyPr wrap="none" fromWordArt="1">
            <a:prstTxWarp prst="textPlain">
              <a:avLst>
                <a:gd name="adj" fmla="val 50000"/>
              </a:avLst>
            </a:prstTxWarp>
          </a:bodyPr>
          <a:lstStyle/>
          <a:p>
            <a:pPr algn="ctr"/>
            <a:r>
              <a:rPr lang="es-AR" sz="3600" i="1" kern="10">
                <a:ln w="9525">
                  <a:solidFill>
                    <a:srgbClr val="000000"/>
                  </a:solidFill>
                  <a:round/>
                  <a:headEnd/>
                  <a:tailEnd/>
                </a:ln>
                <a:solidFill>
                  <a:srgbClr val="DDDDDD"/>
                </a:solidFill>
                <a:effectLst>
                  <a:outerShdw dist="35921" dir="2700000" algn="ctr" rotWithShape="0">
                    <a:srgbClr val="808080"/>
                  </a:outerShdw>
                </a:effectLst>
                <a:latin typeface="Arial Black"/>
              </a:rPr>
              <a:t>MUNDO SENSIBLE</a:t>
            </a:r>
          </a:p>
        </p:txBody>
      </p:sp>
      <p:sp>
        <p:nvSpPr>
          <p:cNvPr id="5157" name="WordArt 37"/>
          <p:cNvSpPr>
            <a:spLocks noChangeArrowheads="1" noChangeShapeType="1" noTextEdit="1"/>
          </p:cNvSpPr>
          <p:nvPr/>
        </p:nvSpPr>
        <p:spPr bwMode="auto">
          <a:xfrm>
            <a:off x="4572000" y="4114800"/>
            <a:ext cx="4191000" cy="762000"/>
          </a:xfrm>
          <a:prstGeom prst="rect">
            <a:avLst/>
          </a:prstGeom>
        </p:spPr>
        <p:txBody>
          <a:bodyPr wrap="none" fromWordArt="1">
            <a:prstTxWarp prst="textWave2">
              <a:avLst>
                <a:gd name="adj1" fmla="val 13005"/>
                <a:gd name="adj2" fmla="val 0"/>
              </a:avLst>
            </a:prstTxWarp>
          </a:bodyPr>
          <a:lstStyle/>
          <a:p>
            <a:pPr algn="ctr"/>
            <a:r>
              <a:rPr lang="es-AR" sz="3600" i="1" kern="10">
                <a:ln w="31750">
                  <a:solidFill>
                    <a:srgbClr val="000000"/>
                  </a:solidFill>
                  <a:round/>
                  <a:headEnd/>
                  <a:tailEnd/>
                </a:ln>
                <a:noFill/>
                <a:effectLst>
                  <a:outerShdw dist="35921" dir="2700000" algn="ctr" rotWithShape="0">
                    <a:srgbClr val="808080"/>
                  </a:outerShdw>
                </a:effectLst>
                <a:latin typeface="Arial Black"/>
              </a:rPr>
              <a:t>MUNDO SENSIBLE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146"/>
                                        </p:tgtEl>
                                        <p:attrNameLst>
                                          <p:attrName>style.visibility</p:attrName>
                                        </p:attrNameLst>
                                      </p:cBhvr>
                                      <p:to>
                                        <p:strVal val="visible"/>
                                      </p:to>
                                    </p:set>
                                    <p:animEffect transition="in" filter="blinds(horizontal)">
                                      <p:cBhvr>
                                        <p:cTn id="11" dur="500"/>
                                        <p:tgtEl>
                                          <p:spTgt spid="5146"/>
                                        </p:tgtEl>
                                      </p:cBhvr>
                                    </p:animEffect>
                                  </p:childTnLst>
                                </p:cTn>
                              </p:par>
                            </p:childTnLst>
                          </p:cTn>
                        </p:par>
                        <p:par>
                          <p:cTn id="12" fill="hold">
                            <p:stCondLst>
                              <p:cond delay="500"/>
                            </p:stCondLst>
                            <p:childTnLst>
                              <p:par>
                                <p:cTn id="13" presetID="3" presetClass="entr" presetSubtype="10" fill="hold" grpId="0" nodeType="afterEffect">
                                  <p:stCondLst>
                                    <p:cond delay="0"/>
                                  </p:stCondLst>
                                  <p:childTnLst>
                                    <p:set>
                                      <p:cBhvr>
                                        <p:cTn id="14" dur="1" fill="hold">
                                          <p:stCondLst>
                                            <p:cond delay="0"/>
                                          </p:stCondLst>
                                        </p:cTn>
                                        <p:tgtEl>
                                          <p:spTgt spid="5147"/>
                                        </p:tgtEl>
                                        <p:attrNameLst>
                                          <p:attrName>style.visibility</p:attrName>
                                        </p:attrNameLst>
                                      </p:cBhvr>
                                      <p:to>
                                        <p:strVal val="visible"/>
                                      </p:to>
                                    </p:set>
                                    <p:animEffect transition="in" filter="blinds(horizontal)">
                                      <p:cBhvr>
                                        <p:cTn id="15" dur="500"/>
                                        <p:tgtEl>
                                          <p:spTgt spid="5147"/>
                                        </p:tgtEl>
                                      </p:cBhvr>
                                    </p:animEffect>
                                  </p:childTnLst>
                                </p:cTn>
                              </p:par>
                            </p:childTnLst>
                          </p:cTn>
                        </p:par>
                        <p:par>
                          <p:cTn id="16" fill="hold">
                            <p:stCondLst>
                              <p:cond delay="1000"/>
                            </p:stCondLst>
                            <p:childTnLst>
                              <p:par>
                                <p:cTn id="17" presetID="3" presetClass="entr" presetSubtype="10" fill="hold" nodeType="afterEffect">
                                  <p:stCondLst>
                                    <p:cond delay="0"/>
                                  </p:stCondLst>
                                  <p:childTnLst>
                                    <p:set>
                                      <p:cBhvr>
                                        <p:cTn id="18" dur="1" fill="hold">
                                          <p:stCondLst>
                                            <p:cond delay="0"/>
                                          </p:stCondLst>
                                        </p:cTn>
                                        <p:tgtEl>
                                          <p:spTgt spid="5149"/>
                                        </p:tgtEl>
                                        <p:attrNameLst>
                                          <p:attrName>style.visibility</p:attrName>
                                        </p:attrNameLst>
                                      </p:cBhvr>
                                      <p:to>
                                        <p:strVal val="visible"/>
                                      </p:to>
                                    </p:set>
                                    <p:animEffect transition="in" filter="blinds(horizontal)">
                                      <p:cBhvr>
                                        <p:cTn id="19" dur="500"/>
                                        <p:tgtEl>
                                          <p:spTgt spid="5149"/>
                                        </p:tgtEl>
                                      </p:cBhvr>
                                    </p:animEffect>
                                  </p:childTnLst>
                                </p:cTn>
                              </p:par>
                            </p:childTnLst>
                          </p:cTn>
                        </p:par>
                        <p:par>
                          <p:cTn id="20" fill="hold">
                            <p:stCondLst>
                              <p:cond delay="1500"/>
                            </p:stCondLst>
                            <p:childTnLst>
                              <p:par>
                                <p:cTn id="21" presetID="18" presetClass="entr" presetSubtype="12" fill="hold" grpId="0" nodeType="afterEffect">
                                  <p:stCondLst>
                                    <p:cond delay="0"/>
                                  </p:stCondLst>
                                  <p:childTnLst>
                                    <p:set>
                                      <p:cBhvr>
                                        <p:cTn id="22" dur="1" fill="hold">
                                          <p:stCondLst>
                                            <p:cond delay="0"/>
                                          </p:stCondLst>
                                        </p:cTn>
                                        <p:tgtEl>
                                          <p:spTgt spid="5156"/>
                                        </p:tgtEl>
                                        <p:attrNameLst>
                                          <p:attrName>style.visibility</p:attrName>
                                        </p:attrNameLst>
                                      </p:cBhvr>
                                      <p:to>
                                        <p:strVal val="visible"/>
                                      </p:to>
                                    </p:set>
                                    <p:animEffect transition="in" filter="strips(downLeft)">
                                      <p:cBhvr>
                                        <p:cTn id="23" dur="500"/>
                                        <p:tgtEl>
                                          <p:spTgt spid="51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15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51"/>
                                        </p:tgtEl>
                                        <p:attrNameLst>
                                          <p:attrName>style.visibility</p:attrName>
                                        </p:attrNameLst>
                                      </p:cBhvr>
                                      <p:to>
                                        <p:strVal val="visible"/>
                                      </p:to>
                                    </p:set>
                                    <p:animEffect transition="in" filter="blinds(horizontal)">
                                      <p:cBhvr>
                                        <p:cTn id="32" dur="500"/>
                                        <p:tgtEl>
                                          <p:spTgt spid="5151"/>
                                        </p:tgtEl>
                                      </p:cBhvr>
                                    </p:animEffect>
                                  </p:childTnLst>
                                </p:cTn>
                              </p:par>
                            </p:childTnLst>
                          </p:cTn>
                        </p:par>
                        <p:par>
                          <p:cTn id="33" fill="hold">
                            <p:stCondLst>
                              <p:cond delay="500"/>
                            </p:stCondLst>
                            <p:childTnLst>
                              <p:par>
                                <p:cTn id="34" presetID="18" presetClass="entr" presetSubtype="12" fill="hold" grpId="0" nodeType="afterEffect">
                                  <p:stCondLst>
                                    <p:cond delay="0"/>
                                  </p:stCondLst>
                                  <p:childTnLst>
                                    <p:set>
                                      <p:cBhvr>
                                        <p:cTn id="35" dur="1" fill="hold">
                                          <p:stCondLst>
                                            <p:cond delay="0"/>
                                          </p:stCondLst>
                                        </p:cTn>
                                        <p:tgtEl>
                                          <p:spTgt spid="5153"/>
                                        </p:tgtEl>
                                        <p:attrNameLst>
                                          <p:attrName>style.visibility</p:attrName>
                                        </p:attrNameLst>
                                      </p:cBhvr>
                                      <p:to>
                                        <p:strVal val="visible"/>
                                      </p:to>
                                    </p:set>
                                    <p:animEffect transition="in" filter="strips(downLeft)">
                                      <p:cBhvr>
                                        <p:cTn id="36" dur="500"/>
                                        <p:tgtEl>
                                          <p:spTgt spid="5153"/>
                                        </p:tgtEl>
                                      </p:cBhvr>
                                    </p:animEffect>
                                  </p:childTnLst>
                                </p:cTn>
                              </p:par>
                            </p:childTnLst>
                          </p:cTn>
                        </p:par>
                        <p:par>
                          <p:cTn id="37" fill="hold">
                            <p:stCondLst>
                              <p:cond delay="1000"/>
                            </p:stCondLst>
                            <p:childTnLst>
                              <p:par>
                                <p:cTn id="38" presetID="3" presetClass="entr" presetSubtype="10" fill="hold" nodeType="afterEffect">
                                  <p:stCondLst>
                                    <p:cond delay="0"/>
                                  </p:stCondLst>
                                  <p:childTnLst>
                                    <p:set>
                                      <p:cBhvr>
                                        <p:cTn id="39" dur="1" fill="hold">
                                          <p:stCondLst>
                                            <p:cond delay="0"/>
                                          </p:stCondLst>
                                        </p:cTn>
                                        <p:tgtEl>
                                          <p:spTgt spid="5152"/>
                                        </p:tgtEl>
                                        <p:attrNameLst>
                                          <p:attrName>style.visibility</p:attrName>
                                        </p:attrNameLst>
                                      </p:cBhvr>
                                      <p:to>
                                        <p:strVal val="visible"/>
                                      </p:to>
                                    </p:set>
                                    <p:animEffect transition="in" filter="blinds(horizontal)">
                                      <p:cBhvr>
                                        <p:cTn id="40" dur="500"/>
                                        <p:tgtEl>
                                          <p:spTgt spid="5152"/>
                                        </p:tgtEl>
                                      </p:cBhvr>
                                    </p:animEffect>
                                  </p:childTnLst>
                                </p:cTn>
                              </p:par>
                            </p:childTnLst>
                          </p:cTn>
                        </p:par>
                        <p:par>
                          <p:cTn id="41" fill="hold">
                            <p:stCondLst>
                              <p:cond delay="1500"/>
                            </p:stCondLst>
                            <p:childTnLst>
                              <p:par>
                                <p:cTn id="42" presetID="18" presetClass="entr" presetSubtype="12" fill="hold" grpId="0" nodeType="afterEffect">
                                  <p:stCondLst>
                                    <p:cond delay="0"/>
                                  </p:stCondLst>
                                  <p:childTnLst>
                                    <p:set>
                                      <p:cBhvr>
                                        <p:cTn id="43" dur="1" fill="hold">
                                          <p:stCondLst>
                                            <p:cond delay="0"/>
                                          </p:stCondLst>
                                        </p:cTn>
                                        <p:tgtEl>
                                          <p:spTgt spid="5157"/>
                                        </p:tgtEl>
                                        <p:attrNameLst>
                                          <p:attrName>style.visibility</p:attrName>
                                        </p:attrNameLst>
                                      </p:cBhvr>
                                      <p:to>
                                        <p:strVal val="visible"/>
                                      </p:to>
                                    </p:set>
                                    <p:animEffect transition="in" filter="strips(downLeft)">
                                      <p:cBhvr>
                                        <p:cTn id="44" dur="500"/>
                                        <p:tgtEl>
                                          <p:spTgt spid="5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3" grpId="0" animBg="1" autoUpdateAnimBg="0"/>
      <p:bldP spid="5146" grpId="0" animBg="1"/>
      <p:bldP spid="5147" grpId="0" animBg="1"/>
      <p:bldP spid="5150" grpId="0" animBg="1" autoUpdateAnimBg="0"/>
      <p:bldP spid="5151" grpId="0" animBg="1"/>
      <p:bldP spid="5153" grpId="0" animBg="1"/>
      <p:bldP spid="5156" grpId="0" animBg="1"/>
      <p:bldP spid="51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5724525" y="333375"/>
            <a:ext cx="2819400" cy="369332"/>
          </a:xfrm>
          <a:prstGeom prst="rect">
            <a:avLst/>
          </a:prstGeom>
          <a:solidFill>
            <a:srgbClr val="9900CC"/>
          </a:solidFill>
          <a:ln w="38100">
            <a:solidFill>
              <a:srgbClr val="FFFF00"/>
            </a:solidFill>
            <a:miter lim="800000"/>
            <a:headEnd/>
            <a:tailEnd/>
          </a:ln>
          <a:effectLst/>
        </p:spPr>
        <p:txBody>
          <a:bodyPr>
            <a:spAutoFit/>
          </a:bodyPr>
          <a:lstStyle/>
          <a:p>
            <a:pPr algn="ctr">
              <a:spcBef>
                <a:spcPct val="50000"/>
              </a:spcBef>
            </a:pPr>
            <a:r>
              <a:rPr lang="es-ES_tradnl" b="1" u="sng" dirty="0">
                <a:solidFill>
                  <a:srgbClr val="FF9900"/>
                </a:solidFill>
                <a:latin typeface="Tempus Sans ITC" pitchFamily="82" charset="0"/>
              </a:rPr>
              <a:t>PERMANENCIA</a:t>
            </a:r>
            <a:endParaRPr lang="es-ES" b="1" u="sng" dirty="0">
              <a:solidFill>
                <a:srgbClr val="FF9900"/>
              </a:solidFill>
              <a:latin typeface="Tempus Sans ITC" pitchFamily="82" charset="0"/>
            </a:endParaRPr>
          </a:p>
        </p:txBody>
      </p:sp>
      <p:sp>
        <p:nvSpPr>
          <p:cNvPr id="104451" name="Text Box 3"/>
          <p:cNvSpPr txBox="1">
            <a:spLocks noChangeArrowheads="1"/>
          </p:cNvSpPr>
          <p:nvPr/>
        </p:nvSpPr>
        <p:spPr bwMode="auto">
          <a:xfrm>
            <a:off x="179512" y="332656"/>
            <a:ext cx="2819400" cy="495300"/>
          </a:xfrm>
          <a:prstGeom prst="rect">
            <a:avLst/>
          </a:prstGeom>
          <a:solidFill>
            <a:srgbClr val="9900CC"/>
          </a:solidFill>
          <a:ln w="38100">
            <a:solidFill>
              <a:srgbClr val="FFFF00"/>
            </a:solidFill>
            <a:miter lim="800000"/>
            <a:headEnd/>
            <a:tailEnd/>
          </a:ln>
          <a:effectLst/>
        </p:spPr>
        <p:txBody>
          <a:bodyPr>
            <a:spAutoFit/>
          </a:bodyPr>
          <a:lstStyle/>
          <a:p>
            <a:pPr algn="ctr">
              <a:spcBef>
                <a:spcPct val="50000"/>
              </a:spcBef>
            </a:pPr>
            <a:r>
              <a:rPr lang="es-ES_tradnl" b="1" u="sng">
                <a:solidFill>
                  <a:srgbClr val="FF9900"/>
                </a:solidFill>
                <a:latin typeface="Tempus Sans ITC" pitchFamily="82" charset="0"/>
              </a:rPr>
              <a:t>CAMBIO</a:t>
            </a:r>
            <a:endParaRPr lang="es-ES" b="1" u="sng">
              <a:solidFill>
                <a:srgbClr val="FF9900"/>
              </a:solidFill>
              <a:latin typeface="Tempus Sans ITC" pitchFamily="82" charset="0"/>
            </a:endParaRPr>
          </a:p>
        </p:txBody>
      </p:sp>
      <p:sp>
        <p:nvSpPr>
          <p:cNvPr id="104452" name="AutoShape 4"/>
          <p:cNvSpPr>
            <a:spLocks noChangeArrowheads="1"/>
          </p:cNvSpPr>
          <p:nvPr/>
        </p:nvSpPr>
        <p:spPr bwMode="auto">
          <a:xfrm>
            <a:off x="6804248" y="836712"/>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53" name="Text Box 5" descr="Papel seda rosa"/>
          <p:cNvSpPr txBox="1">
            <a:spLocks noChangeArrowheads="1"/>
          </p:cNvSpPr>
          <p:nvPr/>
        </p:nvSpPr>
        <p:spPr bwMode="auto">
          <a:xfrm>
            <a:off x="5724128" y="1412776"/>
            <a:ext cx="2819400" cy="495300"/>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PARMÉNIDES</a:t>
            </a:r>
            <a:endParaRPr lang="es-ES" b="1">
              <a:solidFill>
                <a:srgbClr val="990099"/>
              </a:solidFill>
              <a:latin typeface="Tempus Sans ITC" pitchFamily="82" charset="0"/>
            </a:endParaRPr>
          </a:p>
        </p:txBody>
      </p:sp>
      <p:sp>
        <p:nvSpPr>
          <p:cNvPr id="104454" name="Text Box 6" descr="Papel seda rosa"/>
          <p:cNvSpPr txBox="1">
            <a:spLocks noChangeArrowheads="1"/>
          </p:cNvSpPr>
          <p:nvPr/>
        </p:nvSpPr>
        <p:spPr bwMode="auto">
          <a:xfrm>
            <a:off x="179388" y="1484313"/>
            <a:ext cx="2819400" cy="495300"/>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HERÁCLITO</a:t>
            </a:r>
            <a:endParaRPr lang="es-ES" b="1">
              <a:solidFill>
                <a:srgbClr val="990099"/>
              </a:solidFill>
              <a:latin typeface="Tempus Sans ITC" pitchFamily="82" charset="0"/>
            </a:endParaRPr>
          </a:p>
        </p:txBody>
      </p:sp>
      <p:sp>
        <p:nvSpPr>
          <p:cNvPr id="104455" name="Text Box 7"/>
          <p:cNvSpPr txBox="1">
            <a:spLocks noChangeArrowheads="1"/>
          </p:cNvSpPr>
          <p:nvPr/>
        </p:nvSpPr>
        <p:spPr bwMode="auto">
          <a:xfrm>
            <a:off x="6300788" y="1916113"/>
            <a:ext cx="1447800" cy="396875"/>
          </a:xfrm>
          <a:prstGeom prst="rect">
            <a:avLst/>
          </a:prstGeom>
          <a:noFill/>
          <a:ln w="9525">
            <a:noFill/>
            <a:miter lim="800000"/>
            <a:headEnd/>
            <a:tailEnd/>
          </a:ln>
          <a:effectLst/>
        </p:spPr>
        <p:txBody>
          <a:bodyPr>
            <a:spAutoFit/>
          </a:bodyPr>
          <a:lstStyle/>
          <a:p>
            <a:pPr>
              <a:spcBef>
                <a:spcPct val="50000"/>
              </a:spcBef>
            </a:pPr>
            <a:r>
              <a:rPr lang="es-ES_tradnl" sz="2000" b="1">
                <a:solidFill>
                  <a:srgbClr val="FFFFCC"/>
                </a:solidFill>
                <a:latin typeface="Tempus Sans ITC" pitchFamily="82" charset="0"/>
              </a:rPr>
              <a:t>(510 a.c.)</a:t>
            </a:r>
            <a:endParaRPr lang="es-ES" sz="2000" b="1">
              <a:solidFill>
                <a:srgbClr val="FFFFCC"/>
              </a:solidFill>
              <a:latin typeface="Tempus Sans ITC" pitchFamily="82" charset="0"/>
            </a:endParaRPr>
          </a:p>
        </p:txBody>
      </p:sp>
      <p:sp>
        <p:nvSpPr>
          <p:cNvPr id="104456" name="Text Box 8"/>
          <p:cNvSpPr txBox="1">
            <a:spLocks noChangeArrowheads="1"/>
          </p:cNvSpPr>
          <p:nvPr/>
        </p:nvSpPr>
        <p:spPr bwMode="auto">
          <a:xfrm>
            <a:off x="611188" y="1989138"/>
            <a:ext cx="1600200" cy="457200"/>
          </a:xfrm>
          <a:prstGeom prst="rect">
            <a:avLst/>
          </a:prstGeom>
          <a:noFill/>
          <a:ln w="9525">
            <a:noFill/>
            <a:miter lim="800000"/>
            <a:headEnd/>
            <a:tailEnd/>
          </a:ln>
          <a:effectLst/>
        </p:spPr>
        <p:txBody>
          <a:bodyPr>
            <a:spAutoFit/>
          </a:bodyPr>
          <a:lstStyle/>
          <a:p>
            <a:pPr>
              <a:spcBef>
                <a:spcPct val="50000"/>
              </a:spcBef>
            </a:pPr>
            <a:r>
              <a:rPr lang="es-ES_tradnl" b="1">
                <a:solidFill>
                  <a:srgbClr val="FFFFCC"/>
                </a:solidFill>
                <a:latin typeface="Tempus Sans ITC" pitchFamily="82" charset="0"/>
              </a:rPr>
              <a:t>(540 a.c.)</a:t>
            </a:r>
            <a:endParaRPr lang="es-ES" b="1">
              <a:solidFill>
                <a:srgbClr val="FFFFCC"/>
              </a:solidFill>
              <a:latin typeface="Tempus Sans ITC" pitchFamily="82" charset="0"/>
            </a:endParaRPr>
          </a:p>
        </p:txBody>
      </p:sp>
      <p:sp>
        <p:nvSpPr>
          <p:cNvPr id="104460" name="Oval 12"/>
          <p:cNvSpPr>
            <a:spLocks noChangeArrowheads="1"/>
          </p:cNvSpPr>
          <p:nvPr/>
        </p:nvSpPr>
        <p:spPr bwMode="auto">
          <a:xfrm rot="-10592651">
            <a:off x="3124200" y="0"/>
            <a:ext cx="2438400" cy="990600"/>
          </a:xfrm>
          <a:prstGeom prst="ellipse">
            <a:avLst/>
          </a:prstGeom>
          <a:solidFill>
            <a:srgbClr val="FFFF00"/>
          </a:solidFill>
          <a:ln w="9525">
            <a:solidFill>
              <a:schemeClr val="tx1"/>
            </a:solidFill>
            <a:round/>
            <a:headEnd/>
            <a:tailEnd/>
          </a:ln>
          <a:effectLst/>
        </p:spPr>
        <p:txBody>
          <a:bodyPr wrap="none" anchor="ctr"/>
          <a:lstStyle/>
          <a:p>
            <a:endParaRPr lang="es-AR"/>
          </a:p>
        </p:txBody>
      </p:sp>
      <p:sp>
        <p:nvSpPr>
          <p:cNvPr id="104461" name="WordArt 13"/>
          <p:cNvSpPr>
            <a:spLocks noChangeArrowheads="1" noChangeShapeType="1" noTextEdit="1"/>
          </p:cNvSpPr>
          <p:nvPr/>
        </p:nvSpPr>
        <p:spPr bwMode="auto">
          <a:xfrm>
            <a:off x="3733800" y="304800"/>
            <a:ext cx="1143000" cy="152400"/>
          </a:xfrm>
          <a:prstGeom prst="rect">
            <a:avLst/>
          </a:prstGeom>
        </p:spPr>
        <p:txBody>
          <a:bodyPr spcFirstLastPara="1" wrap="none" fromWordArt="1">
            <a:prstTxWarp prst="textArchUp">
              <a:avLst>
                <a:gd name="adj" fmla="val 10800000"/>
              </a:avLst>
            </a:prstTxWarp>
          </a:bodyPr>
          <a:lstStyle/>
          <a:p>
            <a:pPr algn="ctr"/>
            <a:r>
              <a:rPr lang="es-AR" b="1" kern="10">
                <a:ln w="9525">
                  <a:solidFill>
                    <a:srgbClr val="000000"/>
                  </a:solidFill>
                  <a:round/>
                  <a:headEnd/>
                  <a:tailEnd/>
                </a:ln>
                <a:solidFill>
                  <a:srgbClr val="000000"/>
                </a:solidFill>
                <a:latin typeface="Tempus Sans ITC"/>
              </a:rPr>
              <a:t>EDAD</a:t>
            </a:r>
          </a:p>
        </p:txBody>
      </p:sp>
      <p:sp>
        <p:nvSpPr>
          <p:cNvPr id="104462" name="WordArt 14"/>
          <p:cNvSpPr>
            <a:spLocks noChangeArrowheads="1" noChangeShapeType="1" noTextEdit="1"/>
          </p:cNvSpPr>
          <p:nvPr/>
        </p:nvSpPr>
        <p:spPr bwMode="auto">
          <a:xfrm>
            <a:off x="3581400" y="457200"/>
            <a:ext cx="1619250" cy="466725"/>
          </a:xfrm>
          <a:prstGeom prst="rect">
            <a:avLst/>
          </a:prstGeom>
        </p:spPr>
        <p:txBody>
          <a:bodyPr wrap="none" fromWordArt="1">
            <a:prstTxWarp prst="textCanDown">
              <a:avLst>
                <a:gd name="adj" fmla="val 33333"/>
              </a:avLst>
            </a:prstTxWarp>
          </a:bodyPr>
          <a:lstStyle/>
          <a:p>
            <a:pPr algn="ctr"/>
            <a:r>
              <a:rPr lang="es-AR" b="1" kern="10">
                <a:ln w="9525">
                  <a:solidFill>
                    <a:srgbClr val="000000"/>
                  </a:solidFill>
                  <a:round/>
                  <a:headEnd/>
                  <a:tailEnd/>
                </a:ln>
                <a:solidFill>
                  <a:srgbClr val="000000"/>
                </a:solidFill>
                <a:latin typeface="Tempus Sans ITC"/>
              </a:rPr>
              <a:t>ANTIGUA</a:t>
            </a:r>
          </a:p>
        </p:txBody>
      </p:sp>
      <p:sp>
        <p:nvSpPr>
          <p:cNvPr id="104463" name="Text Box 15" descr="Papel seda rosa"/>
          <p:cNvSpPr txBox="1">
            <a:spLocks noChangeArrowheads="1"/>
          </p:cNvSpPr>
          <p:nvPr/>
        </p:nvSpPr>
        <p:spPr bwMode="auto">
          <a:xfrm>
            <a:off x="5724128" y="2852936"/>
            <a:ext cx="2819400" cy="495300"/>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SÓCRATES</a:t>
            </a:r>
            <a:endParaRPr lang="es-ES" b="1">
              <a:solidFill>
                <a:srgbClr val="990099"/>
              </a:solidFill>
              <a:latin typeface="Tempus Sans ITC" pitchFamily="82" charset="0"/>
            </a:endParaRPr>
          </a:p>
        </p:txBody>
      </p:sp>
      <p:sp>
        <p:nvSpPr>
          <p:cNvPr id="104464" name="Text Box 16"/>
          <p:cNvSpPr txBox="1">
            <a:spLocks noChangeArrowheads="1"/>
          </p:cNvSpPr>
          <p:nvPr/>
        </p:nvSpPr>
        <p:spPr bwMode="auto">
          <a:xfrm>
            <a:off x="6300788" y="3357563"/>
            <a:ext cx="1600200" cy="457200"/>
          </a:xfrm>
          <a:prstGeom prst="rect">
            <a:avLst/>
          </a:prstGeom>
          <a:noFill/>
          <a:ln w="9525">
            <a:noFill/>
            <a:miter lim="800000"/>
            <a:headEnd/>
            <a:tailEnd/>
          </a:ln>
          <a:effectLst/>
        </p:spPr>
        <p:txBody>
          <a:bodyPr>
            <a:spAutoFit/>
          </a:bodyPr>
          <a:lstStyle/>
          <a:p>
            <a:pPr algn="ctr">
              <a:spcBef>
                <a:spcPct val="50000"/>
              </a:spcBef>
            </a:pPr>
            <a:r>
              <a:rPr lang="es-ES_tradnl" b="1">
                <a:solidFill>
                  <a:srgbClr val="FFFFCC"/>
                </a:solidFill>
                <a:latin typeface="Tempus Sans ITC" pitchFamily="82" charset="0"/>
              </a:rPr>
              <a:t>(470 a.c.)</a:t>
            </a:r>
            <a:endParaRPr lang="es-ES" b="1">
              <a:solidFill>
                <a:srgbClr val="FFFFCC"/>
              </a:solidFill>
              <a:latin typeface="Tempus Sans ITC" pitchFamily="82" charset="0"/>
            </a:endParaRPr>
          </a:p>
        </p:txBody>
      </p:sp>
      <p:sp>
        <p:nvSpPr>
          <p:cNvPr id="104465" name="AutoShape 17"/>
          <p:cNvSpPr>
            <a:spLocks noChangeArrowheads="1"/>
          </p:cNvSpPr>
          <p:nvPr/>
        </p:nvSpPr>
        <p:spPr bwMode="auto">
          <a:xfrm>
            <a:off x="1258888" y="908050"/>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66" name="AutoShape 18"/>
          <p:cNvSpPr>
            <a:spLocks noChangeArrowheads="1"/>
          </p:cNvSpPr>
          <p:nvPr/>
        </p:nvSpPr>
        <p:spPr bwMode="auto">
          <a:xfrm>
            <a:off x="1187450" y="2349500"/>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67" name="AutoShape 19"/>
          <p:cNvSpPr>
            <a:spLocks noChangeArrowheads="1"/>
          </p:cNvSpPr>
          <p:nvPr/>
        </p:nvSpPr>
        <p:spPr bwMode="auto">
          <a:xfrm>
            <a:off x="6804025" y="2276475"/>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70" name="AutoShape 22"/>
          <p:cNvSpPr>
            <a:spLocks noChangeArrowheads="1"/>
          </p:cNvSpPr>
          <p:nvPr/>
        </p:nvSpPr>
        <p:spPr bwMode="auto">
          <a:xfrm>
            <a:off x="3419475" y="1196975"/>
            <a:ext cx="1800225" cy="792163"/>
          </a:xfrm>
          <a:prstGeom prst="irregularSeal2">
            <a:avLst/>
          </a:prstGeom>
          <a:solidFill>
            <a:srgbClr val="FF0000"/>
          </a:solidFill>
          <a:ln w="9525">
            <a:solidFill>
              <a:schemeClr val="tx1"/>
            </a:solidFill>
            <a:miter lim="800000"/>
            <a:headEnd/>
            <a:tailEnd/>
          </a:ln>
          <a:effectLst/>
        </p:spPr>
        <p:txBody>
          <a:bodyPr wrap="none" anchor="ctr"/>
          <a:lstStyle/>
          <a:p>
            <a:endParaRPr lang="es-AR"/>
          </a:p>
        </p:txBody>
      </p:sp>
      <p:sp>
        <p:nvSpPr>
          <p:cNvPr id="104471" name="AutoShape 23"/>
          <p:cNvSpPr>
            <a:spLocks noChangeArrowheads="1"/>
          </p:cNvSpPr>
          <p:nvPr/>
        </p:nvSpPr>
        <p:spPr bwMode="auto">
          <a:xfrm>
            <a:off x="3492500" y="2708275"/>
            <a:ext cx="1728788" cy="1008063"/>
          </a:xfrm>
          <a:prstGeom prst="irregularSeal2">
            <a:avLst/>
          </a:prstGeom>
          <a:solidFill>
            <a:srgbClr val="FF0000"/>
          </a:solidFill>
          <a:ln w="9525">
            <a:solidFill>
              <a:schemeClr val="tx1"/>
            </a:solidFill>
            <a:miter lim="800000"/>
            <a:headEnd/>
            <a:tailEnd/>
          </a:ln>
          <a:effectLst/>
        </p:spPr>
        <p:txBody>
          <a:bodyPr wrap="none" anchor="ctr"/>
          <a:lstStyle/>
          <a:p>
            <a:endParaRPr lang="es-AR"/>
          </a:p>
        </p:txBody>
      </p:sp>
      <p:sp>
        <p:nvSpPr>
          <p:cNvPr id="104472" name="AutoShape 24"/>
          <p:cNvSpPr>
            <a:spLocks noChangeArrowheads="1"/>
          </p:cNvSpPr>
          <p:nvPr/>
        </p:nvSpPr>
        <p:spPr bwMode="auto">
          <a:xfrm>
            <a:off x="3924300" y="2781300"/>
            <a:ext cx="769938" cy="769938"/>
          </a:xfrm>
          <a:prstGeom prst="irregularSeal2">
            <a:avLst/>
          </a:prstGeom>
          <a:solidFill>
            <a:schemeClr val="tx1"/>
          </a:solidFill>
          <a:ln w="9525">
            <a:solidFill>
              <a:schemeClr val="tx1"/>
            </a:solidFill>
            <a:miter lim="800000"/>
            <a:headEnd/>
            <a:tailEnd/>
          </a:ln>
          <a:effectLst/>
        </p:spPr>
        <p:txBody>
          <a:bodyPr wrap="none" anchor="ctr"/>
          <a:lstStyle/>
          <a:p>
            <a:endParaRPr lang="es-AR"/>
          </a:p>
        </p:txBody>
      </p:sp>
      <p:sp>
        <p:nvSpPr>
          <p:cNvPr id="104473" name="AutoShape 25"/>
          <p:cNvSpPr>
            <a:spLocks noChangeArrowheads="1"/>
          </p:cNvSpPr>
          <p:nvPr/>
        </p:nvSpPr>
        <p:spPr bwMode="auto">
          <a:xfrm>
            <a:off x="3851275" y="1125538"/>
            <a:ext cx="935038" cy="1008062"/>
          </a:xfrm>
          <a:prstGeom prst="irregularSeal2">
            <a:avLst/>
          </a:prstGeom>
          <a:solidFill>
            <a:schemeClr val="tx1"/>
          </a:solidFill>
          <a:ln w="9525">
            <a:solidFill>
              <a:schemeClr val="tx1"/>
            </a:solidFill>
            <a:miter lim="800000"/>
            <a:headEnd/>
            <a:tailEnd/>
          </a:ln>
          <a:effectLst/>
        </p:spPr>
        <p:txBody>
          <a:bodyPr wrap="none" anchor="ctr"/>
          <a:lstStyle/>
          <a:p>
            <a:endParaRPr lang="es-AR"/>
          </a:p>
        </p:txBody>
      </p:sp>
      <p:sp>
        <p:nvSpPr>
          <p:cNvPr id="104474" name="AutoShape 26"/>
          <p:cNvSpPr>
            <a:spLocks noChangeArrowheads="1"/>
          </p:cNvSpPr>
          <p:nvPr/>
        </p:nvSpPr>
        <p:spPr bwMode="auto">
          <a:xfrm>
            <a:off x="6804025" y="3644900"/>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75" name="Text Box 27" descr="Papel seda rosa"/>
          <p:cNvSpPr txBox="1">
            <a:spLocks noChangeArrowheads="1"/>
          </p:cNvSpPr>
          <p:nvPr/>
        </p:nvSpPr>
        <p:spPr bwMode="auto">
          <a:xfrm>
            <a:off x="5724128" y="4221088"/>
            <a:ext cx="2819400" cy="495300"/>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PLATÓN</a:t>
            </a:r>
            <a:endParaRPr lang="es-ES" b="1">
              <a:solidFill>
                <a:srgbClr val="990099"/>
              </a:solidFill>
              <a:latin typeface="Tempus Sans ITC" pitchFamily="82" charset="0"/>
            </a:endParaRPr>
          </a:p>
        </p:txBody>
      </p:sp>
      <p:sp>
        <p:nvSpPr>
          <p:cNvPr id="104476" name="Text Box 28"/>
          <p:cNvSpPr txBox="1">
            <a:spLocks noChangeArrowheads="1"/>
          </p:cNvSpPr>
          <p:nvPr/>
        </p:nvSpPr>
        <p:spPr bwMode="auto">
          <a:xfrm>
            <a:off x="6372225" y="4724400"/>
            <a:ext cx="1447800" cy="396875"/>
          </a:xfrm>
          <a:prstGeom prst="rect">
            <a:avLst/>
          </a:prstGeom>
          <a:noFill/>
          <a:ln w="9525">
            <a:noFill/>
            <a:miter lim="800000"/>
            <a:headEnd/>
            <a:tailEnd/>
          </a:ln>
          <a:effectLst/>
        </p:spPr>
        <p:txBody>
          <a:bodyPr>
            <a:spAutoFit/>
          </a:bodyPr>
          <a:lstStyle/>
          <a:p>
            <a:pPr>
              <a:spcBef>
                <a:spcPct val="50000"/>
              </a:spcBef>
            </a:pPr>
            <a:r>
              <a:rPr lang="es-ES_tradnl" sz="2000" b="1">
                <a:solidFill>
                  <a:srgbClr val="FFFFCC"/>
                </a:solidFill>
                <a:latin typeface="Tempus Sans ITC" pitchFamily="82" charset="0"/>
              </a:rPr>
              <a:t>(429 a.c.)</a:t>
            </a:r>
            <a:endParaRPr lang="es-ES" sz="2000" b="1">
              <a:solidFill>
                <a:srgbClr val="FFFFCC"/>
              </a:solidFill>
              <a:latin typeface="Tempus Sans ITC" pitchFamily="82" charset="0"/>
            </a:endParaRPr>
          </a:p>
        </p:txBody>
      </p:sp>
      <p:sp>
        <p:nvSpPr>
          <p:cNvPr id="104477" name="Text Box 29" descr="Papel seda rosa"/>
          <p:cNvSpPr txBox="1">
            <a:spLocks noChangeArrowheads="1"/>
          </p:cNvSpPr>
          <p:nvPr/>
        </p:nvSpPr>
        <p:spPr bwMode="auto">
          <a:xfrm>
            <a:off x="107504" y="3068960"/>
            <a:ext cx="2819400" cy="495300"/>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ARISTÓTELES</a:t>
            </a:r>
            <a:endParaRPr lang="es-ES" b="1">
              <a:solidFill>
                <a:srgbClr val="990099"/>
              </a:solidFill>
              <a:latin typeface="Tempus Sans ITC" pitchFamily="82" charset="0"/>
            </a:endParaRPr>
          </a:p>
        </p:txBody>
      </p:sp>
      <p:sp>
        <p:nvSpPr>
          <p:cNvPr id="104479" name="Text Box 31"/>
          <p:cNvSpPr txBox="1">
            <a:spLocks noChangeArrowheads="1"/>
          </p:cNvSpPr>
          <p:nvPr/>
        </p:nvSpPr>
        <p:spPr bwMode="auto">
          <a:xfrm>
            <a:off x="611560" y="3645024"/>
            <a:ext cx="1447800" cy="396875"/>
          </a:xfrm>
          <a:prstGeom prst="rect">
            <a:avLst/>
          </a:prstGeom>
          <a:noFill/>
          <a:ln w="9525">
            <a:noFill/>
            <a:miter lim="800000"/>
            <a:headEnd/>
            <a:tailEnd/>
          </a:ln>
          <a:effectLst/>
        </p:spPr>
        <p:txBody>
          <a:bodyPr>
            <a:spAutoFit/>
          </a:bodyPr>
          <a:lstStyle/>
          <a:p>
            <a:pPr>
              <a:spcBef>
                <a:spcPct val="50000"/>
              </a:spcBef>
            </a:pPr>
            <a:r>
              <a:rPr lang="es-ES_tradnl" sz="2000" b="1" dirty="0">
                <a:solidFill>
                  <a:srgbClr val="FFFFCC"/>
                </a:solidFill>
                <a:latin typeface="Tempus Sans ITC" pitchFamily="82" charset="0"/>
              </a:rPr>
              <a:t>(384 </a:t>
            </a:r>
            <a:r>
              <a:rPr lang="es-ES_tradnl" sz="2000" b="1" dirty="0" err="1">
                <a:solidFill>
                  <a:srgbClr val="FFFFCC"/>
                </a:solidFill>
                <a:latin typeface="Tempus Sans ITC" pitchFamily="82" charset="0"/>
              </a:rPr>
              <a:t>a.c.</a:t>
            </a:r>
            <a:r>
              <a:rPr lang="es-ES_tradnl" sz="2000" b="1" dirty="0">
                <a:solidFill>
                  <a:srgbClr val="FFFFCC"/>
                </a:solidFill>
                <a:latin typeface="Tempus Sans ITC" pitchFamily="82" charset="0"/>
              </a:rPr>
              <a:t>)</a:t>
            </a:r>
            <a:endParaRPr lang="es-ES" sz="2000" b="1" dirty="0">
              <a:solidFill>
                <a:srgbClr val="FFFFCC"/>
              </a:solidFill>
              <a:latin typeface="Tempus Sans ITC" pitchFamily="82" charset="0"/>
            </a:endParaRPr>
          </a:p>
        </p:txBody>
      </p:sp>
      <p:sp>
        <p:nvSpPr>
          <p:cNvPr id="32" name="Line 49"/>
          <p:cNvSpPr>
            <a:spLocks noChangeShapeType="1"/>
          </p:cNvSpPr>
          <p:nvPr/>
        </p:nvSpPr>
        <p:spPr bwMode="auto">
          <a:xfrm>
            <a:off x="0" y="5085184"/>
            <a:ext cx="9144000" cy="0"/>
          </a:xfrm>
          <a:prstGeom prst="line">
            <a:avLst/>
          </a:prstGeom>
          <a:noFill/>
          <a:ln w="28575">
            <a:solidFill>
              <a:schemeClr val="bg1"/>
            </a:solidFill>
            <a:round/>
            <a:headEnd/>
            <a:tailEnd/>
          </a:ln>
          <a:effectLst/>
        </p:spPr>
        <p:txBody>
          <a:bodyPr/>
          <a:lstStyle/>
          <a:p>
            <a:endParaRPr lang="es-AR"/>
          </a:p>
        </p:txBody>
      </p:sp>
      <p:sp>
        <p:nvSpPr>
          <p:cNvPr id="33" name="Text Box 51"/>
          <p:cNvSpPr txBox="1">
            <a:spLocks noChangeArrowheads="1"/>
          </p:cNvSpPr>
          <p:nvPr/>
        </p:nvSpPr>
        <p:spPr bwMode="auto">
          <a:xfrm>
            <a:off x="179512" y="5157192"/>
            <a:ext cx="2736850" cy="830997"/>
          </a:xfrm>
          <a:prstGeom prst="rect">
            <a:avLst/>
          </a:prstGeom>
          <a:noFill/>
          <a:ln w="9525">
            <a:noFill/>
            <a:miter lim="800000"/>
            <a:headEnd/>
            <a:tailEnd/>
          </a:ln>
          <a:effectLst/>
        </p:spPr>
        <p:txBody>
          <a:bodyPr>
            <a:spAutoFit/>
            <a:scene3d>
              <a:camera prst="orthographicFront"/>
              <a:lightRig rig="threePt" dir="t"/>
            </a:scene3d>
            <a:sp3d extrusionH="57150">
              <a:bevelT w="57150" h="38100" prst="artDeco"/>
            </a:sp3d>
          </a:bodyPr>
          <a:lstStyle/>
          <a:p>
            <a:pPr algn="ctr">
              <a:spcBef>
                <a:spcPct val="50000"/>
              </a:spcBef>
            </a:pPr>
            <a:r>
              <a:rPr lang="es-ES" sz="2400" b="1" dirty="0">
                <a:solidFill>
                  <a:srgbClr val="FFCC00"/>
                </a:solidFill>
                <a:effectLst>
                  <a:outerShdw blurRad="38100" dist="38100" dir="2700000" algn="tl">
                    <a:srgbClr val="000000"/>
                  </a:outerShdw>
                </a:effectLst>
              </a:rPr>
              <a:t>Era </a:t>
            </a:r>
            <a:r>
              <a:rPr lang="es-ES" sz="2400" b="1" dirty="0" smtClean="0">
                <a:solidFill>
                  <a:srgbClr val="FFCC00"/>
                </a:solidFill>
                <a:effectLst>
                  <a:outerShdw blurRad="38100" dist="38100" dir="2700000" algn="tl">
                    <a:srgbClr val="000000"/>
                  </a:outerShdw>
                </a:effectLst>
              </a:rPr>
              <a:t>cristiana     450 años después</a:t>
            </a:r>
            <a:endParaRPr lang="es-ES" sz="2400" b="1" dirty="0">
              <a:solidFill>
                <a:srgbClr val="FFCC00"/>
              </a:solidFill>
              <a:effectLst>
                <a:outerShdw blurRad="38100" dist="38100" dir="2700000" algn="tl">
                  <a:srgbClr val="000000"/>
                </a:outerShdw>
              </a:effectLst>
            </a:endParaRPr>
          </a:p>
        </p:txBody>
      </p:sp>
      <p:sp>
        <p:nvSpPr>
          <p:cNvPr id="34" name="Text Box 52" descr="Papel seda rosa"/>
          <p:cNvSpPr txBox="1">
            <a:spLocks noChangeArrowheads="1"/>
          </p:cNvSpPr>
          <p:nvPr/>
        </p:nvSpPr>
        <p:spPr bwMode="auto">
          <a:xfrm>
            <a:off x="3131840" y="5445224"/>
            <a:ext cx="2519363"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CLAUDIO GALENO</a:t>
            </a:r>
            <a:endParaRPr lang="es-ES" sz="2000" b="1">
              <a:solidFill>
                <a:srgbClr val="990099"/>
              </a:solidFill>
              <a:latin typeface="Tempus Sans ITC"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checkerboard(across)">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2819400" y="152400"/>
            <a:ext cx="4038600" cy="1104900"/>
          </a:xfrm>
          <a:prstGeom prst="rect">
            <a:avLst/>
          </a:prstGeom>
          <a:noFill/>
          <a:ln w="38100">
            <a:noFill/>
            <a:miter lim="800000"/>
            <a:headEnd/>
            <a:tailEnd/>
          </a:ln>
          <a:effectLst/>
        </p:spPr>
        <p:txBody>
          <a:bodyPr>
            <a:spAutoFit/>
            <a:scene3d>
              <a:camera prst="orthographicFront"/>
              <a:lightRig rig="threePt" dir="t"/>
            </a:scene3d>
            <a:sp3d extrusionH="57150">
              <a:bevelT w="57150" h="38100" prst="artDeco"/>
            </a:sp3d>
          </a:bodyPr>
          <a:lstStyle/>
          <a:p>
            <a:pPr algn="ctr">
              <a:spcBef>
                <a:spcPct val="50000"/>
              </a:spcBef>
            </a:pPr>
            <a:r>
              <a:rPr lang="es-ES_tradnl" sz="32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CLAUDIO GALENO          (131-200 D.C.)</a:t>
            </a:r>
            <a:endParaRPr lang="es-ES" sz="32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8917" name="Text Box 5"/>
          <p:cNvSpPr txBox="1">
            <a:spLocks noChangeArrowheads="1"/>
          </p:cNvSpPr>
          <p:nvPr/>
        </p:nvSpPr>
        <p:spPr bwMode="auto">
          <a:xfrm>
            <a:off x="2411760" y="2924944"/>
            <a:ext cx="6858000" cy="461665"/>
          </a:xfrm>
          <a:prstGeom prst="rect">
            <a:avLst/>
          </a:prstGeom>
          <a:noFill/>
          <a:ln w="9525">
            <a:noFill/>
            <a:miter lim="800000"/>
            <a:headEnd/>
            <a:tailEnd/>
          </a:ln>
          <a:effectLst/>
        </p:spPr>
        <p:txBody>
          <a:bodyPr>
            <a:spAutoFit/>
          </a:bodyPr>
          <a:lstStyle/>
          <a:p>
            <a:pPr>
              <a:spcBef>
                <a:spcPct val="50000"/>
              </a:spcBef>
            </a:pPr>
            <a:r>
              <a:rPr lang="es-ES_tradnl"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*CURAR POR LOS CONTRARIOS</a:t>
            </a:r>
            <a:endParaRPr lang="es-E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8919" name="Rectangle 7"/>
          <p:cNvSpPr>
            <a:spLocks noChangeArrowheads="1"/>
          </p:cNvSpPr>
          <p:nvPr/>
        </p:nvSpPr>
        <p:spPr bwMode="auto">
          <a:xfrm>
            <a:off x="4000500" y="2714625"/>
            <a:ext cx="9144000" cy="0"/>
          </a:xfrm>
          <a:prstGeom prst="rect">
            <a:avLst/>
          </a:prstGeom>
          <a:noFill/>
          <a:ln w="9525">
            <a:noFill/>
            <a:miter lim="800000"/>
            <a:headEnd/>
            <a:tailEnd/>
          </a:ln>
          <a:effectLst/>
        </p:spPr>
        <p:txBody>
          <a:bodyPr>
            <a:spAutoFit/>
          </a:bodyPr>
          <a:lstStyle/>
          <a:p>
            <a:endParaRPr lang="es-AR"/>
          </a:p>
        </p:txBody>
      </p:sp>
      <p:sp>
        <p:nvSpPr>
          <p:cNvPr id="38921" name="Text Box 9"/>
          <p:cNvSpPr txBox="1">
            <a:spLocks noChangeArrowheads="1"/>
          </p:cNvSpPr>
          <p:nvPr/>
        </p:nvSpPr>
        <p:spPr bwMode="auto">
          <a:xfrm>
            <a:off x="2267744" y="3645024"/>
            <a:ext cx="6705600" cy="461665"/>
          </a:xfrm>
          <a:prstGeom prst="rect">
            <a:avLst/>
          </a:prstGeom>
          <a:noFill/>
          <a:ln w="9525">
            <a:noFill/>
            <a:miter lim="800000"/>
            <a:headEnd/>
            <a:tailEnd/>
          </a:ln>
          <a:effectLst/>
        </p:spPr>
        <p:txBody>
          <a:bodyPr>
            <a:spAutoFit/>
          </a:bodyPr>
          <a:lstStyle/>
          <a:p>
            <a:pPr>
              <a:spcBef>
                <a:spcPct val="50000"/>
              </a:spcBef>
            </a:pPr>
            <a:r>
              <a:rPr lang="es-ES_tradnl"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*LA SALUD ES EL EQUILIBRIO ENTRE LA</a:t>
            </a:r>
            <a:endParaRPr lang="es-E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8922" name="Text Box 10"/>
          <p:cNvSpPr txBox="1">
            <a:spLocks noChangeArrowheads="1"/>
          </p:cNvSpPr>
          <p:nvPr/>
        </p:nvSpPr>
        <p:spPr bwMode="auto">
          <a:xfrm>
            <a:off x="0" y="5157788"/>
            <a:ext cx="9144000" cy="461665"/>
          </a:xfrm>
          <a:prstGeom prst="rect">
            <a:avLst/>
          </a:prstGeom>
          <a:noFill/>
          <a:ln w="9525">
            <a:noFill/>
            <a:miter lim="800000"/>
            <a:headEnd/>
            <a:tailEnd/>
          </a:ln>
          <a:effectLst/>
        </p:spPr>
        <p:txBody>
          <a:bodyPr>
            <a:spAutoFit/>
          </a:bodyPr>
          <a:lstStyle/>
          <a:p>
            <a:pPr>
              <a:spcBef>
                <a:spcPct val="50000"/>
              </a:spcBef>
            </a:pPr>
            <a:r>
              <a:rPr lang="es-ES_tradnl"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*INVESTIGACIÓN ANATÓMICA y FISIOLÓGICA</a:t>
            </a:r>
            <a:endParaRPr lang="es-E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8923" name="Rectangle 11"/>
          <p:cNvSpPr>
            <a:spLocks noChangeArrowheads="1"/>
          </p:cNvSpPr>
          <p:nvPr/>
        </p:nvSpPr>
        <p:spPr bwMode="auto">
          <a:xfrm>
            <a:off x="1306513" y="1303338"/>
            <a:ext cx="9144000" cy="0"/>
          </a:xfrm>
          <a:prstGeom prst="rect">
            <a:avLst/>
          </a:prstGeom>
          <a:noFill/>
          <a:ln w="9525">
            <a:noFill/>
            <a:miter lim="800000"/>
            <a:headEnd/>
            <a:tailEnd/>
          </a:ln>
          <a:effectLst/>
        </p:spPr>
        <p:txBody>
          <a:bodyPr>
            <a:spAutoFit/>
          </a:bodyPr>
          <a:lstStyle/>
          <a:p>
            <a:endParaRPr lang="es-AR"/>
          </a:p>
        </p:txBody>
      </p:sp>
      <p:sp>
        <p:nvSpPr>
          <p:cNvPr id="38926" name="Text Box 14"/>
          <p:cNvSpPr txBox="1">
            <a:spLocks noChangeArrowheads="1"/>
          </p:cNvSpPr>
          <p:nvPr/>
        </p:nvSpPr>
        <p:spPr bwMode="auto">
          <a:xfrm>
            <a:off x="0" y="6021388"/>
            <a:ext cx="9144000" cy="461665"/>
          </a:xfrm>
          <a:prstGeom prst="rect">
            <a:avLst/>
          </a:prstGeom>
          <a:noFill/>
          <a:ln w="9525">
            <a:noFill/>
            <a:miter lim="800000"/>
            <a:headEnd/>
            <a:tailEnd/>
          </a:ln>
          <a:effectLst/>
        </p:spPr>
        <p:txBody>
          <a:bodyPr>
            <a:spAutoFit/>
          </a:bodyPr>
          <a:lstStyle/>
          <a:p>
            <a:pPr>
              <a:spcBef>
                <a:spcPct val="50000"/>
              </a:spcBef>
            </a:pPr>
            <a:r>
              <a:rPr lang="es-ES_tradnl"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*MIRÓ MÁS A LA ENFERMEDAD QUE AL PACIENTE</a:t>
            </a:r>
            <a:endParaRPr lang="es-E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8927" name="Rectangle 15"/>
          <p:cNvSpPr>
            <a:spLocks noChangeArrowheads="1"/>
          </p:cNvSpPr>
          <p:nvPr/>
        </p:nvSpPr>
        <p:spPr bwMode="auto">
          <a:xfrm>
            <a:off x="2484438" y="1557338"/>
            <a:ext cx="6337300" cy="1200329"/>
          </a:xfrm>
          <a:prstGeom prst="rect">
            <a:avLst/>
          </a:prstGeom>
          <a:noFill/>
          <a:ln w="9525">
            <a:noFill/>
            <a:miter lim="800000"/>
            <a:headEnd/>
            <a:tailEnd/>
          </a:ln>
          <a:effectLst/>
        </p:spPr>
        <p:txBody>
          <a:bodyPr>
            <a:spAutoFit/>
          </a:bodyPr>
          <a:lstStyle/>
          <a:p>
            <a:pPr>
              <a:spcBef>
                <a:spcPct val="50000"/>
              </a:spcBef>
            </a:pPr>
            <a:r>
              <a:rPr lang="es-ES_tradnl"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r>
              <a:rPr lang="es-E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SU REFERENTE EN MEDICINA FUE HIPÓCRATES, PERO UNIÓ ELEMENTOS DEL PENSAMIENTO DE PLATÓN Y ARISTÓTELES</a:t>
            </a:r>
          </a:p>
        </p:txBody>
      </p:sp>
      <p:sp>
        <p:nvSpPr>
          <p:cNvPr id="38928" name="Text Box 16"/>
          <p:cNvSpPr txBox="1">
            <a:spLocks noChangeArrowheads="1"/>
          </p:cNvSpPr>
          <p:nvPr/>
        </p:nvSpPr>
        <p:spPr bwMode="auto">
          <a:xfrm>
            <a:off x="250825" y="4292600"/>
            <a:ext cx="8642350" cy="1015663"/>
          </a:xfrm>
          <a:prstGeom prst="rect">
            <a:avLst/>
          </a:prstGeom>
          <a:noFill/>
          <a:ln w="9525">
            <a:noFill/>
            <a:miter lim="800000"/>
            <a:headEnd/>
            <a:tailEnd/>
          </a:ln>
          <a:effectLst/>
        </p:spPr>
        <p:txBody>
          <a:bodyPr>
            <a:spAutoFit/>
          </a:bodyPr>
          <a:lstStyle/>
          <a:p>
            <a:pPr>
              <a:spcBef>
                <a:spcPct val="50000"/>
              </a:spcBef>
            </a:pPr>
            <a:r>
              <a:rPr lang="es-ES_tradnl"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SANGRE Y LA BILIS NEGRA, LA AMARILLA Y LA FLEMA</a:t>
            </a:r>
            <a:endParaRPr lang="es-E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spcBef>
                <a:spcPct val="50000"/>
              </a:spcBef>
            </a:pPr>
            <a:endParaRPr lang="es-E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36866" name="Picture 2" descr="http://www.comcordoba.com/contenidos/fotos/art122-1.jpg"/>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179512" y="1484784"/>
            <a:ext cx="2160240" cy="27003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checkerboard(across)">
                                      <p:cBhvr>
                                        <p:cTn id="7" dur="500"/>
                                        <p:tgtEl>
                                          <p:spTgt spid="389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8921"/>
                                        </p:tgtEl>
                                        <p:attrNameLst>
                                          <p:attrName>style.visibility</p:attrName>
                                        </p:attrNameLst>
                                      </p:cBhvr>
                                      <p:to>
                                        <p:strVal val="visible"/>
                                      </p:to>
                                    </p:set>
                                    <p:animEffect transition="in" filter="checkerboard(across)">
                                      <p:cBhvr>
                                        <p:cTn id="12" dur="500"/>
                                        <p:tgtEl>
                                          <p:spTgt spid="38921"/>
                                        </p:tgtEl>
                                      </p:cBhvr>
                                    </p:animEffect>
                                  </p:childTnLst>
                                </p:cTn>
                              </p:par>
                              <p:par>
                                <p:cTn id="13" presetID="22" presetClass="entr" presetSubtype="8" fill="hold" nodeType="withEffect">
                                  <p:stCondLst>
                                    <p:cond delay="0"/>
                                  </p:stCondLst>
                                  <p:childTnLst>
                                    <p:set>
                                      <p:cBhvr>
                                        <p:cTn id="14" dur="1" fill="hold">
                                          <p:stCondLst>
                                            <p:cond delay="0"/>
                                          </p:stCondLst>
                                        </p:cTn>
                                        <p:tgtEl>
                                          <p:spTgt spid="38928">
                                            <p:txEl>
                                              <p:pRg st="0" end="0"/>
                                            </p:txEl>
                                          </p:spTgt>
                                        </p:tgtEl>
                                        <p:attrNameLst>
                                          <p:attrName>style.visibility</p:attrName>
                                        </p:attrNameLst>
                                      </p:cBhvr>
                                      <p:to>
                                        <p:strVal val="visible"/>
                                      </p:to>
                                    </p:set>
                                    <p:animEffect transition="in" filter="wipe(left)">
                                      <p:cBhvr>
                                        <p:cTn id="15" dur="500"/>
                                        <p:tgtEl>
                                          <p:spTgt spid="3892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8922"/>
                                        </p:tgtEl>
                                        <p:attrNameLst>
                                          <p:attrName>style.visibility</p:attrName>
                                        </p:attrNameLst>
                                      </p:cBhvr>
                                      <p:to>
                                        <p:strVal val="visible"/>
                                      </p:to>
                                    </p:set>
                                    <p:animEffect transition="in" filter="checkerboard(across)">
                                      <p:cBhvr>
                                        <p:cTn id="20" dur="500"/>
                                        <p:tgtEl>
                                          <p:spTgt spid="38922"/>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8926"/>
                                        </p:tgtEl>
                                        <p:attrNameLst>
                                          <p:attrName>style.visibility</p:attrName>
                                        </p:attrNameLst>
                                      </p:cBhvr>
                                      <p:to>
                                        <p:strVal val="visible"/>
                                      </p:to>
                                    </p:set>
                                    <p:animEffect transition="in" filter="checkerboard(across)">
                                      <p:cBhvr>
                                        <p:cTn id="25" dur="500"/>
                                        <p:tgtEl>
                                          <p:spTgt spid="38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21" grpId="0" autoUpdateAnimBg="0"/>
      <p:bldP spid="38922" grpId="0" autoUpdateAnimBg="0"/>
      <p:bldP spid="3892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5724525" y="333375"/>
            <a:ext cx="2819400" cy="369332"/>
          </a:xfrm>
          <a:prstGeom prst="rect">
            <a:avLst/>
          </a:prstGeom>
          <a:solidFill>
            <a:srgbClr val="9900CC"/>
          </a:solidFill>
          <a:ln w="38100">
            <a:solidFill>
              <a:srgbClr val="FFFF00"/>
            </a:solidFill>
            <a:miter lim="800000"/>
            <a:headEnd/>
            <a:tailEnd/>
          </a:ln>
          <a:effectLst/>
        </p:spPr>
        <p:txBody>
          <a:bodyPr>
            <a:spAutoFit/>
          </a:bodyPr>
          <a:lstStyle/>
          <a:p>
            <a:pPr algn="ctr">
              <a:spcBef>
                <a:spcPct val="50000"/>
              </a:spcBef>
            </a:pPr>
            <a:r>
              <a:rPr lang="es-ES_tradnl" b="1" u="sng" dirty="0">
                <a:solidFill>
                  <a:srgbClr val="FF9900"/>
                </a:solidFill>
                <a:latin typeface="Tempus Sans ITC" pitchFamily="82" charset="0"/>
              </a:rPr>
              <a:t>PERMANENCIA</a:t>
            </a:r>
            <a:endParaRPr lang="es-ES" b="1" u="sng" dirty="0">
              <a:solidFill>
                <a:srgbClr val="FF9900"/>
              </a:solidFill>
              <a:latin typeface="Tempus Sans ITC" pitchFamily="82" charset="0"/>
            </a:endParaRPr>
          </a:p>
        </p:txBody>
      </p:sp>
      <p:sp>
        <p:nvSpPr>
          <p:cNvPr id="104451" name="Text Box 3"/>
          <p:cNvSpPr txBox="1">
            <a:spLocks noChangeArrowheads="1"/>
          </p:cNvSpPr>
          <p:nvPr/>
        </p:nvSpPr>
        <p:spPr bwMode="auto">
          <a:xfrm>
            <a:off x="179512" y="332656"/>
            <a:ext cx="2819400" cy="495300"/>
          </a:xfrm>
          <a:prstGeom prst="rect">
            <a:avLst/>
          </a:prstGeom>
          <a:solidFill>
            <a:srgbClr val="9900CC"/>
          </a:solidFill>
          <a:ln w="38100">
            <a:solidFill>
              <a:srgbClr val="FFFF00"/>
            </a:solidFill>
            <a:miter lim="800000"/>
            <a:headEnd/>
            <a:tailEnd/>
          </a:ln>
          <a:effectLst/>
        </p:spPr>
        <p:txBody>
          <a:bodyPr>
            <a:spAutoFit/>
          </a:bodyPr>
          <a:lstStyle/>
          <a:p>
            <a:pPr algn="ctr">
              <a:spcBef>
                <a:spcPct val="50000"/>
              </a:spcBef>
            </a:pPr>
            <a:r>
              <a:rPr lang="es-ES_tradnl" b="1" u="sng">
                <a:solidFill>
                  <a:srgbClr val="FF9900"/>
                </a:solidFill>
                <a:latin typeface="Tempus Sans ITC" pitchFamily="82" charset="0"/>
              </a:rPr>
              <a:t>CAMBIO</a:t>
            </a:r>
            <a:endParaRPr lang="es-ES" b="1" u="sng">
              <a:solidFill>
                <a:srgbClr val="FF9900"/>
              </a:solidFill>
              <a:latin typeface="Tempus Sans ITC" pitchFamily="82" charset="0"/>
            </a:endParaRPr>
          </a:p>
        </p:txBody>
      </p:sp>
      <p:sp>
        <p:nvSpPr>
          <p:cNvPr id="104452" name="AutoShape 4"/>
          <p:cNvSpPr>
            <a:spLocks noChangeArrowheads="1"/>
          </p:cNvSpPr>
          <p:nvPr/>
        </p:nvSpPr>
        <p:spPr bwMode="auto">
          <a:xfrm>
            <a:off x="6804248" y="836712"/>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53" name="Text Box 5" descr="Papel seda rosa"/>
          <p:cNvSpPr txBox="1">
            <a:spLocks noChangeArrowheads="1"/>
          </p:cNvSpPr>
          <p:nvPr/>
        </p:nvSpPr>
        <p:spPr bwMode="auto">
          <a:xfrm>
            <a:off x="5724128" y="1412776"/>
            <a:ext cx="2819400" cy="495300"/>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PARMÉNIDES</a:t>
            </a:r>
            <a:endParaRPr lang="es-ES" b="1">
              <a:solidFill>
                <a:srgbClr val="990099"/>
              </a:solidFill>
              <a:latin typeface="Tempus Sans ITC" pitchFamily="82" charset="0"/>
            </a:endParaRPr>
          </a:p>
        </p:txBody>
      </p:sp>
      <p:sp>
        <p:nvSpPr>
          <p:cNvPr id="104454" name="Text Box 6" descr="Papel seda rosa"/>
          <p:cNvSpPr txBox="1">
            <a:spLocks noChangeArrowheads="1"/>
          </p:cNvSpPr>
          <p:nvPr/>
        </p:nvSpPr>
        <p:spPr bwMode="auto">
          <a:xfrm>
            <a:off x="179388" y="1484313"/>
            <a:ext cx="2819400" cy="495300"/>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HERÁCLITO</a:t>
            </a:r>
            <a:endParaRPr lang="es-ES" b="1">
              <a:solidFill>
                <a:srgbClr val="990099"/>
              </a:solidFill>
              <a:latin typeface="Tempus Sans ITC" pitchFamily="82" charset="0"/>
            </a:endParaRPr>
          </a:p>
        </p:txBody>
      </p:sp>
      <p:sp>
        <p:nvSpPr>
          <p:cNvPr id="104455" name="Text Box 7"/>
          <p:cNvSpPr txBox="1">
            <a:spLocks noChangeArrowheads="1"/>
          </p:cNvSpPr>
          <p:nvPr/>
        </p:nvSpPr>
        <p:spPr bwMode="auto">
          <a:xfrm>
            <a:off x="6300788" y="1916113"/>
            <a:ext cx="1447800" cy="396875"/>
          </a:xfrm>
          <a:prstGeom prst="rect">
            <a:avLst/>
          </a:prstGeom>
          <a:noFill/>
          <a:ln w="9525">
            <a:noFill/>
            <a:miter lim="800000"/>
            <a:headEnd/>
            <a:tailEnd/>
          </a:ln>
          <a:effectLst/>
        </p:spPr>
        <p:txBody>
          <a:bodyPr>
            <a:spAutoFit/>
          </a:bodyPr>
          <a:lstStyle/>
          <a:p>
            <a:pPr>
              <a:spcBef>
                <a:spcPct val="50000"/>
              </a:spcBef>
            </a:pPr>
            <a:r>
              <a:rPr lang="es-ES_tradnl" sz="2000" b="1">
                <a:solidFill>
                  <a:srgbClr val="FFFFCC"/>
                </a:solidFill>
                <a:latin typeface="Tempus Sans ITC" pitchFamily="82" charset="0"/>
              </a:rPr>
              <a:t>(510 a.c.)</a:t>
            </a:r>
            <a:endParaRPr lang="es-ES" sz="2000" b="1">
              <a:solidFill>
                <a:srgbClr val="FFFFCC"/>
              </a:solidFill>
              <a:latin typeface="Tempus Sans ITC" pitchFamily="82" charset="0"/>
            </a:endParaRPr>
          </a:p>
        </p:txBody>
      </p:sp>
      <p:sp>
        <p:nvSpPr>
          <p:cNvPr id="104456" name="Text Box 8"/>
          <p:cNvSpPr txBox="1">
            <a:spLocks noChangeArrowheads="1"/>
          </p:cNvSpPr>
          <p:nvPr/>
        </p:nvSpPr>
        <p:spPr bwMode="auto">
          <a:xfrm>
            <a:off x="611188" y="1989138"/>
            <a:ext cx="1600200" cy="457200"/>
          </a:xfrm>
          <a:prstGeom prst="rect">
            <a:avLst/>
          </a:prstGeom>
          <a:noFill/>
          <a:ln w="9525">
            <a:noFill/>
            <a:miter lim="800000"/>
            <a:headEnd/>
            <a:tailEnd/>
          </a:ln>
          <a:effectLst/>
        </p:spPr>
        <p:txBody>
          <a:bodyPr>
            <a:spAutoFit/>
          </a:bodyPr>
          <a:lstStyle/>
          <a:p>
            <a:pPr>
              <a:spcBef>
                <a:spcPct val="50000"/>
              </a:spcBef>
            </a:pPr>
            <a:r>
              <a:rPr lang="es-ES_tradnl" b="1">
                <a:solidFill>
                  <a:srgbClr val="FFFFCC"/>
                </a:solidFill>
                <a:latin typeface="Tempus Sans ITC" pitchFamily="82" charset="0"/>
              </a:rPr>
              <a:t>(540 a.c.)</a:t>
            </a:r>
            <a:endParaRPr lang="es-ES" b="1">
              <a:solidFill>
                <a:srgbClr val="FFFFCC"/>
              </a:solidFill>
              <a:latin typeface="Tempus Sans ITC" pitchFamily="82" charset="0"/>
            </a:endParaRPr>
          </a:p>
        </p:txBody>
      </p:sp>
      <p:sp>
        <p:nvSpPr>
          <p:cNvPr id="104460" name="Oval 12"/>
          <p:cNvSpPr>
            <a:spLocks noChangeArrowheads="1"/>
          </p:cNvSpPr>
          <p:nvPr/>
        </p:nvSpPr>
        <p:spPr bwMode="auto">
          <a:xfrm rot="-10592651">
            <a:off x="3124200" y="0"/>
            <a:ext cx="2438400" cy="990600"/>
          </a:xfrm>
          <a:prstGeom prst="ellipse">
            <a:avLst/>
          </a:prstGeom>
          <a:solidFill>
            <a:srgbClr val="FFFF00"/>
          </a:solidFill>
          <a:ln w="9525">
            <a:solidFill>
              <a:schemeClr val="tx1"/>
            </a:solidFill>
            <a:round/>
            <a:headEnd/>
            <a:tailEnd/>
          </a:ln>
          <a:effectLst/>
        </p:spPr>
        <p:txBody>
          <a:bodyPr wrap="none" anchor="ctr"/>
          <a:lstStyle/>
          <a:p>
            <a:endParaRPr lang="es-AR"/>
          </a:p>
        </p:txBody>
      </p:sp>
      <p:sp>
        <p:nvSpPr>
          <p:cNvPr id="104461" name="WordArt 13"/>
          <p:cNvSpPr>
            <a:spLocks noChangeArrowheads="1" noChangeShapeType="1" noTextEdit="1"/>
          </p:cNvSpPr>
          <p:nvPr/>
        </p:nvSpPr>
        <p:spPr bwMode="auto">
          <a:xfrm>
            <a:off x="3733800" y="304800"/>
            <a:ext cx="1143000" cy="152400"/>
          </a:xfrm>
          <a:prstGeom prst="rect">
            <a:avLst/>
          </a:prstGeom>
        </p:spPr>
        <p:txBody>
          <a:bodyPr spcFirstLastPara="1" wrap="none" fromWordArt="1">
            <a:prstTxWarp prst="textArchUp">
              <a:avLst>
                <a:gd name="adj" fmla="val 10800000"/>
              </a:avLst>
            </a:prstTxWarp>
          </a:bodyPr>
          <a:lstStyle/>
          <a:p>
            <a:pPr algn="ctr"/>
            <a:r>
              <a:rPr lang="es-AR" b="1" kern="10">
                <a:ln w="9525">
                  <a:solidFill>
                    <a:srgbClr val="000000"/>
                  </a:solidFill>
                  <a:round/>
                  <a:headEnd/>
                  <a:tailEnd/>
                </a:ln>
                <a:solidFill>
                  <a:srgbClr val="000000"/>
                </a:solidFill>
                <a:latin typeface="Tempus Sans ITC"/>
              </a:rPr>
              <a:t>EDAD</a:t>
            </a:r>
          </a:p>
        </p:txBody>
      </p:sp>
      <p:sp>
        <p:nvSpPr>
          <p:cNvPr id="104462" name="WordArt 14"/>
          <p:cNvSpPr>
            <a:spLocks noChangeArrowheads="1" noChangeShapeType="1" noTextEdit="1"/>
          </p:cNvSpPr>
          <p:nvPr/>
        </p:nvSpPr>
        <p:spPr bwMode="auto">
          <a:xfrm>
            <a:off x="3581400" y="457200"/>
            <a:ext cx="1619250" cy="466725"/>
          </a:xfrm>
          <a:prstGeom prst="rect">
            <a:avLst/>
          </a:prstGeom>
        </p:spPr>
        <p:txBody>
          <a:bodyPr wrap="none" fromWordArt="1">
            <a:prstTxWarp prst="textCanDown">
              <a:avLst>
                <a:gd name="adj" fmla="val 33333"/>
              </a:avLst>
            </a:prstTxWarp>
          </a:bodyPr>
          <a:lstStyle/>
          <a:p>
            <a:pPr algn="ctr"/>
            <a:r>
              <a:rPr lang="es-AR" b="1" kern="10">
                <a:ln w="9525">
                  <a:solidFill>
                    <a:srgbClr val="000000"/>
                  </a:solidFill>
                  <a:round/>
                  <a:headEnd/>
                  <a:tailEnd/>
                </a:ln>
                <a:solidFill>
                  <a:srgbClr val="000000"/>
                </a:solidFill>
                <a:latin typeface="Tempus Sans ITC"/>
              </a:rPr>
              <a:t>ANTIGUA</a:t>
            </a:r>
          </a:p>
        </p:txBody>
      </p:sp>
      <p:sp>
        <p:nvSpPr>
          <p:cNvPr id="104463" name="Text Box 15" descr="Papel seda rosa"/>
          <p:cNvSpPr txBox="1">
            <a:spLocks noChangeArrowheads="1"/>
          </p:cNvSpPr>
          <p:nvPr/>
        </p:nvSpPr>
        <p:spPr bwMode="auto">
          <a:xfrm>
            <a:off x="5724128" y="2852936"/>
            <a:ext cx="2819400" cy="495300"/>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SÓCRATES</a:t>
            </a:r>
            <a:endParaRPr lang="es-ES" b="1">
              <a:solidFill>
                <a:srgbClr val="990099"/>
              </a:solidFill>
              <a:latin typeface="Tempus Sans ITC" pitchFamily="82" charset="0"/>
            </a:endParaRPr>
          </a:p>
        </p:txBody>
      </p:sp>
      <p:sp>
        <p:nvSpPr>
          <p:cNvPr id="104464" name="Text Box 16"/>
          <p:cNvSpPr txBox="1">
            <a:spLocks noChangeArrowheads="1"/>
          </p:cNvSpPr>
          <p:nvPr/>
        </p:nvSpPr>
        <p:spPr bwMode="auto">
          <a:xfrm>
            <a:off x="6300788" y="3357563"/>
            <a:ext cx="1600200" cy="457200"/>
          </a:xfrm>
          <a:prstGeom prst="rect">
            <a:avLst/>
          </a:prstGeom>
          <a:noFill/>
          <a:ln w="9525">
            <a:noFill/>
            <a:miter lim="800000"/>
            <a:headEnd/>
            <a:tailEnd/>
          </a:ln>
          <a:effectLst/>
        </p:spPr>
        <p:txBody>
          <a:bodyPr>
            <a:spAutoFit/>
          </a:bodyPr>
          <a:lstStyle/>
          <a:p>
            <a:pPr algn="ctr">
              <a:spcBef>
                <a:spcPct val="50000"/>
              </a:spcBef>
            </a:pPr>
            <a:r>
              <a:rPr lang="es-ES_tradnl" b="1">
                <a:solidFill>
                  <a:srgbClr val="FFFFCC"/>
                </a:solidFill>
                <a:latin typeface="Tempus Sans ITC" pitchFamily="82" charset="0"/>
              </a:rPr>
              <a:t>(470 a.c.)</a:t>
            </a:r>
            <a:endParaRPr lang="es-ES" b="1">
              <a:solidFill>
                <a:srgbClr val="FFFFCC"/>
              </a:solidFill>
              <a:latin typeface="Tempus Sans ITC" pitchFamily="82" charset="0"/>
            </a:endParaRPr>
          </a:p>
        </p:txBody>
      </p:sp>
      <p:sp>
        <p:nvSpPr>
          <p:cNvPr id="104465" name="AutoShape 17"/>
          <p:cNvSpPr>
            <a:spLocks noChangeArrowheads="1"/>
          </p:cNvSpPr>
          <p:nvPr/>
        </p:nvSpPr>
        <p:spPr bwMode="auto">
          <a:xfrm>
            <a:off x="1258888" y="908050"/>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66" name="AutoShape 18"/>
          <p:cNvSpPr>
            <a:spLocks noChangeArrowheads="1"/>
          </p:cNvSpPr>
          <p:nvPr/>
        </p:nvSpPr>
        <p:spPr bwMode="auto">
          <a:xfrm>
            <a:off x="1187450" y="2349500"/>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67" name="AutoShape 19"/>
          <p:cNvSpPr>
            <a:spLocks noChangeArrowheads="1"/>
          </p:cNvSpPr>
          <p:nvPr/>
        </p:nvSpPr>
        <p:spPr bwMode="auto">
          <a:xfrm>
            <a:off x="6804025" y="2276475"/>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70" name="AutoShape 22"/>
          <p:cNvSpPr>
            <a:spLocks noChangeArrowheads="1"/>
          </p:cNvSpPr>
          <p:nvPr/>
        </p:nvSpPr>
        <p:spPr bwMode="auto">
          <a:xfrm>
            <a:off x="3419475" y="1196975"/>
            <a:ext cx="1800225" cy="792163"/>
          </a:xfrm>
          <a:prstGeom prst="irregularSeal2">
            <a:avLst/>
          </a:prstGeom>
          <a:solidFill>
            <a:srgbClr val="FF0000"/>
          </a:solidFill>
          <a:ln w="9525">
            <a:solidFill>
              <a:schemeClr val="tx1"/>
            </a:solidFill>
            <a:miter lim="800000"/>
            <a:headEnd/>
            <a:tailEnd/>
          </a:ln>
          <a:effectLst/>
        </p:spPr>
        <p:txBody>
          <a:bodyPr wrap="none" anchor="ctr"/>
          <a:lstStyle/>
          <a:p>
            <a:endParaRPr lang="es-AR"/>
          </a:p>
        </p:txBody>
      </p:sp>
      <p:sp>
        <p:nvSpPr>
          <p:cNvPr id="104471" name="AutoShape 23"/>
          <p:cNvSpPr>
            <a:spLocks noChangeArrowheads="1"/>
          </p:cNvSpPr>
          <p:nvPr/>
        </p:nvSpPr>
        <p:spPr bwMode="auto">
          <a:xfrm>
            <a:off x="3492500" y="2708275"/>
            <a:ext cx="1728788" cy="1008063"/>
          </a:xfrm>
          <a:prstGeom prst="irregularSeal2">
            <a:avLst/>
          </a:prstGeom>
          <a:solidFill>
            <a:srgbClr val="FF0000"/>
          </a:solidFill>
          <a:ln w="9525">
            <a:solidFill>
              <a:schemeClr val="tx1"/>
            </a:solidFill>
            <a:miter lim="800000"/>
            <a:headEnd/>
            <a:tailEnd/>
          </a:ln>
          <a:effectLst/>
        </p:spPr>
        <p:txBody>
          <a:bodyPr wrap="none" anchor="ctr"/>
          <a:lstStyle/>
          <a:p>
            <a:endParaRPr lang="es-AR"/>
          </a:p>
        </p:txBody>
      </p:sp>
      <p:sp>
        <p:nvSpPr>
          <p:cNvPr id="104472" name="AutoShape 24"/>
          <p:cNvSpPr>
            <a:spLocks noChangeArrowheads="1"/>
          </p:cNvSpPr>
          <p:nvPr/>
        </p:nvSpPr>
        <p:spPr bwMode="auto">
          <a:xfrm>
            <a:off x="3924300" y="2781300"/>
            <a:ext cx="769938" cy="769938"/>
          </a:xfrm>
          <a:prstGeom prst="irregularSeal2">
            <a:avLst/>
          </a:prstGeom>
          <a:solidFill>
            <a:schemeClr val="tx1"/>
          </a:solidFill>
          <a:ln w="9525">
            <a:solidFill>
              <a:schemeClr val="tx1"/>
            </a:solidFill>
            <a:miter lim="800000"/>
            <a:headEnd/>
            <a:tailEnd/>
          </a:ln>
          <a:effectLst/>
        </p:spPr>
        <p:txBody>
          <a:bodyPr wrap="none" anchor="ctr"/>
          <a:lstStyle/>
          <a:p>
            <a:endParaRPr lang="es-AR"/>
          </a:p>
        </p:txBody>
      </p:sp>
      <p:sp>
        <p:nvSpPr>
          <p:cNvPr id="104473" name="AutoShape 25"/>
          <p:cNvSpPr>
            <a:spLocks noChangeArrowheads="1"/>
          </p:cNvSpPr>
          <p:nvPr/>
        </p:nvSpPr>
        <p:spPr bwMode="auto">
          <a:xfrm>
            <a:off x="3851275" y="1125538"/>
            <a:ext cx="935038" cy="1008062"/>
          </a:xfrm>
          <a:prstGeom prst="irregularSeal2">
            <a:avLst/>
          </a:prstGeom>
          <a:solidFill>
            <a:schemeClr val="tx1"/>
          </a:solidFill>
          <a:ln w="9525">
            <a:solidFill>
              <a:schemeClr val="tx1"/>
            </a:solidFill>
            <a:miter lim="800000"/>
            <a:headEnd/>
            <a:tailEnd/>
          </a:ln>
          <a:effectLst/>
        </p:spPr>
        <p:txBody>
          <a:bodyPr wrap="none" anchor="ctr"/>
          <a:lstStyle/>
          <a:p>
            <a:endParaRPr lang="es-AR"/>
          </a:p>
        </p:txBody>
      </p:sp>
      <p:sp>
        <p:nvSpPr>
          <p:cNvPr id="104474" name="AutoShape 26"/>
          <p:cNvSpPr>
            <a:spLocks noChangeArrowheads="1"/>
          </p:cNvSpPr>
          <p:nvPr/>
        </p:nvSpPr>
        <p:spPr bwMode="auto">
          <a:xfrm>
            <a:off x="6804025" y="3644900"/>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75" name="Text Box 27" descr="Papel seda rosa"/>
          <p:cNvSpPr txBox="1">
            <a:spLocks noChangeArrowheads="1"/>
          </p:cNvSpPr>
          <p:nvPr/>
        </p:nvSpPr>
        <p:spPr bwMode="auto">
          <a:xfrm>
            <a:off x="5724128" y="4221088"/>
            <a:ext cx="2819400" cy="495300"/>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PLATÓN</a:t>
            </a:r>
            <a:endParaRPr lang="es-ES" b="1">
              <a:solidFill>
                <a:srgbClr val="990099"/>
              </a:solidFill>
              <a:latin typeface="Tempus Sans ITC" pitchFamily="82" charset="0"/>
            </a:endParaRPr>
          </a:p>
        </p:txBody>
      </p:sp>
      <p:sp>
        <p:nvSpPr>
          <p:cNvPr id="104476" name="Text Box 28"/>
          <p:cNvSpPr txBox="1">
            <a:spLocks noChangeArrowheads="1"/>
          </p:cNvSpPr>
          <p:nvPr/>
        </p:nvSpPr>
        <p:spPr bwMode="auto">
          <a:xfrm>
            <a:off x="6372225" y="4724400"/>
            <a:ext cx="1447800" cy="396875"/>
          </a:xfrm>
          <a:prstGeom prst="rect">
            <a:avLst/>
          </a:prstGeom>
          <a:noFill/>
          <a:ln w="9525">
            <a:noFill/>
            <a:miter lim="800000"/>
            <a:headEnd/>
            <a:tailEnd/>
          </a:ln>
          <a:effectLst/>
        </p:spPr>
        <p:txBody>
          <a:bodyPr>
            <a:spAutoFit/>
          </a:bodyPr>
          <a:lstStyle/>
          <a:p>
            <a:pPr>
              <a:spcBef>
                <a:spcPct val="50000"/>
              </a:spcBef>
            </a:pPr>
            <a:r>
              <a:rPr lang="es-ES_tradnl" sz="2000" b="1">
                <a:solidFill>
                  <a:srgbClr val="FFFFCC"/>
                </a:solidFill>
                <a:latin typeface="Tempus Sans ITC" pitchFamily="82" charset="0"/>
              </a:rPr>
              <a:t>(429 a.c.)</a:t>
            </a:r>
            <a:endParaRPr lang="es-ES" sz="2000" b="1">
              <a:solidFill>
                <a:srgbClr val="FFFFCC"/>
              </a:solidFill>
              <a:latin typeface="Tempus Sans ITC" pitchFamily="82" charset="0"/>
            </a:endParaRPr>
          </a:p>
        </p:txBody>
      </p:sp>
      <p:sp>
        <p:nvSpPr>
          <p:cNvPr id="104477" name="Text Box 29" descr="Papel seda rosa"/>
          <p:cNvSpPr txBox="1">
            <a:spLocks noChangeArrowheads="1"/>
          </p:cNvSpPr>
          <p:nvPr/>
        </p:nvSpPr>
        <p:spPr bwMode="auto">
          <a:xfrm>
            <a:off x="107504" y="3068960"/>
            <a:ext cx="2819400" cy="495300"/>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ARISTÓTELES</a:t>
            </a:r>
            <a:endParaRPr lang="es-ES" b="1">
              <a:solidFill>
                <a:srgbClr val="990099"/>
              </a:solidFill>
              <a:latin typeface="Tempus Sans ITC" pitchFamily="82" charset="0"/>
            </a:endParaRPr>
          </a:p>
        </p:txBody>
      </p:sp>
      <p:sp>
        <p:nvSpPr>
          <p:cNvPr id="104479" name="Text Box 31"/>
          <p:cNvSpPr txBox="1">
            <a:spLocks noChangeArrowheads="1"/>
          </p:cNvSpPr>
          <p:nvPr/>
        </p:nvSpPr>
        <p:spPr bwMode="auto">
          <a:xfrm>
            <a:off x="611560" y="3645024"/>
            <a:ext cx="1447800" cy="396875"/>
          </a:xfrm>
          <a:prstGeom prst="rect">
            <a:avLst/>
          </a:prstGeom>
          <a:noFill/>
          <a:ln w="9525">
            <a:noFill/>
            <a:miter lim="800000"/>
            <a:headEnd/>
            <a:tailEnd/>
          </a:ln>
          <a:effectLst/>
        </p:spPr>
        <p:txBody>
          <a:bodyPr>
            <a:spAutoFit/>
          </a:bodyPr>
          <a:lstStyle/>
          <a:p>
            <a:pPr>
              <a:spcBef>
                <a:spcPct val="50000"/>
              </a:spcBef>
            </a:pPr>
            <a:r>
              <a:rPr lang="es-ES_tradnl" sz="2000" b="1" dirty="0">
                <a:solidFill>
                  <a:srgbClr val="FFFFCC"/>
                </a:solidFill>
                <a:latin typeface="Tempus Sans ITC" pitchFamily="82" charset="0"/>
              </a:rPr>
              <a:t>(384 </a:t>
            </a:r>
            <a:r>
              <a:rPr lang="es-ES_tradnl" sz="2000" b="1" dirty="0" err="1">
                <a:solidFill>
                  <a:srgbClr val="FFFFCC"/>
                </a:solidFill>
                <a:latin typeface="Tempus Sans ITC" pitchFamily="82" charset="0"/>
              </a:rPr>
              <a:t>a.c.</a:t>
            </a:r>
            <a:r>
              <a:rPr lang="es-ES_tradnl" sz="2000" b="1" dirty="0">
                <a:solidFill>
                  <a:srgbClr val="FFFFCC"/>
                </a:solidFill>
                <a:latin typeface="Tempus Sans ITC" pitchFamily="82" charset="0"/>
              </a:rPr>
              <a:t>)</a:t>
            </a:r>
            <a:endParaRPr lang="es-ES" sz="2000" b="1" dirty="0">
              <a:solidFill>
                <a:srgbClr val="FFFFCC"/>
              </a:solidFill>
              <a:latin typeface="Tempus Sans ITC" pitchFamily="82" charset="0"/>
            </a:endParaRPr>
          </a:p>
        </p:txBody>
      </p:sp>
      <p:sp>
        <p:nvSpPr>
          <p:cNvPr id="32" name="Line 49"/>
          <p:cNvSpPr>
            <a:spLocks noChangeShapeType="1"/>
          </p:cNvSpPr>
          <p:nvPr/>
        </p:nvSpPr>
        <p:spPr bwMode="auto">
          <a:xfrm>
            <a:off x="0" y="5085184"/>
            <a:ext cx="9144000" cy="0"/>
          </a:xfrm>
          <a:prstGeom prst="line">
            <a:avLst/>
          </a:prstGeom>
          <a:noFill/>
          <a:ln w="28575">
            <a:solidFill>
              <a:schemeClr val="bg1"/>
            </a:solidFill>
            <a:round/>
            <a:headEnd/>
            <a:tailEnd/>
          </a:ln>
          <a:effectLst/>
        </p:spPr>
        <p:txBody>
          <a:bodyPr/>
          <a:lstStyle/>
          <a:p>
            <a:endParaRPr lang="es-AR"/>
          </a:p>
        </p:txBody>
      </p:sp>
      <p:sp>
        <p:nvSpPr>
          <p:cNvPr id="33" name="Text Box 51"/>
          <p:cNvSpPr txBox="1">
            <a:spLocks noChangeArrowheads="1"/>
          </p:cNvSpPr>
          <p:nvPr/>
        </p:nvSpPr>
        <p:spPr bwMode="auto">
          <a:xfrm>
            <a:off x="179512" y="5157192"/>
            <a:ext cx="2736850" cy="830997"/>
          </a:xfrm>
          <a:prstGeom prst="rect">
            <a:avLst/>
          </a:prstGeom>
          <a:noFill/>
          <a:ln w="9525">
            <a:noFill/>
            <a:miter lim="800000"/>
            <a:headEnd/>
            <a:tailEnd/>
          </a:ln>
          <a:effectLst/>
        </p:spPr>
        <p:txBody>
          <a:bodyPr>
            <a:spAutoFit/>
            <a:scene3d>
              <a:camera prst="orthographicFront"/>
              <a:lightRig rig="threePt" dir="t"/>
            </a:scene3d>
            <a:sp3d extrusionH="57150">
              <a:bevelT w="57150" h="38100" prst="artDeco"/>
            </a:sp3d>
          </a:bodyPr>
          <a:lstStyle/>
          <a:p>
            <a:pPr algn="ctr">
              <a:spcBef>
                <a:spcPct val="50000"/>
              </a:spcBef>
            </a:pPr>
            <a:r>
              <a:rPr lang="es-ES" sz="2400" b="1" dirty="0">
                <a:solidFill>
                  <a:srgbClr val="FFCC00"/>
                </a:solidFill>
                <a:effectLst>
                  <a:outerShdw blurRad="38100" dist="38100" dir="2700000" algn="tl">
                    <a:srgbClr val="000000"/>
                  </a:outerShdw>
                </a:effectLst>
              </a:rPr>
              <a:t>Era </a:t>
            </a:r>
            <a:r>
              <a:rPr lang="es-ES" sz="2400" b="1" dirty="0" smtClean="0">
                <a:solidFill>
                  <a:srgbClr val="FFCC00"/>
                </a:solidFill>
                <a:effectLst>
                  <a:outerShdw blurRad="38100" dist="38100" dir="2700000" algn="tl">
                    <a:srgbClr val="000000"/>
                  </a:outerShdw>
                </a:effectLst>
              </a:rPr>
              <a:t>cristiana     450 años después</a:t>
            </a:r>
            <a:endParaRPr lang="es-ES" sz="2400" b="1" dirty="0">
              <a:solidFill>
                <a:srgbClr val="FFCC00"/>
              </a:solidFill>
              <a:effectLst>
                <a:outerShdw blurRad="38100" dist="38100" dir="2700000" algn="tl">
                  <a:srgbClr val="000000"/>
                </a:outerShdw>
              </a:effectLst>
            </a:endParaRPr>
          </a:p>
        </p:txBody>
      </p:sp>
      <p:sp>
        <p:nvSpPr>
          <p:cNvPr id="34" name="Text Box 52" descr="Papel seda rosa"/>
          <p:cNvSpPr txBox="1">
            <a:spLocks noChangeArrowheads="1"/>
          </p:cNvSpPr>
          <p:nvPr/>
        </p:nvSpPr>
        <p:spPr bwMode="auto">
          <a:xfrm>
            <a:off x="3131840" y="5445224"/>
            <a:ext cx="2519363"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CLAUDIO GALENO</a:t>
            </a:r>
            <a:endParaRPr lang="es-ES" sz="2000" b="1">
              <a:solidFill>
                <a:srgbClr val="990099"/>
              </a:solidFill>
              <a:latin typeface="Tempus Sans ITC"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1" nodeType="clickEffect">
                                  <p:stCondLst>
                                    <p:cond delay="0"/>
                                  </p:stCondLst>
                                  <p:childTnLst>
                                    <p:animMotion origin="layout" path="M 0.0592 -0.00023 L 0.3092 -0.00023 " pathEditMode="relative" rAng="0" ptsTypes="AA">
                                      <p:cBhvr>
                                        <p:cTn id="6" dur="2000" fill="hold"/>
                                        <p:tgtEl>
                                          <p:spTgt spid="34"/>
                                        </p:tgtEl>
                                        <p:attrNameLst>
                                          <p:attrName>ppt_x</p:attrName>
                                          <p:attrName>ppt_y</p:attrName>
                                        </p:attrNameLst>
                                      </p:cBhvr>
                                      <p:rCtr x="1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5724525" y="333375"/>
            <a:ext cx="2819400" cy="369332"/>
          </a:xfrm>
          <a:prstGeom prst="rect">
            <a:avLst/>
          </a:prstGeom>
          <a:solidFill>
            <a:srgbClr val="9900CC"/>
          </a:solidFill>
          <a:ln w="38100">
            <a:solidFill>
              <a:srgbClr val="FFFF00"/>
            </a:solidFill>
            <a:miter lim="800000"/>
            <a:headEnd/>
            <a:tailEnd/>
          </a:ln>
          <a:effectLst/>
        </p:spPr>
        <p:txBody>
          <a:bodyPr>
            <a:spAutoFit/>
          </a:bodyPr>
          <a:lstStyle/>
          <a:p>
            <a:pPr algn="ctr">
              <a:spcBef>
                <a:spcPct val="50000"/>
              </a:spcBef>
            </a:pPr>
            <a:r>
              <a:rPr lang="es-ES_tradnl" b="1" u="sng" dirty="0">
                <a:solidFill>
                  <a:srgbClr val="FF9900"/>
                </a:solidFill>
                <a:latin typeface="Tempus Sans ITC" pitchFamily="82" charset="0"/>
              </a:rPr>
              <a:t>PERMANENCIA</a:t>
            </a:r>
            <a:endParaRPr lang="es-ES" b="1" u="sng" dirty="0">
              <a:solidFill>
                <a:srgbClr val="FF9900"/>
              </a:solidFill>
              <a:latin typeface="Tempus Sans ITC" pitchFamily="82" charset="0"/>
            </a:endParaRPr>
          </a:p>
        </p:txBody>
      </p:sp>
      <p:sp>
        <p:nvSpPr>
          <p:cNvPr id="104451" name="Text Box 3"/>
          <p:cNvSpPr txBox="1">
            <a:spLocks noChangeArrowheads="1"/>
          </p:cNvSpPr>
          <p:nvPr/>
        </p:nvSpPr>
        <p:spPr bwMode="auto">
          <a:xfrm>
            <a:off x="179512" y="332656"/>
            <a:ext cx="2819400" cy="495300"/>
          </a:xfrm>
          <a:prstGeom prst="rect">
            <a:avLst/>
          </a:prstGeom>
          <a:solidFill>
            <a:srgbClr val="9900CC"/>
          </a:solidFill>
          <a:ln w="38100">
            <a:solidFill>
              <a:srgbClr val="FFFF00"/>
            </a:solidFill>
            <a:miter lim="800000"/>
            <a:headEnd/>
            <a:tailEnd/>
          </a:ln>
          <a:effectLst/>
        </p:spPr>
        <p:txBody>
          <a:bodyPr>
            <a:spAutoFit/>
          </a:bodyPr>
          <a:lstStyle/>
          <a:p>
            <a:pPr algn="ctr">
              <a:spcBef>
                <a:spcPct val="50000"/>
              </a:spcBef>
            </a:pPr>
            <a:r>
              <a:rPr lang="es-ES_tradnl" b="1" u="sng">
                <a:solidFill>
                  <a:srgbClr val="FF9900"/>
                </a:solidFill>
                <a:latin typeface="Tempus Sans ITC" pitchFamily="82" charset="0"/>
              </a:rPr>
              <a:t>CAMBIO</a:t>
            </a:r>
            <a:endParaRPr lang="es-ES" b="1" u="sng">
              <a:solidFill>
                <a:srgbClr val="FF9900"/>
              </a:solidFill>
              <a:latin typeface="Tempus Sans ITC" pitchFamily="82" charset="0"/>
            </a:endParaRPr>
          </a:p>
        </p:txBody>
      </p:sp>
      <p:sp>
        <p:nvSpPr>
          <p:cNvPr id="104452" name="AutoShape 4"/>
          <p:cNvSpPr>
            <a:spLocks noChangeArrowheads="1"/>
          </p:cNvSpPr>
          <p:nvPr/>
        </p:nvSpPr>
        <p:spPr bwMode="auto">
          <a:xfrm>
            <a:off x="6804248" y="836712"/>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53" name="Text Box 5" descr="Papel seda rosa"/>
          <p:cNvSpPr txBox="1">
            <a:spLocks noChangeArrowheads="1"/>
          </p:cNvSpPr>
          <p:nvPr/>
        </p:nvSpPr>
        <p:spPr bwMode="auto">
          <a:xfrm>
            <a:off x="5724128" y="1412776"/>
            <a:ext cx="2819400" cy="495300"/>
          </a:xfrm>
          <a:prstGeom prst="rect">
            <a:avLst/>
          </a:prstGeom>
          <a:blipFill dpi="0" rotWithShape="0">
            <a:blip r:embed="rId3"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PARMÉNIDES</a:t>
            </a:r>
            <a:endParaRPr lang="es-ES" b="1">
              <a:solidFill>
                <a:srgbClr val="990099"/>
              </a:solidFill>
              <a:latin typeface="Tempus Sans ITC" pitchFamily="82" charset="0"/>
            </a:endParaRPr>
          </a:p>
        </p:txBody>
      </p:sp>
      <p:sp>
        <p:nvSpPr>
          <p:cNvPr id="104454" name="Text Box 6" descr="Papel seda rosa"/>
          <p:cNvSpPr txBox="1">
            <a:spLocks noChangeArrowheads="1"/>
          </p:cNvSpPr>
          <p:nvPr/>
        </p:nvSpPr>
        <p:spPr bwMode="auto">
          <a:xfrm>
            <a:off x="179388" y="1484313"/>
            <a:ext cx="2819400" cy="495300"/>
          </a:xfrm>
          <a:prstGeom prst="rect">
            <a:avLst/>
          </a:prstGeom>
          <a:blipFill dpi="0" rotWithShape="0">
            <a:blip r:embed="rId3"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HERÁCLITO</a:t>
            </a:r>
            <a:endParaRPr lang="es-ES" b="1">
              <a:solidFill>
                <a:srgbClr val="990099"/>
              </a:solidFill>
              <a:latin typeface="Tempus Sans ITC" pitchFamily="82" charset="0"/>
            </a:endParaRPr>
          </a:p>
        </p:txBody>
      </p:sp>
      <p:sp>
        <p:nvSpPr>
          <p:cNvPr id="104455" name="Text Box 7"/>
          <p:cNvSpPr txBox="1">
            <a:spLocks noChangeArrowheads="1"/>
          </p:cNvSpPr>
          <p:nvPr/>
        </p:nvSpPr>
        <p:spPr bwMode="auto">
          <a:xfrm>
            <a:off x="6300788" y="1916113"/>
            <a:ext cx="1447800" cy="396875"/>
          </a:xfrm>
          <a:prstGeom prst="rect">
            <a:avLst/>
          </a:prstGeom>
          <a:noFill/>
          <a:ln w="9525">
            <a:noFill/>
            <a:miter lim="800000"/>
            <a:headEnd/>
            <a:tailEnd/>
          </a:ln>
          <a:effectLst/>
        </p:spPr>
        <p:txBody>
          <a:bodyPr>
            <a:spAutoFit/>
          </a:bodyPr>
          <a:lstStyle/>
          <a:p>
            <a:pPr>
              <a:spcBef>
                <a:spcPct val="50000"/>
              </a:spcBef>
            </a:pPr>
            <a:r>
              <a:rPr lang="es-ES_tradnl" sz="2000" b="1">
                <a:solidFill>
                  <a:srgbClr val="FFFFCC"/>
                </a:solidFill>
                <a:latin typeface="Tempus Sans ITC" pitchFamily="82" charset="0"/>
              </a:rPr>
              <a:t>(510 a.c.)</a:t>
            </a:r>
            <a:endParaRPr lang="es-ES" sz="2000" b="1">
              <a:solidFill>
                <a:srgbClr val="FFFFCC"/>
              </a:solidFill>
              <a:latin typeface="Tempus Sans ITC" pitchFamily="82" charset="0"/>
            </a:endParaRPr>
          </a:p>
        </p:txBody>
      </p:sp>
      <p:sp>
        <p:nvSpPr>
          <p:cNvPr id="104456" name="Text Box 8"/>
          <p:cNvSpPr txBox="1">
            <a:spLocks noChangeArrowheads="1"/>
          </p:cNvSpPr>
          <p:nvPr/>
        </p:nvSpPr>
        <p:spPr bwMode="auto">
          <a:xfrm>
            <a:off x="611188" y="1989138"/>
            <a:ext cx="1600200" cy="457200"/>
          </a:xfrm>
          <a:prstGeom prst="rect">
            <a:avLst/>
          </a:prstGeom>
          <a:noFill/>
          <a:ln w="9525">
            <a:noFill/>
            <a:miter lim="800000"/>
            <a:headEnd/>
            <a:tailEnd/>
          </a:ln>
          <a:effectLst/>
        </p:spPr>
        <p:txBody>
          <a:bodyPr>
            <a:spAutoFit/>
          </a:bodyPr>
          <a:lstStyle/>
          <a:p>
            <a:pPr>
              <a:spcBef>
                <a:spcPct val="50000"/>
              </a:spcBef>
            </a:pPr>
            <a:r>
              <a:rPr lang="es-ES_tradnl" b="1">
                <a:solidFill>
                  <a:srgbClr val="FFFFCC"/>
                </a:solidFill>
                <a:latin typeface="Tempus Sans ITC" pitchFamily="82" charset="0"/>
              </a:rPr>
              <a:t>(540 a.c.)</a:t>
            </a:r>
            <a:endParaRPr lang="es-ES" b="1">
              <a:solidFill>
                <a:srgbClr val="FFFFCC"/>
              </a:solidFill>
              <a:latin typeface="Tempus Sans ITC" pitchFamily="82" charset="0"/>
            </a:endParaRPr>
          </a:p>
        </p:txBody>
      </p:sp>
      <p:sp>
        <p:nvSpPr>
          <p:cNvPr id="104460" name="Oval 12"/>
          <p:cNvSpPr>
            <a:spLocks noChangeArrowheads="1"/>
          </p:cNvSpPr>
          <p:nvPr/>
        </p:nvSpPr>
        <p:spPr bwMode="auto">
          <a:xfrm rot="-10592651">
            <a:off x="3124200" y="0"/>
            <a:ext cx="2438400" cy="990600"/>
          </a:xfrm>
          <a:prstGeom prst="ellipse">
            <a:avLst/>
          </a:prstGeom>
          <a:solidFill>
            <a:srgbClr val="FFFF00"/>
          </a:solidFill>
          <a:ln w="9525">
            <a:solidFill>
              <a:schemeClr val="tx1"/>
            </a:solidFill>
            <a:round/>
            <a:headEnd/>
            <a:tailEnd/>
          </a:ln>
          <a:effectLst/>
        </p:spPr>
        <p:txBody>
          <a:bodyPr wrap="none" anchor="ctr"/>
          <a:lstStyle/>
          <a:p>
            <a:endParaRPr lang="es-AR"/>
          </a:p>
        </p:txBody>
      </p:sp>
      <p:sp>
        <p:nvSpPr>
          <p:cNvPr id="104461" name="WordArt 13"/>
          <p:cNvSpPr>
            <a:spLocks noChangeArrowheads="1" noChangeShapeType="1" noTextEdit="1"/>
          </p:cNvSpPr>
          <p:nvPr/>
        </p:nvSpPr>
        <p:spPr bwMode="auto">
          <a:xfrm>
            <a:off x="3733800" y="304800"/>
            <a:ext cx="1143000" cy="152400"/>
          </a:xfrm>
          <a:prstGeom prst="rect">
            <a:avLst/>
          </a:prstGeom>
        </p:spPr>
        <p:txBody>
          <a:bodyPr spcFirstLastPara="1" wrap="none" fromWordArt="1">
            <a:prstTxWarp prst="textArchUp">
              <a:avLst>
                <a:gd name="adj" fmla="val 10800000"/>
              </a:avLst>
            </a:prstTxWarp>
          </a:bodyPr>
          <a:lstStyle/>
          <a:p>
            <a:pPr algn="ctr"/>
            <a:r>
              <a:rPr lang="es-AR" b="1" kern="10">
                <a:ln w="9525">
                  <a:solidFill>
                    <a:srgbClr val="000000"/>
                  </a:solidFill>
                  <a:round/>
                  <a:headEnd/>
                  <a:tailEnd/>
                </a:ln>
                <a:solidFill>
                  <a:srgbClr val="000000"/>
                </a:solidFill>
                <a:latin typeface="Tempus Sans ITC"/>
              </a:rPr>
              <a:t>EDAD</a:t>
            </a:r>
          </a:p>
        </p:txBody>
      </p:sp>
      <p:sp>
        <p:nvSpPr>
          <p:cNvPr id="104462" name="WordArt 14"/>
          <p:cNvSpPr>
            <a:spLocks noChangeArrowheads="1" noChangeShapeType="1" noTextEdit="1"/>
          </p:cNvSpPr>
          <p:nvPr/>
        </p:nvSpPr>
        <p:spPr bwMode="auto">
          <a:xfrm>
            <a:off x="3581400" y="457200"/>
            <a:ext cx="1619250" cy="466725"/>
          </a:xfrm>
          <a:prstGeom prst="rect">
            <a:avLst/>
          </a:prstGeom>
        </p:spPr>
        <p:txBody>
          <a:bodyPr wrap="none" fromWordArt="1">
            <a:prstTxWarp prst="textCanDown">
              <a:avLst>
                <a:gd name="adj" fmla="val 33333"/>
              </a:avLst>
            </a:prstTxWarp>
          </a:bodyPr>
          <a:lstStyle/>
          <a:p>
            <a:pPr algn="ctr"/>
            <a:r>
              <a:rPr lang="es-AR" b="1" kern="10">
                <a:ln w="9525">
                  <a:solidFill>
                    <a:srgbClr val="000000"/>
                  </a:solidFill>
                  <a:round/>
                  <a:headEnd/>
                  <a:tailEnd/>
                </a:ln>
                <a:solidFill>
                  <a:srgbClr val="000000"/>
                </a:solidFill>
                <a:latin typeface="Tempus Sans ITC"/>
              </a:rPr>
              <a:t>ANTIGUA</a:t>
            </a:r>
          </a:p>
        </p:txBody>
      </p:sp>
      <p:sp>
        <p:nvSpPr>
          <p:cNvPr id="104463" name="Text Box 15" descr="Papel seda rosa"/>
          <p:cNvSpPr txBox="1">
            <a:spLocks noChangeArrowheads="1"/>
          </p:cNvSpPr>
          <p:nvPr/>
        </p:nvSpPr>
        <p:spPr bwMode="auto">
          <a:xfrm>
            <a:off x="5724128" y="2852936"/>
            <a:ext cx="2819400" cy="495300"/>
          </a:xfrm>
          <a:prstGeom prst="rect">
            <a:avLst/>
          </a:prstGeom>
          <a:blipFill dpi="0" rotWithShape="0">
            <a:blip r:embed="rId3"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SÓCRATES</a:t>
            </a:r>
            <a:endParaRPr lang="es-ES" b="1">
              <a:solidFill>
                <a:srgbClr val="990099"/>
              </a:solidFill>
              <a:latin typeface="Tempus Sans ITC" pitchFamily="82" charset="0"/>
            </a:endParaRPr>
          </a:p>
        </p:txBody>
      </p:sp>
      <p:sp>
        <p:nvSpPr>
          <p:cNvPr id="104464" name="Text Box 16"/>
          <p:cNvSpPr txBox="1">
            <a:spLocks noChangeArrowheads="1"/>
          </p:cNvSpPr>
          <p:nvPr/>
        </p:nvSpPr>
        <p:spPr bwMode="auto">
          <a:xfrm>
            <a:off x="6300788" y="3357563"/>
            <a:ext cx="1600200" cy="457200"/>
          </a:xfrm>
          <a:prstGeom prst="rect">
            <a:avLst/>
          </a:prstGeom>
          <a:noFill/>
          <a:ln w="9525">
            <a:noFill/>
            <a:miter lim="800000"/>
            <a:headEnd/>
            <a:tailEnd/>
          </a:ln>
          <a:effectLst/>
        </p:spPr>
        <p:txBody>
          <a:bodyPr>
            <a:spAutoFit/>
          </a:bodyPr>
          <a:lstStyle/>
          <a:p>
            <a:pPr algn="ctr">
              <a:spcBef>
                <a:spcPct val="50000"/>
              </a:spcBef>
            </a:pPr>
            <a:r>
              <a:rPr lang="es-ES_tradnl" b="1">
                <a:solidFill>
                  <a:srgbClr val="FFFFCC"/>
                </a:solidFill>
                <a:latin typeface="Tempus Sans ITC" pitchFamily="82" charset="0"/>
              </a:rPr>
              <a:t>(470 a.c.)</a:t>
            </a:r>
            <a:endParaRPr lang="es-ES" b="1">
              <a:solidFill>
                <a:srgbClr val="FFFFCC"/>
              </a:solidFill>
              <a:latin typeface="Tempus Sans ITC" pitchFamily="82" charset="0"/>
            </a:endParaRPr>
          </a:p>
        </p:txBody>
      </p:sp>
      <p:sp>
        <p:nvSpPr>
          <p:cNvPr id="104465" name="AutoShape 17"/>
          <p:cNvSpPr>
            <a:spLocks noChangeArrowheads="1"/>
          </p:cNvSpPr>
          <p:nvPr/>
        </p:nvSpPr>
        <p:spPr bwMode="auto">
          <a:xfrm>
            <a:off x="1258888" y="908050"/>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66" name="AutoShape 18"/>
          <p:cNvSpPr>
            <a:spLocks noChangeArrowheads="1"/>
          </p:cNvSpPr>
          <p:nvPr/>
        </p:nvSpPr>
        <p:spPr bwMode="auto">
          <a:xfrm>
            <a:off x="1187450" y="2349500"/>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67" name="AutoShape 19"/>
          <p:cNvSpPr>
            <a:spLocks noChangeArrowheads="1"/>
          </p:cNvSpPr>
          <p:nvPr/>
        </p:nvSpPr>
        <p:spPr bwMode="auto">
          <a:xfrm>
            <a:off x="6804025" y="2276475"/>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70" name="AutoShape 22"/>
          <p:cNvSpPr>
            <a:spLocks noChangeArrowheads="1"/>
          </p:cNvSpPr>
          <p:nvPr/>
        </p:nvSpPr>
        <p:spPr bwMode="auto">
          <a:xfrm>
            <a:off x="3419475" y="1196975"/>
            <a:ext cx="1800225" cy="792163"/>
          </a:xfrm>
          <a:prstGeom prst="irregularSeal2">
            <a:avLst/>
          </a:prstGeom>
          <a:solidFill>
            <a:srgbClr val="FF0000"/>
          </a:solidFill>
          <a:ln w="9525">
            <a:solidFill>
              <a:schemeClr val="tx1"/>
            </a:solidFill>
            <a:miter lim="800000"/>
            <a:headEnd/>
            <a:tailEnd/>
          </a:ln>
          <a:effectLst/>
        </p:spPr>
        <p:txBody>
          <a:bodyPr wrap="none" anchor="ctr"/>
          <a:lstStyle/>
          <a:p>
            <a:endParaRPr lang="es-AR"/>
          </a:p>
        </p:txBody>
      </p:sp>
      <p:sp>
        <p:nvSpPr>
          <p:cNvPr id="104471" name="AutoShape 23"/>
          <p:cNvSpPr>
            <a:spLocks noChangeArrowheads="1"/>
          </p:cNvSpPr>
          <p:nvPr/>
        </p:nvSpPr>
        <p:spPr bwMode="auto">
          <a:xfrm>
            <a:off x="3492500" y="2708275"/>
            <a:ext cx="1728788" cy="1008063"/>
          </a:xfrm>
          <a:prstGeom prst="irregularSeal2">
            <a:avLst/>
          </a:prstGeom>
          <a:solidFill>
            <a:srgbClr val="FF0000"/>
          </a:solidFill>
          <a:ln w="9525">
            <a:solidFill>
              <a:schemeClr val="tx1"/>
            </a:solidFill>
            <a:miter lim="800000"/>
            <a:headEnd/>
            <a:tailEnd/>
          </a:ln>
          <a:effectLst/>
        </p:spPr>
        <p:txBody>
          <a:bodyPr wrap="none" anchor="ctr"/>
          <a:lstStyle/>
          <a:p>
            <a:endParaRPr lang="es-AR"/>
          </a:p>
        </p:txBody>
      </p:sp>
      <p:sp>
        <p:nvSpPr>
          <p:cNvPr id="104472" name="AutoShape 24"/>
          <p:cNvSpPr>
            <a:spLocks noChangeArrowheads="1"/>
          </p:cNvSpPr>
          <p:nvPr/>
        </p:nvSpPr>
        <p:spPr bwMode="auto">
          <a:xfrm>
            <a:off x="3924300" y="2781300"/>
            <a:ext cx="769938" cy="769938"/>
          </a:xfrm>
          <a:prstGeom prst="irregularSeal2">
            <a:avLst/>
          </a:prstGeom>
          <a:solidFill>
            <a:schemeClr val="tx1"/>
          </a:solidFill>
          <a:ln w="9525">
            <a:solidFill>
              <a:schemeClr val="tx1"/>
            </a:solidFill>
            <a:miter lim="800000"/>
            <a:headEnd/>
            <a:tailEnd/>
          </a:ln>
          <a:effectLst/>
        </p:spPr>
        <p:txBody>
          <a:bodyPr wrap="none" anchor="ctr"/>
          <a:lstStyle/>
          <a:p>
            <a:endParaRPr lang="es-AR"/>
          </a:p>
        </p:txBody>
      </p:sp>
      <p:sp>
        <p:nvSpPr>
          <p:cNvPr id="104473" name="AutoShape 25"/>
          <p:cNvSpPr>
            <a:spLocks noChangeArrowheads="1"/>
          </p:cNvSpPr>
          <p:nvPr/>
        </p:nvSpPr>
        <p:spPr bwMode="auto">
          <a:xfrm>
            <a:off x="3851275" y="1125538"/>
            <a:ext cx="935038" cy="1008062"/>
          </a:xfrm>
          <a:prstGeom prst="irregularSeal2">
            <a:avLst/>
          </a:prstGeom>
          <a:solidFill>
            <a:schemeClr val="tx1"/>
          </a:solidFill>
          <a:ln w="9525">
            <a:solidFill>
              <a:schemeClr val="tx1"/>
            </a:solidFill>
            <a:miter lim="800000"/>
            <a:headEnd/>
            <a:tailEnd/>
          </a:ln>
          <a:effectLst/>
        </p:spPr>
        <p:txBody>
          <a:bodyPr wrap="none" anchor="ctr"/>
          <a:lstStyle/>
          <a:p>
            <a:endParaRPr lang="es-AR"/>
          </a:p>
        </p:txBody>
      </p:sp>
      <p:sp>
        <p:nvSpPr>
          <p:cNvPr id="104474" name="AutoShape 26"/>
          <p:cNvSpPr>
            <a:spLocks noChangeArrowheads="1"/>
          </p:cNvSpPr>
          <p:nvPr/>
        </p:nvSpPr>
        <p:spPr bwMode="auto">
          <a:xfrm>
            <a:off x="6804025" y="3644900"/>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75" name="Text Box 27" descr="Papel seda rosa"/>
          <p:cNvSpPr txBox="1">
            <a:spLocks noChangeArrowheads="1"/>
          </p:cNvSpPr>
          <p:nvPr/>
        </p:nvSpPr>
        <p:spPr bwMode="auto">
          <a:xfrm>
            <a:off x="5724128" y="4221088"/>
            <a:ext cx="2819400" cy="495300"/>
          </a:xfrm>
          <a:prstGeom prst="rect">
            <a:avLst/>
          </a:prstGeom>
          <a:blipFill dpi="0" rotWithShape="0">
            <a:blip r:embed="rId3"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PLATÓN</a:t>
            </a:r>
            <a:endParaRPr lang="es-ES" b="1">
              <a:solidFill>
                <a:srgbClr val="990099"/>
              </a:solidFill>
              <a:latin typeface="Tempus Sans ITC" pitchFamily="82" charset="0"/>
            </a:endParaRPr>
          </a:p>
        </p:txBody>
      </p:sp>
      <p:sp>
        <p:nvSpPr>
          <p:cNvPr id="104476" name="Text Box 28"/>
          <p:cNvSpPr txBox="1">
            <a:spLocks noChangeArrowheads="1"/>
          </p:cNvSpPr>
          <p:nvPr/>
        </p:nvSpPr>
        <p:spPr bwMode="auto">
          <a:xfrm>
            <a:off x="6372225" y="4724400"/>
            <a:ext cx="1447800" cy="396875"/>
          </a:xfrm>
          <a:prstGeom prst="rect">
            <a:avLst/>
          </a:prstGeom>
          <a:noFill/>
          <a:ln w="9525">
            <a:noFill/>
            <a:miter lim="800000"/>
            <a:headEnd/>
            <a:tailEnd/>
          </a:ln>
          <a:effectLst/>
        </p:spPr>
        <p:txBody>
          <a:bodyPr>
            <a:spAutoFit/>
          </a:bodyPr>
          <a:lstStyle/>
          <a:p>
            <a:pPr>
              <a:spcBef>
                <a:spcPct val="50000"/>
              </a:spcBef>
            </a:pPr>
            <a:r>
              <a:rPr lang="es-ES_tradnl" sz="2000" b="1" dirty="0">
                <a:solidFill>
                  <a:srgbClr val="FFFFCC"/>
                </a:solidFill>
                <a:latin typeface="Tempus Sans ITC" pitchFamily="82" charset="0"/>
              </a:rPr>
              <a:t>(429 </a:t>
            </a:r>
            <a:r>
              <a:rPr lang="es-ES_tradnl" sz="2000" b="1" dirty="0" err="1">
                <a:solidFill>
                  <a:srgbClr val="FFFFCC"/>
                </a:solidFill>
                <a:latin typeface="Tempus Sans ITC" pitchFamily="82" charset="0"/>
              </a:rPr>
              <a:t>a.c.</a:t>
            </a:r>
            <a:r>
              <a:rPr lang="es-ES_tradnl" sz="2000" b="1" dirty="0">
                <a:solidFill>
                  <a:srgbClr val="FFFFCC"/>
                </a:solidFill>
                <a:latin typeface="Tempus Sans ITC" pitchFamily="82" charset="0"/>
              </a:rPr>
              <a:t>)</a:t>
            </a:r>
            <a:endParaRPr lang="es-ES" sz="2000" b="1" dirty="0">
              <a:solidFill>
                <a:srgbClr val="FFFFCC"/>
              </a:solidFill>
              <a:latin typeface="Tempus Sans ITC" pitchFamily="82" charset="0"/>
            </a:endParaRPr>
          </a:p>
        </p:txBody>
      </p:sp>
      <p:sp>
        <p:nvSpPr>
          <p:cNvPr id="104477" name="Text Box 29" descr="Papel seda rosa"/>
          <p:cNvSpPr txBox="1">
            <a:spLocks noChangeArrowheads="1"/>
          </p:cNvSpPr>
          <p:nvPr/>
        </p:nvSpPr>
        <p:spPr bwMode="auto">
          <a:xfrm>
            <a:off x="107504" y="2924944"/>
            <a:ext cx="2819400" cy="495300"/>
          </a:xfrm>
          <a:prstGeom prst="rect">
            <a:avLst/>
          </a:prstGeom>
          <a:blipFill dpi="0" rotWithShape="0">
            <a:blip r:embed="rId3"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ARISTÓTELES</a:t>
            </a:r>
            <a:endParaRPr lang="es-ES" b="1">
              <a:solidFill>
                <a:srgbClr val="990099"/>
              </a:solidFill>
              <a:latin typeface="Tempus Sans ITC" pitchFamily="82" charset="0"/>
            </a:endParaRPr>
          </a:p>
        </p:txBody>
      </p:sp>
      <p:sp>
        <p:nvSpPr>
          <p:cNvPr id="104479" name="Text Box 31"/>
          <p:cNvSpPr txBox="1">
            <a:spLocks noChangeArrowheads="1"/>
          </p:cNvSpPr>
          <p:nvPr/>
        </p:nvSpPr>
        <p:spPr bwMode="auto">
          <a:xfrm>
            <a:off x="611560" y="3501008"/>
            <a:ext cx="1447800" cy="396875"/>
          </a:xfrm>
          <a:prstGeom prst="rect">
            <a:avLst/>
          </a:prstGeom>
          <a:noFill/>
          <a:ln w="9525">
            <a:noFill/>
            <a:miter lim="800000"/>
            <a:headEnd/>
            <a:tailEnd/>
          </a:ln>
          <a:effectLst/>
        </p:spPr>
        <p:txBody>
          <a:bodyPr>
            <a:spAutoFit/>
          </a:bodyPr>
          <a:lstStyle/>
          <a:p>
            <a:pPr>
              <a:spcBef>
                <a:spcPct val="50000"/>
              </a:spcBef>
            </a:pPr>
            <a:r>
              <a:rPr lang="es-ES_tradnl" sz="2000" b="1" dirty="0">
                <a:solidFill>
                  <a:srgbClr val="FFFFCC"/>
                </a:solidFill>
                <a:latin typeface="Tempus Sans ITC" pitchFamily="82" charset="0"/>
              </a:rPr>
              <a:t>(384 </a:t>
            </a:r>
            <a:r>
              <a:rPr lang="es-ES_tradnl" sz="2000" b="1" dirty="0" err="1">
                <a:solidFill>
                  <a:srgbClr val="FFFFCC"/>
                </a:solidFill>
                <a:latin typeface="Tempus Sans ITC" pitchFamily="82" charset="0"/>
              </a:rPr>
              <a:t>a.c.</a:t>
            </a:r>
            <a:r>
              <a:rPr lang="es-ES_tradnl" sz="2000" b="1" dirty="0">
                <a:solidFill>
                  <a:srgbClr val="FFFFCC"/>
                </a:solidFill>
                <a:latin typeface="Tempus Sans ITC" pitchFamily="82" charset="0"/>
              </a:rPr>
              <a:t>)</a:t>
            </a:r>
            <a:endParaRPr lang="es-ES" sz="2000" b="1" dirty="0">
              <a:solidFill>
                <a:srgbClr val="FFFFCC"/>
              </a:solidFill>
              <a:latin typeface="Tempus Sans ITC" pitchFamily="82" charset="0"/>
            </a:endParaRPr>
          </a:p>
        </p:txBody>
      </p:sp>
      <p:sp>
        <p:nvSpPr>
          <p:cNvPr id="32" name="Line 49"/>
          <p:cNvSpPr>
            <a:spLocks noChangeShapeType="1"/>
          </p:cNvSpPr>
          <p:nvPr/>
        </p:nvSpPr>
        <p:spPr bwMode="auto">
          <a:xfrm>
            <a:off x="0" y="5085184"/>
            <a:ext cx="9144000" cy="0"/>
          </a:xfrm>
          <a:prstGeom prst="line">
            <a:avLst/>
          </a:prstGeom>
          <a:noFill/>
          <a:ln w="28575">
            <a:solidFill>
              <a:schemeClr val="bg1"/>
            </a:solidFill>
            <a:round/>
            <a:headEnd/>
            <a:tailEnd/>
          </a:ln>
          <a:effectLst/>
        </p:spPr>
        <p:txBody>
          <a:bodyPr/>
          <a:lstStyle/>
          <a:p>
            <a:endParaRPr lang="es-AR"/>
          </a:p>
        </p:txBody>
      </p:sp>
      <p:sp>
        <p:nvSpPr>
          <p:cNvPr id="34" name="Text Box 52" descr="Papel seda rosa"/>
          <p:cNvSpPr txBox="1">
            <a:spLocks noChangeArrowheads="1"/>
          </p:cNvSpPr>
          <p:nvPr/>
        </p:nvSpPr>
        <p:spPr bwMode="auto">
          <a:xfrm>
            <a:off x="5796136" y="5301208"/>
            <a:ext cx="2519363" cy="434975"/>
          </a:xfrm>
          <a:prstGeom prst="rect">
            <a:avLst/>
          </a:prstGeom>
          <a:blipFill dpi="0" rotWithShape="0">
            <a:blip r:embed="rId3"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dirty="0">
                <a:solidFill>
                  <a:srgbClr val="990099"/>
                </a:solidFill>
                <a:latin typeface="Tempus Sans ITC" pitchFamily="82" charset="0"/>
              </a:rPr>
              <a:t>CLAUDIO GALENO</a:t>
            </a:r>
            <a:endParaRPr lang="es-ES" sz="2000" b="1" dirty="0">
              <a:solidFill>
                <a:srgbClr val="990099"/>
              </a:solidFill>
              <a:latin typeface="Tempus Sans ITC" pitchFamily="82" charset="0"/>
            </a:endParaRPr>
          </a:p>
        </p:txBody>
      </p:sp>
      <p:sp>
        <p:nvSpPr>
          <p:cNvPr id="29" name="Text Box 59" descr="Papel seda rosa"/>
          <p:cNvSpPr txBox="1">
            <a:spLocks noChangeArrowheads="1"/>
          </p:cNvSpPr>
          <p:nvPr/>
        </p:nvSpPr>
        <p:spPr bwMode="auto">
          <a:xfrm>
            <a:off x="2051720" y="5805264"/>
            <a:ext cx="2519363" cy="434975"/>
          </a:xfrm>
          <a:prstGeom prst="rect">
            <a:avLst/>
          </a:prstGeom>
          <a:blipFill dpi="0" rotWithShape="0">
            <a:blip r:embed="rId3"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 sz="2000" b="1" dirty="0">
                <a:solidFill>
                  <a:srgbClr val="990099"/>
                </a:solidFill>
                <a:latin typeface="Tempus Sans ITC" pitchFamily="82" charset="0"/>
              </a:rPr>
              <a:t>PARACELSO</a:t>
            </a:r>
          </a:p>
        </p:txBody>
      </p:sp>
      <p:sp>
        <p:nvSpPr>
          <p:cNvPr id="30" name="Text Box 28"/>
          <p:cNvSpPr txBox="1">
            <a:spLocks noChangeArrowheads="1"/>
          </p:cNvSpPr>
          <p:nvPr/>
        </p:nvSpPr>
        <p:spPr bwMode="auto">
          <a:xfrm>
            <a:off x="6372200" y="5805264"/>
            <a:ext cx="1447800" cy="396875"/>
          </a:xfrm>
          <a:prstGeom prst="rect">
            <a:avLst/>
          </a:prstGeom>
          <a:noFill/>
          <a:ln w="9525">
            <a:noFill/>
            <a:miter lim="800000"/>
            <a:headEnd/>
            <a:tailEnd/>
          </a:ln>
          <a:effectLst/>
        </p:spPr>
        <p:txBody>
          <a:bodyPr>
            <a:spAutoFit/>
          </a:bodyPr>
          <a:lstStyle/>
          <a:p>
            <a:pPr>
              <a:spcBef>
                <a:spcPct val="50000"/>
              </a:spcBef>
            </a:pPr>
            <a:r>
              <a:rPr lang="es-ES_tradnl" sz="2000" b="1" dirty="0" smtClean="0">
                <a:solidFill>
                  <a:srgbClr val="FFFFCC"/>
                </a:solidFill>
                <a:latin typeface="Tempus Sans ITC" pitchFamily="82" charset="0"/>
              </a:rPr>
              <a:t>(131-200)</a:t>
            </a:r>
            <a:endParaRPr lang="es-ES" sz="2000" b="1" dirty="0">
              <a:solidFill>
                <a:srgbClr val="FFFFCC"/>
              </a:solidFill>
              <a:latin typeface="Tempus Sans ITC" pitchFamily="82" charset="0"/>
            </a:endParaRPr>
          </a:p>
        </p:txBody>
      </p:sp>
      <p:sp>
        <p:nvSpPr>
          <p:cNvPr id="31" name="Text Box 51"/>
          <p:cNvSpPr txBox="1">
            <a:spLocks noChangeArrowheads="1"/>
          </p:cNvSpPr>
          <p:nvPr/>
        </p:nvSpPr>
        <p:spPr bwMode="auto">
          <a:xfrm>
            <a:off x="179512" y="5013176"/>
            <a:ext cx="2736850" cy="461665"/>
          </a:xfrm>
          <a:prstGeom prst="rect">
            <a:avLst/>
          </a:prstGeom>
          <a:noFill/>
          <a:ln w="9525">
            <a:noFill/>
            <a:miter lim="800000"/>
            <a:headEnd/>
            <a:tailEnd/>
          </a:ln>
          <a:effectLst/>
        </p:spPr>
        <p:txBody>
          <a:bodyPr>
            <a:spAutoFit/>
            <a:scene3d>
              <a:camera prst="orthographicFront"/>
              <a:lightRig rig="threePt" dir="t"/>
            </a:scene3d>
            <a:sp3d extrusionH="57150">
              <a:bevelT w="57150" h="38100" prst="artDeco"/>
            </a:sp3d>
          </a:bodyPr>
          <a:lstStyle/>
          <a:p>
            <a:pPr algn="ctr">
              <a:spcBef>
                <a:spcPct val="50000"/>
              </a:spcBef>
            </a:pPr>
            <a:r>
              <a:rPr lang="es-ES" sz="2400" b="1" dirty="0">
                <a:solidFill>
                  <a:srgbClr val="FFCC00"/>
                </a:solidFill>
                <a:effectLst>
                  <a:outerShdw blurRad="38100" dist="38100" dir="2700000" algn="tl">
                    <a:srgbClr val="000000"/>
                  </a:outerShdw>
                </a:effectLst>
              </a:rPr>
              <a:t>Era </a:t>
            </a:r>
            <a:r>
              <a:rPr lang="es-ES" sz="2400" b="1" dirty="0" smtClean="0">
                <a:solidFill>
                  <a:srgbClr val="FFCC00"/>
                </a:solidFill>
                <a:effectLst>
                  <a:outerShdw blurRad="38100" dist="38100" dir="2700000" algn="tl">
                    <a:srgbClr val="000000"/>
                  </a:outerShdw>
                </a:effectLst>
              </a:rPr>
              <a:t>cristiana    </a:t>
            </a:r>
            <a:endParaRPr lang="es-ES" sz="2400" b="1" dirty="0">
              <a:solidFill>
                <a:srgbClr val="FFCC00"/>
              </a:solidFill>
              <a:effectLst>
                <a:outerShdw blurRad="38100" dist="38100" dir="2700000" algn="tl">
                  <a:srgbClr val="000000"/>
                </a:outerShdw>
              </a:effectLst>
            </a:endParaRPr>
          </a:p>
        </p:txBody>
      </p:sp>
      <p:sp>
        <p:nvSpPr>
          <p:cNvPr id="35" name="Oval 20"/>
          <p:cNvSpPr>
            <a:spLocks noChangeArrowheads="1"/>
          </p:cNvSpPr>
          <p:nvPr/>
        </p:nvSpPr>
        <p:spPr bwMode="auto">
          <a:xfrm rot="-10592651">
            <a:off x="4312399" y="5821025"/>
            <a:ext cx="1568529" cy="990600"/>
          </a:xfrm>
          <a:prstGeom prst="ellipse">
            <a:avLst/>
          </a:prstGeom>
          <a:solidFill>
            <a:srgbClr val="FFFF00"/>
          </a:solidFill>
          <a:ln w="9525">
            <a:solidFill>
              <a:schemeClr val="tx1"/>
            </a:solidFill>
            <a:round/>
            <a:headEnd/>
            <a:tailEnd/>
          </a:ln>
          <a:effectLst/>
        </p:spPr>
        <p:txBody>
          <a:bodyPr wrap="none" anchor="ctr"/>
          <a:lstStyle/>
          <a:p>
            <a:endParaRPr lang="es-AR"/>
          </a:p>
        </p:txBody>
      </p:sp>
      <p:sp>
        <p:nvSpPr>
          <p:cNvPr id="36" name="WordArt 21"/>
          <p:cNvSpPr>
            <a:spLocks noChangeArrowheads="1" noChangeShapeType="1" noTextEdit="1"/>
          </p:cNvSpPr>
          <p:nvPr/>
        </p:nvSpPr>
        <p:spPr bwMode="auto">
          <a:xfrm>
            <a:off x="4644008" y="6237312"/>
            <a:ext cx="855464" cy="84088"/>
          </a:xfrm>
          <a:prstGeom prst="rect">
            <a:avLst/>
          </a:prstGeom>
        </p:spPr>
        <p:txBody>
          <a:bodyPr spcFirstLastPara="1" wrap="none" fromWordArt="1">
            <a:prstTxWarp prst="textArchUp">
              <a:avLst>
                <a:gd name="adj" fmla="val 10800000"/>
              </a:avLst>
            </a:prstTxWarp>
          </a:bodyPr>
          <a:lstStyle/>
          <a:p>
            <a:pPr algn="ctr"/>
            <a:r>
              <a:rPr lang="es-AR" b="1" kern="10" dirty="0">
                <a:ln w="9525">
                  <a:solidFill>
                    <a:srgbClr val="000000"/>
                  </a:solidFill>
                  <a:round/>
                  <a:headEnd/>
                  <a:tailEnd/>
                </a:ln>
                <a:solidFill>
                  <a:srgbClr val="000000"/>
                </a:solidFill>
                <a:latin typeface="Tempus Sans ITC"/>
              </a:rPr>
              <a:t>EDAD</a:t>
            </a:r>
          </a:p>
        </p:txBody>
      </p:sp>
      <p:sp>
        <p:nvSpPr>
          <p:cNvPr id="37" name="WordArt 22"/>
          <p:cNvSpPr>
            <a:spLocks noChangeArrowheads="1" noChangeShapeType="1" noTextEdit="1"/>
          </p:cNvSpPr>
          <p:nvPr/>
        </p:nvSpPr>
        <p:spPr bwMode="auto">
          <a:xfrm>
            <a:off x="4644008" y="6381328"/>
            <a:ext cx="1042665" cy="250652"/>
          </a:xfrm>
          <a:prstGeom prst="rect">
            <a:avLst/>
          </a:prstGeom>
        </p:spPr>
        <p:txBody>
          <a:bodyPr wrap="none" fromWordArt="1">
            <a:prstTxWarp prst="textCanDown">
              <a:avLst>
                <a:gd name="adj" fmla="val 33333"/>
              </a:avLst>
            </a:prstTxWarp>
          </a:bodyPr>
          <a:lstStyle/>
          <a:p>
            <a:pPr algn="ctr"/>
            <a:r>
              <a:rPr lang="es-AR" b="1" kern="10" dirty="0">
                <a:ln w="9525">
                  <a:solidFill>
                    <a:srgbClr val="000000"/>
                  </a:solidFill>
                  <a:round/>
                  <a:headEnd/>
                  <a:tailEnd/>
                </a:ln>
                <a:solidFill>
                  <a:srgbClr val="000000"/>
                </a:solidFill>
                <a:latin typeface="Tempus Sans ITC"/>
              </a:rPr>
              <a:t>MEDIA</a:t>
            </a:r>
          </a:p>
        </p:txBody>
      </p:sp>
      <p:sp>
        <p:nvSpPr>
          <p:cNvPr id="38" name="Text Box 23"/>
          <p:cNvSpPr txBox="1">
            <a:spLocks noChangeArrowheads="1"/>
          </p:cNvSpPr>
          <p:nvPr/>
        </p:nvSpPr>
        <p:spPr bwMode="auto">
          <a:xfrm>
            <a:off x="2915816" y="6519446"/>
            <a:ext cx="1490464" cy="338554"/>
          </a:xfrm>
          <a:prstGeom prst="rect">
            <a:avLst/>
          </a:prstGeom>
          <a:noFill/>
          <a:ln w="9525">
            <a:noFill/>
            <a:miter lim="800000"/>
            <a:headEnd/>
            <a:tailEnd/>
          </a:ln>
          <a:effectLst/>
        </p:spPr>
        <p:txBody>
          <a:bodyPr wrap="square">
            <a:spAutoFit/>
          </a:bodyPr>
          <a:lstStyle/>
          <a:p>
            <a:pPr algn="ctr">
              <a:spcBef>
                <a:spcPct val="50000"/>
              </a:spcBef>
            </a:pPr>
            <a:r>
              <a:rPr lang="es-ES_tradnl" sz="1600" b="1" dirty="0">
                <a:solidFill>
                  <a:srgbClr val="FFFFCC"/>
                </a:solidFill>
                <a:latin typeface="Tempus Sans ITC" pitchFamily="82" charset="0"/>
              </a:rPr>
              <a:t>(S. XIII y XIV)</a:t>
            </a:r>
            <a:endParaRPr lang="es-ES" sz="1600" b="1" dirty="0">
              <a:solidFill>
                <a:srgbClr val="FFFFCC"/>
              </a:solidFill>
              <a:latin typeface="Tempus Sans ITC"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heckerboard(across)">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dissolve">
                                      <p:cBhvr>
                                        <p:cTn id="10" dur="500"/>
                                        <p:tgtEl>
                                          <p:spTgt spid="3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dissolve">
                                      <p:cBhvr>
                                        <p:cTn id="13" dur="500"/>
                                        <p:tgtEl>
                                          <p:spTgt spid="3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dissolve">
                                      <p:cBhvr>
                                        <p:cTn id="16" dur="500"/>
                                        <p:tgtEl>
                                          <p:spTgt spid="3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dissolve">
                                      <p:cBhvr>
                                        <p:cTn id="1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5" grpId="0" animBg="1"/>
      <p:bldP spid="36" grpId="0" animBg="1"/>
      <p:bldP spid="37" grpId="0" animBg="1"/>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700338" y="188913"/>
            <a:ext cx="6443662" cy="1569660"/>
          </a:xfrm>
          <a:prstGeom prst="rect">
            <a:avLst/>
          </a:prstGeom>
          <a:noFill/>
          <a:ln w="9525">
            <a:noFill/>
            <a:miter lim="800000"/>
            <a:headEnd/>
            <a:tailEnd/>
          </a:ln>
          <a:effectLst/>
        </p:spPr>
        <p:txBody>
          <a:bodyPr>
            <a:spAutoFit/>
          </a:bodyPr>
          <a:lstStyle/>
          <a:p>
            <a:pPr algn="ctr">
              <a:spcBef>
                <a:spcPct val="50000"/>
              </a:spcBef>
            </a:pPr>
            <a:r>
              <a:rPr lang="es-ES_tradnl" sz="3200" b="1" u="sng" dirty="0">
                <a:solidFill>
                  <a:srgbClr val="CCFFFF"/>
                </a:solidFill>
                <a:effectLst>
                  <a:outerShdw blurRad="38100" dist="38100" dir="2700000" algn="tl">
                    <a:srgbClr val="000000"/>
                  </a:outerShdw>
                </a:effectLst>
              </a:rPr>
              <a:t>PARACELSO</a:t>
            </a:r>
            <a:r>
              <a:rPr lang="es-ES_tradnl" sz="3200" b="1" dirty="0">
                <a:solidFill>
                  <a:srgbClr val="CCFFFF"/>
                </a:solidFill>
                <a:effectLst>
                  <a:outerShdw blurRad="38100" dist="38100" dir="2700000" algn="tl">
                    <a:srgbClr val="000000"/>
                  </a:outerShdw>
                </a:effectLst>
              </a:rPr>
              <a:t>                               </a:t>
            </a:r>
            <a:r>
              <a:rPr lang="es-ES_tradnl" sz="3200" b="1" dirty="0" smtClean="0">
                <a:solidFill>
                  <a:srgbClr val="CCFFFF"/>
                </a:solidFill>
                <a:effectLst>
                  <a:outerShdw blurRad="38100" dist="38100" dir="2700000" algn="tl">
                    <a:srgbClr val="000000"/>
                  </a:outerShdw>
                </a:effectLst>
              </a:rPr>
              <a:t> (</a:t>
            </a:r>
            <a:r>
              <a:rPr lang="es-ES_tradnl" sz="3200" b="1" dirty="0">
                <a:solidFill>
                  <a:srgbClr val="CCFFFF"/>
                </a:solidFill>
                <a:effectLst>
                  <a:outerShdw blurRad="38100" dist="38100" dir="2700000" algn="tl">
                    <a:srgbClr val="000000"/>
                  </a:outerShdw>
                </a:effectLst>
              </a:rPr>
              <a:t>Felipe Teofrasto de </a:t>
            </a:r>
            <a:r>
              <a:rPr lang="es-ES_tradnl" sz="3200" b="1" dirty="0" err="1">
                <a:solidFill>
                  <a:srgbClr val="CCFFFF"/>
                </a:solidFill>
                <a:effectLst>
                  <a:outerShdw blurRad="38100" dist="38100" dir="2700000" algn="tl">
                    <a:srgbClr val="000000"/>
                  </a:outerShdw>
                </a:effectLst>
              </a:rPr>
              <a:t>Hohenheim</a:t>
            </a:r>
            <a:r>
              <a:rPr lang="es-ES_tradnl" sz="3200" b="1" dirty="0">
                <a:solidFill>
                  <a:srgbClr val="CCFFFF"/>
                </a:solidFill>
                <a:effectLst>
                  <a:outerShdw blurRad="38100" dist="38100" dir="2700000" algn="tl">
                    <a:srgbClr val="000000"/>
                  </a:outerShdw>
                </a:effectLst>
              </a:rPr>
              <a:t>)                             (1493-1541)</a:t>
            </a:r>
            <a:endParaRPr lang="es-ES" sz="3200" b="1" u="sng" dirty="0">
              <a:solidFill>
                <a:srgbClr val="CCFFFF"/>
              </a:solidFill>
              <a:effectLst>
                <a:outerShdw blurRad="38100" dist="38100" dir="2700000" algn="tl">
                  <a:srgbClr val="000000"/>
                </a:outerShdw>
              </a:effectLst>
            </a:endParaRPr>
          </a:p>
        </p:txBody>
      </p:sp>
      <p:sp>
        <p:nvSpPr>
          <p:cNvPr id="81923" name="Text Box 3"/>
          <p:cNvSpPr txBox="1">
            <a:spLocks noChangeArrowheads="1"/>
          </p:cNvSpPr>
          <p:nvPr/>
        </p:nvSpPr>
        <p:spPr bwMode="auto">
          <a:xfrm>
            <a:off x="2438400" y="1700213"/>
            <a:ext cx="6705600" cy="4967287"/>
          </a:xfrm>
          <a:prstGeom prst="rect">
            <a:avLst/>
          </a:prstGeom>
          <a:noFill/>
          <a:ln w="9525">
            <a:noFill/>
            <a:miter lim="800000"/>
            <a:headEnd/>
            <a:tailEnd/>
          </a:ln>
          <a:effectLst/>
        </p:spPr>
        <p:txBody>
          <a:bodyPr>
            <a:spAutoFit/>
          </a:bodyPr>
          <a:lstStyle/>
          <a:p>
            <a:pPr algn="ctr">
              <a:spcBef>
                <a:spcPct val="50000"/>
              </a:spcBef>
            </a:pPr>
            <a:r>
              <a:rPr lang="es-ES" sz="3200" b="1">
                <a:solidFill>
                  <a:srgbClr val="CCFFFF"/>
                </a:solidFill>
                <a:effectLst>
                  <a:outerShdw blurRad="38100" dist="38100" dir="2700000" algn="tl">
                    <a:srgbClr val="000000"/>
                  </a:outerShdw>
                </a:effectLst>
              </a:rPr>
              <a:t>Médico y alquimista</a:t>
            </a:r>
          </a:p>
          <a:p>
            <a:pPr algn="ctr">
              <a:spcBef>
                <a:spcPct val="50000"/>
              </a:spcBef>
            </a:pPr>
            <a:r>
              <a:rPr lang="es-ES" sz="3200" b="1">
                <a:solidFill>
                  <a:srgbClr val="CCFFFF"/>
                </a:solidFill>
                <a:effectLst>
                  <a:outerShdw blurRad="38100" dist="38100" dir="2700000" algn="tl">
                    <a:srgbClr val="000000"/>
                  </a:outerShdw>
                </a:effectLst>
              </a:rPr>
              <a:t>Utilizó la Ley de la Similitud usando la Teoría de las Signaturas y las sustancias medicamentosas eran las que daban el nombre de la enfermedad: Epilepsia era Viridellus (muérdago)</a:t>
            </a:r>
          </a:p>
          <a:p>
            <a:pPr algn="ctr">
              <a:spcBef>
                <a:spcPct val="50000"/>
              </a:spcBef>
            </a:pPr>
            <a:r>
              <a:rPr lang="es-ES" sz="3200" b="1">
                <a:solidFill>
                  <a:srgbClr val="CCFFFF"/>
                </a:solidFill>
                <a:effectLst>
                  <a:outerShdw blurRad="38100" dist="38100" dir="2700000" algn="tl">
                    <a:srgbClr val="000000"/>
                  </a:outerShdw>
                </a:effectLst>
              </a:rPr>
              <a:t>Consideró al “Archeus” como el médico interior</a:t>
            </a:r>
          </a:p>
        </p:txBody>
      </p:sp>
      <p:pic>
        <p:nvPicPr>
          <p:cNvPr id="81928" name="Picture 8" descr="Paracel1"/>
          <p:cNvPicPr>
            <a:picLocks noChangeAspect="1" noChangeArrowheads="1"/>
          </p:cNvPicPr>
          <p:nvPr/>
        </p:nvPicPr>
        <p:blipFill>
          <a:blip r:embed="rId2" cstate="print"/>
          <a:srcRect/>
          <a:stretch>
            <a:fillRect/>
          </a:stretch>
        </p:blipFill>
        <p:spPr bwMode="auto">
          <a:xfrm>
            <a:off x="381000" y="304800"/>
            <a:ext cx="2057400" cy="37004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animEffect transition="in" filter="wipe(up)">
                                      <p:cBhvr>
                                        <p:cTn id="7" dur="1000"/>
                                        <p:tgtEl>
                                          <p:spTgt spid="819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1923">
                                            <p:txEl>
                                              <p:pRg st="2" end="2"/>
                                            </p:txEl>
                                          </p:spTgt>
                                        </p:tgtEl>
                                        <p:attrNameLst>
                                          <p:attrName>style.visibility</p:attrName>
                                        </p:attrNameLst>
                                      </p:cBhvr>
                                      <p:to>
                                        <p:strVal val="visible"/>
                                      </p:to>
                                    </p:set>
                                    <p:animEffect transition="in" filter="wipe(up)">
                                      <p:cBhvr>
                                        <p:cTn id="12" dur="1000"/>
                                        <p:tgtEl>
                                          <p:spTgt spid="819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2700338" y="260350"/>
            <a:ext cx="6443662" cy="579438"/>
          </a:xfrm>
          <a:prstGeom prst="rect">
            <a:avLst/>
          </a:prstGeom>
          <a:noFill/>
          <a:ln w="9525">
            <a:noFill/>
            <a:miter lim="800000"/>
            <a:headEnd/>
            <a:tailEnd/>
          </a:ln>
          <a:effectLst/>
        </p:spPr>
        <p:txBody>
          <a:bodyPr>
            <a:spAutoFit/>
          </a:bodyPr>
          <a:lstStyle/>
          <a:p>
            <a:pPr algn="ctr">
              <a:spcBef>
                <a:spcPct val="50000"/>
              </a:spcBef>
            </a:pPr>
            <a:r>
              <a:rPr lang="es-ES_tradnl" sz="3200" b="1" u="sng">
                <a:solidFill>
                  <a:srgbClr val="CCFFFF"/>
                </a:solidFill>
                <a:effectLst>
                  <a:outerShdw blurRad="38100" dist="38100" dir="2700000" algn="tl">
                    <a:srgbClr val="000000"/>
                  </a:outerShdw>
                </a:effectLst>
              </a:rPr>
              <a:t>PARACELSO</a:t>
            </a:r>
            <a:endParaRPr lang="es-ES" sz="3200" b="1" u="sng">
              <a:solidFill>
                <a:srgbClr val="CCFFFF"/>
              </a:solidFill>
              <a:effectLst>
                <a:outerShdw blurRad="38100" dist="38100" dir="2700000" algn="tl">
                  <a:srgbClr val="000000"/>
                </a:outerShdw>
              </a:effectLst>
            </a:endParaRPr>
          </a:p>
        </p:txBody>
      </p:sp>
      <p:sp>
        <p:nvSpPr>
          <p:cNvPr id="87043" name="Text Box 3"/>
          <p:cNvSpPr txBox="1">
            <a:spLocks noChangeArrowheads="1"/>
          </p:cNvSpPr>
          <p:nvPr/>
        </p:nvSpPr>
        <p:spPr bwMode="auto">
          <a:xfrm>
            <a:off x="2438400" y="1052513"/>
            <a:ext cx="6705600" cy="4968875"/>
          </a:xfrm>
          <a:prstGeom prst="rect">
            <a:avLst/>
          </a:prstGeom>
          <a:noFill/>
          <a:ln w="9525">
            <a:noFill/>
            <a:miter lim="800000"/>
            <a:headEnd/>
            <a:tailEnd/>
          </a:ln>
          <a:effectLst/>
        </p:spPr>
        <p:txBody>
          <a:bodyPr>
            <a:spAutoFit/>
          </a:bodyPr>
          <a:lstStyle/>
          <a:p>
            <a:pPr algn="ctr">
              <a:spcBef>
                <a:spcPct val="50000"/>
              </a:spcBef>
            </a:pPr>
            <a:r>
              <a:rPr lang="es-ES" sz="3200" b="1">
                <a:solidFill>
                  <a:srgbClr val="CCFFFF"/>
                </a:solidFill>
                <a:effectLst>
                  <a:outerShdw blurRad="38100" dist="38100" dir="2700000" algn="tl">
                    <a:srgbClr val="000000"/>
                  </a:outerShdw>
                </a:effectLst>
              </a:rPr>
              <a:t>Su accionar se basó en 4 columnas</a:t>
            </a:r>
          </a:p>
          <a:p>
            <a:pPr>
              <a:spcBef>
                <a:spcPct val="50000"/>
              </a:spcBef>
              <a:buFontTx/>
              <a:buChar char="•"/>
            </a:pPr>
            <a:r>
              <a:rPr lang="es-ES" sz="3200" b="1">
                <a:solidFill>
                  <a:srgbClr val="CCFFFF"/>
                </a:solidFill>
                <a:effectLst>
                  <a:outerShdw blurRad="38100" dist="38100" dir="2700000" algn="tl">
                    <a:srgbClr val="000000"/>
                  </a:outerShdw>
                </a:effectLst>
              </a:rPr>
              <a:t> La Filosofía Natural (en la naturaleza están los remedios)</a:t>
            </a:r>
          </a:p>
          <a:p>
            <a:pPr>
              <a:spcBef>
                <a:spcPct val="50000"/>
              </a:spcBef>
              <a:buFontTx/>
              <a:buChar char="•"/>
            </a:pPr>
            <a:r>
              <a:rPr lang="es-ES" sz="3200" b="1">
                <a:solidFill>
                  <a:srgbClr val="CCFFFF"/>
                </a:solidFill>
                <a:effectLst>
                  <a:outerShdw blurRad="38100" dist="38100" dir="2700000" algn="tl">
                    <a:srgbClr val="000000"/>
                  </a:outerShdw>
                </a:effectLst>
              </a:rPr>
              <a:t> La Alquimia (quintaesencia de las sustancias)</a:t>
            </a:r>
          </a:p>
          <a:p>
            <a:pPr>
              <a:spcBef>
                <a:spcPct val="50000"/>
              </a:spcBef>
              <a:buFontTx/>
              <a:buChar char="•"/>
            </a:pPr>
            <a:r>
              <a:rPr lang="es-ES" sz="3200" b="1">
                <a:solidFill>
                  <a:srgbClr val="CCFFFF"/>
                </a:solidFill>
                <a:effectLst>
                  <a:outerShdw blurRad="38100" dist="38100" dir="2700000" algn="tl">
                    <a:srgbClr val="000000"/>
                  </a:outerShdw>
                </a:effectLst>
              </a:rPr>
              <a:t> La Astronomía (macro y microcosmos)</a:t>
            </a:r>
          </a:p>
          <a:p>
            <a:pPr>
              <a:spcBef>
                <a:spcPct val="50000"/>
              </a:spcBef>
              <a:buFontTx/>
              <a:buChar char="•"/>
            </a:pPr>
            <a:r>
              <a:rPr lang="es-ES" sz="3200" b="1">
                <a:solidFill>
                  <a:srgbClr val="CCFFFF"/>
                </a:solidFill>
                <a:effectLst>
                  <a:outerShdw blurRad="38100" dist="38100" dir="2700000" algn="tl">
                    <a:srgbClr val="000000"/>
                  </a:outerShdw>
                </a:effectLst>
              </a:rPr>
              <a:t> El Amor y la Fe en Dios</a:t>
            </a:r>
          </a:p>
        </p:txBody>
      </p:sp>
      <p:pic>
        <p:nvPicPr>
          <p:cNvPr id="87044" name="Picture 4" descr="Paracel1"/>
          <p:cNvPicPr>
            <a:picLocks noChangeAspect="1" noChangeArrowheads="1"/>
          </p:cNvPicPr>
          <p:nvPr/>
        </p:nvPicPr>
        <p:blipFill>
          <a:blip r:embed="rId2" cstate="print"/>
          <a:srcRect/>
          <a:stretch>
            <a:fillRect/>
          </a:stretch>
        </p:blipFill>
        <p:spPr bwMode="auto">
          <a:xfrm>
            <a:off x="381000" y="304800"/>
            <a:ext cx="2057400" cy="3700463"/>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1029"/>
          <p:cNvSpPr txBox="1">
            <a:spLocks noChangeArrowheads="1"/>
          </p:cNvSpPr>
          <p:nvPr/>
        </p:nvSpPr>
        <p:spPr bwMode="auto">
          <a:xfrm>
            <a:off x="2700338" y="188913"/>
            <a:ext cx="6443662" cy="1569660"/>
          </a:xfrm>
          <a:prstGeom prst="rect">
            <a:avLst/>
          </a:prstGeom>
          <a:noFill/>
          <a:ln w="9525">
            <a:noFill/>
            <a:miter lim="800000"/>
            <a:headEnd/>
            <a:tailEnd/>
          </a:ln>
          <a:effectLst/>
        </p:spPr>
        <p:txBody>
          <a:bodyPr>
            <a:spAutoFit/>
          </a:bodyPr>
          <a:lstStyle/>
          <a:p>
            <a:pPr algn="ctr">
              <a:spcBef>
                <a:spcPct val="50000"/>
              </a:spcBef>
            </a:pPr>
            <a:r>
              <a:rPr lang="es-ES_tradnl" sz="3200" b="1" u="sng" dirty="0">
                <a:solidFill>
                  <a:srgbClr val="CCFFFF"/>
                </a:solidFill>
                <a:effectLst>
                  <a:outerShdw blurRad="38100" dist="38100" dir="2700000" algn="tl">
                    <a:srgbClr val="000000"/>
                  </a:outerShdw>
                </a:effectLst>
              </a:rPr>
              <a:t>PARACELSO</a:t>
            </a:r>
            <a:r>
              <a:rPr lang="es-ES_tradnl" sz="3200" b="1" dirty="0">
                <a:solidFill>
                  <a:srgbClr val="CCFFFF"/>
                </a:solidFill>
                <a:effectLst>
                  <a:outerShdw blurRad="38100" dist="38100" dir="2700000" algn="tl">
                    <a:srgbClr val="000000"/>
                  </a:outerShdw>
                </a:effectLst>
              </a:rPr>
              <a:t>                               </a:t>
            </a:r>
            <a:r>
              <a:rPr lang="es-ES_tradnl" sz="3200" b="1" dirty="0" smtClean="0">
                <a:solidFill>
                  <a:srgbClr val="CCFFFF"/>
                </a:solidFill>
                <a:effectLst>
                  <a:outerShdw blurRad="38100" dist="38100" dir="2700000" algn="tl">
                    <a:srgbClr val="000000"/>
                  </a:outerShdw>
                </a:effectLst>
              </a:rPr>
              <a:t> (</a:t>
            </a:r>
            <a:r>
              <a:rPr lang="es-ES_tradnl" sz="3200" b="1" dirty="0">
                <a:solidFill>
                  <a:srgbClr val="CCFFFF"/>
                </a:solidFill>
                <a:effectLst>
                  <a:outerShdw blurRad="38100" dist="38100" dir="2700000" algn="tl">
                    <a:srgbClr val="000000"/>
                  </a:outerShdw>
                </a:effectLst>
              </a:rPr>
              <a:t>Felipe Teofrasto de </a:t>
            </a:r>
            <a:r>
              <a:rPr lang="es-ES_tradnl" sz="3200" b="1" dirty="0" err="1">
                <a:solidFill>
                  <a:srgbClr val="CCFFFF"/>
                </a:solidFill>
                <a:effectLst>
                  <a:outerShdw blurRad="38100" dist="38100" dir="2700000" algn="tl">
                    <a:srgbClr val="000000"/>
                  </a:outerShdw>
                </a:effectLst>
              </a:rPr>
              <a:t>Hohenheim</a:t>
            </a:r>
            <a:r>
              <a:rPr lang="es-ES_tradnl" sz="3200" b="1" dirty="0">
                <a:solidFill>
                  <a:srgbClr val="CCFFFF"/>
                </a:solidFill>
                <a:effectLst>
                  <a:outerShdw blurRad="38100" dist="38100" dir="2700000" algn="tl">
                    <a:srgbClr val="000000"/>
                  </a:outerShdw>
                </a:effectLst>
              </a:rPr>
              <a:t>)                             (1493-1541)</a:t>
            </a:r>
            <a:endParaRPr lang="es-ES" sz="3200" b="1" u="sng" dirty="0">
              <a:solidFill>
                <a:srgbClr val="CCFFFF"/>
              </a:solidFill>
              <a:effectLst>
                <a:outerShdw blurRad="38100" dist="38100" dir="2700000" algn="tl">
                  <a:srgbClr val="000000"/>
                </a:outerShdw>
              </a:effectLst>
            </a:endParaRPr>
          </a:p>
        </p:txBody>
      </p:sp>
      <p:sp>
        <p:nvSpPr>
          <p:cNvPr id="23559" name="Text Box 1031"/>
          <p:cNvSpPr txBox="1">
            <a:spLocks noChangeArrowheads="1"/>
          </p:cNvSpPr>
          <p:nvPr/>
        </p:nvSpPr>
        <p:spPr bwMode="auto">
          <a:xfrm>
            <a:off x="914400" y="4495800"/>
            <a:ext cx="6705600" cy="579438"/>
          </a:xfrm>
          <a:prstGeom prst="rect">
            <a:avLst/>
          </a:prstGeom>
          <a:noFill/>
          <a:ln w="9525">
            <a:noFill/>
            <a:miter lim="800000"/>
            <a:headEnd/>
            <a:tailEnd/>
          </a:ln>
          <a:effectLst/>
        </p:spPr>
        <p:txBody>
          <a:bodyPr>
            <a:spAutoFit/>
          </a:bodyPr>
          <a:lstStyle/>
          <a:p>
            <a:pPr>
              <a:spcBef>
                <a:spcPct val="50000"/>
              </a:spcBef>
            </a:pPr>
            <a:r>
              <a:rPr lang="es-ES_tradnl" sz="3200" b="1">
                <a:solidFill>
                  <a:srgbClr val="CCFFFF"/>
                </a:solidFill>
                <a:effectLst>
                  <a:outerShdw blurRad="38100" dist="38100" dir="2700000" algn="tl">
                    <a:srgbClr val="000000"/>
                  </a:outerShdw>
                </a:effectLst>
              </a:rPr>
              <a:t>CUERPO         ALMA       ESPÍRITU</a:t>
            </a:r>
            <a:endParaRPr lang="es-ES" sz="3200" b="1">
              <a:solidFill>
                <a:srgbClr val="CCFFFF"/>
              </a:solidFill>
              <a:effectLst>
                <a:outerShdw blurRad="38100" dist="38100" dir="2700000" algn="tl">
                  <a:srgbClr val="000000"/>
                </a:outerShdw>
              </a:effectLst>
            </a:endParaRPr>
          </a:p>
        </p:txBody>
      </p:sp>
      <p:sp>
        <p:nvSpPr>
          <p:cNvPr id="23560" name="Oval 1032"/>
          <p:cNvSpPr>
            <a:spLocks noChangeArrowheads="1"/>
          </p:cNvSpPr>
          <p:nvPr/>
        </p:nvSpPr>
        <p:spPr bwMode="auto">
          <a:xfrm>
            <a:off x="685800" y="4267200"/>
            <a:ext cx="7239000" cy="990600"/>
          </a:xfrm>
          <a:prstGeom prst="ellipse">
            <a:avLst/>
          </a:prstGeom>
          <a:noFill/>
          <a:ln w="9525">
            <a:solidFill>
              <a:srgbClr val="66FFFF"/>
            </a:solidFill>
            <a:round/>
            <a:headEnd/>
            <a:tailEnd/>
          </a:ln>
          <a:effectLst/>
        </p:spPr>
        <p:txBody>
          <a:bodyPr wrap="none" anchor="ctr"/>
          <a:lstStyle/>
          <a:p>
            <a:endParaRPr lang="es-AR"/>
          </a:p>
        </p:txBody>
      </p:sp>
      <p:sp>
        <p:nvSpPr>
          <p:cNvPr id="23561" name="AutoShape 1033"/>
          <p:cNvSpPr>
            <a:spLocks noChangeArrowheads="1"/>
          </p:cNvSpPr>
          <p:nvPr/>
        </p:nvSpPr>
        <p:spPr bwMode="auto">
          <a:xfrm>
            <a:off x="3657600" y="5410200"/>
            <a:ext cx="990600" cy="457200"/>
          </a:xfrm>
          <a:prstGeom prst="downArrow">
            <a:avLst>
              <a:gd name="adj1" fmla="val 50000"/>
              <a:gd name="adj2" fmla="val 25000"/>
            </a:avLst>
          </a:prstGeom>
          <a:solidFill>
            <a:srgbClr val="66FFFF"/>
          </a:solidFill>
          <a:ln w="9525">
            <a:solidFill>
              <a:schemeClr val="tx1"/>
            </a:solidFill>
            <a:miter lim="800000"/>
            <a:headEnd/>
            <a:tailEnd/>
          </a:ln>
          <a:effectLst/>
        </p:spPr>
        <p:txBody>
          <a:bodyPr wrap="none" anchor="ctr"/>
          <a:lstStyle/>
          <a:p>
            <a:endParaRPr lang="es-AR"/>
          </a:p>
        </p:txBody>
      </p:sp>
      <p:sp>
        <p:nvSpPr>
          <p:cNvPr id="23562" name="Text Box 1034"/>
          <p:cNvSpPr txBox="1">
            <a:spLocks noChangeArrowheads="1"/>
          </p:cNvSpPr>
          <p:nvPr/>
        </p:nvSpPr>
        <p:spPr bwMode="auto">
          <a:xfrm>
            <a:off x="838200" y="5867400"/>
            <a:ext cx="6705600" cy="579438"/>
          </a:xfrm>
          <a:prstGeom prst="rect">
            <a:avLst/>
          </a:prstGeom>
          <a:noFill/>
          <a:ln w="9525">
            <a:noFill/>
            <a:miter lim="800000"/>
            <a:headEnd/>
            <a:tailEnd/>
          </a:ln>
          <a:effectLst/>
        </p:spPr>
        <p:txBody>
          <a:bodyPr>
            <a:spAutoFit/>
          </a:bodyPr>
          <a:lstStyle/>
          <a:p>
            <a:pPr algn="ctr">
              <a:spcBef>
                <a:spcPct val="50000"/>
              </a:spcBef>
            </a:pPr>
            <a:r>
              <a:rPr lang="es-ES_tradnl" sz="3200" b="1">
                <a:solidFill>
                  <a:srgbClr val="CCFFFF"/>
                </a:solidFill>
                <a:effectLst>
                  <a:outerShdw blurRad="38100" dist="38100" dir="2700000" algn="tl">
                    <a:srgbClr val="000000"/>
                  </a:outerShdw>
                </a:effectLst>
              </a:rPr>
              <a:t>MONISMO</a:t>
            </a:r>
            <a:endParaRPr lang="es-ES" sz="3200" b="1">
              <a:solidFill>
                <a:srgbClr val="CCFFFF"/>
              </a:solidFill>
              <a:effectLst>
                <a:outerShdw blurRad="38100" dist="38100" dir="2700000" algn="tl">
                  <a:srgbClr val="000000"/>
                </a:outerShdw>
              </a:effectLst>
            </a:endParaRPr>
          </a:p>
        </p:txBody>
      </p:sp>
      <p:pic>
        <p:nvPicPr>
          <p:cNvPr id="23564" name="Picture 1036" descr="Paracel1"/>
          <p:cNvPicPr>
            <a:picLocks noChangeAspect="1" noChangeArrowheads="1"/>
          </p:cNvPicPr>
          <p:nvPr/>
        </p:nvPicPr>
        <p:blipFill>
          <a:blip r:embed="rId2" cstate="print"/>
          <a:srcRect/>
          <a:stretch>
            <a:fillRect/>
          </a:stretch>
        </p:blipFill>
        <p:spPr bwMode="auto">
          <a:xfrm>
            <a:off x="381000" y="304800"/>
            <a:ext cx="2057400" cy="37004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61"/>
                                        </p:tgtEl>
                                        <p:attrNameLst>
                                          <p:attrName>style.visibility</p:attrName>
                                        </p:attrNameLst>
                                      </p:cBhvr>
                                      <p:to>
                                        <p:strVal val="visible"/>
                                      </p:to>
                                    </p:set>
                                    <p:animEffect transition="in" filter="dissolve">
                                      <p:cBhvr>
                                        <p:cTn id="7" dur="500"/>
                                        <p:tgtEl>
                                          <p:spTgt spid="23561"/>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3562"/>
                                        </p:tgtEl>
                                        <p:attrNameLst>
                                          <p:attrName>style.visibility</p:attrName>
                                        </p:attrNameLst>
                                      </p:cBhvr>
                                      <p:to>
                                        <p:strVal val="visible"/>
                                      </p:to>
                                    </p:set>
                                    <p:animEffect transition="in" filter="box(in)">
                                      <p:cBhvr>
                                        <p:cTn id="11"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animBg="1"/>
      <p:bldP spid="2356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solidFill>
                  <a:srgbClr val="A3FFFF"/>
                </a:solidFill>
              </a:rPr>
              <a:t>FILOSOFÍA</a:t>
            </a:r>
            <a:endParaRPr lang="es-AR" dirty="0">
              <a:solidFill>
                <a:srgbClr val="A3FFFF"/>
              </a:solidFill>
            </a:endParaRPr>
          </a:p>
        </p:txBody>
      </p:sp>
      <p:sp>
        <p:nvSpPr>
          <p:cNvPr id="3" name="2 Marcador de contenido"/>
          <p:cNvSpPr>
            <a:spLocks noGrp="1"/>
          </p:cNvSpPr>
          <p:nvPr>
            <p:ph idx="1"/>
          </p:nvPr>
        </p:nvSpPr>
        <p:spPr>
          <a:xfrm>
            <a:off x="467544" y="1412776"/>
            <a:ext cx="8229600" cy="4709160"/>
          </a:xfrm>
        </p:spPr>
        <p:txBody>
          <a:bodyPr/>
          <a:lstStyle/>
          <a:p>
            <a:r>
              <a:rPr lang="es-AR" dirty="0" err="1" smtClean="0"/>
              <a:t>Philo</a:t>
            </a:r>
            <a:r>
              <a:rPr lang="es-AR" dirty="0" smtClean="0"/>
              <a:t> = Amante</a:t>
            </a:r>
          </a:p>
          <a:p>
            <a:r>
              <a:rPr lang="es-AR" dirty="0" err="1" smtClean="0"/>
              <a:t>Sophia</a:t>
            </a:r>
            <a:r>
              <a:rPr lang="es-AR" dirty="0" smtClean="0"/>
              <a:t> = Sabiduría</a:t>
            </a:r>
          </a:p>
          <a:p>
            <a:pPr>
              <a:buNone/>
            </a:pPr>
            <a:endParaRPr lang="es-AR" dirty="0" smtClean="0"/>
          </a:p>
          <a:p>
            <a:r>
              <a:rPr lang="es-ES_tradnl" b="1" i="1" dirty="0" smtClean="0">
                <a:solidFill>
                  <a:srgbClr val="CCFFFF"/>
                </a:solidFill>
                <a:effectLst>
                  <a:outerShdw blurRad="38100" dist="38100" dir="2700000" algn="tl">
                    <a:srgbClr val="000000"/>
                  </a:outerShdw>
                </a:effectLst>
                <a:latin typeface="Bookman Old Style" pitchFamily="18" charset="0"/>
              </a:rPr>
              <a:t>Desarrollo de una conciencia de sí mismo</a:t>
            </a:r>
          </a:p>
          <a:p>
            <a:r>
              <a:rPr lang="es-ES_tradnl" b="1" i="1" dirty="0" smtClean="0">
                <a:solidFill>
                  <a:srgbClr val="CCFFFF"/>
                </a:solidFill>
                <a:effectLst>
                  <a:outerShdw blurRad="38100" dist="38100" dir="2700000" algn="tl">
                    <a:srgbClr val="000000"/>
                  </a:outerShdw>
                </a:effectLst>
                <a:latin typeface="Bookman Old Style" pitchFamily="18" charset="0"/>
              </a:rPr>
              <a:t>Formación ética</a:t>
            </a:r>
            <a:endParaRPr lang="es-ES" b="1" i="1" dirty="0" smtClean="0">
              <a:solidFill>
                <a:srgbClr val="CCFFFF"/>
              </a:solidFill>
              <a:effectLst>
                <a:outerShdw blurRad="38100" dist="38100" dir="2700000" algn="tl">
                  <a:srgbClr val="000000"/>
                </a:outerShdw>
              </a:effectLst>
              <a:latin typeface="Bookman Old Style" pitchFamily="18" charset="0"/>
            </a:endParaRPr>
          </a:p>
          <a:p>
            <a:r>
              <a:rPr lang="es-ES_tradnl" b="1" i="1" dirty="0" smtClean="0">
                <a:solidFill>
                  <a:srgbClr val="CCFFFF"/>
                </a:solidFill>
                <a:effectLst>
                  <a:outerShdw blurRad="38100" dist="38100" dir="2700000" algn="tl">
                    <a:srgbClr val="000000"/>
                  </a:outerShdw>
                </a:effectLst>
                <a:latin typeface="Bookman Old Style" pitchFamily="18" charset="0"/>
              </a:rPr>
              <a:t>Desarrollo del pensamiento crítico</a:t>
            </a:r>
            <a:endParaRPr lang="es-AR" dirty="0"/>
          </a:p>
        </p:txBody>
      </p:sp>
      <p:sp>
        <p:nvSpPr>
          <p:cNvPr id="4" name="3 CuadroTexto"/>
          <p:cNvSpPr txBox="1"/>
          <p:nvPr/>
        </p:nvSpPr>
        <p:spPr>
          <a:xfrm>
            <a:off x="5004048" y="6453336"/>
            <a:ext cx="3888432" cy="369332"/>
          </a:xfrm>
          <a:prstGeom prst="rect">
            <a:avLst/>
          </a:prstGeom>
          <a:noFill/>
        </p:spPr>
        <p:txBody>
          <a:bodyPr wrap="square" rtlCol="0">
            <a:spAutoFit/>
          </a:bodyPr>
          <a:lstStyle/>
          <a:p>
            <a:pPr algn="r"/>
            <a:r>
              <a:rPr lang="es-AR" b="1" dirty="0" smtClean="0"/>
              <a:t>Dra. Silvia C. Mercado</a:t>
            </a:r>
            <a:endParaRPr lang="es-A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heckerboard(across)">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84213" y="0"/>
            <a:ext cx="7772400" cy="1143000"/>
          </a:xfrm>
        </p:spPr>
        <p:txBody>
          <a:bodyPr/>
          <a:lstStyle/>
          <a:p>
            <a:r>
              <a:rPr lang="es-ES" u="sng">
                <a:solidFill>
                  <a:srgbClr val="66CCFF"/>
                </a:solidFill>
                <a:effectLst>
                  <a:outerShdw blurRad="38100" dist="38100" dir="2700000" algn="tl">
                    <a:srgbClr val="000000"/>
                  </a:outerShdw>
                </a:effectLst>
              </a:rPr>
              <a:t>Frases de Paracelso</a:t>
            </a:r>
          </a:p>
        </p:txBody>
      </p:sp>
      <p:sp>
        <p:nvSpPr>
          <p:cNvPr id="105475" name="Rectangle 3"/>
          <p:cNvSpPr>
            <a:spLocks noGrp="1" noChangeArrowheads="1"/>
          </p:cNvSpPr>
          <p:nvPr>
            <p:ph type="body" idx="1"/>
          </p:nvPr>
        </p:nvSpPr>
        <p:spPr>
          <a:xfrm>
            <a:off x="250825" y="981075"/>
            <a:ext cx="8569325" cy="5111750"/>
          </a:xfrm>
        </p:spPr>
        <p:txBody>
          <a:bodyPr>
            <a:normAutofit lnSpcReduction="10000"/>
          </a:bodyPr>
          <a:lstStyle/>
          <a:p>
            <a:pPr>
              <a:lnSpc>
                <a:spcPct val="90000"/>
              </a:lnSpc>
            </a:pPr>
            <a:r>
              <a:rPr lang="es-ES" sz="2400" i="1" dirty="0">
                <a:ln w="18415" cmpd="sng">
                  <a:solidFill>
                    <a:srgbClr val="FFFFFF"/>
                  </a:solidFill>
                  <a:prstDash val="solid"/>
                </a:ln>
                <a:solidFill>
                  <a:schemeClr val="accent2">
                    <a:lumMod val="60000"/>
                    <a:lumOff val="40000"/>
                  </a:schemeClr>
                </a:solidFill>
                <a:effectLst>
                  <a:glow rad="63500">
                    <a:schemeClr val="accent1">
                      <a:satMod val="175000"/>
                      <a:alpha val="40000"/>
                    </a:schemeClr>
                  </a:glow>
                  <a:outerShdw blurRad="63500" dir="3600000" algn="tl" rotWithShape="0">
                    <a:srgbClr val="000000">
                      <a:alpha val="70000"/>
                    </a:srgbClr>
                  </a:outerShdw>
                </a:effectLst>
              </a:rPr>
              <a:t>“Nada es veneno, todo es veneno: la diferencia está en la dosis” </a:t>
            </a:r>
          </a:p>
          <a:p>
            <a:pPr>
              <a:lnSpc>
                <a:spcPct val="90000"/>
              </a:lnSpc>
              <a:buFontTx/>
              <a:buNone/>
            </a:pPr>
            <a:endParaRPr lang="es-ES" sz="2400" i="1" dirty="0">
              <a:ln w="18415" cmpd="sng">
                <a:solidFill>
                  <a:srgbClr val="FFFFFF"/>
                </a:solidFill>
                <a:prstDash val="solid"/>
              </a:ln>
              <a:solidFill>
                <a:schemeClr val="accent2">
                  <a:lumMod val="60000"/>
                  <a:lumOff val="40000"/>
                </a:schemeClr>
              </a:solidFill>
              <a:effectLst>
                <a:glow rad="63500">
                  <a:schemeClr val="accent1">
                    <a:satMod val="175000"/>
                    <a:alpha val="40000"/>
                  </a:schemeClr>
                </a:glow>
                <a:outerShdw blurRad="63500" dir="3600000" algn="tl" rotWithShape="0">
                  <a:srgbClr val="000000">
                    <a:alpha val="70000"/>
                  </a:srgbClr>
                </a:outerShdw>
              </a:effectLst>
            </a:endParaRPr>
          </a:p>
          <a:p>
            <a:pPr>
              <a:lnSpc>
                <a:spcPct val="90000"/>
              </a:lnSpc>
            </a:pPr>
            <a:r>
              <a:rPr lang="es-ES" sz="2400" i="1" dirty="0">
                <a:ln w="18415" cmpd="sng">
                  <a:solidFill>
                    <a:srgbClr val="FFFFFF"/>
                  </a:solidFill>
                  <a:prstDash val="solid"/>
                </a:ln>
                <a:solidFill>
                  <a:schemeClr val="accent2">
                    <a:lumMod val="60000"/>
                    <a:lumOff val="40000"/>
                  </a:schemeClr>
                </a:solidFill>
                <a:effectLst>
                  <a:glow rad="63500">
                    <a:schemeClr val="accent1">
                      <a:satMod val="175000"/>
                      <a:alpha val="40000"/>
                    </a:schemeClr>
                  </a:glow>
                  <a:outerShdw blurRad="63500" dir="3600000" algn="tl" rotWithShape="0">
                    <a:srgbClr val="000000">
                      <a:alpha val="70000"/>
                    </a:srgbClr>
                  </a:outerShdw>
                </a:effectLst>
              </a:rPr>
              <a:t>“El médico debe ser el auxiliar de la naturaleza, no su enemigo”</a:t>
            </a:r>
          </a:p>
          <a:p>
            <a:pPr>
              <a:lnSpc>
                <a:spcPct val="90000"/>
              </a:lnSpc>
              <a:buFontTx/>
              <a:buNone/>
            </a:pPr>
            <a:r>
              <a:rPr lang="es-ES" sz="2400" i="1" dirty="0">
                <a:ln w="18415" cmpd="sng">
                  <a:solidFill>
                    <a:srgbClr val="FFFFFF"/>
                  </a:solidFill>
                  <a:prstDash val="solid"/>
                </a:ln>
                <a:solidFill>
                  <a:schemeClr val="accent2">
                    <a:lumMod val="60000"/>
                    <a:lumOff val="40000"/>
                  </a:schemeClr>
                </a:solidFill>
                <a:effectLst>
                  <a:glow rad="63500">
                    <a:schemeClr val="accent1">
                      <a:satMod val="175000"/>
                      <a:alpha val="40000"/>
                    </a:schemeClr>
                  </a:glow>
                  <a:outerShdw blurRad="63500" dir="3600000" algn="tl" rotWithShape="0">
                    <a:srgbClr val="000000">
                      <a:alpha val="70000"/>
                    </a:srgbClr>
                  </a:outerShdw>
                </a:effectLst>
              </a:rPr>
              <a:t> </a:t>
            </a:r>
          </a:p>
          <a:p>
            <a:pPr>
              <a:lnSpc>
                <a:spcPct val="90000"/>
              </a:lnSpc>
            </a:pPr>
            <a:r>
              <a:rPr lang="es-ES" sz="2400" i="1" dirty="0">
                <a:ln w="18415" cmpd="sng">
                  <a:solidFill>
                    <a:srgbClr val="FFFFFF"/>
                  </a:solidFill>
                  <a:prstDash val="solid"/>
                </a:ln>
                <a:solidFill>
                  <a:schemeClr val="accent2">
                    <a:lumMod val="60000"/>
                    <a:lumOff val="40000"/>
                  </a:schemeClr>
                </a:solidFill>
                <a:effectLst>
                  <a:glow rad="63500">
                    <a:schemeClr val="accent1">
                      <a:satMod val="175000"/>
                      <a:alpha val="40000"/>
                    </a:schemeClr>
                  </a:glow>
                  <a:outerShdw blurRad="63500" dir="3600000" algn="tl" rotWithShape="0">
                    <a:srgbClr val="000000">
                      <a:alpha val="70000"/>
                    </a:srgbClr>
                  </a:outerShdw>
                </a:effectLst>
              </a:rPr>
              <a:t>Nada está en mí, sino en lo mejor de lo que es capaz la medicina, en lo mejor que hay en la Naturaleza, en lo mejor que la naturaleza de la tierra sabe dar fielmente a los enfermos. Por eso no parto de mí, sino de la Naturaleza, de lo que también yo he salido</a:t>
            </a:r>
            <a:r>
              <a:rPr lang="es-ES" sz="2400" dirty="0">
                <a:ln w="18415" cmpd="sng">
                  <a:solidFill>
                    <a:srgbClr val="FFFFFF"/>
                  </a:solidFill>
                  <a:prstDash val="solid"/>
                </a:ln>
                <a:solidFill>
                  <a:schemeClr val="accent2">
                    <a:lumMod val="60000"/>
                    <a:lumOff val="40000"/>
                  </a:schemeClr>
                </a:solidFill>
                <a:effectLst>
                  <a:glow rad="63500">
                    <a:schemeClr val="accent1">
                      <a:satMod val="175000"/>
                      <a:alpha val="40000"/>
                    </a:schemeClr>
                  </a:glow>
                  <a:outerShdw blurRad="63500" dir="3600000" algn="tl" rotWithShape="0">
                    <a:srgbClr val="000000">
                      <a:alpha val="70000"/>
                    </a:srgbClr>
                  </a:outerShdw>
                </a:effectLst>
              </a:rPr>
              <a:t> </a:t>
            </a:r>
            <a:endParaRPr lang="es-ES" sz="2400" i="1" dirty="0">
              <a:ln w="18415" cmpd="sng">
                <a:solidFill>
                  <a:srgbClr val="FFFFFF"/>
                </a:solidFill>
                <a:prstDash val="solid"/>
              </a:ln>
              <a:solidFill>
                <a:schemeClr val="accent2">
                  <a:lumMod val="60000"/>
                  <a:lumOff val="40000"/>
                </a:schemeClr>
              </a:solidFill>
              <a:effectLst>
                <a:glow rad="63500">
                  <a:schemeClr val="accent1">
                    <a:satMod val="175000"/>
                    <a:alpha val="40000"/>
                  </a:schemeClr>
                </a:glow>
                <a:outerShdw blurRad="63500" dir="3600000" algn="tl" rotWithShape="0">
                  <a:srgbClr val="000000">
                    <a:alpha val="70000"/>
                  </a:srgbClr>
                </a:outerShdw>
              </a:effectLst>
            </a:endParaRPr>
          </a:p>
          <a:p>
            <a:pPr>
              <a:lnSpc>
                <a:spcPct val="90000"/>
              </a:lnSpc>
              <a:buFontTx/>
              <a:buNone/>
            </a:pPr>
            <a:endParaRPr lang="es-ES" sz="2400" i="1" dirty="0">
              <a:ln w="18415" cmpd="sng">
                <a:solidFill>
                  <a:srgbClr val="FFFFFF"/>
                </a:solidFill>
                <a:prstDash val="solid"/>
              </a:ln>
              <a:solidFill>
                <a:schemeClr val="accent2">
                  <a:lumMod val="60000"/>
                  <a:lumOff val="40000"/>
                </a:schemeClr>
              </a:solidFill>
              <a:effectLst>
                <a:glow rad="63500">
                  <a:schemeClr val="accent1">
                    <a:satMod val="175000"/>
                    <a:alpha val="40000"/>
                  </a:schemeClr>
                </a:glow>
                <a:outerShdw blurRad="63500" dir="3600000" algn="tl" rotWithShape="0">
                  <a:srgbClr val="000000">
                    <a:alpha val="70000"/>
                  </a:srgbClr>
                </a:outerShdw>
              </a:effectLst>
            </a:endParaRPr>
          </a:p>
          <a:p>
            <a:pPr>
              <a:lnSpc>
                <a:spcPct val="90000"/>
              </a:lnSpc>
            </a:pPr>
            <a:r>
              <a:rPr lang="es-ES" sz="2400" i="1" dirty="0">
                <a:ln w="18415" cmpd="sng">
                  <a:solidFill>
                    <a:srgbClr val="FFFFFF"/>
                  </a:solidFill>
                  <a:prstDash val="solid"/>
                </a:ln>
                <a:solidFill>
                  <a:schemeClr val="accent2">
                    <a:lumMod val="60000"/>
                    <a:lumOff val="40000"/>
                  </a:schemeClr>
                </a:solidFill>
                <a:effectLst>
                  <a:glow rad="63500">
                    <a:schemeClr val="accent1">
                      <a:satMod val="175000"/>
                      <a:alpha val="40000"/>
                    </a:schemeClr>
                  </a:glow>
                  <a:outerShdw blurRad="63500" dir="3600000" algn="tl" rotWithShape="0">
                    <a:srgbClr val="000000">
                      <a:alpha val="70000"/>
                    </a:srgbClr>
                  </a:outerShdw>
                </a:effectLst>
              </a:rPr>
              <a:t>“Deberíamos servir a la naturaleza y no contrariarla. Ella es la gran maestra”</a:t>
            </a:r>
          </a:p>
          <a:p>
            <a:pPr>
              <a:lnSpc>
                <a:spcPct val="90000"/>
              </a:lnSpc>
              <a:buFontTx/>
              <a:buNone/>
            </a:pPr>
            <a:endParaRPr lang="es-ES" sz="2400" i="1" dirty="0">
              <a:ln w="18415" cmpd="sng">
                <a:solidFill>
                  <a:srgbClr val="FFFFFF"/>
                </a:solidFill>
                <a:prstDash val="solid"/>
              </a:ln>
              <a:solidFill>
                <a:schemeClr val="accent2">
                  <a:lumMod val="60000"/>
                  <a:lumOff val="40000"/>
                </a:schemeClr>
              </a:solidFill>
              <a:effectLst>
                <a:glow rad="63500">
                  <a:schemeClr val="accent1">
                    <a:satMod val="175000"/>
                    <a:alpha val="40000"/>
                  </a:schemeClr>
                </a:glow>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a:xfrm>
            <a:off x="539552" y="692150"/>
            <a:ext cx="8280920" cy="4114800"/>
          </a:xfrm>
        </p:spPr>
        <p:txBody>
          <a:bodyPr/>
          <a:lstStyle/>
          <a:p>
            <a:pPr>
              <a:lnSpc>
                <a:spcPct val="80000"/>
              </a:lnSpc>
            </a:pPr>
            <a:r>
              <a:rPr lang="es-ES" sz="2800" i="1" dirty="0">
                <a:ln w="18415" cmpd="sng">
                  <a:solidFill>
                    <a:srgbClr val="FFFFFF"/>
                  </a:solidFill>
                  <a:prstDash val="solid"/>
                </a:ln>
                <a:solidFill>
                  <a:schemeClr val="accent2">
                    <a:lumMod val="60000"/>
                    <a:lumOff val="40000"/>
                  </a:schemeClr>
                </a:solidFill>
                <a:effectLst>
                  <a:outerShdw blurRad="63500" dir="3600000" algn="tl" rotWithShape="0">
                    <a:srgbClr val="000000">
                      <a:alpha val="70000"/>
                    </a:srgbClr>
                  </a:outerShdw>
                </a:effectLst>
              </a:rPr>
              <a:t>Sabed que nuestro mundo y todo lo que vemos y podemos tocar en nuestro entorno no son más que la mitad del Cosmos. Aquel mundo que no vemos es igual al nuestro en peso y medida, en esencia y condición. De donde se sigue que también hay otra mitad del hombre que actúa en ese mundo invisible. Cuando sabemos de la existencia de ambos mundos, entendemos que sólo las dos mitades forman un hombre completo; porque son por así decirlo como dos hombres unidos en un cuerpo </a:t>
            </a:r>
          </a:p>
        </p:txBody>
      </p:sp>
      <p:sp>
        <p:nvSpPr>
          <p:cNvPr id="107524" name="Text Box 4"/>
          <p:cNvSpPr txBox="1">
            <a:spLocks noChangeArrowheads="1"/>
          </p:cNvSpPr>
          <p:nvPr/>
        </p:nvSpPr>
        <p:spPr bwMode="auto">
          <a:xfrm>
            <a:off x="467544" y="5157192"/>
            <a:ext cx="3384550" cy="461665"/>
          </a:xfrm>
          <a:prstGeom prst="rect">
            <a:avLst/>
          </a:prstGeom>
          <a:noFill/>
          <a:ln w="9525">
            <a:noFill/>
            <a:miter lim="800000"/>
            <a:headEnd/>
            <a:tailEnd/>
          </a:ln>
          <a:effectLst/>
        </p:spPr>
        <p:txBody>
          <a:bodyPr>
            <a:spAutoFit/>
          </a:bodyPr>
          <a:lstStyle/>
          <a:p>
            <a:pPr>
              <a:spcBef>
                <a:spcPct val="50000"/>
              </a:spcBef>
            </a:pPr>
            <a:r>
              <a:rPr lang="es-ES" sz="2400" dirty="0">
                <a:ln w="18415" cmpd="sng">
                  <a:solidFill>
                    <a:srgbClr val="FFFFFF"/>
                  </a:solidFill>
                  <a:prstDash val="solid"/>
                </a:ln>
                <a:solidFill>
                  <a:srgbClr val="FFFFFF"/>
                </a:solidFill>
                <a:effectLst>
                  <a:outerShdw blurRad="63500" dir="3600000" algn="tl" rotWithShape="0">
                    <a:srgbClr val="000000">
                      <a:alpha val="70000"/>
                    </a:srgbClr>
                  </a:outerShdw>
                </a:effectLst>
              </a:rPr>
              <a:t>Nos remite a Aristóteles</a:t>
            </a:r>
          </a:p>
        </p:txBody>
      </p:sp>
      <p:sp>
        <p:nvSpPr>
          <p:cNvPr id="107527" name="Cloud"/>
          <p:cNvSpPr>
            <a:spLocks noChangeAspect="1" noEditPoints="1" noChangeArrowheads="1"/>
          </p:cNvSpPr>
          <p:nvPr/>
        </p:nvSpPr>
        <p:spPr bwMode="auto">
          <a:xfrm>
            <a:off x="3924300" y="4173538"/>
            <a:ext cx="5111750" cy="22669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s-AR"/>
          </a:p>
        </p:txBody>
      </p:sp>
      <p:pic>
        <p:nvPicPr>
          <p:cNvPr id="107528" name="Picture 8" descr="gente"/>
          <p:cNvPicPr>
            <a:picLocks noChangeAspect="1" noChangeArrowheads="1"/>
          </p:cNvPicPr>
          <p:nvPr/>
        </p:nvPicPr>
        <p:blipFill>
          <a:blip r:embed="rId2" cstate="print"/>
          <a:srcRect/>
          <a:stretch>
            <a:fillRect/>
          </a:stretch>
        </p:blipFill>
        <p:spPr bwMode="auto">
          <a:xfrm>
            <a:off x="5508625" y="4652963"/>
            <a:ext cx="2743200" cy="1571625"/>
          </a:xfrm>
          <a:prstGeom prst="rect">
            <a:avLst/>
          </a:prstGeom>
          <a:noFill/>
        </p:spPr>
      </p:pic>
      <p:sp>
        <p:nvSpPr>
          <p:cNvPr id="107529" name="WordArt 9"/>
          <p:cNvSpPr>
            <a:spLocks noChangeArrowheads="1" noChangeShapeType="1" noTextEdit="1"/>
          </p:cNvSpPr>
          <p:nvPr/>
        </p:nvSpPr>
        <p:spPr bwMode="auto">
          <a:xfrm>
            <a:off x="5076056" y="5733256"/>
            <a:ext cx="3529012" cy="936104"/>
          </a:xfrm>
          <a:prstGeom prst="rect">
            <a:avLst/>
          </a:prstGeom>
        </p:spPr>
        <p:txBody>
          <a:bodyPr spcFirstLastPara="1" wrap="none" fromWordArt="1">
            <a:prstTxWarp prst="textArchUp">
              <a:avLst>
                <a:gd name="adj" fmla="val 10800000"/>
              </a:avLst>
            </a:prstTxWarp>
          </a:bodyPr>
          <a:lstStyle/>
          <a:p>
            <a:pPr algn="ctr"/>
            <a:r>
              <a:rPr lang="es-AR" sz="3600" kern="10" dirty="0">
                <a:ln w="9525">
                  <a:solidFill>
                    <a:srgbClr val="000000"/>
                  </a:solidFill>
                  <a:round/>
                  <a:headEnd/>
                  <a:tailEnd/>
                </a:ln>
                <a:solidFill>
                  <a:srgbClr val="000000"/>
                </a:solidFill>
                <a:latin typeface="Arial Black"/>
              </a:rPr>
              <a:t>Mundo de las ideas</a:t>
            </a:r>
          </a:p>
          <a:p>
            <a:pPr algn="ctr"/>
            <a:endParaRPr lang="es-AR" sz="3600" kern="10" dirty="0">
              <a:ln w="9525">
                <a:solidFill>
                  <a:srgbClr val="000000"/>
                </a:solidFill>
                <a:round/>
                <a:headEnd/>
                <a:tailEnd/>
              </a:ln>
              <a:solidFill>
                <a:srgbClr val="000000"/>
              </a:solidFill>
              <a:latin typeface="Arial Black"/>
            </a:endParaRPr>
          </a:p>
          <a:p>
            <a:pPr algn="ctr"/>
            <a:r>
              <a:rPr lang="es-AR" sz="3600" kern="10" dirty="0">
                <a:ln w="9525">
                  <a:solidFill>
                    <a:srgbClr val="000000"/>
                  </a:solidFill>
                  <a:round/>
                  <a:headEnd/>
                  <a:tailEnd/>
                </a:ln>
                <a:solidFill>
                  <a:srgbClr val="000000"/>
                </a:solidFill>
                <a:latin typeface="Arial Black"/>
              </a:rPr>
              <a:t>Mundo sensible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fade">
                                      <p:cBhvr>
                                        <p:cTn id="7" dur="1000"/>
                                        <p:tgtEl>
                                          <p:spTgt spid="107524"/>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107527"/>
                                        </p:tgtEl>
                                        <p:attrNameLst>
                                          <p:attrName>style.visibility</p:attrName>
                                        </p:attrNameLst>
                                      </p:cBhvr>
                                      <p:to>
                                        <p:strVal val="visible"/>
                                      </p:to>
                                    </p:set>
                                    <p:animEffect transition="in" filter="blinds(horizontal)">
                                      <p:cBhvr>
                                        <p:cTn id="11" dur="500"/>
                                        <p:tgtEl>
                                          <p:spTgt spid="107527"/>
                                        </p:tgtEl>
                                      </p:cBhvr>
                                    </p:animEffect>
                                  </p:childTnLst>
                                </p:cTn>
                              </p:par>
                              <p:par>
                                <p:cTn id="12" presetID="3" presetClass="entr" presetSubtype="10" fill="hold" nodeType="withEffect">
                                  <p:stCondLst>
                                    <p:cond delay="0"/>
                                  </p:stCondLst>
                                  <p:childTnLst>
                                    <p:set>
                                      <p:cBhvr>
                                        <p:cTn id="13" dur="1" fill="hold">
                                          <p:stCondLst>
                                            <p:cond delay="0"/>
                                          </p:stCondLst>
                                        </p:cTn>
                                        <p:tgtEl>
                                          <p:spTgt spid="107528"/>
                                        </p:tgtEl>
                                        <p:attrNameLst>
                                          <p:attrName>style.visibility</p:attrName>
                                        </p:attrNameLst>
                                      </p:cBhvr>
                                      <p:to>
                                        <p:strVal val="visible"/>
                                      </p:to>
                                    </p:set>
                                    <p:animEffect transition="in" filter="blinds(horizontal)">
                                      <p:cBhvr>
                                        <p:cTn id="14" dur="500"/>
                                        <p:tgtEl>
                                          <p:spTgt spid="107528"/>
                                        </p:tgtEl>
                                      </p:cBhvr>
                                    </p:animEffect>
                                  </p:childTnLst>
                                </p:cTn>
                              </p:par>
                            </p:childTnLst>
                          </p:cTn>
                        </p:par>
                        <p:par>
                          <p:cTn id="15" fill="hold">
                            <p:stCondLst>
                              <p:cond delay="1500"/>
                            </p:stCondLst>
                            <p:childTnLst>
                              <p:par>
                                <p:cTn id="16" presetID="3" presetClass="entr" presetSubtype="0" fill="hold" grpId="0" nodeType="afterEffect">
                                  <p:stCondLst>
                                    <p:cond delay="0"/>
                                  </p:stCondLst>
                                  <p:childTnLst>
                                    <p:set>
                                      <p:cBhvr>
                                        <p:cTn id="17" dur="1" fill="hold">
                                          <p:stCondLst>
                                            <p:cond delay="0"/>
                                          </p:stCondLst>
                                        </p:cTn>
                                        <p:tgtEl>
                                          <p:spTgt spid="107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p:bldP spid="107527" grpId="0" animBg="1"/>
      <p:bldP spid="1075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5724525" y="333375"/>
            <a:ext cx="2819400" cy="369332"/>
          </a:xfrm>
          <a:prstGeom prst="rect">
            <a:avLst/>
          </a:prstGeom>
          <a:solidFill>
            <a:srgbClr val="9900CC"/>
          </a:solidFill>
          <a:ln w="38100">
            <a:solidFill>
              <a:srgbClr val="FFFF00"/>
            </a:solidFill>
            <a:miter lim="800000"/>
            <a:headEnd/>
            <a:tailEnd/>
          </a:ln>
          <a:effectLst/>
        </p:spPr>
        <p:txBody>
          <a:bodyPr>
            <a:spAutoFit/>
          </a:bodyPr>
          <a:lstStyle/>
          <a:p>
            <a:pPr algn="ctr">
              <a:spcBef>
                <a:spcPct val="50000"/>
              </a:spcBef>
            </a:pPr>
            <a:r>
              <a:rPr lang="es-ES_tradnl" b="1" u="sng" dirty="0">
                <a:solidFill>
                  <a:srgbClr val="FF9900"/>
                </a:solidFill>
                <a:latin typeface="Tempus Sans ITC" pitchFamily="82" charset="0"/>
              </a:rPr>
              <a:t>PERMANENCIA</a:t>
            </a:r>
            <a:endParaRPr lang="es-ES" b="1" u="sng" dirty="0">
              <a:solidFill>
                <a:srgbClr val="FF9900"/>
              </a:solidFill>
              <a:latin typeface="Tempus Sans ITC" pitchFamily="82" charset="0"/>
            </a:endParaRPr>
          </a:p>
        </p:txBody>
      </p:sp>
      <p:sp>
        <p:nvSpPr>
          <p:cNvPr id="104451" name="Text Box 3"/>
          <p:cNvSpPr txBox="1">
            <a:spLocks noChangeArrowheads="1"/>
          </p:cNvSpPr>
          <p:nvPr/>
        </p:nvSpPr>
        <p:spPr bwMode="auto">
          <a:xfrm>
            <a:off x="179512" y="332656"/>
            <a:ext cx="2819400" cy="495300"/>
          </a:xfrm>
          <a:prstGeom prst="rect">
            <a:avLst/>
          </a:prstGeom>
          <a:solidFill>
            <a:srgbClr val="9900CC"/>
          </a:solidFill>
          <a:ln w="38100">
            <a:solidFill>
              <a:srgbClr val="FFFF00"/>
            </a:solidFill>
            <a:miter lim="800000"/>
            <a:headEnd/>
            <a:tailEnd/>
          </a:ln>
          <a:effectLst/>
        </p:spPr>
        <p:txBody>
          <a:bodyPr>
            <a:spAutoFit/>
          </a:bodyPr>
          <a:lstStyle/>
          <a:p>
            <a:pPr algn="ctr">
              <a:spcBef>
                <a:spcPct val="50000"/>
              </a:spcBef>
            </a:pPr>
            <a:r>
              <a:rPr lang="es-ES_tradnl" b="1" u="sng">
                <a:solidFill>
                  <a:srgbClr val="FF9900"/>
                </a:solidFill>
                <a:latin typeface="Tempus Sans ITC" pitchFamily="82" charset="0"/>
              </a:rPr>
              <a:t>CAMBIO</a:t>
            </a:r>
            <a:endParaRPr lang="es-ES" b="1" u="sng">
              <a:solidFill>
                <a:srgbClr val="FF9900"/>
              </a:solidFill>
              <a:latin typeface="Tempus Sans ITC" pitchFamily="82" charset="0"/>
            </a:endParaRPr>
          </a:p>
        </p:txBody>
      </p:sp>
      <p:sp>
        <p:nvSpPr>
          <p:cNvPr id="104452" name="AutoShape 4"/>
          <p:cNvSpPr>
            <a:spLocks noChangeArrowheads="1"/>
          </p:cNvSpPr>
          <p:nvPr/>
        </p:nvSpPr>
        <p:spPr bwMode="auto">
          <a:xfrm>
            <a:off x="6804248" y="836712"/>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53" name="Text Box 5" descr="Papel seda rosa"/>
          <p:cNvSpPr txBox="1">
            <a:spLocks noChangeArrowheads="1"/>
          </p:cNvSpPr>
          <p:nvPr/>
        </p:nvSpPr>
        <p:spPr bwMode="auto">
          <a:xfrm>
            <a:off x="5724128" y="1412776"/>
            <a:ext cx="2819400" cy="495300"/>
          </a:xfrm>
          <a:prstGeom prst="rect">
            <a:avLst/>
          </a:prstGeom>
          <a:blipFill dpi="0" rotWithShape="0">
            <a:blip r:embed="rId3"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PARMÉNIDES</a:t>
            </a:r>
            <a:endParaRPr lang="es-ES" b="1">
              <a:solidFill>
                <a:srgbClr val="990099"/>
              </a:solidFill>
              <a:latin typeface="Tempus Sans ITC" pitchFamily="82" charset="0"/>
            </a:endParaRPr>
          </a:p>
        </p:txBody>
      </p:sp>
      <p:sp>
        <p:nvSpPr>
          <p:cNvPr id="104454" name="Text Box 6" descr="Papel seda rosa"/>
          <p:cNvSpPr txBox="1">
            <a:spLocks noChangeArrowheads="1"/>
          </p:cNvSpPr>
          <p:nvPr/>
        </p:nvSpPr>
        <p:spPr bwMode="auto">
          <a:xfrm>
            <a:off x="179388" y="1484313"/>
            <a:ext cx="2819400" cy="495300"/>
          </a:xfrm>
          <a:prstGeom prst="rect">
            <a:avLst/>
          </a:prstGeom>
          <a:blipFill dpi="0" rotWithShape="0">
            <a:blip r:embed="rId3"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HERÁCLITO</a:t>
            </a:r>
            <a:endParaRPr lang="es-ES" b="1">
              <a:solidFill>
                <a:srgbClr val="990099"/>
              </a:solidFill>
              <a:latin typeface="Tempus Sans ITC" pitchFamily="82" charset="0"/>
            </a:endParaRPr>
          </a:p>
        </p:txBody>
      </p:sp>
      <p:sp>
        <p:nvSpPr>
          <p:cNvPr id="104455" name="Text Box 7"/>
          <p:cNvSpPr txBox="1">
            <a:spLocks noChangeArrowheads="1"/>
          </p:cNvSpPr>
          <p:nvPr/>
        </p:nvSpPr>
        <p:spPr bwMode="auto">
          <a:xfrm>
            <a:off x="6300788" y="1916113"/>
            <a:ext cx="1447800" cy="396875"/>
          </a:xfrm>
          <a:prstGeom prst="rect">
            <a:avLst/>
          </a:prstGeom>
          <a:noFill/>
          <a:ln w="9525">
            <a:noFill/>
            <a:miter lim="800000"/>
            <a:headEnd/>
            <a:tailEnd/>
          </a:ln>
          <a:effectLst/>
        </p:spPr>
        <p:txBody>
          <a:bodyPr>
            <a:spAutoFit/>
          </a:bodyPr>
          <a:lstStyle/>
          <a:p>
            <a:pPr>
              <a:spcBef>
                <a:spcPct val="50000"/>
              </a:spcBef>
            </a:pPr>
            <a:r>
              <a:rPr lang="es-ES_tradnl" sz="2000" b="1">
                <a:solidFill>
                  <a:srgbClr val="FFFFCC"/>
                </a:solidFill>
                <a:latin typeface="Tempus Sans ITC" pitchFamily="82" charset="0"/>
              </a:rPr>
              <a:t>(510 a.c.)</a:t>
            </a:r>
            <a:endParaRPr lang="es-ES" sz="2000" b="1">
              <a:solidFill>
                <a:srgbClr val="FFFFCC"/>
              </a:solidFill>
              <a:latin typeface="Tempus Sans ITC" pitchFamily="82" charset="0"/>
            </a:endParaRPr>
          </a:p>
        </p:txBody>
      </p:sp>
      <p:sp>
        <p:nvSpPr>
          <p:cNvPr id="104456" name="Text Box 8"/>
          <p:cNvSpPr txBox="1">
            <a:spLocks noChangeArrowheads="1"/>
          </p:cNvSpPr>
          <p:nvPr/>
        </p:nvSpPr>
        <p:spPr bwMode="auto">
          <a:xfrm>
            <a:off x="611188" y="1989138"/>
            <a:ext cx="1600200" cy="457200"/>
          </a:xfrm>
          <a:prstGeom prst="rect">
            <a:avLst/>
          </a:prstGeom>
          <a:noFill/>
          <a:ln w="9525">
            <a:noFill/>
            <a:miter lim="800000"/>
            <a:headEnd/>
            <a:tailEnd/>
          </a:ln>
          <a:effectLst/>
        </p:spPr>
        <p:txBody>
          <a:bodyPr>
            <a:spAutoFit/>
          </a:bodyPr>
          <a:lstStyle/>
          <a:p>
            <a:pPr>
              <a:spcBef>
                <a:spcPct val="50000"/>
              </a:spcBef>
            </a:pPr>
            <a:r>
              <a:rPr lang="es-ES_tradnl" b="1">
                <a:solidFill>
                  <a:srgbClr val="FFFFCC"/>
                </a:solidFill>
                <a:latin typeface="Tempus Sans ITC" pitchFamily="82" charset="0"/>
              </a:rPr>
              <a:t>(540 a.c.)</a:t>
            </a:r>
            <a:endParaRPr lang="es-ES" b="1">
              <a:solidFill>
                <a:srgbClr val="FFFFCC"/>
              </a:solidFill>
              <a:latin typeface="Tempus Sans ITC" pitchFamily="82" charset="0"/>
            </a:endParaRPr>
          </a:p>
        </p:txBody>
      </p:sp>
      <p:sp>
        <p:nvSpPr>
          <p:cNvPr id="104460" name="Oval 12"/>
          <p:cNvSpPr>
            <a:spLocks noChangeArrowheads="1"/>
          </p:cNvSpPr>
          <p:nvPr/>
        </p:nvSpPr>
        <p:spPr bwMode="auto">
          <a:xfrm rot="-10592651">
            <a:off x="3124200" y="0"/>
            <a:ext cx="2438400" cy="990600"/>
          </a:xfrm>
          <a:prstGeom prst="ellipse">
            <a:avLst/>
          </a:prstGeom>
          <a:solidFill>
            <a:srgbClr val="FFFF00"/>
          </a:solidFill>
          <a:ln w="9525">
            <a:solidFill>
              <a:schemeClr val="tx1"/>
            </a:solidFill>
            <a:round/>
            <a:headEnd/>
            <a:tailEnd/>
          </a:ln>
          <a:effectLst/>
        </p:spPr>
        <p:txBody>
          <a:bodyPr wrap="none" anchor="ctr"/>
          <a:lstStyle/>
          <a:p>
            <a:endParaRPr lang="es-AR"/>
          </a:p>
        </p:txBody>
      </p:sp>
      <p:sp>
        <p:nvSpPr>
          <p:cNvPr id="104461" name="WordArt 13"/>
          <p:cNvSpPr>
            <a:spLocks noChangeArrowheads="1" noChangeShapeType="1" noTextEdit="1"/>
          </p:cNvSpPr>
          <p:nvPr/>
        </p:nvSpPr>
        <p:spPr bwMode="auto">
          <a:xfrm>
            <a:off x="3733800" y="304800"/>
            <a:ext cx="1143000" cy="152400"/>
          </a:xfrm>
          <a:prstGeom prst="rect">
            <a:avLst/>
          </a:prstGeom>
        </p:spPr>
        <p:txBody>
          <a:bodyPr spcFirstLastPara="1" wrap="none" fromWordArt="1">
            <a:prstTxWarp prst="textArchUp">
              <a:avLst>
                <a:gd name="adj" fmla="val 10800000"/>
              </a:avLst>
            </a:prstTxWarp>
          </a:bodyPr>
          <a:lstStyle/>
          <a:p>
            <a:pPr algn="ctr"/>
            <a:r>
              <a:rPr lang="es-AR" b="1" kern="10">
                <a:ln w="9525">
                  <a:solidFill>
                    <a:srgbClr val="000000"/>
                  </a:solidFill>
                  <a:round/>
                  <a:headEnd/>
                  <a:tailEnd/>
                </a:ln>
                <a:solidFill>
                  <a:srgbClr val="000000"/>
                </a:solidFill>
                <a:latin typeface="Tempus Sans ITC"/>
              </a:rPr>
              <a:t>EDAD</a:t>
            </a:r>
          </a:p>
        </p:txBody>
      </p:sp>
      <p:sp>
        <p:nvSpPr>
          <p:cNvPr id="104462" name="WordArt 14"/>
          <p:cNvSpPr>
            <a:spLocks noChangeArrowheads="1" noChangeShapeType="1" noTextEdit="1"/>
          </p:cNvSpPr>
          <p:nvPr/>
        </p:nvSpPr>
        <p:spPr bwMode="auto">
          <a:xfrm>
            <a:off x="3581400" y="457200"/>
            <a:ext cx="1619250" cy="466725"/>
          </a:xfrm>
          <a:prstGeom prst="rect">
            <a:avLst/>
          </a:prstGeom>
        </p:spPr>
        <p:txBody>
          <a:bodyPr wrap="none" fromWordArt="1">
            <a:prstTxWarp prst="textCanDown">
              <a:avLst>
                <a:gd name="adj" fmla="val 33333"/>
              </a:avLst>
            </a:prstTxWarp>
          </a:bodyPr>
          <a:lstStyle/>
          <a:p>
            <a:pPr algn="ctr"/>
            <a:r>
              <a:rPr lang="es-AR" b="1" kern="10">
                <a:ln w="9525">
                  <a:solidFill>
                    <a:srgbClr val="000000"/>
                  </a:solidFill>
                  <a:round/>
                  <a:headEnd/>
                  <a:tailEnd/>
                </a:ln>
                <a:solidFill>
                  <a:srgbClr val="000000"/>
                </a:solidFill>
                <a:latin typeface="Tempus Sans ITC"/>
              </a:rPr>
              <a:t>ANTIGUA</a:t>
            </a:r>
          </a:p>
        </p:txBody>
      </p:sp>
      <p:sp>
        <p:nvSpPr>
          <p:cNvPr id="104463" name="Text Box 15" descr="Papel seda rosa"/>
          <p:cNvSpPr txBox="1">
            <a:spLocks noChangeArrowheads="1"/>
          </p:cNvSpPr>
          <p:nvPr/>
        </p:nvSpPr>
        <p:spPr bwMode="auto">
          <a:xfrm>
            <a:off x="5724128" y="2852936"/>
            <a:ext cx="2819400" cy="495300"/>
          </a:xfrm>
          <a:prstGeom prst="rect">
            <a:avLst/>
          </a:prstGeom>
          <a:blipFill dpi="0" rotWithShape="0">
            <a:blip r:embed="rId3"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SÓCRATES</a:t>
            </a:r>
            <a:endParaRPr lang="es-ES" b="1">
              <a:solidFill>
                <a:srgbClr val="990099"/>
              </a:solidFill>
              <a:latin typeface="Tempus Sans ITC" pitchFamily="82" charset="0"/>
            </a:endParaRPr>
          </a:p>
        </p:txBody>
      </p:sp>
      <p:sp>
        <p:nvSpPr>
          <p:cNvPr id="104464" name="Text Box 16"/>
          <p:cNvSpPr txBox="1">
            <a:spLocks noChangeArrowheads="1"/>
          </p:cNvSpPr>
          <p:nvPr/>
        </p:nvSpPr>
        <p:spPr bwMode="auto">
          <a:xfrm>
            <a:off x="6300788" y="3357563"/>
            <a:ext cx="1600200" cy="457200"/>
          </a:xfrm>
          <a:prstGeom prst="rect">
            <a:avLst/>
          </a:prstGeom>
          <a:noFill/>
          <a:ln w="9525">
            <a:noFill/>
            <a:miter lim="800000"/>
            <a:headEnd/>
            <a:tailEnd/>
          </a:ln>
          <a:effectLst/>
        </p:spPr>
        <p:txBody>
          <a:bodyPr>
            <a:spAutoFit/>
          </a:bodyPr>
          <a:lstStyle/>
          <a:p>
            <a:pPr algn="ctr">
              <a:spcBef>
                <a:spcPct val="50000"/>
              </a:spcBef>
            </a:pPr>
            <a:r>
              <a:rPr lang="es-ES_tradnl" b="1">
                <a:solidFill>
                  <a:srgbClr val="FFFFCC"/>
                </a:solidFill>
                <a:latin typeface="Tempus Sans ITC" pitchFamily="82" charset="0"/>
              </a:rPr>
              <a:t>(470 a.c.)</a:t>
            </a:r>
            <a:endParaRPr lang="es-ES" b="1">
              <a:solidFill>
                <a:srgbClr val="FFFFCC"/>
              </a:solidFill>
              <a:latin typeface="Tempus Sans ITC" pitchFamily="82" charset="0"/>
            </a:endParaRPr>
          </a:p>
        </p:txBody>
      </p:sp>
      <p:sp>
        <p:nvSpPr>
          <p:cNvPr id="104465" name="AutoShape 17"/>
          <p:cNvSpPr>
            <a:spLocks noChangeArrowheads="1"/>
          </p:cNvSpPr>
          <p:nvPr/>
        </p:nvSpPr>
        <p:spPr bwMode="auto">
          <a:xfrm>
            <a:off x="1258888" y="908050"/>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66" name="AutoShape 18"/>
          <p:cNvSpPr>
            <a:spLocks noChangeArrowheads="1"/>
          </p:cNvSpPr>
          <p:nvPr/>
        </p:nvSpPr>
        <p:spPr bwMode="auto">
          <a:xfrm>
            <a:off x="1187450" y="2349500"/>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67" name="AutoShape 19"/>
          <p:cNvSpPr>
            <a:spLocks noChangeArrowheads="1"/>
          </p:cNvSpPr>
          <p:nvPr/>
        </p:nvSpPr>
        <p:spPr bwMode="auto">
          <a:xfrm>
            <a:off x="6804025" y="2276475"/>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70" name="AutoShape 22"/>
          <p:cNvSpPr>
            <a:spLocks noChangeArrowheads="1"/>
          </p:cNvSpPr>
          <p:nvPr/>
        </p:nvSpPr>
        <p:spPr bwMode="auto">
          <a:xfrm>
            <a:off x="3419475" y="1196975"/>
            <a:ext cx="1800225" cy="792163"/>
          </a:xfrm>
          <a:prstGeom prst="irregularSeal2">
            <a:avLst/>
          </a:prstGeom>
          <a:solidFill>
            <a:srgbClr val="FF0000"/>
          </a:solidFill>
          <a:ln w="9525">
            <a:solidFill>
              <a:schemeClr val="tx1"/>
            </a:solidFill>
            <a:miter lim="800000"/>
            <a:headEnd/>
            <a:tailEnd/>
          </a:ln>
          <a:effectLst/>
        </p:spPr>
        <p:txBody>
          <a:bodyPr wrap="none" anchor="ctr"/>
          <a:lstStyle/>
          <a:p>
            <a:endParaRPr lang="es-AR"/>
          </a:p>
        </p:txBody>
      </p:sp>
      <p:sp>
        <p:nvSpPr>
          <p:cNvPr id="104471" name="AutoShape 23"/>
          <p:cNvSpPr>
            <a:spLocks noChangeArrowheads="1"/>
          </p:cNvSpPr>
          <p:nvPr/>
        </p:nvSpPr>
        <p:spPr bwMode="auto">
          <a:xfrm>
            <a:off x="3492500" y="2708275"/>
            <a:ext cx="1728788" cy="1008063"/>
          </a:xfrm>
          <a:prstGeom prst="irregularSeal2">
            <a:avLst/>
          </a:prstGeom>
          <a:solidFill>
            <a:srgbClr val="FF0000"/>
          </a:solidFill>
          <a:ln w="9525">
            <a:solidFill>
              <a:schemeClr val="tx1"/>
            </a:solidFill>
            <a:miter lim="800000"/>
            <a:headEnd/>
            <a:tailEnd/>
          </a:ln>
          <a:effectLst/>
        </p:spPr>
        <p:txBody>
          <a:bodyPr wrap="none" anchor="ctr"/>
          <a:lstStyle/>
          <a:p>
            <a:endParaRPr lang="es-AR"/>
          </a:p>
        </p:txBody>
      </p:sp>
      <p:sp>
        <p:nvSpPr>
          <p:cNvPr id="104472" name="AutoShape 24"/>
          <p:cNvSpPr>
            <a:spLocks noChangeArrowheads="1"/>
          </p:cNvSpPr>
          <p:nvPr/>
        </p:nvSpPr>
        <p:spPr bwMode="auto">
          <a:xfrm>
            <a:off x="3924300" y="2781300"/>
            <a:ext cx="769938" cy="769938"/>
          </a:xfrm>
          <a:prstGeom prst="irregularSeal2">
            <a:avLst/>
          </a:prstGeom>
          <a:solidFill>
            <a:schemeClr val="tx1"/>
          </a:solidFill>
          <a:ln w="9525">
            <a:solidFill>
              <a:schemeClr val="tx1"/>
            </a:solidFill>
            <a:miter lim="800000"/>
            <a:headEnd/>
            <a:tailEnd/>
          </a:ln>
          <a:effectLst/>
        </p:spPr>
        <p:txBody>
          <a:bodyPr wrap="none" anchor="ctr"/>
          <a:lstStyle/>
          <a:p>
            <a:endParaRPr lang="es-AR"/>
          </a:p>
        </p:txBody>
      </p:sp>
      <p:sp>
        <p:nvSpPr>
          <p:cNvPr id="104473" name="AutoShape 25"/>
          <p:cNvSpPr>
            <a:spLocks noChangeArrowheads="1"/>
          </p:cNvSpPr>
          <p:nvPr/>
        </p:nvSpPr>
        <p:spPr bwMode="auto">
          <a:xfrm>
            <a:off x="3851275" y="1125538"/>
            <a:ext cx="935038" cy="1008062"/>
          </a:xfrm>
          <a:prstGeom prst="irregularSeal2">
            <a:avLst/>
          </a:prstGeom>
          <a:solidFill>
            <a:schemeClr val="tx1"/>
          </a:solidFill>
          <a:ln w="9525">
            <a:solidFill>
              <a:schemeClr val="tx1"/>
            </a:solidFill>
            <a:miter lim="800000"/>
            <a:headEnd/>
            <a:tailEnd/>
          </a:ln>
          <a:effectLst/>
        </p:spPr>
        <p:txBody>
          <a:bodyPr wrap="none" anchor="ctr"/>
          <a:lstStyle/>
          <a:p>
            <a:endParaRPr lang="es-AR"/>
          </a:p>
        </p:txBody>
      </p:sp>
      <p:sp>
        <p:nvSpPr>
          <p:cNvPr id="104474" name="AutoShape 26"/>
          <p:cNvSpPr>
            <a:spLocks noChangeArrowheads="1"/>
          </p:cNvSpPr>
          <p:nvPr/>
        </p:nvSpPr>
        <p:spPr bwMode="auto">
          <a:xfrm>
            <a:off x="6804025" y="3644900"/>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104475" name="Text Box 27" descr="Papel seda rosa"/>
          <p:cNvSpPr txBox="1">
            <a:spLocks noChangeArrowheads="1"/>
          </p:cNvSpPr>
          <p:nvPr/>
        </p:nvSpPr>
        <p:spPr bwMode="auto">
          <a:xfrm>
            <a:off x="5724128" y="4221088"/>
            <a:ext cx="2819400" cy="495300"/>
          </a:xfrm>
          <a:prstGeom prst="rect">
            <a:avLst/>
          </a:prstGeom>
          <a:blipFill dpi="0" rotWithShape="0">
            <a:blip r:embed="rId3"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PLATÓN</a:t>
            </a:r>
            <a:endParaRPr lang="es-ES" b="1">
              <a:solidFill>
                <a:srgbClr val="990099"/>
              </a:solidFill>
              <a:latin typeface="Tempus Sans ITC" pitchFamily="82" charset="0"/>
            </a:endParaRPr>
          </a:p>
        </p:txBody>
      </p:sp>
      <p:sp>
        <p:nvSpPr>
          <p:cNvPr id="104476" name="Text Box 28"/>
          <p:cNvSpPr txBox="1">
            <a:spLocks noChangeArrowheads="1"/>
          </p:cNvSpPr>
          <p:nvPr/>
        </p:nvSpPr>
        <p:spPr bwMode="auto">
          <a:xfrm>
            <a:off x="6372225" y="4724400"/>
            <a:ext cx="1447800" cy="396875"/>
          </a:xfrm>
          <a:prstGeom prst="rect">
            <a:avLst/>
          </a:prstGeom>
          <a:noFill/>
          <a:ln w="9525">
            <a:noFill/>
            <a:miter lim="800000"/>
            <a:headEnd/>
            <a:tailEnd/>
          </a:ln>
          <a:effectLst/>
        </p:spPr>
        <p:txBody>
          <a:bodyPr>
            <a:spAutoFit/>
          </a:bodyPr>
          <a:lstStyle/>
          <a:p>
            <a:pPr>
              <a:spcBef>
                <a:spcPct val="50000"/>
              </a:spcBef>
            </a:pPr>
            <a:r>
              <a:rPr lang="es-ES_tradnl" sz="2000" b="1" dirty="0">
                <a:solidFill>
                  <a:srgbClr val="FFFFCC"/>
                </a:solidFill>
                <a:latin typeface="Tempus Sans ITC" pitchFamily="82" charset="0"/>
              </a:rPr>
              <a:t>(429 </a:t>
            </a:r>
            <a:r>
              <a:rPr lang="es-ES_tradnl" sz="2000" b="1" dirty="0" err="1">
                <a:solidFill>
                  <a:srgbClr val="FFFFCC"/>
                </a:solidFill>
                <a:latin typeface="Tempus Sans ITC" pitchFamily="82" charset="0"/>
              </a:rPr>
              <a:t>a.c.</a:t>
            </a:r>
            <a:r>
              <a:rPr lang="es-ES_tradnl" sz="2000" b="1" dirty="0">
                <a:solidFill>
                  <a:srgbClr val="FFFFCC"/>
                </a:solidFill>
                <a:latin typeface="Tempus Sans ITC" pitchFamily="82" charset="0"/>
              </a:rPr>
              <a:t>)</a:t>
            </a:r>
            <a:endParaRPr lang="es-ES" sz="2000" b="1" dirty="0">
              <a:solidFill>
                <a:srgbClr val="FFFFCC"/>
              </a:solidFill>
              <a:latin typeface="Tempus Sans ITC" pitchFamily="82" charset="0"/>
            </a:endParaRPr>
          </a:p>
        </p:txBody>
      </p:sp>
      <p:sp>
        <p:nvSpPr>
          <p:cNvPr id="104477" name="Text Box 29" descr="Papel seda rosa"/>
          <p:cNvSpPr txBox="1">
            <a:spLocks noChangeArrowheads="1"/>
          </p:cNvSpPr>
          <p:nvPr/>
        </p:nvSpPr>
        <p:spPr bwMode="auto">
          <a:xfrm>
            <a:off x="107504" y="2924944"/>
            <a:ext cx="2819400" cy="495300"/>
          </a:xfrm>
          <a:prstGeom prst="rect">
            <a:avLst/>
          </a:prstGeom>
          <a:blipFill dpi="0" rotWithShape="0">
            <a:blip r:embed="rId3"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ARISTÓTELES</a:t>
            </a:r>
            <a:endParaRPr lang="es-ES" b="1">
              <a:solidFill>
                <a:srgbClr val="990099"/>
              </a:solidFill>
              <a:latin typeface="Tempus Sans ITC" pitchFamily="82" charset="0"/>
            </a:endParaRPr>
          </a:p>
        </p:txBody>
      </p:sp>
      <p:sp>
        <p:nvSpPr>
          <p:cNvPr id="104479" name="Text Box 31"/>
          <p:cNvSpPr txBox="1">
            <a:spLocks noChangeArrowheads="1"/>
          </p:cNvSpPr>
          <p:nvPr/>
        </p:nvSpPr>
        <p:spPr bwMode="auto">
          <a:xfrm>
            <a:off x="611560" y="3501008"/>
            <a:ext cx="1447800" cy="396875"/>
          </a:xfrm>
          <a:prstGeom prst="rect">
            <a:avLst/>
          </a:prstGeom>
          <a:noFill/>
          <a:ln w="9525">
            <a:noFill/>
            <a:miter lim="800000"/>
            <a:headEnd/>
            <a:tailEnd/>
          </a:ln>
          <a:effectLst/>
        </p:spPr>
        <p:txBody>
          <a:bodyPr>
            <a:spAutoFit/>
          </a:bodyPr>
          <a:lstStyle/>
          <a:p>
            <a:pPr>
              <a:spcBef>
                <a:spcPct val="50000"/>
              </a:spcBef>
            </a:pPr>
            <a:r>
              <a:rPr lang="es-ES_tradnl" sz="2000" b="1" dirty="0">
                <a:solidFill>
                  <a:srgbClr val="FFFFCC"/>
                </a:solidFill>
                <a:latin typeface="Tempus Sans ITC" pitchFamily="82" charset="0"/>
              </a:rPr>
              <a:t>(384 </a:t>
            </a:r>
            <a:r>
              <a:rPr lang="es-ES_tradnl" sz="2000" b="1" dirty="0" err="1">
                <a:solidFill>
                  <a:srgbClr val="FFFFCC"/>
                </a:solidFill>
                <a:latin typeface="Tempus Sans ITC" pitchFamily="82" charset="0"/>
              </a:rPr>
              <a:t>a.c.</a:t>
            </a:r>
            <a:r>
              <a:rPr lang="es-ES_tradnl" sz="2000" b="1" dirty="0">
                <a:solidFill>
                  <a:srgbClr val="FFFFCC"/>
                </a:solidFill>
                <a:latin typeface="Tempus Sans ITC" pitchFamily="82" charset="0"/>
              </a:rPr>
              <a:t>)</a:t>
            </a:r>
            <a:endParaRPr lang="es-ES" sz="2000" b="1" dirty="0">
              <a:solidFill>
                <a:srgbClr val="FFFFCC"/>
              </a:solidFill>
              <a:latin typeface="Tempus Sans ITC" pitchFamily="82" charset="0"/>
            </a:endParaRPr>
          </a:p>
        </p:txBody>
      </p:sp>
      <p:sp>
        <p:nvSpPr>
          <p:cNvPr id="32" name="Line 49"/>
          <p:cNvSpPr>
            <a:spLocks noChangeShapeType="1"/>
          </p:cNvSpPr>
          <p:nvPr/>
        </p:nvSpPr>
        <p:spPr bwMode="auto">
          <a:xfrm>
            <a:off x="0" y="5085184"/>
            <a:ext cx="9144000" cy="0"/>
          </a:xfrm>
          <a:prstGeom prst="line">
            <a:avLst/>
          </a:prstGeom>
          <a:noFill/>
          <a:ln w="28575">
            <a:solidFill>
              <a:schemeClr val="bg1"/>
            </a:solidFill>
            <a:round/>
            <a:headEnd/>
            <a:tailEnd/>
          </a:ln>
          <a:effectLst/>
        </p:spPr>
        <p:txBody>
          <a:bodyPr/>
          <a:lstStyle/>
          <a:p>
            <a:endParaRPr lang="es-AR"/>
          </a:p>
        </p:txBody>
      </p:sp>
      <p:sp>
        <p:nvSpPr>
          <p:cNvPr id="34" name="Text Box 52" descr="Papel seda rosa"/>
          <p:cNvSpPr txBox="1">
            <a:spLocks noChangeArrowheads="1"/>
          </p:cNvSpPr>
          <p:nvPr/>
        </p:nvSpPr>
        <p:spPr bwMode="auto">
          <a:xfrm>
            <a:off x="5796136" y="5301208"/>
            <a:ext cx="2519363" cy="434975"/>
          </a:xfrm>
          <a:prstGeom prst="rect">
            <a:avLst/>
          </a:prstGeom>
          <a:blipFill dpi="0" rotWithShape="0">
            <a:blip r:embed="rId3"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dirty="0">
                <a:solidFill>
                  <a:srgbClr val="990099"/>
                </a:solidFill>
                <a:latin typeface="Tempus Sans ITC" pitchFamily="82" charset="0"/>
              </a:rPr>
              <a:t>CLAUDIO GALENO</a:t>
            </a:r>
            <a:endParaRPr lang="es-ES" sz="2000" b="1" dirty="0">
              <a:solidFill>
                <a:srgbClr val="990099"/>
              </a:solidFill>
              <a:latin typeface="Tempus Sans ITC" pitchFamily="82" charset="0"/>
            </a:endParaRPr>
          </a:p>
        </p:txBody>
      </p:sp>
      <p:sp>
        <p:nvSpPr>
          <p:cNvPr id="29" name="Text Box 59" descr="Papel seda rosa"/>
          <p:cNvSpPr txBox="1">
            <a:spLocks noChangeArrowheads="1"/>
          </p:cNvSpPr>
          <p:nvPr/>
        </p:nvSpPr>
        <p:spPr bwMode="auto">
          <a:xfrm>
            <a:off x="2051720" y="5805264"/>
            <a:ext cx="2519363" cy="434975"/>
          </a:xfrm>
          <a:prstGeom prst="rect">
            <a:avLst/>
          </a:prstGeom>
          <a:blipFill dpi="0" rotWithShape="0">
            <a:blip r:embed="rId3"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 sz="2000" b="1" dirty="0">
                <a:solidFill>
                  <a:srgbClr val="990099"/>
                </a:solidFill>
                <a:latin typeface="Tempus Sans ITC" pitchFamily="82" charset="0"/>
              </a:rPr>
              <a:t>PARACELSO</a:t>
            </a:r>
          </a:p>
        </p:txBody>
      </p:sp>
      <p:sp>
        <p:nvSpPr>
          <p:cNvPr id="30" name="Text Box 28"/>
          <p:cNvSpPr txBox="1">
            <a:spLocks noChangeArrowheads="1"/>
          </p:cNvSpPr>
          <p:nvPr/>
        </p:nvSpPr>
        <p:spPr bwMode="auto">
          <a:xfrm>
            <a:off x="6372200" y="5805264"/>
            <a:ext cx="1447800" cy="396875"/>
          </a:xfrm>
          <a:prstGeom prst="rect">
            <a:avLst/>
          </a:prstGeom>
          <a:noFill/>
          <a:ln w="9525">
            <a:noFill/>
            <a:miter lim="800000"/>
            <a:headEnd/>
            <a:tailEnd/>
          </a:ln>
          <a:effectLst/>
        </p:spPr>
        <p:txBody>
          <a:bodyPr>
            <a:spAutoFit/>
          </a:bodyPr>
          <a:lstStyle/>
          <a:p>
            <a:pPr>
              <a:spcBef>
                <a:spcPct val="50000"/>
              </a:spcBef>
            </a:pPr>
            <a:r>
              <a:rPr lang="es-ES_tradnl" sz="2000" b="1" dirty="0" smtClean="0">
                <a:solidFill>
                  <a:srgbClr val="FFFFCC"/>
                </a:solidFill>
                <a:latin typeface="Tempus Sans ITC" pitchFamily="82" charset="0"/>
              </a:rPr>
              <a:t>(131-200)</a:t>
            </a:r>
            <a:endParaRPr lang="es-ES" sz="2000" b="1" dirty="0">
              <a:solidFill>
                <a:srgbClr val="FFFFCC"/>
              </a:solidFill>
              <a:latin typeface="Tempus Sans ITC" pitchFamily="82" charset="0"/>
            </a:endParaRPr>
          </a:p>
        </p:txBody>
      </p:sp>
      <p:sp>
        <p:nvSpPr>
          <p:cNvPr id="31" name="Text Box 51"/>
          <p:cNvSpPr txBox="1">
            <a:spLocks noChangeArrowheads="1"/>
          </p:cNvSpPr>
          <p:nvPr/>
        </p:nvSpPr>
        <p:spPr bwMode="auto">
          <a:xfrm>
            <a:off x="179512" y="5013176"/>
            <a:ext cx="2736850" cy="461665"/>
          </a:xfrm>
          <a:prstGeom prst="rect">
            <a:avLst/>
          </a:prstGeom>
          <a:noFill/>
          <a:ln w="9525">
            <a:noFill/>
            <a:miter lim="800000"/>
            <a:headEnd/>
            <a:tailEnd/>
          </a:ln>
          <a:effectLst/>
        </p:spPr>
        <p:txBody>
          <a:bodyPr>
            <a:spAutoFit/>
            <a:scene3d>
              <a:camera prst="orthographicFront"/>
              <a:lightRig rig="threePt" dir="t"/>
            </a:scene3d>
            <a:sp3d extrusionH="57150">
              <a:bevelT w="57150" h="38100" prst="artDeco"/>
            </a:sp3d>
          </a:bodyPr>
          <a:lstStyle/>
          <a:p>
            <a:pPr algn="ctr">
              <a:spcBef>
                <a:spcPct val="50000"/>
              </a:spcBef>
            </a:pPr>
            <a:r>
              <a:rPr lang="es-ES" sz="2400" b="1" dirty="0">
                <a:solidFill>
                  <a:srgbClr val="FFCC00"/>
                </a:solidFill>
                <a:effectLst>
                  <a:outerShdw blurRad="38100" dist="38100" dir="2700000" algn="tl">
                    <a:srgbClr val="000000"/>
                  </a:outerShdw>
                </a:effectLst>
              </a:rPr>
              <a:t>Era </a:t>
            </a:r>
            <a:r>
              <a:rPr lang="es-ES" sz="2400" b="1" dirty="0" smtClean="0">
                <a:solidFill>
                  <a:srgbClr val="FFCC00"/>
                </a:solidFill>
                <a:effectLst>
                  <a:outerShdw blurRad="38100" dist="38100" dir="2700000" algn="tl">
                    <a:srgbClr val="000000"/>
                  </a:outerShdw>
                </a:effectLst>
              </a:rPr>
              <a:t>cristiana    </a:t>
            </a:r>
            <a:endParaRPr lang="es-ES" sz="2400" b="1" dirty="0">
              <a:solidFill>
                <a:srgbClr val="FFCC00"/>
              </a:solidFill>
              <a:effectLst>
                <a:outerShdw blurRad="38100" dist="38100" dir="2700000" algn="tl">
                  <a:srgbClr val="000000"/>
                </a:outerShdw>
              </a:effectLst>
            </a:endParaRPr>
          </a:p>
        </p:txBody>
      </p:sp>
      <p:sp>
        <p:nvSpPr>
          <p:cNvPr id="35" name="Oval 20"/>
          <p:cNvSpPr>
            <a:spLocks noChangeArrowheads="1"/>
          </p:cNvSpPr>
          <p:nvPr/>
        </p:nvSpPr>
        <p:spPr bwMode="auto">
          <a:xfrm rot="-10592651">
            <a:off x="4312399" y="5821025"/>
            <a:ext cx="1568529" cy="990600"/>
          </a:xfrm>
          <a:prstGeom prst="ellipse">
            <a:avLst/>
          </a:prstGeom>
          <a:solidFill>
            <a:srgbClr val="FFFF00"/>
          </a:solidFill>
          <a:ln w="9525">
            <a:solidFill>
              <a:schemeClr val="tx1"/>
            </a:solidFill>
            <a:round/>
            <a:headEnd/>
            <a:tailEnd/>
          </a:ln>
          <a:effectLst/>
        </p:spPr>
        <p:txBody>
          <a:bodyPr wrap="none" anchor="ctr"/>
          <a:lstStyle/>
          <a:p>
            <a:endParaRPr lang="es-AR"/>
          </a:p>
        </p:txBody>
      </p:sp>
      <p:sp>
        <p:nvSpPr>
          <p:cNvPr id="36" name="WordArt 21"/>
          <p:cNvSpPr>
            <a:spLocks noChangeArrowheads="1" noChangeShapeType="1" noTextEdit="1"/>
          </p:cNvSpPr>
          <p:nvPr/>
        </p:nvSpPr>
        <p:spPr bwMode="auto">
          <a:xfrm>
            <a:off x="4644008" y="6237312"/>
            <a:ext cx="855464" cy="84088"/>
          </a:xfrm>
          <a:prstGeom prst="rect">
            <a:avLst/>
          </a:prstGeom>
        </p:spPr>
        <p:txBody>
          <a:bodyPr spcFirstLastPara="1" wrap="none" fromWordArt="1">
            <a:prstTxWarp prst="textArchUp">
              <a:avLst>
                <a:gd name="adj" fmla="val 10800000"/>
              </a:avLst>
            </a:prstTxWarp>
          </a:bodyPr>
          <a:lstStyle/>
          <a:p>
            <a:pPr algn="ctr"/>
            <a:r>
              <a:rPr lang="es-AR" b="1" kern="10" dirty="0">
                <a:ln w="9525">
                  <a:solidFill>
                    <a:srgbClr val="000000"/>
                  </a:solidFill>
                  <a:round/>
                  <a:headEnd/>
                  <a:tailEnd/>
                </a:ln>
                <a:solidFill>
                  <a:srgbClr val="000000"/>
                </a:solidFill>
                <a:latin typeface="Tempus Sans ITC"/>
              </a:rPr>
              <a:t>EDAD</a:t>
            </a:r>
          </a:p>
        </p:txBody>
      </p:sp>
      <p:sp>
        <p:nvSpPr>
          <p:cNvPr id="37" name="WordArt 22"/>
          <p:cNvSpPr>
            <a:spLocks noChangeArrowheads="1" noChangeShapeType="1" noTextEdit="1"/>
          </p:cNvSpPr>
          <p:nvPr/>
        </p:nvSpPr>
        <p:spPr bwMode="auto">
          <a:xfrm>
            <a:off x="4644008" y="6381328"/>
            <a:ext cx="1042665" cy="250652"/>
          </a:xfrm>
          <a:prstGeom prst="rect">
            <a:avLst/>
          </a:prstGeom>
        </p:spPr>
        <p:txBody>
          <a:bodyPr wrap="none" fromWordArt="1">
            <a:prstTxWarp prst="textCanDown">
              <a:avLst>
                <a:gd name="adj" fmla="val 33333"/>
              </a:avLst>
            </a:prstTxWarp>
          </a:bodyPr>
          <a:lstStyle/>
          <a:p>
            <a:pPr algn="ctr"/>
            <a:r>
              <a:rPr lang="es-AR" b="1" kern="10" dirty="0">
                <a:ln w="9525">
                  <a:solidFill>
                    <a:srgbClr val="000000"/>
                  </a:solidFill>
                  <a:round/>
                  <a:headEnd/>
                  <a:tailEnd/>
                </a:ln>
                <a:solidFill>
                  <a:srgbClr val="000000"/>
                </a:solidFill>
                <a:latin typeface="Tempus Sans ITC"/>
              </a:rPr>
              <a:t>MEDIA</a:t>
            </a:r>
          </a:p>
        </p:txBody>
      </p:sp>
      <p:sp>
        <p:nvSpPr>
          <p:cNvPr id="38" name="Text Box 23"/>
          <p:cNvSpPr txBox="1">
            <a:spLocks noChangeArrowheads="1"/>
          </p:cNvSpPr>
          <p:nvPr/>
        </p:nvSpPr>
        <p:spPr bwMode="auto">
          <a:xfrm>
            <a:off x="2915816" y="6519446"/>
            <a:ext cx="1490464" cy="338554"/>
          </a:xfrm>
          <a:prstGeom prst="rect">
            <a:avLst/>
          </a:prstGeom>
          <a:noFill/>
          <a:ln w="9525">
            <a:noFill/>
            <a:miter lim="800000"/>
            <a:headEnd/>
            <a:tailEnd/>
          </a:ln>
          <a:effectLst/>
        </p:spPr>
        <p:txBody>
          <a:bodyPr wrap="square">
            <a:spAutoFit/>
          </a:bodyPr>
          <a:lstStyle/>
          <a:p>
            <a:pPr algn="ctr">
              <a:spcBef>
                <a:spcPct val="50000"/>
              </a:spcBef>
            </a:pPr>
            <a:r>
              <a:rPr lang="es-ES_tradnl" sz="1600" b="1" dirty="0">
                <a:solidFill>
                  <a:srgbClr val="FFFFCC"/>
                </a:solidFill>
                <a:latin typeface="Tempus Sans ITC" pitchFamily="82" charset="0"/>
              </a:rPr>
              <a:t>(S. XIII y XIV)</a:t>
            </a:r>
            <a:endParaRPr lang="es-ES" sz="1600" b="1" dirty="0">
              <a:solidFill>
                <a:srgbClr val="FFFFCC"/>
              </a:solidFill>
              <a:latin typeface="Tempus Sans ITC" pitchFamily="82" charset="0"/>
            </a:endParaRPr>
          </a:p>
        </p:txBody>
      </p:sp>
      <p:sp>
        <p:nvSpPr>
          <p:cNvPr id="40" name="39 Rectángulo redondeado"/>
          <p:cNvSpPr/>
          <p:nvPr/>
        </p:nvSpPr>
        <p:spPr>
          <a:xfrm>
            <a:off x="6084168" y="6237312"/>
            <a:ext cx="208823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40 Rectángulo"/>
          <p:cNvSpPr/>
          <p:nvPr/>
        </p:nvSpPr>
        <p:spPr>
          <a:xfrm>
            <a:off x="6444208" y="6237312"/>
            <a:ext cx="1483098" cy="369332"/>
          </a:xfrm>
          <a:prstGeom prst="rect">
            <a:avLst/>
          </a:prstGeom>
        </p:spPr>
        <p:txBody>
          <a:bodyPr wrap="none">
            <a:spAutoFit/>
          </a:bodyPr>
          <a:lstStyle/>
          <a:p>
            <a:pPr algn="ctr">
              <a:spcBef>
                <a:spcPct val="50000"/>
              </a:spcBef>
            </a:pPr>
            <a:r>
              <a:rPr lang="es-ES" b="1" dirty="0" smtClean="0">
                <a:solidFill>
                  <a:schemeClr val="bg2">
                    <a:lumMod val="60000"/>
                    <a:lumOff val="40000"/>
                  </a:schemeClr>
                </a:solidFill>
                <a:latin typeface="Tempus Sans ITC" pitchFamily="82" charset="0"/>
              </a:rPr>
              <a:t>Racionalismo</a:t>
            </a:r>
            <a:endParaRPr lang="es-ES" b="1" dirty="0">
              <a:solidFill>
                <a:schemeClr val="bg2">
                  <a:lumMod val="60000"/>
                  <a:lumOff val="40000"/>
                </a:schemeClr>
              </a:solidFill>
              <a:latin typeface="Tempus Sans ITC" pitchFamily="82" charset="0"/>
            </a:endParaRPr>
          </a:p>
        </p:txBody>
      </p:sp>
      <p:sp>
        <p:nvSpPr>
          <p:cNvPr id="42" name="41 Rectángulo redondeado"/>
          <p:cNvSpPr/>
          <p:nvPr/>
        </p:nvSpPr>
        <p:spPr>
          <a:xfrm>
            <a:off x="107504" y="6309320"/>
            <a:ext cx="208823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42 Rectángulo"/>
          <p:cNvSpPr/>
          <p:nvPr/>
        </p:nvSpPr>
        <p:spPr>
          <a:xfrm>
            <a:off x="467544" y="6309320"/>
            <a:ext cx="1236236" cy="369332"/>
          </a:xfrm>
          <a:prstGeom prst="rect">
            <a:avLst/>
          </a:prstGeom>
        </p:spPr>
        <p:txBody>
          <a:bodyPr wrap="none">
            <a:spAutoFit/>
          </a:bodyPr>
          <a:lstStyle/>
          <a:p>
            <a:pPr algn="ctr">
              <a:spcBef>
                <a:spcPct val="50000"/>
              </a:spcBef>
            </a:pPr>
            <a:r>
              <a:rPr lang="es-ES" b="1" dirty="0" smtClean="0">
                <a:solidFill>
                  <a:schemeClr val="bg2">
                    <a:lumMod val="60000"/>
                    <a:lumOff val="40000"/>
                  </a:schemeClr>
                </a:solidFill>
                <a:latin typeface="Tempus Sans ITC" pitchFamily="82" charset="0"/>
              </a:rPr>
              <a:t>E</a:t>
            </a:r>
            <a:r>
              <a:rPr lang="es-ES" b="1" dirty="0" smtClean="0">
                <a:solidFill>
                  <a:schemeClr val="bg2">
                    <a:lumMod val="60000"/>
                    <a:lumOff val="40000"/>
                  </a:schemeClr>
                </a:solidFill>
                <a:latin typeface="Tempus Sans ITC" pitchFamily="82" charset="0"/>
              </a:rPr>
              <a:t>mpirismo</a:t>
            </a:r>
            <a:endParaRPr lang="es-ES" b="1" dirty="0">
              <a:solidFill>
                <a:schemeClr val="bg2">
                  <a:lumMod val="60000"/>
                  <a:lumOff val="40000"/>
                </a:schemeClr>
              </a:solidFill>
              <a:latin typeface="Tempus Sans ITC"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04948 -0.00023 L -0.20052 -0.00023 " pathEditMode="relative" rAng="0" ptsTypes="AA">
                                      <p:cBhvr>
                                        <p:cTn id="6" dur="2000" fill="hold"/>
                                        <p:tgtEl>
                                          <p:spTgt spid="29"/>
                                        </p:tgtEl>
                                        <p:attrNameLst>
                                          <p:attrName>ppt_x</p:attrName>
                                          <p:attrName>ppt_y</p:attrName>
                                        </p:attrNameLst>
                                      </p:cBhvr>
                                      <p:rCtr x="-125" y="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down)">
                                      <p:cBhvr>
                                        <p:cTn id="11" dur="500"/>
                                        <p:tgtEl>
                                          <p:spTgt spid="40"/>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wipe(down)">
                                      <p:cBhvr>
                                        <p:cTn id="14" dur="500"/>
                                        <p:tgtEl>
                                          <p:spTgt spid="41"/>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wipe(down)">
                                      <p:cBhvr>
                                        <p:cTn id="18" dur="500"/>
                                        <p:tgtEl>
                                          <p:spTgt spid="4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down)">
                                      <p:cBhvr>
                                        <p:cTn id="2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41" grpId="0"/>
      <p:bldP spid="42" grpId="0" animBg="1"/>
      <p:bldP spid="4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1524000" y="0"/>
            <a:ext cx="6324600" cy="1446550"/>
          </a:xfrm>
          <a:prstGeom prst="rect">
            <a:avLst/>
          </a:prstGeom>
          <a:noFill/>
          <a:ln w="9525">
            <a:noFill/>
            <a:miter lim="800000"/>
            <a:headEnd/>
            <a:tailEnd/>
          </a:ln>
          <a:effectLst/>
        </p:spPr>
        <p:txBody>
          <a:bodyPr>
            <a:spAutoFit/>
          </a:bodyPr>
          <a:lstStyle/>
          <a:p>
            <a:pPr algn="ctr">
              <a:spcBef>
                <a:spcPct val="50000"/>
              </a:spcBef>
            </a:pPr>
            <a:r>
              <a:rPr lang="es-ES_tradnl" sz="4400" b="1" u="sng" dirty="0">
                <a:ln w="12700">
                  <a:solidFill>
                    <a:schemeClr val="tx2">
                      <a:satMod val="155000"/>
                    </a:schemeClr>
                  </a:solidFill>
                  <a:prstDash val="solid"/>
                </a:ln>
                <a:solidFill>
                  <a:schemeClr val="bg2">
                    <a:tint val="85000"/>
                    <a:satMod val="155000"/>
                  </a:schemeClr>
                </a:solidFill>
                <a:effectLst>
                  <a:glow rad="63500">
                    <a:schemeClr val="accent3">
                      <a:satMod val="175000"/>
                      <a:alpha val="40000"/>
                    </a:schemeClr>
                  </a:glow>
                  <a:outerShdw blurRad="41275" dist="20320" dir="1800000" algn="tl" rotWithShape="0">
                    <a:srgbClr val="000000">
                      <a:alpha val="40000"/>
                    </a:srgbClr>
                  </a:outerShdw>
                </a:effectLst>
              </a:rPr>
              <a:t>RACIONALISMO</a:t>
            </a:r>
            <a:r>
              <a:rPr lang="es-ES_tradnl" sz="4400" b="1" dirty="0">
                <a:ln w="12700">
                  <a:solidFill>
                    <a:schemeClr val="tx2">
                      <a:satMod val="155000"/>
                    </a:schemeClr>
                  </a:solidFill>
                  <a:prstDash val="solid"/>
                </a:ln>
                <a:solidFill>
                  <a:schemeClr val="bg2">
                    <a:tint val="85000"/>
                    <a:satMod val="155000"/>
                  </a:schemeClr>
                </a:solidFill>
                <a:effectLst>
                  <a:glow rad="63500">
                    <a:schemeClr val="accent3">
                      <a:satMod val="175000"/>
                      <a:alpha val="40000"/>
                    </a:schemeClr>
                  </a:glow>
                  <a:outerShdw blurRad="41275" dist="20320" dir="1800000" algn="tl" rotWithShape="0">
                    <a:srgbClr val="000000">
                      <a:alpha val="40000"/>
                    </a:srgbClr>
                  </a:outerShdw>
                </a:effectLst>
              </a:rPr>
              <a:t>          (Siglo XVI)</a:t>
            </a:r>
            <a:endParaRPr lang="es-ES" sz="4400" b="1" u="sng" dirty="0">
              <a:ln w="12700">
                <a:solidFill>
                  <a:schemeClr val="tx2">
                    <a:satMod val="155000"/>
                  </a:schemeClr>
                </a:solidFill>
                <a:prstDash val="solid"/>
              </a:ln>
              <a:solidFill>
                <a:schemeClr val="bg2">
                  <a:tint val="85000"/>
                  <a:satMod val="155000"/>
                </a:schemeClr>
              </a:solidFill>
              <a:effectLst>
                <a:glow rad="63500">
                  <a:schemeClr val="accent3">
                    <a:satMod val="175000"/>
                    <a:alpha val="40000"/>
                  </a:schemeClr>
                </a:glow>
                <a:outerShdw blurRad="41275" dist="20320" dir="1800000" algn="tl" rotWithShape="0">
                  <a:srgbClr val="000000">
                    <a:alpha val="40000"/>
                  </a:srgbClr>
                </a:outerShdw>
              </a:effectLst>
            </a:endParaRPr>
          </a:p>
        </p:txBody>
      </p:sp>
      <p:pic>
        <p:nvPicPr>
          <p:cNvPr id="111619" name="Picture 3" descr="mapa_europa"/>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1905000" y="1447800"/>
            <a:ext cx="5638800" cy="4953000"/>
          </a:xfrm>
          <a:prstGeom prst="rect">
            <a:avLst/>
          </a:prstGeom>
          <a:noFill/>
        </p:spPr>
      </p:pic>
      <p:sp>
        <p:nvSpPr>
          <p:cNvPr id="111621" name="WordArt 5"/>
          <p:cNvSpPr>
            <a:spLocks noChangeArrowheads="1" noChangeShapeType="1" noTextEdit="1"/>
          </p:cNvSpPr>
          <p:nvPr/>
        </p:nvSpPr>
        <p:spPr bwMode="auto">
          <a:xfrm rot="-484103">
            <a:off x="3657600" y="4419600"/>
            <a:ext cx="3279775" cy="544513"/>
          </a:xfrm>
          <a:prstGeom prst="rect">
            <a:avLst/>
          </a:prstGeom>
        </p:spPr>
        <p:txBody>
          <a:bodyPr wrap="none" fromWordArt="1">
            <a:prstTxWarp prst="textPlain">
              <a:avLst>
                <a:gd name="adj" fmla="val 50000"/>
              </a:avLst>
            </a:prstTxWarp>
          </a:bodyPr>
          <a:lstStyle/>
          <a:p>
            <a:pPr algn="ctr"/>
            <a:r>
              <a:rPr lang="es-AR"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RACIONALISMO</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5651500" y="115888"/>
            <a:ext cx="2819400" cy="434975"/>
          </a:xfrm>
          <a:prstGeom prst="rect">
            <a:avLst/>
          </a:prstGeom>
          <a:solidFill>
            <a:srgbClr val="9900CC"/>
          </a:solidFill>
          <a:ln w="38100">
            <a:solidFill>
              <a:srgbClr val="FFFF00"/>
            </a:solidFill>
            <a:miter lim="800000"/>
            <a:headEnd/>
            <a:tailEnd/>
          </a:ln>
          <a:effectLst/>
        </p:spPr>
        <p:txBody>
          <a:bodyPr>
            <a:spAutoFit/>
          </a:bodyPr>
          <a:lstStyle/>
          <a:p>
            <a:pPr algn="ctr">
              <a:spcBef>
                <a:spcPct val="50000"/>
              </a:spcBef>
            </a:pPr>
            <a:r>
              <a:rPr lang="es-ES_tradnl" sz="2000" b="1" u="sng">
                <a:solidFill>
                  <a:srgbClr val="FF9900"/>
                </a:solidFill>
                <a:latin typeface="Tempus Sans ITC" pitchFamily="82" charset="0"/>
              </a:rPr>
              <a:t>PERMANENCIA</a:t>
            </a:r>
            <a:endParaRPr lang="es-ES" sz="2000" b="1" u="sng">
              <a:solidFill>
                <a:srgbClr val="FF9900"/>
              </a:solidFill>
              <a:latin typeface="Tempus Sans ITC" pitchFamily="82" charset="0"/>
            </a:endParaRPr>
          </a:p>
        </p:txBody>
      </p:sp>
      <p:sp>
        <p:nvSpPr>
          <p:cNvPr id="108547" name="Text Box 3"/>
          <p:cNvSpPr txBox="1">
            <a:spLocks noChangeArrowheads="1"/>
          </p:cNvSpPr>
          <p:nvPr/>
        </p:nvSpPr>
        <p:spPr bwMode="auto">
          <a:xfrm>
            <a:off x="395288" y="115888"/>
            <a:ext cx="2819400" cy="434975"/>
          </a:xfrm>
          <a:prstGeom prst="rect">
            <a:avLst/>
          </a:prstGeom>
          <a:solidFill>
            <a:srgbClr val="9900CC"/>
          </a:solidFill>
          <a:ln w="38100">
            <a:solidFill>
              <a:srgbClr val="FFFF00"/>
            </a:solidFill>
            <a:miter lim="800000"/>
            <a:headEnd/>
            <a:tailEnd/>
          </a:ln>
          <a:effectLst/>
        </p:spPr>
        <p:txBody>
          <a:bodyPr>
            <a:spAutoFit/>
          </a:bodyPr>
          <a:lstStyle/>
          <a:p>
            <a:pPr algn="ctr">
              <a:spcBef>
                <a:spcPct val="50000"/>
              </a:spcBef>
            </a:pPr>
            <a:r>
              <a:rPr lang="es-ES_tradnl" sz="2000" b="1" u="sng">
                <a:solidFill>
                  <a:srgbClr val="FF9900"/>
                </a:solidFill>
                <a:latin typeface="Tempus Sans ITC" pitchFamily="82" charset="0"/>
              </a:rPr>
              <a:t>CAMBIO</a:t>
            </a:r>
            <a:endParaRPr lang="es-ES" sz="2000" b="1" u="sng">
              <a:solidFill>
                <a:srgbClr val="FF9900"/>
              </a:solidFill>
              <a:latin typeface="Tempus Sans ITC" pitchFamily="82" charset="0"/>
            </a:endParaRPr>
          </a:p>
        </p:txBody>
      </p:sp>
      <p:sp>
        <p:nvSpPr>
          <p:cNvPr id="108548" name="Text Box 4" descr="Papel seda rosa"/>
          <p:cNvSpPr txBox="1">
            <a:spLocks noChangeArrowheads="1"/>
          </p:cNvSpPr>
          <p:nvPr/>
        </p:nvSpPr>
        <p:spPr bwMode="auto">
          <a:xfrm>
            <a:off x="6011863" y="620713"/>
            <a:ext cx="2016125"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PARMÉNIDES</a:t>
            </a:r>
            <a:endParaRPr lang="es-ES" sz="2000" b="1">
              <a:solidFill>
                <a:srgbClr val="990099"/>
              </a:solidFill>
              <a:latin typeface="Tempus Sans ITC" pitchFamily="82" charset="0"/>
            </a:endParaRPr>
          </a:p>
        </p:txBody>
      </p:sp>
      <p:sp>
        <p:nvSpPr>
          <p:cNvPr id="108549" name="Text Box 5" descr="Papel seda rosa"/>
          <p:cNvSpPr txBox="1">
            <a:spLocks noChangeArrowheads="1"/>
          </p:cNvSpPr>
          <p:nvPr/>
        </p:nvSpPr>
        <p:spPr bwMode="auto">
          <a:xfrm>
            <a:off x="611188" y="620713"/>
            <a:ext cx="2016125"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HERÁCLITO</a:t>
            </a:r>
            <a:endParaRPr lang="es-ES" sz="2000" b="1">
              <a:solidFill>
                <a:srgbClr val="990099"/>
              </a:solidFill>
              <a:latin typeface="Tempus Sans ITC" pitchFamily="82" charset="0"/>
            </a:endParaRPr>
          </a:p>
        </p:txBody>
      </p:sp>
      <p:sp>
        <p:nvSpPr>
          <p:cNvPr id="108550" name="Text Box 6" descr="Papel seda rosa"/>
          <p:cNvSpPr txBox="1">
            <a:spLocks noChangeArrowheads="1"/>
          </p:cNvSpPr>
          <p:nvPr/>
        </p:nvSpPr>
        <p:spPr bwMode="auto">
          <a:xfrm>
            <a:off x="5940425" y="1125538"/>
            <a:ext cx="2243138"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PLATÓN</a:t>
            </a:r>
            <a:endParaRPr lang="es-ES" sz="2000" b="1">
              <a:solidFill>
                <a:srgbClr val="990099"/>
              </a:solidFill>
              <a:latin typeface="Tempus Sans ITC" pitchFamily="82" charset="0"/>
            </a:endParaRPr>
          </a:p>
        </p:txBody>
      </p:sp>
      <p:sp>
        <p:nvSpPr>
          <p:cNvPr id="108551" name="Text Box 7" descr="Papel seda rosa"/>
          <p:cNvSpPr txBox="1">
            <a:spLocks noChangeArrowheads="1"/>
          </p:cNvSpPr>
          <p:nvPr/>
        </p:nvSpPr>
        <p:spPr bwMode="auto">
          <a:xfrm>
            <a:off x="395288" y="2565400"/>
            <a:ext cx="2386012"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ARISTÓTELES</a:t>
            </a:r>
            <a:endParaRPr lang="es-ES" sz="2000" b="1">
              <a:solidFill>
                <a:srgbClr val="990099"/>
              </a:solidFill>
              <a:latin typeface="Tempus Sans ITC" pitchFamily="82" charset="0"/>
            </a:endParaRPr>
          </a:p>
        </p:txBody>
      </p:sp>
      <p:sp>
        <p:nvSpPr>
          <p:cNvPr id="108552" name="Oval 8"/>
          <p:cNvSpPr>
            <a:spLocks noChangeArrowheads="1"/>
          </p:cNvSpPr>
          <p:nvPr/>
        </p:nvSpPr>
        <p:spPr bwMode="auto">
          <a:xfrm rot="-10592651">
            <a:off x="3132138" y="620713"/>
            <a:ext cx="2438400" cy="990600"/>
          </a:xfrm>
          <a:prstGeom prst="ellipse">
            <a:avLst/>
          </a:prstGeom>
          <a:solidFill>
            <a:srgbClr val="FFFF00"/>
          </a:solidFill>
          <a:ln w="9525">
            <a:solidFill>
              <a:schemeClr val="tx1"/>
            </a:solidFill>
            <a:round/>
            <a:headEnd/>
            <a:tailEnd/>
          </a:ln>
          <a:effectLst/>
        </p:spPr>
        <p:txBody>
          <a:bodyPr wrap="none" anchor="ctr"/>
          <a:lstStyle/>
          <a:p>
            <a:endParaRPr lang="es-AR"/>
          </a:p>
        </p:txBody>
      </p:sp>
      <p:sp>
        <p:nvSpPr>
          <p:cNvPr id="108553" name="WordArt 9"/>
          <p:cNvSpPr>
            <a:spLocks noChangeArrowheads="1" noChangeShapeType="1" noTextEdit="1"/>
          </p:cNvSpPr>
          <p:nvPr/>
        </p:nvSpPr>
        <p:spPr bwMode="auto">
          <a:xfrm>
            <a:off x="3733800" y="914400"/>
            <a:ext cx="1143000" cy="152400"/>
          </a:xfrm>
          <a:prstGeom prst="rect">
            <a:avLst/>
          </a:prstGeom>
        </p:spPr>
        <p:txBody>
          <a:bodyPr spcFirstLastPara="1" wrap="none" fromWordArt="1">
            <a:prstTxWarp prst="textArchUp">
              <a:avLst>
                <a:gd name="adj" fmla="val 10800000"/>
              </a:avLst>
            </a:prstTxWarp>
          </a:bodyPr>
          <a:lstStyle/>
          <a:p>
            <a:pPr algn="ctr"/>
            <a:r>
              <a:rPr lang="es-AR" b="1" kern="10">
                <a:ln w="9525">
                  <a:solidFill>
                    <a:srgbClr val="000000"/>
                  </a:solidFill>
                  <a:round/>
                  <a:headEnd/>
                  <a:tailEnd/>
                </a:ln>
                <a:solidFill>
                  <a:srgbClr val="000000"/>
                </a:solidFill>
                <a:latin typeface="Tempus Sans ITC"/>
              </a:rPr>
              <a:t>EDAD</a:t>
            </a:r>
          </a:p>
        </p:txBody>
      </p:sp>
      <p:sp>
        <p:nvSpPr>
          <p:cNvPr id="108554" name="WordArt 10"/>
          <p:cNvSpPr>
            <a:spLocks noChangeArrowheads="1" noChangeShapeType="1" noTextEdit="1"/>
          </p:cNvSpPr>
          <p:nvPr/>
        </p:nvSpPr>
        <p:spPr bwMode="auto">
          <a:xfrm>
            <a:off x="3505200" y="990600"/>
            <a:ext cx="1619250" cy="466725"/>
          </a:xfrm>
          <a:prstGeom prst="rect">
            <a:avLst/>
          </a:prstGeom>
        </p:spPr>
        <p:txBody>
          <a:bodyPr wrap="none" fromWordArt="1">
            <a:prstTxWarp prst="textCanDown">
              <a:avLst>
                <a:gd name="adj" fmla="val 33333"/>
              </a:avLst>
            </a:prstTxWarp>
          </a:bodyPr>
          <a:lstStyle/>
          <a:p>
            <a:pPr algn="ctr"/>
            <a:r>
              <a:rPr lang="es-AR" b="1" kern="10">
                <a:ln w="9525">
                  <a:solidFill>
                    <a:srgbClr val="000000"/>
                  </a:solidFill>
                  <a:round/>
                  <a:headEnd/>
                  <a:tailEnd/>
                </a:ln>
                <a:solidFill>
                  <a:srgbClr val="000000"/>
                </a:solidFill>
                <a:latin typeface="Tempus Sans ITC"/>
              </a:rPr>
              <a:t>ANTIGUA</a:t>
            </a:r>
          </a:p>
        </p:txBody>
      </p:sp>
      <p:sp>
        <p:nvSpPr>
          <p:cNvPr id="108555" name="Oval 11"/>
          <p:cNvSpPr>
            <a:spLocks noChangeArrowheads="1"/>
          </p:cNvSpPr>
          <p:nvPr/>
        </p:nvSpPr>
        <p:spPr bwMode="auto">
          <a:xfrm rot="-10592651">
            <a:off x="3708400" y="4005263"/>
            <a:ext cx="1727200" cy="990600"/>
          </a:xfrm>
          <a:prstGeom prst="ellipse">
            <a:avLst/>
          </a:prstGeom>
          <a:solidFill>
            <a:srgbClr val="FFFF00"/>
          </a:solidFill>
          <a:ln w="9525">
            <a:solidFill>
              <a:schemeClr val="tx1"/>
            </a:solidFill>
            <a:round/>
            <a:headEnd/>
            <a:tailEnd/>
          </a:ln>
          <a:effectLst/>
        </p:spPr>
        <p:txBody>
          <a:bodyPr wrap="none" anchor="ctr"/>
          <a:lstStyle/>
          <a:p>
            <a:endParaRPr lang="es-AR"/>
          </a:p>
        </p:txBody>
      </p:sp>
      <p:sp>
        <p:nvSpPr>
          <p:cNvPr id="108556" name="WordArt 12"/>
          <p:cNvSpPr>
            <a:spLocks noChangeArrowheads="1" noChangeShapeType="1" noTextEdit="1"/>
          </p:cNvSpPr>
          <p:nvPr/>
        </p:nvSpPr>
        <p:spPr bwMode="auto">
          <a:xfrm>
            <a:off x="3995738" y="4292600"/>
            <a:ext cx="855662" cy="228600"/>
          </a:xfrm>
          <a:prstGeom prst="rect">
            <a:avLst/>
          </a:prstGeom>
        </p:spPr>
        <p:txBody>
          <a:bodyPr spcFirstLastPara="1" wrap="none" fromWordArt="1">
            <a:prstTxWarp prst="textArchUp">
              <a:avLst>
                <a:gd name="adj" fmla="val 10800000"/>
              </a:avLst>
            </a:prstTxWarp>
          </a:bodyPr>
          <a:lstStyle/>
          <a:p>
            <a:pPr algn="ctr"/>
            <a:r>
              <a:rPr lang="es-AR" b="1" kern="10">
                <a:ln w="9525">
                  <a:solidFill>
                    <a:srgbClr val="000000"/>
                  </a:solidFill>
                  <a:round/>
                  <a:headEnd/>
                  <a:tailEnd/>
                </a:ln>
                <a:solidFill>
                  <a:srgbClr val="000000"/>
                </a:solidFill>
                <a:latin typeface="Tempus Sans ITC"/>
              </a:rPr>
              <a:t>EDAD</a:t>
            </a:r>
          </a:p>
        </p:txBody>
      </p:sp>
      <p:sp>
        <p:nvSpPr>
          <p:cNvPr id="108557" name="WordArt 13"/>
          <p:cNvSpPr>
            <a:spLocks noChangeArrowheads="1" noChangeShapeType="1" noTextEdit="1"/>
          </p:cNvSpPr>
          <p:nvPr/>
        </p:nvSpPr>
        <p:spPr bwMode="auto">
          <a:xfrm>
            <a:off x="3995738" y="4437063"/>
            <a:ext cx="1258887" cy="466725"/>
          </a:xfrm>
          <a:prstGeom prst="rect">
            <a:avLst/>
          </a:prstGeom>
        </p:spPr>
        <p:txBody>
          <a:bodyPr wrap="none" fromWordArt="1">
            <a:prstTxWarp prst="textCanDown">
              <a:avLst>
                <a:gd name="adj" fmla="val 33333"/>
              </a:avLst>
            </a:prstTxWarp>
          </a:bodyPr>
          <a:lstStyle/>
          <a:p>
            <a:pPr algn="ctr"/>
            <a:r>
              <a:rPr lang="es-AR" b="1" kern="10">
                <a:ln w="9525">
                  <a:solidFill>
                    <a:srgbClr val="000000"/>
                  </a:solidFill>
                  <a:round/>
                  <a:headEnd/>
                  <a:tailEnd/>
                </a:ln>
                <a:solidFill>
                  <a:srgbClr val="000000"/>
                </a:solidFill>
                <a:latin typeface="Tempus Sans ITC"/>
              </a:rPr>
              <a:t>MEDIA</a:t>
            </a:r>
          </a:p>
        </p:txBody>
      </p:sp>
      <p:sp>
        <p:nvSpPr>
          <p:cNvPr id="108558" name="Text Box 14"/>
          <p:cNvSpPr txBox="1">
            <a:spLocks noChangeArrowheads="1"/>
          </p:cNvSpPr>
          <p:nvPr/>
        </p:nvSpPr>
        <p:spPr bwMode="auto">
          <a:xfrm>
            <a:off x="3635375" y="4941888"/>
            <a:ext cx="1922463" cy="336550"/>
          </a:xfrm>
          <a:prstGeom prst="rect">
            <a:avLst/>
          </a:prstGeom>
          <a:noFill/>
          <a:ln w="9525">
            <a:noFill/>
            <a:miter lim="800000"/>
            <a:headEnd/>
            <a:tailEnd/>
          </a:ln>
          <a:effectLst/>
        </p:spPr>
        <p:txBody>
          <a:bodyPr>
            <a:spAutoFit/>
          </a:bodyPr>
          <a:lstStyle/>
          <a:p>
            <a:pPr algn="ctr">
              <a:spcBef>
                <a:spcPct val="50000"/>
              </a:spcBef>
            </a:pPr>
            <a:r>
              <a:rPr lang="es-ES_tradnl" sz="1600" b="1">
                <a:solidFill>
                  <a:srgbClr val="FFFFCC"/>
                </a:solidFill>
                <a:latin typeface="Tempus Sans ITC" pitchFamily="82" charset="0"/>
              </a:rPr>
              <a:t>(S. XIII y XIV)</a:t>
            </a:r>
            <a:endParaRPr lang="es-ES" sz="1600" b="1">
              <a:solidFill>
                <a:srgbClr val="FFFFCC"/>
              </a:solidFill>
              <a:latin typeface="Tempus Sans ITC" pitchFamily="82" charset="0"/>
            </a:endParaRPr>
          </a:p>
        </p:txBody>
      </p:sp>
      <p:sp>
        <p:nvSpPr>
          <p:cNvPr id="108561" name="Oval 17"/>
          <p:cNvSpPr>
            <a:spLocks noChangeArrowheads="1"/>
          </p:cNvSpPr>
          <p:nvPr/>
        </p:nvSpPr>
        <p:spPr bwMode="auto">
          <a:xfrm rot="-10592651">
            <a:off x="3492500" y="5734050"/>
            <a:ext cx="1800225" cy="914400"/>
          </a:xfrm>
          <a:prstGeom prst="ellipse">
            <a:avLst/>
          </a:prstGeom>
          <a:solidFill>
            <a:srgbClr val="FFFF00"/>
          </a:solidFill>
          <a:ln w="9525">
            <a:solidFill>
              <a:schemeClr val="tx1"/>
            </a:solidFill>
            <a:round/>
            <a:headEnd/>
            <a:tailEnd/>
          </a:ln>
          <a:effectLst/>
        </p:spPr>
        <p:txBody>
          <a:bodyPr wrap="none" anchor="ctr"/>
          <a:lstStyle/>
          <a:p>
            <a:endParaRPr lang="es-AR"/>
          </a:p>
        </p:txBody>
      </p:sp>
      <p:sp>
        <p:nvSpPr>
          <p:cNvPr id="108562" name="WordArt 18"/>
          <p:cNvSpPr>
            <a:spLocks noChangeArrowheads="1" noChangeShapeType="1" noTextEdit="1"/>
          </p:cNvSpPr>
          <p:nvPr/>
        </p:nvSpPr>
        <p:spPr bwMode="auto">
          <a:xfrm>
            <a:off x="3924300" y="5949950"/>
            <a:ext cx="792163" cy="287338"/>
          </a:xfrm>
          <a:prstGeom prst="rect">
            <a:avLst/>
          </a:prstGeom>
        </p:spPr>
        <p:txBody>
          <a:bodyPr spcFirstLastPara="1" wrap="none" fromWordArt="1">
            <a:prstTxWarp prst="textArchUp">
              <a:avLst>
                <a:gd name="adj" fmla="val 10800000"/>
              </a:avLst>
            </a:prstTxWarp>
          </a:bodyPr>
          <a:lstStyle/>
          <a:p>
            <a:pPr algn="ctr"/>
            <a:r>
              <a:rPr lang="es-AR" sz="2000" b="1" kern="10">
                <a:ln w="9525">
                  <a:solidFill>
                    <a:srgbClr val="000000"/>
                  </a:solidFill>
                  <a:round/>
                  <a:headEnd/>
                  <a:tailEnd/>
                </a:ln>
                <a:solidFill>
                  <a:srgbClr val="000000"/>
                </a:solidFill>
                <a:latin typeface="Tempus Sans ITC"/>
              </a:rPr>
              <a:t>EDAD</a:t>
            </a:r>
          </a:p>
        </p:txBody>
      </p:sp>
      <p:sp>
        <p:nvSpPr>
          <p:cNvPr id="108563" name="WordArt 19"/>
          <p:cNvSpPr>
            <a:spLocks noChangeArrowheads="1" noChangeShapeType="1" noTextEdit="1"/>
          </p:cNvSpPr>
          <p:nvPr/>
        </p:nvSpPr>
        <p:spPr bwMode="auto">
          <a:xfrm>
            <a:off x="3924300" y="6092825"/>
            <a:ext cx="1081088" cy="476250"/>
          </a:xfrm>
          <a:prstGeom prst="rect">
            <a:avLst/>
          </a:prstGeom>
        </p:spPr>
        <p:txBody>
          <a:bodyPr wrap="none" fromWordArt="1">
            <a:prstTxWarp prst="textCanDown">
              <a:avLst>
                <a:gd name="adj" fmla="val 33333"/>
              </a:avLst>
            </a:prstTxWarp>
          </a:bodyPr>
          <a:lstStyle/>
          <a:p>
            <a:pPr algn="ctr"/>
            <a:r>
              <a:rPr lang="es-AR" sz="2000" b="1" kern="10">
                <a:ln w="9525">
                  <a:solidFill>
                    <a:srgbClr val="000000"/>
                  </a:solidFill>
                  <a:round/>
                  <a:headEnd/>
                  <a:tailEnd/>
                </a:ln>
                <a:solidFill>
                  <a:srgbClr val="000000"/>
                </a:solidFill>
                <a:latin typeface="Tempus Sans ITC"/>
              </a:rPr>
              <a:t>MODERNA</a:t>
            </a:r>
          </a:p>
        </p:txBody>
      </p:sp>
      <p:sp>
        <p:nvSpPr>
          <p:cNvPr id="108564" name="Text Box 20"/>
          <p:cNvSpPr txBox="1">
            <a:spLocks noChangeArrowheads="1"/>
          </p:cNvSpPr>
          <p:nvPr/>
        </p:nvSpPr>
        <p:spPr bwMode="auto">
          <a:xfrm>
            <a:off x="4859338" y="6453188"/>
            <a:ext cx="2209800" cy="336550"/>
          </a:xfrm>
          <a:prstGeom prst="rect">
            <a:avLst/>
          </a:prstGeom>
          <a:noFill/>
          <a:ln w="9525">
            <a:noFill/>
            <a:miter lim="800000"/>
            <a:headEnd/>
            <a:tailEnd/>
          </a:ln>
          <a:effectLst/>
        </p:spPr>
        <p:txBody>
          <a:bodyPr>
            <a:spAutoFit/>
          </a:bodyPr>
          <a:lstStyle/>
          <a:p>
            <a:pPr algn="ctr">
              <a:spcBef>
                <a:spcPct val="50000"/>
              </a:spcBef>
            </a:pPr>
            <a:r>
              <a:rPr lang="es-ES_tradnl" sz="1600" b="1">
                <a:solidFill>
                  <a:srgbClr val="FFFFCC"/>
                </a:solidFill>
                <a:latin typeface="Tempus Sans ITC" pitchFamily="82" charset="0"/>
              </a:rPr>
              <a:t>(S. XVI y XVII)</a:t>
            </a:r>
            <a:endParaRPr lang="es-ES" sz="1600" b="1">
              <a:solidFill>
                <a:srgbClr val="FFFFCC"/>
              </a:solidFill>
              <a:latin typeface="Tempus Sans ITC" pitchFamily="82" charset="0"/>
            </a:endParaRPr>
          </a:p>
        </p:txBody>
      </p:sp>
      <p:sp>
        <p:nvSpPr>
          <p:cNvPr id="108566" name="Text Box 22" descr="Papel seda rosa"/>
          <p:cNvSpPr txBox="1">
            <a:spLocks noChangeArrowheads="1"/>
          </p:cNvSpPr>
          <p:nvPr/>
        </p:nvSpPr>
        <p:spPr bwMode="auto">
          <a:xfrm>
            <a:off x="5940425" y="1628775"/>
            <a:ext cx="2243138"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 sz="2000" b="1">
                <a:solidFill>
                  <a:srgbClr val="990099"/>
                </a:solidFill>
                <a:latin typeface="Tempus Sans ITC" pitchFamily="82" charset="0"/>
              </a:rPr>
              <a:t>SÓCRATES</a:t>
            </a:r>
          </a:p>
        </p:txBody>
      </p:sp>
      <p:sp>
        <p:nvSpPr>
          <p:cNvPr id="108567" name="Text Box 23" descr="Papel seda rosa"/>
          <p:cNvSpPr txBox="1">
            <a:spLocks noChangeArrowheads="1"/>
          </p:cNvSpPr>
          <p:nvPr/>
        </p:nvSpPr>
        <p:spPr bwMode="auto">
          <a:xfrm>
            <a:off x="468313" y="1125538"/>
            <a:ext cx="2243137"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PLATÓN</a:t>
            </a:r>
            <a:endParaRPr lang="es-ES" sz="2000" b="1">
              <a:solidFill>
                <a:srgbClr val="990099"/>
              </a:solidFill>
              <a:latin typeface="Tempus Sans ITC" pitchFamily="82" charset="0"/>
            </a:endParaRPr>
          </a:p>
        </p:txBody>
      </p:sp>
      <p:sp>
        <p:nvSpPr>
          <p:cNvPr id="108568" name="Text Box 24" descr="Papel seda rosa"/>
          <p:cNvSpPr txBox="1">
            <a:spLocks noChangeArrowheads="1"/>
          </p:cNvSpPr>
          <p:nvPr/>
        </p:nvSpPr>
        <p:spPr bwMode="auto">
          <a:xfrm>
            <a:off x="468313" y="1628775"/>
            <a:ext cx="2243137"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 sz="2000" b="1">
                <a:solidFill>
                  <a:srgbClr val="990099"/>
                </a:solidFill>
                <a:latin typeface="Tempus Sans ITC" pitchFamily="82" charset="0"/>
              </a:rPr>
              <a:t>SOFISTAS</a:t>
            </a:r>
          </a:p>
        </p:txBody>
      </p:sp>
      <p:sp>
        <p:nvSpPr>
          <p:cNvPr id="108569" name="Text Box 25" descr="Papel seda rosa"/>
          <p:cNvSpPr txBox="1">
            <a:spLocks noChangeArrowheads="1"/>
          </p:cNvSpPr>
          <p:nvPr/>
        </p:nvSpPr>
        <p:spPr bwMode="auto">
          <a:xfrm>
            <a:off x="468313" y="2060575"/>
            <a:ext cx="2243137"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 sz="2000" b="1">
                <a:solidFill>
                  <a:srgbClr val="990099"/>
                </a:solidFill>
                <a:latin typeface="Tempus Sans ITC" pitchFamily="82" charset="0"/>
              </a:rPr>
              <a:t>HIPÓCRATES</a:t>
            </a:r>
          </a:p>
        </p:txBody>
      </p:sp>
      <p:sp>
        <p:nvSpPr>
          <p:cNvPr id="108570" name="Line 26"/>
          <p:cNvSpPr>
            <a:spLocks noChangeShapeType="1"/>
          </p:cNvSpPr>
          <p:nvPr/>
        </p:nvSpPr>
        <p:spPr bwMode="auto">
          <a:xfrm>
            <a:off x="0" y="3141663"/>
            <a:ext cx="9144000" cy="0"/>
          </a:xfrm>
          <a:prstGeom prst="line">
            <a:avLst/>
          </a:prstGeom>
          <a:noFill/>
          <a:ln w="28575">
            <a:solidFill>
              <a:schemeClr val="bg1"/>
            </a:solidFill>
            <a:round/>
            <a:headEnd/>
            <a:tailEnd/>
          </a:ln>
          <a:effectLst/>
        </p:spPr>
        <p:txBody>
          <a:bodyPr/>
          <a:lstStyle/>
          <a:p>
            <a:endParaRPr lang="es-AR"/>
          </a:p>
        </p:txBody>
      </p:sp>
      <p:sp>
        <p:nvSpPr>
          <p:cNvPr id="108571" name="Text Box 27"/>
          <p:cNvSpPr txBox="1">
            <a:spLocks noChangeArrowheads="1"/>
          </p:cNvSpPr>
          <p:nvPr/>
        </p:nvSpPr>
        <p:spPr bwMode="auto">
          <a:xfrm>
            <a:off x="3132138" y="1989138"/>
            <a:ext cx="2736850" cy="457200"/>
          </a:xfrm>
          <a:prstGeom prst="rect">
            <a:avLst/>
          </a:prstGeom>
          <a:noFill/>
          <a:ln w="9525">
            <a:noFill/>
            <a:miter lim="800000"/>
            <a:headEnd/>
            <a:tailEnd/>
          </a:ln>
          <a:effectLst/>
        </p:spPr>
        <p:txBody>
          <a:bodyPr>
            <a:spAutoFit/>
          </a:bodyPr>
          <a:lstStyle/>
          <a:p>
            <a:pPr algn="ctr">
              <a:spcBef>
                <a:spcPct val="50000"/>
              </a:spcBef>
            </a:pPr>
            <a:r>
              <a:rPr lang="es-ES" b="1">
                <a:solidFill>
                  <a:srgbClr val="FFCC00"/>
                </a:solidFill>
                <a:effectLst>
                  <a:outerShdw blurRad="38100" dist="38100" dir="2700000" algn="tl">
                    <a:srgbClr val="000000"/>
                  </a:outerShdw>
                </a:effectLst>
              </a:rPr>
              <a:t>Antes de Cristo</a:t>
            </a:r>
          </a:p>
        </p:txBody>
      </p:sp>
      <p:sp>
        <p:nvSpPr>
          <p:cNvPr id="108572" name="Text Box 28"/>
          <p:cNvSpPr txBox="1">
            <a:spLocks noChangeArrowheads="1"/>
          </p:cNvSpPr>
          <p:nvPr/>
        </p:nvSpPr>
        <p:spPr bwMode="auto">
          <a:xfrm>
            <a:off x="3203575" y="3141663"/>
            <a:ext cx="2736850" cy="457200"/>
          </a:xfrm>
          <a:prstGeom prst="rect">
            <a:avLst/>
          </a:prstGeom>
          <a:noFill/>
          <a:ln w="9525">
            <a:noFill/>
            <a:miter lim="800000"/>
            <a:headEnd/>
            <a:tailEnd/>
          </a:ln>
          <a:effectLst/>
        </p:spPr>
        <p:txBody>
          <a:bodyPr>
            <a:spAutoFit/>
          </a:bodyPr>
          <a:lstStyle/>
          <a:p>
            <a:pPr algn="ctr">
              <a:spcBef>
                <a:spcPct val="50000"/>
              </a:spcBef>
            </a:pPr>
            <a:r>
              <a:rPr lang="es-ES" b="1">
                <a:solidFill>
                  <a:srgbClr val="FFCC00"/>
                </a:solidFill>
                <a:effectLst>
                  <a:outerShdw blurRad="38100" dist="38100" dir="2700000" algn="tl">
                    <a:srgbClr val="000000"/>
                  </a:outerShdw>
                </a:effectLst>
              </a:rPr>
              <a:t>Era cristiana</a:t>
            </a:r>
          </a:p>
        </p:txBody>
      </p:sp>
      <p:sp>
        <p:nvSpPr>
          <p:cNvPr id="108573" name="Text Box 29" descr="Papel seda rosa"/>
          <p:cNvSpPr txBox="1">
            <a:spLocks noChangeArrowheads="1"/>
          </p:cNvSpPr>
          <p:nvPr/>
        </p:nvSpPr>
        <p:spPr bwMode="auto">
          <a:xfrm>
            <a:off x="6084168" y="3573016"/>
            <a:ext cx="2519363"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CLAUDIO GALENO</a:t>
            </a:r>
            <a:endParaRPr lang="es-ES" sz="2000" b="1">
              <a:solidFill>
                <a:srgbClr val="990099"/>
              </a:solidFill>
              <a:latin typeface="Tempus Sans ITC" pitchFamily="82" charset="0"/>
            </a:endParaRPr>
          </a:p>
        </p:txBody>
      </p:sp>
      <p:sp>
        <p:nvSpPr>
          <p:cNvPr id="108575" name="Text Box 31"/>
          <p:cNvSpPr txBox="1">
            <a:spLocks noChangeArrowheads="1"/>
          </p:cNvSpPr>
          <p:nvPr/>
        </p:nvSpPr>
        <p:spPr bwMode="auto">
          <a:xfrm>
            <a:off x="755650" y="3500438"/>
            <a:ext cx="1512888" cy="641350"/>
          </a:xfrm>
          <a:prstGeom prst="rect">
            <a:avLst/>
          </a:prstGeom>
          <a:noFill/>
          <a:ln w="9525">
            <a:noFill/>
            <a:miter lim="800000"/>
            <a:headEnd/>
            <a:tailEnd/>
          </a:ln>
          <a:effectLst/>
        </p:spPr>
        <p:txBody>
          <a:bodyPr>
            <a:spAutoFit/>
          </a:bodyPr>
          <a:lstStyle/>
          <a:p>
            <a:pPr algn="ctr">
              <a:spcBef>
                <a:spcPct val="50000"/>
              </a:spcBef>
            </a:pPr>
            <a:r>
              <a:rPr lang="es-ES" sz="1800" b="1">
                <a:solidFill>
                  <a:srgbClr val="FFFFCC"/>
                </a:solidFill>
                <a:latin typeface="Tempus Sans ITC" pitchFamily="82" charset="0"/>
              </a:rPr>
              <a:t>450 años después</a:t>
            </a:r>
          </a:p>
        </p:txBody>
      </p:sp>
      <p:sp>
        <p:nvSpPr>
          <p:cNvPr id="108578" name="Text Box 34" descr="Papel seda rosa"/>
          <p:cNvSpPr txBox="1">
            <a:spLocks noChangeArrowheads="1"/>
          </p:cNvSpPr>
          <p:nvPr/>
        </p:nvSpPr>
        <p:spPr bwMode="auto">
          <a:xfrm>
            <a:off x="107950" y="4508500"/>
            <a:ext cx="2519363"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 sz="2000" b="1">
                <a:solidFill>
                  <a:srgbClr val="990099"/>
                </a:solidFill>
                <a:latin typeface="Tempus Sans ITC" pitchFamily="82" charset="0"/>
              </a:rPr>
              <a:t>PARACELSO</a:t>
            </a:r>
          </a:p>
        </p:txBody>
      </p:sp>
      <p:sp>
        <p:nvSpPr>
          <p:cNvPr id="108579" name="Text Box 35"/>
          <p:cNvSpPr txBox="1">
            <a:spLocks noChangeArrowheads="1"/>
          </p:cNvSpPr>
          <p:nvPr/>
        </p:nvSpPr>
        <p:spPr bwMode="auto">
          <a:xfrm>
            <a:off x="395288" y="4941888"/>
            <a:ext cx="1512887" cy="366712"/>
          </a:xfrm>
          <a:prstGeom prst="rect">
            <a:avLst/>
          </a:prstGeom>
          <a:noFill/>
          <a:ln w="9525">
            <a:noFill/>
            <a:miter lim="800000"/>
            <a:headEnd/>
            <a:tailEnd/>
          </a:ln>
          <a:effectLst/>
        </p:spPr>
        <p:txBody>
          <a:bodyPr>
            <a:spAutoFit/>
          </a:bodyPr>
          <a:lstStyle/>
          <a:p>
            <a:pPr algn="ctr">
              <a:spcBef>
                <a:spcPct val="50000"/>
              </a:spcBef>
            </a:pPr>
            <a:r>
              <a:rPr lang="es-ES" sz="1800" b="1">
                <a:solidFill>
                  <a:srgbClr val="FFFFCC"/>
                </a:solidFill>
                <a:latin typeface="Tempus Sans ITC" pitchFamily="82" charset="0"/>
              </a:rPr>
              <a:t>(1493-1541)</a:t>
            </a:r>
          </a:p>
        </p:txBody>
      </p:sp>
      <p:sp>
        <p:nvSpPr>
          <p:cNvPr id="108580" name="Text Box 36" descr="Papel seda rosa"/>
          <p:cNvSpPr txBox="1">
            <a:spLocks noChangeArrowheads="1"/>
          </p:cNvSpPr>
          <p:nvPr/>
        </p:nvSpPr>
        <p:spPr bwMode="auto">
          <a:xfrm>
            <a:off x="6227763" y="5734050"/>
            <a:ext cx="2667000" cy="7397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 RACIONALISMO  </a:t>
            </a:r>
            <a:r>
              <a:rPr lang="es-ES" sz="2000">
                <a:solidFill>
                  <a:srgbClr val="990099"/>
                </a:solidFill>
                <a:latin typeface="Tempus Sans ITC" pitchFamily="82" charset="0"/>
              </a:rPr>
              <a:t>(Descartes)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8580"/>
                                        </p:tgtEl>
                                        <p:attrNameLst>
                                          <p:attrName>style.visibility</p:attrName>
                                        </p:attrNameLst>
                                      </p:cBhvr>
                                      <p:to>
                                        <p:strVal val="visible"/>
                                      </p:to>
                                    </p:set>
                                    <p:animEffect transition="in" filter="checkerboard(across)">
                                      <p:cBhvr>
                                        <p:cTn id="7" dur="500"/>
                                        <p:tgtEl>
                                          <p:spTgt spid="108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8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611560" y="332656"/>
            <a:ext cx="7850187" cy="1261884"/>
          </a:xfrm>
          <a:prstGeom prst="rect">
            <a:avLst/>
          </a:prstGeom>
          <a:noFill/>
          <a:ln w="9525">
            <a:noFill/>
            <a:miter lim="800000"/>
            <a:headEnd/>
            <a:tailEnd/>
          </a:ln>
          <a:effectLst/>
        </p:spPr>
        <p:txBody>
          <a:bodyPr>
            <a:spAutoFit/>
          </a:bodyPr>
          <a:lstStyle/>
          <a:p>
            <a:pPr algn="ctr">
              <a:spcBef>
                <a:spcPct val="50000"/>
              </a:spcBef>
            </a:pPr>
            <a:r>
              <a:rPr lang="es-ES_tradnl" sz="4000" b="1" u="sng" dirty="0">
                <a:solidFill>
                  <a:srgbClr val="FFFF00"/>
                </a:solidFill>
                <a:effectLst>
                  <a:glow rad="228600">
                    <a:schemeClr val="accent1">
                      <a:satMod val="175000"/>
                      <a:alpha val="40000"/>
                    </a:schemeClr>
                  </a:glow>
                  <a:outerShdw blurRad="38100" dist="38100" dir="2700000" algn="tl">
                    <a:srgbClr val="000000"/>
                  </a:outerShdw>
                </a:effectLst>
              </a:rPr>
              <a:t>RACIONALISMO</a:t>
            </a:r>
            <a:r>
              <a:rPr lang="es-ES_tradnl" sz="4000" b="1" dirty="0">
                <a:solidFill>
                  <a:srgbClr val="FFFF00"/>
                </a:solidFill>
                <a:effectLst>
                  <a:glow rad="228600">
                    <a:schemeClr val="accent1">
                      <a:satMod val="175000"/>
                      <a:alpha val="40000"/>
                    </a:schemeClr>
                  </a:glow>
                  <a:outerShdw blurRad="38100" dist="38100" dir="2700000" algn="tl">
                    <a:srgbClr val="000000"/>
                  </a:outerShdw>
                </a:effectLst>
              </a:rPr>
              <a:t>                </a:t>
            </a:r>
            <a:r>
              <a:rPr lang="es-ES_tradnl" sz="4000" b="1" dirty="0" smtClean="0">
                <a:solidFill>
                  <a:srgbClr val="FFFF00"/>
                </a:solidFill>
                <a:effectLst>
                  <a:glow rad="228600">
                    <a:schemeClr val="accent1">
                      <a:satMod val="175000"/>
                      <a:alpha val="40000"/>
                    </a:schemeClr>
                  </a:glow>
                  <a:outerShdw blurRad="38100" dist="38100" dir="2700000" algn="tl">
                    <a:srgbClr val="000000"/>
                  </a:outerShdw>
                </a:effectLst>
              </a:rPr>
              <a:t>   </a:t>
            </a:r>
            <a:r>
              <a:rPr lang="es-ES_tradnl" sz="3600" b="1" dirty="0" smtClean="0">
                <a:solidFill>
                  <a:srgbClr val="FFFF00"/>
                </a:solidFill>
                <a:effectLst>
                  <a:glow rad="228600">
                    <a:schemeClr val="accent1">
                      <a:satMod val="175000"/>
                      <a:alpha val="40000"/>
                    </a:schemeClr>
                  </a:glow>
                  <a:outerShdw blurRad="38100" dist="38100" dir="2700000" algn="tl">
                    <a:srgbClr val="000000"/>
                  </a:outerShdw>
                </a:effectLst>
              </a:rPr>
              <a:t>(</a:t>
            </a:r>
            <a:r>
              <a:rPr lang="es-ES_tradnl" sz="3600" b="1" dirty="0">
                <a:solidFill>
                  <a:srgbClr val="FFFF00"/>
                </a:solidFill>
                <a:effectLst>
                  <a:glow rad="228600">
                    <a:schemeClr val="accent1">
                      <a:satMod val="175000"/>
                      <a:alpha val="40000"/>
                    </a:schemeClr>
                  </a:glow>
                  <a:outerShdw blurRad="38100" dist="38100" dir="2700000" algn="tl">
                    <a:srgbClr val="000000"/>
                  </a:outerShdw>
                </a:effectLst>
              </a:rPr>
              <a:t>derivado de </a:t>
            </a:r>
            <a:r>
              <a:rPr lang="es-ES_tradnl" sz="3600" b="1" dirty="0" err="1">
                <a:solidFill>
                  <a:srgbClr val="FFFF00"/>
                </a:solidFill>
                <a:effectLst>
                  <a:glow rad="228600">
                    <a:schemeClr val="accent1">
                      <a:satMod val="175000"/>
                      <a:alpha val="40000"/>
                    </a:schemeClr>
                  </a:glow>
                  <a:outerShdw blurRad="38100" dist="38100" dir="2700000" algn="tl">
                    <a:srgbClr val="000000"/>
                  </a:outerShdw>
                </a:effectLst>
              </a:rPr>
              <a:t>Parménides</a:t>
            </a:r>
            <a:r>
              <a:rPr lang="es-ES_tradnl" sz="3600" b="1" dirty="0">
                <a:solidFill>
                  <a:srgbClr val="FFFF00"/>
                </a:solidFill>
                <a:effectLst>
                  <a:glow rad="228600">
                    <a:schemeClr val="accent1">
                      <a:satMod val="175000"/>
                      <a:alpha val="40000"/>
                    </a:schemeClr>
                  </a:glow>
                  <a:outerShdw blurRad="38100" dist="38100" dir="2700000" algn="tl">
                    <a:srgbClr val="000000"/>
                  </a:outerShdw>
                </a:effectLst>
              </a:rPr>
              <a:t> y Platón)</a:t>
            </a:r>
            <a:endParaRPr lang="es-ES" sz="4000" b="1" u="sng" dirty="0">
              <a:solidFill>
                <a:srgbClr val="FFFF00"/>
              </a:solidFill>
              <a:effectLst>
                <a:glow rad="228600">
                  <a:schemeClr val="accent1">
                    <a:satMod val="175000"/>
                    <a:alpha val="40000"/>
                  </a:schemeClr>
                </a:glow>
                <a:outerShdw blurRad="38100" dist="38100" dir="2700000" algn="tl">
                  <a:srgbClr val="000000"/>
                </a:outerShdw>
              </a:effectLst>
            </a:endParaRPr>
          </a:p>
        </p:txBody>
      </p:sp>
      <p:sp>
        <p:nvSpPr>
          <p:cNvPr id="13317" name="Text Box 5"/>
          <p:cNvSpPr txBox="1">
            <a:spLocks noChangeArrowheads="1"/>
          </p:cNvSpPr>
          <p:nvPr/>
        </p:nvSpPr>
        <p:spPr bwMode="auto">
          <a:xfrm>
            <a:off x="1600200" y="1981200"/>
            <a:ext cx="6324600" cy="579438"/>
          </a:xfrm>
          <a:prstGeom prst="rect">
            <a:avLst/>
          </a:prstGeom>
          <a:noFill/>
          <a:ln w="9525">
            <a:noFill/>
            <a:miter lim="800000"/>
            <a:headEnd/>
            <a:tailEnd/>
          </a:ln>
          <a:effectLst/>
        </p:spPr>
        <p:txBody>
          <a:bodyPr>
            <a:spAutoFit/>
            <a:scene3d>
              <a:camera prst="orthographicFront"/>
              <a:lightRig rig="threePt" dir="t"/>
            </a:scene3d>
            <a:sp3d extrusionH="57150">
              <a:bevelT w="38100" h="38100" prst="angle"/>
            </a:sp3d>
          </a:bodyPr>
          <a:lstStyle/>
          <a:p>
            <a:pPr algn="ctr">
              <a:spcBef>
                <a:spcPct val="50000"/>
              </a:spcBef>
            </a:pPr>
            <a:r>
              <a:rPr lang="es-ES_tradnl" sz="3200" b="1" dirty="0">
                <a:solidFill>
                  <a:srgbClr val="FFFF00"/>
                </a:solidFill>
                <a:effectLst>
                  <a:outerShdw blurRad="38100" dist="38100" dir="2700000" algn="tl">
                    <a:srgbClr val="000000"/>
                  </a:outerShdw>
                </a:effectLst>
              </a:rPr>
              <a:t>RAZÓN = PENSAMIENTO</a:t>
            </a:r>
            <a:endParaRPr lang="es-ES" sz="3200" b="1" dirty="0">
              <a:solidFill>
                <a:srgbClr val="FFFF00"/>
              </a:solidFill>
              <a:effectLst>
                <a:outerShdw blurRad="38100" dist="38100" dir="2700000" algn="tl">
                  <a:srgbClr val="000000"/>
                </a:outerShdw>
              </a:effectLst>
            </a:endParaRPr>
          </a:p>
        </p:txBody>
      </p:sp>
      <p:sp>
        <p:nvSpPr>
          <p:cNvPr id="13318" name="Text Box 6"/>
          <p:cNvSpPr txBox="1">
            <a:spLocks noChangeArrowheads="1"/>
          </p:cNvSpPr>
          <p:nvPr/>
        </p:nvSpPr>
        <p:spPr bwMode="auto">
          <a:xfrm>
            <a:off x="1547813" y="2708275"/>
            <a:ext cx="6324600" cy="1554163"/>
          </a:xfrm>
          <a:prstGeom prst="rect">
            <a:avLst/>
          </a:prstGeom>
          <a:noFill/>
          <a:ln w="9525">
            <a:noFill/>
            <a:miter lim="800000"/>
            <a:headEnd/>
            <a:tailEnd/>
          </a:ln>
          <a:effectLst/>
        </p:spPr>
        <p:txBody>
          <a:bodyPr>
            <a:spAutoFit/>
            <a:scene3d>
              <a:camera prst="orthographicFront"/>
              <a:lightRig rig="threePt" dir="t"/>
            </a:scene3d>
            <a:sp3d extrusionH="57150">
              <a:bevelT w="38100" h="38100" prst="angle"/>
            </a:sp3d>
          </a:bodyPr>
          <a:lstStyle/>
          <a:p>
            <a:pPr algn="ctr">
              <a:spcBef>
                <a:spcPct val="50000"/>
              </a:spcBef>
            </a:pPr>
            <a:r>
              <a:rPr lang="es-ES_tradnl" sz="3200" b="1" dirty="0">
                <a:solidFill>
                  <a:srgbClr val="FFFF00"/>
                </a:solidFill>
                <a:effectLst>
                  <a:outerShdw blurRad="38100" dist="38100" dir="2700000" algn="tl">
                    <a:srgbClr val="000000"/>
                  </a:outerShdw>
                </a:effectLst>
              </a:rPr>
              <a:t>*TODO CONOCIMIENTO VERDADERO TIENE UN ORIGEN RACIONAL</a:t>
            </a:r>
            <a:endParaRPr lang="es-ES" sz="3200" b="1" dirty="0">
              <a:solidFill>
                <a:srgbClr val="FFFF00"/>
              </a:solidFill>
              <a:effectLst>
                <a:outerShdw blurRad="38100" dist="38100" dir="2700000" algn="tl">
                  <a:srgbClr val="000000"/>
                </a:outerShdw>
              </a:effectLst>
            </a:endParaRPr>
          </a:p>
        </p:txBody>
      </p:sp>
      <p:sp>
        <p:nvSpPr>
          <p:cNvPr id="13319" name="Text Box 7"/>
          <p:cNvSpPr txBox="1">
            <a:spLocks noChangeArrowheads="1"/>
          </p:cNvSpPr>
          <p:nvPr/>
        </p:nvSpPr>
        <p:spPr bwMode="auto">
          <a:xfrm>
            <a:off x="1476375" y="4365625"/>
            <a:ext cx="6324600" cy="1066800"/>
          </a:xfrm>
          <a:prstGeom prst="rect">
            <a:avLst/>
          </a:prstGeom>
          <a:noFill/>
          <a:ln w="9525">
            <a:noFill/>
            <a:miter lim="800000"/>
            <a:headEnd/>
            <a:tailEnd/>
          </a:ln>
          <a:effectLst/>
        </p:spPr>
        <p:txBody>
          <a:bodyPr>
            <a:spAutoFit/>
            <a:scene3d>
              <a:camera prst="orthographicFront"/>
              <a:lightRig rig="threePt" dir="t"/>
            </a:scene3d>
            <a:sp3d extrusionH="57150">
              <a:bevelT w="38100" h="38100" prst="angle"/>
            </a:sp3d>
          </a:bodyPr>
          <a:lstStyle/>
          <a:p>
            <a:pPr algn="ctr">
              <a:spcBef>
                <a:spcPct val="50000"/>
              </a:spcBef>
            </a:pPr>
            <a:r>
              <a:rPr lang="es-ES_tradnl" sz="3200" b="1" dirty="0">
                <a:solidFill>
                  <a:srgbClr val="FFFF00"/>
                </a:solidFill>
                <a:effectLst>
                  <a:outerShdw blurRad="38100" dist="38100" dir="2700000" algn="tl">
                    <a:srgbClr val="000000"/>
                  </a:outerShdw>
                </a:effectLst>
              </a:rPr>
              <a:t>*LA REALIDAD ES DE CARÁCTER RACIONAL</a:t>
            </a:r>
            <a:endParaRPr lang="es-ES" sz="3200" b="1" dirty="0">
              <a:solidFill>
                <a:srgbClr val="FFFF00"/>
              </a:solidFill>
              <a:effectLst>
                <a:outerShdw blurRad="38100" dist="38100" dir="2700000" algn="tl">
                  <a:srgbClr val="000000"/>
                </a:outerShdw>
              </a:effectLst>
            </a:endParaRPr>
          </a:p>
        </p:txBody>
      </p:sp>
      <p:sp>
        <p:nvSpPr>
          <p:cNvPr id="13320" name="Text Box 8"/>
          <p:cNvSpPr txBox="1">
            <a:spLocks noChangeArrowheads="1"/>
          </p:cNvSpPr>
          <p:nvPr/>
        </p:nvSpPr>
        <p:spPr bwMode="auto">
          <a:xfrm>
            <a:off x="1835150" y="5661025"/>
            <a:ext cx="6324600" cy="1066800"/>
          </a:xfrm>
          <a:prstGeom prst="rect">
            <a:avLst/>
          </a:prstGeom>
          <a:noFill/>
          <a:ln w="9525">
            <a:noFill/>
            <a:miter lim="800000"/>
            <a:headEnd/>
            <a:tailEnd/>
          </a:ln>
          <a:effectLst/>
        </p:spPr>
        <p:txBody>
          <a:bodyPr>
            <a:spAutoFit/>
            <a:scene3d>
              <a:camera prst="orthographicFront"/>
              <a:lightRig rig="threePt" dir="t"/>
            </a:scene3d>
            <a:sp3d extrusionH="57150">
              <a:bevelT w="38100" h="38100" prst="angle"/>
            </a:sp3d>
          </a:bodyPr>
          <a:lstStyle/>
          <a:p>
            <a:pPr algn="ctr">
              <a:spcBef>
                <a:spcPct val="50000"/>
              </a:spcBef>
            </a:pPr>
            <a:r>
              <a:rPr lang="es-ES" sz="3200" b="1" dirty="0">
                <a:solidFill>
                  <a:srgbClr val="FFFF00"/>
                </a:solidFill>
                <a:effectLst>
                  <a:outerShdw blurRad="38100" dist="38100" dir="2700000" algn="tl">
                    <a:srgbClr val="000000"/>
                  </a:outerShdw>
                </a:effectLst>
              </a:rPr>
              <a:t>*ES INDEPENDIENTE DE LA EXPERIENCIA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strips(downRight)">
                                      <p:cBhvr>
                                        <p:cTn id="7" dur="500"/>
                                        <p:tgtEl>
                                          <p:spTgt spid="1331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319"/>
                                        </p:tgtEl>
                                        <p:attrNameLst>
                                          <p:attrName>style.visibility</p:attrName>
                                        </p:attrNameLst>
                                      </p:cBhvr>
                                      <p:to>
                                        <p:strVal val="visible"/>
                                      </p:to>
                                    </p:set>
                                    <p:animEffect transition="in" filter="strips(downRight)">
                                      <p:cBhvr>
                                        <p:cTn id="12" dur="500"/>
                                        <p:tgtEl>
                                          <p:spTgt spid="1331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320"/>
                                        </p:tgtEl>
                                        <p:attrNameLst>
                                          <p:attrName>style.visibility</p:attrName>
                                        </p:attrNameLst>
                                      </p:cBhvr>
                                      <p:to>
                                        <p:strVal val="visible"/>
                                      </p:to>
                                    </p:set>
                                    <p:animEffect transition="in" filter="strips(downRight)">
                                      <p:cBhvr>
                                        <p:cTn id="17"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utoUpdateAnimBg="0"/>
      <p:bldP spid="13319" grpId="0" autoUpdateAnimBg="0"/>
      <p:bldP spid="1332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752600" y="304800"/>
            <a:ext cx="6324600" cy="1066800"/>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lgn="ctr">
              <a:spcBef>
                <a:spcPct val="50000"/>
              </a:spcBef>
            </a:pPr>
            <a:r>
              <a:rPr lang="es-ES_tradnl" sz="3200" b="1" u="sng" dirty="0">
                <a:solidFill>
                  <a:srgbClr val="FFFF00"/>
                </a:solidFill>
                <a:effectLst>
                  <a:outerShdw blurRad="38100" dist="38100" dir="2700000" algn="tl">
                    <a:srgbClr val="000000"/>
                  </a:outerShdw>
                </a:effectLst>
              </a:rPr>
              <a:t>RENÉ DESCARTES</a:t>
            </a:r>
            <a:r>
              <a:rPr lang="es-ES_tradnl" sz="3200" b="1" dirty="0">
                <a:solidFill>
                  <a:srgbClr val="FFFF00"/>
                </a:solidFill>
                <a:effectLst>
                  <a:outerShdw blurRad="38100" dist="38100" dir="2700000" algn="tl">
                    <a:srgbClr val="000000"/>
                  </a:outerShdw>
                </a:effectLst>
              </a:rPr>
              <a:t> </a:t>
            </a:r>
            <a:r>
              <a:rPr lang="es-ES_tradnl" sz="3200" b="1" u="sng" dirty="0">
                <a:solidFill>
                  <a:srgbClr val="FFFF00"/>
                </a:solidFill>
                <a:effectLst>
                  <a:outerShdw blurRad="38100" dist="38100" dir="2700000" algn="tl">
                    <a:srgbClr val="000000"/>
                  </a:outerShdw>
                </a:effectLst>
              </a:rPr>
              <a:t>(1596-1650)</a:t>
            </a:r>
            <a:r>
              <a:rPr lang="es-ES_tradnl" sz="3200" b="1" dirty="0">
                <a:solidFill>
                  <a:srgbClr val="FFFF00"/>
                </a:solidFill>
                <a:effectLst>
                  <a:outerShdw blurRad="38100" dist="38100" dir="2700000" algn="tl">
                    <a:srgbClr val="000000"/>
                  </a:outerShdw>
                </a:effectLst>
              </a:rPr>
              <a:t>  (Racionalismo)</a:t>
            </a:r>
            <a:endParaRPr lang="es-ES" sz="3200" b="1" u="sng" dirty="0">
              <a:solidFill>
                <a:srgbClr val="FFFF00"/>
              </a:solidFill>
              <a:effectLst>
                <a:outerShdw blurRad="38100" dist="38100" dir="2700000" algn="tl">
                  <a:srgbClr val="000000"/>
                </a:outerShdw>
              </a:effectLst>
            </a:endParaRPr>
          </a:p>
        </p:txBody>
      </p:sp>
      <p:sp>
        <p:nvSpPr>
          <p:cNvPr id="84995" name="Text Box 3"/>
          <p:cNvSpPr txBox="1">
            <a:spLocks noChangeArrowheads="1"/>
          </p:cNvSpPr>
          <p:nvPr/>
        </p:nvSpPr>
        <p:spPr bwMode="auto">
          <a:xfrm>
            <a:off x="381000" y="2133600"/>
            <a:ext cx="7239000" cy="1066800"/>
          </a:xfrm>
          <a:prstGeom prst="rect">
            <a:avLst/>
          </a:prstGeom>
          <a:noFill/>
          <a:ln w="9525">
            <a:noFill/>
            <a:miter lim="800000"/>
            <a:headEnd/>
            <a:tailEnd/>
          </a:ln>
          <a:effectLst/>
        </p:spPr>
        <p:txBody>
          <a:bodyPr>
            <a:spAutoFit/>
          </a:bodyPr>
          <a:lstStyle/>
          <a:p>
            <a:pPr>
              <a:spcBef>
                <a:spcPct val="50000"/>
              </a:spcBef>
            </a:pPr>
            <a:r>
              <a:rPr lang="es-ES" sz="3200" b="1" dirty="0">
                <a:ln>
                  <a:solidFill>
                    <a:schemeClr val="tx2">
                      <a:lumMod val="10000"/>
                    </a:schemeClr>
                  </a:solidFill>
                </a:ln>
                <a:solidFill>
                  <a:srgbClr val="FFFF00"/>
                </a:solidFill>
              </a:rPr>
              <a:t>Dudó de todo: del saber sensible y del saber racional</a:t>
            </a:r>
          </a:p>
        </p:txBody>
      </p:sp>
      <p:sp>
        <p:nvSpPr>
          <p:cNvPr id="84998" name="Text Box 6"/>
          <p:cNvSpPr txBox="1">
            <a:spLocks noChangeArrowheads="1"/>
          </p:cNvSpPr>
          <p:nvPr/>
        </p:nvSpPr>
        <p:spPr bwMode="auto">
          <a:xfrm>
            <a:off x="395288" y="4149725"/>
            <a:ext cx="7239000" cy="1077218"/>
          </a:xfrm>
          <a:prstGeom prst="rect">
            <a:avLst/>
          </a:prstGeom>
          <a:noFill/>
          <a:ln w="9525">
            <a:noFill/>
            <a:miter lim="800000"/>
            <a:headEnd/>
            <a:tailEnd/>
          </a:ln>
          <a:effectLst/>
        </p:spPr>
        <p:txBody>
          <a:bodyPr>
            <a:spAutoFit/>
          </a:bodyPr>
          <a:lstStyle/>
          <a:p>
            <a:pPr>
              <a:spcBef>
                <a:spcPct val="50000"/>
              </a:spcBef>
            </a:pPr>
            <a:r>
              <a:rPr lang="es-ES_tradnl" sz="3200" b="1" dirty="0">
                <a:ln>
                  <a:solidFill>
                    <a:schemeClr val="tx2">
                      <a:lumMod val="10000"/>
                    </a:schemeClr>
                  </a:solidFill>
                </a:ln>
                <a:solidFill>
                  <a:srgbClr val="FFFF00"/>
                </a:solidFill>
              </a:rPr>
              <a:t>Método cartesiano de la duda metódica</a:t>
            </a:r>
            <a:endParaRPr lang="es-ES" sz="3200" b="1" dirty="0">
              <a:ln>
                <a:solidFill>
                  <a:schemeClr val="tx2">
                    <a:lumMod val="10000"/>
                  </a:schemeClr>
                </a:solidFill>
              </a:ln>
              <a:solidFill>
                <a:srgbClr val="FFFF00"/>
              </a:solidFill>
            </a:endParaRPr>
          </a:p>
        </p:txBody>
      </p:sp>
      <p:pic>
        <p:nvPicPr>
          <p:cNvPr id="85000" name="Picture 8" descr="Descartes">
            <a:hlinkClick r:id="rId2"/>
          </p:cNvPr>
          <p:cNvPicPr>
            <a:picLocks noChangeAspect="1" noChangeArrowheads="1"/>
          </p:cNvPicPr>
          <p:nvPr/>
        </p:nvPicPr>
        <p:blipFill>
          <a:blip r:embed="rId3" cstate="print"/>
          <a:srcRect/>
          <a:stretch>
            <a:fillRect/>
          </a:stretch>
        </p:blipFill>
        <p:spPr bwMode="auto">
          <a:xfrm>
            <a:off x="6660232" y="3068960"/>
            <a:ext cx="2256086" cy="240531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995"/>
                                        </p:tgtEl>
                                        <p:attrNameLst>
                                          <p:attrName>style.visibility</p:attrName>
                                        </p:attrNameLst>
                                      </p:cBhvr>
                                      <p:to>
                                        <p:strVal val="visible"/>
                                      </p:to>
                                    </p:set>
                                    <p:animEffect transition="in" filter="box(in)">
                                      <p:cBhvr>
                                        <p:cTn id="7" dur="500"/>
                                        <p:tgtEl>
                                          <p:spTgt spid="8499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998"/>
                                        </p:tgtEl>
                                        <p:attrNameLst>
                                          <p:attrName>style.visibility</p:attrName>
                                        </p:attrNameLst>
                                      </p:cBhvr>
                                      <p:to>
                                        <p:strVal val="visible"/>
                                      </p:to>
                                    </p:set>
                                    <p:animEffect transition="in" filter="box(in)">
                                      <p:cBhvr>
                                        <p:cTn id="12" dur="500"/>
                                        <p:tgtEl>
                                          <p:spTgt spid="84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8499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1752600" y="304800"/>
            <a:ext cx="6324600" cy="1066800"/>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lgn="ctr">
              <a:spcBef>
                <a:spcPct val="50000"/>
              </a:spcBef>
            </a:pPr>
            <a:r>
              <a:rPr lang="es-ES_tradnl" sz="3200" b="1" u="sng" dirty="0">
                <a:solidFill>
                  <a:srgbClr val="FFFF00"/>
                </a:solidFill>
                <a:effectLst>
                  <a:outerShdw blurRad="38100" dist="38100" dir="2700000" algn="tl">
                    <a:srgbClr val="000000"/>
                  </a:outerShdw>
                </a:effectLst>
              </a:rPr>
              <a:t>RENÉ DESCARTES</a:t>
            </a:r>
            <a:r>
              <a:rPr lang="es-ES_tradnl" sz="3200" b="1" dirty="0">
                <a:solidFill>
                  <a:srgbClr val="FFFF00"/>
                </a:solidFill>
                <a:effectLst>
                  <a:outerShdw blurRad="38100" dist="38100" dir="2700000" algn="tl">
                    <a:srgbClr val="000000"/>
                  </a:outerShdw>
                </a:effectLst>
              </a:rPr>
              <a:t> </a:t>
            </a:r>
            <a:r>
              <a:rPr lang="es-ES_tradnl" sz="3200" b="1" u="sng" dirty="0">
                <a:solidFill>
                  <a:srgbClr val="FFFF00"/>
                </a:solidFill>
                <a:effectLst>
                  <a:outerShdw blurRad="38100" dist="38100" dir="2700000" algn="tl">
                    <a:srgbClr val="000000"/>
                  </a:outerShdw>
                </a:effectLst>
              </a:rPr>
              <a:t>(1596-1650)</a:t>
            </a:r>
            <a:r>
              <a:rPr lang="es-ES_tradnl" sz="3200" b="1" dirty="0">
                <a:solidFill>
                  <a:srgbClr val="FFFF00"/>
                </a:solidFill>
                <a:effectLst>
                  <a:outerShdw blurRad="38100" dist="38100" dir="2700000" algn="tl">
                    <a:srgbClr val="000000"/>
                  </a:outerShdw>
                </a:effectLst>
              </a:rPr>
              <a:t>  (Racionalismo)</a:t>
            </a:r>
            <a:endParaRPr lang="es-ES" sz="3200" b="1" u="sng" dirty="0">
              <a:solidFill>
                <a:srgbClr val="FFFF00"/>
              </a:solidFill>
              <a:effectLst>
                <a:outerShdw blurRad="38100" dist="38100" dir="2700000" algn="tl">
                  <a:srgbClr val="000000"/>
                </a:outerShdw>
              </a:effectLst>
            </a:endParaRPr>
          </a:p>
        </p:txBody>
      </p:sp>
      <p:sp>
        <p:nvSpPr>
          <p:cNvPr id="11270" name="Text Box 6"/>
          <p:cNvSpPr txBox="1">
            <a:spLocks noChangeArrowheads="1"/>
          </p:cNvSpPr>
          <p:nvPr/>
        </p:nvSpPr>
        <p:spPr bwMode="auto">
          <a:xfrm>
            <a:off x="539750" y="2205038"/>
            <a:ext cx="8077200" cy="1077218"/>
          </a:xfrm>
          <a:prstGeom prst="rect">
            <a:avLst/>
          </a:prstGeom>
          <a:noFill/>
          <a:ln w="9525">
            <a:noFill/>
            <a:miter lim="800000"/>
            <a:headEnd/>
            <a:tailEnd/>
          </a:ln>
          <a:effectLst/>
        </p:spPr>
        <p:txBody>
          <a:bodyPr>
            <a:spAutoFit/>
          </a:bodyPr>
          <a:lstStyle/>
          <a:p>
            <a:pPr>
              <a:spcBef>
                <a:spcPct val="50000"/>
              </a:spcBef>
            </a:pPr>
            <a:r>
              <a:rPr lang="es-ES_tradnl" sz="3200" b="1" dirty="0">
                <a:ln>
                  <a:solidFill>
                    <a:schemeClr val="tx2">
                      <a:lumMod val="10000"/>
                    </a:schemeClr>
                  </a:solidFill>
                </a:ln>
                <a:solidFill>
                  <a:srgbClr val="FFFF00"/>
                </a:solidFill>
              </a:rPr>
              <a:t>Somos una sustancia pensante (res </a:t>
            </a:r>
            <a:r>
              <a:rPr lang="es-ES_tradnl" sz="3200" b="1" dirty="0" err="1">
                <a:ln>
                  <a:solidFill>
                    <a:schemeClr val="tx2">
                      <a:lumMod val="10000"/>
                    </a:schemeClr>
                  </a:solidFill>
                </a:ln>
                <a:solidFill>
                  <a:srgbClr val="FFFF00"/>
                </a:solidFill>
              </a:rPr>
              <a:t>cogitans</a:t>
            </a:r>
            <a:r>
              <a:rPr lang="es-ES_tradnl" sz="3200" b="1" dirty="0">
                <a:ln>
                  <a:solidFill>
                    <a:schemeClr val="tx2">
                      <a:lumMod val="10000"/>
                    </a:schemeClr>
                  </a:solidFill>
                </a:ln>
                <a:solidFill>
                  <a:srgbClr val="FFFF00"/>
                </a:solidFill>
              </a:rPr>
              <a:t>)</a:t>
            </a:r>
            <a:endParaRPr lang="es-ES" sz="3200" b="1" dirty="0">
              <a:ln>
                <a:solidFill>
                  <a:schemeClr val="tx2">
                    <a:lumMod val="10000"/>
                  </a:schemeClr>
                </a:solidFill>
              </a:ln>
              <a:solidFill>
                <a:srgbClr val="FFFF00"/>
              </a:solidFill>
            </a:endParaRPr>
          </a:p>
        </p:txBody>
      </p:sp>
      <p:sp>
        <p:nvSpPr>
          <p:cNvPr id="11271" name="Text Box 7"/>
          <p:cNvSpPr txBox="1">
            <a:spLocks noChangeArrowheads="1"/>
          </p:cNvSpPr>
          <p:nvPr/>
        </p:nvSpPr>
        <p:spPr bwMode="auto">
          <a:xfrm>
            <a:off x="609600" y="3213100"/>
            <a:ext cx="8534400" cy="2062103"/>
          </a:xfrm>
          <a:prstGeom prst="rect">
            <a:avLst/>
          </a:prstGeom>
          <a:noFill/>
          <a:ln w="9525">
            <a:noFill/>
            <a:miter lim="800000"/>
            <a:headEnd/>
            <a:tailEnd/>
          </a:ln>
          <a:effectLst/>
        </p:spPr>
        <p:txBody>
          <a:bodyPr>
            <a:spAutoFit/>
          </a:bodyPr>
          <a:lstStyle/>
          <a:p>
            <a:pPr>
              <a:spcBef>
                <a:spcPct val="50000"/>
              </a:spcBef>
            </a:pPr>
            <a:r>
              <a:rPr lang="es-ES_tradnl" sz="3200" b="1" dirty="0">
                <a:ln>
                  <a:solidFill>
                    <a:schemeClr val="tx2">
                      <a:lumMod val="10000"/>
                    </a:schemeClr>
                  </a:solidFill>
                </a:ln>
                <a:solidFill>
                  <a:srgbClr val="FFFF00"/>
                </a:solidFill>
              </a:rPr>
              <a:t>El cuerpo es una sustancia extensa (res extensa) que es diferente a mí. Es un mecanismo que ejecuta muchas acciones sobre sí mismo sin la intervención del alma.</a:t>
            </a:r>
            <a:endParaRPr lang="es-ES" sz="3200" b="1" dirty="0">
              <a:ln>
                <a:solidFill>
                  <a:schemeClr val="tx2">
                    <a:lumMod val="10000"/>
                  </a:schemeClr>
                </a:solidFill>
              </a:ln>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strips(upRight)">
                                      <p:cBhvr>
                                        <p:cTn id="7"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Cloud"/>
          <p:cNvSpPr>
            <a:spLocks noChangeAspect="1" noEditPoints="1" noChangeArrowheads="1"/>
          </p:cNvSpPr>
          <p:nvPr/>
        </p:nvSpPr>
        <p:spPr bwMode="auto">
          <a:xfrm>
            <a:off x="4211638" y="620713"/>
            <a:ext cx="3048000" cy="143986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s-AR"/>
          </a:p>
        </p:txBody>
      </p:sp>
      <p:sp>
        <p:nvSpPr>
          <p:cNvPr id="12293" name="WordArt 5"/>
          <p:cNvSpPr>
            <a:spLocks noChangeArrowheads="1" noChangeShapeType="1" noTextEdit="1"/>
          </p:cNvSpPr>
          <p:nvPr/>
        </p:nvSpPr>
        <p:spPr bwMode="auto">
          <a:xfrm>
            <a:off x="5003800" y="908050"/>
            <a:ext cx="1752600" cy="685800"/>
          </a:xfrm>
          <a:prstGeom prst="rect">
            <a:avLst/>
          </a:prstGeom>
        </p:spPr>
        <p:txBody>
          <a:bodyPr wrap="none" fromWordArt="1">
            <a:prstTxWarp prst="textPlain">
              <a:avLst>
                <a:gd name="adj" fmla="val 50000"/>
              </a:avLst>
            </a:prstTxWarp>
          </a:bodyPr>
          <a:lstStyle/>
          <a:p>
            <a:pPr algn="ctr"/>
            <a:r>
              <a:rPr lang="es-AR" sz="3600" i="1" kern="10" dirty="0">
                <a:ln w="9525">
                  <a:solidFill>
                    <a:srgbClr val="000000"/>
                  </a:solidFill>
                  <a:round/>
                  <a:headEnd/>
                  <a:tailEnd/>
                </a:ln>
                <a:solidFill>
                  <a:srgbClr val="FFFFFF"/>
                </a:solidFill>
                <a:effectLst>
                  <a:glow rad="139700">
                    <a:schemeClr val="accent4">
                      <a:satMod val="175000"/>
                      <a:alpha val="40000"/>
                    </a:schemeClr>
                  </a:glow>
                  <a:outerShdw dist="35921" dir="2700000" algn="ctr" rotWithShape="0">
                    <a:srgbClr val="808080"/>
                  </a:outerShdw>
                </a:effectLst>
                <a:latin typeface="Arial Black"/>
              </a:rPr>
              <a:t>RES </a:t>
            </a:r>
          </a:p>
          <a:p>
            <a:pPr algn="ctr"/>
            <a:r>
              <a:rPr lang="es-AR" sz="3600" i="1" kern="10" dirty="0">
                <a:ln w="9525">
                  <a:solidFill>
                    <a:srgbClr val="000000"/>
                  </a:solidFill>
                  <a:round/>
                  <a:headEnd/>
                  <a:tailEnd/>
                </a:ln>
                <a:solidFill>
                  <a:srgbClr val="FFFFFF"/>
                </a:solidFill>
                <a:effectLst>
                  <a:glow rad="139700">
                    <a:schemeClr val="accent4">
                      <a:satMod val="175000"/>
                      <a:alpha val="40000"/>
                    </a:schemeClr>
                  </a:glow>
                  <a:outerShdw dist="35921" dir="2700000" algn="ctr" rotWithShape="0">
                    <a:srgbClr val="808080"/>
                  </a:outerShdw>
                </a:effectLst>
                <a:latin typeface="Arial Black"/>
              </a:rPr>
              <a:t>COGITANS</a:t>
            </a:r>
          </a:p>
        </p:txBody>
      </p:sp>
      <p:pic>
        <p:nvPicPr>
          <p:cNvPr id="12295" name="Picture 7" descr="sombras"/>
          <p:cNvPicPr>
            <a:picLocks noChangeAspect="1" noChangeArrowheads="1"/>
          </p:cNvPicPr>
          <p:nvPr/>
        </p:nvPicPr>
        <p:blipFill>
          <a:blip r:embed="rId2" cstate="print"/>
          <a:srcRect/>
          <a:stretch>
            <a:fillRect/>
          </a:stretch>
        </p:blipFill>
        <p:spPr bwMode="auto">
          <a:xfrm>
            <a:off x="250825" y="4191000"/>
            <a:ext cx="3581400" cy="2667000"/>
          </a:xfrm>
          <a:prstGeom prst="rect">
            <a:avLst/>
          </a:prstGeom>
          <a:noFill/>
        </p:spPr>
      </p:pic>
      <p:sp>
        <p:nvSpPr>
          <p:cNvPr id="12296" name="WordArt 8"/>
          <p:cNvSpPr>
            <a:spLocks noChangeArrowheads="1" noChangeShapeType="1" noTextEdit="1"/>
          </p:cNvSpPr>
          <p:nvPr/>
        </p:nvSpPr>
        <p:spPr bwMode="auto">
          <a:xfrm>
            <a:off x="1600200" y="4953000"/>
            <a:ext cx="1752600" cy="685800"/>
          </a:xfrm>
          <a:prstGeom prst="rect">
            <a:avLst/>
          </a:prstGeom>
        </p:spPr>
        <p:txBody>
          <a:bodyPr wrap="none" fromWordArt="1">
            <a:prstTxWarp prst="textPlain">
              <a:avLst>
                <a:gd name="adj" fmla="val 50000"/>
              </a:avLst>
            </a:prstTxWarp>
          </a:bodyPr>
          <a:lstStyle/>
          <a:p>
            <a:pPr algn="ctr"/>
            <a:r>
              <a:rPr lang="es-AR" sz="3600" i="1" kern="10">
                <a:ln w="9525">
                  <a:solidFill>
                    <a:srgbClr val="000000"/>
                  </a:solidFill>
                  <a:round/>
                  <a:headEnd/>
                  <a:tailEnd/>
                </a:ln>
                <a:solidFill>
                  <a:srgbClr val="FFFFFF"/>
                </a:solidFill>
                <a:effectLst>
                  <a:outerShdw dist="35921" dir="2700000" algn="ctr" rotWithShape="0">
                    <a:srgbClr val="808080"/>
                  </a:outerShdw>
                </a:effectLst>
                <a:latin typeface="Arial Black"/>
              </a:rPr>
              <a:t>RES </a:t>
            </a:r>
          </a:p>
          <a:p>
            <a:pPr algn="ctr"/>
            <a:r>
              <a:rPr lang="es-AR" sz="3600" i="1" kern="10">
                <a:ln w="9525">
                  <a:solidFill>
                    <a:srgbClr val="000000"/>
                  </a:solidFill>
                  <a:round/>
                  <a:headEnd/>
                  <a:tailEnd/>
                </a:ln>
                <a:solidFill>
                  <a:srgbClr val="FFFFFF"/>
                </a:solidFill>
                <a:effectLst>
                  <a:outerShdw dist="35921" dir="2700000" algn="ctr" rotWithShape="0">
                    <a:srgbClr val="808080"/>
                  </a:outerShdw>
                </a:effectLst>
                <a:latin typeface="Arial Black"/>
              </a:rPr>
              <a:t>EXTENSA</a:t>
            </a:r>
          </a:p>
        </p:txBody>
      </p:sp>
      <p:pic>
        <p:nvPicPr>
          <p:cNvPr id="12298" name="Picture 10" descr="pineallocate"/>
          <p:cNvPicPr>
            <a:picLocks noChangeAspect="1" noChangeArrowheads="1"/>
          </p:cNvPicPr>
          <p:nvPr/>
        </p:nvPicPr>
        <p:blipFill>
          <a:blip r:embed="rId3" cstate="print"/>
          <a:srcRect/>
          <a:stretch>
            <a:fillRect/>
          </a:stretch>
        </p:blipFill>
        <p:spPr bwMode="auto">
          <a:xfrm>
            <a:off x="3563938" y="2349500"/>
            <a:ext cx="2095500" cy="1752600"/>
          </a:xfrm>
          <a:prstGeom prst="rect">
            <a:avLst/>
          </a:prstGeom>
          <a:noFill/>
        </p:spPr>
      </p:pic>
      <p:sp>
        <p:nvSpPr>
          <p:cNvPr id="12299" name="AutoShape 11"/>
          <p:cNvSpPr>
            <a:spLocks noChangeArrowheads="1"/>
          </p:cNvSpPr>
          <p:nvPr/>
        </p:nvSpPr>
        <p:spPr bwMode="auto">
          <a:xfrm>
            <a:off x="3132138" y="1125538"/>
            <a:ext cx="533400" cy="1752600"/>
          </a:xfrm>
          <a:prstGeom prst="curvedRightArrow">
            <a:avLst>
              <a:gd name="adj1" fmla="val 65714"/>
              <a:gd name="adj2" fmla="val 131429"/>
              <a:gd name="adj3" fmla="val 33333"/>
            </a:avLst>
          </a:prstGeom>
          <a:solidFill>
            <a:schemeClr val="accent1"/>
          </a:solidFill>
          <a:ln w="9525">
            <a:solidFill>
              <a:schemeClr val="tx1"/>
            </a:solidFill>
            <a:miter lim="800000"/>
            <a:headEnd/>
            <a:tailEnd/>
          </a:ln>
          <a:effectLst/>
        </p:spPr>
        <p:txBody>
          <a:bodyPr wrap="none" anchor="ctr"/>
          <a:lstStyle/>
          <a:p>
            <a:endParaRPr lang="es-AR"/>
          </a:p>
        </p:txBody>
      </p:sp>
      <p:sp>
        <p:nvSpPr>
          <p:cNvPr id="12300" name="AutoShape 12"/>
          <p:cNvSpPr>
            <a:spLocks noChangeArrowheads="1"/>
          </p:cNvSpPr>
          <p:nvPr/>
        </p:nvSpPr>
        <p:spPr bwMode="auto">
          <a:xfrm flipH="1">
            <a:off x="4140200" y="4437063"/>
            <a:ext cx="533400" cy="1752600"/>
          </a:xfrm>
          <a:prstGeom prst="curvedRightArrow">
            <a:avLst>
              <a:gd name="adj1" fmla="val 65714"/>
              <a:gd name="adj2" fmla="val 131429"/>
              <a:gd name="adj3" fmla="val 33333"/>
            </a:avLst>
          </a:prstGeom>
          <a:solidFill>
            <a:schemeClr val="accent1"/>
          </a:solidFill>
          <a:ln w="9525">
            <a:solidFill>
              <a:schemeClr val="tx1"/>
            </a:solidFill>
            <a:miter lim="800000"/>
            <a:headEnd/>
            <a:tailEnd/>
          </a:ln>
          <a:effectLst/>
        </p:spPr>
        <p:txBody>
          <a:bodyPr wrap="none" anchor="ctr"/>
          <a:lstStyle/>
          <a:p>
            <a:endParaRPr lang="es-AR"/>
          </a:p>
        </p:txBody>
      </p:sp>
      <p:sp>
        <p:nvSpPr>
          <p:cNvPr id="12301" name="Text Box 13"/>
          <p:cNvSpPr txBox="1">
            <a:spLocks noChangeArrowheads="1"/>
          </p:cNvSpPr>
          <p:nvPr/>
        </p:nvSpPr>
        <p:spPr bwMode="auto">
          <a:xfrm>
            <a:off x="179512" y="188640"/>
            <a:ext cx="3048000" cy="646331"/>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lgn="ctr">
              <a:spcBef>
                <a:spcPct val="50000"/>
              </a:spcBef>
            </a:pPr>
            <a:r>
              <a:rPr lang="es-ES_tradnl" sz="3600" u="sng" dirty="0">
                <a:ln w="18415" cmpd="sng">
                  <a:solidFill>
                    <a:srgbClr val="FFFFFF"/>
                  </a:solidFill>
                  <a:prstDash val="solid"/>
                </a:ln>
                <a:solidFill>
                  <a:srgbClr val="FFFF00"/>
                </a:solidFill>
                <a:effectLst>
                  <a:outerShdw blurRad="63500" dir="3600000" algn="tl" rotWithShape="0">
                    <a:srgbClr val="000000">
                      <a:alpha val="70000"/>
                    </a:srgbClr>
                  </a:outerShdw>
                </a:effectLst>
              </a:rPr>
              <a:t>DESCARTES</a:t>
            </a:r>
            <a:endParaRPr lang="es-ES" sz="3600" u="sng" dirty="0">
              <a:ln w="18415" cmpd="sng">
                <a:solidFill>
                  <a:srgbClr val="FFFFFF"/>
                </a:solidFill>
                <a:prstDash val="solid"/>
              </a:ln>
              <a:solidFill>
                <a:srgbClr val="FFFF00"/>
              </a:solidFill>
              <a:effectLst>
                <a:outerShdw blurRad="63500" dir="3600000" algn="tl" rotWithShape="0">
                  <a:srgbClr val="000000">
                    <a:alpha val="70000"/>
                  </a:srgbClr>
                </a:outerShdw>
              </a:effectLst>
            </a:endParaRPr>
          </a:p>
        </p:txBody>
      </p:sp>
      <p:sp>
        <p:nvSpPr>
          <p:cNvPr id="12302" name="Oval 14" descr="Corcho"/>
          <p:cNvSpPr>
            <a:spLocks noChangeArrowheads="1"/>
          </p:cNvSpPr>
          <p:nvPr/>
        </p:nvSpPr>
        <p:spPr bwMode="auto">
          <a:xfrm>
            <a:off x="5257800" y="3810000"/>
            <a:ext cx="3733800" cy="1143000"/>
          </a:xfrm>
          <a:prstGeom prst="ellipse">
            <a:avLst/>
          </a:prstGeom>
          <a:blipFill dpi="0" rotWithShape="0">
            <a:blip r:embed="rId4" cstate="print"/>
            <a:srcRect/>
            <a:tile tx="0" ty="0" sx="100000" sy="100000" flip="none" algn="tl"/>
          </a:blipFill>
          <a:ln w="9525">
            <a:solidFill>
              <a:schemeClr val="tx1"/>
            </a:solidFill>
            <a:round/>
            <a:headEnd/>
            <a:tailEnd/>
          </a:ln>
          <a:effectLst/>
        </p:spPr>
        <p:txBody>
          <a:bodyPr wrap="none" anchor="ctr"/>
          <a:lstStyle/>
          <a:p>
            <a:endParaRPr lang="es-AR"/>
          </a:p>
        </p:txBody>
      </p:sp>
      <p:sp>
        <p:nvSpPr>
          <p:cNvPr id="12303" name="Oval 15" descr="Esterilla"/>
          <p:cNvSpPr>
            <a:spLocks noChangeArrowheads="1"/>
          </p:cNvSpPr>
          <p:nvPr/>
        </p:nvSpPr>
        <p:spPr bwMode="auto">
          <a:xfrm>
            <a:off x="5257800" y="4495800"/>
            <a:ext cx="3733800" cy="1143000"/>
          </a:xfrm>
          <a:prstGeom prst="ellipse">
            <a:avLst/>
          </a:prstGeom>
          <a:blipFill dpi="0" rotWithShape="0">
            <a:blip r:embed="rId5" cstate="print"/>
            <a:srcRect/>
            <a:tile tx="0" ty="0" sx="100000" sy="100000" flip="none" algn="tl"/>
          </a:blipFill>
          <a:ln w="9525">
            <a:solidFill>
              <a:schemeClr val="tx1"/>
            </a:solidFill>
            <a:round/>
            <a:headEnd/>
            <a:tailEnd/>
          </a:ln>
          <a:effectLst/>
        </p:spPr>
        <p:txBody>
          <a:bodyPr wrap="none" anchor="ctr"/>
          <a:lstStyle/>
          <a:p>
            <a:endParaRPr lang="es-AR"/>
          </a:p>
        </p:txBody>
      </p:sp>
      <p:sp>
        <p:nvSpPr>
          <p:cNvPr id="12304" name="WordArt 16"/>
          <p:cNvSpPr>
            <a:spLocks noChangeArrowheads="1" noChangeShapeType="1" noTextEdit="1"/>
          </p:cNvSpPr>
          <p:nvPr/>
        </p:nvSpPr>
        <p:spPr bwMode="auto">
          <a:xfrm>
            <a:off x="6553200" y="5029200"/>
            <a:ext cx="1066800" cy="361950"/>
          </a:xfrm>
          <a:prstGeom prst="rect">
            <a:avLst/>
          </a:prstGeom>
        </p:spPr>
        <p:txBody>
          <a:bodyPr spcFirstLastPara="1" wrap="none" fromWordArt="1">
            <a:prstTxWarp prst="textArchDown">
              <a:avLst>
                <a:gd name="adj" fmla="val 0"/>
              </a:avLst>
            </a:prstTxWarp>
          </a:bodyPr>
          <a:lstStyle/>
          <a:p>
            <a:pPr algn="ctr"/>
            <a:r>
              <a:rPr lang="es-AR" sz="2000" b="1" kern="1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a:rPr>
              <a:t>DUAL</a:t>
            </a:r>
          </a:p>
        </p:txBody>
      </p:sp>
      <p:sp>
        <p:nvSpPr>
          <p:cNvPr id="12305" name="WordArt 17"/>
          <p:cNvSpPr>
            <a:spLocks noChangeArrowheads="1" noChangeShapeType="1" noTextEdit="1"/>
          </p:cNvSpPr>
          <p:nvPr/>
        </p:nvSpPr>
        <p:spPr bwMode="auto">
          <a:xfrm>
            <a:off x="5791200" y="4191000"/>
            <a:ext cx="2514600" cy="647700"/>
          </a:xfrm>
          <a:prstGeom prst="rect">
            <a:avLst/>
          </a:prstGeom>
        </p:spPr>
        <p:txBody>
          <a:bodyPr spcFirstLastPara="1" wrap="none" fromWordArt="1">
            <a:prstTxWarp prst="textArchUp">
              <a:avLst>
                <a:gd name="adj" fmla="val 10800000"/>
              </a:avLst>
            </a:prstTxWarp>
          </a:bodyPr>
          <a:lstStyle/>
          <a:p>
            <a:pPr algn="ctr"/>
            <a:r>
              <a:rPr lang="es-AR" sz="3600" b="1" kern="1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a:rPr>
              <a:t>MONISMO</a:t>
            </a:r>
            <a:endParaRPr lang="es-AR" sz="3600" kern="10" dirty="0">
              <a:ln w="9525">
                <a:solidFill>
                  <a:srgbClr val="000000"/>
                </a:solidFill>
                <a:round/>
                <a:headEnd/>
                <a:tailEnd/>
              </a:ln>
              <a:solidFill>
                <a:srgbClr val="00FF00"/>
              </a:solidFill>
              <a:latin typeface="Arial Black"/>
            </a:endParaRPr>
          </a:p>
        </p:txBody>
      </p:sp>
      <p:sp>
        <p:nvSpPr>
          <p:cNvPr id="12307" name="WordArt 19"/>
          <p:cNvSpPr>
            <a:spLocks noChangeArrowheads="1" noChangeShapeType="1" noTextEdit="1"/>
          </p:cNvSpPr>
          <p:nvPr/>
        </p:nvSpPr>
        <p:spPr bwMode="auto">
          <a:xfrm>
            <a:off x="5867400" y="4495800"/>
            <a:ext cx="2762250" cy="647700"/>
          </a:xfrm>
          <a:prstGeom prst="rect">
            <a:avLst/>
          </a:prstGeom>
        </p:spPr>
        <p:txBody>
          <a:bodyPr wrap="none" fromWordArt="1">
            <a:prstTxWarp prst="textPlain">
              <a:avLst>
                <a:gd name="adj" fmla="val 50000"/>
              </a:avLst>
            </a:prstTxWarp>
          </a:bodyPr>
          <a:lstStyle/>
          <a:p>
            <a:pPr algn="ctr"/>
            <a:r>
              <a:rPr lang="es-AR" sz="3600" b="1" kern="1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a:rPr>
              <a:t>de aspecto</a:t>
            </a:r>
          </a:p>
        </p:txBody>
      </p:sp>
      <p:sp>
        <p:nvSpPr>
          <p:cNvPr id="56322" name="Text Box 2"/>
          <p:cNvSpPr txBox="1">
            <a:spLocks noChangeArrowheads="1"/>
          </p:cNvSpPr>
          <p:nvPr/>
        </p:nvSpPr>
        <p:spPr bwMode="auto">
          <a:xfrm>
            <a:off x="251520" y="2492896"/>
            <a:ext cx="2916237" cy="830997"/>
          </a:xfrm>
          <a:prstGeom prst="rect">
            <a:avLst/>
          </a:prstGeom>
          <a:noFill/>
          <a:ln w="9525">
            <a:noFill/>
            <a:miter lim="800000"/>
            <a:headEnd/>
            <a:tailEnd/>
          </a:ln>
          <a:effectLst/>
        </p:spPr>
        <p:txBody>
          <a:bodyPr>
            <a:spAutoFit/>
          </a:bodyPr>
          <a:lstStyle/>
          <a:p>
            <a:pPr algn="ctr">
              <a:spcBef>
                <a:spcPct val="50000"/>
              </a:spcBef>
            </a:pPr>
            <a:r>
              <a:rPr lang="es-ES_tradnl" sz="2400" b="1" dirty="0">
                <a:solidFill>
                  <a:srgbClr val="333333"/>
                </a:solidFill>
                <a:effectLst>
                  <a:glow rad="63500">
                    <a:schemeClr val="accent2">
                      <a:satMod val="175000"/>
                      <a:alpha val="40000"/>
                    </a:schemeClr>
                  </a:glow>
                  <a:outerShdw blurRad="38100" dist="38100" dir="2700000" algn="tl">
                    <a:srgbClr val="000000"/>
                  </a:outerShdw>
                </a:effectLst>
              </a:rPr>
              <a:t>PUNTO MUERTO CARTESIANO</a:t>
            </a:r>
            <a:endParaRPr lang="es-AR" sz="2400" b="1" dirty="0">
              <a:solidFill>
                <a:srgbClr val="333333"/>
              </a:solidFill>
              <a:effectLst>
                <a:glow rad="63500">
                  <a:schemeClr val="accent2">
                    <a:satMod val="175000"/>
                    <a:alpha val="40000"/>
                  </a:schemeClr>
                </a:glow>
                <a:outerShdw blurRad="38100" dist="38100" dir="2700000" algn="tl">
                  <a:srgbClr val="000000"/>
                </a:outerShdw>
              </a:effectLst>
            </a:endParaRPr>
          </a:p>
        </p:txBody>
      </p:sp>
      <p:sp>
        <p:nvSpPr>
          <p:cNvPr id="56323" name="Text Box 3"/>
          <p:cNvSpPr txBox="1">
            <a:spLocks noChangeArrowheads="1"/>
          </p:cNvSpPr>
          <p:nvPr/>
        </p:nvSpPr>
        <p:spPr bwMode="auto">
          <a:xfrm>
            <a:off x="7524750" y="981075"/>
            <a:ext cx="1150938" cy="523220"/>
          </a:xfrm>
          <a:prstGeom prst="rect">
            <a:avLst/>
          </a:prstGeom>
          <a:noFill/>
          <a:ln w="9525">
            <a:noFill/>
            <a:miter lim="800000"/>
            <a:headEnd/>
            <a:tailEnd/>
          </a:ln>
          <a:effectLst>
            <a:glow rad="101600">
              <a:schemeClr val="accent1">
                <a:satMod val="175000"/>
                <a:alpha val="40000"/>
              </a:schemeClr>
            </a:glow>
          </a:effectLst>
        </p:spPr>
        <p:txBody>
          <a:bodyPr>
            <a:spAutoFit/>
          </a:bodyPr>
          <a:lstStyle/>
          <a:p>
            <a:pPr>
              <a:spcBef>
                <a:spcPct val="50000"/>
              </a:spcBef>
            </a:pPr>
            <a:r>
              <a:rPr lang="es-ES" sz="2800" dirty="0"/>
              <a:t>Mente</a:t>
            </a:r>
          </a:p>
        </p:txBody>
      </p:sp>
      <p:sp>
        <p:nvSpPr>
          <p:cNvPr id="56324" name="Text Box 4"/>
          <p:cNvSpPr txBox="1">
            <a:spLocks noChangeArrowheads="1"/>
          </p:cNvSpPr>
          <p:nvPr/>
        </p:nvSpPr>
        <p:spPr bwMode="auto">
          <a:xfrm>
            <a:off x="3851274" y="6165850"/>
            <a:ext cx="1584821" cy="523220"/>
          </a:xfrm>
          <a:prstGeom prst="rect">
            <a:avLst/>
          </a:prstGeom>
          <a:noFill/>
          <a:ln w="9525">
            <a:noFill/>
            <a:miter lim="800000"/>
            <a:headEnd/>
            <a:tailEnd/>
          </a:ln>
          <a:effectLst/>
        </p:spPr>
        <p:txBody>
          <a:bodyPr wrap="square">
            <a:spAutoFit/>
          </a:bodyPr>
          <a:lstStyle/>
          <a:p>
            <a:pPr>
              <a:spcBef>
                <a:spcPct val="50000"/>
              </a:spcBef>
            </a:pPr>
            <a:r>
              <a:rPr lang="es-ES" sz="2800" dirty="0"/>
              <a:t>Cuerpo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dissolve">
                                      <p:cBhvr>
                                        <p:cTn id="7" dur="500"/>
                                        <p:tgtEl>
                                          <p:spTgt spid="5632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6324"/>
                                        </p:tgtEl>
                                        <p:attrNameLst>
                                          <p:attrName>style.visibility</p:attrName>
                                        </p:attrNameLst>
                                      </p:cBhvr>
                                      <p:to>
                                        <p:strVal val="visible"/>
                                      </p:to>
                                    </p:set>
                                    <p:animEffect transition="in" filter="dissolve">
                                      <p:cBhvr>
                                        <p:cTn id="11" dur="500"/>
                                        <p:tgtEl>
                                          <p:spTgt spid="5632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5" fill="hold" nodeType="clickEffect">
                                  <p:stCondLst>
                                    <p:cond delay="0"/>
                                  </p:stCondLst>
                                  <p:childTnLst>
                                    <p:set>
                                      <p:cBhvr>
                                        <p:cTn id="15" dur="1" fill="hold">
                                          <p:stCondLst>
                                            <p:cond delay="0"/>
                                          </p:stCondLst>
                                        </p:cTn>
                                        <p:tgtEl>
                                          <p:spTgt spid="12298"/>
                                        </p:tgtEl>
                                        <p:attrNameLst>
                                          <p:attrName>style.visibility</p:attrName>
                                        </p:attrNameLst>
                                      </p:cBhvr>
                                      <p:to>
                                        <p:strVal val="visible"/>
                                      </p:to>
                                    </p:set>
                                    <p:animEffect transition="in" filter="randombar(vertical)">
                                      <p:cBhvr>
                                        <p:cTn id="16" dur="500"/>
                                        <p:tgtEl>
                                          <p:spTgt spid="1229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299"/>
                                        </p:tgtEl>
                                        <p:attrNameLst>
                                          <p:attrName>style.visibility</p:attrName>
                                        </p:attrNameLst>
                                      </p:cBhvr>
                                      <p:to>
                                        <p:strVal val="visible"/>
                                      </p:to>
                                    </p:set>
                                    <p:animEffect transition="in" filter="blinds(horizontal)">
                                      <p:cBhvr>
                                        <p:cTn id="19" dur="500"/>
                                        <p:tgtEl>
                                          <p:spTgt spid="1229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300"/>
                                        </p:tgtEl>
                                        <p:attrNameLst>
                                          <p:attrName>style.visibility</p:attrName>
                                        </p:attrNameLst>
                                      </p:cBhvr>
                                      <p:to>
                                        <p:strVal val="visible"/>
                                      </p:to>
                                    </p:set>
                                    <p:animEffect transition="in" filter="blinds(horizontal)">
                                      <p:cBhvr>
                                        <p:cTn id="22" dur="500"/>
                                        <p:tgtEl>
                                          <p:spTgt spid="1230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6322"/>
                                        </p:tgtEl>
                                        <p:attrNameLst>
                                          <p:attrName>style.visibility</p:attrName>
                                        </p:attrNameLst>
                                      </p:cBhvr>
                                      <p:to>
                                        <p:strVal val="visible"/>
                                      </p:to>
                                    </p:set>
                                    <p:animEffect transition="in" filter="checkerboard(across)">
                                      <p:cBhvr>
                                        <p:cTn id="27" dur="500"/>
                                        <p:tgtEl>
                                          <p:spTgt spid="5632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2302"/>
                                        </p:tgtEl>
                                        <p:attrNameLst>
                                          <p:attrName>style.visibility</p:attrName>
                                        </p:attrNameLst>
                                      </p:cBhvr>
                                      <p:to>
                                        <p:strVal val="visible"/>
                                      </p:to>
                                    </p:set>
                                  </p:childTnLst>
                                </p:cTn>
                              </p:par>
                              <p:par>
                                <p:cTn id="32" presetID="9" presetClass="entr" presetSubtype="0" fill="hold" grpId="0" nodeType="withEffect">
                                  <p:stCondLst>
                                    <p:cond delay="0"/>
                                  </p:stCondLst>
                                  <p:childTnLst>
                                    <p:set>
                                      <p:cBhvr>
                                        <p:cTn id="33" dur="1" fill="hold">
                                          <p:stCondLst>
                                            <p:cond delay="0"/>
                                          </p:stCondLst>
                                        </p:cTn>
                                        <p:tgtEl>
                                          <p:spTgt spid="12305"/>
                                        </p:tgtEl>
                                        <p:attrNameLst>
                                          <p:attrName>style.visibility</p:attrName>
                                        </p:attrNameLst>
                                      </p:cBhvr>
                                      <p:to>
                                        <p:strVal val="visible"/>
                                      </p:to>
                                    </p:set>
                                    <p:animEffect transition="in" filter="dissolve">
                                      <p:cBhvr>
                                        <p:cTn id="34" dur="500"/>
                                        <p:tgtEl>
                                          <p:spTgt spid="1230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307"/>
                                        </p:tgtEl>
                                        <p:attrNameLst>
                                          <p:attrName>style.visibility</p:attrName>
                                        </p:attrNameLst>
                                      </p:cBhvr>
                                      <p:to>
                                        <p:strVal val="visible"/>
                                      </p:to>
                                    </p:set>
                                    <p:animEffect transition="in" filter="dissolve">
                                      <p:cBhvr>
                                        <p:cTn id="37" dur="500"/>
                                        <p:tgtEl>
                                          <p:spTgt spid="12307"/>
                                        </p:tgtEl>
                                      </p:cBhvr>
                                    </p:animEffect>
                                  </p:childTnLst>
                                </p:cTn>
                              </p:par>
                              <p:par>
                                <p:cTn id="38" presetID="1" presetClass="entr" presetSubtype="0" fill="hold" grpId="0" nodeType="withEffect">
                                  <p:stCondLst>
                                    <p:cond delay="0"/>
                                  </p:stCondLst>
                                  <p:childTnLst>
                                    <p:set>
                                      <p:cBhvr>
                                        <p:cTn id="39" dur="1" fill="hold">
                                          <p:stCondLst>
                                            <p:cond delay="499"/>
                                          </p:stCondLst>
                                        </p:cTn>
                                        <p:tgtEl>
                                          <p:spTgt spid="12303"/>
                                        </p:tgtEl>
                                        <p:attrNameLst>
                                          <p:attrName>style.visibility</p:attrName>
                                        </p:attrNameLst>
                                      </p:cBhvr>
                                      <p:to>
                                        <p:strVal val="visible"/>
                                      </p:to>
                                    </p:set>
                                  </p:childTnLst>
                                </p:cTn>
                              </p:par>
                              <p:par>
                                <p:cTn id="40" presetID="9" presetClass="entr" presetSubtype="0" fill="hold" grpId="0" nodeType="withEffect">
                                  <p:stCondLst>
                                    <p:cond delay="0"/>
                                  </p:stCondLst>
                                  <p:childTnLst>
                                    <p:set>
                                      <p:cBhvr>
                                        <p:cTn id="41" dur="1" fill="hold">
                                          <p:stCondLst>
                                            <p:cond delay="0"/>
                                          </p:stCondLst>
                                        </p:cTn>
                                        <p:tgtEl>
                                          <p:spTgt spid="12304"/>
                                        </p:tgtEl>
                                        <p:attrNameLst>
                                          <p:attrName>style.visibility</p:attrName>
                                        </p:attrNameLst>
                                      </p:cBhvr>
                                      <p:to>
                                        <p:strVal val="visible"/>
                                      </p:to>
                                    </p:set>
                                    <p:animEffect transition="in" filter="dissolve">
                                      <p:cBhvr>
                                        <p:cTn id="42" dur="500"/>
                                        <p:tgtEl>
                                          <p:spTgt spid="12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9" grpId="0" animBg="1"/>
      <p:bldP spid="12300" grpId="0" animBg="1"/>
      <p:bldP spid="12302" grpId="0" animBg="1"/>
      <p:bldP spid="12303" grpId="0" animBg="1"/>
      <p:bldP spid="12304" grpId="0" animBg="1"/>
      <p:bldP spid="12305" grpId="0" animBg="1"/>
      <p:bldP spid="12307" grpId="0" animBg="1"/>
      <p:bldP spid="56322" grpId="0"/>
      <p:bldP spid="56323" grpId="0"/>
      <p:bldP spid="563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67544" y="404664"/>
            <a:ext cx="8229600" cy="1503040"/>
          </a:xfrm>
        </p:spPr>
        <p:txBody>
          <a:bodyPr>
            <a:normAutofit fontScale="90000"/>
          </a:bodyPr>
          <a:lstStyle/>
          <a:p>
            <a:r>
              <a:rPr lang="es-ES_tradnl" sz="4000" b="1" u="sng" dirty="0">
                <a:solidFill>
                  <a:srgbClr val="FFFF00"/>
                </a:solidFill>
                <a:effectLst>
                  <a:outerShdw blurRad="38100" dist="38100" dir="2700000" algn="tl">
                    <a:srgbClr val="000000"/>
                  </a:outerShdw>
                </a:effectLst>
              </a:rPr>
              <a:t>RENÉ DESCARTES</a:t>
            </a:r>
            <a:r>
              <a:rPr lang="es-ES_tradnl" sz="4000" b="1" dirty="0">
                <a:solidFill>
                  <a:srgbClr val="FFFF00"/>
                </a:solidFill>
                <a:effectLst>
                  <a:outerShdw blurRad="38100" dist="38100" dir="2700000" algn="tl">
                    <a:srgbClr val="000000"/>
                  </a:outerShdw>
                </a:effectLst>
              </a:rPr>
              <a:t> </a:t>
            </a:r>
            <a:r>
              <a:rPr lang="es-ES_tradnl" sz="4000" b="1" u="sng" dirty="0">
                <a:solidFill>
                  <a:srgbClr val="FFFF00"/>
                </a:solidFill>
                <a:effectLst>
                  <a:outerShdw blurRad="38100" dist="38100" dir="2700000" algn="tl">
                    <a:srgbClr val="000000"/>
                  </a:outerShdw>
                </a:effectLst>
              </a:rPr>
              <a:t>(1596-1650)</a:t>
            </a:r>
            <a:r>
              <a:rPr lang="es-ES_tradnl" sz="4000" b="1" dirty="0">
                <a:solidFill>
                  <a:srgbClr val="FFFF00"/>
                </a:solidFill>
                <a:effectLst>
                  <a:outerShdw blurRad="38100" dist="38100" dir="2700000" algn="tl">
                    <a:srgbClr val="000000"/>
                  </a:outerShdw>
                </a:effectLst>
              </a:rPr>
              <a:t>  (Racionalismo)</a:t>
            </a:r>
            <a:r>
              <a:rPr lang="es-ES" sz="4000" b="1" u="sng" dirty="0">
                <a:solidFill>
                  <a:srgbClr val="FFFF00"/>
                </a:solidFill>
                <a:effectLst>
                  <a:outerShdw blurRad="38100" dist="38100" dir="2700000" algn="tl">
                    <a:srgbClr val="000000"/>
                  </a:outerShdw>
                </a:effectLst>
              </a:rPr>
              <a:t/>
            </a:r>
            <a:br>
              <a:rPr lang="es-ES" sz="4000" b="1" u="sng" dirty="0">
                <a:solidFill>
                  <a:srgbClr val="FFFF00"/>
                </a:solidFill>
                <a:effectLst>
                  <a:outerShdw blurRad="38100" dist="38100" dir="2700000" algn="tl">
                    <a:srgbClr val="000000"/>
                  </a:outerShdw>
                </a:effectLst>
              </a:rPr>
            </a:br>
            <a:endParaRPr lang="es-ES" sz="4000" b="1" u="sng" dirty="0">
              <a:solidFill>
                <a:srgbClr val="FFFF00"/>
              </a:solidFill>
              <a:effectLst>
                <a:outerShdw blurRad="38100" dist="38100" dir="2700000" algn="tl">
                  <a:srgbClr val="000000"/>
                </a:outerShdw>
              </a:effectLst>
            </a:endParaRPr>
          </a:p>
        </p:txBody>
      </p:sp>
      <p:sp>
        <p:nvSpPr>
          <p:cNvPr id="122883" name="Rectangle 3"/>
          <p:cNvSpPr>
            <a:spLocks noGrp="1" noChangeArrowheads="1"/>
          </p:cNvSpPr>
          <p:nvPr>
            <p:ph type="body" idx="1"/>
          </p:nvPr>
        </p:nvSpPr>
        <p:spPr>
          <a:xfrm>
            <a:off x="323528" y="3301008"/>
            <a:ext cx="8229600" cy="3556992"/>
          </a:xfrm>
        </p:spPr>
        <p:txBody>
          <a:bodyPr>
            <a:normAutofit/>
          </a:bodyPr>
          <a:lstStyle/>
          <a:p>
            <a:endParaRPr lang="es-ES" sz="3200" dirty="0" smtClean="0">
              <a:ln>
                <a:solidFill>
                  <a:schemeClr val="tx2">
                    <a:lumMod val="10000"/>
                  </a:schemeClr>
                </a:solidFill>
              </a:ln>
              <a:solidFill>
                <a:srgbClr val="FFFF00"/>
              </a:solidFill>
              <a:effectLst>
                <a:outerShdw blurRad="50800" dist="38100" dir="2700000" algn="tl" rotWithShape="0">
                  <a:prstClr val="black">
                    <a:alpha val="40000"/>
                  </a:prstClr>
                </a:outerShdw>
              </a:effectLst>
            </a:endParaRPr>
          </a:p>
          <a:p>
            <a:endParaRPr lang="es-ES" sz="3200" dirty="0" smtClean="0">
              <a:ln>
                <a:solidFill>
                  <a:schemeClr val="tx2">
                    <a:lumMod val="10000"/>
                  </a:schemeClr>
                </a:solidFill>
              </a:ln>
              <a:solidFill>
                <a:srgbClr val="FFFF00"/>
              </a:solidFill>
              <a:effectLst>
                <a:outerShdw blurRad="50800" dist="38100" dir="2700000" algn="tl" rotWithShape="0">
                  <a:prstClr val="black">
                    <a:alpha val="40000"/>
                  </a:prstClr>
                </a:outerShdw>
              </a:effectLst>
            </a:endParaRPr>
          </a:p>
          <a:p>
            <a:r>
              <a:rPr lang="es-ES" sz="3200" dirty="0" smtClean="0">
                <a:ln>
                  <a:solidFill>
                    <a:schemeClr val="tx2">
                      <a:lumMod val="10000"/>
                    </a:schemeClr>
                  </a:solidFill>
                </a:ln>
                <a:solidFill>
                  <a:srgbClr val="FFFF00"/>
                </a:solidFill>
                <a:effectLst>
                  <a:outerShdw blurRad="50800" dist="38100" dir="2700000" algn="tl" rotWithShape="0">
                    <a:prstClr val="black">
                      <a:alpha val="40000"/>
                    </a:prstClr>
                  </a:outerShdw>
                </a:effectLst>
              </a:rPr>
              <a:t>El </a:t>
            </a:r>
            <a:r>
              <a:rPr lang="es-ES" sz="3200" dirty="0">
                <a:ln>
                  <a:solidFill>
                    <a:schemeClr val="tx2">
                      <a:lumMod val="10000"/>
                    </a:schemeClr>
                  </a:solidFill>
                </a:ln>
                <a:solidFill>
                  <a:srgbClr val="FFFF00"/>
                </a:solidFill>
                <a:effectLst>
                  <a:outerShdw blurRad="50800" dist="38100" dir="2700000" algn="tl" rotWithShape="0">
                    <a:prstClr val="black">
                      <a:alpha val="40000"/>
                    </a:prstClr>
                  </a:outerShdw>
                </a:effectLst>
              </a:rPr>
              <a:t>cuerpo del hombre se diferencia del de un hombre muerto, tanto cuanto un reloj con energía en relación con el mismo reloj cuando está roto (“</a:t>
            </a:r>
            <a:r>
              <a:rPr lang="es-ES" sz="3200" i="1" dirty="0">
                <a:ln>
                  <a:solidFill>
                    <a:schemeClr val="tx2">
                      <a:lumMod val="10000"/>
                    </a:schemeClr>
                  </a:solidFill>
                </a:ln>
                <a:solidFill>
                  <a:srgbClr val="FFFF00"/>
                </a:solidFill>
                <a:effectLst>
                  <a:outerShdw blurRad="50800" dist="38100" dir="2700000" algn="tl" rotWithShape="0">
                    <a:prstClr val="black">
                      <a:alpha val="40000"/>
                    </a:prstClr>
                  </a:outerShdw>
                </a:effectLst>
              </a:rPr>
              <a:t>Las pasiones del alma</a:t>
            </a:r>
            <a:r>
              <a:rPr lang="es-ES" sz="3200" dirty="0">
                <a:ln>
                  <a:solidFill>
                    <a:schemeClr val="tx2">
                      <a:lumMod val="10000"/>
                    </a:schemeClr>
                  </a:solidFill>
                </a:ln>
                <a:solidFill>
                  <a:srgbClr val="FFFF00"/>
                </a:solidFill>
                <a:effectLst>
                  <a:outerShdw blurRad="50800" dist="38100" dir="2700000" algn="tl" rotWithShape="0">
                    <a:prstClr val="black">
                      <a:alpha val="40000"/>
                    </a:prstClr>
                  </a:outerShdw>
                </a:effectLst>
              </a:rPr>
              <a:t>”)</a:t>
            </a:r>
          </a:p>
        </p:txBody>
      </p:sp>
      <p:pic>
        <p:nvPicPr>
          <p:cNvPr id="1026" name="Picture 2" descr="http://juanadearco.files.wordpress.com/2007/10/descartes.jpg"/>
          <p:cNvPicPr>
            <a:picLocks noChangeAspect="1" noChangeArrowheads="1"/>
          </p:cNvPicPr>
          <p:nvPr/>
        </p:nvPicPr>
        <p:blipFill>
          <a:blip r:embed="rId2" cstate="print"/>
          <a:srcRect/>
          <a:stretch>
            <a:fillRect/>
          </a:stretch>
        </p:blipFill>
        <p:spPr bwMode="auto">
          <a:xfrm>
            <a:off x="265236" y="1196752"/>
            <a:ext cx="2604144" cy="32168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descr="http://francescllorens.files.wordpress.com/2007/10/descartes2.jpg?w=620"/>
          <p:cNvPicPr>
            <a:picLocks noChangeAspect="1" noChangeArrowheads="1"/>
          </p:cNvPicPr>
          <p:nvPr/>
        </p:nvPicPr>
        <p:blipFill>
          <a:blip r:embed="rId3" cstate="print"/>
          <a:srcRect/>
          <a:stretch>
            <a:fillRect/>
          </a:stretch>
        </p:blipFill>
        <p:spPr bwMode="auto">
          <a:xfrm>
            <a:off x="6253484" y="1340768"/>
            <a:ext cx="2670135" cy="30243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76672"/>
            <a:ext cx="8229600" cy="5976664"/>
          </a:xfrm>
        </p:spPr>
        <p:txBody>
          <a:bodyPr>
            <a:normAutofit/>
          </a:bodyPr>
          <a:lstStyle/>
          <a:p>
            <a:r>
              <a:rPr lang="es-ES_tradnl" b="1" i="1" dirty="0" smtClean="0">
                <a:solidFill>
                  <a:srgbClr val="FFFFCC"/>
                </a:solidFill>
                <a:effectLst>
                  <a:outerShdw blurRad="38100" dist="38100" dir="2700000" algn="tl">
                    <a:srgbClr val="000000"/>
                  </a:outerShdw>
                </a:effectLst>
                <a:latin typeface="Bookman Old Style" pitchFamily="18" charset="0"/>
              </a:rPr>
              <a:t>La filosofía no da respuestas; posibilita preguntas</a:t>
            </a:r>
          </a:p>
          <a:p>
            <a:endParaRPr lang="es-ES_tradnl" b="1" i="1" dirty="0" smtClean="0">
              <a:solidFill>
                <a:srgbClr val="FFFFCC"/>
              </a:solidFill>
              <a:effectLst>
                <a:outerShdw blurRad="38100" dist="38100" dir="2700000" algn="tl">
                  <a:srgbClr val="000000"/>
                </a:outerShdw>
              </a:effectLst>
              <a:latin typeface="Bookman Old Style" pitchFamily="18" charset="0"/>
            </a:endParaRPr>
          </a:p>
          <a:p>
            <a:endParaRPr lang="es-ES_tradnl" b="1" i="1" dirty="0" smtClean="0">
              <a:solidFill>
                <a:srgbClr val="FFFFCC"/>
              </a:solidFill>
              <a:effectLst>
                <a:outerShdw blurRad="38100" dist="38100" dir="2700000" algn="tl">
                  <a:srgbClr val="000000"/>
                </a:outerShdw>
              </a:effectLst>
              <a:latin typeface="Bookman Old Style" pitchFamily="18" charset="0"/>
            </a:endParaRPr>
          </a:p>
          <a:p>
            <a:endParaRPr lang="es-ES_tradnl" b="1" i="1" dirty="0" smtClean="0">
              <a:solidFill>
                <a:srgbClr val="FFFFCC"/>
              </a:solidFill>
              <a:effectLst>
                <a:outerShdw blurRad="38100" dist="38100" dir="2700000" algn="tl">
                  <a:srgbClr val="000000"/>
                </a:outerShdw>
              </a:effectLst>
              <a:latin typeface="Bookman Old Style" pitchFamily="18" charset="0"/>
            </a:endParaRPr>
          </a:p>
          <a:p>
            <a:endParaRPr lang="es-ES_tradnl" b="1" i="1" dirty="0" smtClean="0">
              <a:solidFill>
                <a:srgbClr val="FFFFCC"/>
              </a:solidFill>
              <a:effectLst>
                <a:outerShdw blurRad="38100" dist="38100" dir="2700000" algn="tl">
                  <a:srgbClr val="000000"/>
                </a:outerShdw>
              </a:effectLst>
              <a:latin typeface="Bookman Old Style" pitchFamily="18" charset="0"/>
            </a:endParaRPr>
          </a:p>
          <a:p>
            <a:endParaRPr lang="es-ES_tradnl" b="1" i="1" dirty="0" smtClean="0">
              <a:solidFill>
                <a:srgbClr val="FFFFCC"/>
              </a:solidFill>
              <a:effectLst>
                <a:outerShdw blurRad="38100" dist="38100" dir="2700000" algn="tl">
                  <a:srgbClr val="000000"/>
                </a:outerShdw>
              </a:effectLst>
              <a:latin typeface="Bookman Old Style" pitchFamily="18" charset="0"/>
            </a:endParaRPr>
          </a:p>
          <a:p>
            <a:endParaRPr lang="es-ES_tradnl" b="1" i="1" dirty="0" smtClean="0">
              <a:solidFill>
                <a:srgbClr val="FFFFCC"/>
              </a:solidFill>
              <a:effectLst>
                <a:outerShdw blurRad="38100" dist="38100" dir="2700000" algn="tl">
                  <a:srgbClr val="000000"/>
                </a:outerShdw>
              </a:effectLst>
              <a:latin typeface="Bookman Old Style" pitchFamily="18" charset="0"/>
            </a:endParaRPr>
          </a:p>
          <a:p>
            <a:r>
              <a:rPr lang="es-ES_tradnl" b="1" i="1" dirty="0" smtClean="0">
                <a:solidFill>
                  <a:srgbClr val="FFFFCC"/>
                </a:solidFill>
                <a:effectLst>
                  <a:outerShdw blurRad="38100" dist="38100" dir="2700000" algn="tl">
                    <a:srgbClr val="000000"/>
                  </a:outerShdw>
                </a:effectLst>
                <a:latin typeface="Bookman Old Style" pitchFamily="18" charset="0"/>
              </a:rPr>
              <a:t>Incentiva la reflexión acerca del mundo y su evolución en lo cultural, científico, social, etc.</a:t>
            </a:r>
            <a:endParaRPr lang="es-ES" b="1" i="1" dirty="0" smtClean="0">
              <a:solidFill>
                <a:srgbClr val="FFFFCC"/>
              </a:solidFill>
              <a:effectLst>
                <a:outerShdw blurRad="38100" dist="38100" dir="2700000" algn="tl">
                  <a:srgbClr val="000000"/>
                </a:outerShdw>
              </a:effectLst>
              <a:latin typeface="Bookman Old Style" pitchFamily="18" charset="0"/>
            </a:endParaRPr>
          </a:p>
          <a:p>
            <a:endParaRPr lang="es-ES" b="1" i="1" dirty="0" smtClean="0">
              <a:solidFill>
                <a:srgbClr val="FFFFCC"/>
              </a:solidFill>
              <a:effectLst>
                <a:outerShdw blurRad="38100" dist="38100" dir="2700000" algn="tl">
                  <a:srgbClr val="000000"/>
                </a:outerShdw>
              </a:effectLst>
              <a:latin typeface="Bookman Old Style" pitchFamily="18" charset="0"/>
            </a:endParaRPr>
          </a:p>
          <a:p>
            <a:endParaRPr lang="es-AR" dirty="0"/>
          </a:p>
        </p:txBody>
      </p:sp>
      <p:sp>
        <p:nvSpPr>
          <p:cNvPr id="4" name="3 CuadroTexto"/>
          <p:cNvSpPr txBox="1"/>
          <p:nvPr/>
        </p:nvSpPr>
        <p:spPr>
          <a:xfrm>
            <a:off x="5004048" y="6453336"/>
            <a:ext cx="3888432" cy="369332"/>
          </a:xfrm>
          <a:prstGeom prst="rect">
            <a:avLst/>
          </a:prstGeom>
          <a:noFill/>
        </p:spPr>
        <p:txBody>
          <a:bodyPr wrap="square" rtlCol="0">
            <a:spAutoFit/>
          </a:bodyPr>
          <a:lstStyle/>
          <a:p>
            <a:pPr algn="r"/>
            <a:r>
              <a:rPr lang="es-AR" b="1" dirty="0" smtClean="0"/>
              <a:t>Dra. Silvia C. Mercado</a:t>
            </a:r>
            <a:endParaRPr lang="es-AR" b="1" dirty="0"/>
          </a:p>
        </p:txBody>
      </p:sp>
      <p:pic>
        <p:nvPicPr>
          <p:cNvPr id="2050" name="Picture 2" descr="http://beadegracia.files.wordpress.com/2010/09/pensar-100441.jpg"/>
          <p:cNvPicPr>
            <a:picLocks noChangeAspect="1" noChangeArrowheads="1"/>
          </p:cNvPicPr>
          <p:nvPr/>
        </p:nvPicPr>
        <p:blipFill>
          <a:blip r:embed="rId2" cstate="print"/>
          <a:srcRect/>
          <a:stretch>
            <a:fillRect/>
          </a:stretch>
        </p:blipFill>
        <p:spPr bwMode="auto">
          <a:xfrm>
            <a:off x="3563888" y="1916832"/>
            <a:ext cx="1581707" cy="223224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5651500" y="115888"/>
            <a:ext cx="2819400" cy="434975"/>
          </a:xfrm>
          <a:prstGeom prst="rect">
            <a:avLst/>
          </a:prstGeom>
          <a:solidFill>
            <a:srgbClr val="9900CC"/>
          </a:solidFill>
          <a:ln w="38100">
            <a:solidFill>
              <a:srgbClr val="FFFF00"/>
            </a:solidFill>
            <a:miter lim="800000"/>
            <a:headEnd/>
            <a:tailEnd/>
          </a:ln>
          <a:effectLst/>
        </p:spPr>
        <p:txBody>
          <a:bodyPr>
            <a:spAutoFit/>
          </a:bodyPr>
          <a:lstStyle/>
          <a:p>
            <a:pPr algn="ctr">
              <a:spcBef>
                <a:spcPct val="50000"/>
              </a:spcBef>
            </a:pPr>
            <a:r>
              <a:rPr lang="es-ES_tradnl" sz="2000" b="1" u="sng">
                <a:solidFill>
                  <a:srgbClr val="FF9900"/>
                </a:solidFill>
                <a:latin typeface="Tempus Sans ITC" pitchFamily="82" charset="0"/>
              </a:rPr>
              <a:t>PERMANENCIA</a:t>
            </a:r>
            <a:endParaRPr lang="es-ES" sz="2000" b="1" u="sng">
              <a:solidFill>
                <a:srgbClr val="FF9900"/>
              </a:solidFill>
              <a:latin typeface="Tempus Sans ITC" pitchFamily="82" charset="0"/>
            </a:endParaRPr>
          </a:p>
        </p:txBody>
      </p:sp>
      <p:sp>
        <p:nvSpPr>
          <p:cNvPr id="108547" name="Text Box 3"/>
          <p:cNvSpPr txBox="1">
            <a:spLocks noChangeArrowheads="1"/>
          </p:cNvSpPr>
          <p:nvPr/>
        </p:nvSpPr>
        <p:spPr bwMode="auto">
          <a:xfrm>
            <a:off x="395288" y="115888"/>
            <a:ext cx="2819400" cy="434975"/>
          </a:xfrm>
          <a:prstGeom prst="rect">
            <a:avLst/>
          </a:prstGeom>
          <a:solidFill>
            <a:srgbClr val="9900CC"/>
          </a:solidFill>
          <a:ln w="38100">
            <a:solidFill>
              <a:srgbClr val="FFFF00"/>
            </a:solidFill>
            <a:miter lim="800000"/>
            <a:headEnd/>
            <a:tailEnd/>
          </a:ln>
          <a:effectLst/>
        </p:spPr>
        <p:txBody>
          <a:bodyPr>
            <a:spAutoFit/>
          </a:bodyPr>
          <a:lstStyle/>
          <a:p>
            <a:pPr algn="ctr">
              <a:spcBef>
                <a:spcPct val="50000"/>
              </a:spcBef>
            </a:pPr>
            <a:r>
              <a:rPr lang="es-ES_tradnl" sz="2000" b="1" u="sng">
                <a:solidFill>
                  <a:srgbClr val="FF9900"/>
                </a:solidFill>
                <a:latin typeface="Tempus Sans ITC" pitchFamily="82" charset="0"/>
              </a:rPr>
              <a:t>CAMBIO</a:t>
            </a:r>
            <a:endParaRPr lang="es-ES" sz="2000" b="1" u="sng">
              <a:solidFill>
                <a:srgbClr val="FF9900"/>
              </a:solidFill>
              <a:latin typeface="Tempus Sans ITC" pitchFamily="82" charset="0"/>
            </a:endParaRPr>
          </a:p>
        </p:txBody>
      </p:sp>
      <p:sp>
        <p:nvSpPr>
          <p:cNvPr id="108548" name="Text Box 4" descr="Papel seda rosa"/>
          <p:cNvSpPr txBox="1">
            <a:spLocks noChangeArrowheads="1"/>
          </p:cNvSpPr>
          <p:nvPr/>
        </p:nvSpPr>
        <p:spPr bwMode="auto">
          <a:xfrm>
            <a:off x="6011863" y="620713"/>
            <a:ext cx="2016125"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PARMÉNIDES</a:t>
            </a:r>
            <a:endParaRPr lang="es-ES" sz="2000" b="1">
              <a:solidFill>
                <a:srgbClr val="990099"/>
              </a:solidFill>
              <a:latin typeface="Tempus Sans ITC" pitchFamily="82" charset="0"/>
            </a:endParaRPr>
          </a:p>
        </p:txBody>
      </p:sp>
      <p:sp>
        <p:nvSpPr>
          <p:cNvPr id="108549" name="Text Box 5" descr="Papel seda rosa"/>
          <p:cNvSpPr txBox="1">
            <a:spLocks noChangeArrowheads="1"/>
          </p:cNvSpPr>
          <p:nvPr/>
        </p:nvSpPr>
        <p:spPr bwMode="auto">
          <a:xfrm>
            <a:off x="611188" y="620713"/>
            <a:ext cx="2016125"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HERÁCLITO</a:t>
            </a:r>
            <a:endParaRPr lang="es-ES" sz="2000" b="1">
              <a:solidFill>
                <a:srgbClr val="990099"/>
              </a:solidFill>
              <a:latin typeface="Tempus Sans ITC" pitchFamily="82" charset="0"/>
            </a:endParaRPr>
          </a:p>
        </p:txBody>
      </p:sp>
      <p:sp>
        <p:nvSpPr>
          <p:cNvPr id="108550" name="Text Box 6" descr="Papel seda rosa"/>
          <p:cNvSpPr txBox="1">
            <a:spLocks noChangeArrowheads="1"/>
          </p:cNvSpPr>
          <p:nvPr/>
        </p:nvSpPr>
        <p:spPr bwMode="auto">
          <a:xfrm>
            <a:off x="5940425" y="1125538"/>
            <a:ext cx="2243138"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PLATÓN</a:t>
            </a:r>
            <a:endParaRPr lang="es-ES" sz="2000" b="1">
              <a:solidFill>
                <a:srgbClr val="990099"/>
              </a:solidFill>
              <a:latin typeface="Tempus Sans ITC" pitchFamily="82" charset="0"/>
            </a:endParaRPr>
          </a:p>
        </p:txBody>
      </p:sp>
      <p:sp>
        <p:nvSpPr>
          <p:cNvPr id="108551" name="Text Box 7" descr="Papel seda rosa"/>
          <p:cNvSpPr txBox="1">
            <a:spLocks noChangeArrowheads="1"/>
          </p:cNvSpPr>
          <p:nvPr/>
        </p:nvSpPr>
        <p:spPr bwMode="auto">
          <a:xfrm>
            <a:off x="395288" y="2565400"/>
            <a:ext cx="2386012"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ARISTÓTELES</a:t>
            </a:r>
            <a:endParaRPr lang="es-ES" sz="2000" b="1">
              <a:solidFill>
                <a:srgbClr val="990099"/>
              </a:solidFill>
              <a:latin typeface="Tempus Sans ITC" pitchFamily="82" charset="0"/>
            </a:endParaRPr>
          </a:p>
        </p:txBody>
      </p:sp>
      <p:sp>
        <p:nvSpPr>
          <p:cNvPr id="108552" name="Oval 8"/>
          <p:cNvSpPr>
            <a:spLocks noChangeArrowheads="1"/>
          </p:cNvSpPr>
          <p:nvPr/>
        </p:nvSpPr>
        <p:spPr bwMode="auto">
          <a:xfrm rot="-10592651">
            <a:off x="3132138" y="620713"/>
            <a:ext cx="2438400" cy="990600"/>
          </a:xfrm>
          <a:prstGeom prst="ellipse">
            <a:avLst/>
          </a:prstGeom>
          <a:solidFill>
            <a:srgbClr val="FFFF00"/>
          </a:solidFill>
          <a:ln w="9525">
            <a:solidFill>
              <a:schemeClr val="tx1"/>
            </a:solidFill>
            <a:round/>
            <a:headEnd/>
            <a:tailEnd/>
          </a:ln>
          <a:effectLst/>
        </p:spPr>
        <p:txBody>
          <a:bodyPr wrap="none" anchor="ctr"/>
          <a:lstStyle/>
          <a:p>
            <a:endParaRPr lang="es-AR"/>
          </a:p>
        </p:txBody>
      </p:sp>
      <p:sp>
        <p:nvSpPr>
          <p:cNvPr id="108553" name="WordArt 9"/>
          <p:cNvSpPr>
            <a:spLocks noChangeArrowheads="1" noChangeShapeType="1" noTextEdit="1"/>
          </p:cNvSpPr>
          <p:nvPr/>
        </p:nvSpPr>
        <p:spPr bwMode="auto">
          <a:xfrm>
            <a:off x="3733800" y="914400"/>
            <a:ext cx="1143000" cy="152400"/>
          </a:xfrm>
          <a:prstGeom prst="rect">
            <a:avLst/>
          </a:prstGeom>
        </p:spPr>
        <p:txBody>
          <a:bodyPr spcFirstLastPara="1" wrap="none" fromWordArt="1">
            <a:prstTxWarp prst="textArchUp">
              <a:avLst>
                <a:gd name="adj" fmla="val 10800000"/>
              </a:avLst>
            </a:prstTxWarp>
          </a:bodyPr>
          <a:lstStyle/>
          <a:p>
            <a:pPr algn="ctr"/>
            <a:r>
              <a:rPr lang="es-AR" b="1" kern="10">
                <a:ln w="9525">
                  <a:solidFill>
                    <a:srgbClr val="000000"/>
                  </a:solidFill>
                  <a:round/>
                  <a:headEnd/>
                  <a:tailEnd/>
                </a:ln>
                <a:solidFill>
                  <a:srgbClr val="000000"/>
                </a:solidFill>
                <a:latin typeface="Tempus Sans ITC"/>
              </a:rPr>
              <a:t>EDAD</a:t>
            </a:r>
          </a:p>
        </p:txBody>
      </p:sp>
      <p:sp>
        <p:nvSpPr>
          <p:cNvPr id="108554" name="WordArt 10"/>
          <p:cNvSpPr>
            <a:spLocks noChangeArrowheads="1" noChangeShapeType="1" noTextEdit="1"/>
          </p:cNvSpPr>
          <p:nvPr/>
        </p:nvSpPr>
        <p:spPr bwMode="auto">
          <a:xfrm>
            <a:off x="3505200" y="990600"/>
            <a:ext cx="1619250" cy="466725"/>
          </a:xfrm>
          <a:prstGeom prst="rect">
            <a:avLst/>
          </a:prstGeom>
        </p:spPr>
        <p:txBody>
          <a:bodyPr wrap="none" fromWordArt="1">
            <a:prstTxWarp prst="textCanDown">
              <a:avLst>
                <a:gd name="adj" fmla="val 33333"/>
              </a:avLst>
            </a:prstTxWarp>
          </a:bodyPr>
          <a:lstStyle/>
          <a:p>
            <a:pPr algn="ctr"/>
            <a:r>
              <a:rPr lang="es-AR" b="1" kern="10">
                <a:ln w="9525">
                  <a:solidFill>
                    <a:srgbClr val="000000"/>
                  </a:solidFill>
                  <a:round/>
                  <a:headEnd/>
                  <a:tailEnd/>
                </a:ln>
                <a:solidFill>
                  <a:srgbClr val="000000"/>
                </a:solidFill>
                <a:latin typeface="Tempus Sans ITC"/>
              </a:rPr>
              <a:t>ANTIGUA</a:t>
            </a:r>
          </a:p>
        </p:txBody>
      </p:sp>
      <p:sp>
        <p:nvSpPr>
          <p:cNvPr id="108555" name="Oval 11"/>
          <p:cNvSpPr>
            <a:spLocks noChangeArrowheads="1"/>
          </p:cNvSpPr>
          <p:nvPr/>
        </p:nvSpPr>
        <p:spPr bwMode="auto">
          <a:xfrm rot="-10592651">
            <a:off x="3708400" y="4005263"/>
            <a:ext cx="1727200" cy="990600"/>
          </a:xfrm>
          <a:prstGeom prst="ellipse">
            <a:avLst/>
          </a:prstGeom>
          <a:solidFill>
            <a:srgbClr val="FFFF00"/>
          </a:solidFill>
          <a:ln w="9525">
            <a:solidFill>
              <a:schemeClr val="tx1"/>
            </a:solidFill>
            <a:round/>
            <a:headEnd/>
            <a:tailEnd/>
          </a:ln>
          <a:effectLst/>
        </p:spPr>
        <p:txBody>
          <a:bodyPr wrap="none" anchor="ctr"/>
          <a:lstStyle/>
          <a:p>
            <a:endParaRPr lang="es-AR"/>
          </a:p>
        </p:txBody>
      </p:sp>
      <p:sp>
        <p:nvSpPr>
          <p:cNvPr id="108556" name="WordArt 12"/>
          <p:cNvSpPr>
            <a:spLocks noChangeArrowheads="1" noChangeShapeType="1" noTextEdit="1"/>
          </p:cNvSpPr>
          <p:nvPr/>
        </p:nvSpPr>
        <p:spPr bwMode="auto">
          <a:xfrm>
            <a:off x="3995738" y="4292600"/>
            <a:ext cx="855662" cy="228600"/>
          </a:xfrm>
          <a:prstGeom prst="rect">
            <a:avLst/>
          </a:prstGeom>
        </p:spPr>
        <p:txBody>
          <a:bodyPr spcFirstLastPara="1" wrap="none" fromWordArt="1">
            <a:prstTxWarp prst="textArchUp">
              <a:avLst>
                <a:gd name="adj" fmla="val 10800000"/>
              </a:avLst>
            </a:prstTxWarp>
          </a:bodyPr>
          <a:lstStyle/>
          <a:p>
            <a:pPr algn="ctr"/>
            <a:r>
              <a:rPr lang="es-AR" b="1" kern="10">
                <a:ln w="9525">
                  <a:solidFill>
                    <a:srgbClr val="000000"/>
                  </a:solidFill>
                  <a:round/>
                  <a:headEnd/>
                  <a:tailEnd/>
                </a:ln>
                <a:solidFill>
                  <a:srgbClr val="000000"/>
                </a:solidFill>
                <a:latin typeface="Tempus Sans ITC"/>
              </a:rPr>
              <a:t>EDAD</a:t>
            </a:r>
          </a:p>
        </p:txBody>
      </p:sp>
      <p:sp>
        <p:nvSpPr>
          <p:cNvPr id="108557" name="WordArt 13"/>
          <p:cNvSpPr>
            <a:spLocks noChangeArrowheads="1" noChangeShapeType="1" noTextEdit="1"/>
          </p:cNvSpPr>
          <p:nvPr/>
        </p:nvSpPr>
        <p:spPr bwMode="auto">
          <a:xfrm>
            <a:off x="3995738" y="4437063"/>
            <a:ext cx="1258887" cy="466725"/>
          </a:xfrm>
          <a:prstGeom prst="rect">
            <a:avLst/>
          </a:prstGeom>
        </p:spPr>
        <p:txBody>
          <a:bodyPr wrap="none" fromWordArt="1">
            <a:prstTxWarp prst="textCanDown">
              <a:avLst>
                <a:gd name="adj" fmla="val 33333"/>
              </a:avLst>
            </a:prstTxWarp>
          </a:bodyPr>
          <a:lstStyle/>
          <a:p>
            <a:pPr algn="ctr"/>
            <a:r>
              <a:rPr lang="es-AR" b="1" kern="10">
                <a:ln w="9525">
                  <a:solidFill>
                    <a:srgbClr val="000000"/>
                  </a:solidFill>
                  <a:round/>
                  <a:headEnd/>
                  <a:tailEnd/>
                </a:ln>
                <a:solidFill>
                  <a:srgbClr val="000000"/>
                </a:solidFill>
                <a:latin typeface="Tempus Sans ITC"/>
              </a:rPr>
              <a:t>MEDIA</a:t>
            </a:r>
          </a:p>
        </p:txBody>
      </p:sp>
      <p:sp>
        <p:nvSpPr>
          <p:cNvPr id="108558" name="Text Box 14"/>
          <p:cNvSpPr txBox="1">
            <a:spLocks noChangeArrowheads="1"/>
          </p:cNvSpPr>
          <p:nvPr/>
        </p:nvSpPr>
        <p:spPr bwMode="auto">
          <a:xfrm>
            <a:off x="3635375" y="4941888"/>
            <a:ext cx="1922463" cy="336550"/>
          </a:xfrm>
          <a:prstGeom prst="rect">
            <a:avLst/>
          </a:prstGeom>
          <a:noFill/>
          <a:ln w="9525">
            <a:noFill/>
            <a:miter lim="800000"/>
            <a:headEnd/>
            <a:tailEnd/>
          </a:ln>
          <a:effectLst/>
        </p:spPr>
        <p:txBody>
          <a:bodyPr>
            <a:spAutoFit/>
          </a:bodyPr>
          <a:lstStyle/>
          <a:p>
            <a:pPr algn="ctr">
              <a:spcBef>
                <a:spcPct val="50000"/>
              </a:spcBef>
            </a:pPr>
            <a:r>
              <a:rPr lang="es-ES_tradnl" sz="1600" b="1">
                <a:solidFill>
                  <a:srgbClr val="FFFFCC"/>
                </a:solidFill>
                <a:latin typeface="Tempus Sans ITC" pitchFamily="82" charset="0"/>
              </a:rPr>
              <a:t>(S. XIII y XIV)</a:t>
            </a:r>
            <a:endParaRPr lang="es-ES" sz="1600" b="1">
              <a:solidFill>
                <a:srgbClr val="FFFFCC"/>
              </a:solidFill>
              <a:latin typeface="Tempus Sans ITC" pitchFamily="82" charset="0"/>
            </a:endParaRPr>
          </a:p>
        </p:txBody>
      </p:sp>
      <p:sp>
        <p:nvSpPr>
          <p:cNvPr id="108561" name="Oval 17"/>
          <p:cNvSpPr>
            <a:spLocks noChangeArrowheads="1"/>
          </p:cNvSpPr>
          <p:nvPr/>
        </p:nvSpPr>
        <p:spPr bwMode="auto">
          <a:xfrm rot="-10592651">
            <a:off x="3492500" y="5734050"/>
            <a:ext cx="1800225" cy="914400"/>
          </a:xfrm>
          <a:prstGeom prst="ellipse">
            <a:avLst/>
          </a:prstGeom>
          <a:solidFill>
            <a:srgbClr val="FFFF00"/>
          </a:solidFill>
          <a:ln w="9525">
            <a:solidFill>
              <a:schemeClr val="tx1"/>
            </a:solidFill>
            <a:round/>
            <a:headEnd/>
            <a:tailEnd/>
          </a:ln>
          <a:effectLst/>
        </p:spPr>
        <p:txBody>
          <a:bodyPr wrap="none" anchor="ctr"/>
          <a:lstStyle/>
          <a:p>
            <a:endParaRPr lang="es-AR"/>
          </a:p>
        </p:txBody>
      </p:sp>
      <p:sp>
        <p:nvSpPr>
          <p:cNvPr id="108562" name="WordArt 18"/>
          <p:cNvSpPr>
            <a:spLocks noChangeArrowheads="1" noChangeShapeType="1" noTextEdit="1"/>
          </p:cNvSpPr>
          <p:nvPr/>
        </p:nvSpPr>
        <p:spPr bwMode="auto">
          <a:xfrm>
            <a:off x="3924300" y="5949950"/>
            <a:ext cx="792163" cy="287338"/>
          </a:xfrm>
          <a:prstGeom prst="rect">
            <a:avLst/>
          </a:prstGeom>
        </p:spPr>
        <p:txBody>
          <a:bodyPr spcFirstLastPara="1" wrap="none" fromWordArt="1">
            <a:prstTxWarp prst="textArchUp">
              <a:avLst>
                <a:gd name="adj" fmla="val 10800000"/>
              </a:avLst>
            </a:prstTxWarp>
          </a:bodyPr>
          <a:lstStyle/>
          <a:p>
            <a:pPr algn="ctr"/>
            <a:r>
              <a:rPr lang="es-AR" sz="2000" b="1" kern="10">
                <a:ln w="9525">
                  <a:solidFill>
                    <a:srgbClr val="000000"/>
                  </a:solidFill>
                  <a:round/>
                  <a:headEnd/>
                  <a:tailEnd/>
                </a:ln>
                <a:solidFill>
                  <a:srgbClr val="000000"/>
                </a:solidFill>
                <a:latin typeface="Tempus Sans ITC"/>
              </a:rPr>
              <a:t>EDAD</a:t>
            </a:r>
          </a:p>
        </p:txBody>
      </p:sp>
      <p:sp>
        <p:nvSpPr>
          <p:cNvPr id="108563" name="WordArt 19"/>
          <p:cNvSpPr>
            <a:spLocks noChangeArrowheads="1" noChangeShapeType="1" noTextEdit="1"/>
          </p:cNvSpPr>
          <p:nvPr/>
        </p:nvSpPr>
        <p:spPr bwMode="auto">
          <a:xfrm>
            <a:off x="3924300" y="6092825"/>
            <a:ext cx="1081088" cy="476250"/>
          </a:xfrm>
          <a:prstGeom prst="rect">
            <a:avLst/>
          </a:prstGeom>
        </p:spPr>
        <p:txBody>
          <a:bodyPr wrap="none" fromWordArt="1">
            <a:prstTxWarp prst="textCanDown">
              <a:avLst>
                <a:gd name="adj" fmla="val 33333"/>
              </a:avLst>
            </a:prstTxWarp>
          </a:bodyPr>
          <a:lstStyle/>
          <a:p>
            <a:pPr algn="ctr"/>
            <a:r>
              <a:rPr lang="es-AR" sz="2000" b="1" kern="10">
                <a:ln w="9525">
                  <a:solidFill>
                    <a:srgbClr val="000000"/>
                  </a:solidFill>
                  <a:round/>
                  <a:headEnd/>
                  <a:tailEnd/>
                </a:ln>
                <a:solidFill>
                  <a:srgbClr val="000000"/>
                </a:solidFill>
                <a:latin typeface="Tempus Sans ITC"/>
              </a:rPr>
              <a:t>MODERNA</a:t>
            </a:r>
          </a:p>
        </p:txBody>
      </p:sp>
      <p:sp>
        <p:nvSpPr>
          <p:cNvPr id="108564" name="Text Box 20"/>
          <p:cNvSpPr txBox="1">
            <a:spLocks noChangeArrowheads="1"/>
          </p:cNvSpPr>
          <p:nvPr/>
        </p:nvSpPr>
        <p:spPr bwMode="auto">
          <a:xfrm>
            <a:off x="4859338" y="6453188"/>
            <a:ext cx="2209800" cy="336550"/>
          </a:xfrm>
          <a:prstGeom prst="rect">
            <a:avLst/>
          </a:prstGeom>
          <a:noFill/>
          <a:ln w="9525">
            <a:noFill/>
            <a:miter lim="800000"/>
            <a:headEnd/>
            <a:tailEnd/>
          </a:ln>
          <a:effectLst/>
        </p:spPr>
        <p:txBody>
          <a:bodyPr>
            <a:spAutoFit/>
          </a:bodyPr>
          <a:lstStyle/>
          <a:p>
            <a:pPr algn="ctr">
              <a:spcBef>
                <a:spcPct val="50000"/>
              </a:spcBef>
            </a:pPr>
            <a:r>
              <a:rPr lang="es-ES_tradnl" sz="1600" b="1">
                <a:solidFill>
                  <a:srgbClr val="FFFFCC"/>
                </a:solidFill>
                <a:latin typeface="Tempus Sans ITC" pitchFamily="82" charset="0"/>
              </a:rPr>
              <a:t>(S. XVI y XVII)</a:t>
            </a:r>
            <a:endParaRPr lang="es-ES" sz="1600" b="1">
              <a:solidFill>
                <a:srgbClr val="FFFFCC"/>
              </a:solidFill>
              <a:latin typeface="Tempus Sans ITC" pitchFamily="82" charset="0"/>
            </a:endParaRPr>
          </a:p>
        </p:txBody>
      </p:sp>
      <p:sp>
        <p:nvSpPr>
          <p:cNvPr id="108566" name="Text Box 22" descr="Papel seda rosa"/>
          <p:cNvSpPr txBox="1">
            <a:spLocks noChangeArrowheads="1"/>
          </p:cNvSpPr>
          <p:nvPr/>
        </p:nvSpPr>
        <p:spPr bwMode="auto">
          <a:xfrm>
            <a:off x="5940425" y="1628775"/>
            <a:ext cx="2243138"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 sz="2000" b="1">
                <a:solidFill>
                  <a:srgbClr val="990099"/>
                </a:solidFill>
                <a:latin typeface="Tempus Sans ITC" pitchFamily="82" charset="0"/>
              </a:rPr>
              <a:t>SÓCRATES</a:t>
            </a:r>
          </a:p>
        </p:txBody>
      </p:sp>
      <p:sp>
        <p:nvSpPr>
          <p:cNvPr id="108567" name="Text Box 23" descr="Papel seda rosa"/>
          <p:cNvSpPr txBox="1">
            <a:spLocks noChangeArrowheads="1"/>
          </p:cNvSpPr>
          <p:nvPr/>
        </p:nvSpPr>
        <p:spPr bwMode="auto">
          <a:xfrm>
            <a:off x="468313" y="1125538"/>
            <a:ext cx="2243137"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PLATÓN</a:t>
            </a:r>
            <a:endParaRPr lang="es-ES" sz="2000" b="1">
              <a:solidFill>
                <a:srgbClr val="990099"/>
              </a:solidFill>
              <a:latin typeface="Tempus Sans ITC" pitchFamily="82" charset="0"/>
            </a:endParaRPr>
          </a:p>
        </p:txBody>
      </p:sp>
      <p:sp>
        <p:nvSpPr>
          <p:cNvPr id="108568" name="Text Box 24" descr="Papel seda rosa"/>
          <p:cNvSpPr txBox="1">
            <a:spLocks noChangeArrowheads="1"/>
          </p:cNvSpPr>
          <p:nvPr/>
        </p:nvSpPr>
        <p:spPr bwMode="auto">
          <a:xfrm>
            <a:off x="468313" y="1628775"/>
            <a:ext cx="2243137"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 sz="2000" b="1">
                <a:solidFill>
                  <a:srgbClr val="990099"/>
                </a:solidFill>
                <a:latin typeface="Tempus Sans ITC" pitchFamily="82" charset="0"/>
              </a:rPr>
              <a:t>SOFISTAS</a:t>
            </a:r>
          </a:p>
        </p:txBody>
      </p:sp>
      <p:sp>
        <p:nvSpPr>
          <p:cNvPr id="108569" name="Text Box 25" descr="Papel seda rosa"/>
          <p:cNvSpPr txBox="1">
            <a:spLocks noChangeArrowheads="1"/>
          </p:cNvSpPr>
          <p:nvPr/>
        </p:nvSpPr>
        <p:spPr bwMode="auto">
          <a:xfrm>
            <a:off x="468313" y="2060575"/>
            <a:ext cx="2243137"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 sz="2000" b="1">
                <a:solidFill>
                  <a:srgbClr val="990099"/>
                </a:solidFill>
                <a:latin typeface="Tempus Sans ITC" pitchFamily="82" charset="0"/>
              </a:rPr>
              <a:t>HIPÓCRATES</a:t>
            </a:r>
          </a:p>
        </p:txBody>
      </p:sp>
      <p:sp>
        <p:nvSpPr>
          <p:cNvPr id="108570" name="Line 26"/>
          <p:cNvSpPr>
            <a:spLocks noChangeShapeType="1"/>
          </p:cNvSpPr>
          <p:nvPr/>
        </p:nvSpPr>
        <p:spPr bwMode="auto">
          <a:xfrm>
            <a:off x="0" y="3141663"/>
            <a:ext cx="9144000" cy="0"/>
          </a:xfrm>
          <a:prstGeom prst="line">
            <a:avLst/>
          </a:prstGeom>
          <a:noFill/>
          <a:ln w="28575">
            <a:solidFill>
              <a:schemeClr val="bg1"/>
            </a:solidFill>
            <a:round/>
            <a:headEnd/>
            <a:tailEnd/>
          </a:ln>
          <a:effectLst/>
        </p:spPr>
        <p:txBody>
          <a:bodyPr/>
          <a:lstStyle/>
          <a:p>
            <a:endParaRPr lang="es-AR"/>
          </a:p>
        </p:txBody>
      </p:sp>
      <p:sp>
        <p:nvSpPr>
          <p:cNvPr id="108571" name="Text Box 27"/>
          <p:cNvSpPr txBox="1">
            <a:spLocks noChangeArrowheads="1"/>
          </p:cNvSpPr>
          <p:nvPr/>
        </p:nvSpPr>
        <p:spPr bwMode="auto">
          <a:xfrm>
            <a:off x="3132138" y="1989138"/>
            <a:ext cx="2736850" cy="457200"/>
          </a:xfrm>
          <a:prstGeom prst="rect">
            <a:avLst/>
          </a:prstGeom>
          <a:noFill/>
          <a:ln w="9525">
            <a:noFill/>
            <a:miter lim="800000"/>
            <a:headEnd/>
            <a:tailEnd/>
          </a:ln>
          <a:effectLst/>
        </p:spPr>
        <p:txBody>
          <a:bodyPr>
            <a:spAutoFit/>
          </a:bodyPr>
          <a:lstStyle/>
          <a:p>
            <a:pPr algn="ctr">
              <a:spcBef>
                <a:spcPct val="50000"/>
              </a:spcBef>
            </a:pPr>
            <a:r>
              <a:rPr lang="es-ES" b="1">
                <a:solidFill>
                  <a:srgbClr val="FFCC00"/>
                </a:solidFill>
                <a:effectLst>
                  <a:outerShdw blurRad="38100" dist="38100" dir="2700000" algn="tl">
                    <a:srgbClr val="000000"/>
                  </a:outerShdw>
                </a:effectLst>
              </a:rPr>
              <a:t>Antes de Cristo</a:t>
            </a:r>
          </a:p>
        </p:txBody>
      </p:sp>
      <p:sp>
        <p:nvSpPr>
          <p:cNvPr id="108572" name="Text Box 28"/>
          <p:cNvSpPr txBox="1">
            <a:spLocks noChangeArrowheads="1"/>
          </p:cNvSpPr>
          <p:nvPr/>
        </p:nvSpPr>
        <p:spPr bwMode="auto">
          <a:xfrm>
            <a:off x="3203575" y="3141663"/>
            <a:ext cx="2736850" cy="457200"/>
          </a:xfrm>
          <a:prstGeom prst="rect">
            <a:avLst/>
          </a:prstGeom>
          <a:noFill/>
          <a:ln w="9525">
            <a:noFill/>
            <a:miter lim="800000"/>
            <a:headEnd/>
            <a:tailEnd/>
          </a:ln>
          <a:effectLst/>
        </p:spPr>
        <p:txBody>
          <a:bodyPr>
            <a:spAutoFit/>
          </a:bodyPr>
          <a:lstStyle/>
          <a:p>
            <a:pPr algn="ctr">
              <a:spcBef>
                <a:spcPct val="50000"/>
              </a:spcBef>
            </a:pPr>
            <a:r>
              <a:rPr lang="es-ES" b="1">
                <a:solidFill>
                  <a:srgbClr val="FFCC00"/>
                </a:solidFill>
                <a:effectLst>
                  <a:outerShdw blurRad="38100" dist="38100" dir="2700000" algn="tl">
                    <a:srgbClr val="000000"/>
                  </a:outerShdw>
                </a:effectLst>
              </a:rPr>
              <a:t>Era cristiana</a:t>
            </a:r>
          </a:p>
        </p:txBody>
      </p:sp>
      <p:sp>
        <p:nvSpPr>
          <p:cNvPr id="108573" name="Text Box 29" descr="Papel seda rosa"/>
          <p:cNvSpPr txBox="1">
            <a:spLocks noChangeArrowheads="1"/>
          </p:cNvSpPr>
          <p:nvPr/>
        </p:nvSpPr>
        <p:spPr bwMode="auto">
          <a:xfrm>
            <a:off x="6084168" y="3573016"/>
            <a:ext cx="2519363"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CLAUDIO GALENO</a:t>
            </a:r>
            <a:endParaRPr lang="es-ES" sz="2000" b="1">
              <a:solidFill>
                <a:srgbClr val="990099"/>
              </a:solidFill>
              <a:latin typeface="Tempus Sans ITC" pitchFamily="82" charset="0"/>
            </a:endParaRPr>
          </a:p>
        </p:txBody>
      </p:sp>
      <p:sp>
        <p:nvSpPr>
          <p:cNvPr id="108575" name="Text Box 31"/>
          <p:cNvSpPr txBox="1">
            <a:spLocks noChangeArrowheads="1"/>
          </p:cNvSpPr>
          <p:nvPr/>
        </p:nvSpPr>
        <p:spPr bwMode="auto">
          <a:xfrm>
            <a:off x="755650" y="3500438"/>
            <a:ext cx="1512888" cy="641350"/>
          </a:xfrm>
          <a:prstGeom prst="rect">
            <a:avLst/>
          </a:prstGeom>
          <a:noFill/>
          <a:ln w="9525">
            <a:noFill/>
            <a:miter lim="800000"/>
            <a:headEnd/>
            <a:tailEnd/>
          </a:ln>
          <a:effectLst/>
        </p:spPr>
        <p:txBody>
          <a:bodyPr>
            <a:spAutoFit/>
          </a:bodyPr>
          <a:lstStyle/>
          <a:p>
            <a:pPr algn="ctr">
              <a:spcBef>
                <a:spcPct val="50000"/>
              </a:spcBef>
            </a:pPr>
            <a:r>
              <a:rPr lang="es-ES" sz="1800" b="1">
                <a:solidFill>
                  <a:srgbClr val="FFFFCC"/>
                </a:solidFill>
                <a:latin typeface="Tempus Sans ITC" pitchFamily="82" charset="0"/>
              </a:rPr>
              <a:t>450 años después</a:t>
            </a:r>
          </a:p>
        </p:txBody>
      </p:sp>
      <p:sp>
        <p:nvSpPr>
          <p:cNvPr id="108578" name="Text Box 34" descr="Papel seda rosa"/>
          <p:cNvSpPr txBox="1">
            <a:spLocks noChangeArrowheads="1"/>
          </p:cNvSpPr>
          <p:nvPr/>
        </p:nvSpPr>
        <p:spPr bwMode="auto">
          <a:xfrm>
            <a:off x="107950" y="4508500"/>
            <a:ext cx="2519363"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 sz="2000" b="1">
                <a:solidFill>
                  <a:srgbClr val="990099"/>
                </a:solidFill>
                <a:latin typeface="Tempus Sans ITC" pitchFamily="82" charset="0"/>
              </a:rPr>
              <a:t>PARACELSO</a:t>
            </a:r>
          </a:p>
        </p:txBody>
      </p:sp>
      <p:sp>
        <p:nvSpPr>
          <p:cNvPr id="108579" name="Text Box 35"/>
          <p:cNvSpPr txBox="1">
            <a:spLocks noChangeArrowheads="1"/>
          </p:cNvSpPr>
          <p:nvPr/>
        </p:nvSpPr>
        <p:spPr bwMode="auto">
          <a:xfrm>
            <a:off x="395288" y="4941888"/>
            <a:ext cx="1512887" cy="366712"/>
          </a:xfrm>
          <a:prstGeom prst="rect">
            <a:avLst/>
          </a:prstGeom>
          <a:noFill/>
          <a:ln w="9525">
            <a:noFill/>
            <a:miter lim="800000"/>
            <a:headEnd/>
            <a:tailEnd/>
          </a:ln>
          <a:effectLst/>
        </p:spPr>
        <p:txBody>
          <a:bodyPr>
            <a:spAutoFit/>
          </a:bodyPr>
          <a:lstStyle/>
          <a:p>
            <a:pPr algn="ctr">
              <a:spcBef>
                <a:spcPct val="50000"/>
              </a:spcBef>
            </a:pPr>
            <a:r>
              <a:rPr lang="es-ES" sz="1800" b="1">
                <a:solidFill>
                  <a:srgbClr val="FFFFCC"/>
                </a:solidFill>
                <a:latin typeface="Tempus Sans ITC" pitchFamily="82" charset="0"/>
              </a:rPr>
              <a:t>(1493-1541)</a:t>
            </a:r>
          </a:p>
        </p:txBody>
      </p:sp>
      <p:sp>
        <p:nvSpPr>
          <p:cNvPr id="108580" name="Text Box 36" descr="Papel seda rosa"/>
          <p:cNvSpPr txBox="1">
            <a:spLocks noChangeArrowheads="1"/>
          </p:cNvSpPr>
          <p:nvPr/>
        </p:nvSpPr>
        <p:spPr bwMode="auto">
          <a:xfrm>
            <a:off x="6227763" y="5734050"/>
            <a:ext cx="2667000" cy="7397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 RACIONALISMO  </a:t>
            </a:r>
            <a:r>
              <a:rPr lang="es-ES" sz="2000">
                <a:solidFill>
                  <a:srgbClr val="990099"/>
                </a:solidFill>
                <a:latin typeface="Tempus Sans ITC" pitchFamily="82" charset="0"/>
              </a:rPr>
              <a:t>(Descartes)</a:t>
            </a:r>
          </a:p>
        </p:txBody>
      </p:sp>
      <p:sp>
        <p:nvSpPr>
          <p:cNvPr id="31" name="Text Box 37" descr="Papel seda rosa"/>
          <p:cNvSpPr txBox="1">
            <a:spLocks noChangeArrowheads="1"/>
          </p:cNvSpPr>
          <p:nvPr/>
        </p:nvSpPr>
        <p:spPr bwMode="auto">
          <a:xfrm>
            <a:off x="251520" y="5877272"/>
            <a:ext cx="2209800" cy="434975"/>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sz="2000" b="1">
                <a:solidFill>
                  <a:srgbClr val="990099"/>
                </a:solidFill>
                <a:latin typeface="Tempus Sans ITC" pitchFamily="82" charset="0"/>
              </a:rPr>
              <a:t>EMPIRISMO</a:t>
            </a:r>
            <a:endParaRPr lang="es-ES" sz="2000" b="1">
              <a:solidFill>
                <a:srgbClr val="990099"/>
              </a:solidFill>
              <a:latin typeface="Tempus Sans ITC"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1524000" y="0"/>
            <a:ext cx="6324600" cy="1323439"/>
          </a:xfrm>
          <a:prstGeom prst="rect">
            <a:avLst/>
          </a:prstGeom>
          <a:noFill/>
          <a:ln w="9525">
            <a:noFill/>
            <a:miter lim="800000"/>
            <a:headEnd/>
            <a:tailEnd/>
          </a:ln>
          <a:effectLst/>
        </p:spPr>
        <p:txBody>
          <a:bodyPr>
            <a:spAutoFit/>
          </a:bodyPr>
          <a:lstStyle/>
          <a:p>
            <a:pPr algn="ctr">
              <a:spcBef>
                <a:spcPct val="50000"/>
              </a:spcBef>
            </a:pPr>
            <a:r>
              <a:rPr lang="es-ES_tradnl" sz="4400" b="1" u="sng" dirty="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rPr>
              <a:t>EMPIRISMO</a:t>
            </a:r>
            <a:r>
              <a:rPr lang="es-ES_tradnl" sz="4400" b="1" dirty="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rPr>
              <a:t>          </a:t>
            </a:r>
            <a:r>
              <a:rPr lang="es-ES_tradnl" sz="4400" b="1" dirty="0" smtClean="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rPr>
              <a:t>     </a:t>
            </a:r>
            <a:r>
              <a:rPr lang="es-ES_tradnl" sz="3600" b="1" dirty="0" smtClean="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rPr>
              <a:t>(</a:t>
            </a:r>
            <a:r>
              <a:rPr lang="es-ES_tradnl" sz="3600" b="1" dirty="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rPr>
              <a:t>Siglos XVII y XVIII)</a:t>
            </a:r>
            <a:endParaRPr lang="es-ES" sz="4400" b="1" u="sng" dirty="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endParaRPr>
          </a:p>
        </p:txBody>
      </p:sp>
      <p:pic>
        <p:nvPicPr>
          <p:cNvPr id="16390" name="Picture 6" descr="mapa_europa"/>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1905000" y="1447800"/>
            <a:ext cx="5638800" cy="4953000"/>
          </a:xfrm>
          <a:prstGeom prst="rect">
            <a:avLst/>
          </a:prstGeom>
          <a:noFill/>
        </p:spPr>
      </p:pic>
      <p:sp>
        <p:nvSpPr>
          <p:cNvPr id="16391" name="WordArt 7"/>
          <p:cNvSpPr>
            <a:spLocks noChangeArrowheads="1" noChangeShapeType="1" noTextEdit="1"/>
          </p:cNvSpPr>
          <p:nvPr/>
        </p:nvSpPr>
        <p:spPr bwMode="auto">
          <a:xfrm rot="-484103">
            <a:off x="1600200" y="3810000"/>
            <a:ext cx="2438400" cy="587375"/>
          </a:xfrm>
          <a:prstGeom prst="rect">
            <a:avLst/>
          </a:prstGeom>
        </p:spPr>
        <p:txBody>
          <a:bodyPr wrap="none" fromWordArt="1">
            <a:prstTxWarp prst="textPlain">
              <a:avLst>
                <a:gd name="adj" fmla="val 50000"/>
              </a:avLst>
            </a:prstTxWarp>
          </a:bodyPr>
          <a:lstStyle/>
          <a:p>
            <a:pPr algn="ctr"/>
            <a:r>
              <a:rPr lang="es-AR" sz="3600" kern="10">
                <a:ln w="12700">
                  <a:solidFill>
                    <a:srgbClr val="3333CC"/>
                  </a:solidFill>
                  <a:round/>
                  <a:headEnd/>
                  <a:tailEnd/>
                </a:ln>
                <a:solidFill>
                  <a:srgbClr val="B2B2B2"/>
                </a:solidFill>
                <a:effectLst>
                  <a:outerShdw dist="45791" dir="2021404" algn="ctr" rotWithShape="0">
                    <a:srgbClr val="9999FF"/>
                  </a:outerShdw>
                </a:effectLst>
                <a:latin typeface="Arial Black"/>
              </a:rPr>
              <a:t>EMPIRISMO</a:t>
            </a:r>
          </a:p>
        </p:txBody>
      </p:sp>
      <p:sp>
        <p:nvSpPr>
          <p:cNvPr id="16392" name="WordArt 8"/>
          <p:cNvSpPr>
            <a:spLocks noChangeArrowheads="1" noChangeShapeType="1" noTextEdit="1"/>
          </p:cNvSpPr>
          <p:nvPr/>
        </p:nvSpPr>
        <p:spPr bwMode="auto">
          <a:xfrm rot="-484103">
            <a:off x="3657600" y="4419600"/>
            <a:ext cx="3279775" cy="544513"/>
          </a:xfrm>
          <a:prstGeom prst="rect">
            <a:avLst/>
          </a:prstGeom>
        </p:spPr>
        <p:txBody>
          <a:bodyPr wrap="none" fromWordArt="1">
            <a:prstTxWarp prst="textPlain">
              <a:avLst>
                <a:gd name="adj" fmla="val 50000"/>
              </a:avLst>
            </a:prstTxWarp>
          </a:bodyPr>
          <a:lstStyle/>
          <a:p>
            <a:pPr algn="ctr"/>
            <a:r>
              <a:rPr lang="es-AR"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RACIONALISMO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strips(upRight)">
                                      <p:cBhvr>
                                        <p:cTn id="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1524000" y="304800"/>
            <a:ext cx="6324600" cy="762000"/>
          </a:xfrm>
          <a:prstGeom prst="rect">
            <a:avLst/>
          </a:prstGeom>
          <a:noFill/>
          <a:ln w="9525">
            <a:noFill/>
            <a:miter lim="800000"/>
            <a:headEnd/>
            <a:tailEnd/>
          </a:ln>
          <a:effectLst/>
        </p:spPr>
        <p:txBody>
          <a:bodyPr>
            <a:spAutoFit/>
          </a:bodyPr>
          <a:lstStyle/>
          <a:p>
            <a:pPr algn="ctr">
              <a:spcBef>
                <a:spcPct val="50000"/>
              </a:spcBef>
            </a:pPr>
            <a:r>
              <a:rPr lang="es-ES_tradnl" sz="4400" b="1" u="sng" dirty="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rPr>
              <a:t>EMPIRISMO</a:t>
            </a:r>
            <a:endParaRPr lang="es-ES" sz="4400" b="1" u="sng" dirty="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endParaRPr>
          </a:p>
        </p:txBody>
      </p:sp>
      <p:sp>
        <p:nvSpPr>
          <p:cNvPr id="17414" name="Text Box 6"/>
          <p:cNvSpPr txBox="1">
            <a:spLocks noChangeArrowheads="1"/>
          </p:cNvSpPr>
          <p:nvPr/>
        </p:nvSpPr>
        <p:spPr bwMode="auto">
          <a:xfrm>
            <a:off x="381000" y="1447800"/>
            <a:ext cx="6324600" cy="762000"/>
          </a:xfrm>
          <a:prstGeom prst="rect">
            <a:avLst/>
          </a:prstGeom>
          <a:noFill/>
          <a:ln w="9525">
            <a:noFill/>
            <a:miter lim="800000"/>
            <a:headEnd/>
            <a:tailEnd/>
          </a:ln>
          <a:effectLst/>
        </p:spPr>
        <p:txBody>
          <a:bodyPr>
            <a:spAutoFit/>
          </a:bodyPr>
          <a:lstStyle/>
          <a:p>
            <a:pPr>
              <a:spcBef>
                <a:spcPct val="50000"/>
              </a:spcBef>
            </a:pPr>
            <a:r>
              <a:rPr lang="es-ES_tradnl" sz="4400" b="1" dirty="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rPr>
              <a:t>Tabula rasa</a:t>
            </a:r>
            <a:endParaRPr lang="es-ES" sz="4400" b="1" dirty="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endParaRPr>
          </a:p>
        </p:txBody>
      </p:sp>
      <p:sp>
        <p:nvSpPr>
          <p:cNvPr id="17415" name="Text Box 7"/>
          <p:cNvSpPr txBox="1">
            <a:spLocks noChangeArrowheads="1"/>
          </p:cNvSpPr>
          <p:nvPr/>
        </p:nvSpPr>
        <p:spPr bwMode="auto">
          <a:xfrm>
            <a:off x="304800" y="2438400"/>
            <a:ext cx="8686800" cy="2123658"/>
          </a:xfrm>
          <a:prstGeom prst="rect">
            <a:avLst/>
          </a:prstGeom>
          <a:noFill/>
          <a:ln w="9525">
            <a:noFill/>
            <a:miter lim="800000"/>
            <a:headEnd/>
            <a:tailEnd/>
          </a:ln>
          <a:effectLst/>
        </p:spPr>
        <p:txBody>
          <a:bodyPr>
            <a:spAutoFit/>
          </a:bodyPr>
          <a:lstStyle/>
          <a:p>
            <a:pPr>
              <a:spcBef>
                <a:spcPct val="50000"/>
              </a:spcBef>
            </a:pPr>
            <a:r>
              <a:rPr lang="es-ES_tradnl" sz="4400" b="1" dirty="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rPr>
              <a:t>Las experiencias sensoriales son la base para los posteriores procesos de abstracción</a:t>
            </a:r>
            <a:endParaRPr lang="es-ES" sz="4400" b="1" dirty="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endParaRPr>
          </a:p>
        </p:txBody>
      </p:sp>
      <p:sp>
        <p:nvSpPr>
          <p:cNvPr id="17416" name="Text Box 8"/>
          <p:cNvSpPr txBox="1">
            <a:spLocks noChangeArrowheads="1"/>
          </p:cNvSpPr>
          <p:nvPr/>
        </p:nvSpPr>
        <p:spPr bwMode="auto">
          <a:xfrm>
            <a:off x="304800" y="4800600"/>
            <a:ext cx="8534400" cy="1446550"/>
          </a:xfrm>
          <a:prstGeom prst="rect">
            <a:avLst/>
          </a:prstGeom>
          <a:noFill/>
          <a:ln w="9525">
            <a:noFill/>
            <a:miter lim="800000"/>
            <a:headEnd/>
            <a:tailEnd/>
          </a:ln>
          <a:effectLst/>
        </p:spPr>
        <p:txBody>
          <a:bodyPr>
            <a:spAutoFit/>
          </a:bodyPr>
          <a:lstStyle/>
          <a:p>
            <a:pPr>
              <a:spcBef>
                <a:spcPct val="50000"/>
              </a:spcBef>
            </a:pPr>
            <a:r>
              <a:rPr lang="es-ES_tradnl" sz="4400" b="1" dirty="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rPr>
              <a:t>Está ligado a las Ciencias natura-les: Observación y Experiencia</a:t>
            </a:r>
            <a:endParaRPr lang="es-ES" sz="4400" b="1" dirty="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strips(downRight)">
                                      <p:cBhvr>
                                        <p:cTn id="7" dur="500"/>
                                        <p:tgtEl>
                                          <p:spTgt spid="174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416"/>
                                        </p:tgtEl>
                                        <p:attrNameLst>
                                          <p:attrName>style.visibility</p:attrName>
                                        </p:attrNameLst>
                                      </p:cBhvr>
                                      <p:to>
                                        <p:strVal val="visible"/>
                                      </p:to>
                                    </p:set>
                                    <p:animEffect transition="in" filter="strips(downRight)">
                                      <p:cBhvr>
                                        <p:cTn id="12"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utoUpdateAnimBg="0"/>
      <p:bldP spid="1741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1524000" y="0"/>
            <a:ext cx="6324600" cy="701675"/>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lgn="ctr">
              <a:spcBef>
                <a:spcPct val="50000"/>
              </a:spcBef>
            </a:pPr>
            <a:r>
              <a:rPr lang="es-ES_tradnl" sz="4000" b="1" u="sng" dirty="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rPr>
              <a:t>EMPIRISTAS</a:t>
            </a:r>
            <a:endParaRPr lang="es-ES" sz="4000" b="1" u="sng" dirty="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endParaRPr>
          </a:p>
        </p:txBody>
      </p:sp>
      <p:sp>
        <p:nvSpPr>
          <p:cNvPr id="18437" name="Text Box 5"/>
          <p:cNvSpPr txBox="1">
            <a:spLocks noChangeArrowheads="1"/>
          </p:cNvSpPr>
          <p:nvPr/>
        </p:nvSpPr>
        <p:spPr bwMode="auto">
          <a:xfrm>
            <a:off x="228600" y="685800"/>
            <a:ext cx="8915400" cy="1739900"/>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_tradnl" sz="3600" b="1" u="sng" dirty="0">
                <a:solidFill>
                  <a:srgbClr val="FFCC99"/>
                </a:solidFill>
                <a:effectLst>
                  <a:outerShdw blurRad="38100" dist="38100" dir="2700000" algn="tl">
                    <a:srgbClr val="000000"/>
                  </a:outerShdw>
                </a:effectLst>
              </a:rPr>
              <a:t>LOCKE (1632-1704)</a:t>
            </a:r>
            <a:r>
              <a:rPr lang="es-ES_tradnl" sz="3600" b="1" dirty="0">
                <a:solidFill>
                  <a:srgbClr val="FFCC99"/>
                </a:solidFill>
                <a:effectLst>
                  <a:outerShdw blurRad="38100" dist="38100" dir="2700000" algn="tl">
                    <a:srgbClr val="000000"/>
                  </a:outerShdw>
                </a:effectLst>
              </a:rPr>
              <a:t>:espíritu sin contenido. Las experiencias (internas y externas), lo van llenando</a:t>
            </a:r>
            <a:endParaRPr lang="es-ES" sz="3600" b="1" u="sng" dirty="0">
              <a:solidFill>
                <a:srgbClr val="FFCC99"/>
              </a:solidFill>
              <a:effectLst>
                <a:outerShdw blurRad="38100" dist="38100" dir="2700000" algn="tl">
                  <a:srgbClr val="000000"/>
                </a:outerShdw>
              </a:effectLst>
            </a:endParaRPr>
          </a:p>
        </p:txBody>
      </p:sp>
      <p:sp>
        <p:nvSpPr>
          <p:cNvPr id="18438" name="Text Box 6"/>
          <p:cNvSpPr txBox="1">
            <a:spLocks noChangeArrowheads="1"/>
          </p:cNvSpPr>
          <p:nvPr/>
        </p:nvSpPr>
        <p:spPr bwMode="auto">
          <a:xfrm>
            <a:off x="228600" y="2362200"/>
            <a:ext cx="8915400" cy="1190625"/>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_tradnl" sz="3600" b="1" u="sng" dirty="0">
                <a:solidFill>
                  <a:srgbClr val="FF9999"/>
                </a:solidFill>
                <a:effectLst>
                  <a:outerShdw blurRad="38100" dist="38100" dir="2700000" algn="tl">
                    <a:srgbClr val="000000"/>
                  </a:outerShdw>
                </a:effectLst>
              </a:rPr>
              <a:t>BERKELEY (1685-1753)</a:t>
            </a:r>
            <a:r>
              <a:rPr lang="es-ES_tradnl" sz="3600" b="1" dirty="0">
                <a:solidFill>
                  <a:srgbClr val="FF9999"/>
                </a:solidFill>
                <a:effectLst>
                  <a:outerShdw blurRad="38100" dist="38100" dir="2700000" algn="tl">
                    <a:srgbClr val="000000"/>
                  </a:outerShdw>
                </a:effectLst>
              </a:rPr>
              <a:t>: religioso </a:t>
            </a:r>
            <a:r>
              <a:rPr lang="es-ES_tradnl" sz="3600" b="1" dirty="0" smtClean="0">
                <a:solidFill>
                  <a:srgbClr val="FF9999"/>
                </a:solidFill>
                <a:effectLst>
                  <a:outerShdw blurRad="38100" dist="38100" dir="2700000" algn="tl">
                    <a:srgbClr val="000000"/>
                  </a:outerShdw>
                </a:effectLst>
              </a:rPr>
              <a:t>anglicano</a:t>
            </a:r>
            <a:r>
              <a:rPr lang="es-ES_tradnl" sz="3600" b="1" dirty="0">
                <a:solidFill>
                  <a:srgbClr val="FF9999"/>
                </a:solidFill>
                <a:effectLst>
                  <a:outerShdw blurRad="38100" dist="38100" dir="2700000" algn="tl">
                    <a:srgbClr val="000000"/>
                  </a:outerShdw>
                </a:effectLst>
              </a:rPr>
              <a:t>. “Percibo, luego existo”</a:t>
            </a:r>
            <a:endParaRPr lang="es-ES" sz="3600" b="1" u="sng" dirty="0">
              <a:solidFill>
                <a:srgbClr val="FF9999"/>
              </a:solidFill>
              <a:effectLst>
                <a:outerShdw blurRad="38100" dist="38100" dir="2700000" algn="tl">
                  <a:srgbClr val="000000"/>
                </a:outerShdw>
              </a:effectLst>
            </a:endParaRPr>
          </a:p>
        </p:txBody>
      </p:sp>
      <p:sp>
        <p:nvSpPr>
          <p:cNvPr id="18439" name="Text Box 7"/>
          <p:cNvSpPr txBox="1">
            <a:spLocks noChangeArrowheads="1"/>
          </p:cNvSpPr>
          <p:nvPr/>
        </p:nvSpPr>
        <p:spPr bwMode="auto">
          <a:xfrm>
            <a:off x="152400" y="3505200"/>
            <a:ext cx="8991600" cy="1739900"/>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_tradnl" sz="3600" b="1" u="sng" dirty="0">
                <a:solidFill>
                  <a:srgbClr val="FF9933"/>
                </a:solidFill>
                <a:effectLst>
                  <a:outerShdw blurRad="38100" dist="38100" dir="2700000" algn="tl">
                    <a:srgbClr val="000000"/>
                  </a:outerShdw>
                </a:effectLst>
              </a:rPr>
              <a:t>HUME (1711-1776)</a:t>
            </a:r>
            <a:r>
              <a:rPr lang="es-ES_tradnl" sz="3600" b="1" dirty="0">
                <a:solidFill>
                  <a:srgbClr val="FF9933"/>
                </a:solidFill>
                <a:effectLst>
                  <a:outerShdw blurRad="38100" dist="38100" dir="2700000" algn="tl">
                    <a:srgbClr val="000000"/>
                  </a:outerShdw>
                </a:effectLst>
              </a:rPr>
              <a:t>: las impresiones se asocian entre sí por semejanza, contigüidad y causa-efecto</a:t>
            </a:r>
            <a:endParaRPr lang="es-ES" sz="3600" b="1" u="sng" dirty="0">
              <a:solidFill>
                <a:srgbClr val="FF9933"/>
              </a:solidFill>
              <a:effectLst>
                <a:outerShdw blurRad="38100" dist="38100" dir="2700000" algn="tl">
                  <a:srgbClr val="000000"/>
                </a:outerShdw>
              </a:effectLst>
            </a:endParaRPr>
          </a:p>
        </p:txBody>
      </p:sp>
      <p:sp>
        <p:nvSpPr>
          <p:cNvPr id="18442" name="Text Box 10"/>
          <p:cNvSpPr txBox="1">
            <a:spLocks noChangeArrowheads="1"/>
          </p:cNvSpPr>
          <p:nvPr/>
        </p:nvSpPr>
        <p:spPr bwMode="auto">
          <a:xfrm>
            <a:off x="0" y="5118100"/>
            <a:ext cx="9372600" cy="1739900"/>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_tradnl" sz="3600" b="1" u="sng" dirty="0">
                <a:solidFill>
                  <a:srgbClr val="FFFFCC"/>
                </a:solidFill>
                <a:cs typeface="Arial" charset="0"/>
              </a:rPr>
              <a:t>NEWTON (1642-1727)</a:t>
            </a:r>
            <a:r>
              <a:rPr lang="es-ES_tradnl" sz="3600" b="1" dirty="0">
                <a:solidFill>
                  <a:srgbClr val="FFFFCC"/>
                </a:solidFill>
                <a:cs typeface="Arial" charset="0"/>
              </a:rPr>
              <a:t>: Se abocó al estudio de las leyes naturales. Inventó el cálculo </a:t>
            </a:r>
            <a:r>
              <a:rPr lang="es-ES_tradnl" sz="3600" b="1" dirty="0" smtClean="0">
                <a:solidFill>
                  <a:srgbClr val="FFFFCC"/>
                </a:solidFill>
                <a:cs typeface="Arial" charset="0"/>
              </a:rPr>
              <a:t>infinitesimal </a:t>
            </a:r>
            <a:r>
              <a:rPr lang="es-ES_tradnl" sz="3600" b="1" dirty="0">
                <a:solidFill>
                  <a:srgbClr val="FFFFCC"/>
                </a:solidFill>
                <a:cs typeface="Arial" charset="0"/>
              </a:rPr>
              <a:t>coincidentemente con Leibniz</a:t>
            </a:r>
            <a:endParaRPr lang="es-ES" sz="3600" b="1" dirty="0">
              <a:solidFill>
                <a:srgbClr val="000080"/>
              </a:solidFill>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8"/>
                                        </p:tgtEl>
                                        <p:attrNameLst>
                                          <p:attrName>style.visibility</p:attrName>
                                        </p:attrNameLst>
                                      </p:cBhvr>
                                      <p:to>
                                        <p:strVal val="visible"/>
                                      </p:to>
                                    </p:set>
                                    <p:animEffect transition="in" filter="strips(downRight)">
                                      <p:cBhvr>
                                        <p:cTn id="7" dur="500"/>
                                        <p:tgtEl>
                                          <p:spTgt spid="1843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439"/>
                                        </p:tgtEl>
                                        <p:attrNameLst>
                                          <p:attrName>style.visibility</p:attrName>
                                        </p:attrNameLst>
                                      </p:cBhvr>
                                      <p:to>
                                        <p:strVal val="visible"/>
                                      </p:to>
                                    </p:set>
                                    <p:animEffect transition="in" filter="strips(downRight)">
                                      <p:cBhvr>
                                        <p:cTn id="12" dur="500"/>
                                        <p:tgtEl>
                                          <p:spTgt spid="1843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442"/>
                                        </p:tgtEl>
                                        <p:attrNameLst>
                                          <p:attrName>style.visibility</p:attrName>
                                        </p:attrNameLst>
                                      </p:cBhvr>
                                      <p:to>
                                        <p:strVal val="visible"/>
                                      </p:to>
                                    </p:set>
                                    <p:animEffect transition="in" filter="strips(downRight)">
                                      <p:cBhvr>
                                        <p:cTn id="17" dur="500"/>
                                        <p:tgtEl>
                                          <p:spTgt spid="18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utoUpdateAnimBg="0"/>
      <p:bldP spid="18439" grpId="0" autoUpdateAnimBg="0"/>
      <p:bldP spid="1844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0" y="548680"/>
            <a:ext cx="9144000" cy="641350"/>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_tradnl" sz="3600" b="1" dirty="0"/>
              <a:t>   </a:t>
            </a:r>
            <a:r>
              <a:rPr lang="es-ES_tradnl" sz="3600" b="1" u="sng" dirty="0">
                <a:solidFill>
                  <a:srgbClr val="FFCC00"/>
                </a:solidFill>
                <a:effectLst>
                  <a:outerShdw blurRad="38100" dist="38100" dir="2700000" algn="tl">
                    <a:srgbClr val="000000"/>
                  </a:outerShdw>
                </a:effectLst>
              </a:rPr>
              <a:t>RACIONALISMO</a:t>
            </a:r>
            <a:r>
              <a:rPr lang="es-ES_tradnl" sz="3600" b="1" dirty="0">
                <a:solidFill>
                  <a:srgbClr val="FFCC00"/>
                </a:solidFill>
                <a:effectLst>
                  <a:outerShdw blurRad="38100" dist="38100" dir="2700000" algn="tl">
                    <a:srgbClr val="000000"/>
                  </a:outerShdw>
                </a:effectLst>
              </a:rPr>
              <a:t>              </a:t>
            </a:r>
            <a:r>
              <a:rPr lang="es-ES_tradnl" sz="3600" b="1" u="sng" dirty="0">
                <a:solidFill>
                  <a:srgbClr val="FF9900"/>
                </a:solidFill>
                <a:effectLst>
                  <a:outerShdw blurRad="38100" dist="38100" dir="2700000" algn="tl">
                    <a:srgbClr val="000000"/>
                  </a:outerShdw>
                </a:effectLst>
              </a:rPr>
              <a:t>EMPIRISMO</a:t>
            </a:r>
          </a:p>
        </p:txBody>
      </p:sp>
      <p:sp>
        <p:nvSpPr>
          <p:cNvPr id="19460" name="Text Box 4"/>
          <p:cNvSpPr txBox="1">
            <a:spLocks noChangeArrowheads="1"/>
          </p:cNvSpPr>
          <p:nvPr/>
        </p:nvSpPr>
        <p:spPr bwMode="auto">
          <a:xfrm>
            <a:off x="0" y="1340768"/>
            <a:ext cx="9144000" cy="579438"/>
          </a:xfrm>
          <a:prstGeom prst="rect">
            <a:avLst/>
          </a:prstGeom>
          <a:gradFill flip="none" rotWithShape="1">
            <a:gsLst>
              <a:gs pos="0">
                <a:srgbClr val="996600">
                  <a:tint val="66000"/>
                  <a:satMod val="160000"/>
                </a:srgbClr>
              </a:gs>
              <a:gs pos="50000">
                <a:srgbClr val="996600">
                  <a:tint val="44500"/>
                  <a:satMod val="160000"/>
                </a:srgbClr>
              </a:gs>
              <a:gs pos="100000">
                <a:srgbClr val="996600">
                  <a:tint val="23500"/>
                  <a:satMod val="160000"/>
                </a:srgbClr>
              </a:gs>
            </a:gsLst>
            <a:path path="circle">
              <a:fillToRect l="50000" t="50000" r="50000" b="50000"/>
            </a:path>
            <a:tileRect/>
          </a:grad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_tradnl" sz="3200" b="1" dirty="0">
                <a:solidFill>
                  <a:srgbClr val="FFCC00"/>
                </a:solidFill>
              </a:rPr>
              <a:t>*IDEAS INNATAS             </a:t>
            </a:r>
            <a:r>
              <a:rPr lang="es-ES_tradnl" sz="3200" b="1" dirty="0">
                <a:solidFill>
                  <a:srgbClr val="FF9900"/>
                </a:solidFill>
              </a:rPr>
              <a:t>*MENTE EN BLANCO</a:t>
            </a:r>
            <a:endParaRPr lang="es-ES" sz="3200" b="1" dirty="0">
              <a:solidFill>
                <a:srgbClr val="FFCC00"/>
              </a:solidFill>
            </a:endParaRPr>
          </a:p>
        </p:txBody>
      </p:sp>
      <p:sp>
        <p:nvSpPr>
          <p:cNvPr id="19461" name="Text Box 5"/>
          <p:cNvSpPr txBox="1">
            <a:spLocks noChangeArrowheads="1"/>
          </p:cNvSpPr>
          <p:nvPr/>
        </p:nvSpPr>
        <p:spPr bwMode="auto">
          <a:xfrm>
            <a:off x="0" y="2060848"/>
            <a:ext cx="9144000" cy="1569660"/>
          </a:xfrm>
          <a:prstGeom prst="rect">
            <a:avLst/>
          </a:prstGeom>
          <a:gradFill flip="none" rotWithShape="1">
            <a:gsLst>
              <a:gs pos="0">
                <a:srgbClr val="008000">
                  <a:tint val="66000"/>
                  <a:satMod val="160000"/>
                </a:srgbClr>
              </a:gs>
              <a:gs pos="50000">
                <a:srgbClr val="008000">
                  <a:tint val="44500"/>
                  <a:satMod val="160000"/>
                </a:srgbClr>
              </a:gs>
              <a:gs pos="100000">
                <a:srgbClr val="008000">
                  <a:tint val="23500"/>
                  <a:satMod val="160000"/>
                </a:srgbClr>
              </a:gs>
            </a:gsLst>
            <a:lin ang="16200000" scaled="1"/>
            <a:tileRect/>
          </a:grad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_tradnl" sz="3200" b="1" dirty="0">
                <a:solidFill>
                  <a:srgbClr val="FFCC00"/>
                </a:solidFill>
              </a:rPr>
              <a:t>*CONOCIMIENTO        </a:t>
            </a:r>
            <a:r>
              <a:rPr lang="es-ES_tradnl" sz="3200" b="1" dirty="0" smtClean="0">
                <a:solidFill>
                  <a:srgbClr val="FFCC00"/>
                </a:solidFill>
              </a:rPr>
              <a:t>   </a:t>
            </a:r>
            <a:r>
              <a:rPr lang="es-ES_tradnl" sz="3200" b="1" dirty="0" smtClean="0">
                <a:solidFill>
                  <a:srgbClr val="FF9900"/>
                </a:solidFill>
              </a:rPr>
              <a:t>* NIEGA </a:t>
            </a:r>
            <a:r>
              <a:rPr lang="es-ES_tradnl" sz="3200" b="1" dirty="0">
                <a:solidFill>
                  <a:srgbClr val="FF9900"/>
                </a:solidFill>
              </a:rPr>
              <a:t>EL </a:t>
            </a:r>
            <a:r>
              <a:rPr lang="es-ES_tradnl" sz="3200" b="1" dirty="0" smtClean="0">
                <a:solidFill>
                  <a:srgbClr val="FF9900"/>
                </a:solidFill>
              </a:rPr>
              <a:t>CONOCIMIEN-</a:t>
            </a:r>
            <a:r>
              <a:rPr lang="es-ES_tradnl" sz="3200" b="1" dirty="0" smtClean="0">
                <a:solidFill>
                  <a:srgbClr val="FFCC00"/>
                </a:solidFill>
              </a:rPr>
              <a:t>  </a:t>
            </a:r>
            <a:r>
              <a:rPr lang="es-ES_tradnl" sz="3200" b="1" dirty="0">
                <a:solidFill>
                  <a:srgbClr val="FFCC00"/>
                </a:solidFill>
              </a:rPr>
              <a:t>METAFÍSICO                  </a:t>
            </a:r>
            <a:r>
              <a:rPr lang="es-ES_tradnl" sz="3200" b="1" dirty="0" smtClean="0">
                <a:solidFill>
                  <a:srgbClr val="FFCC00"/>
                </a:solidFill>
              </a:rPr>
              <a:t>   </a:t>
            </a:r>
            <a:r>
              <a:rPr lang="es-ES_tradnl" sz="3200" b="1" dirty="0" smtClean="0">
                <a:solidFill>
                  <a:srgbClr val="FF9900"/>
                </a:solidFill>
              </a:rPr>
              <a:t>TO </a:t>
            </a:r>
            <a:r>
              <a:rPr lang="es-ES_tradnl" sz="3200" b="1" dirty="0">
                <a:solidFill>
                  <a:srgbClr val="FF9900"/>
                </a:solidFill>
              </a:rPr>
              <a:t>METAFÍSICO </a:t>
            </a:r>
            <a:r>
              <a:rPr lang="es-ES_tradnl" sz="3200" b="1" dirty="0" smtClean="0">
                <a:solidFill>
                  <a:srgbClr val="FF9900"/>
                </a:solidFill>
              </a:rPr>
              <a:t>         </a:t>
            </a:r>
            <a:r>
              <a:rPr lang="es-ES_tradnl" sz="3200" b="1" dirty="0" smtClean="0">
                <a:solidFill>
                  <a:srgbClr val="FFCC00"/>
                </a:solidFill>
              </a:rPr>
              <a:t>(</a:t>
            </a:r>
            <a:r>
              <a:rPr lang="es-ES_tradnl" sz="3200" b="1" dirty="0">
                <a:solidFill>
                  <a:srgbClr val="FFCC00"/>
                </a:solidFill>
              </a:rPr>
              <a:t>ideas platónicas)</a:t>
            </a:r>
            <a:r>
              <a:rPr lang="es-ES_tradnl" sz="3200" b="1" dirty="0">
                <a:solidFill>
                  <a:srgbClr val="FF9900"/>
                </a:solidFill>
              </a:rPr>
              <a:t>                </a:t>
            </a:r>
          </a:p>
        </p:txBody>
      </p:sp>
      <p:sp>
        <p:nvSpPr>
          <p:cNvPr id="19464" name="Line 8"/>
          <p:cNvSpPr>
            <a:spLocks noChangeShapeType="1"/>
          </p:cNvSpPr>
          <p:nvPr/>
        </p:nvSpPr>
        <p:spPr bwMode="auto">
          <a:xfrm>
            <a:off x="0" y="404664"/>
            <a:ext cx="9144000" cy="0"/>
          </a:xfrm>
          <a:prstGeom prst="line">
            <a:avLst/>
          </a:prstGeom>
          <a:noFill/>
          <a:ln w="9525">
            <a:solidFill>
              <a:srgbClr val="FFFF00"/>
            </a:solidFill>
            <a:round/>
            <a:headEnd/>
            <a:tailEnd/>
          </a:ln>
          <a:effectLst/>
        </p:spPr>
        <p:txBody>
          <a:bodyPr/>
          <a:lstStyle/>
          <a:p>
            <a:endParaRPr lang="es-AR"/>
          </a:p>
        </p:txBody>
      </p:sp>
      <p:sp>
        <p:nvSpPr>
          <p:cNvPr id="19467" name="Rectangle 11"/>
          <p:cNvSpPr>
            <a:spLocks noChangeArrowheads="1"/>
          </p:cNvSpPr>
          <p:nvPr/>
        </p:nvSpPr>
        <p:spPr bwMode="auto">
          <a:xfrm>
            <a:off x="0" y="3717032"/>
            <a:ext cx="9144000" cy="181588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9525">
            <a:noFill/>
            <a:miter lim="800000"/>
            <a:headEnd/>
            <a:tailEnd/>
          </a:ln>
          <a:effectLst/>
        </p:spPr>
        <p:txBody>
          <a:bodyPr wrap="square">
            <a:spAutoFit/>
            <a:scene3d>
              <a:camera prst="orthographicFront"/>
              <a:lightRig rig="threePt" dir="t"/>
            </a:scene3d>
            <a:sp3d extrusionH="57150">
              <a:bevelT w="38100" h="38100"/>
            </a:sp3d>
          </a:bodyPr>
          <a:lstStyle/>
          <a:p>
            <a:pPr>
              <a:spcBef>
                <a:spcPct val="50000"/>
              </a:spcBef>
            </a:pPr>
            <a:r>
              <a:rPr lang="es-ES_tradnl" sz="3200" b="1" dirty="0">
                <a:solidFill>
                  <a:srgbClr val="FFCC00"/>
                </a:solidFill>
                <a:effectLst>
                  <a:outerShdw blurRad="38100" dist="38100" dir="2700000" algn="tl">
                    <a:srgbClr val="000000"/>
                  </a:outerShdw>
                </a:effectLst>
              </a:rPr>
              <a:t>*MÉTODO DEDUCTI-  </a:t>
            </a:r>
            <a:r>
              <a:rPr lang="es-ES_tradnl" sz="3200" b="1" dirty="0" smtClean="0">
                <a:solidFill>
                  <a:srgbClr val="FFCC00"/>
                </a:solidFill>
                <a:effectLst>
                  <a:outerShdw blurRad="38100" dist="38100" dir="2700000" algn="tl">
                    <a:srgbClr val="000000"/>
                  </a:outerShdw>
                </a:effectLst>
              </a:rPr>
              <a:t>  </a:t>
            </a:r>
            <a:r>
              <a:rPr lang="es-ES_tradnl" sz="3200" b="1" dirty="0" smtClean="0">
                <a:solidFill>
                  <a:srgbClr val="FF9900"/>
                </a:solidFill>
                <a:effectLst>
                  <a:outerShdw blurRad="38100" dist="38100" dir="2700000" algn="tl">
                    <a:srgbClr val="000000"/>
                  </a:outerShdw>
                </a:effectLst>
              </a:rPr>
              <a:t>*</a:t>
            </a:r>
            <a:r>
              <a:rPr lang="es-ES_tradnl" sz="3200" b="1" dirty="0">
                <a:solidFill>
                  <a:srgbClr val="FF9900"/>
                </a:solidFill>
                <a:effectLst>
                  <a:outerShdw blurRad="38100" dist="38100" dir="2700000" algn="tl">
                    <a:srgbClr val="000000"/>
                  </a:outerShdw>
                </a:effectLst>
              </a:rPr>
              <a:t>MÉTODO </a:t>
            </a:r>
            <a:r>
              <a:rPr lang="es-ES_tradnl" sz="3200" b="1" dirty="0" smtClean="0">
                <a:solidFill>
                  <a:srgbClr val="FF9900"/>
                </a:solidFill>
                <a:effectLst>
                  <a:outerShdw blurRad="38100" dist="38100" dir="2700000" algn="tl">
                    <a:srgbClr val="000000"/>
                  </a:outerShdw>
                </a:effectLst>
              </a:rPr>
              <a:t>INDUCTIVO       </a:t>
            </a:r>
            <a:r>
              <a:rPr lang="es-ES_tradnl" sz="3200" b="1" dirty="0" smtClean="0">
                <a:solidFill>
                  <a:srgbClr val="FFCC00"/>
                </a:solidFill>
                <a:effectLst>
                  <a:outerShdw blurRad="38100" dist="38100" dir="2700000" algn="tl">
                    <a:srgbClr val="000000"/>
                  </a:outerShdw>
                </a:effectLst>
              </a:rPr>
              <a:t>VO: </a:t>
            </a:r>
            <a:r>
              <a:rPr lang="es-ES_tradnl" sz="3200" b="1" dirty="0">
                <a:solidFill>
                  <a:srgbClr val="FFCC00"/>
                </a:solidFill>
                <a:effectLst>
                  <a:outerShdw blurRad="38100" dist="38100" dir="2700000" algn="tl">
                    <a:srgbClr val="000000"/>
                  </a:outerShdw>
                </a:effectLst>
              </a:rPr>
              <a:t>MATEMÁTICAS </a:t>
            </a:r>
            <a:r>
              <a:rPr lang="es-ES_tradnl" sz="3200" b="1" dirty="0" smtClean="0">
                <a:solidFill>
                  <a:srgbClr val="FFCC00"/>
                </a:solidFill>
                <a:effectLst>
                  <a:outerShdw blurRad="38100" dist="38100" dir="2700000" algn="tl">
                    <a:srgbClr val="000000"/>
                  </a:outerShdw>
                </a:effectLst>
              </a:rPr>
              <a:t>         </a:t>
            </a:r>
            <a:r>
              <a:rPr lang="es-ES_tradnl" sz="3200" b="1" dirty="0" smtClean="0">
                <a:solidFill>
                  <a:srgbClr val="FF9900"/>
                </a:solidFill>
                <a:effectLst>
                  <a:outerShdw blurRad="38100" dist="38100" dir="2700000" algn="tl">
                    <a:srgbClr val="000000"/>
                  </a:outerShdw>
                </a:effectLst>
              </a:rPr>
              <a:t>CS</a:t>
            </a:r>
            <a:r>
              <a:rPr lang="es-ES_tradnl" sz="3200" b="1" dirty="0">
                <a:solidFill>
                  <a:srgbClr val="FF9900"/>
                </a:solidFill>
                <a:effectLst>
                  <a:outerShdw blurRad="38100" dist="38100" dir="2700000" algn="tl">
                    <a:srgbClr val="000000"/>
                  </a:outerShdw>
                </a:effectLst>
              </a:rPr>
              <a:t>. FÁCTICAS</a:t>
            </a:r>
          </a:p>
          <a:p>
            <a:pPr>
              <a:spcBef>
                <a:spcPct val="50000"/>
              </a:spcBef>
            </a:pPr>
            <a:endParaRPr lang="es-ES_tradnl" sz="3200" b="1" dirty="0">
              <a:solidFill>
                <a:srgbClr val="FF9900"/>
              </a:solidFill>
              <a:effectLst>
                <a:outerShdw blurRad="38100" dist="38100" dir="2700000" algn="tl">
                  <a:srgbClr val="000000"/>
                </a:outerShdw>
              </a:effectLst>
            </a:endParaRPr>
          </a:p>
        </p:txBody>
      </p:sp>
      <p:sp>
        <p:nvSpPr>
          <p:cNvPr id="13" name="Text Box 9"/>
          <p:cNvSpPr txBox="1">
            <a:spLocks noChangeArrowheads="1"/>
          </p:cNvSpPr>
          <p:nvPr/>
        </p:nvSpPr>
        <p:spPr bwMode="auto">
          <a:xfrm>
            <a:off x="0" y="5157192"/>
            <a:ext cx="9144000" cy="1066800"/>
          </a:xfrm>
          <a:prstGeom prst="rect">
            <a:avLst/>
          </a:prstGeom>
          <a:gradFill flip="none" rotWithShape="1">
            <a:gsLst>
              <a:gs pos="0">
                <a:srgbClr val="990099">
                  <a:tint val="66000"/>
                  <a:satMod val="160000"/>
                </a:srgbClr>
              </a:gs>
              <a:gs pos="50000">
                <a:srgbClr val="990099">
                  <a:tint val="44500"/>
                  <a:satMod val="160000"/>
                </a:srgbClr>
              </a:gs>
              <a:gs pos="100000">
                <a:srgbClr val="990099">
                  <a:tint val="23500"/>
                  <a:satMod val="160000"/>
                </a:srgbClr>
              </a:gs>
            </a:gsLst>
            <a:lin ang="8100000" scaled="1"/>
            <a:tileRect/>
          </a:grad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_tradnl" sz="3200" b="1" dirty="0">
                <a:solidFill>
                  <a:srgbClr val="FFCC00"/>
                </a:solidFill>
              </a:rPr>
              <a:t>*CONCEPTOS UNI-       </a:t>
            </a:r>
            <a:r>
              <a:rPr lang="es-ES_tradnl" sz="3200" b="1" dirty="0" smtClean="0">
                <a:solidFill>
                  <a:srgbClr val="FFCC00"/>
                </a:solidFill>
              </a:rPr>
              <a:t>   *</a:t>
            </a:r>
            <a:r>
              <a:rPr lang="es-ES_tradnl" sz="3200" b="1" dirty="0">
                <a:solidFill>
                  <a:srgbClr val="FFCC00"/>
                </a:solidFill>
              </a:rPr>
              <a:t>COMBINACIÓN DE                                            VERSALES                         </a:t>
            </a:r>
            <a:r>
              <a:rPr lang="es-ES_tradnl" sz="3200" b="1" dirty="0" smtClean="0">
                <a:solidFill>
                  <a:srgbClr val="FFCC00"/>
                </a:solidFill>
              </a:rPr>
              <a:t>    IDEAS </a:t>
            </a:r>
            <a:r>
              <a:rPr lang="es-ES_tradnl" sz="3200" b="1" dirty="0">
                <a:solidFill>
                  <a:srgbClr val="FFCC00"/>
                </a:solidFill>
              </a:rPr>
              <a:t>SIMPLES</a:t>
            </a:r>
            <a:endParaRPr lang="es-ES" sz="3200" b="1" dirty="0">
              <a:solidFill>
                <a:srgbClr val="FFCC00"/>
              </a:solidFill>
            </a:endParaRPr>
          </a:p>
        </p:txBody>
      </p:sp>
      <p:sp>
        <p:nvSpPr>
          <p:cNvPr id="14" name="Line 6"/>
          <p:cNvSpPr>
            <a:spLocks noChangeShapeType="1"/>
          </p:cNvSpPr>
          <p:nvPr/>
        </p:nvSpPr>
        <p:spPr bwMode="auto">
          <a:xfrm>
            <a:off x="4139952" y="404664"/>
            <a:ext cx="0" cy="6453336"/>
          </a:xfrm>
          <a:prstGeom prst="line">
            <a:avLst/>
          </a:prstGeom>
          <a:noFill/>
          <a:ln w="9525">
            <a:solidFill>
              <a:srgbClr val="FFFF00"/>
            </a:solidFill>
            <a:round/>
            <a:headEnd/>
            <a:tailEnd/>
          </a:ln>
          <a:effectLst/>
        </p:spPr>
        <p:txBody>
          <a:bodyPr/>
          <a:lstStyle/>
          <a:p>
            <a:endParaRPr lang="es-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0-#ppt_w/2"/>
                                          </p:val>
                                        </p:tav>
                                        <p:tav tm="100000">
                                          <p:val>
                                            <p:strVal val="#ppt_x"/>
                                          </p:val>
                                        </p:tav>
                                      </p:tavLst>
                                    </p:anim>
                                    <p:anim calcmode="lin" valueType="num">
                                      <p:cBhvr additive="base">
                                        <p:cTn id="8"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61"/>
                                        </p:tgtEl>
                                        <p:attrNameLst>
                                          <p:attrName>style.visibility</p:attrName>
                                        </p:attrNameLst>
                                      </p:cBhvr>
                                      <p:to>
                                        <p:strVal val="visible"/>
                                      </p:to>
                                    </p:set>
                                    <p:anim calcmode="lin" valueType="num">
                                      <p:cBhvr additive="base">
                                        <p:cTn id="13" dur="500" fill="hold"/>
                                        <p:tgtEl>
                                          <p:spTgt spid="19461"/>
                                        </p:tgtEl>
                                        <p:attrNameLst>
                                          <p:attrName>ppt_x</p:attrName>
                                        </p:attrNameLst>
                                      </p:cBhvr>
                                      <p:tavLst>
                                        <p:tav tm="0">
                                          <p:val>
                                            <p:strVal val="0-#ppt_w/2"/>
                                          </p:val>
                                        </p:tav>
                                        <p:tav tm="100000">
                                          <p:val>
                                            <p:strVal val="#ppt_x"/>
                                          </p:val>
                                        </p:tav>
                                      </p:tavLst>
                                    </p:anim>
                                    <p:anim calcmode="lin" valueType="num">
                                      <p:cBhvr additive="base">
                                        <p:cTn id="14" dur="500" fill="hold"/>
                                        <p:tgtEl>
                                          <p:spTgt spid="194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67"/>
                                        </p:tgtEl>
                                        <p:attrNameLst>
                                          <p:attrName>style.visibility</p:attrName>
                                        </p:attrNameLst>
                                      </p:cBhvr>
                                      <p:to>
                                        <p:strVal val="visible"/>
                                      </p:to>
                                    </p:set>
                                    <p:anim calcmode="lin" valueType="num">
                                      <p:cBhvr additive="base">
                                        <p:cTn id="19" dur="500" fill="hold"/>
                                        <p:tgtEl>
                                          <p:spTgt spid="19467"/>
                                        </p:tgtEl>
                                        <p:attrNameLst>
                                          <p:attrName>ppt_x</p:attrName>
                                        </p:attrNameLst>
                                      </p:cBhvr>
                                      <p:tavLst>
                                        <p:tav tm="0">
                                          <p:val>
                                            <p:strVal val="0-#ppt_w/2"/>
                                          </p:val>
                                        </p:tav>
                                        <p:tav tm="100000">
                                          <p:val>
                                            <p:strVal val="#ppt_x"/>
                                          </p:val>
                                        </p:tav>
                                      </p:tavLst>
                                    </p:anim>
                                    <p:anim calcmode="lin" valueType="num">
                                      <p:cBhvr additive="base">
                                        <p:cTn id="20" dur="500" fill="hold"/>
                                        <p:tgtEl>
                                          <p:spTgt spid="1946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autoUpdateAnimBg="0"/>
      <p:bldP spid="19461" grpId="0" animBg="1" autoUpdateAnimBg="0"/>
      <p:bldP spid="19467" grpId="0" animBg="1" autoUpdateAnimBg="0"/>
      <p:bldP spid="13"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0" y="764704"/>
            <a:ext cx="8915400" cy="701675"/>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lgn="ctr">
              <a:spcBef>
                <a:spcPct val="50000"/>
              </a:spcBef>
            </a:pPr>
            <a:r>
              <a:rPr lang="es-ES_tradnl" sz="4000" b="1" dirty="0">
                <a:solidFill>
                  <a:srgbClr val="0033CC"/>
                </a:solidFill>
                <a:effectLst>
                  <a:outerShdw blurRad="38100" dist="38100" dir="2700000" algn="tl">
                    <a:srgbClr val="000000"/>
                  </a:outerShdw>
                </a:effectLst>
              </a:rPr>
              <a:t>IATROQUÍMICOS y IATROFÍSICOS</a:t>
            </a:r>
            <a:endParaRPr lang="es-ES" sz="4000" b="1" dirty="0">
              <a:solidFill>
                <a:srgbClr val="0033CC"/>
              </a:solidFill>
              <a:effectLst>
                <a:outerShdw blurRad="38100" dist="38100" dir="2700000" algn="tl">
                  <a:srgbClr val="000000"/>
                </a:outerShdw>
              </a:effectLst>
            </a:endParaRPr>
          </a:p>
        </p:txBody>
      </p:sp>
      <p:sp>
        <p:nvSpPr>
          <p:cNvPr id="45061" name="Line 5"/>
          <p:cNvSpPr>
            <a:spLocks noChangeShapeType="1"/>
          </p:cNvSpPr>
          <p:nvPr/>
        </p:nvSpPr>
        <p:spPr bwMode="auto">
          <a:xfrm>
            <a:off x="251520" y="1556792"/>
            <a:ext cx="8534400" cy="0"/>
          </a:xfrm>
          <a:prstGeom prst="line">
            <a:avLst/>
          </a:prstGeom>
          <a:noFill/>
          <a:ln w="38100" cmpd="dbl">
            <a:solidFill>
              <a:srgbClr val="0033CC"/>
            </a:solidFill>
            <a:round/>
            <a:headEnd/>
            <a:tailEnd/>
          </a:ln>
          <a:effectLst/>
        </p:spPr>
        <p:txBody>
          <a:bodyPr/>
          <a:lstStyle/>
          <a:p>
            <a:endParaRPr lang="es-AR"/>
          </a:p>
        </p:txBody>
      </p:sp>
      <p:sp>
        <p:nvSpPr>
          <p:cNvPr id="45062" name="Line 6"/>
          <p:cNvSpPr>
            <a:spLocks noChangeShapeType="1"/>
          </p:cNvSpPr>
          <p:nvPr/>
        </p:nvSpPr>
        <p:spPr bwMode="auto">
          <a:xfrm>
            <a:off x="251520" y="764704"/>
            <a:ext cx="8534400" cy="0"/>
          </a:xfrm>
          <a:prstGeom prst="line">
            <a:avLst/>
          </a:prstGeom>
          <a:noFill/>
          <a:ln w="38100" cmpd="dbl">
            <a:solidFill>
              <a:srgbClr val="0033CC"/>
            </a:solidFill>
            <a:round/>
            <a:headEnd/>
            <a:tailEnd/>
          </a:ln>
          <a:effectLst/>
        </p:spPr>
        <p:txBody>
          <a:bodyPr/>
          <a:lstStyle/>
          <a:p>
            <a:endParaRPr lang="es-AR"/>
          </a:p>
        </p:txBody>
      </p:sp>
      <p:sp>
        <p:nvSpPr>
          <p:cNvPr id="45063" name="AutoShape 7"/>
          <p:cNvSpPr>
            <a:spLocks noChangeArrowheads="1"/>
          </p:cNvSpPr>
          <p:nvPr/>
        </p:nvSpPr>
        <p:spPr bwMode="auto">
          <a:xfrm>
            <a:off x="1979712" y="1916832"/>
            <a:ext cx="838200" cy="609600"/>
          </a:xfrm>
          <a:prstGeom prst="downArrow">
            <a:avLst>
              <a:gd name="adj1" fmla="val 50000"/>
              <a:gd name="adj2" fmla="val 25000"/>
            </a:avLst>
          </a:prstGeom>
          <a:solidFill>
            <a:srgbClr val="0033CC"/>
          </a:solidFill>
          <a:ln w="9525">
            <a:solidFill>
              <a:schemeClr val="tx1"/>
            </a:solidFill>
            <a:miter lim="800000"/>
            <a:headEnd/>
            <a:tailEnd/>
          </a:ln>
          <a:effectLst/>
        </p:spPr>
        <p:txBody>
          <a:bodyPr wrap="none" anchor="ctr"/>
          <a:lstStyle/>
          <a:p>
            <a:endParaRPr lang="es-AR"/>
          </a:p>
        </p:txBody>
      </p:sp>
      <p:sp>
        <p:nvSpPr>
          <p:cNvPr id="45064" name="AutoShape 8"/>
          <p:cNvSpPr>
            <a:spLocks noChangeArrowheads="1"/>
          </p:cNvSpPr>
          <p:nvPr/>
        </p:nvSpPr>
        <p:spPr bwMode="auto">
          <a:xfrm>
            <a:off x="6156176" y="1916832"/>
            <a:ext cx="838200" cy="609600"/>
          </a:xfrm>
          <a:prstGeom prst="downArrow">
            <a:avLst>
              <a:gd name="adj1" fmla="val 50000"/>
              <a:gd name="adj2" fmla="val 25000"/>
            </a:avLst>
          </a:prstGeom>
          <a:solidFill>
            <a:srgbClr val="0033CC"/>
          </a:solidFill>
          <a:ln w="9525">
            <a:solidFill>
              <a:schemeClr val="tx1"/>
            </a:solidFill>
            <a:miter lim="800000"/>
            <a:headEnd/>
            <a:tailEnd/>
          </a:ln>
          <a:effectLst/>
        </p:spPr>
        <p:txBody>
          <a:bodyPr wrap="none" anchor="ctr"/>
          <a:lstStyle/>
          <a:p>
            <a:endParaRPr lang="es-AR"/>
          </a:p>
        </p:txBody>
      </p:sp>
      <p:sp>
        <p:nvSpPr>
          <p:cNvPr id="45065" name="Text Box 9"/>
          <p:cNvSpPr txBox="1">
            <a:spLocks noChangeArrowheads="1"/>
          </p:cNvSpPr>
          <p:nvPr/>
        </p:nvSpPr>
        <p:spPr bwMode="auto">
          <a:xfrm>
            <a:off x="683568" y="2780928"/>
            <a:ext cx="3505200" cy="701675"/>
          </a:xfrm>
          <a:prstGeom prst="rect">
            <a:avLst/>
          </a:prstGeom>
          <a:solidFill>
            <a:srgbClr val="C0C0C0"/>
          </a:solidFill>
          <a:ln w="9525">
            <a:noFill/>
            <a:miter lim="800000"/>
            <a:headEnd/>
            <a:tailEnd/>
          </a:ln>
          <a:effectLst/>
        </p:spPr>
        <p:txBody>
          <a:bodyPr>
            <a:spAutoFit/>
          </a:bodyPr>
          <a:lstStyle/>
          <a:p>
            <a:pPr algn="ctr">
              <a:spcBef>
                <a:spcPct val="50000"/>
              </a:spcBef>
            </a:pPr>
            <a:r>
              <a:rPr lang="es-ES_tradnl" sz="4000" b="1">
                <a:solidFill>
                  <a:srgbClr val="0033CC"/>
                </a:solidFill>
                <a:effectLst>
                  <a:outerShdw blurRad="38100" dist="38100" dir="2700000" algn="tl">
                    <a:srgbClr val="000000"/>
                  </a:outerShdw>
                </a:effectLst>
              </a:rPr>
              <a:t>Paracelso</a:t>
            </a:r>
            <a:endParaRPr lang="es-ES" sz="4000" b="1">
              <a:solidFill>
                <a:srgbClr val="0033CC"/>
              </a:solidFill>
              <a:effectLst>
                <a:outerShdw blurRad="38100" dist="38100" dir="2700000" algn="tl">
                  <a:srgbClr val="000000"/>
                </a:outerShdw>
              </a:effectLst>
            </a:endParaRPr>
          </a:p>
        </p:txBody>
      </p:sp>
      <p:sp>
        <p:nvSpPr>
          <p:cNvPr id="45066" name="Text Box 10"/>
          <p:cNvSpPr txBox="1">
            <a:spLocks noChangeArrowheads="1"/>
          </p:cNvSpPr>
          <p:nvPr/>
        </p:nvSpPr>
        <p:spPr bwMode="auto">
          <a:xfrm>
            <a:off x="4932040" y="2852936"/>
            <a:ext cx="3505200" cy="701675"/>
          </a:xfrm>
          <a:prstGeom prst="rect">
            <a:avLst/>
          </a:prstGeom>
          <a:solidFill>
            <a:srgbClr val="C0C0C0"/>
          </a:solidFill>
          <a:ln w="9525">
            <a:noFill/>
            <a:miter lim="800000"/>
            <a:headEnd/>
            <a:tailEnd/>
          </a:ln>
          <a:effectLst/>
        </p:spPr>
        <p:txBody>
          <a:bodyPr>
            <a:spAutoFit/>
          </a:bodyPr>
          <a:lstStyle/>
          <a:p>
            <a:pPr algn="ctr">
              <a:spcBef>
                <a:spcPct val="50000"/>
              </a:spcBef>
            </a:pPr>
            <a:r>
              <a:rPr lang="es-ES_tradnl" sz="4000" b="1" dirty="0">
                <a:solidFill>
                  <a:srgbClr val="0033CC"/>
                </a:solidFill>
                <a:effectLst>
                  <a:outerShdw blurRad="38100" dist="38100" dir="2700000" algn="tl">
                    <a:srgbClr val="000000"/>
                  </a:outerShdw>
                </a:effectLst>
              </a:rPr>
              <a:t>Descartes</a:t>
            </a:r>
            <a:endParaRPr lang="es-ES" sz="4000" b="1" dirty="0">
              <a:solidFill>
                <a:srgbClr val="0033CC"/>
              </a:solidFill>
              <a:effectLst>
                <a:outerShdw blurRad="38100" dist="38100" dir="2700000" algn="tl">
                  <a:srgbClr val="000000"/>
                </a:outerShdw>
              </a:effectLst>
            </a:endParaRPr>
          </a:p>
        </p:txBody>
      </p:sp>
      <p:sp>
        <p:nvSpPr>
          <p:cNvPr id="45067" name="AutoShape 11"/>
          <p:cNvSpPr>
            <a:spLocks noChangeArrowheads="1"/>
          </p:cNvSpPr>
          <p:nvPr/>
        </p:nvSpPr>
        <p:spPr bwMode="auto">
          <a:xfrm>
            <a:off x="1979712" y="3933056"/>
            <a:ext cx="838200" cy="609600"/>
          </a:xfrm>
          <a:prstGeom prst="downArrow">
            <a:avLst>
              <a:gd name="adj1" fmla="val 50000"/>
              <a:gd name="adj2" fmla="val 25000"/>
            </a:avLst>
          </a:prstGeom>
          <a:solidFill>
            <a:srgbClr val="0033CC"/>
          </a:solidFill>
          <a:ln w="9525">
            <a:solidFill>
              <a:schemeClr val="tx1"/>
            </a:solidFill>
            <a:miter lim="800000"/>
            <a:headEnd/>
            <a:tailEnd/>
          </a:ln>
          <a:effectLst/>
        </p:spPr>
        <p:txBody>
          <a:bodyPr wrap="none" anchor="ctr"/>
          <a:lstStyle/>
          <a:p>
            <a:endParaRPr lang="es-AR"/>
          </a:p>
        </p:txBody>
      </p:sp>
      <p:sp>
        <p:nvSpPr>
          <p:cNvPr id="45068" name="AutoShape 12"/>
          <p:cNvSpPr>
            <a:spLocks noChangeArrowheads="1"/>
          </p:cNvSpPr>
          <p:nvPr/>
        </p:nvSpPr>
        <p:spPr bwMode="auto">
          <a:xfrm>
            <a:off x="6372200" y="4149080"/>
            <a:ext cx="838200" cy="609600"/>
          </a:xfrm>
          <a:prstGeom prst="downArrow">
            <a:avLst>
              <a:gd name="adj1" fmla="val 50000"/>
              <a:gd name="adj2" fmla="val 25000"/>
            </a:avLst>
          </a:prstGeom>
          <a:solidFill>
            <a:srgbClr val="0033CC"/>
          </a:solidFill>
          <a:ln w="9525">
            <a:solidFill>
              <a:schemeClr val="tx1"/>
            </a:solidFill>
            <a:miter lim="800000"/>
            <a:headEnd/>
            <a:tailEnd/>
          </a:ln>
          <a:effectLst/>
        </p:spPr>
        <p:txBody>
          <a:bodyPr wrap="none" anchor="ctr"/>
          <a:lstStyle/>
          <a:p>
            <a:endParaRPr lang="es-AR"/>
          </a:p>
        </p:txBody>
      </p:sp>
      <p:sp>
        <p:nvSpPr>
          <p:cNvPr id="45069" name="Text Box 13"/>
          <p:cNvSpPr txBox="1">
            <a:spLocks noChangeArrowheads="1"/>
          </p:cNvSpPr>
          <p:nvPr/>
        </p:nvSpPr>
        <p:spPr bwMode="auto">
          <a:xfrm>
            <a:off x="611560" y="4725144"/>
            <a:ext cx="3505200" cy="1311275"/>
          </a:xfrm>
          <a:prstGeom prst="rect">
            <a:avLst/>
          </a:prstGeom>
          <a:solidFill>
            <a:srgbClr val="C0C0C0"/>
          </a:solidFill>
          <a:ln w="9525">
            <a:noFill/>
            <a:miter lim="800000"/>
            <a:headEnd/>
            <a:tailEnd/>
          </a:ln>
          <a:effectLst/>
        </p:spPr>
        <p:txBody>
          <a:bodyPr>
            <a:spAutoFit/>
          </a:bodyPr>
          <a:lstStyle/>
          <a:p>
            <a:pPr algn="ctr">
              <a:spcBef>
                <a:spcPct val="50000"/>
              </a:spcBef>
            </a:pPr>
            <a:r>
              <a:rPr lang="es-ES_tradnl" sz="4000" b="1" dirty="0">
                <a:solidFill>
                  <a:srgbClr val="0033CC"/>
                </a:solidFill>
                <a:effectLst>
                  <a:outerShdw blurRad="38100" dist="38100" dir="2700000" algn="tl">
                    <a:srgbClr val="000000"/>
                  </a:outerShdw>
                </a:effectLst>
              </a:rPr>
              <a:t>Reacciones químicas</a:t>
            </a:r>
            <a:endParaRPr lang="es-ES" sz="4000" b="1" dirty="0">
              <a:solidFill>
                <a:srgbClr val="0033CC"/>
              </a:solidFill>
              <a:effectLst>
                <a:outerShdw blurRad="38100" dist="38100" dir="2700000" algn="tl">
                  <a:srgbClr val="000000"/>
                </a:outerShdw>
              </a:effectLst>
            </a:endParaRPr>
          </a:p>
        </p:txBody>
      </p:sp>
      <p:sp>
        <p:nvSpPr>
          <p:cNvPr id="45070" name="Text Box 14"/>
          <p:cNvSpPr txBox="1">
            <a:spLocks noChangeArrowheads="1"/>
          </p:cNvSpPr>
          <p:nvPr/>
        </p:nvSpPr>
        <p:spPr bwMode="auto">
          <a:xfrm>
            <a:off x="5004048" y="4869160"/>
            <a:ext cx="3505200" cy="1311275"/>
          </a:xfrm>
          <a:prstGeom prst="rect">
            <a:avLst/>
          </a:prstGeom>
          <a:solidFill>
            <a:srgbClr val="C0C0C0"/>
          </a:solidFill>
          <a:ln w="9525">
            <a:noFill/>
            <a:miter lim="800000"/>
            <a:headEnd/>
            <a:tailEnd/>
          </a:ln>
          <a:effectLst/>
        </p:spPr>
        <p:txBody>
          <a:bodyPr>
            <a:spAutoFit/>
          </a:bodyPr>
          <a:lstStyle/>
          <a:p>
            <a:pPr algn="ctr">
              <a:spcBef>
                <a:spcPct val="50000"/>
              </a:spcBef>
            </a:pPr>
            <a:r>
              <a:rPr lang="es-ES_tradnl" sz="4000" b="1">
                <a:solidFill>
                  <a:srgbClr val="0033CC"/>
                </a:solidFill>
                <a:effectLst>
                  <a:outerShdw blurRad="38100" dist="38100" dir="2700000" algn="tl">
                    <a:srgbClr val="000000"/>
                  </a:outerShdw>
                </a:effectLst>
              </a:rPr>
              <a:t>Órganos y sistemas </a:t>
            </a:r>
            <a:endParaRPr lang="es-ES" sz="4000" b="1">
              <a:solidFill>
                <a:srgbClr val="0033CC"/>
              </a:solidFill>
              <a:effectLst>
                <a:outerShdw blurRad="38100" dist="38100" dir="2700000" algn="tl">
                  <a:srgbClr val="000000"/>
                </a:outerShdw>
              </a:effectLst>
            </a:endParaRPr>
          </a:p>
        </p:txBody>
      </p:sp>
      <p:sp>
        <p:nvSpPr>
          <p:cNvPr id="14" name="13 Rectángulo"/>
          <p:cNvSpPr/>
          <p:nvPr/>
        </p:nvSpPr>
        <p:spPr>
          <a:xfrm>
            <a:off x="2123728" y="116632"/>
            <a:ext cx="5155066" cy="523220"/>
          </a:xfrm>
          <a:prstGeom prst="rect">
            <a:avLst/>
          </a:prstGeom>
        </p:spPr>
        <p:txBody>
          <a:bodyPr wrap="none">
            <a:spAutoFit/>
          </a:bodyPr>
          <a:lstStyle/>
          <a:p>
            <a:pPr algn="ctr">
              <a:spcBef>
                <a:spcPct val="50000"/>
              </a:spcBef>
            </a:pPr>
            <a:r>
              <a:rPr lang="es-ES_tradnl" sz="2800" b="1" dirty="0" smtClean="0">
                <a:solidFill>
                  <a:srgbClr val="0033CC"/>
                </a:solidFill>
                <a:effectLst>
                  <a:outerShdw blurRad="38100" dist="38100" dir="2700000" algn="tl">
                    <a:srgbClr val="000000"/>
                  </a:outerShdw>
                </a:effectLst>
              </a:rPr>
              <a:t>EMPIRISTAS y RACIONALISTAS</a:t>
            </a:r>
            <a:endParaRPr lang="es-ES" sz="2800" b="1" dirty="0">
              <a:solidFill>
                <a:srgbClr val="0033CC"/>
              </a:solidFill>
              <a:effectLst>
                <a:outerShdw blurRad="38100" dist="38100" dir="2700000" algn="tl">
                  <a:srgbClr val="000000"/>
                </a:outerShdw>
              </a:effectLst>
            </a:endParaRPr>
          </a:p>
        </p:txBody>
      </p:sp>
      <p:sp>
        <p:nvSpPr>
          <p:cNvPr id="15" name="14 Flecha circular"/>
          <p:cNvSpPr/>
          <p:nvPr/>
        </p:nvSpPr>
        <p:spPr>
          <a:xfrm>
            <a:off x="7380312" y="260648"/>
            <a:ext cx="720080" cy="648072"/>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16" name="15 Flecha circular"/>
          <p:cNvSpPr/>
          <p:nvPr/>
        </p:nvSpPr>
        <p:spPr>
          <a:xfrm flipH="1">
            <a:off x="1475656" y="260648"/>
            <a:ext cx="720080" cy="648072"/>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wipe(down)">
                                      <p:cBhvr>
                                        <p:cTn id="7" dur="500"/>
                                        <p:tgtEl>
                                          <p:spTgt spid="4506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5061"/>
                                        </p:tgtEl>
                                        <p:attrNameLst>
                                          <p:attrName>style.visibility</p:attrName>
                                        </p:attrNameLst>
                                      </p:cBhvr>
                                      <p:to>
                                        <p:strVal val="visible"/>
                                      </p:to>
                                    </p:set>
                                    <p:animEffect transition="in" filter="wipe(down)">
                                      <p:cBhvr>
                                        <p:cTn id="10" dur="500"/>
                                        <p:tgtEl>
                                          <p:spTgt spid="4506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5060"/>
                                        </p:tgtEl>
                                        <p:attrNameLst>
                                          <p:attrName>style.visibility</p:attrName>
                                        </p:attrNameLst>
                                      </p:cBhvr>
                                      <p:to>
                                        <p:strVal val="visible"/>
                                      </p:to>
                                    </p:set>
                                    <p:animEffect transition="in" filter="wipe(down)">
                                      <p:cBhvr>
                                        <p:cTn id="13" dur="500"/>
                                        <p:tgtEl>
                                          <p:spTgt spid="45060"/>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45063"/>
                                        </p:tgtEl>
                                        <p:attrNameLst>
                                          <p:attrName>style.visibility</p:attrName>
                                        </p:attrNameLst>
                                      </p:cBhvr>
                                      <p:to>
                                        <p:strVal val="visible"/>
                                      </p:to>
                                    </p:se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45065"/>
                                        </p:tgtEl>
                                        <p:attrNameLst>
                                          <p:attrName>style.visibility</p:attrName>
                                        </p:attrNameLst>
                                      </p:cBhvr>
                                      <p:to>
                                        <p:strVal val="visible"/>
                                      </p:to>
                                    </p:set>
                                    <p:animEffect transition="in" filter="dissolve">
                                      <p:cBhvr>
                                        <p:cTn id="20" dur="500"/>
                                        <p:tgtEl>
                                          <p:spTgt spid="45065"/>
                                        </p:tgtEl>
                                      </p:cBhvr>
                                    </p:animEffec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45067"/>
                                        </p:tgtEl>
                                        <p:attrNameLst>
                                          <p:attrName>style.visibility</p:attrName>
                                        </p:attrNameLst>
                                      </p:cBhvr>
                                      <p:to>
                                        <p:strVal val="visible"/>
                                      </p:to>
                                    </p:se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45069"/>
                                        </p:tgtEl>
                                        <p:attrNameLst>
                                          <p:attrName>style.visibility</p:attrName>
                                        </p:attrNameLst>
                                      </p:cBhvr>
                                      <p:to>
                                        <p:strVal val="visible"/>
                                      </p:to>
                                    </p:set>
                                    <p:animEffect transition="in" filter="dissolve">
                                      <p:cBhvr>
                                        <p:cTn id="27" dur="500"/>
                                        <p:tgtEl>
                                          <p:spTgt spid="4506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45064"/>
                                        </p:tgtEl>
                                        <p:attrNameLst>
                                          <p:attrName>style.visibility</p:attrName>
                                        </p:attrNameLst>
                                      </p:cBhvr>
                                      <p:to>
                                        <p:strVal val="visible"/>
                                      </p:to>
                                    </p:se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45066"/>
                                        </p:tgtEl>
                                        <p:attrNameLst>
                                          <p:attrName>style.visibility</p:attrName>
                                        </p:attrNameLst>
                                      </p:cBhvr>
                                      <p:to>
                                        <p:strVal val="visible"/>
                                      </p:to>
                                    </p:set>
                                    <p:animEffect transition="in" filter="dissolve">
                                      <p:cBhvr>
                                        <p:cTn id="35" dur="500"/>
                                        <p:tgtEl>
                                          <p:spTgt spid="45066"/>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499"/>
                                          </p:stCondLst>
                                        </p:cTn>
                                        <p:tgtEl>
                                          <p:spTgt spid="45068"/>
                                        </p:tgtEl>
                                        <p:attrNameLst>
                                          <p:attrName>style.visibility</p:attrName>
                                        </p:attrNameLst>
                                      </p:cBhvr>
                                      <p:to>
                                        <p:strVal val="visible"/>
                                      </p:to>
                                    </p:set>
                                  </p:childTnLst>
                                </p:cTn>
                              </p:par>
                            </p:childTnLst>
                          </p:cTn>
                        </p:par>
                        <p:par>
                          <p:cTn id="39" fill="hold">
                            <p:stCondLst>
                              <p:cond delay="1500"/>
                            </p:stCondLst>
                            <p:childTnLst>
                              <p:par>
                                <p:cTn id="40" presetID="9" presetClass="entr" presetSubtype="0" fill="hold" grpId="0" nodeType="afterEffect">
                                  <p:stCondLst>
                                    <p:cond delay="0"/>
                                  </p:stCondLst>
                                  <p:childTnLst>
                                    <p:set>
                                      <p:cBhvr>
                                        <p:cTn id="41" dur="1" fill="hold">
                                          <p:stCondLst>
                                            <p:cond delay="0"/>
                                          </p:stCondLst>
                                        </p:cTn>
                                        <p:tgtEl>
                                          <p:spTgt spid="45070"/>
                                        </p:tgtEl>
                                        <p:attrNameLst>
                                          <p:attrName>style.visibility</p:attrName>
                                        </p:attrNameLst>
                                      </p:cBhvr>
                                      <p:to>
                                        <p:strVal val="visible"/>
                                      </p:to>
                                    </p:set>
                                    <p:animEffect transition="in" filter="dissolve">
                                      <p:cBhvr>
                                        <p:cTn id="42" dur="500"/>
                                        <p:tgtEl>
                                          <p:spTgt spid="45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animBg="1"/>
      <p:bldP spid="45062" grpId="0" animBg="1"/>
      <p:bldP spid="45063" grpId="0" animBg="1"/>
      <p:bldP spid="45064" grpId="0" animBg="1"/>
      <p:bldP spid="45065" grpId="0" animBg="1" autoUpdateAnimBg="0"/>
      <p:bldP spid="45066" grpId="0" animBg="1" autoUpdateAnimBg="0"/>
      <p:bldP spid="45067" grpId="0" animBg="1"/>
      <p:bldP spid="45068" grpId="0" animBg="1"/>
      <p:bldP spid="45069" grpId="0" animBg="1" autoUpdateAnimBg="0"/>
      <p:bldP spid="45070"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WordArt 2"/>
          <p:cNvSpPr>
            <a:spLocks noChangeArrowheads="1" noChangeShapeType="1" noTextEdit="1"/>
          </p:cNvSpPr>
          <p:nvPr/>
        </p:nvSpPr>
        <p:spPr bwMode="auto">
          <a:xfrm>
            <a:off x="1295400" y="228600"/>
            <a:ext cx="6324600" cy="464096"/>
          </a:xfrm>
          <a:prstGeom prst="rect">
            <a:avLst/>
          </a:prstGeom>
        </p:spPr>
        <p:txBody>
          <a:bodyPr wrap="none" fromWordArt="1">
            <a:prstTxWarp prst="textSlantUp">
              <a:avLst>
                <a:gd name="adj" fmla="val 1269"/>
              </a:avLst>
            </a:prstTxWarp>
            <a:scene3d>
              <a:camera prst="orthographicFront"/>
              <a:lightRig rig="threePt" dir="t"/>
            </a:scene3d>
            <a:sp3d extrusionH="57150">
              <a:bevelT w="38100" h="38100"/>
            </a:sp3d>
          </a:bodyPr>
          <a:lstStyle/>
          <a:p>
            <a:pPr algn="ctr"/>
            <a:r>
              <a:rPr lang="es-AR" sz="3600" kern="10" dirty="0">
                <a:ln w="9525">
                  <a:solidFill>
                    <a:srgbClr val="000000"/>
                  </a:solidFill>
                  <a:round/>
                  <a:headEnd/>
                  <a:tailEnd/>
                </a:ln>
                <a:solidFill>
                  <a:srgbClr val="00FFFF"/>
                </a:solidFill>
                <a:effectLst>
                  <a:reflection blurRad="6350" stA="55000" endA="300" endPos="45500" dir="5400000" sy="-100000" algn="bl" rotWithShape="0"/>
                </a:effectLst>
              </a:rPr>
              <a:t>IATROFÍSICOS</a:t>
            </a:r>
          </a:p>
        </p:txBody>
      </p:sp>
      <p:sp>
        <p:nvSpPr>
          <p:cNvPr id="89091" name="Line 3"/>
          <p:cNvSpPr>
            <a:spLocks noChangeShapeType="1"/>
          </p:cNvSpPr>
          <p:nvPr/>
        </p:nvSpPr>
        <p:spPr bwMode="auto">
          <a:xfrm>
            <a:off x="1295400" y="685800"/>
            <a:ext cx="6400800" cy="0"/>
          </a:xfrm>
          <a:prstGeom prst="line">
            <a:avLst/>
          </a:prstGeom>
          <a:noFill/>
          <a:ln w="38100" cmpd="dbl">
            <a:solidFill>
              <a:srgbClr val="00FFFF"/>
            </a:solidFill>
            <a:round/>
            <a:headEnd/>
            <a:tailEnd/>
          </a:ln>
          <a:effectLst/>
        </p:spPr>
        <p:txBody>
          <a:bodyPr/>
          <a:lstStyle/>
          <a:p>
            <a:endParaRPr lang="es-AR"/>
          </a:p>
        </p:txBody>
      </p:sp>
      <p:pic>
        <p:nvPicPr>
          <p:cNvPr id="89092" name="Picture 4" descr="robotS">
            <a:hlinkClick r:id="rId3"/>
          </p:cNvPr>
          <p:cNvPicPr>
            <a:picLocks noChangeAspect="1" noChangeArrowheads="1"/>
          </p:cNvPicPr>
          <p:nvPr/>
        </p:nvPicPr>
        <p:blipFill>
          <a:blip r:embed="rId4" cstate="print">
            <a:duotone>
              <a:prstClr val="black"/>
              <a:schemeClr val="accent3">
                <a:tint val="45000"/>
                <a:satMod val="400000"/>
              </a:schemeClr>
            </a:duotone>
          </a:blip>
          <a:srcRect/>
          <a:stretch>
            <a:fillRect/>
          </a:stretch>
        </p:blipFill>
        <p:spPr bwMode="auto">
          <a:xfrm>
            <a:off x="6478588" y="1196975"/>
            <a:ext cx="903287" cy="1871663"/>
          </a:xfrm>
          <a:prstGeom prst="rect">
            <a:avLst/>
          </a:prstGeom>
          <a:noFill/>
        </p:spPr>
      </p:pic>
      <p:sp>
        <p:nvSpPr>
          <p:cNvPr id="89093" name="Text Box 5"/>
          <p:cNvSpPr txBox="1">
            <a:spLocks noChangeArrowheads="1"/>
          </p:cNvSpPr>
          <p:nvPr/>
        </p:nvSpPr>
        <p:spPr bwMode="auto">
          <a:xfrm>
            <a:off x="152400" y="1066800"/>
            <a:ext cx="6629400" cy="2062103"/>
          </a:xfrm>
          <a:prstGeom prst="rect">
            <a:avLst/>
          </a:prstGeom>
          <a:noFill/>
          <a:ln w="9525">
            <a:noFill/>
            <a:miter lim="800000"/>
            <a:headEnd/>
            <a:tailEnd/>
          </a:ln>
          <a:effectLst/>
        </p:spPr>
        <p:txBody>
          <a:bodyPr>
            <a:spAutoFit/>
          </a:bodyPr>
          <a:lstStyle/>
          <a:p>
            <a:pPr>
              <a:spcBef>
                <a:spcPct val="50000"/>
              </a:spcBef>
            </a:pPr>
            <a:r>
              <a:rPr lang="es-ES_tradnl" sz="3200" b="1" dirty="0">
                <a:solidFill>
                  <a:schemeClr val="accent3">
                    <a:lumMod val="40000"/>
                    <a:lumOff val="60000"/>
                  </a:schemeClr>
                </a:solidFill>
                <a:effectLst>
                  <a:outerShdw blurRad="38100" dist="38100" dir="2700000" algn="tl">
                    <a:srgbClr val="000000"/>
                  </a:outerShdw>
                </a:effectLst>
              </a:rPr>
              <a:t>Giovanni </a:t>
            </a:r>
            <a:r>
              <a:rPr lang="es-ES_tradnl" sz="3200" b="1" dirty="0" err="1">
                <a:solidFill>
                  <a:schemeClr val="accent3">
                    <a:lumMod val="40000"/>
                    <a:lumOff val="60000"/>
                  </a:schemeClr>
                </a:solidFill>
                <a:effectLst>
                  <a:outerShdw blurRad="38100" dist="38100" dir="2700000" algn="tl">
                    <a:srgbClr val="000000"/>
                  </a:outerShdw>
                </a:effectLst>
              </a:rPr>
              <a:t>Borelli</a:t>
            </a:r>
            <a:r>
              <a:rPr lang="es-ES_tradnl" sz="3200" b="1" dirty="0">
                <a:solidFill>
                  <a:schemeClr val="accent3">
                    <a:lumMod val="40000"/>
                    <a:lumOff val="60000"/>
                  </a:schemeClr>
                </a:solidFill>
                <a:effectLst>
                  <a:outerShdw blurRad="38100" dist="38100" dir="2700000" algn="tl">
                    <a:srgbClr val="000000"/>
                  </a:outerShdw>
                </a:effectLst>
              </a:rPr>
              <a:t>, Marcelo </a:t>
            </a:r>
            <a:r>
              <a:rPr lang="es-ES_tradnl" sz="3200" b="1" dirty="0" err="1">
                <a:solidFill>
                  <a:schemeClr val="accent3">
                    <a:lumMod val="40000"/>
                    <a:lumOff val="60000"/>
                  </a:schemeClr>
                </a:solidFill>
                <a:effectLst>
                  <a:outerShdw blurRad="38100" dist="38100" dir="2700000" algn="tl">
                    <a:srgbClr val="000000"/>
                  </a:outerShdw>
                </a:effectLst>
              </a:rPr>
              <a:t>Malpighi</a:t>
            </a:r>
            <a:r>
              <a:rPr lang="es-ES_tradnl" sz="3200" b="1" dirty="0">
                <a:solidFill>
                  <a:schemeClr val="accent3">
                    <a:lumMod val="40000"/>
                    <a:lumOff val="60000"/>
                  </a:schemeClr>
                </a:solidFill>
                <a:effectLst>
                  <a:outerShdw blurRad="38100" dist="38100" dir="2700000" algn="tl">
                    <a:srgbClr val="000000"/>
                  </a:outerShdw>
                </a:effectLst>
              </a:rPr>
              <a:t>, </a:t>
            </a:r>
            <a:r>
              <a:rPr lang="es-ES_tradnl" sz="3200" b="1" dirty="0" err="1">
                <a:solidFill>
                  <a:schemeClr val="accent3">
                    <a:lumMod val="40000"/>
                    <a:lumOff val="60000"/>
                  </a:schemeClr>
                </a:solidFill>
                <a:effectLst>
                  <a:outerShdw blurRad="38100" dist="38100" dir="2700000" algn="tl">
                    <a:srgbClr val="000000"/>
                  </a:outerShdw>
                </a:effectLst>
              </a:rPr>
              <a:t>Baglivi</a:t>
            </a:r>
            <a:r>
              <a:rPr lang="es-ES_tradnl" sz="3200" b="1" dirty="0">
                <a:solidFill>
                  <a:schemeClr val="accent3">
                    <a:lumMod val="40000"/>
                    <a:lumOff val="60000"/>
                  </a:schemeClr>
                </a:solidFill>
                <a:effectLst>
                  <a:outerShdw blurRad="38100" dist="38100" dir="2700000" algn="tl">
                    <a:srgbClr val="000000"/>
                  </a:outerShdw>
                </a:effectLst>
              </a:rPr>
              <a:t>, </a:t>
            </a:r>
            <a:r>
              <a:rPr lang="es-ES_tradnl" sz="3200" b="1" dirty="0" err="1">
                <a:solidFill>
                  <a:schemeClr val="accent3">
                    <a:lumMod val="40000"/>
                    <a:lumOff val="60000"/>
                  </a:schemeClr>
                </a:solidFill>
                <a:effectLst>
                  <a:outerShdw blurRad="38100" dist="38100" dir="2700000" algn="tl">
                    <a:srgbClr val="000000"/>
                  </a:outerShdw>
                </a:effectLst>
              </a:rPr>
              <a:t>Valsalva</a:t>
            </a:r>
            <a:r>
              <a:rPr lang="es-ES_tradnl" sz="3200" b="1" dirty="0">
                <a:solidFill>
                  <a:schemeClr val="accent3">
                    <a:lumMod val="40000"/>
                    <a:lumOff val="60000"/>
                  </a:schemeClr>
                </a:solidFill>
                <a:effectLst>
                  <a:outerShdw blurRad="38100" dist="38100" dir="2700000" algn="tl">
                    <a:srgbClr val="000000"/>
                  </a:outerShdw>
                </a:effectLst>
              </a:rPr>
              <a:t>, </a:t>
            </a:r>
            <a:r>
              <a:rPr lang="es-ES_tradnl" sz="3200" b="1" dirty="0" err="1">
                <a:solidFill>
                  <a:schemeClr val="accent3">
                    <a:lumMod val="40000"/>
                    <a:lumOff val="60000"/>
                  </a:schemeClr>
                </a:solidFill>
                <a:effectLst>
                  <a:outerShdw blurRad="38100" dist="38100" dir="2700000" algn="tl">
                    <a:srgbClr val="000000"/>
                  </a:outerShdw>
                </a:effectLst>
              </a:rPr>
              <a:t>Morgani</a:t>
            </a:r>
            <a:r>
              <a:rPr lang="es-ES_tradnl" sz="3200" b="1" dirty="0">
                <a:solidFill>
                  <a:schemeClr val="accent3">
                    <a:lumMod val="40000"/>
                    <a:lumOff val="60000"/>
                  </a:schemeClr>
                </a:solidFill>
                <a:effectLst>
                  <a:outerShdw blurRad="38100" dist="38100" dir="2700000" algn="tl">
                    <a:srgbClr val="000000"/>
                  </a:outerShdw>
                </a:effectLst>
              </a:rPr>
              <a:t> y  </a:t>
            </a:r>
            <a:r>
              <a:rPr lang="es-ES_tradnl" sz="3200" b="1" dirty="0" smtClean="0">
                <a:solidFill>
                  <a:schemeClr val="accent3">
                    <a:lumMod val="40000"/>
                    <a:lumOff val="60000"/>
                  </a:schemeClr>
                </a:solidFill>
                <a:effectLst>
                  <a:outerShdw blurRad="38100" dist="38100" dir="2700000" algn="tl">
                    <a:srgbClr val="000000"/>
                  </a:outerShdw>
                </a:effectLst>
              </a:rPr>
              <a:t>WILLIAM </a:t>
            </a:r>
            <a:r>
              <a:rPr lang="es-ES_tradnl" sz="3200" b="1" dirty="0">
                <a:solidFill>
                  <a:schemeClr val="accent3">
                    <a:lumMod val="40000"/>
                    <a:lumOff val="60000"/>
                  </a:schemeClr>
                </a:solidFill>
                <a:effectLst>
                  <a:outerShdw blurRad="38100" dist="38100" dir="2700000" algn="tl">
                    <a:srgbClr val="000000"/>
                  </a:outerShdw>
                </a:effectLst>
              </a:rPr>
              <a:t>HARVEY (1578-1657)</a:t>
            </a:r>
            <a:endParaRPr lang="es-ES" sz="3200" b="1" dirty="0">
              <a:solidFill>
                <a:schemeClr val="accent3">
                  <a:lumMod val="40000"/>
                  <a:lumOff val="60000"/>
                </a:schemeClr>
              </a:solidFill>
              <a:effectLst>
                <a:outerShdw blurRad="38100" dist="38100" dir="2700000" algn="tl">
                  <a:srgbClr val="000000"/>
                </a:outerShdw>
              </a:effectLst>
            </a:endParaRPr>
          </a:p>
        </p:txBody>
      </p:sp>
      <p:sp>
        <p:nvSpPr>
          <p:cNvPr id="89095" name="Text Box 7"/>
          <p:cNvSpPr txBox="1">
            <a:spLocks noChangeArrowheads="1"/>
          </p:cNvSpPr>
          <p:nvPr/>
        </p:nvSpPr>
        <p:spPr bwMode="auto">
          <a:xfrm>
            <a:off x="304800" y="3352800"/>
            <a:ext cx="8839200" cy="3046988"/>
          </a:xfrm>
          <a:prstGeom prst="rect">
            <a:avLst/>
          </a:prstGeom>
          <a:noFill/>
          <a:ln w="9525">
            <a:noFill/>
            <a:miter lim="800000"/>
            <a:headEnd/>
            <a:tailEnd/>
          </a:ln>
          <a:effectLst/>
        </p:spPr>
        <p:txBody>
          <a:bodyPr>
            <a:spAutoFit/>
          </a:bodyPr>
          <a:lstStyle/>
          <a:p>
            <a:pPr>
              <a:spcBef>
                <a:spcPct val="50000"/>
              </a:spcBef>
            </a:pPr>
            <a:r>
              <a:rPr lang="es-ES_tradnl" sz="3200" b="1" dirty="0">
                <a:solidFill>
                  <a:schemeClr val="accent3">
                    <a:lumMod val="40000"/>
                    <a:lumOff val="60000"/>
                  </a:schemeClr>
                </a:solidFill>
                <a:effectLst>
                  <a:outerShdw blurRad="38100" dist="38100" dir="2700000" algn="tl">
                    <a:srgbClr val="000000"/>
                  </a:outerShdw>
                </a:effectLst>
              </a:rPr>
              <a:t>a) El conocimiento de la realidad no puede ser metafísico                                                                    </a:t>
            </a:r>
            <a:r>
              <a:rPr lang="es-ES_tradnl" sz="3200" b="1" dirty="0" smtClean="0">
                <a:solidFill>
                  <a:schemeClr val="accent3">
                    <a:lumMod val="40000"/>
                    <a:lumOff val="60000"/>
                  </a:schemeClr>
                </a:solidFill>
                <a:effectLst>
                  <a:outerShdw blurRad="38100" dist="38100" dir="2700000" algn="tl">
                    <a:srgbClr val="000000"/>
                  </a:outerShdw>
                </a:effectLst>
              </a:rPr>
              <a:t>   b</a:t>
            </a:r>
            <a:r>
              <a:rPr lang="es-ES_tradnl" sz="3200" b="1" dirty="0">
                <a:solidFill>
                  <a:schemeClr val="accent3">
                    <a:lumMod val="40000"/>
                    <a:lumOff val="60000"/>
                  </a:schemeClr>
                </a:solidFill>
                <a:effectLst>
                  <a:outerShdw blurRad="38100" dist="38100" dir="2700000" algn="tl">
                    <a:srgbClr val="000000"/>
                  </a:outerShdw>
                </a:effectLst>
              </a:rPr>
              <a:t>) La meta de la ciencia es el descubrimiento de leyes en lo posible, matemáticas                              c) Separación entre la ontología de las cosas y la naturaleza en sentido científico</a:t>
            </a:r>
            <a:endParaRPr lang="es-ES" sz="3200" b="1" dirty="0">
              <a:solidFill>
                <a:schemeClr val="accent3">
                  <a:lumMod val="40000"/>
                  <a:lumOff val="60000"/>
                </a:schemeClr>
              </a:solidFill>
              <a:effectLst>
                <a:outerShdw blurRad="38100" dist="38100" dir="2700000" algn="tl">
                  <a:srgbClr val="000000"/>
                </a:outerShdw>
              </a:effectLst>
            </a:endParaRPr>
          </a:p>
        </p:txBody>
      </p:sp>
      <p:pic>
        <p:nvPicPr>
          <p:cNvPr id="89097" name="Picture 9" descr="Descartes">
            <a:hlinkClick r:id="rId5"/>
          </p:cNvPr>
          <p:cNvPicPr>
            <a:picLocks noChangeAspect="1" noChangeArrowheads="1"/>
          </p:cNvPicPr>
          <p:nvPr/>
        </p:nvPicPr>
        <p:blipFill>
          <a:blip r:embed="rId6" cstate="print">
            <a:duotone>
              <a:prstClr val="black"/>
              <a:schemeClr val="accent3">
                <a:tint val="45000"/>
                <a:satMod val="400000"/>
              </a:schemeClr>
            </a:duotone>
          </a:blip>
          <a:srcRect/>
          <a:stretch>
            <a:fillRect/>
          </a:stretch>
        </p:blipFill>
        <p:spPr bwMode="auto">
          <a:xfrm>
            <a:off x="7388225" y="1196975"/>
            <a:ext cx="1755775" cy="18716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strips(upRight)">
                                      <p:cBhvr>
                                        <p:cTn id="7" dur="500"/>
                                        <p:tgtEl>
                                          <p:spTgt spid="8909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9095"/>
                                        </p:tgtEl>
                                        <p:attrNameLst>
                                          <p:attrName>style.visibility</p:attrName>
                                        </p:attrNameLst>
                                      </p:cBhvr>
                                      <p:to>
                                        <p:strVal val="visible"/>
                                      </p:to>
                                    </p:set>
                                    <p:animEffect transition="in" filter="strips(upRight)">
                                      <p:cBhvr>
                                        <p:cTn id="12" dur="500"/>
                                        <p:tgtEl>
                                          <p:spTgt spid="89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utoUpdateAnimBg="0"/>
      <p:bldP spid="8909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WordArt 2"/>
          <p:cNvSpPr>
            <a:spLocks noChangeArrowheads="1" noChangeShapeType="1" noTextEdit="1"/>
          </p:cNvSpPr>
          <p:nvPr/>
        </p:nvSpPr>
        <p:spPr bwMode="auto">
          <a:xfrm>
            <a:off x="1295400" y="228600"/>
            <a:ext cx="6324600" cy="381000"/>
          </a:xfrm>
          <a:prstGeom prst="rect">
            <a:avLst/>
          </a:prstGeom>
        </p:spPr>
        <p:txBody>
          <a:bodyPr wrap="none" fromWordArt="1">
            <a:prstTxWarp prst="textSlantUp">
              <a:avLst>
                <a:gd name="adj" fmla="val 1269"/>
              </a:avLst>
            </a:prstTxWarp>
          </a:bodyPr>
          <a:lstStyle/>
          <a:p>
            <a:pPr algn="ctr"/>
            <a:r>
              <a:rPr lang="es-AR" sz="3600" kern="10" dirty="0">
                <a:ln w="9525">
                  <a:solidFill>
                    <a:srgbClr val="000000"/>
                  </a:solidFill>
                  <a:round/>
                  <a:headEnd/>
                  <a:tailEnd/>
                </a:ln>
                <a:solidFill>
                  <a:srgbClr val="FFFF00"/>
                </a:solidFill>
                <a:effectLst>
                  <a:reflection blurRad="6350" stA="55000" endA="300" endPos="45500" dir="5400000" sy="-100000" algn="bl" rotWithShape="0"/>
                </a:effectLst>
              </a:rPr>
              <a:t>IATROQUÍMICOS</a:t>
            </a:r>
          </a:p>
        </p:txBody>
      </p:sp>
      <p:sp>
        <p:nvSpPr>
          <p:cNvPr id="82947" name="Line 3"/>
          <p:cNvSpPr>
            <a:spLocks noChangeShapeType="1"/>
          </p:cNvSpPr>
          <p:nvPr/>
        </p:nvSpPr>
        <p:spPr bwMode="auto">
          <a:xfrm>
            <a:off x="1295400" y="685800"/>
            <a:ext cx="6324600" cy="0"/>
          </a:xfrm>
          <a:prstGeom prst="line">
            <a:avLst/>
          </a:prstGeom>
          <a:noFill/>
          <a:ln w="38100" cmpd="dbl">
            <a:solidFill>
              <a:srgbClr val="FFFF66"/>
            </a:solidFill>
            <a:round/>
            <a:headEnd/>
            <a:tailEnd/>
          </a:ln>
          <a:effectLst/>
        </p:spPr>
        <p:txBody>
          <a:bodyPr/>
          <a:lstStyle/>
          <a:p>
            <a:endParaRPr lang="es-AR"/>
          </a:p>
        </p:txBody>
      </p:sp>
      <p:pic>
        <p:nvPicPr>
          <p:cNvPr id="82948" name="Picture 4" descr="paracelso">
            <a:hlinkClick r:id="rId3"/>
          </p:cNvPr>
          <p:cNvPicPr>
            <a:picLocks noChangeAspect="1" noChangeArrowheads="1"/>
          </p:cNvPicPr>
          <p:nvPr/>
        </p:nvPicPr>
        <p:blipFill>
          <a:blip r:embed="rId4" cstate="print">
            <a:duotone>
              <a:prstClr val="black"/>
              <a:schemeClr val="accent6">
                <a:tint val="45000"/>
                <a:satMod val="400000"/>
              </a:schemeClr>
            </a:duotone>
          </a:blip>
          <a:srcRect/>
          <a:stretch>
            <a:fillRect/>
          </a:stretch>
        </p:blipFill>
        <p:spPr bwMode="auto">
          <a:xfrm>
            <a:off x="179512" y="692696"/>
            <a:ext cx="1600200" cy="1828800"/>
          </a:xfrm>
          <a:prstGeom prst="rect">
            <a:avLst/>
          </a:prstGeom>
          <a:noFill/>
        </p:spPr>
      </p:pic>
      <p:sp>
        <p:nvSpPr>
          <p:cNvPr id="82950" name="Text Box 6"/>
          <p:cNvSpPr txBox="1">
            <a:spLocks noChangeArrowheads="1"/>
          </p:cNvSpPr>
          <p:nvPr/>
        </p:nvSpPr>
        <p:spPr bwMode="auto">
          <a:xfrm>
            <a:off x="2195513" y="981075"/>
            <a:ext cx="6948487" cy="1066800"/>
          </a:xfrm>
          <a:prstGeom prst="rect">
            <a:avLst/>
          </a:prstGeom>
          <a:noFill/>
          <a:ln w="9525">
            <a:noFill/>
            <a:miter lim="800000"/>
            <a:headEnd/>
            <a:tailEnd/>
          </a:ln>
          <a:effectLst/>
        </p:spPr>
        <p:txBody>
          <a:bodyPr>
            <a:spAutoFit/>
          </a:bodyPr>
          <a:lstStyle/>
          <a:p>
            <a:pPr algn="ctr">
              <a:spcBef>
                <a:spcPct val="50000"/>
              </a:spcBef>
            </a:pPr>
            <a:r>
              <a:rPr lang="es-ES" sz="3200" b="1" dirty="0">
                <a:solidFill>
                  <a:srgbClr val="FFFF00"/>
                </a:solidFill>
                <a:effectLst>
                  <a:outerShdw blurRad="38100" dist="38100" dir="2700000" algn="tl">
                    <a:srgbClr val="000000"/>
                  </a:outerShdw>
                </a:effectLst>
              </a:rPr>
              <a:t>JOAN BAPTISTA VAN HELMONT (1577-1644)</a:t>
            </a:r>
          </a:p>
        </p:txBody>
      </p:sp>
      <p:sp>
        <p:nvSpPr>
          <p:cNvPr id="82955" name="Text Box 11"/>
          <p:cNvSpPr txBox="1">
            <a:spLocks noChangeArrowheads="1"/>
          </p:cNvSpPr>
          <p:nvPr/>
        </p:nvSpPr>
        <p:spPr bwMode="auto">
          <a:xfrm>
            <a:off x="0" y="2060848"/>
            <a:ext cx="9144000" cy="4524315"/>
          </a:xfrm>
          <a:prstGeom prst="rect">
            <a:avLst/>
          </a:prstGeom>
          <a:noFill/>
          <a:ln w="9525">
            <a:noFill/>
            <a:miter lim="800000"/>
            <a:headEnd/>
            <a:tailEnd/>
          </a:ln>
          <a:effectLst/>
        </p:spPr>
        <p:txBody>
          <a:bodyPr wrap="square">
            <a:spAutoFit/>
          </a:bodyPr>
          <a:lstStyle/>
          <a:p>
            <a:pPr>
              <a:spcBef>
                <a:spcPct val="50000"/>
              </a:spcBef>
              <a:buFontTx/>
              <a:buChar char="•"/>
            </a:pPr>
            <a:r>
              <a:rPr lang="es-ES" sz="3200" b="1" dirty="0">
                <a:solidFill>
                  <a:srgbClr val="FFFF00"/>
                </a:solidFill>
                <a:effectLst>
                  <a:outerShdw blurRad="38100" dist="38100" dir="2700000" algn="tl">
                    <a:srgbClr val="000000"/>
                  </a:outerShdw>
                </a:effectLst>
              </a:rPr>
              <a:t> </a:t>
            </a:r>
            <a:r>
              <a:rPr lang="es-ES" sz="3200" b="1" dirty="0" smtClean="0">
                <a:solidFill>
                  <a:srgbClr val="FFFF00"/>
                </a:solidFill>
                <a:effectLst>
                  <a:outerShdw blurRad="38100" dist="38100" dir="2700000" algn="tl">
                    <a:srgbClr val="000000"/>
                  </a:outerShdw>
                </a:effectLst>
              </a:rPr>
              <a:t>                    Los </a:t>
            </a:r>
            <a:r>
              <a:rPr lang="es-ES" sz="3200" b="1" dirty="0">
                <a:solidFill>
                  <a:srgbClr val="FFFF00"/>
                </a:solidFill>
                <a:effectLst>
                  <a:outerShdw blurRad="38100" dist="38100" dir="2700000" algn="tl">
                    <a:srgbClr val="000000"/>
                  </a:outerShdw>
                </a:effectLst>
              </a:rPr>
              <a:t>procesos químicos son dirigidos </a:t>
            </a:r>
            <a:r>
              <a:rPr lang="es-ES" sz="3200" b="1" dirty="0" smtClean="0">
                <a:solidFill>
                  <a:srgbClr val="FFFF00"/>
                </a:solidFill>
                <a:effectLst>
                  <a:outerShdw blurRad="38100" dist="38100" dir="2700000" algn="tl">
                    <a:srgbClr val="000000"/>
                  </a:outerShdw>
                </a:effectLst>
              </a:rPr>
              <a:t>                            por </a:t>
            </a:r>
            <a:r>
              <a:rPr lang="es-ES" sz="3200" b="1" dirty="0">
                <a:solidFill>
                  <a:srgbClr val="FFFF00"/>
                </a:solidFill>
                <a:effectLst>
                  <a:outerShdw blurRad="38100" dist="38100" dir="2700000" algn="tl">
                    <a:srgbClr val="000000"/>
                  </a:outerShdw>
                </a:effectLst>
              </a:rPr>
              <a:t>un alma sensitiva llamada </a:t>
            </a:r>
            <a:r>
              <a:rPr lang="es-ES" sz="3200" b="1" dirty="0" err="1">
                <a:solidFill>
                  <a:srgbClr val="FFFF00"/>
                </a:solidFill>
                <a:effectLst>
                  <a:outerShdw blurRad="38100" dist="38100" dir="2700000" algn="tl">
                    <a:srgbClr val="000000"/>
                  </a:outerShdw>
                </a:effectLst>
              </a:rPr>
              <a:t>blas</a:t>
            </a:r>
            <a:endParaRPr lang="es-ES" sz="3200" b="1" dirty="0">
              <a:solidFill>
                <a:srgbClr val="FFFF00"/>
              </a:solidFill>
              <a:effectLst>
                <a:outerShdw blurRad="38100" dist="38100" dir="2700000" algn="tl">
                  <a:srgbClr val="000000"/>
                </a:outerShdw>
              </a:effectLst>
            </a:endParaRPr>
          </a:p>
          <a:p>
            <a:pPr>
              <a:spcBef>
                <a:spcPct val="50000"/>
              </a:spcBef>
              <a:buFontTx/>
              <a:buChar char="•"/>
            </a:pPr>
            <a:r>
              <a:rPr lang="es-ES" sz="3200" b="1" dirty="0" smtClean="0">
                <a:solidFill>
                  <a:srgbClr val="FFFF00"/>
                </a:solidFill>
                <a:effectLst>
                  <a:outerShdw blurRad="38100" dist="38100" dir="2700000" algn="tl">
                    <a:srgbClr val="000000"/>
                  </a:outerShdw>
                </a:effectLst>
              </a:rPr>
              <a:t> La enfermedad </a:t>
            </a:r>
            <a:r>
              <a:rPr lang="es-ES" sz="3200" b="1" dirty="0">
                <a:solidFill>
                  <a:srgbClr val="FFFF00"/>
                </a:solidFill>
                <a:effectLst>
                  <a:outerShdw blurRad="38100" dist="38100" dir="2700000" algn="tl">
                    <a:srgbClr val="000000"/>
                  </a:outerShdw>
                </a:effectLst>
              </a:rPr>
              <a:t>es una “semilla” que se introduce en el cuerpo y afecta localmente. Si el órgano falla en la lucha, se produce la enfermedad</a:t>
            </a:r>
          </a:p>
          <a:p>
            <a:pPr>
              <a:spcBef>
                <a:spcPct val="50000"/>
              </a:spcBef>
              <a:buFontTx/>
              <a:buChar char="•"/>
            </a:pPr>
            <a:r>
              <a:rPr lang="es-ES" sz="3200" b="1" dirty="0">
                <a:solidFill>
                  <a:srgbClr val="FFFF00"/>
                </a:solidFill>
                <a:effectLst>
                  <a:outerShdw blurRad="38100" dist="38100" dir="2700000" algn="tl">
                    <a:srgbClr val="000000"/>
                  </a:outerShdw>
                </a:effectLst>
              </a:rPr>
              <a:t> Estudió al asma como enfermedad alérgica y psicosomática</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6" name="Picture 4" descr="paracelso">
            <a:hlinkClick r:id="rId3"/>
          </p:cNvPr>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457200" y="1143000"/>
            <a:ext cx="1600200" cy="1828800"/>
          </a:xfrm>
          <a:prstGeom prst="rect">
            <a:avLst/>
          </a:prstGeom>
          <a:noFill/>
        </p:spPr>
      </p:pic>
      <p:sp>
        <p:nvSpPr>
          <p:cNvPr id="79877" name="Text Box 5"/>
          <p:cNvSpPr txBox="1">
            <a:spLocks noChangeArrowheads="1"/>
          </p:cNvSpPr>
          <p:nvPr/>
        </p:nvSpPr>
        <p:spPr bwMode="auto">
          <a:xfrm>
            <a:off x="152400" y="2971800"/>
            <a:ext cx="2286000" cy="822325"/>
          </a:xfrm>
          <a:prstGeom prst="rect">
            <a:avLst/>
          </a:prstGeom>
          <a:noFill/>
          <a:ln w="9525">
            <a:noFill/>
            <a:miter lim="800000"/>
            <a:headEnd/>
            <a:tailEnd/>
          </a:ln>
          <a:effectLst/>
        </p:spPr>
        <p:txBody>
          <a:bodyPr>
            <a:spAutoFit/>
          </a:bodyPr>
          <a:lstStyle/>
          <a:p>
            <a:pPr algn="ctr">
              <a:spcBef>
                <a:spcPct val="50000"/>
              </a:spcBef>
            </a:pPr>
            <a:r>
              <a:rPr lang="es-ES_tradnl" b="1">
                <a:solidFill>
                  <a:schemeClr val="hlink"/>
                </a:solidFill>
                <a:effectLst>
                  <a:outerShdw blurRad="38100" dist="38100" dir="2700000" algn="tl">
                    <a:srgbClr val="000000"/>
                  </a:outerShdw>
                </a:effectLst>
              </a:rPr>
              <a:t>PARACELSO  (1493-1541)</a:t>
            </a:r>
            <a:endParaRPr lang="es-ES" b="1">
              <a:solidFill>
                <a:schemeClr val="hlink"/>
              </a:solidFill>
              <a:effectLst>
                <a:outerShdw blurRad="38100" dist="38100" dir="2700000" algn="tl">
                  <a:srgbClr val="000000"/>
                </a:outerShdw>
              </a:effectLst>
            </a:endParaRPr>
          </a:p>
        </p:txBody>
      </p:sp>
      <p:sp>
        <p:nvSpPr>
          <p:cNvPr id="79878" name="Text Box 6"/>
          <p:cNvSpPr txBox="1">
            <a:spLocks noChangeArrowheads="1"/>
          </p:cNvSpPr>
          <p:nvPr/>
        </p:nvSpPr>
        <p:spPr bwMode="auto">
          <a:xfrm>
            <a:off x="2051720" y="1412776"/>
            <a:ext cx="6629400" cy="1068388"/>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lgn="ctr">
              <a:spcBef>
                <a:spcPct val="50000"/>
              </a:spcBef>
            </a:pPr>
            <a:r>
              <a:rPr lang="es-ES" sz="2800" b="1" dirty="0" smtClean="0">
                <a:solidFill>
                  <a:schemeClr val="accent1"/>
                </a:solidFill>
                <a:effectLst>
                  <a:outerShdw blurRad="38100" dist="38100" dir="2700000" algn="tl">
                    <a:srgbClr val="000000"/>
                  </a:outerShdw>
                </a:effectLst>
              </a:rPr>
              <a:t>            </a:t>
            </a:r>
            <a:r>
              <a:rPr lang="es-ES" sz="2800" b="1" dirty="0" smtClean="0">
                <a:solidFill>
                  <a:srgbClr val="FFFF00"/>
                </a:solidFill>
                <a:effectLst>
                  <a:outerShdw blurRad="38100" dist="38100" dir="2700000" algn="tl">
                    <a:srgbClr val="000000"/>
                  </a:outerShdw>
                </a:effectLst>
              </a:rPr>
              <a:t>IATROQUÍMICA                               </a:t>
            </a:r>
            <a:r>
              <a:rPr lang="es-ES" sz="2800" b="1" dirty="0">
                <a:solidFill>
                  <a:srgbClr val="FFFF00"/>
                </a:solidFill>
                <a:effectLst>
                  <a:outerShdw blurRad="38100" dist="38100" dir="2700000" algn="tl">
                    <a:srgbClr val="000000"/>
                  </a:outerShdw>
                </a:effectLst>
              </a:rPr>
              <a:t>JOAN BAPTISTA VAN HELMONT</a:t>
            </a:r>
            <a:r>
              <a:rPr lang="es-ES" sz="3600" b="1" dirty="0">
                <a:solidFill>
                  <a:srgbClr val="FFFF00"/>
                </a:solidFill>
                <a:effectLst>
                  <a:outerShdw blurRad="38100" dist="38100" dir="2700000" algn="tl">
                    <a:srgbClr val="000000"/>
                  </a:outerShdw>
                </a:effectLst>
              </a:rPr>
              <a:t> </a:t>
            </a:r>
          </a:p>
        </p:txBody>
      </p:sp>
      <p:sp>
        <p:nvSpPr>
          <p:cNvPr id="79881" name="AutoShape 9"/>
          <p:cNvSpPr>
            <a:spLocks noChangeArrowheads="1"/>
          </p:cNvSpPr>
          <p:nvPr/>
        </p:nvSpPr>
        <p:spPr bwMode="auto">
          <a:xfrm rot="5400000">
            <a:off x="5346700" y="2797175"/>
            <a:ext cx="990600" cy="381000"/>
          </a:xfrm>
          <a:prstGeom prst="chevron">
            <a:avLst>
              <a:gd name="adj" fmla="val 65000"/>
            </a:avLst>
          </a:prstGeom>
          <a:solidFill>
            <a:srgbClr val="FF9900"/>
          </a:solidFill>
          <a:ln w="9525">
            <a:solidFill>
              <a:schemeClr val="tx1"/>
            </a:solidFill>
            <a:miter lim="800000"/>
            <a:headEnd/>
            <a:tailEnd/>
          </a:ln>
          <a:effectLst/>
          <a:scene3d>
            <a:camera prst="orthographicFront"/>
            <a:lightRig rig="threePt" dir="t"/>
          </a:scene3d>
          <a:sp3d>
            <a:bevelT w="165100" prst="coolSlant"/>
          </a:sp3d>
        </p:spPr>
        <p:txBody>
          <a:bodyPr wrap="none" anchor="ctr"/>
          <a:lstStyle/>
          <a:p>
            <a:endParaRPr lang="es-AR"/>
          </a:p>
        </p:txBody>
      </p:sp>
      <p:sp>
        <p:nvSpPr>
          <p:cNvPr id="79883" name="AutoShape 11"/>
          <p:cNvSpPr>
            <a:spLocks noChangeArrowheads="1"/>
          </p:cNvSpPr>
          <p:nvPr/>
        </p:nvSpPr>
        <p:spPr bwMode="auto">
          <a:xfrm rot="5400000">
            <a:off x="5419725" y="4957763"/>
            <a:ext cx="990600" cy="381000"/>
          </a:xfrm>
          <a:prstGeom prst="chevron">
            <a:avLst>
              <a:gd name="adj" fmla="val 65000"/>
            </a:avLst>
          </a:prstGeom>
          <a:solidFill>
            <a:srgbClr val="FF9900"/>
          </a:solidFill>
          <a:ln w="9525">
            <a:solidFill>
              <a:schemeClr val="tx1"/>
            </a:solidFill>
            <a:miter lim="800000"/>
            <a:headEnd/>
            <a:tailEnd/>
          </a:ln>
          <a:effectLst/>
          <a:scene3d>
            <a:camera prst="orthographicFront"/>
            <a:lightRig rig="threePt" dir="t"/>
          </a:scene3d>
          <a:sp3d>
            <a:bevelT w="165100" prst="coolSlant"/>
          </a:sp3d>
        </p:spPr>
        <p:txBody>
          <a:bodyPr wrap="none" anchor="ctr"/>
          <a:lstStyle/>
          <a:p>
            <a:endParaRPr lang="es-AR"/>
          </a:p>
        </p:txBody>
      </p:sp>
      <p:sp>
        <p:nvSpPr>
          <p:cNvPr id="79884" name="Text Box 12"/>
          <p:cNvSpPr txBox="1">
            <a:spLocks noChangeArrowheads="1"/>
          </p:cNvSpPr>
          <p:nvPr/>
        </p:nvSpPr>
        <p:spPr bwMode="auto">
          <a:xfrm>
            <a:off x="2916238" y="5589588"/>
            <a:ext cx="5715000" cy="1066800"/>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lgn="ctr">
              <a:spcBef>
                <a:spcPct val="50000"/>
              </a:spcBef>
            </a:pPr>
            <a:r>
              <a:rPr lang="es-ES_tradnl" sz="3200" b="1" dirty="0">
                <a:solidFill>
                  <a:srgbClr val="FFCC66"/>
                </a:solidFill>
                <a:effectLst>
                  <a:outerShdw blurRad="38100" dist="38100" dir="2700000" algn="tl">
                    <a:srgbClr val="000000"/>
                  </a:outerShdw>
                </a:effectLst>
              </a:rPr>
              <a:t> GEORG ERNST STAHL                 (Alemania 1660-1742)</a:t>
            </a:r>
            <a:endParaRPr lang="es-ES" sz="3200" b="1" dirty="0">
              <a:solidFill>
                <a:srgbClr val="FFCC66"/>
              </a:solidFill>
              <a:effectLst>
                <a:outerShdw blurRad="38100" dist="38100" dir="2700000" algn="tl">
                  <a:srgbClr val="000000"/>
                </a:outerShdw>
              </a:effectLst>
            </a:endParaRPr>
          </a:p>
        </p:txBody>
      </p:sp>
      <p:sp>
        <p:nvSpPr>
          <p:cNvPr id="79885" name="WordArt 13"/>
          <p:cNvSpPr>
            <a:spLocks noChangeArrowheads="1" noChangeShapeType="1" noTextEdit="1"/>
          </p:cNvSpPr>
          <p:nvPr/>
        </p:nvSpPr>
        <p:spPr bwMode="auto">
          <a:xfrm>
            <a:off x="1908175" y="260350"/>
            <a:ext cx="4895850" cy="571500"/>
          </a:xfrm>
          <a:prstGeom prst="rect">
            <a:avLst/>
          </a:prstGeom>
        </p:spPr>
        <p:txBody>
          <a:bodyPr wrap="none" fromWordArt="1">
            <a:prstTxWarp prst="textPlain">
              <a:avLst>
                <a:gd name="adj" fmla="val 50000"/>
              </a:avLst>
            </a:prstTxWarp>
          </a:bodyPr>
          <a:lstStyle/>
          <a:p>
            <a:pPr algn="ctr"/>
            <a:r>
              <a:rPr lang="es-AR" sz="36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reflection blurRad="6350" stA="55000" endA="300" endPos="45500" dir="5400000" sy="-100000" algn="bl" rotWithShape="0"/>
                </a:effectLst>
              </a:rPr>
              <a:t>ANIMISMO</a:t>
            </a:r>
          </a:p>
        </p:txBody>
      </p:sp>
      <p:sp>
        <p:nvSpPr>
          <p:cNvPr id="79886" name="Text Box 14"/>
          <p:cNvSpPr txBox="1">
            <a:spLocks noChangeArrowheads="1"/>
          </p:cNvSpPr>
          <p:nvPr/>
        </p:nvSpPr>
        <p:spPr bwMode="auto">
          <a:xfrm>
            <a:off x="2514600" y="3500438"/>
            <a:ext cx="6629400" cy="1190625"/>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lgn="ctr">
              <a:spcBef>
                <a:spcPct val="50000"/>
              </a:spcBef>
            </a:pPr>
            <a:r>
              <a:rPr lang="es-ES" sz="3600" b="1" dirty="0">
                <a:solidFill>
                  <a:srgbClr val="FFCC66"/>
                </a:solidFill>
                <a:effectLst>
                  <a:outerShdw blurRad="38100" dist="38100" dir="2700000" algn="tl">
                    <a:srgbClr val="000000"/>
                  </a:outerShdw>
                </a:effectLst>
              </a:rPr>
              <a:t>ANIMISMO                          </a:t>
            </a:r>
            <a:r>
              <a:rPr lang="es-ES" sz="3600" b="1" dirty="0" smtClean="0">
                <a:solidFill>
                  <a:srgbClr val="FFCC66"/>
                </a:solidFill>
                <a:effectLst>
                  <a:outerShdw blurRad="38100" dist="38100" dir="2700000" algn="tl">
                    <a:srgbClr val="000000"/>
                  </a:outerShdw>
                </a:effectLst>
              </a:rPr>
              <a:t>     (</a:t>
            </a:r>
            <a:r>
              <a:rPr lang="es-ES" sz="3600" b="1" dirty="0">
                <a:solidFill>
                  <a:srgbClr val="FFCC66"/>
                </a:solidFill>
                <a:effectLst>
                  <a:outerShdw blurRad="38100" dist="38100" dir="2700000" algn="tl">
                    <a:srgbClr val="000000"/>
                  </a:outerShdw>
                </a:effectLst>
              </a:rPr>
              <a:t>fines del S. XVII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9881"/>
                                        </p:tgtEl>
                                        <p:attrNameLst>
                                          <p:attrName>style.visibility</p:attrName>
                                        </p:attrNameLst>
                                      </p:cBhvr>
                                      <p:to>
                                        <p:strVal val="visible"/>
                                      </p:to>
                                    </p:set>
                                    <p:anim calcmode="lin" valueType="num">
                                      <p:cBhvr>
                                        <p:cTn id="7" dur="1000" fill="hold"/>
                                        <p:tgtEl>
                                          <p:spTgt spid="79881"/>
                                        </p:tgtEl>
                                        <p:attrNameLst>
                                          <p:attrName>ppt_w</p:attrName>
                                        </p:attrNameLst>
                                      </p:cBhvr>
                                      <p:tavLst>
                                        <p:tav tm="0">
                                          <p:val>
                                            <p:strVal val="#ppt_w*0.70"/>
                                          </p:val>
                                        </p:tav>
                                        <p:tav tm="100000">
                                          <p:val>
                                            <p:strVal val="#ppt_w"/>
                                          </p:val>
                                        </p:tav>
                                      </p:tavLst>
                                    </p:anim>
                                    <p:anim calcmode="lin" valueType="num">
                                      <p:cBhvr>
                                        <p:cTn id="8" dur="1000" fill="hold"/>
                                        <p:tgtEl>
                                          <p:spTgt spid="79881"/>
                                        </p:tgtEl>
                                        <p:attrNameLst>
                                          <p:attrName>ppt_h</p:attrName>
                                        </p:attrNameLst>
                                      </p:cBhvr>
                                      <p:tavLst>
                                        <p:tav tm="0">
                                          <p:val>
                                            <p:strVal val="#ppt_h"/>
                                          </p:val>
                                        </p:tav>
                                        <p:tav tm="100000">
                                          <p:val>
                                            <p:strVal val="#ppt_h"/>
                                          </p:val>
                                        </p:tav>
                                      </p:tavLst>
                                    </p:anim>
                                    <p:animEffect transition="in" filter="fade">
                                      <p:cBhvr>
                                        <p:cTn id="9" dur="1000"/>
                                        <p:tgtEl>
                                          <p:spTgt spid="79881"/>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79886"/>
                                        </p:tgtEl>
                                        <p:attrNameLst>
                                          <p:attrName>style.visibility</p:attrName>
                                        </p:attrNameLst>
                                      </p:cBhvr>
                                      <p:to>
                                        <p:strVal val="visible"/>
                                      </p:to>
                                    </p:set>
                                    <p:animEffect transition="in" filter="blinds(horizontal)">
                                      <p:cBhvr>
                                        <p:cTn id="12" dur="500"/>
                                        <p:tgtEl>
                                          <p:spTgt spid="79886"/>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79883"/>
                                        </p:tgtEl>
                                        <p:attrNameLst>
                                          <p:attrName>style.visibility</p:attrName>
                                        </p:attrNameLst>
                                      </p:cBhvr>
                                      <p:to>
                                        <p:strVal val="visible"/>
                                      </p:to>
                                    </p:set>
                                    <p:anim calcmode="lin" valueType="num">
                                      <p:cBhvr>
                                        <p:cTn id="17" dur="1000" fill="hold"/>
                                        <p:tgtEl>
                                          <p:spTgt spid="79883"/>
                                        </p:tgtEl>
                                        <p:attrNameLst>
                                          <p:attrName>ppt_w</p:attrName>
                                        </p:attrNameLst>
                                      </p:cBhvr>
                                      <p:tavLst>
                                        <p:tav tm="0">
                                          <p:val>
                                            <p:strVal val="#ppt_w*0.70"/>
                                          </p:val>
                                        </p:tav>
                                        <p:tav tm="100000">
                                          <p:val>
                                            <p:strVal val="#ppt_w"/>
                                          </p:val>
                                        </p:tav>
                                      </p:tavLst>
                                    </p:anim>
                                    <p:anim calcmode="lin" valueType="num">
                                      <p:cBhvr>
                                        <p:cTn id="18" dur="1000" fill="hold"/>
                                        <p:tgtEl>
                                          <p:spTgt spid="79883"/>
                                        </p:tgtEl>
                                        <p:attrNameLst>
                                          <p:attrName>ppt_h</p:attrName>
                                        </p:attrNameLst>
                                      </p:cBhvr>
                                      <p:tavLst>
                                        <p:tav tm="0">
                                          <p:val>
                                            <p:strVal val="#ppt_h"/>
                                          </p:val>
                                        </p:tav>
                                        <p:tav tm="100000">
                                          <p:val>
                                            <p:strVal val="#ppt_h"/>
                                          </p:val>
                                        </p:tav>
                                      </p:tavLst>
                                    </p:anim>
                                    <p:animEffect transition="in" filter="fade">
                                      <p:cBhvr>
                                        <p:cTn id="19" dur="1000"/>
                                        <p:tgtEl>
                                          <p:spTgt spid="7988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9884"/>
                                        </p:tgtEl>
                                        <p:attrNameLst>
                                          <p:attrName>style.visibility</p:attrName>
                                        </p:attrNameLst>
                                      </p:cBhvr>
                                      <p:to>
                                        <p:strVal val="visible"/>
                                      </p:to>
                                    </p:set>
                                    <p:animEffect transition="in" filter="blinds(horizontal)">
                                      <p:cBhvr>
                                        <p:cTn id="22" dur="500"/>
                                        <p:tgtEl>
                                          <p:spTgt spid="79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1" grpId="0" animBg="1"/>
      <p:bldP spid="79883" grpId="0" animBg="1"/>
      <p:bldP spid="79884" grpId="0" autoUpdateAnimBg="0"/>
      <p:bldP spid="7988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539552" y="404664"/>
            <a:ext cx="7772400" cy="1143000"/>
          </a:xfrm>
        </p:spPr>
        <p:txBody>
          <a:bodyPr>
            <a:normAutofit fontScale="90000"/>
          </a:bodyPr>
          <a:lstStyle/>
          <a:p>
            <a:r>
              <a:rPr lang="es-ES" sz="4000" dirty="0"/>
              <a:t>        </a:t>
            </a:r>
            <a:r>
              <a:rPr lang="es-ES" sz="4000" b="1" u="sng" dirty="0">
                <a:solidFill>
                  <a:srgbClr val="FFCC00"/>
                </a:solidFill>
              </a:rPr>
              <a:t>Animismo</a:t>
            </a:r>
            <a:r>
              <a:rPr lang="es-ES" sz="4000" dirty="0">
                <a:solidFill>
                  <a:srgbClr val="FFCC00"/>
                </a:solidFill>
              </a:rPr>
              <a:t>                          </a:t>
            </a:r>
            <a:r>
              <a:rPr lang="es-ES" sz="4000" dirty="0" smtClean="0">
                <a:solidFill>
                  <a:srgbClr val="FFCC00"/>
                </a:solidFill>
              </a:rPr>
              <a:t>              </a:t>
            </a:r>
            <a:r>
              <a:rPr lang="es-ES" sz="2800" dirty="0" smtClean="0">
                <a:solidFill>
                  <a:srgbClr val="FFCC00"/>
                </a:solidFill>
              </a:rPr>
              <a:t>George </a:t>
            </a:r>
            <a:r>
              <a:rPr lang="es-ES" sz="2800" dirty="0" err="1">
                <a:solidFill>
                  <a:srgbClr val="FFCC00"/>
                </a:solidFill>
              </a:rPr>
              <a:t>Ernst</a:t>
            </a:r>
            <a:r>
              <a:rPr lang="es-ES" sz="2800" dirty="0">
                <a:solidFill>
                  <a:srgbClr val="FFCC00"/>
                </a:solidFill>
              </a:rPr>
              <a:t> Stahl                                                      </a:t>
            </a:r>
            <a:r>
              <a:rPr lang="es-ES" sz="2800" dirty="0" smtClean="0">
                <a:solidFill>
                  <a:srgbClr val="FFCC00"/>
                </a:solidFill>
              </a:rPr>
              <a:t>           </a:t>
            </a:r>
            <a:r>
              <a:rPr lang="es-ES" sz="2000" dirty="0">
                <a:solidFill>
                  <a:srgbClr val="FFCC00"/>
                </a:solidFill>
              </a:rPr>
              <a:t>(1659-1734)</a:t>
            </a:r>
            <a:r>
              <a:rPr lang="es-ES" sz="2000" dirty="0"/>
              <a:t>                                                       </a:t>
            </a:r>
          </a:p>
        </p:txBody>
      </p:sp>
      <p:sp>
        <p:nvSpPr>
          <p:cNvPr id="112643" name="Rectangle 3"/>
          <p:cNvSpPr>
            <a:spLocks noGrp="1" noChangeArrowheads="1"/>
          </p:cNvSpPr>
          <p:nvPr>
            <p:ph type="body" sz="half" idx="1"/>
          </p:nvPr>
        </p:nvSpPr>
        <p:spPr>
          <a:xfrm>
            <a:off x="684212" y="1989138"/>
            <a:ext cx="4391843" cy="3384078"/>
          </a:xfrm>
          <a:solidFill>
            <a:schemeClr val="bg2">
              <a:lumMod val="20000"/>
              <a:lumOff val="80000"/>
            </a:schemeClr>
          </a:solidFill>
        </p:spPr>
        <p:txBody>
          <a:bodyPr>
            <a:normAutofit/>
            <a:scene3d>
              <a:camera prst="orthographicFront"/>
              <a:lightRig rig="threePt" dir="t"/>
            </a:scene3d>
            <a:sp3d extrusionH="57150">
              <a:bevelT w="38100" h="38100" prst="angle"/>
            </a:sp3d>
          </a:bodyPr>
          <a:lstStyle/>
          <a:p>
            <a:r>
              <a:rPr lang="es-ES" sz="2800" b="1" dirty="0">
                <a:ln>
                  <a:solidFill>
                    <a:srgbClr val="FFC000"/>
                  </a:solidFill>
                </a:ln>
                <a:solidFill>
                  <a:srgbClr val="FFC000"/>
                </a:solidFill>
              </a:rPr>
              <a:t>El cuerpo es pasivo, manejado totalmente por el ánima (fuerza vital y vis </a:t>
            </a:r>
            <a:r>
              <a:rPr lang="es-ES" sz="2800" b="1" dirty="0" err="1">
                <a:ln>
                  <a:solidFill>
                    <a:srgbClr val="FFC000"/>
                  </a:solidFill>
                </a:ln>
                <a:solidFill>
                  <a:srgbClr val="FFC000"/>
                </a:solidFill>
              </a:rPr>
              <a:t>medicatrix</a:t>
            </a:r>
            <a:r>
              <a:rPr lang="es-ES" sz="2800" b="1" dirty="0">
                <a:ln>
                  <a:solidFill>
                    <a:srgbClr val="FFC000"/>
                  </a:solidFill>
                </a:ln>
                <a:solidFill>
                  <a:srgbClr val="FFC000"/>
                </a:solidFill>
              </a:rPr>
              <a:t>): </a:t>
            </a:r>
            <a:r>
              <a:rPr lang="es-ES" sz="2800" b="1" u="sng" dirty="0">
                <a:ln>
                  <a:solidFill>
                    <a:srgbClr val="FFC000"/>
                  </a:solidFill>
                </a:ln>
                <a:solidFill>
                  <a:srgbClr val="FFC000"/>
                </a:solidFill>
              </a:rPr>
              <a:t>Animismo</a:t>
            </a:r>
            <a:r>
              <a:rPr lang="es-ES" sz="2800" b="1" dirty="0">
                <a:ln>
                  <a:solidFill>
                    <a:srgbClr val="FFC000"/>
                  </a:solidFill>
                </a:ln>
                <a:solidFill>
                  <a:srgbClr val="FFC000"/>
                </a:solidFill>
              </a:rPr>
              <a:t> de Stahl. En el centro de todo, el espíritu divino</a:t>
            </a:r>
          </a:p>
        </p:txBody>
      </p:sp>
      <p:pic>
        <p:nvPicPr>
          <p:cNvPr id="112645" name="Picture 5" descr="Georg_Ernst_Stahl">
            <a:hlinkClick r:id="rId2"/>
          </p:cNvPr>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613400" y="2205038"/>
            <a:ext cx="2233613" cy="2952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412776"/>
            <a:ext cx="8229600" cy="2880320"/>
          </a:xfrm>
        </p:spPr>
        <p:txBody>
          <a:bodyPr>
            <a:normAutofit/>
          </a:bodyPr>
          <a:lstStyle/>
          <a:p>
            <a:r>
              <a:rPr lang="es-AR" sz="5400" dirty="0" smtClean="0">
                <a:solidFill>
                  <a:srgbClr val="C00000"/>
                </a:solidFill>
              </a:rPr>
              <a:t>CAMBIO </a:t>
            </a:r>
            <a:r>
              <a:rPr lang="es-AR" sz="5400" dirty="0" smtClean="0">
                <a:solidFill>
                  <a:srgbClr val="FFC000"/>
                </a:solidFill>
              </a:rPr>
              <a:t/>
            </a:r>
            <a:br>
              <a:rPr lang="es-AR" sz="5400" dirty="0" smtClean="0">
                <a:solidFill>
                  <a:srgbClr val="FFC000"/>
                </a:solidFill>
              </a:rPr>
            </a:br>
            <a:r>
              <a:rPr lang="es-AR" sz="5400" dirty="0" smtClean="0">
                <a:solidFill>
                  <a:srgbClr val="FFC000"/>
                </a:solidFill>
              </a:rPr>
              <a:t> </a:t>
            </a:r>
            <a:br>
              <a:rPr lang="es-AR" sz="5400" dirty="0" smtClean="0">
                <a:solidFill>
                  <a:srgbClr val="FFC000"/>
                </a:solidFill>
              </a:rPr>
            </a:br>
            <a:r>
              <a:rPr lang="es-AR" sz="5400" dirty="0" smtClean="0">
                <a:solidFill>
                  <a:srgbClr val="FFC000"/>
                </a:solidFill>
              </a:rPr>
              <a:t>PERMANENCIA</a:t>
            </a:r>
            <a:endParaRPr lang="es-AR" sz="5400" dirty="0">
              <a:solidFill>
                <a:srgbClr val="FFC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4"/>
          <p:cNvSpPr txBox="1">
            <a:spLocks noChangeArrowheads="1"/>
          </p:cNvSpPr>
          <p:nvPr/>
        </p:nvSpPr>
        <p:spPr bwMode="auto">
          <a:xfrm>
            <a:off x="2411413" y="2205038"/>
            <a:ext cx="3352800" cy="777875"/>
          </a:xfrm>
          <a:prstGeom prst="rect">
            <a:avLst/>
          </a:prstGeom>
          <a:solidFill>
            <a:srgbClr val="FFFFCC"/>
          </a:solidFill>
          <a:ln w="76200" cmpd="tri">
            <a:solidFill>
              <a:srgbClr val="A4A000"/>
            </a:solidFill>
            <a:miter lim="800000"/>
            <a:headEnd/>
            <a:tailEnd/>
          </a:ln>
          <a:effectLst/>
        </p:spPr>
        <p:txBody>
          <a:bodyPr>
            <a:spAutoFit/>
          </a:bodyPr>
          <a:lstStyle/>
          <a:p>
            <a:pPr algn="ctr">
              <a:spcBef>
                <a:spcPct val="50000"/>
              </a:spcBef>
            </a:pPr>
            <a:r>
              <a:rPr lang="es-ES_tradnl" sz="4000" b="1">
                <a:solidFill>
                  <a:srgbClr val="A4A000"/>
                </a:solidFill>
                <a:effectLst>
                  <a:outerShdw blurRad="38100" dist="38100" dir="2700000" algn="tl">
                    <a:srgbClr val="000000"/>
                  </a:outerShdw>
                </a:effectLst>
              </a:rPr>
              <a:t>SIGLO XVIII</a:t>
            </a:r>
            <a:endParaRPr lang="es-ES" sz="4000" b="1">
              <a:solidFill>
                <a:srgbClr val="A4A000"/>
              </a:solidFill>
              <a:effectLst>
                <a:outerShdw blurRad="38100" dist="38100" dir="2700000" algn="tl">
                  <a:srgbClr val="000000"/>
                </a:outerShdw>
              </a:effectLst>
            </a:endParaRPr>
          </a:p>
        </p:txBody>
      </p:sp>
      <p:sp>
        <p:nvSpPr>
          <p:cNvPr id="46086" name="Text Box 6"/>
          <p:cNvSpPr txBox="1">
            <a:spLocks noChangeArrowheads="1"/>
          </p:cNvSpPr>
          <p:nvPr/>
        </p:nvSpPr>
        <p:spPr bwMode="auto">
          <a:xfrm>
            <a:off x="2484438" y="3357563"/>
            <a:ext cx="3352800" cy="777875"/>
          </a:xfrm>
          <a:prstGeom prst="rect">
            <a:avLst/>
          </a:prstGeom>
          <a:solidFill>
            <a:srgbClr val="FFFFCC"/>
          </a:solidFill>
          <a:ln w="76200" cmpd="tri">
            <a:solidFill>
              <a:srgbClr val="A4A000"/>
            </a:solidFill>
            <a:miter lim="800000"/>
            <a:headEnd/>
            <a:tailEnd/>
          </a:ln>
          <a:effectLst/>
        </p:spPr>
        <p:txBody>
          <a:bodyPr>
            <a:spAutoFit/>
          </a:bodyPr>
          <a:lstStyle/>
          <a:p>
            <a:pPr algn="ctr">
              <a:spcBef>
                <a:spcPct val="50000"/>
              </a:spcBef>
            </a:pPr>
            <a:r>
              <a:rPr lang="es-ES_tradnl" sz="4000" b="1">
                <a:solidFill>
                  <a:srgbClr val="A4A000"/>
                </a:solidFill>
                <a:effectLst>
                  <a:outerShdw blurRad="38100" dist="38100" dir="2700000" algn="tl">
                    <a:srgbClr val="000000"/>
                  </a:outerShdw>
                </a:effectLst>
              </a:rPr>
              <a:t>VITALISMO</a:t>
            </a:r>
            <a:endParaRPr lang="es-ES" sz="4000" b="1">
              <a:solidFill>
                <a:srgbClr val="A4A000"/>
              </a:solidFill>
              <a:effectLst>
                <a:outerShdw blurRad="38100" dist="38100" dir="2700000" algn="tl">
                  <a:srgbClr val="000000"/>
                </a:outerShdw>
              </a:effectLst>
            </a:endParaRPr>
          </a:p>
        </p:txBody>
      </p:sp>
      <p:sp>
        <p:nvSpPr>
          <p:cNvPr id="46087" name="AutoShape 7"/>
          <p:cNvSpPr>
            <a:spLocks noChangeArrowheads="1"/>
          </p:cNvSpPr>
          <p:nvPr/>
        </p:nvSpPr>
        <p:spPr bwMode="auto">
          <a:xfrm>
            <a:off x="3203575" y="1125538"/>
            <a:ext cx="1676400" cy="11430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gradFill rotWithShape="0">
            <a:gsLst>
              <a:gs pos="0">
                <a:srgbClr val="A4A000"/>
              </a:gs>
              <a:gs pos="100000">
                <a:srgbClr val="99FFCC"/>
              </a:gs>
            </a:gsLst>
            <a:lin ang="5400000" scaled="1"/>
          </a:gradFill>
          <a:ln w="9525">
            <a:solidFill>
              <a:schemeClr val="tx1"/>
            </a:solidFill>
            <a:miter lim="800000"/>
            <a:headEnd/>
            <a:tailEnd/>
          </a:ln>
          <a:effectLst/>
        </p:spPr>
        <p:txBody>
          <a:bodyPr wrap="none" anchor="ctr"/>
          <a:lstStyle/>
          <a:p>
            <a:endParaRPr lang="es-AR"/>
          </a:p>
        </p:txBody>
      </p:sp>
      <p:sp>
        <p:nvSpPr>
          <p:cNvPr id="46089" name="Text Box 9"/>
          <p:cNvSpPr txBox="1">
            <a:spLocks noChangeArrowheads="1"/>
          </p:cNvSpPr>
          <p:nvPr/>
        </p:nvSpPr>
        <p:spPr bwMode="auto">
          <a:xfrm>
            <a:off x="2484438" y="4581525"/>
            <a:ext cx="3352800" cy="1814513"/>
          </a:xfrm>
          <a:prstGeom prst="rect">
            <a:avLst/>
          </a:prstGeom>
          <a:solidFill>
            <a:srgbClr val="CCFFCC"/>
          </a:solidFill>
          <a:ln w="76200" cmpd="tri">
            <a:solidFill>
              <a:srgbClr val="A4A000"/>
            </a:solidFill>
            <a:miter lim="800000"/>
            <a:headEnd/>
            <a:tailEnd/>
          </a:ln>
          <a:effectLst/>
        </p:spPr>
        <p:txBody>
          <a:bodyPr>
            <a:spAutoFit/>
          </a:bodyPr>
          <a:lstStyle/>
          <a:p>
            <a:pPr algn="ctr">
              <a:spcBef>
                <a:spcPct val="50000"/>
              </a:spcBef>
            </a:pPr>
            <a:r>
              <a:rPr lang="es-ES_tradnl" sz="4000" b="1" u="sng" dirty="0">
                <a:solidFill>
                  <a:srgbClr val="A4A000"/>
                </a:solidFill>
                <a:effectLst>
                  <a:outerShdw blurRad="38100" dist="38100" dir="2700000" algn="tl">
                    <a:srgbClr val="000000"/>
                  </a:outerShdw>
                </a:effectLst>
              </a:rPr>
              <a:t>Francia</a:t>
            </a:r>
            <a:r>
              <a:rPr lang="es-ES_tradnl" sz="4000" b="1" dirty="0">
                <a:solidFill>
                  <a:srgbClr val="A4A000"/>
                </a:solidFill>
                <a:effectLst>
                  <a:outerShdw blurRad="38100" dist="38100" dir="2700000" algn="tl">
                    <a:srgbClr val="000000"/>
                  </a:outerShdw>
                </a:effectLst>
              </a:rPr>
              <a:t>     </a:t>
            </a:r>
            <a:r>
              <a:rPr lang="es-ES_tradnl" sz="4000" b="1" dirty="0" smtClean="0">
                <a:solidFill>
                  <a:srgbClr val="A4A000"/>
                </a:solidFill>
                <a:effectLst>
                  <a:outerShdw blurRad="38100" dist="38100" dir="2700000" algn="tl">
                    <a:srgbClr val="000000"/>
                  </a:outerShdw>
                </a:effectLst>
              </a:rPr>
              <a:t>   P.J</a:t>
            </a:r>
            <a:r>
              <a:rPr lang="es-ES_tradnl" sz="4000" b="1" dirty="0">
                <a:solidFill>
                  <a:srgbClr val="A4A000"/>
                </a:solidFill>
                <a:effectLst>
                  <a:outerShdw blurRad="38100" dist="38100" dir="2700000" algn="tl">
                    <a:srgbClr val="000000"/>
                  </a:outerShdw>
                </a:effectLst>
              </a:rPr>
              <a:t>. </a:t>
            </a:r>
            <a:r>
              <a:rPr lang="es-ES_tradnl" sz="4000" b="1" dirty="0" err="1">
                <a:solidFill>
                  <a:srgbClr val="A4A000"/>
                </a:solidFill>
                <a:effectLst>
                  <a:outerShdw blurRad="38100" dist="38100" dir="2700000" algn="tl">
                    <a:srgbClr val="000000"/>
                  </a:outerShdw>
                </a:effectLst>
              </a:rPr>
              <a:t>Barthez</a:t>
            </a:r>
            <a:r>
              <a:rPr lang="es-ES_tradnl" sz="4000" b="1" dirty="0">
                <a:solidFill>
                  <a:srgbClr val="A4A000"/>
                </a:solidFill>
                <a:effectLst>
                  <a:outerShdw blurRad="38100" dist="38100" dir="2700000" algn="tl">
                    <a:srgbClr val="000000"/>
                  </a:outerShdw>
                </a:effectLst>
              </a:rPr>
              <a:t>  </a:t>
            </a:r>
            <a:r>
              <a:rPr lang="es-ES_tradnl" sz="2800" b="1" dirty="0">
                <a:solidFill>
                  <a:srgbClr val="A4A000"/>
                </a:solidFill>
                <a:effectLst>
                  <a:outerShdw blurRad="38100" dist="38100" dir="2700000" algn="tl">
                    <a:srgbClr val="000000"/>
                  </a:outerShdw>
                </a:effectLst>
              </a:rPr>
              <a:t>(1734-1806)</a:t>
            </a:r>
            <a:endParaRPr lang="es-ES" sz="4000" b="1" dirty="0">
              <a:solidFill>
                <a:srgbClr val="A4A000"/>
              </a:solidFill>
              <a:effectLst>
                <a:outerShdw blurRad="38100" dist="38100" dir="2700000" algn="tl">
                  <a:srgbClr val="000000"/>
                </a:outerShdw>
              </a:effectLst>
            </a:endParaRPr>
          </a:p>
        </p:txBody>
      </p:sp>
      <p:sp>
        <p:nvSpPr>
          <p:cNvPr id="46090" name="Text Box 10"/>
          <p:cNvSpPr txBox="1">
            <a:spLocks noChangeArrowheads="1"/>
          </p:cNvSpPr>
          <p:nvPr/>
        </p:nvSpPr>
        <p:spPr bwMode="auto">
          <a:xfrm>
            <a:off x="2411413" y="260350"/>
            <a:ext cx="3352800" cy="777875"/>
          </a:xfrm>
          <a:prstGeom prst="rect">
            <a:avLst/>
          </a:prstGeom>
          <a:solidFill>
            <a:srgbClr val="FFFFCC"/>
          </a:solidFill>
          <a:ln w="76200" cmpd="tri">
            <a:solidFill>
              <a:srgbClr val="A4A000"/>
            </a:solidFill>
            <a:miter lim="800000"/>
            <a:headEnd/>
            <a:tailEnd/>
          </a:ln>
          <a:effectLst/>
        </p:spPr>
        <p:txBody>
          <a:bodyPr>
            <a:spAutoFit/>
          </a:bodyPr>
          <a:lstStyle/>
          <a:p>
            <a:pPr algn="ctr">
              <a:spcBef>
                <a:spcPct val="50000"/>
              </a:spcBef>
            </a:pPr>
            <a:r>
              <a:rPr lang="es-ES" sz="4000" b="1">
                <a:solidFill>
                  <a:srgbClr val="A4A000"/>
                </a:solidFill>
                <a:effectLst>
                  <a:outerShdw blurRad="38100" dist="38100" dir="2700000" algn="tl">
                    <a:srgbClr val="000000"/>
                  </a:outerShdw>
                </a:effectLst>
              </a:rPr>
              <a:t>ANIMISMO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087"/>
                                        </p:tgtEl>
                                        <p:attrNameLst>
                                          <p:attrName>style.visibility</p:attrName>
                                        </p:attrNameLst>
                                      </p:cBhvr>
                                      <p:to>
                                        <p:strVal val="visible"/>
                                      </p:to>
                                    </p:set>
                                    <p:animEffect transition="in" filter="wipe(up)">
                                      <p:cBhvr>
                                        <p:cTn id="7" dur="1000"/>
                                        <p:tgtEl>
                                          <p:spTgt spid="46087"/>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6084"/>
                                        </p:tgtEl>
                                        <p:attrNameLst>
                                          <p:attrName>style.visibility</p:attrName>
                                        </p:attrNameLst>
                                      </p:cBhvr>
                                      <p:to>
                                        <p:strVal val="visible"/>
                                      </p:to>
                                    </p:set>
                                    <p:animEffect transition="in" filter="wipe(up)">
                                      <p:cBhvr>
                                        <p:cTn id="11" dur="1000"/>
                                        <p:tgtEl>
                                          <p:spTgt spid="46084"/>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46086"/>
                                        </p:tgtEl>
                                        <p:attrNameLst>
                                          <p:attrName>style.visibility</p:attrName>
                                        </p:attrNameLst>
                                      </p:cBhvr>
                                      <p:to>
                                        <p:strVal val="visible"/>
                                      </p:to>
                                    </p:set>
                                    <p:animEffect transition="in" filter="wipe(up)">
                                      <p:cBhvr>
                                        <p:cTn id="15" dur="1000"/>
                                        <p:tgtEl>
                                          <p:spTgt spid="46086"/>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46089"/>
                                        </p:tgtEl>
                                        <p:attrNameLst>
                                          <p:attrName>style.visibility</p:attrName>
                                        </p:attrNameLst>
                                      </p:cBhvr>
                                      <p:to>
                                        <p:strVal val="visible"/>
                                      </p:to>
                                    </p:set>
                                    <p:animEffect transition="in" filter="wipe(up)">
                                      <p:cBhvr>
                                        <p:cTn id="19" dur="1000"/>
                                        <p:tgtEl>
                                          <p:spTgt spid="46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6086" grpId="0" animBg="1"/>
      <p:bldP spid="46087" grpId="0" animBg="1"/>
      <p:bldP spid="4608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ext Box 3"/>
          <p:cNvSpPr txBox="1">
            <a:spLocks noChangeArrowheads="1"/>
          </p:cNvSpPr>
          <p:nvPr/>
        </p:nvSpPr>
        <p:spPr bwMode="auto">
          <a:xfrm>
            <a:off x="2484438" y="260350"/>
            <a:ext cx="3352800" cy="777875"/>
          </a:xfrm>
          <a:prstGeom prst="rect">
            <a:avLst/>
          </a:prstGeom>
          <a:solidFill>
            <a:srgbClr val="FFFFCC"/>
          </a:solidFill>
          <a:ln w="76200" cmpd="tri">
            <a:solidFill>
              <a:srgbClr val="A4A000"/>
            </a:solidFill>
            <a:miter lim="800000"/>
            <a:headEnd/>
            <a:tailEnd/>
          </a:ln>
          <a:effectLst/>
        </p:spPr>
        <p:txBody>
          <a:bodyPr>
            <a:spAutoFit/>
          </a:bodyPr>
          <a:lstStyle/>
          <a:p>
            <a:pPr algn="ctr">
              <a:spcBef>
                <a:spcPct val="50000"/>
              </a:spcBef>
            </a:pPr>
            <a:r>
              <a:rPr lang="es-ES_tradnl" sz="4000" b="1">
                <a:solidFill>
                  <a:srgbClr val="A4A000"/>
                </a:solidFill>
                <a:effectLst>
                  <a:outerShdw blurRad="38100" dist="38100" dir="2700000" algn="tl">
                    <a:srgbClr val="000000"/>
                  </a:outerShdw>
                </a:effectLst>
              </a:rPr>
              <a:t>VITALISMO</a:t>
            </a:r>
            <a:endParaRPr lang="es-ES" sz="4000" b="1">
              <a:solidFill>
                <a:srgbClr val="A4A000"/>
              </a:solidFill>
              <a:effectLst>
                <a:outerShdw blurRad="38100" dist="38100" dir="2700000" algn="tl">
                  <a:srgbClr val="000000"/>
                </a:outerShdw>
              </a:effectLst>
            </a:endParaRPr>
          </a:p>
        </p:txBody>
      </p:sp>
      <p:sp>
        <p:nvSpPr>
          <p:cNvPr id="94213" name="Text Box 5"/>
          <p:cNvSpPr txBox="1">
            <a:spLocks noChangeArrowheads="1"/>
          </p:cNvSpPr>
          <p:nvPr/>
        </p:nvSpPr>
        <p:spPr bwMode="auto">
          <a:xfrm>
            <a:off x="2484438" y="1052513"/>
            <a:ext cx="3352800" cy="777875"/>
          </a:xfrm>
          <a:prstGeom prst="rect">
            <a:avLst/>
          </a:prstGeom>
          <a:solidFill>
            <a:srgbClr val="CCFFCC"/>
          </a:solidFill>
          <a:ln w="76200" cmpd="tri">
            <a:solidFill>
              <a:srgbClr val="A4A000"/>
            </a:solidFill>
            <a:miter lim="800000"/>
            <a:headEnd/>
            <a:tailEnd/>
          </a:ln>
          <a:effectLst/>
        </p:spPr>
        <p:txBody>
          <a:bodyPr>
            <a:spAutoFit/>
          </a:bodyPr>
          <a:lstStyle/>
          <a:p>
            <a:pPr algn="ctr">
              <a:spcBef>
                <a:spcPct val="50000"/>
              </a:spcBef>
            </a:pPr>
            <a:r>
              <a:rPr lang="es-ES_tradnl" sz="4000" b="1">
                <a:solidFill>
                  <a:srgbClr val="A4A000"/>
                </a:solidFill>
                <a:effectLst>
                  <a:outerShdw blurRad="38100" dist="38100" dir="2700000" algn="tl">
                    <a:srgbClr val="000000"/>
                  </a:outerShdw>
                </a:effectLst>
              </a:rPr>
              <a:t>P.J. Barthez</a:t>
            </a:r>
            <a:endParaRPr lang="es-ES" sz="4000" b="1">
              <a:solidFill>
                <a:srgbClr val="A4A000"/>
              </a:solidFill>
              <a:effectLst>
                <a:outerShdw blurRad="38100" dist="38100" dir="2700000" algn="tl">
                  <a:srgbClr val="000000"/>
                </a:outerShdw>
              </a:effectLst>
            </a:endParaRPr>
          </a:p>
        </p:txBody>
      </p:sp>
      <p:sp>
        <p:nvSpPr>
          <p:cNvPr id="94214" name="Text Box 6"/>
          <p:cNvSpPr txBox="1">
            <a:spLocks noChangeArrowheads="1"/>
          </p:cNvSpPr>
          <p:nvPr/>
        </p:nvSpPr>
        <p:spPr bwMode="auto">
          <a:xfrm>
            <a:off x="2483768" y="2132856"/>
            <a:ext cx="3352800" cy="1138773"/>
          </a:xfrm>
          <a:prstGeom prst="rect">
            <a:avLst/>
          </a:prstGeom>
          <a:solidFill>
            <a:srgbClr val="CCFFCC"/>
          </a:solidFill>
          <a:ln w="76200" cmpd="tri">
            <a:solidFill>
              <a:srgbClr val="A4A000"/>
            </a:solidFill>
            <a:miter lim="800000"/>
            <a:headEnd/>
            <a:tailEnd/>
          </a:ln>
          <a:effectLst/>
        </p:spPr>
        <p:txBody>
          <a:bodyPr>
            <a:spAutoFit/>
          </a:bodyPr>
          <a:lstStyle/>
          <a:p>
            <a:pPr algn="ctr">
              <a:spcBef>
                <a:spcPct val="50000"/>
              </a:spcBef>
            </a:pPr>
            <a:r>
              <a:rPr lang="es-ES" sz="3600" b="1" dirty="0">
                <a:solidFill>
                  <a:srgbClr val="A4A000"/>
                </a:solidFill>
                <a:effectLst>
                  <a:outerShdw blurRad="38100" dist="38100" dir="2700000" algn="tl">
                    <a:srgbClr val="000000"/>
                  </a:outerShdw>
                </a:effectLst>
              </a:rPr>
              <a:t>Principio vital </a:t>
            </a:r>
            <a:r>
              <a:rPr lang="es-ES" sz="3200" b="1" dirty="0">
                <a:solidFill>
                  <a:srgbClr val="A4A000"/>
                </a:solidFill>
                <a:effectLst>
                  <a:outerShdw blurRad="38100" dist="38100" dir="2700000" algn="tl">
                    <a:srgbClr val="000000"/>
                  </a:outerShdw>
                </a:effectLst>
              </a:rPr>
              <a:t>(vis </a:t>
            </a:r>
            <a:r>
              <a:rPr lang="es-ES" sz="3200" b="1" dirty="0" err="1">
                <a:solidFill>
                  <a:srgbClr val="A4A000"/>
                </a:solidFill>
                <a:effectLst>
                  <a:outerShdw blurRad="38100" dist="38100" dir="2700000" algn="tl">
                    <a:srgbClr val="000000"/>
                  </a:outerShdw>
                </a:effectLst>
              </a:rPr>
              <a:t>medicatrix</a:t>
            </a:r>
            <a:r>
              <a:rPr lang="es-ES" sz="3200" b="1" dirty="0">
                <a:solidFill>
                  <a:srgbClr val="A4A000"/>
                </a:solidFill>
                <a:effectLst>
                  <a:outerShdw blurRad="38100" dist="38100" dir="2700000" algn="tl">
                    <a:srgbClr val="000000"/>
                  </a:outerShdw>
                </a:effectLst>
              </a:rPr>
              <a:t>)</a:t>
            </a:r>
          </a:p>
        </p:txBody>
      </p:sp>
      <p:sp>
        <p:nvSpPr>
          <p:cNvPr id="94215" name="Text Box 7"/>
          <p:cNvSpPr txBox="1">
            <a:spLocks noChangeArrowheads="1"/>
          </p:cNvSpPr>
          <p:nvPr/>
        </p:nvSpPr>
        <p:spPr bwMode="auto">
          <a:xfrm>
            <a:off x="2484438" y="3644900"/>
            <a:ext cx="3352800" cy="1200329"/>
          </a:xfrm>
          <a:prstGeom prst="rect">
            <a:avLst/>
          </a:prstGeom>
          <a:solidFill>
            <a:srgbClr val="CCFFCC"/>
          </a:solidFill>
          <a:ln w="76200" cmpd="tri">
            <a:solidFill>
              <a:srgbClr val="A4A000"/>
            </a:solidFill>
            <a:miter lim="800000"/>
            <a:headEnd/>
            <a:tailEnd/>
          </a:ln>
          <a:effectLst/>
        </p:spPr>
        <p:txBody>
          <a:bodyPr>
            <a:spAutoFit/>
          </a:bodyPr>
          <a:lstStyle/>
          <a:p>
            <a:pPr algn="ctr">
              <a:spcBef>
                <a:spcPct val="50000"/>
              </a:spcBef>
            </a:pPr>
            <a:r>
              <a:rPr lang="es-ES" sz="3600" b="1" dirty="0">
                <a:solidFill>
                  <a:srgbClr val="A4A000"/>
                </a:solidFill>
                <a:effectLst>
                  <a:outerShdw blurRad="38100" dist="38100" dir="2700000" algn="tl">
                    <a:srgbClr val="000000"/>
                  </a:outerShdw>
                </a:effectLst>
              </a:rPr>
              <a:t>Principio vital no es alma</a:t>
            </a:r>
          </a:p>
        </p:txBody>
      </p:sp>
      <p:sp>
        <p:nvSpPr>
          <p:cNvPr id="94216" name="Text Box 8"/>
          <p:cNvSpPr txBox="1">
            <a:spLocks noChangeArrowheads="1"/>
          </p:cNvSpPr>
          <p:nvPr/>
        </p:nvSpPr>
        <p:spPr bwMode="auto">
          <a:xfrm>
            <a:off x="1042988" y="5084763"/>
            <a:ext cx="7345362" cy="1387475"/>
          </a:xfrm>
          <a:prstGeom prst="rect">
            <a:avLst/>
          </a:prstGeom>
          <a:solidFill>
            <a:srgbClr val="CCFFCC"/>
          </a:solidFill>
          <a:ln w="76200" cmpd="tri">
            <a:solidFill>
              <a:srgbClr val="A4A000"/>
            </a:solidFill>
            <a:miter lim="800000"/>
            <a:headEnd/>
            <a:tailEnd/>
          </a:ln>
          <a:effectLst/>
        </p:spPr>
        <p:txBody>
          <a:bodyPr>
            <a:spAutoFit/>
          </a:bodyPr>
          <a:lstStyle/>
          <a:p>
            <a:pPr algn="ctr">
              <a:spcBef>
                <a:spcPct val="50000"/>
              </a:spcBef>
            </a:pPr>
            <a:r>
              <a:rPr lang="es-ES" sz="4000" b="1">
                <a:solidFill>
                  <a:srgbClr val="A4A000"/>
                </a:solidFill>
                <a:effectLst>
                  <a:outerShdw blurRad="38100" dist="38100" dir="2700000" algn="tl">
                    <a:srgbClr val="000000"/>
                  </a:outerShdw>
                </a:effectLst>
              </a:rPr>
              <a:t>Enfermedad =  Principio vital desequilibrado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4211"/>
                                        </p:tgtEl>
                                        <p:attrNameLst>
                                          <p:attrName>style.visibility</p:attrName>
                                        </p:attrNameLst>
                                      </p:cBhvr>
                                      <p:to>
                                        <p:strVal val="visible"/>
                                      </p:to>
                                    </p:set>
                                    <p:anim calcmode="lin" valueType="num">
                                      <p:cBhvr>
                                        <p:cTn id="7" dur="500" fill="hold"/>
                                        <p:tgtEl>
                                          <p:spTgt spid="94211"/>
                                        </p:tgtEl>
                                        <p:attrNameLst>
                                          <p:attrName>ppt_w</p:attrName>
                                        </p:attrNameLst>
                                      </p:cBhvr>
                                      <p:tavLst>
                                        <p:tav tm="0">
                                          <p:val>
                                            <p:fltVal val="0"/>
                                          </p:val>
                                        </p:tav>
                                        <p:tav tm="100000">
                                          <p:val>
                                            <p:strVal val="#ppt_w"/>
                                          </p:val>
                                        </p:tav>
                                      </p:tavLst>
                                    </p:anim>
                                    <p:anim calcmode="lin" valueType="num">
                                      <p:cBhvr>
                                        <p:cTn id="8" dur="500" fill="hold"/>
                                        <p:tgtEl>
                                          <p:spTgt spid="9421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94213"/>
                                        </p:tgtEl>
                                        <p:attrNameLst>
                                          <p:attrName>style.visibility</p:attrName>
                                        </p:attrNameLst>
                                      </p:cBhvr>
                                      <p:to>
                                        <p:strVal val="visible"/>
                                      </p:to>
                                    </p:set>
                                    <p:anim calcmode="lin" valueType="num">
                                      <p:cBhvr>
                                        <p:cTn id="13" dur="500" fill="hold"/>
                                        <p:tgtEl>
                                          <p:spTgt spid="94213"/>
                                        </p:tgtEl>
                                        <p:attrNameLst>
                                          <p:attrName>ppt_w</p:attrName>
                                        </p:attrNameLst>
                                      </p:cBhvr>
                                      <p:tavLst>
                                        <p:tav tm="0">
                                          <p:val>
                                            <p:fltVal val="0"/>
                                          </p:val>
                                        </p:tav>
                                        <p:tav tm="100000">
                                          <p:val>
                                            <p:strVal val="#ppt_w"/>
                                          </p:val>
                                        </p:tav>
                                      </p:tavLst>
                                    </p:anim>
                                    <p:anim calcmode="lin" valueType="num">
                                      <p:cBhvr>
                                        <p:cTn id="14" dur="500" fill="hold"/>
                                        <p:tgtEl>
                                          <p:spTgt spid="9421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94214"/>
                                        </p:tgtEl>
                                        <p:attrNameLst>
                                          <p:attrName>style.visibility</p:attrName>
                                        </p:attrNameLst>
                                      </p:cBhvr>
                                      <p:to>
                                        <p:strVal val="visible"/>
                                      </p:to>
                                    </p:set>
                                    <p:anim calcmode="lin" valueType="num">
                                      <p:cBhvr>
                                        <p:cTn id="19" dur="500" fill="hold"/>
                                        <p:tgtEl>
                                          <p:spTgt spid="94214"/>
                                        </p:tgtEl>
                                        <p:attrNameLst>
                                          <p:attrName>ppt_w</p:attrName>
                                        </p:attrNameLst>
                                      </p:cBhvr>
                                      <p:tavLst>
                                        <p:tav tm="0">
                                          <p:val>
                                            <p:fltVal val="0"/>
                                          </p:val>
                                        </p:tav>
                                        <p:tav tm="100000">
                                          <p:val>
                                            <p:strVal val="#ppt_w"/>
                                          </p:val>
                                        </p:tav>
                                      </p:tavLst>
                                    </p:anim>
                                    <p:anim calcmode="lin" valueType="num">
                                      <p:cBhvr>
                                        <p:cTn id="20" dur="500" fill="hold"/>
                                        <p:tgtEl>
                                          <p:spTgt spid="94214"/>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94215"/>
                                        </p:tgtEl>
                                        <p:attrNameLst>
                                          <p:attrName>style.visibility</p:attrName>
                                        </p:attrNameLst>
                                      </p:cBhvr>
                                      <p:to>
                                        <p:strVal val="visible"/>
                                      </p:to>
                                    </p:set>
                                    <p:anim calcmode="lin" valueType="num">
                                      <p:cBhvr>
                                        <p:cTn id="25" dur="500" fill="hold"/>
                                        <p:tgtEl>
                                          <p:spTgt spid="94215"/>
                                        </p:tgtEl>
                                        <p:attrNameLst>
                                          <p:attrName>ppt_w</p:attrName>
                                        </p:attrNameLst>
                                      </p:cBhvr>
                                      <p:tavLst>
                                        <p:tav tm="0">
                                          <p:val>
                                            <p:fltVal val="0"/>
                                          </p:val>
                                        </p:tav>
                                        <p:tav tm="100000">
                                          <p:val>
                                            <p:strVal val="#ppt_w"/>
                                          </p:val>
                                        </p:tav>
                                      </p:tavLst>
                                    </p:anim>
                                    <p:anim calcmode="lin" valueType="num">
                                      <p:cBhvr>
                                        <p:cTn id="26" dur="500" fill="hold"/>
                                        <p:tgtEl>
                                          <p:spTgt spid="9421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94216"/>
                                        </p:tgtEl>
                                        <p:attrNameLst>
                                          <p:attrName>style.visibility</p:attrName>
                                        </p:attrNameLst>
                                      </p:cBhvr>
                                      <p:to>
                                        <p:strVal val="visible"/>
                                      </p:to>
                                    </p:set>
                                    <p:anim calcmode="lin" valueType="num">
                                      <p:cBhvr>
                                        <p:cTn id="31" dur="500" fill="hold"/>
                                        <p:tgtEl>
                                          <p:spTgt spid="94216"/>
                                        </p:tgtEl>
                                        <p:attrNameLst>
                                          <p:attrName>ppt_w</p:attrName>
                                        </p:attrNameLst>
                                      </p:cBhvr>
                                      <p:tavLst>
                                        <p:tav tm="0">
                                          <p:val>
                                            <p:fltVal val="0"/>
                                          </p:val>
                                        </p:tav>
                                        <p:tav tm="100000">
                                          <p:val>
                                            <p:strVal val="#ppt_w"/>
                                          </p:val>
                                        </p:tav>
                                      </p:tavLst>
                                    </p:anim>
                                    <p:anim calcmode="lin" valueType="num">
                                      <p:cBhvr>
                                        <p:cTn id="32" dur="500" fill="hold"/>
                                        <p:tgtEl>
                                          <p:spTgt spid="942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nimBg="1" autoUpdateAnimBg="0"/>
      <p:bldP spid="94213" grpId="0" animBg="1" autoUpdateAnimBg="0"/>
      <p:bldP spid="94214" grpId="0" animBg="1" autoUpdateAnimBg="0"/>
      <p:bldP spid="94215" grpId="0" animBg="1" autoUpdateAnimBg="0"/>
      <p:bldP spid="94216"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Text Box 4"/>
          <p:cNvSpPr txBox="1">
            <a:spLocks noChangeArrowheads="1"/>
          </p:cNvSpPr>
          <p:nvPr/>
        </p:nvSpPr>
        <p:spPr bwMode="auto">
          <a:xfrm>
            <a:off x="2484438" y="260350"/>
            <a:ext cx="3352800" cy="777875"/>
          </a:xfrm>
          <a:prstGeom prst="rect">
            <a:avLst/>
          </a:prstGeom>
          <a:solidFill>
            <a:srgbClr val="FFFFCC"/>
          </a:solidFill>
          <a:ln w="76200" cmpd="tri">
            <a:solidFill>
              <a:srgbClr val="A4A000"/>
            </a:solidFill>
            <a:miter lim="800000"/>
            <a:headEnd/>
            <a:tailEnd/>
          </a:ln>
          <a:effectLst/>
        </p:spPr>
        <p:txBody>
          <a:bodyPr>
            <a:spAutoFit/>
          </a:bodyPr>
          <a:lstStyle/>
          <a:p>
            <a:pPr algn="ctr">
              <a:spcBef>
                <a:spcPct val="50000"/>
              </a:spcBef>
            </a:pPr>
            <a:r>
              <a:rPr lang="es-ES_tradnl" sz="4000" b="1">
                <a:solidFill>
                  <a:srgbClr val="A4A000"/>
                </a:solidFill>
                <a:effectLst>
                  <a:outerShdw blurRad="38100" dist="38100" dir="2700000" algn="tl">
                    <a:srgbClr val="000000"/>
                  </a:outerShdw>
                </a:effectLst>
              </a:rPr>
              <a:t>VITALISMO</a:t>
            </a:r>
            <a:endParaRPr lang="es-ES" sz="4000" b="1">
              <a:solidFill>
                <a:srgbClr val="A4A000"/>
              </a:solidFill>
              <a:effectLst>
                <a:outerShdw blurRad="38100" dist="38100" dir="2700000" algn="tl">
                  <a:srgbClr val="000000"/>
                </a:outerShdw>
              </a:effectLst>
            </a:endParaRPr>
          </a:p>
        </p:txBody>
      </p:sp>
      <p:sp>
        <p:nvSpPr>
          <p:cNvPr id="98309" name="Text Box 5"/>
          <p:cNvSpPr txBox="1">
            <a:spLocks noChangeArrowheads="1"/>
          </p:cNvSpPr>
          <p:nvPr/>
        </p:nvSpPr>
        <p:spPr bwMode="auto">
          <a:xfrm>
            <a:off x="323850" y="1700213"/>
            <a:ext cx="3352800" cy="777875"/>
          </a:xfrm>
          <a:prstGeom prst="rect">
            <a:avLst/>
          </a:prstGeom>
          <a:solidFill>
            <a:srgbClr val="FFFFCC"/>
          </a:solidFill>
          <a:ln w="76200" cmpd="tri">
            <a:solidFill>
              <a:srgbClr val="A4A000"/>
            </a:solidFill>
            <a:miter lim="800000"/>
            <a:headEnd/>
            <a:tailEnd/>
          </a:ln>
          <a:effectLst/>
        </p:spPr>
        <p:txBody>
          <a:bodyPr>
            <a:spAutoFit/>
          </a:bodyPr>
          <a:lstStyle/>
          <a:p>
            <a:pPr algn="ctr">
              <a:spcBef>
                <a:spcPct val="50000"/>
              </a:spcBef>
            </a:pPr>
            <a:r>
              <a:rPr lang="es-ES" sz="4000" b="1">
                <a:solidFill>
                  <a:srgbClr val="A4A000"/>
                </a:solidFill>
                <a:effectLst>
                  <a:outerShdw blurRad="38100" dist="38100" dir="2700000" algn="tl">
                    <a:srgbClr val="000000"/>
                  </a:outerShdw>
                </a:effectLst>
              </a:rPr>
              <a:t>STAHLIANO</a:t>
            </a:r>
          </a:p>
        </p:txBody>
      </p:sp>
      <p:sp>
        <p:nvSpPr>
          <p:cNvPr id="98310" name="Text Box 6"/>
          <p:cNvSpPr txBox="1">
            <a:spLocks noChangeArrowheads="1"/>
          </p:cNvSpPr>
          <p:nvPr/>
        </p:nvSpPr>
        <p:spPr bwMode="auto">
          <a:xfrm>
            <a:off x="250825" y="3429000"/>
            <a:ext cx="3352800" cy="1754326"/>
          </a:xfrm>
          <a:prstGeom prst="rect">
            <a:avLst/>
          </a:prstGeom>
          <a:solidFill>
            <a:srgbClr val="FFFFCC"/>
          </a:solidFill>
          <a:ln w="76200" cmpd="tri">
            <a:solidFill>
              <a:srgbClr val="A4A000"/>
            </a:solidFill>
            <a:miter lim="800000"/>
            <a:headEnd/>
            <a:tailEnd/>
          </a:ln>
          <a:effectLst/>
        </p:spPr>
        <p:txBody>
          <a:bodyPr>
            <a:spAutoFit/>
          </a:bodyPr>
          <a:lstStyle/>
          <a:p>
            <a:pPr algn="ctr">
              <a:spcBef>
                <a:spcPct val="50000"/>
              </a:spcBef>
            </a:pPr>
            <a:r>
              <a:rPr lang="es-ES" sz="3600" b="1" dirty="0">
                <a:solidFill>
                  <a:srgbClr val="A4A000"/>
                </a:solidFill>
                <a:effectLst>
                  <a:outerShdw blurRad="38100" dist="38100" dir="2700000" algn="tl">
                    <a:srgbClr val="000000"/>
                  </a:outerShdw>
                </a:effectLst>
              </a:rPr>
              <a:t>Ánima de origen y destino divino</a:t>
            </a:r>
          </a:p>
        </p:txBody>
      </p:sp>
      <p:sp>
        <p:nvSpPr>
          <p:cNvPr id="98311" name="Text Box 7"/>
          <p:cNvSpPr txBox="1">
            <a:spLocks noChangeArrowheads="1"/>
          </p:cNvSpPr>
          <p:nvPr/>
        </p:nvSpPr>
        <p:spPr bwMode="auto">
          <a:xfrm>
            <a:off x="4643438" y="1700213"/>
            <a:ext cx="4287837" cy="777875"/>
          </a:xfrm>
          <a:prstGeom prst="rect">
            <a:avLst/>
          </a:prstGeom>
          <a:solidFill>
            <a:srgbClr val="FFFFCC"/>
          </a:solidFill>
          <a:ln w="76200" cmpd="tri">
            <a:solidFill>
              <a:srgbClr val="A4A000"/>
            </a:solidFill>
            <a:miter lim="800000"/>
            <a:headEnd/>
            <a:tailEnd/>
          </a:ln>
          <a:effectLst/>
        </p:spPr>
        <p:txBody>
          <a:bodyPr>
            <a:spAutoFit/>
          </a:bodyPr>
          <a:lstStyle/>
          <a:p>
            <a:pPr algn="ctr">
              <a:spcBef>
                <a:spcPct val="50000"/>
              </a:spcBef>
            </a:pPr>
            <a:r>
              <a:rPr lang="es-ES" sz="4000" b="1">
                <a:solidFill>
                  <a:srgbClr val="A4A000"/>
                </a:solidFill>
                <a:effectLst>
                  <a:outerShdw blurRad="38100" dist="38100" dir="2700000" algn="tl">
                    <a:srgbClr val="000000"/>
                  </a:outerShdw>
                </a:effectLst>
              </a:rPr>
              <a:t>BARTHEZIANO</a:t>
            </a:r>
          </a:p>
        </p:txBody>
      </p:sp>
      <p:sp>
        <p:nvSpPr>
          <p:cNvPr id="98312" name="Text Box 8"/>
          <p:cNvSpPr txBox="1">
            <a:spLocks noChangeArrowheads="1"/>
          </p:cNvSpPr>
          <p:nvPr/>
        </p:nvSpPr>
        <p:spPr bwMode="auto">
          <a:xfrm>
            <a:off x="5076825" y="3716338"/>
            <a:ext cx="3352800" cy="1200329"/>
          </a:xfrm>
          <a:prstGeom prst="rect">
            <a:avLst/>
          </a:prstGeom>
          <a:solidFill>
            <a:srgbClr val="FFFFCC"/>
          </a:solidFill>
          <a:ln w="76200" cmpd="tri">
            <a:solidFill>
              <a:srgbClr val="A4A000"/>
            </a:solidFill>
            <a:miter lim="800000"/>
            <a:headEnd/>
            <a:tailEnd/>
          </a:ln>
          <a:effectLst/>
        </p:spPr>
        <p:txBody>
          <a:bodyPr>
            <a:spAutoFit/>
          </a:bodyPr>
          <a:lstStyle/>
          <a:p>
            <a:pPr algn="ctr">
              <a:spcBef>
                <a:spcPct val="50000"/>
              </a:spcBef>
            </a:pPr>
            <a:r>
              <a:rPr lang="es-ES" sz="3600" b="1" dirty="0">
                <a:solidFill>
                  <a:srgbClr val="A4A000"/>
                </a:solidFill>
                <a:effectLst>
                  <a:outerShdw blurRad="38100" dist="38100" dir="2700000" algn="tl">
                    <a:srgbClr val="000000"/>
                  </a:outerShdw>
                </a:effectLst>
              </a:rPr>
              <a:t>Principio vital  biológico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8308"/>
                                        </p:tgtEl>
                                        <p:attrNameLst>
                                          <p:attrName>style.visibility</p:attrName>
                                        </p:attrNameLst>
                                      </p:cBhvr>
                                      <p:to>
                                        <p:strVal val="visible"/>
                                      </p:to>
                                    </p:set>
                                    <p:anim calcmode="lin" valueType="num">
                                      <p:cBhvr>
                                        <p:cTn id="7" dur="500" fill="hold"/>
                                        <p:tgtEl>
                                          <p:spTgt spid="98308"/>
                                        </p:tgtEl>
                                        <p:attrNameLst>
                                          <p:attrName>ppt_w</p:attrName>
                                        </p:attrNameLst>
                                      </p:cBhvr>
                                      <p:tavLst>
                                        <p:tav tm="0">
                                          <p:val>
                                            <p:fltVal val="0"/>
                                          </p:val>
                                        </p:tav>
                                        <p:tav tm="100000">
                                          <p:val>
                                            <p:strVal val="#ppt_w"/>
                                          </p:val>
                                        </p:tav>
                                      </p:tavLst>
                                    </p:anim>
                                    <p:anim calcmode="lin" valueType="num">
                                      <p:cBhvr>
                                        <p:cTn id="8" dur="500" fill="hold"/>
                                        <p:tgtEl>
                                          <p:spTgt spid="9830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98309"/>
                                        </p:tgtEl>
                                        <p:attrNameLst>
                                          <p:attrName>style.visibility</p:attrName>
                                        </p:attrNameLst>
                                      </p:cBhvr>
                                      <p:to>
                                        <p:strVal val="visible"/>
                                      </p:to>
                                    </p:set>
                                    <p:anim calcmode="lin" valueType="num">
                                      <p:cBhvr>
                                        <p:cTn id="12" dur="500" fill="hold"/>
                                        <p:tgtEl>
                                          <p:spTgt spid="98309"/>
                                        </p:tgtEl>
                                        <p:attrNameLst>
                                          <p:attrName>ppt_w</p:attrName>
                                        </p:attrNameLst>
                                      </p:cBhvr>
                                      <p:tavLst>
                                        <p:tav tm="0">
                                          <p:val>
                                            <p:fltVal val="0"/>
                                          </p:val>
                                        </p:tav>
                                        <p:tav tm="100000">
                                          <p:val>
                                            <p:strVal val="#ppt_w"/>
                                          </p:val>
                                        </p:tav>
                                      </p:tavLst>
                                    </p:anim>
                                    <p:anim calcmode="lin" valueType="num">
                                      <p:cBhvr>
                                        <p:cTn id="13" dur="500" fill="hold"/>
                                        <p:tgtEl>
                                          <p:spTgt spid="98309"/>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98310"/>
                                        </p:tgtEl>
                                        <p:attrNameLst>
                                          <p:attrName>style.visibility</p:attrName>
                                        </p:attrNameLst>
                                      </p:cBhvr>
                                      <p:to>
                                        <p:strVal val="visible"/>
                                      </p:to>
                                    </p:set>
                                    <p:anim calcmode="lin" valueType="num">
                                      <p:cBhvr>
                                        <p:cTn id="17" dur="500" fill="hold"/>
                                        <p:tgtEl>
                                          <p:spTgt spid="98310"/>
                                        </p:tgtEl>
                                        <p:attrNameLst>
                                          <p:attrName>ppt_w</p:attrName>
                                        </p:attrNameLst>
                                      </p:cBhvr>
                                      <p:tavLst>
                                        <p:tav tm="0">
                                          <p:val>
                                            <p:fltVal val="0"/>
                                          </p:val>
                                        </p:tav>
                                        <p:tav tm="100000">
                                          <p:val>
                                            <p:strVal val="#ppt_w"/>
                                          </p:val>
                                        </p:tav>
                                      </p:tavLst>
                                    </p:anim>
                                    <p:anim calcmode="lin" valueType="num">
                                      <p:cBhvr>
                                        <p:cTn id="18" dur="500" fill="hold"/>
                                        <p:tgtEl>
                                          <p:spTgt spid="98310"/>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98311"/>
                                        </p:tgtEl>
                                        <p:attrNameLst>
                                          <p:attrName>style.visibility</p:attrName>
                                        </p:attrNameLst>
                                      </p:cBhvr>
                                      <p:to>
                                        <p:strVal val="visible"/>
                                      </p:to>
                                    </p:set>
                                    <p:anim calcmode="lin" valueType="num">
                                      <p:cBhvr>
                                        <p:cTn id="22" dur="500" fill="hold"/>
                                        <p:tgtEl>
                                          <p:spTgt spid="98311"/>
                                        </p:tgtEl>
                                        <p:attrNameLst>
                                          <p:attrName>ppt_w</p:attrName>
                                        </p:attrNameLst>
                                      </p:cBhvr>
                                      <p:tavLst>
                                        <p:tav tm="0">
                                          <p:val>
                                            <p:fltVal val="0"/>
                                          </p:val>
                                        </p:tav>
                                        <p:tav tm="100000">
                                          <p:val>
                                            <p:strVal val="#ppt_w"/>
                                          </p:val>
                                        </p:tav>
                                      </p:tavLst>
                                    </p:anim>
                                    <p:anim calcmode="lin" valueType="num">
                                      <p:cBhvr>
                                        <p:cTn id="23" dur="500" fill="hold"/>
                                        <p:tgtEl>
                                          <p:spTgt spid="98311"/>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10" fill="hold" grpId="0" nodeType="afterEffect">
                                  <p:stCondLst>
                                    <p:cond delay="0"/>
                                  </p:stCondLst>
                                  <p:childTnLst>
                                    <p:set>
                                      <p:cBhvr>
                                        <p:cTn id="26" dur="1" fill="hold">
                                          <p:stCondLst>
                                            <p:cond delay="0"/>
                                          </p:stCondLst>
                                        </p:cTn>
                                        <p:tgtEl>
                                          <p:spTgt spid="98312"/>
                                        </p:tgtEl>
                                        <p:attrNameLst>
                                          <p:attrName>style.visibility</p:attrName>
                                        </p:attrNameLst>
                                      </p:cBhvr>
                                      <p:to>
                                        <p:strVal val="visible"/>
                                      </p:to>
                                    </p:set>
                                    <p:anim calcmode="lin" valueType="num">
                                      <p:cBhvr>
                                        <p:cTn id="27" dur="500" fill="hold"/>
                                        <p:tgtEl>
                                          <p:spTgt spid="98312"/>
                                        </p:tgtEl>
                                        <p:attrNameLst>
                                          <p:attrName>ppt_w</p:attrName>
                                        </p:attrNameLst>
                                      </p:cBhvr>
                                      <p:tavLst>
                                        <p:tav tm="0">
                                          <p:val>
                                            <p:fltVal val="0"/>
                                          </p:val>
                                        </p:tav>
                                        <p:tav tm="100000">
                                          <p:val>
                                            <p:strVal val="#ppt_w"/>
                                          </p:val>
                                        </p:tav>
                                      </p:tavLst>
                                    </p:anim>
                                    <p:anim calcmode="lin" valueType="num">
                                      <p:cBhvr>
                                        <p:cTn id="28" dur="500" fill="hold"/>
                                        <p:tgtEl>
                                          <p:spTgt spid="983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animBg="1" autoUpdateAnimBg="0"/>
      <p:bldP spid="98309" grpId="0" animBg="1" autoUpdateAnimBg="0"/>
      <p:bldP spid="98310" grpId="0" animBg="1" autoUpdateAnimBg="0"/>
      <p:bldP spid="98311" grpId="0" animBg="1" autoUpdateAnimBg="0"/>
      <p:bldP spid="98312"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0" y="0"/>
            <a:ext cx="9144000" cy="1311275"/>
          </a:xfrm>
          <a:prstGeom prst="rect">
            <a:avLst/>
          </a:prstGeom>
          <a:noFill/>
          <a:ln w="9525">
            <a:noFill/>
            <a:miter lim="800000"/>
            <a:headEnd/>
            <a:tailEnd/>
          </a:ln>
          <a:effectLst/>
          <a:scene3d>
            <a:camera prst="orthographicFront"/>
            <a:lightRig rig="threePt" dir="t"/>
          </a:scene3d>
          <a:sp3d>
            <a:bevelT/>
          </a:sp3d>
        </p:spPr>
        <p:txBody>
          <a:bodyPr>
            <a:spAutoFit/>
            <a:sp3d extrusionH="57150">
              <a:bevelT w="38100" h="38100"/>
            </a:sp3d>
          </a:bodyPr>
          <a:lstStyle/>
          <a:p>
            <a:pPr algn="ctr">
              <a:spcBef>
                <a:spcPct val="50000"/>
              </a:spcBef>
            </a:pPr>
            <a:r>
              <a:rPr lang="es-ES_tradnl" sz="4000" b="1" u="sng" dirty="0">
                <a:ln w="12700">
                  <a:solidFill>
                    <a:schemeClr val="tx2">
                      <a:satMod val="155000"/>
                    </a:schemeClr>
                  </a:solidFill>
                  <a:prstDash val="solid"/>
                </a:ln>
                <a:solidFill>
                  <a:schemeClr val="accent2">
                    <a:lumMod val="60000"/>
                    <a:lumOff val="40000"/>
                  </a:schemeClr>
                </a:solidFill>
                <a:effectLst>
                  <a:outerShdw blurRad="41275" dist="20320" dir="1800000" algn="tl" rotWithShape="0">
                    <a:srgbClr val="000000">
                      <a:alpha val="40000"/>
                    </a:srgbClr>
                  </a:outerShdw>
                </a:effectLst>
              </a:rPr>
              <a:t>EMANUEL SWEDENBORG</a:t>
            </a:r>
            <a:r>
              <a:rPr lang="es-ES_tradnl" sz="4000" b="1" dirty="0">
                <a:ln w="12700">
                  <a:solidFill>
                    <a:schemeClr val="tx2">
                      <a:satMod val="155000"/>
                    </a:schemeClr>
                  </a:solidFill>
                  <a:prstDash val="solid"/>
                </a:ln>
                <a:solidFill>
                  <a:schemeClr val="accent2">
                    <a:lumMod val="60000"/>
                    <a:lumOff val="40000"/>
                  </a:schemeClr>
                </a:solidFill>
                <a:effectLst>
                  <a:outerShdw blurRad="41275" dist="20320" dir="1800000" algn="tl" rotWithShape="0">
                    <a:srgbClr val="000000">
                      <a:alpha val="40000"/>
                    </a:srgbClr>
                  </a:outerShdw>
                </a:effectLst>
              </a:rPr>
              <a:t>:</a:t>
            </a:r>
            <a:r>
              <a:rPr lang="es-ES_tradnl" sz="4000" b="1" u="sng" dirty="0">
                <a:ln w="12700">
                  <a:solidFill>
                    <a:schemeClr val="tx2">
                      <a:satMod val="155000"/>
                    </a:schemeClr>
                  </a:solidFill>
                  <a:prstDash val="solid"/>
                </a:ln>
                <a:solidFill>
                  <a:schemeClr val="accent2">
                    <a:lumMod val="60000"/>
                    <a:lumOff val="40000"/>
                  </a:schemeClr>
                </a:solidFill>
                <a:effectLst>
                  <a:outerShdw blurRad="41275" dist="20320" dir="1800000" algn="tl" rotWithShape="0">
                    <a:srgbClr val="000000">
                      <a:alpha val="40000"/>
                    </a:srgbClr>
                  </a:outerShdw>
                </a:effectLst>
              </a:rPr>
              <a:t>1688-1772</a:t>
            </a:r>
            <a:r>
              <a:rPr lang="es-ES_tradnl" sz="4000" b="1" dirty="0">
                <a:ln w="12700">
                  <a:solidFill>
                    <a:schemeClr val="tx2">
                      <a:satMod val="155000"/>
                    </a:schemeClr>
                  </a:solidFill>
                  <a:prstDash val="solid"/>
                </a:ln>
                <a:solidFill>
                  <a:schemeClr val="accent2">
                    <a:lumMod val="60000"/>
                    <a:lumOff val="40000"/>
                  </a:schemeClr>
                </a:solidFill>
                <a:effectLst>
                  <a:outerShdw blurRad="41275" dist="20320" dir="1800000" algn="tl" rotWithShape="0">
                    <a:srgbClr val="000000">
                      <a:alpha val="40000"/>
                    </a:srgbClr>
                  </a:outerShdw>
                </a:effectLst>
              </a:rPr>
              <a:t>      (contemporáneo del Empirismo)</a:t>
            </a:r>
            <a:endParaRPr lang="es-ES" sz="4000" b="1" u="sng" dirty="0">
              <a:ln w="12700">
                <a:solidFill>
                  <a:schemeClr val="tx2">
                    <a:satMod val="155000"/>
                  </a:schemeClr>
                </a:solidFill>
                <a:prstDash val="solid"/>
              </a:ln>
              <a:solidFill>
                <a:schemeClr val="accent2">
                  <a:lumMod val="60000"/>
                  <a:lumOff val="40000"/>
                </a:schemeClr>
              </a:solidFill>
              <a:effectLst>
                <a:outerShdw blurRad="41275" dist="20320" dir="1800000" algn="tl" rotWithShape="0">
                  <a:srgbClr val="000000">
                    <a:alpha val="40000"/>
                  </a:srgbClr>
                </a:outerShdw>
              </a:effectLst>
            </a:endParaRPr>
          </a:p>
        </p:txBody>
      </p:sp>
      <p:sp>
        <p:nvSpPr>
          <p:cNvPr id="24581" name="Text Box 5"/>
          <p:cNvSpPr txBox="1">
            <a:spLocks noChangeArrowheads="1"/>
          </p:cNvSpPr>
          <p:nvPr/>
        </p:nvSpPr>
        <p:spPr bwMode="auto">
          <a:xfrm>
            <a:off x="685800" y="1676400"/>
            <a:ext cx="9144000" cy="4401205"/>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_tradnl" sz="4000" b="1" dirty="0">
                <a:ln w="12700">
                  <a:solidFill>
                    <a:schemeClr val="tx2">
                      <a:satMod val="155000"/>
                    </a:schemeClr>
                  </a:solidFill>
                  <a:prstDash val="solid"/>
                </a:ln>
                <a:solidFill>
                  <a:schemeClr val="bg2">
                    <a:lumMod val="60000"/>
                    <a:lumOff val="40000"/>
                  </a:schemeClr>
                </a:solidFill>
                <a:effectLst>
                  <a:outerShdw blurRad="41275" dist="20320" dir="1800000" algn="tl" rotWithShape="0">
                    <a:srgbClr val="000000">
                      <a:alpha val="40000"/>
                    </a:srgbClr>
                  </a:outerShdw>
                </a:effectLst>
              </a:rPr>
              <a:t>FILÓSOFO</a:t>
            </a:r>
          </a:p>
          <a:p>
            <a:pPr>
              <a:spcBef>
                <a:spcPct val="50000"/>
              </a:spcBef>
            </a:pPr>
            <a:r>
              <a:rPr lang="es-ES_tradnl" sz="4000" b="1" dirty="0">
                <a:ln w="12700">
                  <a:solidFill>
                    <a:schemeClr val="tx2">
                      <a:satMod val="155000"/>
                    </a:schemeClr>
                  </a:solidFill>
                  <a:prstDash val="solid"/>
                </a:ln>
                <a:solidFill>
                  <a:schemeClr val="bg2">
                    <a:lumMod val="60000"/>
                    <a:lumOff val="40000"/>
                  </a:schemeClr>
                </a:solidFill>
                <a:effectLst>
                  <a:outerShdw blurRad="41275" dist="20320" dir="1800000" algn="tl" rotWithShape="0">
                    <a:srgbClr val="000000">
                      <a:alpha val="40000"/>
                    </a:srgbClr>
                  </a:outerShdw>
                </a:effectLst>
              </a:rPr>
              <a:t>CIENTÍFICO</a:t>
            </a:r>
          </a:p>
          <a:p>
            <a:pPr>
              <a:spcBef>
                <a:spcPct val="50000"/>
              </a:spcBef>
            </a:pPr>
            <a:r>
              <a:rPr lang="es-ES_tradnl" sz="4000" b="1" dirty="0">
                <a:ln w="12700">
                  <a:solidFill>
                    <a:schemeClr val="tx2">
                      <a:satMod val="155000"/>
                    </a:schemeClr>
                  </a:solidFill>
                  <a:prstDash val="solid"/>
                </a:ln>
                <a:solidFill>
                  <a:schemeClr val="bg2">
                    <a:lumMod val="60000"/>
                    <a:lumOff val="40000"/>
                  </a:schemeClr>
                </a:solidFill>
                <a:effectLst>
                  <a:outerShdw blurRad="41275" dist="20320" dir="1800000" algn="tl" rotWithShape="0">
                    <a:srgbClr val="000000">
                      <a:alpha val="40000"/>
                    </a:srgbClr>
                  </a:outerShdw>
                </a:effectLst>
              </a:rPr>
              <a:t>POLÍTICO</a:t>
            </a:r>
          </a:p>
          <a:p>
            <a:pPr>
              <a:spcBef>
                <a:spcPct val="50000"/>
              </a:spcBef>
            </a:pPr>
            <a:r>
              <a:rPr lang="es-ES_tradnl" sz="4000" b="1" dirty="0">
                <a:ln w="12700">
                  <a:solidFill>
                    <a:schemeClr val="tx2">
                      <a:satMod val="155000"/>
                    </a:schemeClr>
                  </a:solidFill>
                  <a:prstDash val="solid"/>
                </a:ln>
                <a:solidFill>
                  <a:schemeClr val="bg2">
                    <a:lumMod val="60000"/>
                    <a:lumOff val="40000"/>
                  </a:schemeClr>
                </a:solidFill>
                <a:effectLst>
                  <a:outerShdw blurRad="41275" dist="20320" dir="1800000" algn="tl" rotWithShape="0">
                    <a:srgbClr val="000000">
                      <a:alpha val="40000"/>
                    </a:srgbClr>
                  </a:outerShdw>
                </a:effectLst>
              </a:rPr>
              <a:t>AUTOR DE OBRAS RELIGIOSAS</a:t>
            </a:r>
          </a:p>
          <a:p>
            <a:pPr>
              <a:spcBef>
                <a:spcPct val="50000"/>
              </a:spcBef>
            </a:pPr>
            <a:r>
              <a:rPr lang="es-ES_tradnl" sz="4000" b="1" dirty="0">
                <a:ln w="12700">
                  <a:solidFill>
                    <a:schemeClr val="tx2">
                      <a:satMod val="155000"/>
                    </a:schemeClr>
                  </a:solidFill>
                  <a:prstDash val="solid"/>
                </a:ln>
                <a:solidFill>
                  <a:schemeClr val="bg2">
                    <a:lumMod val="60000"/>
                    <a:lumOff val="40000"/>
                  </a:schemeClr>
                </a:solidFill>
                <a:effectLst>
                  <a:outerShdw blurRad="41275" dist="20320" dir="1800000" algn="tl" rotWithShape="0">
                    <a:srgbClr val="000000">
                      <a:alpha val="40000"/>
                    </a:srgbClr>
                  </a:outerShdw>
                </a:effectLst>
              </a:rPr>
              <a:t>“EL BUDA DE LOS PAÍSES NÓR-DICOS”</a:t>
            </a:r>
            <a:endParaRPr lang="es-ES" sz="4000" b="1" dirty="0">
              <a:ln w="12700">
                <a:solidFill>
                  <a:schemeClr val="tx2">
                    <a:satMod val="155000"/>
                  </a:schemeClr>
                </a:solidFill>
                <a:prstDash val="solid"/>
              </a:ln>
              <a:solidFill>
                <a:schemeClr val="bg2">
                  <a:lumMod val="60000"/>
                  <a:lumOff val="40000"/>
                </a:schemeClr>
              </a:solidFill>
              <a:effectLst>
                <a:outerShdw blurRad="41275" dist="20320" dir="1800000" algn="tl" rotWithShape="0">
                  <a:srgbClr val="000000">
                    <a:alpha val="40000"/>
                  </a:srgbClr>
                </a:outerShdw>
              </a:effectLst>
            </a:endParaRPr>
          </a:p>
        </p:txBody>
      </p:sp>
      <p:pic>
        <p:nvPicPr>
          <p:cNvPr id="24582" name="Picture 6" descr="Swedenborg">
            <a:hlinkClick r:id="rId2"/>
          </p:cNvPr>
          <p:cNvPicPr>
            <a:picLocks noChangeAspect="1" noChangeArrowheads="1"/>
          </p:cNvPicPr>
          <p:nvPr/>
        </p:nvPicPr>
        <p:blipFill>
          <a:blip r:embed="rId3" cstate="print"/>
          <a:srcRect/>
          <a:stretch>
            <a:fillRect/>
          </a:stretch>
        </p:blipFill>
        <p:spPr bwMode="auto">
          <a:xfrm>
            <a:off x="6248400" y="1341438"/>
            <a:ext cx="2551113" cy="3078162"/>
          </a:xfrm>
          <a:prstGeom prst="rect">
            <a:avLst/>
          </a:prstGeom>
          <a:solidFill>
            <a:srgbClr val="E9E400"/>
          </a:solidFill>
          <a:ln w="76200" cmpd="tri">
            <a:solidFill>
              <a:srgbClr val="E9E400"/>
            </a:solid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val 2"/>
          <p:cNvSpPr>
            <a:spLocks noChangeArrowheads="1"/>
          </p:cNvSpPr>
          <p:nvPr/>
        </p:nvSpPr>
        <p:spPr bwMode="auto">
          <a:xfrm>
            <a:off x="2209800" y="609600"/>
            <a:ext cx="4343400" cy="1295400"/>
          </a:xfrm>
          <a:prstGeom prst="ellipse">
            <a:avLst/>
          </a:prstGeom>
          <a:solidFill>
            <a:schemeClr val="accent1"/>
          </a:solidFill>
          <a:ln w="9525">
            <a:solidFill>
              <a:schemeClr val="tx1"/>
            </a:solidFill>
            <a:round/>
            <a:headEnd/>
            <a:tailEnd/>
          </a:ln>
          <a:effectLst/>
        </p:spPr>
        <p:txBody>
          <a:bodyPr wrap="none" anchor="ctr"/>
          <a:lstStyle/>
          <a:p>
            <a:endParaRPr lang="es-AR"/>
          </a:p>
        </p:txBody>
      </p:sp>
      <p:sp>
        <p:nvSpPr>
          <p:cNvPr id="25603" name="WordArt 3"/>
          <p:cNvSpPr>
            <a:spLocks noChangeArrowheads="1" noChangeShapeType="1" noTextEdit="1"/>
          </p:cNvSpPr>
          <p:nvPr/>
        </p:nvSpPr>
        <p:spPr bwMode="auto">
          <a:xfrm>
            <a:off x="3429000" y="990600"/>
            <a:ext cx="1752600" cy="571500"/>
          </a:xfrm>
          <a:prstGeom prst="rect">
            <a:avLst/>
          </a:prstGeom>
        </p:spPr>
        <p:txBody>
          <a:bodyPr wrap="none" fromWordArt="1">
            <a:prstTxWarp prst="textPlain">
              <a:avLst>
                <a:gd name="adj" fmla="val 50000"/>
              </a:avLst>
            </a:prstTxWarp>
          </a:bodyPr>
          <a:lstStyle/>
          <a:p>
            <a:pPr algn="ctr"/>
            <a:r>
              <a:rPr lang="es-AR" sz="36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1743</a:t>
            </a:r>
          </a:p>
        </p:txBody>
      </p:sp>
      <p:pic>
        <p:nvPicPr>
          <p:cNvPr id="25604" name="Picture 4" descr="Swedenborg">
            <a:hlinkClick r:id="rId3"/>
          </p:cNvPr>
          <p:cNvPicPr>
            <a:picLocks noChangeAspect="1" noChangeArrowheads="1"/>
          </p:cNvPicPr>
          <p:nvPr/>
        </p:nvPicPr>
        <p:blipFill>
          <a:blip r:embed="rId4" cstate="print"/>
          <a:srcRect/>
          <a:stretch>
            <a:fillRect/>
          </a:stretch>
        </p:blipFill>
        <p:spPr bwMode="auto">
          <a:xfrm>
            <a:off x="685800" y="3124200"/>
            <a:ext cx="1447800" cy="1744663"/>
          </a:xfrm>
          <a:prstGeom prst="rect">
            <a:avLst/>
          </a:prstGeom>
          <a:solidFill>
            <a:srgbClr val="E9E400"/>
          </a:solidFill>
          <a:ln w="76200" cmpd="tri">
            <a:solidFill>
              <a:srgbClr val="E9E400"/>
            </a:solidFill>
            <a:miter lim="800000"/>
            <a:headEnd/>
            <a:tailEnd/>
          </a:ln>
        </p:spPr>
      </p:pic>
      <p:pic>
        <p:nvPicPr>
          <p:cNvPr id="25605" name="Picture 5" descr="isaac_newton">
            <a:hlinkClick r:id="rId5"/>
          </p:cNvPr>
          <p:cNvPicPr>
            <a:picLocks noChangeAspect="1" noChangeArrowheads="1"/>
          </p:cNvPicPr>
          <p:nvPr/>
        </p:nvPicPr>
        <p:blipFill>
          <a:blip r:embed="rId6" cstate="print"/>
          <a:srcRect/>
          <a:stretch>
            <a:fillRect/>
          </a:stretch>
        </p:blipFill>
        <p:spPr bwMode="auto">
          <a:xfrm>
            <a:off x="6553200" y="3200400"/>
            <a:ext cx="1371600" cy="1600200"/>
          </a:xfrm>
          <a:prstGeom prst="rect">
            <a:avLst/>
          </a:prstGeom>
          <a:noFill/>
          <a:ln w="28575">
            <a:solidFill>
              <a:srgbClr val="FFFF00"/>
            </a:solidFill>
            <a:miter lim="800000"/>
            <a:headEnd/>
            <a:tailEnd/>
          </a:ln>
        </p:spPr>
      </p:pic>
      <p:sp>
        <p:nvSpPr>
          <p:cNvPr id="25606" name="WordArt 6"/>
          <p:cNvSpPr>
            <a:spLocks noChangeArrowheads="1" noChangeShapeType="1" noTextEdit="1"/>
          </p:cNvSpPr>
          <p:nvPr/>
        </p:nvSpPr>
        <p:spPr bwMode="auto">
          <a:xfrm>
            <a:off x="609600" y="4953000"/>
            <a:ext cx="1600200" cy="323850"/>
          </a:xfrm>
          <a:prstGeom prst="rect">
            <a:avLst/>
          </a:prstGeom>
        </p:spPr>
        <p:txBody>
          <a:bodyPr wrap="none" fromWordArt="1">
            <a:prstTxWarp prst="textPlain">
              <a:avLst>
                <a:gd name="adj" fmla="val 50000"/>
              </a:avLst>
            </a:prstTxWarp>
          </a:bodyPr>
          <a:lstStyle/>
          <a:p>
            <a:pPr algn="ctr"/>
            <a:r>
              <a:rPr lang="es-AR" sz="3600" kern="10">
                <a:ln w="9525">
                  <a:solidFill>
                    <a:srgbClr val="000000"/>
                  </a:solidFill>
                  <a:round/>
                  <a:headEnd/>
                  <a:tailEnd/>
                </a:ln>
                <a:solidFill>
                  <a:srgbClr val="FFFFFF"/>
                </a:solidFill>
                <a:latin typeface="Arial Black"/>
              </a:rPr>
              <a:t>SWEDENBORG</a:t>
            </a:r>
          </a:p>
        </p:txBody>
      </p:sp>
      <p:sp>
        <p:nvSpPr>
          <p:cNvPr id="25607" name="WordArt 7"/>
          <p:cNvSpPr>
            <a:spLocks noChangeArrowheads="1" noChangeShapeType="1" noTextEdit="1"/>
          </p:cNvSpPr>
          <p:nvPr/>
        </p:nvSpPr>
        <p:spPr bwMode="auto">
          <a:xfrm>
            <a:off x="6629400" y="4953000"/>
            <a:ext cx="1219200" cy="247650"/>
          </a:xfrm>
          <a:prstGeom prst="rect">
            <a:avLst/>
          </a:prstGeom>
        </p:spPr>
        <p:txBody>
          <a:bodyPr wrap="none" fromWordArt="1">
            <a:prstTxWarp prst="textPlain">
              <a:avLst>
                <a:gd name="adj" fmla="val 50000"/>
              </a:avLst>
            </a:prstTxWarp>
          </a:bodyPr>
          <a:lstStyle/>
          <a:p>
            <a:pPr algn="ctr"/>
            <a:r>
              <a:rPr lang="es-AR" sz="3600" kern="10">
                <a:ln w="9525">
                  <a:solidFill>
                    <a:srgbClr val="000000"/>
                  </a:solidFill>
                  <a:round/>
                  <a:headEnd/>
                  <a:tailEnd/>
                </a:ln>
                <a:solidFill>
                  <a:srgbClr val="FFFFFF"/>
                </a:solidFill>
                <a:latin typeface="Arial Black"/>
              </a:rPr>
              <a:t>NEWTON</a:t>
            </a:r>
          </a:p>
        </p:txBody>
      </p:sp>
      <p:sp>
        <p:nvSpPr>
          <p:cNvPr id="25608" name="Rectangle 8"/>
          <p:cNvSpPr>
            <a:spLocks noChangeArrowheads="1"/>
          </p:cNvSpPr>
          <p:nvPr/>
        </p:nvSpPr>
        <p:spPr bwMode="auto">
          <a:xfrm>
            <a:off x="-269875" y="2835275"/>
            <a:ext cx="9144000" cy="0"/>
          </a:xfrm>
          <a:prstGeom prst="rect">
            <a:avLst/>
          </a:prstGeom>
          <a:noFill/>
          <a:ln w="9525">
            <a:noFill/>
            <a:miter lim="800000"/>
            <a:headEnd/>
            <a:tailEnd/>
          </a:ln>
          <a:effectLst/>
        </p:spPr>
        <p:txBody>
          <a:bodyPr>
            <a:spAutoFit/>
          </a:bodyPr>
          <a:lstStyle/>
          <a:p>
            <a:endParaRPr lang="es-AR"/>
          </a:p>
        </p:txBody>
      </p:sp>
      <p:sp>
        <p:nvSpPr>
          <p:cNvPr id="25609" name="WordArt 9"/>
          <p:cNvSpPr>
            <a:spLocks noChangeArrowheads="1" noChangeShapeType="1" noTextEdit="1"/>
          </p:cNvSpPr>
          <p:nvPr/>
        </p:nvSpPr>
        <p:spPr bwMode="auto">
          <a:xfrm>
            <a:off x="228600" y="2057400"/>
            <a:ext cx="1347788" cy="1109663"/>
          </a:xfrm>
          <a:prstGeom prst="rect">
            <a:avLst/>
          </a:prstGeom>
        </p:spPr>
        <p:txBody>
          <a:bodyPr wrap="none" fromWordArt="1">
            <a:prstTxWarp prst="textSlantUp">
              <a:avLst>
                <a:gd name="adj" fmla="val 55556"/>
              </a:avLst>
            </a:prstTxWarp>
          </a:bodyPr>
          <a:lstStyle/>
          <a:p>
            <a:pPr algn="ctr"/>
            <a:r>
              <a:rPr lang="es-AR" sz="3600" kern="10">
                <a:ln w="9525">
                  <a:solidFill>
                    <a:srgbClr val="000000"/>
                  </a:solidFill>
                  <a:round/>
                  <a:headEnd/>
                  <a:tailEnd/>
                </a:ln>
                <a:solidFill>
                  <a:srgbClr val="00FF00"/>
                </a:solidFill>
                <a:latin typeface="Arial Black"/>
              </a:rPr>
              <a:t>SUECIA</a:t>
            </a:r>
          </a:p>
        </p:txBody>
      </p:sp>
      <p:sp>
        <p:nvSpPr>
          <p:cNvPr id="25610" name="WordArt 10"/>
          <p:cNvSpPr>
            <a:spLocks noChangeArrowheads="1" noChangeShapeType="1" noTextEdit="1"/>
          </p:cNvSpPr>
          <p:nvPr/>
        </p:nvSpPr>
        <p:spPr bwMode="auto">
          <a:xfrm>
            <a:off x="6477000" y="1981200"/>
            <a:ext cx="1347788" cy="1109663"/>
          </a:xfrm>
          <a:prstGeom prst="rect">
            <a:avLst/>
          </a:prstGeom>
        </p:spPr>
        <p:txBody>
          <a:bodyPr wrap="none" fromWordArt="1">
            <a:prstTxWarp prst="textSlantUp">
              <a:avLst>
                <a:gd name="adj" fmla="val 55556"/>
              </a:avLst>
            </a:prstTxWarp>
          </a:bodyPr>
          <a:lstStyle/>
          <a:p>
            <a:pPr algn="ctr"/>
            <a:r>
              <a:rPr lang="es-AR" sz="3600" kern="10">
                <a:ln w="9525">
                  <a:solidFill>
                    <a:srgbClr val="000000"/>
                  </a:solidFill>
                  <a:round/>
                  <a:headEnd/>
                  <a:tailEnd/>
                </a:ln>
                <a:solidFill>
                  <a:srgbClr val="00FF00"/>
                </a:solidFill>
                <a:latin typeface="Arial Black"/>
              </a:rPr>
              <a:t>LONDRES</a:t>
            </a:r>
          </a:p>
        </p:txBody>
      </p:sp>
      <p:sp>
        <p:nvSpPr>
          <p:cNvPr id="25611" name="Rectangle 11"/>
          <p:cNvSpPr>
            <a:spLocks noChangeArrowheads="1"/>
          </p:cNvSpPr>
          <p:nvPr/>
        </p:nvSpPr>
        <p:spPr bwMode="auto">
          <a:xfrm>
            <a:off x="1588" y="3009900"/>
            <a:ext cx="9144000" cy="0"/>
          </a:xfrm>
          <a:prstGeom prst="rect">
            <a:avLst/>
          </a:prstGeom>
          <a:noFill/>
          <a:ln w="9525">
            <a:noFill/>
            <a:miter lim="800000"/>
            <a:headEnd/>
            <a:tailEnd/>
          </a:ln>
          <a:effectLst/>
        </p:spPr>
        <p:txBody>
          <a:bodyPr>
            <a:spAutoFit/>
          </a:bodyPr>
          <a:lstStyle/>
          <a:p>
            <a:endParaRPr lang="es-AR"/>
          </a:p>
        </p:txBody>
      </p:sp>
      <p:grpSp>
        <p:nvGrpSpPr>
          <p:cNvPr id="2" name="Group 12"/>
          <p:cNvGrpSpPr>
            <a:grpSpLocks/>
          </p:cNvGrpSpPr>
          <p:nvPr/>
        </p:nvGrpSpPr>
        <p:grpSpPr bwMode="auto">
          <a:xfrm>
            <a:off x="2179638" y="3009900"/>
            <a:ext cx="4786312" cy="838200"/>
            <a:chOff x="0" y="0"/>
            <a:chExt cx="3015" cy="528"/>
          </a:xfrm>
        </p:grpSpPr>
        <p:sp>
          <p:nvSpPr>
            <p:cNvPr id="25613" name="Rectangle 13"/>
            <p:cNvSpPr>
              <a:spLocks noChangeArrowheads="1"/>
            </p:cNvSpPr>
            <p:nvPr/>
          </p:nvSpPr>
          <p:spPr bwMode="auto">
            <a:xfrm>
              <a:off x="0" y="0"/>
              <a:ext cx="3015" cy="0"/>
            </a:xfrm>
            <a:prstGeom prst="rect">
              <a:avLst/>
            </a:prstGeom>
            <a:noFill/>
            <a:ln w="9525">
              <a:noFill/>
              <a:miter lim="800000"/>
              <a:headEnd/>
              <a:tailEnd/>
            </a:ln>
            <a:effectLst/>
          </p:spPr>
          <p:txBody>
            <a:bodyPr>
              <a:spAutoFit/>
            </a:bodyPr>
            <a:lstStyle/>
            <a:p>
              <a:endParaRPr lang="es-AR"/>
            </a:p>
          </p:txBody>
        </p:sp>
        <p:sp>
          <p:nvSpPr>
            <p:cNvPr id="25614" name="Rectangle 14"/>
            <p:cNvSpPr>
              <a:spLocks noChangeArrowheads="1"/>
            </p:cNvSpPr>
            <p:nvPr/>
          </p:nvSpPr>
          <p:spPr bwMode="auto">
            <a:xfrm>
              <a:off x="0" y="0"/>
              <a:ext cx="3015" cy="528"/>
            </a:xfrm>
            <a:prstGeom prst="rect">
              <a:avLst/>
            </a:prstGeom>
            <a:noFill/>
            <a:ln w="9525">
              <a:noFill/>
              <a:miter lim="800000"/>
              <a:headEnd/>
              <a:tailEnd/>
            </a:ln>
            <a:effectLst/>
          </p:spPr>
          <p:txBody>
            <a:bodyPr/>
            <a:lstStyle/>
            <a:p>
              <a:pPr algn="ctr"/>
              <a:r>
                <a:rPr lang="es-ES"/>
                <a:t>  </a:t>
              </a:r>
              <a:r>
                <a:rPr lang="es-ES" sz="2500"/>
                <a:t> </a:t>
              </a:r>
              <a:r>
                <a:rPr lang="es-ES"/>
                <a:t>             </a:t>
              </a:r>
            </a:p>
            <a:p>
              <a:pPr algn="ctr" eaLnBrk="0" hangingPunct="0"/>
              <a:endParaRPr lang="es-ES"/>
            </a:p>
          </p:txBody>
        </p:sp>
      </p:grpSp>
      <p:sp>
        <p:nvSpPr>
          <p:cNvPr id="25615" name="AutoShape 15"/>
          <p:cNvSpPr>
            <a:spLocks noChangeArrowheads="1"/>
          </p:cNvSpPr>
          <p:nvPr/>
        </p:nvSpPr>
        <p:spPr bwMode="auto">
          <a:xfrm>
            <a:off x="2286000" y="2514600"/>
            <a:ext cx="976313"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es-AR"/>
          </a:p>
        </p:txBody>
      </p:sp>
      <p:sp>
        <p:nvSpPr>
          <p:cNvPr id="25616" name="AutoShape 16"/>
          <p:cNvSpPr>
            <a:spLocks noChangeArrowheads="1"/>
          </p:cNvSpPr>
          <p:nvPr/>
        </p:nvSpPr>
        <p:spPr bwMode="auto">
          <a:xfrm>
            <a:off x="3657600" y="2514600"/>
            <a:ext cx="976313"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es-AR"/>
          </a:p>
        </p:txBody>
      </p:sp>
      <p:sp>
        <p:nvSpPr>
          <p:cNvPr id="25617" name="AutoShape 17"/>
          <p:cNvSpPr>
            <a:spLocks noChangeArrowheads="1"/>
          </p:cNvSpPr>
          <p:nvPr/>
        </p:nvSpPr>
        <p:spPr bwMode="auto">
          <a:xfrm>
            <a:off x="4953000" y="2514600"/>
            <a:ext cx="976313"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es-AR"/>
          </a:p>
        </p:txBody>
      </p:sp>
      <p:pic>
        <p:nvPicPr>
          <p:cNvPr id="25618" name="Picture 18" descr="jesus">
            <a:hlinkClick r:id="rId7"/>
          </p:cNvPr>
          <p:cNvPicPr>
            <a:picLocks noChangeAspect="1" noChangeArrowheads="1"/>
          </p:cNvPicPr>
          <p:nvPr/>
        </p:nvPicPr>
        <p:blipFill>
          <a:blip r:embed="rId8" cstate="print"/>
          <a:srcRect/>
          <a:stretch>
            <a:fillRect/>
          </a:stretch>
        </p:blipFill>
        <p:spPr bwMode="auto">
          <a:xfrm>
            <a:off x="6553200" y="3200400"/>
            <a:ext cx="1371600" cy="1600200"/>
          </a:xfrm>
          <a:prstGeom prst="rect">
            <a:avLst/>
          </a:prstGeom>
          <a:noFill/>
          <a:ln w="57150" cmpd="thickThin">
            <a:solidFill>
              <a:srgbClr val="E9E400"/>
            </a:solidFill>
            <a:miter lim="800000"/>
            <a:headEnd/>
            <a:tailEnd/>
          </a:ln>
        </p:spPr>
      </p:pic>
      <p:sp>
        <p:nvSpPr>
          <p:cNvPr id="25619" name="Text Box 19"/>
          <p:cNvSpPr txBox="1">
            <a:spLocks noChangeArrowheads="1"/>
          </p:cNvSpPr>
          <p:nvPr/>
        </p:nvSpPr>
        <p:spPr bwMode="auto">
          <a:xfrm>
            <a:off x="6588125" y="4868863"/>
            <a:ext cx="1336675" cy="457200"/>
          </a:xfrm>
          <a:prstGeom prst="rect">
            <a:avLst/>
          </a:prstGeom>
          <a:solidFill>
            <a:srgbClr val="E9E400"/>
          </a:solidFill>
          <a:ln w="9525">
            <a:noFill/>
            <a:miter lim="800000"/>
            <a:headEnd/>
            <a:tailEnd/>
          </a:ln>
          <a:effectLst/>
        </p:spPr>
        <p:txBody>
          <a:bodyPr>
            <a:spAutoFit/>
          </a:bodyPr>
          <a:lstStyle/>
          <a:p>
            <a:pPr algn="ctr">
              <a:spcBef>
                <a:spcPct val="50000"/>
              </a:spcBef>
            </a:pPr>
            <a:r>
              <a:rPr lang="es-ES_tradnl" b="1">
                <a:solidFill>
                  <a:srgbClr val="000099"/>
                </a:solidFill>
              </a:rPr>
              <a:t>DIOS</a:t>
            </a:r>
            <a:endParaRPr lang="es-ES" b="1">
              <a:solidFill>
                <a:srgbClr val="000099"/>
              </a:solidFill>
            </a:endParaRPr>
          </a:p>
        </p:txBody>
      </p:sp>
      <p:sp>
        <p:nvSpPr>
          <p:cNvPr id="51202" name="Text Box 2"/>
          <p:cNvSpPr txBox="1">
            <a:spLocks noChangeArrowheads="1"/>
          </p:cNvSpPr>
          <p:nvPr/>
        </p:nvSpPr>
        <p:spPr bwMode="auto">
          <a:xfrm>
            <a:off x="468313" y="5305425"/>
            <a:ext cx="8135937" cy="1552575"/>
          </a:xfrm>
          <a:prstGeom prst="rect">
            <a:avLst/>
          </a:prstGeom>
          <a:noFill/>
          <a:ln w="9525">
            <a:noFill/>
            <a:miter lim="800000"/>
            <a:headEnd/>
            <a:tailEnd/>
          </a:ln>
          <a:effectLst/>
        </p:spPr>
        <p:txBody>
          <a:bodyPr>
            <a:spAutoFit/>
          </a:bodyPr>
          <a:lstStyle/>
          <a:p>
            <a:pPr>
              <a:spcBef>
                <a:spcPct val="50000"/>
              </a:spcBef>
            </a:pPr>
            <a:r>
              <a:rPr lang="es-ES" b="1" i="1"/>
              <a:t>“He sido llamado a una función por el propio Señor que se ha manifestado en persona ante mí. Me ha abierto la vista para que vea en el mundo espiritual, me ha concedido hablar con los espíritus y los ángeles”….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15"/>
                                        </p:tgtEl>
                                        <p:attrNameLst>
                                          <p:attrName>style.visibility</p:attrName>
                                        </p:attrNameLst>
                                      </p:cBhvr>
                                      <p:to>
                                        <p:strVal val="visible"/>
                                      </p:to>
                                    </p:set>
                                    <p:animEffect transition="in" filter="wipe(up)">
                                      <p:cBhvr>
                                        <p:cTn id="7" dur="500"/>
                                        <p:tgtEl>
                                          <p:spTgt spid="256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5616"/>
                                        </p:tgtEl>
                                        <p:attrNameLst>
                                          <p:attrName>style.visibility</p:attrName>
                                        </p:attrNameLst>
                                      </p:cBhvr>
                                      <p:to>
                                        <p:strVal val="visible"/>
                                      </p:to>
                                    </p:set>
                                    <p:animEffect transition="in" filter="wipe(up)">
                                      <p:cBhvr>
                                        <p:cTn id="11" dur="500"/>
                                        <p:tgtEl>
                                          <p:spTgt spid="2561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5617"/>
                                        </p:tgtEl>
                                        <p:attrNameLst>
                                          <p:attrName>style.visibility</p:attrName>
                                        </p:attrNameLst>
                                      </p:cBhvr>
                                      <p:to>
                                        <p:strVal val="visible"/>
                                      </p:to>
                                    </p:set>
                                    <p:animEffect transition="in" filter="wipe(up)">
                                      <p:cBhvr>
                                        <p:cTn id="15" dur="500"/>
                                        <p:tgtEl>
                                          <p:spTgt spid="2561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25618"/>
                                        </p:tgtEl>
                                        <p:attrNameLst>
                                          <p:attrName>style.visibility</p:attrName>
                                        </p:attrNameLst>
                                      </p:cBhvr>
                                      <p:to>
                                        <p:strVal val="visible"/>
                                      </p:to>
                                    </p:set>
                                    <p:anim calcmode="lin" valueType="num">
                                      <p:cBhvr additive="base">
                                        <p:cTn id="20" dur="500" fill="hold"/>
                                        <p:tgtEl>
                                          <p:spTgt spid="25618"/>
                                        </p:tgtEl>
                                        <p:attrNameLst>
                                          <p:attrName>ppt_x</p:attrName>
                                        </p:attrNameLst>
                                      </p:cBhvr>
                                      <p:tavLst>
                                        <p:tav tm="0">
                                          <p:val>
                                            <p:strVal val="#ppt_x"/>
                                          </p:val>
                                        </p:tav>
                                        <p:tav tm="100000">
                                          <p:val>
                                            <p:strVal val="#ppt_x"/>
                                          </p:val>
                                        </p:tav>
                                      </p:tavLst>
                                    </p:anim>
                                    <p:anim calcmode="lin" valueType="num">
                                      <p:cBhvr additive="base">
                                        <p:cTn id="21" dur="500" fill="hold"/>
                                        <p:tgtEl>
                                          <p:spTgt spid="25618"/>
                                        </p:tgtEl>
                                        <p:attrNameLst>
                                          <p:attrName>ppt_y</p:attrName>
                                        </p:attrNameLst>
                                      </p:cBhvr>
                                      <p:tavLst>
                                        <p:tav tm="0">
                                          <p:val>
                                            <p:strVal val="0-#ppt_h/2"/>
                                          </p:val>
                                        </p:tav>
                                        <p:tav tm="100000">
                                          <p:val>
                                            <p:strVal val="#ppt_y"/>
                                          </p:val>
                                        </p:tav>
                                      </p:tavLst>
                                    </p:anim>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256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51202"/>
                                        </p:tgtEl>
                                        <p:attrNameLst>
                                          <p:attrName>style.visibility</p:attrName>
                                        </p:attrNameLst>
                                      </p:cBhvr>
                                      <p:to>
                                        <p:strVal val="visible"/>
                                      </p:to>
                                    </p:set>
                                    <p:animEffect transition="in" filter="wipe(up)">
                                      <p:cBhvr>
                                        <p:cTn id="29" dur="2000"/>
                                        <p:tgtEl>
                                          <p:spTgt spid="5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5" grpId="0" animBg="1"/>
      <p:bldP spid="25616" grpId="0" animBg="1"/>
      <p:bldP spid="25617" grpId="0" animBg="1"/>
      <p:bldP spid="25619" grpId="0" animBg="1" autoUpdateAnimBg="0"/>
      <p:bldP spid="5120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5"/>
          <p:cNvSpPr>
            <a:spLocks noChangeArrowheads="1"/>
          </p:cNvSpPr>
          <p:nvPr/>
        </p:nvSpPr>
        <p:spPr bwMode="auto">
          <a:xfrm>
            <a:off x="179512" y="116632"/>
            <a:ext cx="8020050" cy="1815882"/>
          </a:xfrm>
          <a:prstGeom prst="rect">
            <a:avLst/>
          </a:prstGeom>
          <a:noFill/>
          <a:ln w="9525">
            <a:noFill/>
            <a:miter lim="800000"/>
            <a:headEnd/>
            <a:tailEnd/>
          </a:ln>
          <a:effectLst/>
        </p:spPr>
        <p:txBody>
          <a:bodyPr wrap="square" anchor="ctr">
            <a:spAutoFit/>
          </a:bodyPr>
          <a:lstStyle/>
          <a:p>
            <a:r>
              <a:rPr lang="es-ES" sz="2400" dirty="0">
                <a:ln w="18415" cmpd="sng">
                  <a:solidFill>
                    <a:srgbClr val="FFFFFF"/>
                  </a:solidFill>
                  <a:prstDash val="solid"/>
                </a:ln>
                <a:solidFill>
                  <a:srgbClr val="FFFFFF"/>
                </a:solidFill>
                <a:effectLst>
                  <a:outerShdw blurRad="63500" dir="3600000" algn="tl" rotWithShape="0">
                    <a:srgbClr val="000000">
                      <a:alpha val="70000"/>
                    </a:srgbClr>
                  </a:outerShdw>
                </a:effectLst>
              </a:rPr>
              <a:t>Dijo </a:t>
            </a:r>
            <a:r>
              <a:rPr lang="es-E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KENT: </a:t>
            </a:r>
            <a:r>
              <a:rPr lang="es-ES" sz="2400" dirty="0">
                <a:ln w="18415" cmpd="sng">
                  <a:solidFill>
                    <a:srgbClr val="FFFFFF"/>
                  </a:solidFill>
                  <a:prstDash val="solid"/>
                </a:ln>
                <a:solidFill>
                  <a:srgbClr val="FFFFFF"/>
                </a:solidFill>
                <a:effectLst>
                  <a:outerShdw blurRad="63500" dir="3600000" algn="tl" rotWithShape="0">
                    <a:srgbClr val="000000">
                      <a:alpha val="70000"/>
                    </a:srgbClr>
                  </a:outerShdw>
                </a:effectLst>
              </a:rPr>
              <a:t>«</a:t>
            </a:r>
            <a:r>
              <a:rPr lang="es-ES" sz="2400" i="1" dirty="0">
                <a:ln w="18415" cmpd="sng">
                  <a:solidFill>
                    <a:srgbClr val="FFFFFF"/>
                  </a:solidFill>
                  <a:prstDash val="solid"/>
                </a:ln>
                <a:solidFill>
                  <a:srgbClr val="FFFFFF"/>
                </a:solidFill>
                <a:effectLst>
                  <a:outerShdw blurRad="63500" dir="3600000" algn="tl" rotWithShape="0">
                    <a:srgbClr val="000000">
                      <a:alpha val="70000"/>
                    </a:srgbClr>
                  </a:outerShdw>
                </a:effectLst>
              </a:rPr>
              <a:t>Toda mi enseñanza está fundada sobre la de </a:t>
            </a:r>
            <a:r>
              <a:rPr lang="es-ES" sz="2400" i="1" dirty="0" err="1">
                <a:ln w="18415" cmpd="sng">
                  <a:solidFill>
                    <a:srgbClr val="FFFFFF"/>
                  </a:solidFill>
                  <a:prstDash val="solid"/>
                </a:ln>
                <a:solidFill>
                  <a:srgbClr val="FFFFFF"/>
                </a:solidFill>
                <a:effectLst>
                  <a:outerShdw blurRad="63500" dir="3600000" algn="tl" rotWithShape="0">
                    <a:srgbClr val="000000">
                      <a:alpha val="70000"/>
                    </a:srgbClr>
                  </a:outerShdw>
                </a:effectLst>
              </a:rPr>
              <a:t>Hahnemann</a:t>
            </a:r>
            <a:r>
              <a:rPr lang="es-ES" sz="2400" i="1" dirty="0">
                <a:ln w="18415" cmpd="sng">
                  <a:solidFill>
                    <a:srgbClr val="FFFFFF"/>
                  </a:solidFill>
                  <a:prstDash val="solid"/>
                </a:ln>
                <a:solidFill>
                  <a:srgbClr val="FFFFFF"/>
                </a:solidFill>
                <a:effectLst>
                  <a:outerShdw blurRad="63500" dir="3600000" algn="tl" rotWithShape="0">
                    <a:srgbClr val="000000">
                      <a:alpha val="70000"/>
                    </a:srgbClr>
                  </a:outerShdw>
                </a:effectLst>
              </a:rPr>
              <a:t> y la de </a:t>
            </a:r>
            <a:r>
              <a:rPr lang="es-ES" sz="2400" i="1" dirty="0" err="1">
                <a:ln w="18415" cmpd="sng">
                  <a:solidFill>
                    <a:srgbClr val="FFFFFF"/>
                  </a:solidFill>
                  <a:prstDash val="solid"/>
                </a:ln>
                <a:solidFill>
                  <a:srgbClr val="FFFFFF"/>
                </a:solidFill>
                <a:effectLst>
                  <a:outerShdw blurRad="63500" dir="3600000" algn="tl" rotWithShape="0">
                    <a:srgbClr val="000000">
                      <a:alpha val="70000"/>
                    </a:srgbClr>
                  </a:outerShdw>
                </a:effectLst>
              </a:rPr>
              <a:t>Swedenborg</a:t>
            </a:r>
            <a:r>
              <a:rPr lang="es-ES" sz="2400" i="1" dirty="0">
                <a:ln w="18415" cmpd="sng">
                  <a:solidFill>
                    <a:srgbClr val="FFFFFF"/>
                  </a:solidFill>
                  <a:prstDash val="solid"/>
                </a:ln>
                <a:solidFill>
                  <a:srgbClr val="FFFFFF"/>
                </a:solidFill>
                <a:effectLst>
                  <a:outerShdw blurRad="63500" dir="3600000" algn="tl" rotWithShape="0">
                    <a:srgbClr val="000000">
                      <a:alpha val="70000"/>
                    </a:srgbClr>
                  </a:outerShdw>
                </a:effectLst>
              </a:rPr>
              <a:t>; las enseñanzas de uno y otro corresponden perfectamente</a:t>
            </a:r>
            <a:r>
              <a:rPr lang="es-ES" sz="2400" dirty="0">
                <a:ln w="18415" cmpd="sng">
                  <a:solidFill>
                    <a:srgbClr val="FFFFFF"/>
                  </a:solidFill>
                  <a:prstDash val="solid"/>
                </a:ln>
                <a:solidFill>
                  <a:srgbClr val="FFFFFF"/>
                </a:solidFill>
                <a:effectLst>
                  <a:outerShdw blurRad="63500" dir="3600000" algn="tl" rotWithShape="0">
                    <a:srgbClr val="000000">
                      <a:alpha val="70000"/>
                    </a:srgbClr>
                  </a:outerShdw>
                </a:effectLst>
              </a:rPr>
              <a:t>.»</a:t>
            </a:r>
            <a:br>
              <a:rPr lang="es-ES" sz="2400" dirty="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s-E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es-ES" sz="2000" dirty="0">
                <a:ln w="18415" cmpd="sng">
                  <a:solidFill>
                    <a:srgbClr val="FFFFFF"/>
                  </a:solidFill>
                  <a:prstDash val="solid"/>
                </a:ln>
                <a:solidFill>
                  <a:srgbClr val="FFFFFF"/>
                </a:solidFill>
                <a:effectLst>
                  <a:outerShdw blurRad="63500" dir="3600000" algn="tl" rotWithShape="0">
                    <a:srgbClr val="000000">
                      <a:alpha val="70000"/>
                    </a:srgbClr>
                  </a:outerShdw>
                </a:effectLst>
              </a:rPr>
            </a:br>
            <a:endParaRPr lang="es-E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ext Box 4"/>
          <p:cNvSpPr txBox="1">
            <a:spLocks noChangeArrowheads="1"/>
          </p:cNvSpPr>
          <p:nvPr/>
        </p:nvSpPr>
        <p:spPr bwMode="auto">
          <a:xfrm>
            <a:off x="0" y="1844824"/>
            <a:ext cx="9144000" cy="1569660"/>
          </a:xfrm>
          <a:prstGeom prst="rect">
            <a:avLst/>
          </a:prstGeom>
          <a:noFill/>
          <a:ln w="9525">
            <a:noFill/>
            <a:miter lim="800000"/>
            <a:headEnd/>
            <a:tailEnd/>
          </a:ln>
          <a:effectLst/>
        </p:spPr>
        <p:txBody>
          <a:bodyPr>
            <a:spAutoFit/>
          </a:bodyPr>
          <a:lstStyle/>
          <a:p>
            <a:pPr>
              <a:spcBef>
                <a:spcPct val="50000"/>
              </a:spcBef>
            </a:pPr>
            <a:r>
              <a:rPr lang="es-ES_tradnl" sz="2400" u="sng" dirty="0">
                <a:ln w="18415" cmpd="sng">
                  <a:solidFill>
                    <a:srgbClr val="FFFFFF"/>
                  </a:solidFill>
                  <a:prstDash val="solid"/>
                </a:ln>
                <a:solidFill>
                  <a:srgbClr val="FFFFFF"/>
                </a:solidFill>
                <a:effectLst>
                  <a:outerShdw blurRad="63500" dir="3600000" algn="tl" rotWithShape="0">
                    <a:srgbClr val="000000">
                      <a:alpha val="70000"/>
                    </a:srgbClr>
                  </a:outerShdw>
                </a:effectLst>
              </a:rPr>
              <a:t>JORGE LUIS BORGES</a:t>
            </a:r>
            <a:r>
              <a:rPr lang="es-ES_tradnl" sz="24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s-ES_tradnl" sz="2400" i="1" dirty="0">
                <a:ln w="18415" cmpd="sng">
                  <a:solidFill>
                    <a:srgbClr val="FFFFFF"/>
                  </a:solidFill>
                  <a:prstDash val="solid"/>
                </a:ln>
                <a:solidFill>
                  <a:srgbClr val="FFFFFF"/>
                </a:solidFill>
                <a:effectLst>
                  <a:outerShdw blurRad="63500" dir="3600000" algn="tl" rotWithShape="0">
                    <a:srgbClr val="000000">
                      <a:alpha val="70000"/>
                    </a:srgbClr>
                  </a:outerShdw>
                </a:effectLst>
              </a:rPr>
              <a:t>“Voltaire dijo que el hombre más extraordinario que registra la historia fue Carlos XII. Yo diría: quizá el hombre más extraordinario, si es que admitimos esos superlativos, fue el más misterioso de los súbditos de Carlos XII, Emanuel </a:t>
            </a:r>
            <a:r>
              <a:rPr lang="es-ES_tradnl" sz="2400" i="1" dirty="0" err="1">
                <a:ln w="18415" cmpd="sng">
                  <a:solidFill>
                    <a:srgbClr val="FFFFFF"/>
                  </a:solidFill>
                  <a:prstDash val="solid"/>
                </a:ln>
                <a:solidFill>
                  <a:srgbClr val="FFFFFF"/>
                </a:solidFill>
                <a:effectLst>
                  <a:outerShdw blurRad="63500" dir="3600000" algn="tl" rotWithShape="0">
                    <a:srgbClr val="000000">
                      <a:alpha val="70000"/>
                    </a:srgbClr>
                  </a:outerShdw>
                </a:effectLst>
              </a:rPr>
              <a:t>Swedenborg</a:t>
            </a:r>
            <a:r>
              <a:rPr lang="es-ES_tradnl" sz="2400" i="1" dirty="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s-ES" sz="2400" i="1" u="sng"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Text Box 5"/>
          <p:cNvSpPr txBox="1">
            <a:spLocks noChangeArrowheads="1"/>
          </p:cNvSpPr>
          <p:nvPr/>
        </p:nvSpPr>
        <p:spPr bwMode="auto">
          <a:xfrm>
            <a:off x="0" y="3933056"/>
            <a:ext cx="9144000" cy="2677656"/>
          </a:xfrm>
          <a:prstGeom prst="rect">
            <a:avLst/>
          </a:prstGeom>
          <a:noFill/>
          <a:ln w="9525">
            <a:noFill/>
            <a:miter lim="800000"/>
            <a:headEnd/>
            <a:tailEnd/>
          </a:ln>
          <a:effectLst/>
        </p:spPr>
        <p:txBody>
          <a:bodyPr>
            <a:spAutoFit/>
          </a:bodyPr>
          <a:lstStyle/>
          <a:p>
            <a:pPr>
              <a:spcBef>
                <a:spcPct val="50000"/>
              </a:spcBef>
            </a:pPr>
            <a:r>
              <a:rPr lang="es-ES_tradnl" sz="2400" u="sng" dirty="0">
                <a:ln w="18415" cmpd="sng">
                  <a:solidFill>
                    <a:srgbClr val="FFFFFF"/>
                  </a:solidFill>
                  <a:prstDash val="solid"/>
                </a:ln>
                <a:solidFill>
                  <a:srgbClr val="FFFFFF"/>
                </a:solidFill>
                <a:effectLst>
                  <a:outerShdw blurRad="63500" dir="3600000" algn="tl" rotWithShape="0">
                    <a:srgbClr val="000000">
                      <a:alpha val="70000"/>
                    </a:srgbClr>
                  </a:outerShdw>
                </a:effectLst>
              </a:rPr>
              <a:t>MARCELO CANDEGABE</a:t>
            </a:r>
            <a:r>
              <a:rPr lang="es-ES_tradnl" sz="24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s-ES_tradnl" sz="2400" i="1" dirty="0">
                <a:ln w="18415" cmpd="sng">
                  <a:solidFill>
                    <a:srgbClr val="FFFFFF"/>
                  </a:solidFill>
                  <a:prstDash val="solid"/>
                </a:ln>
                <a:solidFill>
                  <a:srgbClr val="FFFFFF"/>
                </a:solidFill>
                <a:effectLst>
                  <a:outerShdw blurRad="63500" dir="3600000" algn="tl" rotWithShape="0">
                    <a:srgbClr val="000000">
                      <a:alpha val="70000"/>
                    </a:srgbClr>
                  </a:outerShdw>
                </a:effectLst>
              </a:rPr>
              <a:t>“Kent nos transmitió de </a:t>
            </a:r>
            <a:r>
              <a:rPr lang="es-ES_tradnl" sz="2400" i="1" dirty="0" err="1">
                <a:ln w="18415" cmpd="sng">
                  <a:solidFill>
                    <a:srgbClr val="FFFFFF"/>
                  </a:solidFill>
                  <a:prstDash val="solid"/>
                </a:ln>
                <a:solidFill>
                  <a:srgbClr val="FFFFFF"/>
                </a:solidFill>
                <a:effectLst>
                  <a:outerShdw blurRad="63500" dir="3600000" algn="tl" rotWithShape="0">
                    <a:srgbClr val="000000">
                      <a:alpha val="70000"/>
                    </a:srgbClr>
                  </a:outerShdw>
                </a:effectLst>
              </a:rPr>
              <a:t>Swedenborg</a:t>
            </a:r>
            <a:r>
              <a:rPr lang="es-ES_tradnl" sz="2400" i="1" dirty="0">
                <a:ln w="18415" cmpd="sng">
                  <a:solidFill>
                    <a:srgbClr val="FFFFFF"/>
                  </a:solidFill>
                  <a:prstDash val="solid"/>
                </a:ln>
                <a:solidFill>
                  <a:srgbClr val="FFFFFF"/>
                </a:solidFill>
                <a:effectLst>
                  <a:outerShdw blurRad="63500" dir="3600000" algn="tl" rotWithShape="0">
                    <a:srgbClr val="000000">
                      <a:alpha val="70000"/>
                    </a:srgbClr>
                  </a:outerShdw>
                </a:effectLst>
              </a:rPr>
              <a:t>, que el hombre es un ser que se realiza de arriba para abajo, de adentro hacia afuera y que se desarrolla desde las instancias más profundas hacia las más superficiales. Y nos dijo también que la fuerza vital inmaterial, sustancia simple o </a:t>
            </a:r>
            <a:r>
              <a:rPr lang="es-ES_tradnl" sz="2400" i="1" dirty="0" err="1">
                <a:ln w="18415" cmpd="sng">
                  <a:solidFill>
                    <a:srgbClr val="FFFFFF"/>
                  </a:solidFill>
                  <a:prstDash val="solid"/>
                </a:ln>
                <a:solidFill>
                  <a:srgbClr val="FFFFFF"/>
                </a:solidFill>
                <a:effectLst>
                  <a:outerShdw blurRad="63500" dir="3600000" algn="tl" rotWithShape="0">
                    <a:srgbClr val="000000">
                      <a:alpha val="70000"/>
                    </a:srgbClr>
                  </a:outerShdw>
                </a:effectLst>
              </a:rPr>
              <a:t>conatus</a:t>
            </a:r>
            <a:r>
              <a:rPr lang="es-ES_tradnl" sz="2400" i="1" dirty="0">
                <a:ln w="18415" cmpd="sng">
                  <a:solidFill>
                    <a:srgbClr val="FFFFFF"/>
                  </a:solidFill>
                  <a:prstDash val="solid"/>
                </a:ln>
                <a:solidFill>
                  <a:srgbClr val="FFFFFF"/>
                </a:solidFill>
                <a:effectLst>
                  <a:outerShdw blurRad="63500" dir="3600000" algn="tl" rotWithShape="0">
                    <a:srgbClr val="000000">
                      <a:alpha val="70000"/>
                    </a:srgbClr>
                  </a:outerShdw>
                </a:effectLst>
              </a:rPr>
              <a:t> que lo anima, emana de un principio que llega hasta los confines de todo lo existente y se repliega, de tal modo, que todo tiende nuevamente hacia el creador”</a:t>
            </a:r>
            <a:endParaRPr lang="es-ES" sz="2400" i="1" u="sng"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7" name="Picture 7" descr="Kant"/>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152400" y="2743200"/>
            <a:ext cx="2960688" cy="33035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0488" name="Text Box 8"/>
          <p:cNvSpPr txBox="1">
            <a:spLocks noChangeArrowheads="1"/>
          </p:cNvSpPr>
          <p:nvPr/>
        </p:nvSpPr>
        <p:spPr bwMode="auto">
          <a:xfrm>
            <a:off x="304800" y="6156325"/>
            <a:ext cx="2514600" cy="701675"/>
          </a:xfrm>
          <a:prstGeom prst="rect">
            <a:avLst/>
          </a:prstGeom>
          <a:noFill/>
          <a:ln w="9525">
            <a:noFill/>
            <a:miter lim="800000"/>
            <a:headEnd/>
            <a:tailEnd/>
          </a:ln>
          <a:effectLst/>
          <a:scene3d>
            <a:camera prst="orthographicFront"/>
            <a:lightRig rig="threePt" dir="t"/>
          </a:scene3d>
          <a:sp3d>
            <a:bevelT/>
          </a:sp3d>
        </p:spPr>
        <p:txBody>
          <a:bodyPr>
            <a:spAutoFit/>
            <a:sp3d extrusionH="57150">
              <a:bevelT w="38100" h="38100"/>
            </a:sp3d>
          </a:bodyPr>
          <a:lstStyle/>
          <a:p>
            <a:pPr algn="ctr">
              <a:spcBef>
                <a:spcPct val="50000"/>
              </a:spcBef>
            </a:pPr>
            <a:r>
              <a:rPr lang="es-ES_tradnl" sz="2000" b="1" i="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Verdana" pitchFamily="34" charset="0"/>
              </a:rPr>
              <a:t>Immanuel</a:t>
            </a:r>
            <a:r>
              <a:rPr lang="es-ES_tradnl" sz="2000"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Verdana" pitchFamily="34" charset="0"/>
              </a:rPr>
              <a:t> Kant  1724-1804</a:t>
            </a:r>
            <a:endParaRPr lang="es-ES" sz="2000"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Verdana" pitchFamily="34" charset="0"/>
            </a:endParaRPr>
          </a:p>
        </p:txBody>
      </p:sp>
      <p:sp>
        <p:nvSpPr>
          <p:cNvPr id="20489" name="Text Box 9"/>
          <p:cNvSpPr txBox="1">
            <a:spLocks noChangeArrowheads="1"/>
          </p:cNvSpPr>
          <p:nvPr/>
        </p:nvSpPr>
        <p:spPr bwMode="auto">
          <a:xfrm>
            <a:off x="0" y="228600"/>
            <a:ext cx="9144000" cy="646331"/>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_tradnl" sz="3600" b="1" dirty="0">
                <a:effectLst>
                  <a:outerShdw blurRad="38100" dist="38100" dir="2700000" algn="tl">
                    <a:srgbClr val="C0C0C0"/>
                  </a:outerShdw>
                </a:effectLst>
              </a:rPr>
              <a:t>    RACIONALISMO                  EMPIRISMO              </a:t>
            </a:r>
            <a:endParaRPr lang="es-ES" sz="3600" b="1" dirty="0">
              <a:effectLst>
                <a:outerShdw blurRad="38100" dist="38100" dir="2700000" algn="tl">
                  <a:srgbClr val="C0C0C0"/>
                </a:outerShdw>
              </a:effectLst>
            </a:endParaRPr>
          </a:p>
        </p:txBody>
      </p:sp>
      <p:sp>
        <p:nvSpPr>
          <p:cNvPr id="20490" name="Line 10"/>
          <p:cNvSpPr>
            <a:spLocks noChangeShapeType="1"/>
          </p:cNvSpPr>
          <p:nvPr/>
        </p:nvSpPr>
        <p:spPr bwMode="auto">
          <a:xfrm>
            <a:off x="2743200" y="1066800"/>
            <a:ext cx="1600200" cy="685800"/>
          </a:xfrm>
          <a:prstGeom prst="line">
            <a:avLst/>
          </a:prstGeom>
          <a:noFill/>
          <a:ln w="76200">
            <a:solidFill>
              <a:schemeClr val="tx1"/>
            </a:solidFill>
            <a:round/>
            <a:headEnd/>
            <a:tailEnd type="triangle" w="med" len="med"/>
          </a:ln>
          <a:effectLst/>
        </p:spPr>
        <p:txBody>
          <a:bodyPr/>
          <a:lstStyle/>
          <a:p>
            <a:endParaRPr lang="es-AR"/>
          </a:p>
        </p:txBody>
      </p:sp>
      <p:sp>
        <p:nvSpPr>
          <p:cNvPr id="20491" name="Line 11"/>
          <p:cNvSpPr>
            <a:spLocks noChangeShapeType="1"/>
          </p:cNvSpPr>
          <p:nvPr/>
        </p:nvSpPr>
        <p:spPr bwMode="auto">
          <a:xfrm flipH="1">
            <a:off x="4343400" y="1066800"/>
            <a:ext cx="1600200" cy="685800"/>
          </a:xfrm>
          <a:prstGeom prst="line">
            <a:avLst/>
          </a:prstGeom>
          <a:noFill/>
          <a:ln w="76200">
            <a:solidFill>
              <a:schemeClr val="tx1"/>
            </a:solidFill>
            <a:round/>
            <a:headEnd/>
            <a:tailEnd type="triangle" w="med" len="med"/>
          </a:ln>
          <a:effectLst/>
        </p:spPr>
        <p:txBody>
          <a:bodyPr/>
          <a:lstStyle/>
          <a:p>
            <a:endParaRPr lang="es-AR"/>
          </a:p>
        </p:txBody>
      </p:sp>
      <p:sp>
        <p:nvSpPr>
          <p:cNvPr id="20492" name="Text Box 12"/>
          <p:cNvSpPr txBox="1">
            <a:spLocks noChangeArrowheads="1"/>
          </p:cNvSpPr>
          <p:nvPr/>
        </p:nvSpPr>
        <p:spPr bwMode="auto">
          <a:xfrm>
            <a:off x="0" y="1676400"/>
            <a:ext cx="9144000" cy="707886"/>
          </a:xfrm>
          <a:prstGeom prst="rect">
            <a:avLst/>
          </a:prstGeom>
          <a:noFill/>
          <a:ln w="9525">
            <a:noFill/>
            <a:miter lim="800000"/>
            <a:headEnd/>
            <a:tailEnd/>
          </a:ln>
          <a:effectLst/>
        </p:spPr>
        <p:txBody>
          <a:bodyPr>
            <a:spAutoFit/>
          </a:bodyPr>
          <a:lstStyle/>
          <a:p>
            <a:pPr algn="ctr">
              <a:spcBef>
                <a:spcPct val="50000"/>
              </a:spcBef>
            </a:pPr>
            <a:r>
              <a:rPr lang="es-ES_tradnl" sz="4000" b="1" dirty="0">
                <a:effectLst>
                  <a:glow rad="101600">
                    <a:schemeClr val="accent2">
                      <a:satMod val="175000"/>
                      <a:alpha val="40000"/>
                    </a:schemeClr>
                  </a:glow>
                  <a:outerShdw blurRad="38100" dist="38100" dir="2700000" algn="tl">
                    <a:srgbClr val="C0C0C0"/>
                  </a:outerShdw>
                </a:effectLst>
              </a:rPr>
              <a:t>    </a:t>
            </a:r>
            <a:r>
              <a:rPr lang="es-ES_tradnl" sz="4000" b="1" dirty="0">
                <a:solidFill>
                  <a:schemeClr val="accent2"/>
                </a:solidFill>
                <a:effectLst>
                  <a:glow rad="101600">
                    <a:schemeClr val="accent2">
                      <a:satMod val="175000"/>
                      <a:alpha val="40000"/>
                    </a:schemeClr>
                  </a:glow>
                  <a:outerShdw blurRad="38100" dist="38100" dir="2700000" algn="tl">
                    <a:srgbClr val="C0C0C0"/>
                  </a:outerShdw>
                </a:effectLst>
              </a:rPr>
              <a:t>IDEALISMO TRASCENDENTAL</a:t>
            </a:r>
            <a:endParaRPr lang="es-ES" sz="4000" b="1" dirty="0">
              <a:solidFill>
                <a:schemeClr val="accent2"/>
              </a:solidFill>
              <a:effectLst>
                <a:glow rad="101600">
                  <a:schemeClr val="accent2">
                    <a:satMod val="175000"/>
                    <a:alpha val="40000"/>
                  </a:schemeClr>
                </a:glow>
                <a:outerShdw blurRad="38100" dist="38100" dir="2700000" algn="tl">
                  <a:srgbClr val="C0C0C0"/>
                </a:outerShdw>
              </a:effectLst>
            </a:endParaRPr>
          </a:p>
        </p:txBody>
      </p:sp>
      <p:sp>
        <p:nvSpPr>
          <p:cNvPr id="20493" name="Line 13"/>
          <p:cNvSpPr>
            <a:spLocks noChangeShapeType="1"/>
          </p:cNvSpPr>
          <p:nvPr/>
        </p:nvSpPr>
        <p:spPr bwMode="auto">
          <a:xfrm>
            <a:off x="1676400" y="2209800"/>
            <a:ext cx="6096000" cy="0"/>
          </a:xfrm>
          <a:prstGeom prst="line">
            <a:avLst/>
          </a:prstGeom>
          <a:noFill/>
          <a:ln w="38100" cmpd="dbl">
            <a:solidFill>
              <a:schemeClr val="accent2"/>
            </a:solidFill>
            <a:round/>
            <a:headEnd/>
            <a:tailEnd/>
          </a:ln>
          <a:effectLst/>
        </p:spPr>
        <p:txBody>
          <a:bodyPr/>
          <a:lstStyle/>
          <a:p>
            <a:endParaRPr lang="es-AR"/>
          </a:p>
        </p:txBody>
      </p:sp>
      <p:sp>
        <p:nvSpPr>
          <p:cNvPr id="20494" name="Text Box 14"/>
          <p:cNvSpPr txBox="1">
            <a:spLocks noChangeArrowheads="1"/>
          </p:cNvSpPr>
          <p:nvPr/>
        </p:nvSpPr>
        <p:spPr bwMode="auto">
          <a:xfrm>
            <a:off x="685800" y="685800"/>
            <a:ext cx="2362200" cy="461665"/>
          </a:xfrm>
          <a:prstGeom prst="rect">
            <a:avLst/>
          </a:prstGeom>
          <a:noFill/>
          <a:ln w="9525">
            <a:noFill/>
            <a:miter lim="800000"/>
            <a:headEnd/>
            <a:tailEnd/>
          </a:ln>
          <a:effectLst/>
        </p:spPr>
        <p:txBody>
          <a:bodyPr>
            <a:spAutoFit/>
          </a:bodyPr>
          <a:lstStyle/>
          <a:p>
            <a:pPr algn="ctr">
              <a:spcBef>
                <a:spcPct val="50000"/>
              </a:spcBef>
            </a:pPr>
            <a:r>
              <a:rPr lang="es-ES_tradnl" sz="2400" b="1" dirty="0">
                <a:effectLst>
                  <a:outerShdw blurRad="38100" dist="38100" dir="2700000" algn="tl">
                    <a:srgbClr val="C0C0C0"/>
                  </a:outerShdw>
                </a:effectLst>
              </a:rPr>
              <a:t>razón</a:t>
            </a:r>
            <a:endParaRPr lang="es-ES" sz="2400" b="1" dirty="0">
              <a:effectLst>
                <a:outerShdw blurRad="38100" dist="38100" dir="2700000" algn="tl">
                  <a:srgbClr val="C0C0C0"/>
                </a:outerShdw>
              </a:effectLst>
            </a:endParaRPr>
          </a:p>
        </p:txBody>
      </p:sp>
      <p:sp>
        <p:nvSpPr>
          <p:cNvPr id="20495" name="Text Box 15"/>
          <p:cNvSpPr txBox="1">
            <a:spLocks noChangeArrowheads="1"/>
          </p:cNvSpPr>
          <p:nvPr/>
        </p:nvSpPr>
        <p:spPr bwMode="auto">
          <a:xfrm>
            <a:off x="5791200" y="685800"/>
            <a:ext cx="2362200" cy="461665"/>
          </a:xfrm>
          <a:prstGeom prst="rect">
            <a:avLst/>
          </a:prstGeom>
          <a:noFill/>
          <a:ln w="9525">
            <a:noFill/>
            <a:miter lim="800000"/>
            <a:headEnd/>
            <a:tailEnd/>
          </a:ln>
          <a:effectLst/>
        </p:spPr>
        <p:txBody>
          <a:bodyPr>
            <a:spAutoFit/>
          </a:bodyPr>
          <a:lstStyle/>
          <a:p>
            <a:pPr algn="ctr">
              <a:spcBef>
                <a:spcPct val="50000"/>
              </a:spcBef>
            </a:pPr>
            <a:r>
              <a:rPr lang="es-ES_tradnl" sz="2400" b="1" dirty="0">
                <a:effectLst>
                  <a:outerShdw blurRad="38100" dist="38100" dir="2700000" algn="tl">
                    <a:srgbClr val="C0C0C0"/>
                  </a:outerShdw>
                </a:effectLst>
              </a:rPr>
              <a:t>percepción</a:t>
            </a:r>
            <a:endParaRPr lang="es-ES" sz="2400" b="1" dirty="0">
              <a:effectLst>
                <a:outerShdw blurRad="38100" dist="38100" dir="2700000" algn="tl">
                  <a:srgbClr val="C0C0C0"/>
                </a:outerShdw>
              </a:effectLst>
            </a:endParaRPr>
          </a:p>
        </p:txBody>
      </p:sp>
      <p:sp>
        <p:nvSpPr>
          <p:cNvPr id="20496" name="Text Box 16"/>
          <p:cNvSpPr txBox="1">
            <a:spLocks noChangeArrowheads="1"/>
          </p:cNvSpPr>
          <p:nvPr/>
        </p:nvSpPr>
        <p:spPr bwMode="auto">
          <a:xfrm>
            <a:off x="3352800" y="2819400"/>
            <a:ext cx="5791200" cy="1800225"/>
          </a:xfrm>
          <a:prstGeom prst="rect">
            <a:avLst/>
          </a:prstGeom>
          <a:noFill/>
          <a:ln w="9525">
            <a:noFill/>
            <a:miter lim="800000"/>
            <a:headEnd/>
            <a:tailEnd/>
          </a:ln>
          <a:effectLst/>
        </p:spPr>
        <p:txBody>
          <a:bodyPr>
            <a:spAutoFit/>
          </a:bodyPr>
          <a:lstStyle/>
          <a:p>
            <a:pPr>
              <a:spcBef>
                <a:spcPct val="50000"/>
              </a:spcBef>
            </a:pPr>
            <a:r>
              <a:rPr lang="es-ES_tradnl" sz="2800" dirty="0">
                <a:ln w="18415" cmpd="sng">
                  <a:solidFill>
                    <a:srgbClr val="FFFFFF"/>
                  </a:solidFill>
                  <a:prstDash val="solid"/>
                </a:ln>
                <a:solidFill>
                  <a:srgbClr val="FFFFFF"/>
                </a:solidFill>
                <a:effectLst>
                  <a:outerShdw blurRad="63500" dir="3600000" algn="tl" rotWithShape="0">
                    <a:srgbClr val="000000">
                      <a:alpha val="70000"/>
                    </a:srgbClr>
                  </a:outerShdw>
                </a:effectLst>
              </a:rPr>
              <a:t>1) </a:t>
            </a:r>
            <a:r>
              <a:rPr lang="es-ES_tradnl" sz="2800" u="sng" dirty="0">
                <a:ln w="18415" cmpd="sng">
                  <a:solidFill>
                    <a:srgbClr val="FFFFFF"/>
                  </a:solidFill>
                  <a:prstDash val="solid"/>
                </a:ln>
                <a:solidFill>
                  <a:srgbClr val="FFFFFF"/>
                </a:solidFill>
                <a:effectLst>
                  <a:outerShdw blurRad="63500" dir="3600000" algn="tl" rotWithShape="0">
                    <a:srgbClr val="000000">
                      <a:alpha val="70000"/>
                    </a:srgbClr>
                  </a:outerShdw>
                </a:effectLst>
              </a:rPr>
              <a:t>La razón (forma):</a:t>
            </a:r>
            <a:r>
              <a:rPr lang="es-ES_tradnl"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posee las formas y categorías a priori                            2) </a:t>
            </a:r>
            <a:r>
              <a:rPr lang="es-ES_tradnl" sz="2800" u="sng" dirty="0">
                <a:ln w="18415" cmpd="sng">
                  <a:solidFill>
                    <a:srgbClr val="FFFFFF"/>
                  </a:solidFill>
                  <a:prstDash val="solid"/>
                </a:ln>
                <a:solidFill>
                  <a:srgbClr val="FFFFFF"/>
                </a:solidFill>
                <a:effectLst>
                  <a:outerShdw blurRad="63500" dir="3600000" algn="tl" rotWithShape="0">
                    <a:srgbClr val="000000">
                      <a:alpha val="70000"/>
                    </a:srgbClr>
                  </a:outerShdw>
                </a:effectLst>
              </a:rPr>
              <a:t>Las impresiones (materia):</a:t>
            </a:r>
            <a:r>
              <a:rPr lang="es-ES_tradnl"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llenan las formas de la razón</a:t>
            </a:r>
            <a:endParaRPr lang="es-E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498" name="Text Box 18"/>
          <p:cNvSpPr txBox="1">
            <a:spLocks noChangeArrowheads="1"/>
          </p:cNvSpPr>
          <p:nvPr/>
        </p:nvSpPr>
        <p:spPr bwMode="auto">
          <a:xfrm>
            <a:off x="3203574" y="5013325"/>
            <a:ext cx="5940425" cy="646331"/>
          </a:xfrm>
          <a:prstGeom prst="rect">
            <a:avLst/>
          </a:prstGeom>
          <a:noFill/>
          <a:ln w="28575">
            <a:solidFill>
              <a:schemeClr val="accent2"/>
            </a:solidFill>
            <a:miter lim="800000"/>
            <a:headEnd/>
            <a:tailEnd/>
          </a:ln>
          <a:effectLst/>
        </p:spPr>
        <p:txBody>
          <a:bodyPr wrap="square">
            <a:spAutoFit/>
          </a:bodyPr>
          <a:lstStyle/>
          <a:p>
            <a:pPr>
              <a:spcBef>
                <a:spcPct val="50000"/>
              </a:spcBef>
            </a:pPr>
            <a:r>
              <a:rPr lang="es-ES_tradnl" sz="3600" b="1" dirty="0">
                <a:solidFill>
                  <a:schemeClr val="accent1">
                    <a:lumMod val="60000"/>
                    <a:lumOff val="40000"/>
                  </a:schemeClr>
                </a:solidFill>
                <a:effectLst>
                  <a:outerShdw blurRad="38100" dist="38100" dir="2700000" algn="tl">
                    <a:srgbClr val="C0C0C0"/>
                  </a:outerShdw>
                  <a:reflection blurRad="6350" stA="50000" endA="300" endPos="50000" dist="29997" dir="5400000" sy="-100000" algn="bl" rotWithShape="0"/>
                </a:effectLst>
              </a:rPr>
              <a:t>Conocimiento </a:t>
            </a:r>
            <a:r>
              <a:rPr lang="es-ES_tradnl" sz="3600" b="1" dirty="0" smtClean="0">
                <a:solidFill>
                  <a:schemeClr val="accent1">
                    <a:lumMod val="60000"/>
                    <a:lumOff val="40000"/>
                  </a:schemeClr>
                </a:solidFill>
                <a:effectLst>
                  <a:outerShdw blurRad="38100" dist="38100" dir="2700000" algn="tl">
                    <a:srgbClr val="C0C0C0"/>
                  </a:outerShdw>
                  <a:reflection blurRad="6350" stA="50000" endA="300" endPos="50000" dist="29997" dir="5400000" sy="-100000" algn="bl" rotWithShape="0"/>
                </a:effectLst>
              </a:rPr>
              <a:t> =  Creación</a:t>
            </a:r>
            <a:endParaRPr lang="es-ES" sz="3600" b="1" dirty="0">
              <a:solidFill>
                <a:schemeClr val="accent1">
                  <a:lumMod val="60000"/>
                  <a:lumOff val="40000"/>
                </a:schemeClr>
              </a:solidFill>
              <a:effectLst>
                <a:outerShdw blurRad="38100" dist="38100" dir="2700000" algn="tl">
                  <a:srgbClr val="C0C0C0"/>
                </a:outerShdw>
                <a:reflection blurRad="6350" stA="50000" endA="300" endPos="50000" dist="29997" dir="5400000" sy="-10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96"/>
                                        </p:tgtEl>
                                        <p:attrNameLst>
                                          <p:attrName>style.visibility</p:attrName>
                                        </p:attrNameLst>
                                      </p:cBhvr>
                                      <p:to>
                                        <p:strVal val="visible"/>
                                      </p:to>
                                    </p:set>
                                    <p:animEffect transition="in" filter="dissolve">
                                      <p:cBhvr>
                                        <p:cTn id="7" dur="500"/>
                                        <p:tgtEl>
                                          <p:spTgt spid="2049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98"/>
                                        </p:tgtEl>
                                        <p:attrNameLst>
                                          <p:attrName>style.visibility</p:attrName>
                                        </p:attrNameLst>
                                      </p:cBhvr>
                                      <p:to>
                                        <p:strVal val="visible"/>
                                      </p:to>
                                    </p:set>
                                    <p:animEffect transition="in" filter="dissolve">
                                      <p:cBhvr>
                                        <p:cTn id="12" dur="500"/>
                                        <p:tgtEl>
                                          <p:spTgt spid="20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6" grpId="0" autoUpdateAnimBg="0"/>
      <p:bldP spid="20498"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900113" y="2420938"/>
            <a:ext cx="7342187" cy="3679825"/>
          </a:xfrm>
        </p:spPr>
        <p:txBody>
          <a:bodyPr/>
          <a:lstStyle/>
          <a:p>
            <a:r>
              <a:rPr lang="es-ES" i="1" dirty="0">
                <a:ln w="18415" cmpd="sng">
                  <a:solidFill>
                    <a:srgbClr val="FFFFFF"/>
                  </a:solidFill>
                  <a:prstDash val="solid"/>
                </a:ln>
                <a:solidFill>
                  <a:schemeClr val="accent1">
                    <a:lumMod val="60000"/>
                    <a:lumOff val="40000"/>
                  </a:schemeClr>
                </a:solidFill>
                <a:effectLst>
                  <a:outerShdw blurRad="63500" dir="3600000" algn="tl" rotWithShape="0">
                    <a:srgbClr val="000000">
                      <a:alpha val="70000"/>
                    </a:srgbClr>
                  </a:outerShdw>
                </a:effectLst>
              </a:rPr>
              <a:t>“Ni conceptos (formas a priori) sin intuición (impresiones), ni intuición sin conceptos pueden dar un conocimiento. Porque pensamientos</a:t>
            </a:r>
            <a:r>
              <a:rPr lang="es-ES" dirty="0">
                <a:ln w="18415" cmpd="sng">
                  <a:solidFill>
                    <a:srgbClr val="FFFFFF"/>
                  </a:solidFill>
                  <a:prstDash val="solid"/>
                </a:ln>
                <a:solidFill>
                  <a:schemeClr val="accent1">
                    <a:lumMod val="60000"/>
                    <a:lumOff val="40000"/>
                  </a:schemeClr>
                </a:solidFill>
                <a:effectLst>
                  <a:outerShdw blurRad="63500" dir="3600000" algn="tl" rotWithShape="0">
                    <a:srgbClr val="000000">
                      <a:alpha val="70000"/>
                    </a:srgbClr>
                  </a:outerShdw>
                </a:effectLst>
              </a:rPr>
              <a:t> </a:t>
            </a:r>
            <a:r>
              <a:rPr lang="es-ES" i="1" dirty="0">
                <a:ln w="18415" cmpd="sng">
                  <a:solidFill>
                    <a:srgbClr val="FFFFFF"/>
                  </a:solidFill>
                  <a:prstDash val="solid"/>
                </a:ln>
                <a:solidFill>
                  <a:schemeClr val="accent1">
                    <a:lumMod val="60000"/>
                    <a:lumOff val="40000"/>
                  </a:schemeClr>
                </a:solidFill>
                <a:effectLst>
                  <a:outerShdw blurRad="63500" dir="3600000" algn="tl" rotWithShape="0">
                    <a:srgbClr val="000000">
                      <a:alpha val="70000"/>
                    </a:srgbClr>
                  </a:outerShdw>
                </a:effectLst>
              </a:rPr>
              <a:t>sin contenido son vacíos, intuiciones</a:t>
            </a:r>
            <a:r>
              <a:rPr lang="es-ES" dirty="0">
                <a:ln w="18415" cmpd="sng">
                  <a:solidFill>
                    <a:srgbClr val="FFFFFF"/>
                  </a:solidFill>
                  <a:prstDash val="solid"/>
                </a:ln>
                <a:solidFill>
                  <a:schemeClr val="accent1">
                    <a:lumMod val="60000"/>
                    <a:lumOff val="40000"/>
                  </a:schemeClr>
                </a:solidFill>
                <a:effectLst>
                  <a:outerShdw blurRad="63500" dir="3600000" algn="tl" rotWithShape="0">
                    <a:srgbClr val="000000">
                      <a:alpha val="70000"/>
                    </a:srgbClr>
                  </a:outerShdw>
                </a:effectLst>
              </a:rPr>
              <a:t> </a:t>
            </a:r>
            <a:r>
              <a:rPr lang="es-ES" i="1" dirty="0">
                <a:ln w="18415" cmpd="sng">
                  <a:solidFill>
                    <a:srgbClr val="FFFFFF"/>
                  </a:solidFill>
                  <a:prstDash val="solid"/>
                </a:ln>
                <a:solidFill>
                  <a:schemeClr val="accent1">
                    <a:lumMod val="60000"/>
                    <a:lumOff val="40000"/>
                  </a:schemeClr>
                </a:solidFill>
                <a:effectLst>
                  <a:outerShdw blurRad="63500" dir="3600000" algn="tl" rotWithShape="0">
                    <a:srgbClr val="000000">
                      <a:alpha val="70000"/>
                    </a:srgbClr>
                  </a:outerShdw>
                </a:effectLst>
              </a:rPr>
              <a:t>sin conceptos son ciegas"</a:t>
            </a:r>
            <a:r>
              <a:rPr lang="es-ES" dirty="0">
                <a:ln w="18415" cmpd="sng">
                  <a:solidFill>
                    <a:srgbClr val="FFFFFF"/>
                  </a:solidFill>
                  <a:prstDash val="solid"/>
                </a:ln>
                <a:solidFill>
                  <a:schemeClr val="accent1">
                    <a:lumMod val="60000"/>
                    <a:lumOff val="40000"/>
                  </a:schemeClr>
                </a:solidFill>
                <a:effectLst>
                  <a:outerShdw blurRad="63500" dir="3600000" algn="tl" rotWithShape="0">
                    <a:srgbClr val="000000">
                      <a:alpha val="70000"/>
                    </a:srgbClr>
                  </a:outerShdw>
                </a:effectLst>
              </a:rPr>
              <a:t> </a:t>
            </a:r>
          </a:p>
        </p:txBody>
      </p:sp>
      <p:sp>
        <p:nvSpPr>
          <p:cNvPr id="123908" name="Text Box 4"/>
          <p:cNvSpPr txBox="1">
            <a:spLocks noGrp="1" noChangeArrowheads="1"/>
          </p:cNvSpPr>
          <p:nvPr>
            <p:ph type="title"/>
          </p:nvPr>
        </p:nvSpPr>
        <p:spPr>
          <a:noFill/>
          <a:ln/>
        </p:spPr>
        <p:txBody>
          <a:bodyPr/>
          <a:lstStyle/>
          <a:p>
            <a:pPr>
              <a:spcBef>
                <a:spcPct val="50000"/>
              </a:spcBef>
            </a:pPr>
            <a:r>
              <a:rPr lang="es-ES_tradnl" sz="4000" dirty="0">
                <a:ln w="18000">
                  <a:solidFill>
                    <a:schemeClr val="accent2">
                      <a:satMod val="140000"/>
                    </a:schemeClr>
                  </a:solidFill>
                  <a:prstDash val="solid"/>
                  <a:miter lim="800000"/>
                </a:ln>
                <a:solidFill>
                  <a:schemeClr val="tx2">
                    <a:lumMod val="75000"/>
                  </a:schemeClr>
                </a:solidFill>
                <a:effectLst>
                  <a:glow rad="63500">
                    <a:schemeClr val="accent2">
                      <a:satMod val="175000"/>
                      <a:alpha val="40000"/>
                    </a:schemeClr>
                  </a:glow>
                  <a:outerShdw blurRad="25500" dist="23000" dir="7020000" algn="tl">
                    <a:srgbClr val="000000">
                      <a:alpha val="50000"/>
                    </a:srgbClr>
                  </a:outerShdw>
                </a:effectLst>
              </a:rPr>
              <a:t>    IDEALISMO TRASCENDENTAL</a:t>
            </a:r>
            <a:endParaRPr lang="es-ES" sz="4000" dirty="0">
              <a:ln w="18000">
                <a:solidFill>
                  <a:schemeClr val="accent2">
                    <a:satMod val="140000"/>
                  </a:schemeClr>
                </a:solidFill>
                <a:prstDash val="solid"/>
                <a:miter lim="800000"/>
              </a:ln>
              <a:solidFill>
                <a:schemeClr val="tx2">
                  <a:lumMod val="75000"/>
                </a:schemeClr>
              </a:solidFill>
              <a:effectLst>
                <a:glow rad="63500">
                  <a:schemeClr val="accent2">
                    <a:satMod val="175000"/>
                    <a:alpha val="40000"/>
                  </a:schemeClr>
                </a:glow>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755650" y="765175"/>
            <a:ext cx="7772400" cy="4114800"/>
          </a:xfrm>
        </p:spPr>
        <p:txBody>
          <a:bodyPr>
            <a:scene3d>
              <a:camera prst="orthographicFront"/>
              <a:lightRig rig="threePt" dir="t"/>
            </a:scene3d>
            <a:sp3d extrusionH="57150">
              <a:bevelT w="38100" h="38100"/>
            </a:sp3d>
          </a:bodyPr>
          <a:lstStyle/>
          <a:p>
            <a:pPr>
              <a:buFontTx/>
              <a:buNone/>
            </a:pPr>
            <a:r>
              <a:rPr lang="es-ES" b="1" i="1" dirty="0"/>
              <a:t>   </a:t>
            </a:r>
            <a:r>
              <a:rPr lang="es-ES" sz="3600" b="1" i="1" dirty="0">
                <a:solidFill>
                  <a:srgbClr val="006666"/>
                </a:solidFill>
                <a:effectLst>
                  <a:outerShdw blurRad="38100" dist="38100" dir="2700000" algn="tl">
                    <a:srgbClr val="C0C0C0"/>
                  </a:outerShdw>
                </a:effectLst>
              </a:rPr>
              <a:t>“La mente humana primero tiene que construir formas independientemente, antes de poder encontrarlas en las cosas”</a:t>
            </a:r>
          </a:p>
          <a:p>
            <a:pPr>
              <a:buFontTx/>
              <a:buNone/>
            </a:pPr>
            <a:endParaRPr lang="es-ES" sz="3600" b="1" i="1" dirty="0">
              <a:solidFill>
                <a:srgbClr val="006666"/>
              </a:solidFill>
              <a:effectLst>
                <a:outerShdw blurRad="38100" dist="38100" dir="2700000" algn="tl">
                  <a:srgbClr val="C0C0C0"/>
                </a:outerShdw>
              </a:effectLst>
            </a:endParaRPr>
          </a:p>
          <a:p>
            <a:pPr>
              <a:buFontTx/>
              <a:buNone/>
            </a:pPr>
            <a:r>
              <a:rPr lang="es-ES" sz="3600" b="1" i="1" dirty="0">
                <a:solidFill>
                  <a:srgbClr val="006666"/>
                </a:solidFill>
                <a:effectLst>
                  <a:outerShdw blurRad="38100" dist="38100" dir="2700000" algn="tl">
                    <a:srgbClr val="C0C0C0"/>
                  </a:outerShdw>
                </a:effectLst>
              </a:rPr>
              <a:t>                                   Albert Einstein</a:t>
            </a:r>
          </a:p>
        </p:txBody>
      </p:sp>
      <p:pic>
        <p:nvPicPr>
          <p:cNvPr id="99333" name="Picture 5" descr="albert-einstein"/>
          <p:cNvPicPr>
            <a:picLocks noChangeAspect="1" noChangeArrowheads="1"/>
          </p:cNvPicPr>
          <p:nvPr/>
        </p:nvPicPr>
        <p:blipFill>
          <a:blip r:embed="rId2" cstate="print"/>
          <a:srcRect/>
          <a:stretch>
            <a:fillRect/>
          </a:stretch>
        </p:blipFill>
        <p:spPr bwMode="auto">
          <a:xfrm>
            <a:off x="900113" y="3644900"/>
            <a:ext cx="2676525" cy="2771775"/>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1524000" y="304800"/>
            <a:ext cx="7086600" cy="1190625"/>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lgn="ctr">
              <a:spcBef>
                <a:spcPct val="50000"/>
              </a:spcBef>
            </a:pPr>
            <a:r>
              <a:rPr lang="es-ES_tradnl" sz="3600" b="1" u="sng" dirty="0">
                <a:solidFill>
                  <a:srgbClr val="33CCFF"/>
                </a:solidFill>
                <a:effectLst>
                  <a:outerShdw blurRad="38100" dist="38100" dir="2700000" algn="tl">
                    <a:srgbClr val="FFFFFF"/>
                  </a:outerShdw>
                </a:effectLst>
              </a:rPr>
              <a:t>HAHNEMANN y SU </a:t>
            </a:r>
            <a:r>
              <a:rPr lang="es-ES_tradnl" sz="3600" b="1" u="sng" dirty="0" smtClean="0">
                <a:solidFill>
                  <a:srgbClr val="33CCFF"/>
                </a:solidFill>
                <a:effectLst>
                  <a:outerShdw blurRad="38100" dist="38100" dir="2700000" algn="tl">
                    <a:srgbClr val="FFFFFF"/>
                  </a:outerShdw>
                </a:effectLst>
              </a:rPr>
              <a:t>ÉPOCA </a:t>
            </a:r>
            <a:r>
              <a:rPr lang="es-ES_tradnl" sz="3600" b="1" dirty="0" smtClean="0">
                <a:solidFill>
                  <a:srgbClr val="33CCFF"/>
                </a:solidFill>
                <a:effectLst>
                  <a:outerShdw blurRad="38100" dist="38100" dir="2700000" algn="tl">
                    <a:srgbClr val="FFFFFF"/>
                  </a:outerShdw>
                </a:effectLst>
              </a:rPr>
              <a:t> </a:t>
            </a:r>
            <a:r>
              <a:rPr lang="es-ES_tradnl" sz="3600" b="1" dirty="0">
                <a:solidFill>
                  <a:srgbClr val="33CCFF"/>
                </a:solidFill>
                <a:effectLst>
                  <a:outerShdw blurRad="38100" dist="38100" dir="2700000" algn="tl">
                    <a:srgbClr val="FFFFFF"/>
                  </a:outerShdw>
                </a:effectLst>
              </a:rPr>
              <a:t>(1755-1843)</a:t>
            </a:r>
            <a:endParaRPr lang="es-ES" sz="3600" b="1" dirty="0">
              <a:solidFill>
                <a:srgbClr val="33CCFF"/>
              </a:solidFill>
              <a:effectLst>
                <a:outerShdw blurRad="38100" dist="38100" dir="2700000" algn="tl">
                  <a:srgbClr val="FFFFFF"/>
                </a:outerShdw>
              </a:effectLst>
            </a:endParaRPr>
          </a:p>
        </p:txBody>
      </p:sp>
      <p:sp>
        <p:nvSpPr>
          <p:cNvPr id="22533" name="Text Box 5"/>
          <p:cNvSpPr txBox="1">
            <a:spLocks noChangeArrowheads="1"/>
          </p:cNvSpPr>
          <p:nvPr/>
        </p:nvSpPr>
        <p:spPr bwMode="auto">
          <a:xfrm>
            <a:off x="0" y="1916113"/>
            <a:ext cx="7086600" cy="641350"/>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_tradnl" sz="3600" b="1" u="sng" dirty="0">
                <a:solidFill>
                  <a:srgbClr val="CC0000"/>
                </a:solidFill>
                <a:effectLst>
                  <a:outerShdw blurRad="38100" dist="38100" dir="2700000" algn="tl">
                    <a:srgbClr val="FFFFFF"/>
                  </a:outerShdw>
                </a:effectLst>
              </a:rPr>
              <a:t>MEDICINA DEL SIGLO XVIII</a:t>
            </a:r>
            <a:endParaRPr lang="es-ES" sz="3600" b="1" u="sng" dirty="0">
              <a:solidFill>
                <a:srgbClr val="CC0000"/>
              </a:solidFill>
              <a:effectLst>
                <a:outerShdw blurRad="38100" dist="38100" dir="2700000" algn="tl">
                  <a:srgbClr val="FFFFFF"/>
                </a:outerShdw>
              </a:effectLst>
            </a:endParaRPr>
          </a:p>
        </p:txBody>
      </p:sp>
      <p:sp>
        <p:nvSpPr>
          <p:cNvPr id="22535" name="Text Box 7"/>
          <p:cNvSpPr txBox="1">
            <a:spLocks noChangeArrowheads="1"/>
          </p:cNvSpPr>
          <p:nvPr/>
        </p:nvSpPr>
        <p:spPr bwMode="auto">
          <a:xfrm>
            <a:off x="0" y="2565400"/>
            <a:ext cx="8153400" cy="641350"/>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_tradnl" sz="3600" b="1" dirty="0">
                <a:solidFill>
                  <a:srgbClr val="FF0000"/>
                </a:solidFill>
                <a:effectLst>
                  <a:outerShdw blurRad="38100" dist="38100" dir="2700000" algn="tl">
                    <a:srgbClr val="FFFFFF"/>
                  </a:outerShdw>
                </a:effectLst>
              </a:rPr>
              <a:t>VITALISMO rechazado en Alemania</a:t>
            </a:r>
            <a:endParaRPr lang="es-ES" sz="3600" b="1" dirty="0">
              <a:solidFill>
                <a:srgbClr val="FF0000"/>
              </a:solidFill>
              <a:effectLst>
                <a:outerShdw blurRad="38100" dist="38100" dir="2700000" algn="tl">
                  <a:srgbClr val="FFFFFF"/>
                </a:outerShdw>
              </a:effectLst>
            </a:endParaRPr>
          </a:p>
        </p:txBody>
      </p:sp>
      <p:sp>
        <p:nvSpPr>
          <p:cNvPr id="22536" name="Text Box 8"/>
          <p:cNvSpPr txBox="1">
            <a:spLocks noChangeArrowheads="1"/>
          </p:cNvSpPr>
          <p:nvPr/>
        </p:nvSpPr>
        <p:spPr bwMode="auto">
          <a:xfrm>
            <a:off x="0" y="4038600"/>
            <a:ext cx="7086600" cy="641350"/>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_tradnl" sz="3600" b="1" u="sng" dirty="0">
                <a:solidFill>
                  <a:srgbClr val="CCFFCC"/>
                </a:solidFill>
                <a:effectLst>
                  <a:outerShdw blurRad="38100" dist="38100" dir="2700000" algn="tl">
                    <a:srgbClr val="FFFFFF"/>
                  </a:outerShdw>
                </a:effectLst>
              </a:rPr>
              <a:t>MEDICINA DEL SIGLO XIX</a:t>
            </a:r>
            <a:endParaRPr lang="es-ES" sz="3600" b="1" u="sng" dirty="0">
              <a:solidFill>
                <a:srgbClr val="CCFFCC"/>
              </a:solidFill>
              <a:effectLst>
                <a:outerShdw blurRad="38100" dist="38100" dir="2700000" algn="tl">
                  <a:srgbClr val="FFFFFF"/>
                </a:outerShdw>
              </a:effectLst>
            </a:endParaRPr>
          </a:p>
        </p:txBody>
      </p:sp>
      <p:sp>
        <p:nvSpPr>
          <p:cNvPr id="22537" name="Text Box 9"/>
          <p:cNvSpPr txBox="1">
            <a:spLocks noChangeArrowheads="1"/>
          </p:cNvSpPr>
          <p:nvPr/>
        </p:nvSpPr>
        <p:spPr bwMode="auto">
          <a:xfrm>
            <a:off x="0" y="4572000"/>
            <a:ext cx="9144000" cy="1739900"/>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_tradnl" sz="3600" b="1" dirty="0">
                <a:solidFill>
                  <a:srgbClr val="CCFFCC"/>
                </a:solidFill>
                <a:effectLst>
                  <a:outerShdw blurRad="38100" dist="38100" dir="2700000" algn="tl">
                    <a:srgbClr val="FFFFFF"/>
                  </a:outerShdw>
                </a:effectLst>
              </a:rPr>
              <a:t>Comienza a desarrollarse el positivismo y las posturas experimentalistas.                               Se impulsa la Bioquímica</a:t>
            </a:r>
            <a:endParaRPr lang="es-ES" sz="3600" b="1" dirty="0">
              <a:solidFill>
                <a:srgbClr val="CCFFCC"/>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p:cTn id="7" dur="500" fill="hold"/>
                                        <p:tgtEl>
                                          <p:spTgt spid="22533"/>
                                        </p:tgtEl>
                                        <p:attrNameLst>
                                          <p:attrName>ppt_x</p:attrName>
                                        </p:attrNameLst>
                                      </p:cBhvr>
                                      <p:tavLst>
                                        <p:tav tm="0">
                                          <p:val>
                                            <p:strVal val="#ppt_x"/>
                                          </p:val>
                                        </p:tav>
                                        <p:tav tm="100000">
                                          <p:val>
                                            <p:strVal val="#ppt_x"/>
                                          </p:val>
                                        </p:tav>
                                      </p:tavLst>
                                    </p:anim>
                                    <p:anim calcmode="lin" valueType="num">
                                      <p:cBhvr>
                                        <p:cTn id="8" dur="500" fill="hold"/>
                                        <p:tgtEl>
                                          <p:spTgt spid="22533"/>
                                        </p:tgtEl>
                                        <p:attrNameLst>
                                          <p:attrName>ppt_y</p:attrName>
                                        </p:attrNameLst>
                                      </p:cBhvr>
                                      <p:tavLst>
                                        <p:tav tm="0">
                                          <p:val>
                                            <p:strVal val="#ppt_y+#ppt_h/2"/>
                                          </p:val>
                                        </p:tav>
                                        <p:tav tm="100000">
                                          <p:val>
                                            <p:strVal val="#ppt_y"/>
                                          </p:val>
                                        </p:tav>
                                      </p:tavLst>
                                    </p:anim>
                                    <p:anim calcmode="lin" valueType="num">
                                      <p:cBhvr>
                                        <p:cTn id="9" dur="500" fill="hold"/>
                                        <p:tgtEl>
                                          <p:spTgt spid="22533"/>
                                        </p:tgtEl>
                                        <p:attrNameLst>
                                          <p:attrName>ppt_w</p:attrName>
                                        </p:attrNameLst>
                                      </p:cBhvr>
                                      <p:tavLst>
                                        <p:tav tm="0">
                                          <p:val>
                                            <p:strVal val="#ppt_w"/>
                                          </p:val>
                                        </p:tav>
                                        <p:tav tm="100000">
                                          <p:val>
                                            <p:strVal val="#ppt_w"/>
                                          </p:val>
                                        </p:tav>
                                      </p:tavLst>
                                    </p:anim>
                                    <p:anim calcmode="lin" valueType="num">
                                      <p:cBhvr>
                                        <p:cTn id="10" dur="500" fill="hold"/>
                                        <p:tgtEl>
                                          <p:spTgt spid="22533"/>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4" fill="hold" grpId="0" nodeType="afterEffect">
                                  <p:stCondLst>
                                    <p:cond delay="0"/>
                                  </p:stCondLst>
                                  <p:childTnLst>
                                    <p:set>
                                      <p:cBhvr>
                                        <p:cTn id="13" dur="1" fill="hold">
                                          <p:stCondLst>
                                            <p:cond delay="0"/>
                                          </p:stCondLst>
                                        </p:cTn>
                                        <p:tgtEl>
                                          <p:spTgt spid="22535"/>
                                        </p:tgtEl>
                                        <p:attrNameLst>
                                          <p:attrName>style.visibility</p:attrName>
                                        </p:attrNameLst>
                                      </p:cBhvr>
                                      <p:to>
                                        <p:strVal val="visible"/>
                                      </p:to>
                                    </p:set>
                                    <p:anim calcmode="lin" valueType="num">
                                      <p:cBhvr>
                                        <p:cTn id="14" dur="500" fill="hold"/>
                                        <p:tgtEl>
                                          <p:spTgt spid="22535"/>
                                        </p:tgtEl>
                                        <p:attrNameLst>
                                          <p:attrName>ppt_x</p:attrName>
                                        </p:attrNameLst>
                                      </p:cBhvr>
                                      <p:tavLst>
                                        <p:tav tm="0">
                                          <p:val>
                                            <p:strVal val="#ppt_x"/>
                                          </p:val>
                                        </p:tav>
                                        <p:tav tm="100000">
                                          <p:val>
                                            <p:strVal val="#ppt_x"/>
                                          </p:val>
                                        </p:tav>
                                      </p:tavLst>
                                    </p:anim>
                                    <p:anim calcmode="lin" valueType="num">
                                      <p:cBhvr>
                                        <p:cTn id="15" dur="500" fill="hold"/>
                                        <p:tgtEl>
                                          <p:spTgt spid="22535"/>
                                        </p:tgtEl>
                                        <p:attrNameLst>
                                          <p:attrName>ppt_y</p:attrName>
                                        </p:attrNameLst>
                                      </p:cBhvr>
                                      <p:tavLst>
                                        <p:tav tm="0">
                                          <p:val>
                                            <p:strVal val="#ppt_y+#ppt_h/2"/>
                                          </p:val>
                                        </p:tav>
                                        <p:tav tm="100000">
                                          <p:val>
                                            <p:strVal val="#ppt_y"/>
                                          </p:val>
                                        </p:tav>
                                      </p:tavLst>
                                    </p:anim>
                                    <p:anim calcmode="lin" valueType="num">
                                      <p:cBhvr>
                                        <p:cTn id="16" dur="500" fill="hold"/>
                                        <p:tgtEl>
                                          <p:spTgt spid="22535"/>
                                        </p:tgtEl>
                                        <p:attrNameLst>
                                          <p:attrName>ppt_w</p:attrName>
                                        </p:attrNameLst>
                                      </p:cBhvr>
                                      <p:tavLst>
                                        <p:tav tm="0">
                                          <p:val>
                                            <p:strVal val="#ppt_w"/>
                                          </p:val>
                                        </p:tav>
                                        <p:tav tm="100000">
                                          <p:val>
                                            <p:strVal val="#ppt_w"/>
                                          </p:val>
                                        </p:tav>
                                      </p:tavLst>
                                    </p:anim>
                                    <p:anim calcmode="lin" valueType="num">
                                      <p:cBhvr>
                                        <p:cTn id="17" dur="500" fill="hold"/>
                                        <p:tgtEl>
                                          <p:spTgt spid="22535"/>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7" presetClass="entr" presetSubtype="4" fill="hold" grpId="0" nodeType="clickEffect">
                                  <p:stCondLst>
                                    <p:cond delay="0"/>
                                  </p:stCondLst>
                                  <p:childTnLst>
                                    <p:set>
                                      <p:cBhvr>
                                        <p:cTn id="21" dur="1" fill="hold">
                                          <p:stCondLst>
                                            <p:cond delay="0"/>
                                          </p:stCondLst>
                                        </p:cTn>
                                        <p:tgtEl>
                                          <p:spTgt spid="22536"/>
                                        </p:tgtEl>
                                        <p:attrNameLst>
                                          <p:attrName>style.visibility</p:attrName>
                                        </p:attrNameLst>
                                      </p:cBhvr>
                                      <p:to>
                                        <p:strVal val="visible"/>
                                      </p:to>
                                    </p:set>
                                    <p:anim calcmode="lin" valueType="num">
                                      <p:cBhvr>
                                        <p:cTn id="22" dur="500" fill="hold"/>
                                        <p:tgtEl>
                                          <p:spTgt spid="22536"/>
                                        </p:tgtEl>
                                        <p:attrNameLst>
                                          <p:attrName>ppt_x</p:attrName>
                                        </p:attrNameLst>
                                      </p:cBhvr>
                                      <p:tavLst>
                                        <p:tav tm="0">
                                          <p:val>
                                            <p:strVal val="#ppt_x"/>
                                          </p:val>
                                        </p:tav>
                                        <p:tav tm="100000">
                                          <p:val>
                                            <p:strVal val="#ppt_x"/>
                                          </p:val>
                                        </p:tav>
                                      </p:tavLst>
                                    </p:anim>
                                    <p:anim calcmode="lin" valueType="num">
                                      <p:cBhvr>
                                        <p:cTn id="23" dur="500" fill="hold"/>
                                        <p:tgtEl>
                                          <p:spTgt spid="22536"/>
                                        </p:tgtEl>
                                        <p:attrNameLst>
                                          <p:attrName>ppt_y</p:attrName>
                                        </p:attrNameLst>
                                      </p:cBhvr>
                                      <p:tavLst>
                                        <p:tav tm="0">
                                          <p:val>
                                            <p:strVal val="#ppt_y+#ppt_h/2"/>
                                          </p:val>
                                        </p:tav>
                                        <p:tav tm="100000">
                                          <p:val>
                                            <p:strVal val="#ppt_y"/>
                                          </p:val>
                                        </p:tav>
                                      </p:tavLst>
                                    </p:anim>
                                    <p:anim calcmode="lin" valueType="num">
                                      <p:cBhvr>
                                        <p:cTn id="24" dur="500" fill="hold"/>
                                        <p:tgtEl>
                                          <p:spTgt spid="22536"/>
                                        </p:tgtEl>
                                        <p:attrNameLst>
                                          <p:attrName>ppt_w</p:attrName>
                                        </p:attrNameLst>
                                      </p:cBhvr>
                                      <p:tavLst>
                                        <p:tav tm="0">
                                          <p:val>
                                            <p:strVal val="#ppt_w"/>
                                          </p:val>
                                        </p:tav>
                                        <p:tav tm="100000">
                                          <p:val>
                                            <p:strVal val="#ppt_w"/>
                                          </p:val>
                                        </p:tav>
                                      </p:tavLst>
                                    </p:anim>
                                    <p:anim calcmode="lin" valueType="num">
                                      <p:cBhvr>
                                        <p:cTn id="25" dur="500" fill="hold"/>
                                        <p:tgtEl>
                                          <p:spTgt spid="22536"/>
                                        </p:tgtEl>
                                        <p:attrNameLst>
                                          <p:attrName>ppt_h</p:attrName>
                                        </p:attrNameLst>
                                      </p:cBhvr>
                                      <p:tavLst>
                                        <p:tav tm="0">
                                          <p:val>
                                            <p:fltVal val="0"/>
                                          </p:val>
                                        </p:tav>
                                        <p:tav tm="100000">
                                          <p:val>
                                            <p:strVal val="#ppt_h"/>
                                          </p:val>
                                        </p:tav>
                                      </p:tavLst>
                                    </p:anim>
                                  </p:childTnLst>
                                </p:cTn>
                              </p:par>
                            </p:childTnLst>
                          </p:cTn>
                        </p:par>
                        <p:par>
                          <p:cTn id="26" fill="hold">
                            <p:stCondLst>
                              <p:cond delay="500"/>
                            </p:stCondLst>
                            <p:childTnLst>
                              <p:par>
                                <p:cTn id="27" presetID="17" presetClass="entr" presetSubtype="4" fill="hold" grpId="0" nodeType="afterEffect">
                                  <p:stCondLst>
                                    <p:cond delay="0"/>
                                  </p:stCondLst>
                                  <p:childTnLst>
                                    <p:set>
                                      <p:cBhvr>
                                        <p:cTn id="28" dur="1" fill="hold">
                                          <p:stCondLst>
                                            <p:cond delay="0"/>
                                          </p:stCondLst>
                                        </p:cTn>
                                        <p:tgtEl>
                                          <p:spTgt spid="22537"/>
                                        </p:tgtEl>
                                        <p:attrNameLst>
                                          <p:attrName>style.visibility</p:attrName>
                                        </p:attrNameLst>
                                      </p:cBhvr>
                                      <p:to>
                                        <p:strVal val="visible"/>
                                      </p:to>
                                    </p:set>
                                    <p:anim calcmode="lin" valueType="num">
                                      <p:cBhvr>
                                        <p:cTn id="29" dur="500" fill="hold"/>
                                        <p:tgtEl>
                                          <p:spTgt spid="22537"/>
                                        </p:tgtEl>
                                        <p:attrNameLst>
                                          <p:attrName>ppt_x</p:attrName>
                                        </p:attrNameLst>
                                      </p:cBhvr>
                                      <p:tavLst>
                                        <p:tav tm="0">
                                          <p:val>
                                            <p:strVal val="#ppt_x"/>
                                          </p:val>
                                        </p:tav>
                                        <p:tav tm="100000">
                                          <p:val>
                                            <p:strVal val="#ppt_x"/>
                                          </p:val>
                                        </p:tav>
                                      </p:tavLst>
                                    </p:anim>
                                    <p:anim calcmode="lin" valueType="num">
                                      <p:cBhvr>
                                        <p:cTn id="30" dur="500" fill="hold"/>
                                        <p:tgtEl>
                                          <p:spTgt spid="22537"/>
                                        </p:tgtEl>
                                        <p:attrNameLst>
                                          <p:attrName>ppt_y</p:attrName>
                                        </p:attrNameLst>
                                      </p:cBhvr>
                                      <p:tavLst>
                                        <p:tav tm="0">
                                          <p:val>
                                            <p:strVal val="#ppt_y+#ppt_h/2"/>
                                          </p:val>
                                        </p:tav>
                                        <p:tav tm="100000">
                                          <p:val>
                                            <p:strVal val="#ppt_y"/>
                                          </p:val>
                                        </p:tav>
                                      </p:tavLst>
                                    </p:anim>
                                    <p:anim calcmode="lin" valueType="num">
                                      <p:cBhvr>
                                        <p:cTn id="31" dur="500" fill="hold"/>
                                        <p:tgtEl>
                                          <p:spTgt spid="22537"/>
                                        </p:tgtEl>
                                        <p:attrNameLst>
                                          <p:attrName>ppt_w</p:attrName>
                                        </p:attrNameLst>
                                      </p:cBhvr>
                                      <p:tavLst>
                                        <p:tav tm="0">
                                          <p:val>
                                            <p:strVal val="#ppt_w"/>
                                          </p:val>
                                        </p:tav>
                                        <p:tav tm="100000">
                                          <p:val>
                                            <p:strVal val="#ppt_w"/>
                                          </p:val>
                                        </p:tav>
                                      </p:tavLst>
                                    </p:anim>
                                    <p:anim calcmode="lin" valueType="num">
                                      <p:cBhvr>
                                        <p:cTn id="32" dur="500" fill="hold"/>
                                        <p:tgtEl>
                                          <p:spTgt spid="225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P spid="22535" grpId="0" autoUpdateAnimBg="0"/>
      <p:bldP spid="22536" grpId="0" autoUpdateAnimBg="0"/>
      <p:bldP spid="2253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4400" dirty="0" smtClean="0">
                <a:solidFill>
                  <a:srgbClr val="C00000"/>
                </a:solidFill>
              </a:rPr>
              <a:t>CAMBIO </a:t>
            </a:r>
            <a:r>
              <a:rPr lang="es-AR" sz="4400" dirty="0" smtClean="0">
                <a:solidFill>
                  <a:schemeClr val="tx1"/>
                </a:solidFill>
              </a:rPr>
              <a:t>/</a:t>
            </a:r>
            <a:r>
              <a:rPr lang="es-AR" sz="4400" dirty="0" smtClean="0">
                <a:solidFill>
                  <a:srgbClr val="C00000"/>
                </a:solidFill>
              </a:rPr>
              <a:t> </a:t>
            </a:r>
            <a:r>
              <a:rPr lang="es-AR" sz="4400" dirty="0" smtClean="0">
                <a:solidFill>
                  <a:srgbClr val="FFC000"/>
                </a:solidFill>
              </a:rPr>
              <a:t>PERMANENCIA</a:t>
            </a:r>
            <a:endParaRPr lang="es-AR" dirty="0"/>
          </a:p>
        </p:txBody>
      </p:sp>
      <p:sp>
        <p:nvSpPr>
          <p:cNvPr id="3" name="2 Marcador de contenido"/>
          <p:cNvSpPr>
            <a:spLocks noGrp="1"/>
          </p:cNvSpPr>
          <p:nvPr>
            <p:ph idx="1"/>
          </p:nvPr>
        </p:nvSpPr>
        <p:spPr/>
        <p:txBody>
          <a:bodyPr>
            <a:scene3d>
              <a:camera prst="orthographicFront"/>
              <a:lightRig rig="threePt" dir="t"/>
            </a:scene3d>
            <a:sp3d extrusionH="57150">
              <a:bevelT w="38100" h="38100"/>
            </a:sp3d>
          </a:bodyPr>
          <a:lstStyle/>
          <a:p>
            <a:r>
              <a:rPr lang="es-AR" b="1" dirty="0" smtClean="0"/>
              <a:t>A los pensadores griegos les impresionaron dos características básicas del mundo: el hecho de que de modo natural se produzcan cambios y la continuidad de ciertas condiciones aparentemente permanentes</a:t>
            </a:r>
            <a:endParaRPr lang="es-AR" b="1" dirty="0"/>
          </a:p>
        </p:txBody>
      </p:sp>
      <p:pic>
        <p:nvPicPr>
          <p:cNvPr id="72706" name="Picture 2" descr="http://s3.timetoast.com/public/uploads/photos/4241108/images.jpg?1376517473"/>
          <p:cNvPicPr>
            <a:picLocks noChangeAspect="1" noChangeArrowheads="1"/>
          </p:cNvPicPr>
          <p:nvPr/>
        </p:nvPicPr>
        <p:blipFill>
          <a:blip r:embed="rId2" cstate="print">
            <a:lum contrast="-20000"/>
          </a:blip>
          <a:srcRect/>
          <a:stretch>
            <a:fillRect/>
          </a:stretch>
        </p:blipFill>
        <p:spPr bwMode="auto">
          <a:xfrm>
            <a:off x="1979712" y="4005064"/>
            <a:ext cx="4727848" cy="26594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box(in)">
                                      <p:cBhvr>
                                        <p:cTn id="7" dur="5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20" name="Rectangle 8"/>
          <p:cNvSpPr>
            <a:spLocks noGrp="1" noChangeArrowheads="1"/>
          </p:cNvSpPr>
          <p:nvPr>
            <p:ph type="title"/>
          </p:nvPr>
        </p:nvSpPr>
        <p:spPr>
          <a:xfrm>
            <a:off x="971550" y="476250"/>
            <a:ext cx="7772400" cy="1143000"/>
          </a:xfrm>
          <a:noFill/>
          <a:ln/>
        </p:spPr>
        <p:txBody>
          <a:bodyPr>
            <a:normAutofit fontScale="90000"/>
          </a:bodyPr>
          <a:lstStyle/>
          <a:p>
            <a:r>
              <a:rPr lang="es-ES" sz="4000" b="1">
                <a:solidFill>
                  <a:srgbClr val="800000"/>
                </a:solidFill>
                <a:effectLst>
                  <a:outerShdw blurRad="38100" dist="38100" dir="2700000" algn="tl">
                    <a:srgbClr val="000000"/>
                  </a:outerShdw>
                </a:effectLst>
              </a:rPr>
              <a:t/>
            </a:r>
            <a:br>
              <a:rPr lang="es-ES" sz="4000" b="1">
                <a:solidFill>
                  <a:srgbClr val="800000"/>
                </a:solidFill>
                <a:effectLst>
                  <a:outerShdw blurRad="38100" dist="38100" dir="2700000" algn="tl">
                    <a:srgbClr val="000000"/>
                  </a:outerShdw>
                </a:effectLst>
              </a:rPr>
            </a:br>
            <a:r>
              <a:rPr lang="es-ES" sz="4000" b="1">
                <a:solidFill>
                  <a:srgbClr val="800000"/>
                </a:solidFill>
                <a:effectLst>
                  <a:outerShdw blurRad="38100" dist="38100" dir="2700000" algn="tl">
                    <a:srgbClr val="000000"/>
                  </a:outerShdw>
                </a:effectLst>
              </a:rPr>
              <a:t>Y entonces, Hahnemann fue…</a:t>
            </a:r>
            <a:br>
              <a:rPr lang="es-ES" sz="4000" b="1">
                <a:solidFill>
                  <a:srgbClr val="800000"/>
                </a:solidFill>
                <a:effectLst>
                  <a:outerShdw blurRad="38100" dist="38100" dir="2700000" algn="tl">
                    <a:srgbClr val="000000"/>
                  </a:outerShdw>
                </a:effectLst>
              </a:rPr>
            </a:br>
            <a:r>
              <a:rPr lang="es-ES" sz="4000" b="1">
                <a:solidFill>
                  <a:srgbClr val="800000"/>
                </a:solidFill>
                <a:effectLst>
                  <a:outerShdw blurRad="38100" dist="38100" dir="2700000" algn="tl">
                    <a:srgbClr val="000000"/>
                  </a:outerShdw>
                </a:effectLst>
              </a:rPr>
              <a:t>¿ empirista o racionalista ?</a:t>
            </a:r>
            <a:br>
              <a:rPr lang="es-ES" sz="4000" b="1">
                <a:solidFill>
                  <a:srgbClr val="800000"/>
                </a:solidFill>
                <a:effectLst>
                  <a:outerShdw blurRad="38100" dist="38100" dir="2700000" algn="tl">
                    <a:srgbClr val="000000"/>
                  </a:outerShdw>
                </a:effectLst>
              </a:rPr>
            </a:br>
            <a:endParaRPr lang="es-ES" sz="4000" b="1">
              <a:solidFill>
                <a:srgbClr val="800000"/>
              </a:solidFill>
              <a:effectLst>
                <a:outerShdw blurRad="38100" dist="38100" dir="2700000" algn="tl">
                  <a:srgbClr val="000000"/>
                </a:outerShdw>
              </a:effectLst>
            </a:endParaRPr>
          </a:p>
        </p:txBody>
      </p:sp>
      <p:pic>
        <p:nvPicPr>
          <p:cNvPr id="115722" name="Picture 10" descr="hahnemann_image_chris_day"/>
          <p:cNvPicPr>
            <a:picLocks noChangeAspect="1" noChangeArrowheads="1"/>
          </p:cNvPicPr>
          <p:nvPr/>
        </p:nvPicPr>
        <p:blipFill>
          <a:blip r:embed="rId2" cstate="print"/>
          <a:srcRect/>
          <a:stretch>
            <a:fillRect/>
          </a:stretch>
        </p:blipFill>
        <p:spPr bwMode="auto">
          <a:xfrm>
            <a:off x="6210300" y="3141663"/>
            <a:ext cx="2587625" cy="3449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5726" name="Rectangle 14"/>
          <p:cNvSpPr>
            <a:spLocks noChangeArrowheads="1"/>
          </p:cNvSpPr>
          <p:nvPr/>
        </p:nvSpPr>
        <p:spPr bwMode="auto">
          <a:xfrm>
            <a:off x="827088" y="3429000"/>
            <a:ext cx="5400675" cy="1143000"/>
          </a:xfrm>
          <a:prstGeom prst="rect">
            <a:avLst/>
          </a:prstGeom>
          <a:noFill/>
          <a:ln w="9525">
            <a:noFill/>
            <a:miter lim="800000"/>
            <a:headEnd/>
            <a:tailEnd/>
          </a:ln>
          <a:effectLst/>
        </p:spPr>
        <p:txBody>
          <a:bodyPr anchor="ctr">
            <a:scene3d>
              <a:camera prst="orthographicFront"/>
              <a:lightRig rig="threePt" dir="t"/>
            </a:scene3d>
            <a:sp3d extrusionH="57150">
              <a:bevelT w="38100" h="38100"/>
            </a:sp3d>
          </a:bodyPr>
          <a:lstStyle/>
          <a:p>
            <a:pPr algn="ctr"/>
            <a:r>
              <a:rPr lang="es-ES" sz="4000" b="1" dirty="0">
                <a:solidFill>
                  <a:srgbClr val="CC3300"/>
                </a:solidFill>
                <a:effectLst>
                  <a:outerShdw blurRad="38100" dist="38100" dir="2700000" algn="tl">
                    <a:srgbClr val="000000"/>
                  </a:outerShdw>
                </a:effectLst>
              </a:rPr>
              <a:t/>
            </a:r>
            <a:br>
              <a:rPr lang="es-ES" sz="4000" b="1" dirty="0">
                <a:solidFill>
                  <a:srgbClr val="CC3300"/>
                </a:solidFill>
                <a:effectLst>
                  <a:outerShdw blurRad="38100" dist="38100" dir="2700000" algn="tl">
                    <a:srgbClr val="000000"/>
                  </a:outerShdw>
                </a:effectLst>
              </a:rPr>
            </a:br>
            <a:r>
              <a:rPr lang="es-ES" sz="4000" b="1" dirty="0">
                <a:solidFill>
                  <a:srgbClr val="CC3300"/>
                </a:solidFill>
                <a:effectLst>
                  <a:outerShdw blurRad="38100" dist="38100" dir="2700000" algn="tl">
                    <a:srgbClr val="000000"/>
                  </a:outerShdw>
                </a:effectLst>
              </a:rPr>
              <a:t>Estuvo de acuerdo con el cambio o con la permanencia    (¿medicamento único o varios medicamentos?</a:t>
            </a:r>
            <a:br>
              <a:rPr lang="es-ES" sz="4000" b="1" dirty="0">
                <a:solidFill>
                  <a:srgbClr val="CC3300"/>
                </a:solidFill>
                <a:effectLst>
                  <a:outerShdw blurRad="38100" dist="38100" dir="2700000" algn="tl">
                    <a:srgbClr val="000000"/>
                  </a:outerShdw>
                </a:effectLst>
              </a:rPr>
            </a:br>
            <a:endParaRPr lang="es-ES" sz="4000" b="1" dirty="0">
              <a:solidFill>
                <a:srgbClr val="CC3300"/>
              </a:solidFill>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5726"/>
                                        </p:tgtEl>
                                        <p:attrNameLst>
                                          <p:attrName>style.visibility</p:attrName>
                                        </p:attrNameLst>
                                      </p:cBhvr>
                                      <p:to>
                                        <p:strVal val="visible"/>
                                      </p:to>
                                    </p:set>
                                    <p:animEffect transition="in" filter="wipe(up)">
                                      <p:cBhvr>
                                        <p:cTn id="7" dur="1000"/>
                                        <p:tgtEl>
                                          <p:spTgt spid="115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7" name="Text Box 7"/>
          <p:cNvSpPr txBox="1">
            <a:spLocks noChangeArrowheads="1"/>
          </p:cNvSpPr>
          <p:nvPr/>
        </p:nvSpPr>
        <p:spPr bwMode="auto">
          <a:xfrm>
            <a:off x="1691680" y="2492896"/>
            <a:ext cx="5256213" cy="1754326"/>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 sz="3600" b="1" dirty="0">
                <a:solidFill>
                  <a:srgbClr val="800000"/>
                </a:solidFill>
                <a:effectLst>
                  <a:outerShdw blurRad="38100" dist="38100" dir="2700000" algn="tl">
                    <a:srgbClr val="C0C0C0"/>
                  </a:outerShdw>
                </a:effectLst>
              </a:rPr>
              <a:t>En cuanto a la </a:t>
            </a:r>
            <a:r>
              <a:rPr lang="es-ES" sz="3600" b="1" dirty="0" smtClean="0">
                <a:solidFill>
                  <a:srgbClr val="800000"/>
                </a:solidFill>
                <a:effectLst>
                  <a:outerShdw blurRad="38100" dist="38100" dir="2700000" algn="tl">
                    <a:srgbClr val="C0C0C0"/>
                  </a:outerShdw>
                </a:effectLst>
              </a:rPr>
              <a:t>postura científica, ¿empirista </a:t>
            </a:r>
            <a:r>
              <a:rPr lang="es-ES" sz="3600" b="1" dirty="0">
                <a:solidFill>
                  <a:srgbClr val="800000"/>
                </a:solidFill>
                <a:effectLst>
                  <a:outerShdw blurRad="38100" dist="38100" dir="2700000" algn="tl">
                    <a:srgbClr val="C0C0C0"/>
                  </a:outerShdw>
                </a:effectLst>
              </a:rPr>
              <a:t>o </a:t>
            </a:r>
            <a:r>
              <a:rPr lang="es-ES" sz="3600" b="1" dirty="0" smtClean="0">
                <a:solidFill>
                  <a:srgbClr val="800000"/>
                </a:solidFill>
                <a:effectLst>
                  <a:outerShdw blurRad="38100" dist="38100" dir="2700000" algn="tl">
                    <a:srgbClr val="C0C0C0"/>
                  </a:outerShdw>
                </a:effectLst>
              </a:rPr>
              <a:t>racionalista?…</a:t>
            </a:r>
            <a:endParaRPr lang="es-ES" sz="3600" b="1" dirty="0">
              <a:solidFill>
                <a:srgbClr val="800000"/>
              </a:solidFill>
              <a:effectLst>
                <a:outerShdw blurRad="38100" dist="38100" dir="2700000" algn="tl">
                  <a:srgbClr val="C0C0C0"/>
                </a:outerShdw>
              </a:effectLst>
            </a:endParaRPr>
          </a:p>
        </p:txBody>
      </p:sp>
      <p:sp>
        <p:nvSpPr>
          <p:cNvPr id="3" name="Text Box 7"/>
          <p:cNvSpPr txBox="1">
            <a:spLocks noChangeArrowheads="1"/>
          </p:cNvSpPr>
          <p:nvPr/>
        </p:nvSpPr>
        <p:spPr bwMode="auto">
          <a:xfrm>
            <a:off x="1691680" y="4581128"/>
            <a:ext cx="6768752" cy="1754326"/>
          </a:xfrm>
          <a:prstGeom prst="rect">
            <a:avLst/>
          </a:prstGeom>
          <a:noFill/>
          <a:ln w="9525">
            <a:noFill/>
            <a:miter lim="800000"/>
            <a:headEnd/>
            <a:tailEnd/>
          </a:ln>
          <a:effectLst/>
        </p:spPr>
        <p:txBody>
          <a:bodyPr wrap="square">
            <a:spAutoFit/>
            <a:scene3d>
              <a:camera prst="orthographicFront"/>
              <a:lightRig rig="threePt" dir="t"/>
            </a:scene3d>
            <a:sp3d extrusionH="57150">
              <a:bevelT w="38100" h="38100"/>
            </a:sp3d>
          </a:bodyPr>
          <a:lstStyle/>
          <a:p>
            <a:pPr>
              <a:spcBef>
                <a:spcPct val="50000"/>
              </a:spcBef>
            </a:pPr>
            <a:r>
              <a:rPr lang="es-ES" sz="3600" b="1" dirty="0">
                <a:solidFill>
                  <a:srgbClr val="800000"/>
                </a:solidFill>
                <a:effectLst>
                  <a:outerShdw blurRad="38100" dist="38100" dir="2700000" algn="tl">
                    <a:srgbClr val="C0C0C0"/>
                  </a:outerShdw>
                </a:effectLst>
              </a:rPr>
              <a:t>En cuanto a la </a:t>
            </a:r>
            <a:r>
              <a:rPr lang="es-ES" sz="3600" b="1" dirty="0" smtClean="0">
                <a:solidFill>
                  <a:srgbClr val="800000"/>
                </a:solidFill>
                <a:effectLst>
                  <a:outerShdw blurRad="38100" dist="38100" dir="2700000" algn="tl">
                    <a:srgbClr val="C0C0C0"/>
                  </a:outerShdw>
                </a:effectLst>
              </a:rPr>
              <a:t>postura filosófica, ¿dualista </a:t>
            </a:r>
            <a:r>
              <a:rPr lang="es-ES" sz="3600" b="1" dirty="0">
                <a:solidFill>
                  <a:srgbClr val="800000"/>
                </a:solidFill>
                <a:effectLst>
                  <a:outerShdw blurRad="38100" dist="38100" dir="2700000" algn="tl">
                    <a:srgbClr val="C0C0C0"/>
                  </a:outerShdw>
                </a:effectLst>
              </a:rPr>
              <a:t>o </a:t>
            </a:r>
            <a:r>
              <a:rPr lang="es-ES" sz="3600" b="1" dirty="0" smtClean="0">
                <a:solidFill>
                  <a:srgbClr val="800000"/>
                </a:solidFill>
                <a:effectLst>
                  <a:outerShdw blurRad="38100" dist="38100" dir="2700000" algn="tl">
                    <a:srgbClr val="C0C0C0"/>
                  </a:outerShdw>
                </a:effectLst>
              </a:rPr>
              <a:t>moni</a:t>
            </a:r>
            <a:r>
              <a:rPr lang="es-ES" sz="3600" b="1" dirty="0" smtClean="0">
                <a:solidFill>
                  <a:srgbClr val="800000"/>
                </a:solidFill>
                <a:effectLst>
                  <a:outerShdw blurRad="38100" dist="38100" dir="2700000" algn="tl">
                    <a:srgbClr val="C0C0C0"/>
                  </a:outerShdw>
                </a:effectLst>
              </a:rPr>
              <a:t>s</a:t>
            </a:r>
            <a:r>
              <a:rPr lang="es-ES" sz="3600" b="1" dirty="0" smtClean="0">
                <a:solidFill>
                  <a:srgbClr val="800000"/>
                </a:solidFill>
                <a:effectLst>
                  <a:outerShdw blurRad="38100" dist="38100" dir="2700000" algn="tl">
                    <a:srgbClr val="C0C0C0"/>
                  </a:outerShdw>
                </a:effectLst>
              </a:rPr>
              <a:t>ta? (¿permanencia o cambio?)…</a:t>
            </a:r>
            <a:endParaRPr lang="es-ES" sz="3600" b="1" dirty="0">
              <a:solidFill>
                <a:srgbClr val="800000"/>
              </a:solidFill>
              <a:effectLst>
                <a:outerShdw blurRad="38100" dist="38100" dir="2700000" algn="tl">
                  <a:srgbClr val="C0C0C0"/>
                </a:outerShdw>
              </a:effectLst>
            </a:endParaRPr>
          </a:p>
        </p:txBody>
      </p:sp>
      <p:sp>
        <p:nvSpPr>
          <p:cNvPr id="4" name="Text Box 7"/>
          <p:cNvSpPr txBox="1">
            <a:spLocks noChangeArrowheads="1"/>
          </p:cNvSpPr>
          <p:nvPr/>
        </p:nvSpPr>
        <p:spPr bwMode="auto">
          <a:xfrm>
            <a:off x="1763688" y="260648"/>
            <a:ext cx="5256213" cy="1754326"/>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 sz="3600" b="1" dirty="0">
                <a:solidFill>
                  <a:srgbClr val="800000"/>
                </a:solidFill>
                <a:effectLst>
                  <a:outerShdw blurRad="38100" dist="38100" dir="2700000" algn="tl">
                    <a:srgbClr val="C0C0C0"/>
                  </a:outerShdw>
                </a:effectLst>
              </a:rPr>
              <a:t>En </a:t>
            </a:r>
            <a:r>
              <a:rPr lang="es-ES" sz="3600" b="1" dirty="0" smtClean="0">
                <a:solidFill>
                  <a:srgbClr val="800000"/>
                </a:solidFill>
                <a:effectLst>
                  <a:outerShdw blurRad="38100" dist="38100" dir="2700000" algn="tl">
                    <a:srgbClr val="C0C0C0"/>
                  </a:outerShdw>
                </a:effectLst>
              </a:rPr>
              <a:t>cuanto al método de tratamiento, opt</a:t>
            </a:r>
            <a:r>
              <a:rPr lang="es-ES" sz="3600" b="1" dirty="0" smtClean="0">
                <a:solidFill>
                  <a:srgbClr val="800000"/>
                </a:solidFill>
                <a:effectLst>
                  <a:outerShdw blurRad="38100" dist="38100" dir="2700000" algn="tl">
                    <a:srgbClr val="C0C0C0"/>
                  </a:outerShdw>
                </a:effectLst>
              </a:rPr>
              <a:t>ó por la similitud</a:t>
            </a:r>
            <a:endParaRPr lang="es-ES" sz="3600" b="1" dirty="0">
              <a:solidFill>
                <a:srgbClr val="800000"/>
              </a:solidFill>
              <a:effectLst>
                <a:outerShdw blurRad="38100" dist="38100" dir="2700000" algn="tl">
                  <a:srgbClr val="C0C0C0"/>
                </a:outerShdw>
              </a:effectLst>
            </a:endParaRPr>
          </a:p>
        </p:txBody>
      </p:sp>
      <p:pic>
        <p:nvPicPr>
          <p:cNvPr id="7170" name="Picture 2" descr="http://www.awaken.com/wp-content/uploads/2013/07/hahnemann_klein.jpg"/>
          <p:cNvPicPr>
            <a:picLocks noChangeAspect="1" noChangeArrowheads="1"/>
          </p:cNvPicPr>
          <p:nvPr/>
        </p:nvPicPr>
        <p:blipFill>
          <a:blip r:embed="rId3" cstate="print"/>
          <a:srcRect/>
          <a:stretch>
            <a:fillRect/>
          </a:stretch>
        </p:blipFill>
        <p:spPr bwMode="auto">
          <a:xfrm>
            <a:off x="6804249" y="1556792"/>
            <a:ext cx="2339752" cy="1872208"/>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767"/>
                                        </p:tgtEl>
                                        <p:attrNameLst>
                                          <p:attrName>style.visibility</p:attrName>
                                        </p:attrNameLst>
                                      </p:cBhvr>
                                      <p:to>
                                        <p:strVal val="visible"/>
                                      </p:to>
                                    </p:set>
                                    <p:animEffect transition="in" filter="box(in)">
                                      <p:cBhvr>
                                        <p:cTn id="7" dur="500"/>
                                        <p:tgtEl>
                                          <p:spTgt spid="11776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7" grpId="0"/>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251520" y="836712"/>
            <a:ext cx="8534400" cy="4893647"/>
          </a:xfrm>
          <a:prstGeom prst="rect">
            <a:avLst/>
          </a:prstGeom>
          <a:noFill/>
          <a:ln w="9525">
            <a:noFill/>
            <a:miter lim="800000"/>
            <a:headEnd/>
            <a:tailEnd/>
          </a:ln>
          <a:effectLst/>
        </p:spPr>
        <p:txBody>
          <a:bodyPr>
            <a:spAutoFit/>
          </a:bodyPr>
          <a:lstStyle/>
          <a:p>
            <a:pPr>
              <a:spcBef>
                <a:spcPct val="50000"/>
              </a:spcBef>
              <a:buFontTx/>
              <a:buChar char="•"/>
            </a:pPr>
            <a:r>
              <a:rPr lang="es-ES_tradnl"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s-ES_tradnl"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Refiriéndose a la misión del médico, aclara que no es la de combinar huecas especulaciones o teorías e hipótesis sobre la naturaleza de la esencia del proceso vital, ni el modo en que las enfermedades se originan en el invisible interior del organismo (P.1)</a:t>
            </a:r>
          </a:p>
          <a:p>
            <a:pPr>
              <a:spcBef>
                <a:spcPct val="50000"/>
              </a:spcBef>
              <a:buFontTx/>
              <a:buChar char="•"/>
            </a:pPr>
            <a:r>
              <a:rPr lang="es-ES_tradnl"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Habla sobre la inutilidad de las especulaciones metafísicas que no pueden tener confirmación experimental posible. En cada caso individual, sólo se perciben los cambios en la salud del cuerpo y de la mente que pueden ser captados por los sentidos (P.6)</a:t>
            </a:r>
          </a:p>
          <a:p>
            <a:pPr>
              <a:spcBef>
                <a:spcPct val="50000"/>
              </a:spcBef>
              <a:buFontTx/>
              <a:buChar char="•"/>
            </a:pPr>
            <a:r>
              <a:rPr lang="es-ES_tradnl"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Desarrolló el primer método experimental en el hombre: la </a:t>
            </a:r>
            <a:r>
              <a:rPr lang="es-ES_tradnl" sz="2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patogenesia</a:t>
            </a:r>
            <a:endParaRPr lang="es-ES" sz="2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7829" name="Text Box 5"/>
          <p:cNvSpPr txBox="1">
            <a:spLocks noChangeArrowheads="1"/>
          </p:cNvSpPr>
          <p:nvPr/>
        </p:nvSpPr>
        <p:spPr bwMode="auto">
          <a:xfrm>
            <a:off x="323528" y="188640"/>
            <a:ext cx="8534400" cy="519113"/>
          </a:xfrm>
          <a:prstGeom prst="rect">
            <a:avLst/>
          </a:prstGeom>
          <a:noFill/>
          <a:ln w="9525">
            <a:noFill/>
            <a:miter lim="800000"/>
            <a:headEnd/>
            <a:tailEnd/>
          </a:ln>
          <a:effectLst/>
        </p:spPr>
        <p:txBody>
          <a:bodyPr>
            <a:spAutoFit/>
            <a:scene3d>
              <a:camera prst="orthographicFront"/>
              <a:lightRig rig="threePt" dir="t"/>
            </a:scene3d>
            <a:sp3d extrusionH="57150">
              <a:bevelT w="38100" h="38100" prst="angle"/>
            </a:sp3d>
          </a:bodyPr>
          <a:lstStyle/>
          <a:p>
            <a:pPr algn="ctr">
              <a:spcBef>
                <a:spcPct val="50000"/>
              </a:spcBef>
            </a:pPr>
            <a:r>
              <a:rPr lang="es-ES" sz="28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CITAS DEL ORGANON DE HAHNEMANN</a:t>
            </a:r>
          </a:p>
        </p:txBody>
      </p:sp>
      <p:sp>
        <p:nvSpPr>
          <p:cNvPr id="77830" name="Text Box 6"/>
          <p:cNvSpPr txBox="1">
            <a:spLocks noChangeArrowheads="1"/>
          </p:cNvSpPr>
          <p:nvPr/>
        </p:nvSpPr>
        <p:spPr bwMode="auto">
          <a:xfrm>
            <a:off x="0" y="5805264"/>
            <a:ext cx="8534400" cy="519113"/>
          </a:xfrm>
          <a:prstGeom prst="rect">
            <a:avLst/>
          </a:prstGeom>
          <a:noFill/>
          <a:ln w="9525">
            <a:noFill/>
            <a:miter lim="800000"/>
            <a:headEnd/>
            <a:tailEnd/>
          </a:ln>
          <a:effectLst/>
        </p:spPr>
        <p:txBody>
          <a:bodyPr>
            <a:spAutoFit/>
            <a:scene3d>
              <a:camera prst="orthographicFront"/>
              <a:lightRig rig="threePt" dir="t"/>
            </a:scene3d>
            <a:sp3d extrusionH="57150">
              <a:bevelT w="38100" h="38100" prst="angle"/>
            </a:sp3d>
          </a:bodyPr>
          <a:lstStyle/>
          <a:p>
            <a:pPr algn="ctr">
              <a:spcBef>
                <a:spcPct val="50000"/>
              </a:spcBef>
            </a:pPr>
            <a:r>
              <a:rPr lang="es-ES" sz="28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EMPIRISTA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dissolve">
                                      <p:cBhvr>
                                        <p:cTn id="7" dur="500"/>
                                        <p:tgtEl>
                                          <p:spTgt spid="7782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77830"/>
                                        </p:tgtEl>
                                        <p:attrNameLst>
                                          <p:attrName>style.visibility</p:attrName>
                                        </p:attrNameLst>
                                      </p:cBhvr>
                                      <p:to>
                                        <p:strVal val="visible"/>
                                      </p:to>
                                    </p:set>
                                    <p:animEffect transition="in" filter="wipe(down)">
                                      <p:cBhvr>
                                        <p:cTn id="12" dur="580">
                                          <p:stCondLst>
                                            <p:cond delay="0"/>
                                          </p:stCondLst>
                                        </p:cTn>
                                        <p:tgtEl>
                                          <p:spTgt spid="77830"/>
                                        </p:tgtEl>
                                      </p:cBhvr>
                                    </p:animEffect>
                                    <p:anim calcmode="lin" valueType="num">
                                      <p:cBhvr>
                                        <p:cTn id="13" dur="1822" tmFilter="0,0; 0.14,0.36; 0.43,0.73; 0.71,0.91; 1.0,1.0">
                                          <p:stCondLst>
                                            <p:cond delay="0"/>
                                          </p:stCondLst>
                                        </p:cTn>
                                        <p:tgtEl>
                                          <p:spTgt spid="7783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783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783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783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7830"/>
                                        </p:tgtEl>
                                        <p:attrNameLst>
                                          <p:attrName>ppt_y</p:attrName>
                                        </p:attrNameLst>
                                      </p:cBhvr>
                                      <p:tavLst>
                                        <p:tav tm="0" fmla="#ppt_y-sin(pi*$)/81">
                                          <p:val>
                                            <p:fltVal val="0"/>
                                          </p:val>
                                        </p:tav>
                                        <p:tav tm="100000">
                                          <p:val>
                                            <p:fltVal val="1"/>
                                          </p:val>
                                        </p:tav>
                                      </p:tavLst>
                                    </p:anim>
                                    <p:animScale>
                                      <p:cBhvr>
                                        <p:cTn id="18" dur="26">
                                          <p:stCondLst>
                                            <p:cond delay="650"/>
                                          </p:stCondLst>
                                        </p:cTn>
                                        <p:tgtEl>
                                          <p:spTgt spid="77830"/>
                                        </p:tgtEl>
                                      </p:cBhvr>
                                      <p:to x="100000" y="60000"/>
                                    </p:animScale>
                                    <p:animScale>
                                      <p:cBhvr>
                                        <p:cTn id="19" dur="166" decel="50000">
                                          <p:stCondLst>
                                            <p:cond delay="676"/>
                                          </p:stCondLst>
                                        </p:cTn>
                                        <p:tgtEl>
                                          <p:spTgt spid="77830"/>
                                        </p:tgtEl>
                                      </p:cBhvr>
                                      <p:to x="100000" y="100000"/>
                                    </p:animScale>
                                    <p:animScale>
                                      <p:cBhvr>
                                        <p:cTn id="20" dur="26">
                                          <p:stCondLst>
                                            <p:cond delay="1312"/>
                                          </p:stCondLst>
                                        </p:cTn>
                                        <p:tgtEl>
                                          <p:spTgt spid="77830"/>
                                        </p:tgtEl>
                                      </p:cBhvr>
                                      <p:to x="100000" y="80000"/>
                                    </p:animScale>
                                    <p:animScale>
                                      <p:cBhvr>
                                        <p:cTn id="21" dur="166" decel="50000">
                                          <p:stCondLst>
                                            <p:cond delay="1338"/>
                                          </p:stCondLst>
                                        </p:cTn>
                                        <p:tgtEl>
                                          <p:spTgt spid="77830"/>
                                        </p:tgtEl>
                                      </p:cBhvr>
                                      <p:to x="100000" y="100000"/>
                                    </p:animScale>
                                    <p:animScale>
                                      <p:cBhvr>
                                        <p:cTn id="22" dur="26">
                                          <p:stCondLst>
                                            <p:cond delay="1642"/>
                                          </p:stCondLst>
                                        </p:cTn>
                                        <p:tgtEl>
                                          <p:spTgt spid="77830"/>
                                        </p:tgtEl>
                                      </p:cBhvr>
                                      <p:to x="100000" y="90000"/>
                                    </p:animScale>
                                    <p:animScale>
                                      <p:cBhvr>
                                        <p:cTn id="23" dur="166" decel="50000">
                                          <p:stCondLst>
                                            <p:cond delay="1668"/>
                                          </p:stCondLst>
                                        </p:cTn>
                                        <p:tgtEl>
                                          <p:spTgt spid="77830"/>
                                        </p:tgtEl>
                                      </p:cBhvr>
                                      <p:to x="100000" y="100000"/>
                                    </p:animScale>
                                    <p:animScale>
                                      <p:cBhvr>
                                        <p:cTn id="24" dur="26">
                                          <p:stCondLst>
                                            <p:cond delay="1808"/>
                                          </p:stCondLst>
                                        </p:cTn>
                                        <p:tgtEl>
                                          <p:spTgt spid="77830"/>
                                        </p:tgtEl>
                                      </p:cBhvr>
                                      <p:to x="100000" y="95000"/>
                                    </p:animScale>
                                    <p:animScale>
                                      <p:cBhvr>
                                        <p:cTn id="25" dur="166" decel="50000">
                                          <p:stCondLst>
                                            <p:cond delay="1834"/>
                                          </p:stCondLst>
                                        </p:cTn>
                                        <p:tgtEl>
                                          <p:spTgt spid="778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p:bldP spid="7783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5"/>
          <p:cNvSpPr txBox="1">
            <a:spLocks noChangeArrowheads="1"/>
          </p:cNvSpPr>
          <p:nvPr/>
        </p:nvSpPr>
        <p:spPr bwMode="auto">
          <a:xfrm>
            <a:off x="250825" y="549275"/>
            <a:ext cx="8534400" cy="1569660"/>
          </a:xfrm>
          <a:prstGeom prst="rect">
            <a:avLst/>
          </a:prstGeom>
          <a:noFill/>
          <a:ln w="9525">
            <a:noFill/>
            <a:miter lim="800000"/>
            <a:headEnd/>
            <a:tailEnd/>
          </a:ln>
          <a:effectLst/>
        </p:spPr>
        <p:txBody>
          <a:bodyPr>
            <a:spAutoFit/>
          </a:bodyPr>
          <a:lstStyle/>
          <a:p>
            <a:pPr>
              <a:spcBef>
                <a:spcPct val="50000"/>
              </a:spcBef>
            </a:pPr>
            <a:r>
              <a:rPr lang="es-ES_tradnl" sz="2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PARÁGRAFO 9 DEL ORGANON</a:t>
            </a:r>
            <a:r>
              <a:rPr lang="es-ES_tradnl"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“El espíritu dotado de razón que habita este organismo puede, así libremente, servirse de este instrumento vivo y sano para alcanzar el fin elevado de su existencia” </a:t>
            </a:r>
            <a:endParaRPr lang="es-ES" sz="2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174" name="Text Box 6"/>
          <p:cNvSpPr txBox="1">
            <a:spLocks noChangeArrowheads="1"/>
          </p:cNvSpPr>
          <p:nvPr/>
        </p:nvSpPr>
        <p:spPr bwMode="auto">
          <a:xfrm>
            <a:off x="251520" y="2564904"/>
            <a:ext cx="8534400" cy="3785652"/>
          </a:xfrm>
          <a:prstGeom prst="rect">
            <a:avLst/>
          </a:prstGeom>
          <a:noFill/>
          <a:ln w="9525">
            <a:noFill/>
            <a:miter lim="800000"/>
            <a:headEnd/>
            <a:tailEnd/>
          </a:ln>
          <a:effectLst/>
        </p:spPr>
        <p:txBody>
          <a:bodyPr>
            <a:spAutoFit/>
          </a:bodyPr>
          <a:lstStyle/>
          <a:p>
            <a:pPr>
              <a:spcBef>
                <a:spcPct val="50000"/>
              </a:spcBef>
            </a:pPr>
            <a:r>
              <a:rPr lang="es-ES_tradnl" sz="2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PARÁGRAFO 15 DEL ORGANON</a:t>
            </a:r>
            <a:r>
              <a:rPr lang="es-ES_tradnl"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“El organismo es verdaderamente, el instrumento material de la vida, pero no podría concebírselo privado de la energía vital que lo anima con su sensibilidad y su voluntad puramente instintiva, así como la fuerza vital no es concebible sin el organismo. En consecuencia, los dos conjuntos constituyen una unidad, si bien en el </a:t>
            </a:r>
            <a:r>
              <a:rPr lang="es-ES_tradnl"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pensamiento </a:t>
            </a:r>
            <a:r>
              <a:rPr lang="es-ES_tradnl"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nuestra mente separa esta unidad en dos conceptos distintos para facilitar la comprensión”                             </a:t>
            </a:r>
            <a:r>
              <a:rPr lang="es-ES_tradnl"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s-ES_tradnl"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influencia de Aristóteles y Vitalismo)</a:t>
            </a:r>
            <a:endParaRPr lang="es-ES" sz="2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dissolve">
                                      <p:cBhvr>
                                        <p:cTn id="7" dur="500"/>
                                        <p:tgtEl>
                                          <p:spTgt spid="717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174">
                                            <p:txEl>
                                              <p:pRg st="0" end="0"/>
                                            </p:txEl>
                                          </p:spTgt>
                                        </p:tgtEl>
                                        <p:attrNameLst>
                                          <p:attrName>style.visibility</p:attrName>
                                        </p:attrNameLst>
                                      </p:cBhvr>
                                      <p:to>
                                        <p:strVal val="visible"/>
                                      </p:to>
                                    </p:set>
                                    <p:animEffect transition="in" filter="dissolve">
                                      <p:cBhvr>
                                        <p:cTn id="12" dur="500"/>
                                        <p:tgtEl>
                                          <p:spTgt spid="71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250825" y="549275"/>
            <a:ext cx="8534400" cy="4893647"/>
          </a:xfrm>
          <a:prstGeom prst="rect">
            <a:avLst/>
          </a:prstGeom>
          <a:noFill/>
          <a:ln w="9525">
            <a:noFill/>
            <a:miter lim="800000"/>
            <a:headEnd/>
            <a:tailEnd/>
          </a:ln>
          <a:effectLst/>
        </p:spPr>
        <p:txBody>
          <a:bodyPr>
            <a:spAutoFit/>
          </a:bodyPr>
          <a:lstStyle/>
          <a:p>
            <a:pPr>
              <a:spcBef>
                <a:spcPct val="50000"/>
              </a:spcBef>
            </a:pPr>
            <a:r>
              <a:rPr lang="es-ES" sz="2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Nota (a) de pie de página del parágrafo 11:</a:t>
            </a:r>
            <a:r>
              <a:rPr lang="es-E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…”Y así vemos, alrededor nuestro, muchos otros hechos que resultan de la acción de una sustancia sobre otra, sin que seamos capaces de reconocer una conexión visible entre causa y efecto. </a:t>
            </a:r>
            <a:r>
              <a:rPr lang="es-ES" sz="2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Sólo el hombre culto, habituado a las comparaciones y deducciones, puede formarse una especie de idea trascendente,</a:t>
            </a:r>
            <a:r>
              <a:rPr lang="es-E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de modo que, al reflexionar sobre estos fenómenos, los concibe como separados de toda influencia material o mecánica. Él llama a estos efectos dinámicos, virtuales, entendiendo por tal cosa que ellos resultan de la energía absoluta, específica y pura, es decir, sin relación material y de la acción de una sustancia sobre otra sustancia”.</a:t>
            </a:r>
          </a:p>
        </p:txBody>
      </p:sp>
      <p:sp>
        <p:nvSpPr>
          <p:cNvPr id="96260" name="Text Box 4"/>
          <p:cNvSpPr txBox="1">
            <a:spLocks noChangeArrowheads="1"/>
          </p:cNvSpPr>
          <p:nvPr/>
        </p:nvSpPr>
        <p:spPr bwMode="auto">
          <a:xfrm>
            <a:off x="0" y="5734050"/>
            <a:ext cx="8534400" cy="519113"/>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lgn="ctr">
              <a:spcBef>
                <a:spcPct val="50000"/>
              </a:spcBef>
            </a:pPr>
            <a:r>
              <a:rPr lang="es-ES" sz="2800" b="1" u="sng" dirty="0">
                <a:ln w="18000">
                  <a:solidFill>
                    <a:schemeClr val="accent2">
                      <a:satMod val="140000"/>
                    </a:schemeClr>
                  </a:solidFill>
                  <a:prstDash val="solid"/>
                  <a:miter lim="800000"/>
                </a:ln>
                <a:solidFill>
                  <a:schemeClr val="bg2">
                    <a:lumMod val="20000"/>
                    <a:lumOff val="80000"/>
                  </a:schemeClr>
                </a:solidFill>
                <a:effectLst>
                  <a:outerShdw blurRad="25500" dist="23000" dir="7020000" algn="tl">
                    <a:srgbClr val="000000">
                      <a:alpha val="50000"/>
                    </a:srgbClr>
                  </a:outerShdw>
                </a:effectLst>
              </a:rPr>
              <a:t>RACIONALISTA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dissolve">
                                      <p:cBhvr>
                                        <p:cTn id="7" dur="500"/>
                                        <p:tgtEl>
                                          <p:spTgt spid="9625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96260"/>
                                        </p:tgtEl>
                                        <p:attrNameLst>
                                          <p:attrName>style.visibility</p:attrName>
                                        </p:attrNameLst>
                                      </p:cBhvr>
                                      <p:to>
                                        <p:strVal val="visible"/>
                                      </p:to>
                                    </p:set>
                                    <p:animEffect transition="in" filter="wipe(down)">
                                      <p:cBhvr>
                                        <p:cTn id="12" dur="580">
                                          <p:stCondLst>
                                            <p:cond delay="0"/>
                                          </p:stCondLst>
                                        </p:cTn>
                                        <p:tgtEl>
                                          <p:spTgt spid="96260"/>
                                        </p:tgtEl>
                                      </p:cBhvr>
                                    </p:animEffect>
                                    <p:anim calcmode="lin" valueType="num">
                                      <p:cBhvr>
                                        <p:cTn id="13" dur="1822" tmFilter="0,0; 0.14,0.36; 0.43,0.73; 0.71,0.91; 1.0,1.0">
                                          <p:stCondLst>
                                            <p:cond delay="0"/>
                                          </p:stCondLst>
                                        </p:cTn>
                                        <p:tgtEl>
                                          <p:spTgt spid="9626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9626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9626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9626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96260"/>
                                        </p:tgtEl>
                                        <p:attrNameLst>
                                          <p:attrName>ppt_y</p:attrName>
                                        </p:attrNameLst>
                                      </p:cBhvr>
                                      <p:tavLst>
                                        <p:tav tm="0" fmla="#ppt_y-sin(pi*$)/81">
                                          <p:val>
                                            <p:fltVal val="0"/>
                                          </p:val>
                                        </p:tav>
                                        <p:tav tm="100000">
                                          <p:val>
                                            <p:fltVal val="1"/>
                                          </p:val>
                                        </p:tav>
                                      </p:tavLst>
                                    </p:anim>
                                    <p:animScale>
                                      <p:cBhvr>
                                        <p:cTn id="18" dur="26">
                                          <p:stCondLst>
                                            <p:cond delay="650"/>
                                          </p:stCondLst>
                                        </p:cTn>
                                        <p:tgtEl>
                                          <p:spTgt spid="96260"/>
                                        </p:tgtEl>
                                      </p:cBhvr>
                                      <p:to x="100000" y="60000"/>
                                    </p:animScale>
                                    <p:animScale>
                                      <p:cBhvr>
                                        <p:cTn id="19" dur="166" decel="50000">
                                          <p:stCondLst>
                                            <p:cond delay="676"/>
                                          </p:stCondLst>
                                        </p:cTn>
                                        <p:tgtEl>
                                          <p:spTgt spid="96260"/>
                                        </p:tgtEl>
                                      </p:cBhvr>
                                      <p:to x="100000" y="100000"/>
                                    </p:animScale>
                                    <p:animScale>
                                      <p:cBhvr>
                                        <p:cTn id="20" dur="26">
                                          <p:stCondLst>
                                            <p:cond delay="1312"/>
                                          </p:stCondLst>
                                        </p:cTn>
                                        <p:tgtEl>
                                          <p:spTgt spid="96260"/>
                                        </p:tgtEl>
                                      </p:cBhvr>
                                      <p:to x="100000" y="80000"/>
                                    </p:animScale>
                                    <p:animScale>
                                      <p:cBhvr>
                                        <p:cTn id="21" dur="166" decel="50000">
                                          <p:stCondLst>
                                            <p:cond delay="1338"/>
                                          </p:stCondLst>
                                        </p:cTn>
                                        <p:tgtEl>
                                          <p:spTgt spid="96260"/>
                                        </p:tgtEl>
                                      </p:cBhvr>
                                      <p:to x="100000" y="100000"/>
                                    </p:animScale>
                                    <p:animScale>
                                      <p:cBhvr>
                                        <p:cTn id="22" dur="26">
                                          <p:stCondLst>
                                            <p:cond delay="1642"/>
                                          </p:stCondLst>
                                        </p:cTn>
                                        <p:tgtEl>
                                          <p:spTgt spid="96260"/>
                                        </p:tgtEl>
                                      </p:cBhvr>
                                      <p:to x="100000" y="90000"/>
                                    </p:animScale>
                                    <p:animScale>
                                      <p:cBhvr>
                                        <p:cTn id="23" dur="166" decel="50000">
                                          <p:stCondLst>
                                            <p:cond delay="1668"/>
                                          </p:stCondLst>
                                        </p:cTn>
                                        <p:tgtEl>
                                          <p:spTgt spid="96260"/>
                                        </p:tgtEl>
                                      </p:cBhvr>
                                      <p:to x="100000" y="100000"/>
                                    </p:animScale>
                                    <p:animScale>
                                      <p:cBhvr>
                                        <p:cTn id="24" dur="26">
                                          <p:stCondLst>
                                            <p:cond delay="1808"/>
                                          </p:stCondLst>
                                        </p:cTn>
                                        <p:tgtEl>
                                          <p:spTgt spid="96260"/>
                                        </p:tgtEl>
                                      </p:cBhvr>
                                      <p:to x="100000" y="95000"/>
                                    </p:animScale>
                                    <p:animScale>
                                      <p:cBhvr>
                                        <p:cTn id="25" dur="166" decel="50000">
                                          <p:stCondLst>
                                            <p:cond delay="1834"/>
                                          </p:stCondLst>
                                        </p:cTn>
                                        <p:tgtEl>
                                          <p:spTgt spid="962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P spid="962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Text Box 5"/>
          <p:cNvSpPr txBox="1">
            <a:spLocks noChangeArrowheads="1"/>
          </p:cNvSpPr>
          <p:nvPr/>
        </p:nvSpPr>
        <p:spPr bwMode="auto">
          <a:xfrm>
            <a:off x="2051050" y="2565400"/>
            <a:ext cx="6049963" cy="1190625"/>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spcBef>
                <a:spcPct val="50000"/>
              </a:spcBef>
            </a:pPr>
            <a:r>
              <a:rPr lang="es-ES" sz="3600" b="1" dirty="0">
                <a:solidFill>
                  <a:srgbClr val="CC3300"/>
                </a:solidFill>
                <a:effectLst>
                  <a:outerShdw blurRad="38100" dist="38100" dir="2700000" algn="tl">
                    <a:srgbClr val="C0C0C0"/>
                  </a:outerShdw>
                </a:effectLst>
              </a:rPr>
              <a:t>En cuanto al cambio o no </a:t>
            </a:r>
            <a:r>
              <a:rPr lang="es-ES" sz="3600" b="1" dirty="0" smtClean="0">
                <a:solidFill>
                  <a:srgbClr val="CC3300"/>
                </a:solidFill>
                <a:effectLst>
                  <a:outerShdw blurRad="38100" dist="38100" dir="2700000" algn="tl">
                    <a:srgbClr val="C0C0C0"/>
                  </a:outerShdw>
                </a:effectLst>
              </a:rPr>
              <a:t>cambio…</a:t>
            </a:r>
            <a:endParaRPr lang="es-ES" sz="3600" b="1" dirty="0">
              <a:solidFill>
                <a:srgbClr val="CC330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0" y="115888"/>
            <a:ext cx="9144000" cy="6742112"/>
          </a:xfrm>
        </p:spPr>
        <p:txBody>
          <a:bodyPr/>
          <a:lstStyle/>
          <a:p>
            <a:r>
              <a:rPr lang="es-ES" sz="28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Par. 170 del </a:t>
            </a:r>
            <a:r>
              <a:rPr lang="es-ES" sz="2800" b="1" u="sng"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Organon</a:t>
            </a:r>
            <a:r>
              <a:rPr lang="es-E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s-ES_tradnl"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Como siempre, cuando se produce una modificación del estado morboso, deberán determinarse nuevamente los síntomas restantes y elegir un medicamento</a:t>
            </a:r>
          </a:p>
          <a:p>
            <a:pPr>
              <a:buFontTx/>
              <a:buNone/>
            </a:pPr>
            <a:r>
              <a:rPr lang="es-ES_tradnl"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homeopáticamente adecuado al estado actual. </a:t>
            </a:r>
          </a:p>
          <a:p>
            <a:pPr>
              <a:buFontTx/>
              <a:buNone/>
            </a:pPr>
            <a:r>
              <a:rPr lang="es-E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s-ES" sz="28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Par. 171</a:t>
            </a:r>
            <a:r>
              <a:rPr lang="es-E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s-ES_tradnl"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En las enfermedades crónicas no venéreas producidas por la psora, se requiere para la cura, frecuentemente, muchos medicamentos </a:t>
            </a:r>
            <a:r>
              <a:rPr lang="es-ES_tradnl" sz="28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antipsóricos</a:t>
            </a:r>
            <a:r>
              <a:rPr lang="es-ES_tradnl"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que deben utilizarse uno después del otro. </a:t>
            </a:r>
            <a:endParaRPr lang="es-E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1860" name="Text Box 4"/>
          <p:cNvSpPr txBox="1">
            <a:spLocks noChangeArrowheads="1"/>
          </p:cNvSpPr>
          <p:nvPr/>
        </p:nvSpPr>
        <p:spPr bwMode="auto">
          <a:xfrm>
            <a:off x="1259632" y="4941168"/>
            <a:ext cx="6264275" cy="646331"/>
          </a:xfrm>
          <a:prstGeom prst="rect">
            <a:avLst/>
          </a:prstGeom>
          <a:noFill/>
          <a:ln w="9525">
            <a:noFill/>
            <a:miter lim="800000"/>
            <a:headEnd/>
            <a:tailEnd/>
          </a:ln>
          <a:effectLst/>
        </p:spPr>
        <p:txBody>
          <a:bodyPr>
            <a:spAutoFit/>
            <a:scene3d>
              <a:camera prst="orthographicFront"/>
              <a:lightRig rig="threePt" dir="t"/>
            </a:scene3d>
            <a:sp3d extrusionH="57150">
              <a:bevelT w="38100" h="38100"/>
            </a:sp3d>
          </a:bodyPr>
          <a:lstStyle/>
          <a:p>
            <a:pPr algn="ctr">
              <a:spcBef>
                <a:spcPct val="50000"/>
              </a:spcBef>
            </a:pPr>
            <a:r>
              <a:rPr lang="es-ES" sz="3600" b="1" dirty="0" smtClean="0">
                <a:ln w="18000">
                  <a:solidFill>
                    <a:schemeClr val="accent2">
                      <a:satMod val="140000"/>
                    </a:schemeClr>
                  </a:solidFill>
                  <a:prstDash val="solid"/>
                  <a:miter lim="800000"/>
                </a:ln>
                <a:solidFill>
                  <a:schemeClr val="accent1">
                    <a:lumMod val="40000"/>
                    <a:lumOff val="60000"/>
                  </a:schemeClr>
                </a:solidFill>
                <a:effectLst>
                  <a:outerShdw blurRad="25500" dist="23000" dir="7020000" algn="tl">
                    <a:srgbClr val="000000">
                      <a:alpha val="50000"/>
                    </a:srgbClr>
                  </a:outerShdw>
                </a:effectLst>
              </a:rPr>
              <a:t>Cambio</a:t>
            </a:r>
            <a:endParaRPr lang="es-ES" sz="3600" b="1" dirty="0">
              <a:ln w="18000">
                <a:solidFill>
                  <a:schemeClr val="accent2">
                    <a:satMod val="140000"/>
                  </a:schemeClr>
                </a:solidFill>
                <a:prstDash val="solid"/>
                <a:miter lim="800000"/>
              </a:ln>
              <a:solidFill>
                <a:schemeClr val="accent1">
                  <a:lumMod val="40000"/>
                  <a:lumOff val="60000"/>
                </a:schemeClr>
              </a:solid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1860"/>
                                        </p:tgtEl>
                                        <p:attrNameLst>
                                          <p:attrName>style.visibility</p:attrName>
                                        </p:attrNameLst>
                                      </p:cBhvr>
                                      <p:to>
                                        <p:strVal val="visible"/>
                                      </p:to>
                                    </p:set>
                                    <p:animEffect transition="in" filter="fade">
                                      <p:cBhvr>
                                        <p:cTn id="7" dur="1000"/>
                                        <p:tgtEl>
                                          <p:spTgt spid="121860"/>
                                        </p:tgtEl>
                                      </p:cBhvr>
                                    </p:animEffect>
                                    <p:anim calcmode="lin" valueType="num">
                                      <p:cBhvr>
                                        <p:cTn id="8" dur="1000" fill="hold"/>
                                        <p:tgtEl>
                                          <p:spTgt spid="121860"/>
                                        </p:tgtEl>
                                        <p:attrNameLst>
                                          <p:attrName>ppt_x</p:attrName>
                                        </p:attrNameLst>
                                      </p:cBhvr>
                                      <p:tavLst>
                                        <p:tav tm="0">
                                          <p:val>
                                            <p:strVal val="#ppt_x"/>
                                          </p:val>
                                        </p:tav>
                                        <p:tav tm="100000">
                                          <p:val>
                                            <p:strVal val="#ppt_x"/>
                                          </p:val>
                                        </p:tav>
                                      </p:tavLst>
                                    </p:anim>
                                    <p:anim calcmode="lin" valueType="num">
                                      <p:cBhvr>
                                        <p:cTn id="9" dur="1000" fill="hold"/>
                                        <p:tgtEl>
                                          <p:spTgt spid="1218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4" name="Picture 6" descr="Diapositivas para foto sobre fondo verde el grunge Foto de archivo ...">
            <a:hlinkClick r:id="" tooltip="Diapositivas para foto sobre fondo verde el grunge Foto de archivo ..."/>
          </p:cNvPr>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8136" name="WordArt 8"/>
          <p:cNvSpPr>
            <a:spLocks noChangeArrowheads="1" noChangeShapeType="1" noTextEdit="1"/>
          </p:cNvSpPr>
          <p:nvPr/>
        </p:nvSpPr>
        <p:spPr bwMode="auto">
          <a:xfrm rot="1120313">
            <a:off x="2339975" y="981075"/>
            <a:ext cx="2232025" cy="1943100"/>
          </a:xfrm>
          <a:prstGeom prst="rect">
            <a:avLst/>
          </a:prstGeom>
        </p:spPr>
        <p:txBody>
          <a:bodyPr wrap="none" fromWordArt="1">
            <a:prstTxWarp prst="textSlantUp">
              <a:avLst>
                <a:gd name="adj" fmla="val 55556"/>
              </a:avLst>
            </a:prstTxWarp>
          </a:bodyPr>
          <a:lstStyle/>
          <a:p>
            <a:pPr algn="ctr"/>
            <a:r>
              <a:rPr lang="es-AR" sz="3600" kern="10">
                <a:ln w="9525">
                  <a:solidFill>
                    <a:srgbClr val="FFFF00"/>
                  </a:solidFill>
                  <a:round/>
                  <a:headEnd/>
                  <a:tailEnd/>
                </a:ln>
                <a:solidFill>
                  <a:srgbClr val="99CC00"/>
                </a:solidFill>
                <a:latin typeface="Arial Black"/>
              </a:rPr>
              <a:t>FIN, </a:t>
            </a:r>
          </a:p>
          <a:p>
            <a:pPr algn="ctr"/>
            <a:r>
              <a:rPr lang="es-AR" sz="3600" kern="10">
                <a:ln w="9525">
                  <a:solidFill>
                    <a:srgbClr val="FFFF00"/>
                  </a:solidFill>
                  <a:round/>
                  <a:headEnd/>
                  <a:tailEnd/>
                </a:ln>
                <a:solidFill>
                  <a:srgbClr val="99CC00"/>
                </a:solidFill>
                <a:latin typeface="Arial Black"/>
              </a:rPr>
              <a:t>por ahora...</a:t>
            </a:r>
          </a:p>
        </p:txBody>
      </p:sp>
      <p:sp>
        <p:nvSpPr>
          <p:cNvPr id="48137" name="WordArt 9"/>
          <p:cNvSpPr>
            <a:spLocks noChangeArrowheads="1" noChangeShapeType="1" noTextEdit="1"/>
          </p:cNvSpPr>
          <p:nvPr/>
        </p:nvSpPr>
        <p:spPr bwMode="auto">
          <a:xfrm rot="1884080">
            <a:off x="1297505" y="3597617"/>
            <a:ext cx="2588550" cy="2255053"/>
          </a:xfrm>
          <a:prstGeom prst="rect">
            <a:avLst/>
          </a:prstGeom>
        </p:spPr>
        <p:txBody>
          <a:bodyPr wrap="none" fromWordArt="1">
            <a:prstTxWarp prst="textSlantUp">
              <a:avLst>
                <a:gd name="adj" fmla="val 55556"/>
              </a:avLst>
            </a:prstTxWarp>
          </a:bodyPr>
          <a:lstStyle/>
          <a:p>
            <a:pPr algn="ctr"/>
            <a:r>
              <a:rPr lang="es-AR" sz="3600" kern="10" dirty="0">
                <a:ln w="9525">
                  <a:solidFill>
                    <a:srgbClr val="99CC00"/>
                  </a:solidFill>
                  <a:round/>
                  <a:headEnd/>
                  <a:tailEnd/>
                </a:ln>
                <a:solidFill>
                  <a:srgbClr val="FFFF00"/>
                </a:solidFill>
                <a:latin typeface="Arial Black"/>
              </a:rPr>
              <a:t>el año que </a:t>
            </a:r>
            <a:r>
              <a:rPr lang="es-AR" sz="3600" kern="10" dirty="0" smtClean="0">
                <a:ln w="9525">
                  <a:solidFill>
                    <a:srgbClr val="99CC00"/>
                  </a:solidFill>
                  <a:round/>
                  <a:headEnd/>
                  <a:tailEnd/>
                </a:ln>
                <a:solidFill>
                  <a:srgbClr val="FFFF00"/>
                </a:solidFill>
                <a:latin typeface="Arial Black"/>
              </a:rPr>
              <a:t>viene nos</a:t>
            </a:r>
            <a:endParaRPr lang="es-AR" sz="3600" kern="10" dirty="0">
              <a:ln w="9525">
                <a:solidFill>
                  <a:srgbClr val="99CC00"/>
                </a:solidFill>
                <a:round/>
                <a:headEnd/>
                <a:tailEnd/>
              </a:ln>
              <a:solidFill>
                <a:srgbClr val="FFFF00"/>
              </a:solidFill>
              <a:latin typeface="Arial Black"/>
            </a:endParaRPr>
          </a:p>
          <a:p>
            <a:pPr algn="ctr"/>
            <a:r>
              <a:rPr lang="es-AR" sz="3600" kern="10" dirty="0" smtClean="0">
                <a:ln w="9525">
                  <a:solidFill>
                    <a:srgbClr val="99CC00"/>
                  </a:solidFill>
                  <a:round/>
                  <a:headEnd/>
                  <a:tailEnd/>
                </a:ln>
                <a:solidFill>
                  <a:srgbClr val="FFFF00"/>
                </a:solidFill>
                <a:latin typeface="Arial Black"/>
              </a:rPr>
              <a:t>volvemos a encontrar </a:t>
            </a:r>
            <a:endParaRPr lang="es-AR" sz="3600" kern="10" dirty="0">
              <a:ln w="9525">
                <a:solidFill>
                  <a:srgbClr val="99CC00"/>
                </a:solidFill>
                <a:round/>
                <a:headEnd/>
                <a:tailEnd/>
              </a:ln>
              <a:solidFill>
                <a:srgbClr val="FFFF00"/>
              </a:solidFill>
              <a:latin typeface="Arial Black"/>
            </a:endParaRPr>
          </a:p>
          <a:p>
            <a:pPr algn="ctr"/>
            <a:r>
              <a:rPr lang="es-AR" sz="3600" kern="10" dirty="0" smtClean="0">
                <a:ln w="9525">
                  <a:solidFill>
                    <a:srgbClr val="99CC00"/>
                  </a:solidFill>
                  <a:round/>
                  <a:headEnd/>
                  <a:tailEnd/>
                </a:ln>
                <a:solidFill>
                  <a:srgbClr val="FFFF00"/>
                </a:solidFill>
                <a:latin typeface="Arial Black"/>
              </a:rPr>
              <a:t>p</a:t>
            </a:r>
            <a:r>
              <a:rPr lang="es-AR" sz="3600" kern="10" dirty="0" smtClean="0">
                <a:ln w="9525">
                  <a:solidFill>
                    <a:srgbClr val="99CC00"/>
                  </a:solidFill>
                  <a:round/>
                  <a:headEnd/>
                  <a:tailEnd/>
                </a:ln>
                <a:solidFill>
                  <a:srgbClr val="FFFF00"/>
                </a:solidFill>
                <a:latin typeface="Arial Black"/>
              </a:rPr>
              <a:t>ara seguir </a:t>
            </a:r>
            <a:r>
              <a:rPr lang="es-AR" sz="3600" kern="10" dirty="0">
                <a:ln w="9525">
                  <a:solidFill>
                    <a:srgbClr val="99CC00"/>
                  </a:solidFill>
                  <a:round/>
                  <a:headEnd/>
                  <a:tailEnd/>
                </a:ln>
                <a:solidFill>
                  <a:srgbClr val="FFFF00"/>
                </a:solidFill>
                <a:latin typeface="Arial Black"/>
              </a:rPr>
              <a:t>pensando</a:t>
            </a:r>
          </a:p>
        </p:txBody>
      </p:sp>
      <p:pic>
        <p:nvPicPr>
          <p:cNvPr id="48139" name="Picture 11" descr="el_pensador-152"/>
          <p:cNvPicPr>
            <a:picLocks noChangeAspect="1" noChangeArrowheads="1"/>
          </p:cNvPicPr>
          <p:nvPr/>
        </p:nvPicPr>
        <p:blipFill>
          <a:blip r:embed="rId3" cstate="print">
            <a:duotone>
              <a:prstClr val="black"/>
              <a:schemeClr val="accent6">
                <a:tint val="45000"/>
                <a:satMod val="400000"/>
              </a:schemeClr>
            </a:duotone>
          </a:blip>
          <a:srcRect/>
          <a:stretch>
            <a:fillRect/>
          </a:stretch>
        </p:blipFill>
        <p:spPr bwMode="auto">
          <a:xfrm rot="538255">
            <a:off x="5148263" y="3644900"/>
            <a:ext cx="3759200" cy="28035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136"/>
                                        </p:tgtEl>
                                        <p:attrNameLst>
                                          <p:attrName>style.visibility</p:attrName>
                                        </p:attrNameLst>
                                      </p:cBhvr>
                                      <p:to>
                                        <p:strVal val="visible"/>
                                      </p:to>
                                    </p:set>
                                    <p:animEffect transition="in" filter="checkerboard(across)">
                                      <p:cBhvr>
                                        <p:cTn id="7" dur="500"/>
                                        <p:tgtEl>
                                          <p:spTgt spid="48136"/>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8137"/>
                                        </p:tgtEl>
                                        <p:attrNameLst>
                                          <p:attrName>style.visibility</p:attrName>
                                        </p:attrNameLst>
                                      </p:cBhvr>
                                      <p:to>
                                        <p:strVal val="visible"/>
                                      </p:to>
                                    </p:set>
                                    <p:animEffect transition="in" filter="checkerboard(across)">
                                      <p:cBhvr>
                                        <p:cTn id="11" dur="1000"/>
                                        <p:tgtEl>
                                          <p:spTgt spid="48137"/>
                                        </p:tgtEl>
                                      </p:cBhvr>
                                    </p:animEffect>
                                  </p:childTnLst>
                                </p:cTn>
                              </p:par>
                            </p:childTnLst>
                          </p:cTn>
                        </p:par>
                        <p:par>
                          <p:cTn id="12" fill="hold">
                            <p:stCondLst>
                              <p:cond delay="1500"/>
                            </p:stCondLst>
                            <p:childTnLst>
                              <p:par>
                                <p:cTn id="13" presetID="42" presetClass="entr" presetSubtype="0" fill="hold" nodeType="afterEffect">
                                  <p:stCondLst>
                                    <p:cond delay="0"/>
                                  </p:stCondLst>
                                  <p:childTnLst>
                                    <p:set>
                                      <p:cBhvr>
                                        <p:cTn id="14" dur="1" fill="hold">
                                          <p:stCondLst>
                                            <p:cond delay="0"/>
                                          </p:stCondLst>
                                        </p:cTn>
                                        <p:tgtEl>
                                          <p:spTgt spid="48139"/>
                                        </p:tgtEl>
                                        <p:attrNameLst>
                                          <p:attrName>style.visibility</p:attrName>
                                        </p:attrNameLst>
                                      </p:cBhvr>
                                      <p:to>
                                        <p:strVal val="visible"/>
                                      </p:to>
                                    </p:set>
                                    <p:animEffect transition="in" filter="fade">
                                      <p:cBhvr>
                                        <p:cTn id="15" dur="1000"/>
                                        <p:tgtEl>
                                          <p:spTgt spid="48139"/>
                                        </p:tgtEl>
                                      </p:cBhvr>
                                    </p:animEffect>
                                    <p:anim calcmode="lin" valueType="num">
                                      <p:cBhvr>
                                        <p:cTn id="16" dur="1000" fill="hold"/>
                                        <p:tgtEl>
                                          <p:spTgt spid="48139"/>
                                        </p:tgtEl>
                                        <p:attrNameLst>
                                          <p:attrName>ppt_x</p:attrName>
                                        </p:attrNameLst>
                                      </p:cBhvr>
                                      <p:tavLst>
                                        <p:tav tm="0">
                                          <p:val>
                                            <p:strVal val="#ppt_x"/>
                                          </p:val>
                                        </p:tav>
                                        <p:tav tm="100000">
                                          <p:val>
                                            <p:strVal val="#ppt_x"/>
                                          </p:val>
                                        </p:tav>
                                      </p:tavLst>
                                    </p:anim>
                                    <p:anim calcmode="lin" valueType="num">
                                      <p:cBhvr>
                                        <p:cTn id="17" dur="1000" fill="hold"/>
                                        <p:tgtEl>
                                          <p:spTgt spid="48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6" grpId="0" animBg="1"/>
      <p:bldP spid="481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p:cNvSpPr>
            <a:spLocks noChangeArrowheads="1"/>
          </p:cNvSpPr>
          <p:nvPr/>
        </p:nvSpPr>
        <p:spPr bwMode="auto">
          <a:xfrm>
            <a:off x="796925" y="236538"/>
            <a:ext cx="9144000" cy="0"/>
          </a:xfrm>
          <a:prstGeom prst="rect">
            <a:avLst/>
          </a:prstGeom>
          <a:noFill/>
          <a:ln w="9525">
            <a:noFill/>
            <a:miter lim="800000"/>
            <a:headEnd/>
            <a:tailEnd/>
          </a:ln>
          <a:effectLst/>
        </p:spPr>
        <p:txBody>
          <a:bodyPr>
            <a:spAutoFit/>
          </a:bodyPr>
          <a:lstStyle/>
          <a:p>
            <a:endParaRPr lang="es-AR"/>
          </a:p>
        </p:txBody>
      </p:sp>
      <p:sp>
        <p:nvSpPr>
          <p:cNvPr id="3079" name="Rectangle 7"/>
          <p:cNvSpPr>
            <a:spLocks noChangeArrowheads="1"/>
          </p:cNvSpPr>
          <p:nvPr/>
        </p:nvSpPr>
        <p:spPr bwMode="auto">
          <a:xfrm>
            <a:off x="683568" y="116632"/>
            <a:ext cx="4017963" cy="854075"/>
          </a:xfrm>
          <a:prstGeom prst="rect">
            <a:avLst/>
          </a:prstGeom>
          <a:noFill/>
          <a:ln w="9525">
            <a:noFill/>
            <a:miter lim="800000"/>
            <a:headEnd/>
            <a:tailEnd/>
          </a:ln>
          <a:effectLst/>
        </p:spPr>
        <p:txBody>
          <a:bodyPr>
            <a:spAutoFit/>
          </a:bodyPr>
          <a:lstStyle/>
          <a:p>
            <a:endParaRPr lang="es-ES" sz="2600" b="1"/>
          </a:p>
          <a:p>
            <a:pPr lvl="2" eaLnBrk="0" hangingPunct="0"/>
            <a:endParaRPr lang="es-ES"/>
          </a:p>
        </p:txBody>
      </p:sp>
      <p:sp>
        <p:nvSpPr>
          <p:cNvPr id="3082" name="Rectangle 10"/>
          <p:cNvSpPr>
            <a:spLocks noChangeArrowheads="1"/>
          </p:cNvSpPr>
          <p:nvPr/>
        </p:nvSpPr>
        <p:spPr bwMode="auto">
          <a:xfrm>
            <a:off x="796925" y="1976438"/>
            <a:ext cx="4017963" cy="854075"/>
          </a:xfrm>
          <a:prstGeom prst="rect">
            <a:avLst/>
          </a:prstGeom>
          <a:noFill/>
          <a:ln w="9525">
            <a:noFill/>
            <a:miter lim="800000"/>
            <a:headEnd/>
            <a:tailEnd/>
          </a:ln>
          <a:effectLst/>
        </p:spPr>
        <p:txBody>
          <a:bodyPr>
            <a:spAutoFit/>
          </a:bodyPr>
          <a:lstStyle/>
          <a:p>
            <a:endParaRPr lang="es-ES" sz="2600" b="1"/>
          </a:p>
          <a:p>
            <a:pPr eaLnBrk="0" hangingPunct="0"/>
            <a:endParaRPr lang="es-ES"/>
          </a:p>
        </p:txBody>
      </p:sp>
      <p:sp>
        <p:nvSpPr>
          <p:cNvPr id="3083" name="Rectangle 11"/>
          <p:cNvSpPr>
            <a:spLocks noChangeArrowheads="1"/>
          </p:cNvSpPr>
          <p:nvPr/>
        </p:nvSpPr>
        <p:spPr bwMode="auto">
          <a:xfrm>
            <a:off x="796925" y="1090613"/>
            <a:ext cx="9144000" cy="854075"/>
          </a:xfrm>
          <a:prstGeom prst="rect">
            <a:avLst/>
          </a:prstGeom>
          <a:noFill/>
          <a:ln w="9525">
            <a:noFill/>
            <a:miter lim="800000"/>
            <a:headEnd/>
            <a:tailEnd/>
          </a:ln>
          <a:effectLst/>
        </p:spPr>
        <p:txBody>
          <a:bodyPr>
            <a:spAutoFit/>
          </a:bodyPr>
          <a:lstStyle/>
          <a:p>
            <a:pPr algn="ctr"/>
            <a:endParaRPr lang="es-ES" sz="2600" b="1"/>
          </a:p>
          <a:p>
            <a:pPr eaLnBrk="0" hangingPunct="0"/>
            <a:endParaRPr lang="es-ES"/>
          </a:p>
        </p:txBody>
      </p:sp>
      <p:pic>
        <p:nvPicPr>
          <p:cNvPr id="3088" name="Picture 16" descr="13"/>
          <p:cNvPicPr>
            <a:picLocks noChangeAspect="1" noChangeArrowheads="1"/>
          </p:cNvPicPr>
          <p:nvPr/>
        </p:nvPicPr>
        <p:blipFill>
          <a:blip r:embed="rId2" cstate="print"/>
          <a:srcRect/>
          <a:stretch>
            <a:fillRect/>
          </a:stretch>
        </p:blipFill>
        <p:spPr bwMode="auto">
          <a:xfrm>
            <a:off x="1403350" y="981075"/>
            <a:ext cx="2035175" cy="2743200"/>
          </a:xfrm>
          <a:prstGeom prst="rect">
            <a:avLst/>
          </a:prstGeom>
          <a:noFill/>
        </p:spPr>
      </p:pic>
      <p:sp>
        <p:nvSpPr>
          <p:cNvPr id="3098" name="Text Box 26"/>
          <p:cNvSpPr txBox="1">
            <a:spLocks noChangeArrowheads="1"/>
          </p:cNvSpPr>
          <p:nvPr/>
        </p:nvSpPr>
        <p:spPr bwMode="auto">
          <a:xfrm>
            <a:off x="611560" y="476672"/>
            <a:ext cx="3505200" cy="461665"/>
          </a:xfrm>
          <a:prstGeom prst="rect">
            <a:avLst/>
          </a:prstGeom>
          <a:noFill/>
          <a:ln w="9525">
            <a:noFill/>
            <a:miter lim="800000"/>
            <a:headEnd/>
            <a:tailEnd/>
          </a:ln>
          <a:effectLst/>
        </p:spPr>
        <p:txBody>
          <a:bodyPr>
            <a:spAutoFit/>
          </a:bodyPr>
          <a:lstStyle/>
          <a:p>
            <a:pPr algn="ctr">
              <a:spcBef>
                <a:spcPct val="50000"/>
              </a:spcBef>
            </a:pPr>
            <a:r>
              <a:rPr lang="es-ES_tradnl" sz="2400" b="1" dirty="0">
                <a:solidFill>
                  <a:srgbClr val="990000"/>
                </a:solidFill>
                <a:effectLst>
                  <a:outerShdw blurRad="38100" dist="38100" dir="2700000" algn="tl">
                    <a:srgbClr val="000000"/>
                  </a:outerShdw>
                </a:effectLst>
              </a:rPr>
              <a:t>HERÁCLITO (544 </a:t>
            </a:r>
            <a:r>
              <a:rPr lang="es-ES_tradnl" sz="2400" b="1" dirty="0" err="1">
                <a:solidFill>
                  <a:srgbClr val="990000"/>
                </a:solidFill>
                <a:effectLst>
                  <a:outerShdw blurRad="38100" dist="38100" dir="2700000" algn="tl">
                    <a:srgbClr val="000000"/>
                  </a:outerShdw>
                </a:effectLst>
              </a:rPr>
              <a:t>a.c.</a:t>
            </a:r>
            <a:r>
              <a:rPr lang="es-ES_tradnl" sz="2400" b="1" dirty="0">
                <a:solidFill>
                  <a:srgbClr val="990000"/>
                </a:solidFill>
                <a:effectLst>
                  <a:outerShdw blurRad="38100" dist="38100" dir="2700000" algn="tl">
                    <a:srgbClr val="000000"/>
                  </a:outerShdw>
                </a:effectLst>
              </a:rPr>
              <a:t>)</a:t>
            </a:r>
            <a:endParaRPr lang="es-ES" sz="2400" b="1" dirty="0">
              <a:solidFill>
                <a:srgbClr val="990000"/>
              </a:solidFill>
              <a:effectLst>
                <a:outerShdw blurRad="38100" dist="38100" dir="2700000" algn="tl">
                  <a:srgbClr val="000000"/>
                </a:outerShdw>
              </a:effectLst>
            </a:endParaRPr>
          </a:p>
        </p:txBody>
      </p:sp>
      <p:sp>
        <p:nvSpPr>
          <p:cNvPr id="3100" name="Text Box 28"/>
          <p:cNvSpPr txBox="1">
            <a:spLocks noChangeArrowheads="1"/>
          </p:cNvSpPr>
          <p:nvPr/>
        </p:nvSpPr>
        <p:spPr bwMode="auto">
          <a:xfrm>
            <a:off x="539750" y="3933825"/>
            <a:ext cx="3505200" cy="707886"/>
          </a:xfrm>
          <a:prstGeom prst="rect">
            <a:avLst/>
          </a:prstGeom>
          <a:noFill/>
          <a:ln w="9525">
            <a:noFill/>
            <a:miter lim="800000"/>
            <a:headEnd/>
            <a:tailEnd/>
          </a:ln>
          <a:effectLst/>
        </p:spPr>
        <p:txBody>
          <a:bodyPr>
            <a:spAutoFit/>
          </a:bodyPr>
          <a:lstStyle/>
          <a:p>
            <a:pPr algn="ctr">
              <a:spcBef>
                <a:spcPct val="50000"/>
              </a:spcBef>
            </a:pPr>
            <a:r>
              <a:rPr lang="es-ES_tradnl" sz="2000" b="1" dirty="0">
                <a:solidFill>
                  <a:srgbClr val="990000"/>
                </a:solidFill>
                <a:effectLst>
                  <a:outerShdw blurRad="38100" dist="38100" dir="2700000" algn="tl">
                    <a:srgbClr val="000000"/>
                  </a:outerShdw>
                </a:effectLst>
              </a:rPr>
              <a:t>“Todo fluye. Nada permanece”</a:t>
            </a:r>
            <a:endParaRPr lang="es-ES" sz="2000" b="1" dirty="0">
              <a:solidFill>
                <a:srgbClr val="990000"/>
              </a:solidFill>
              <a:effectLst>
                <a:outerShdw blurRad="38100" dist="38100" dir="2700000" algn="tl">
                  <a:srgbClr val="000000"/>
                </a:outerShdw>
              </a:effectLst>
            </a:endParaRPr>
          </a:p>
        </p:txBody>
      </p:sp>
      <p:sp>
        <p:nvSpPr>
          <p:cNvPr id="3103" name="Text Box 31"/>
          <p:cNvSpPr txBox="1">
            <a:spLocks noChangeArrowheads="1"/>
          </p:cNvSpPr>
          <p:nvPr/>
        </p:nvSpPr>
        <p:spPr bwMode="auto">
          <a:xfrm>
            <a:off x="611188" y="4868863"/>
            <a:ext cx="3505200" cy="400110"/>
          </a:xfrm>
          <a:prstGeom prst="rect">
            <a:avLst/>
          </a:prstGeom>
          <a:noFill/>
          <a:ln w="9525">
            <a:noFill/>
            <a:miter lim="800000"/>
            <a:headEnd/>
            <a:tailEnd/>
          </a:ln>
          <a:effectLst/>
        </p:spPr>
        <p:txBody>
          <a:bodyPr>
            <a:spAutoFit/>
          </a:bodyPr>
          <a:lstStyle/>
          <a:p>
            <a:pPr algn="ctr">
              <a:spcBef>
                <a:spcPct val="50000"/>
              </a:spcBef>
            </a:pPr>
            <a:r>
              <a:rPr lang="es-ES_tradnl" sz="2000" b="1" dirty="0">
                <a:solidFill>
                  <a:srgbClr val="990000"/>
                </a:solidFill>
                <a:effectLst>
                  <a:outerShdw blurRad="38100" dist="38100" dir="2700000" algn="tl">
                    <a:srgbClr val="000000"/>
                  </a:outerShdw>
                </a:effectLst>
              </a:rPr>
              <a:t>Confiar en los sentidos</a:t>
            </a:r>
            <a:endParaRPr lang="es-ES" sz="2000" b="1" dirty="0">
              <a:solidFill>
                <a:srgbClr val="990000"/>
              </a:solidFill>
              <a:effectLst>
                <a:outerShdw blurRad="38100" dist="38100" dir="2700000" algn="tl">
                  <a:srgbClr val="000000"/>
                </a:outerShdw>
              </a:effectLst>
            </a:endParaRPr>
          </a:p>
        </p:txBody>
      </p:sp>
      <p:sp>
        <p:nvSpPr>
          <p:cNvPr id="3104" name="Text Box 32"/>
          <p:cNvSpPr txBox="1">
            <a:spLocks noChangeArrowheads="1"/>
          </p:cNvSpPr>
          <p:nvPr/>
        </p:nvSpPr>
        <p:spPr bwMode="auto">
          <a:xfrm>
            <a:off x="1187450" y="5516563"/>
            <a:ext cx="2209800" cy="461665"/>
          </a:xfrm>
          <a:prstGeom prst="rect">
            <a:avLst/>
          </a:prstGeom>
          <a:noFill/>
          <a:ln w="76200" cmpd="tri">
            <a:solidFill>
              <a:srgbClr val="990000"/>
            </a:solidFill>
            <a:miter lim="800000"/>
            <a:headEnd/>
            <a:tailEnd/>
          </a:ln>
          <a:effectLst/>
        </p:spPr>
        <p:txBody>
          <a:bodyPr>
            <a:spAutoFit/>
          </a:bodyPr>
          <a:lstStyle/>
          <a:p>
            <a:pPr algn="ctr">
              <a:spcBef>
                <a:spcPct val="50000"/>
              </a:spcBef>
            </a:pPr>
            <a:r>
              <a:rPr lang="es-ES_tradnl" sz="2400" b="1" dirty="0">
                <a:solidFill>
                  <a:srgbClr val="990000"/>
                </a:solidFill>
                <a:effectLst>
                  <a:outerShdw blurRad="38100" dist="38100" dir="2700000" algn="tl">
                    <a:srgbClr val="000000"/>
                  </a:outerShdw>
                </a:effectLst>
              </a:rPr>
              <a:t>CAMBIO</a:t>
            </a:r>
            <a:endParaRPr lang="es-ES" sz="2400" b="1" dirty="0">
              <a:solidFill>
                <a:srgbClr val="990000"/>
              </a:solidFill>
              <a:effectLst>
                <a:outerShdw blurRad="38100" dist="38100" dir="2700000" algn="tl">
                  <a:srgbClr val="000000"/>
                </a:outerShdw>
              </a:effectLst>
            </a:endParaRPr>
          </a:p>
        </p:txBody>
      </p:sp>
      <p:pic>
        <p:nvPicPr>
          <p:cNvPr id="24586" name="Picture 1034" descr="fire_1.gif (3050 bytes)"/>
          <p:cNvPicPr>
            <a:picLocks noGrp="1" noChangeAspect="1" noChangeArrowheads="1" noCrop="1"/>
          </p:cNvPicPr>
          <p:nvPr>
            <p:ph/>
          </p:nvPr>
        </p:nvPicPr>
        <p:blipFill>
          <a:blip r:embed="rId3" cstate="print"/>
          <a:srcRect/>
          <a:stretch>
            <a:fillRect/>
          </a:stretch>
        </p:blipFill>
        <p:spPr>
          <a:xfrm>
            <a:off x="323850" y="2133600"/>
            <a:ext cx="1152525" cy="1485900"/>
          </a:xfrm>
          <a:noFill/>
          <a:ln/>
        </p:spPr>
      </p:pic>
      <p:sp>
        <p:nvSpPr>
          <p:cNvPr id="24588" name="Text Box 1036"/>
          <p:cNvSpPr txBox="1">
            <a:spLocks noChangeArrowheads="1"/>
          </p:cNvSpPr>
          <p:nvPr/>
        </p:nvSpPr>
        <p:spPr bwMode="auto">
          <a:xfrm>
            <a:off x="5651500" y="5516563"/>
            <a:ext cx="2743200" cy="461665"/>
          </a:xfrm>
          <a:prstGeom prst="rect">
            <a:avLst/>
          </a:prstGeom>
          <a:noFill/>
          <a:ln w="76200" cmpd="tri">
            <a:solidFill>
              <a:srgbClr val="CCCC00"/>
            </a:solidFill>
            <a:miter lim="800000"/>
            <a:headEnd/>
            <a:tailEnd/>
          </a:ln>
          <a:effectLst/>
        </p:spPr>
        <p:txBody>
          <a:bodyPr>
            <a:spAutoFit/>
          </a:bodyPr>
          <a:lstStyle/>
          <a:p>
            <a:pPr algn="ctr">
              <a:spcBef>
                <a:spcPct val="50000"/>
              </a:spcBef>
            </a:pPr>
            <a:r>
              <a:rPr lang="es-ES_tradnl" sz="2400" b="1" dirty="0">
                <a:solidFill>
                  <a:srgbClr val="CCCC00"/>
                </a:solidFill>
                <a:effectLst>
                  <a:outerShdw blurRad="38100" dist="38100" dir="2700000" algn="tl">
                    <a:srgbClr val="000000"/>
                  </a:outerShdw>
                </a:effectLst>
              </a:rPr>
              <a:t>PERMANENCIA</a:t>
            </a:r>
            <a:endParaRPr lang="es-ES" sz="2400" b="1" dirty="0">
              <a:solidFill>
                <a:srgbClr val="CCCC00"/>
              </a:solidFill>
              <a:effectLst>
                <a:outerShdw blurRad="38100" dist="38100" dir="2700000" algn="tl">
                  <a:srgbClr val="000000"/>
                </a:outerShdw>
              </a:effectLst>
            </a:endParaRPr>
          </a:p>
        </p:txBody>
      </p:sp>
      <p:sp>
        <p:nvSpPr>
          <p:cNvPr id="24589" name="Text Box 1037"/>
          <p:cNvSpPr txBox="1">
            <a:spLocks noChangeArrowheads="1"/>
          </p:cNvSpPr>
          <p:nvPr/>
        </p:nvSpPr>
        <p:spPr bwMode="auto">
          <a:xfrm>
            <a:off x="5076056" y="476672"/>
            <a:ext cx="3505200" cy="461665"/>
          </a:xfrm>
          <a:prstGeom prst="rect">
            <a:avLst/>
          </a:prstGeom>
          <a:noFill/>
          <a:ln w="9525">
            <a:noFill/>
            <a:miter lim="800000"/>
            <a:headEnd/>
            <a:tailEnd/>
          </a:ln>
          <a:effectLst/>
        </p:spPr>
        <p:txBody>
          <a:bodyPr>
            <a:spAutoFit/>
          </a:bodyPr>
          <a:lstStyle/>
          <a:p>
            <a:pPr algn="ctr">
              <a:spcBef>
                <a:spcPct val="50000"/>
              </a:spcBef>
            </a:pPr>
            <a:r>
              <a:rPr lang="es-ES_tradnl" sz="2400" b="1" dirty="0">
                <a:solidFill>
                  <a:srgbClr val="CCCC00"/>
                </a:solidFill>
                <a:effectLst>
                  <a:outerShdw blurRad="38100" dist="38100" dir="2700000" algn="tl">
                    <a:srgbClr val="000000"/>
                  </a:outerShdw>
                </a:effectLst>
              </a:rPr>
              <a:t>PARMÉNIDES (510 </a:t>
            </a:r>
            <a:r>
              <a:rPr lang="es-ES_tradnl" sz="2400" b="1" dirty="0" err="1">
                <a:solidFill>
                  <a:srgbClr val="CCCC00"/>
                </a:solidFill>
                <a:effectLst>
                  <a:outerShdw blurRad="38100" dist="38100" dir="2700000" algn="tl">
                    <a:srgbClr val="000000"/>
                  </a:outerShdw>
                </a:effectLst>
              </a:rPr>
              <a:t>a.c.</a:t>
            </a:r>
            <a:r>
              <a:rPr lang="es-ES_tradnl" sz="2400" b="1" dirty="0">
                <a:solidFill>
                  <a:srgbClr val="CCCC00"/>
                </a:solidFill>
                <a:effectLst>
                  <a:outerShdw blurRad="38100" dist="38100" dir="2700000" algn="tl">
                    <a:srgbClr val="000000"/>
                  </a:outerShdw>
                </a:effectLst>
              </a:rPr>
              <a:t>)</a:t>
            </a:r>
            <a:endParaRPr lang="es-ES" sz="2400" b="1" dirty="0">
              <a:solidFill>
                <a:srgbClr val="CCCC00"/>
              </a:solidFill>
              <a:effectLst>
                <a:outerShdw blurRad="38100" dist="38100" dir="2700000" algn="tl">
                  <a:srgbClr val="000000"/>
                </a:outerShdw>
              </a:effectLst>
            </a:endParaRPr>
          </a:p>
        </p:txBody>
      </p:sp>
      <p:pic>
        <p:nvPicPr>
          <p:cNvPr id="24590" name="Picture 1038" descr="f3_min"/>
          <p:cNvPicPr>
            <a:picLocks noChangeAspect="1" noChangeArrowheads="1"/>
          </p:cNvPicPr>
          <p:nvPr/>
        </p:nvPicPr>
        <p:blipFill>
          <a:blip r:embed="rId4" cstate="print"/>
          <a:srcRect/>
          <a:stretch>
            <a:fillRect/>
          </a:stretch>
        </p:blipFill>
        <p:spPr bwMode="auto">
          <a:xfrm>
            <a:off x="5724128" y="1052736"/>
            <a:ext cx="2135073" cy="2735039"/>
          </a:xfrm>
          <a:prstGeom prst="rect">
            <a:avLst/>
          </a:prstGeom>
          <a:noFill/>
        </p:spPr>
      </p:pic>
      <p:sp>
        <p:nvSpPr>
          <p:cNvPr id="24591" name="Text Box 1039"/>
          <p:cNvSpPr txBox="1">
            <a:spLocks noChangeArrowheads="1"/>
          </p:cNvSpPr>
          <p:nvPr/>
        </p:nvSpPr>
        <p:spPr bwMode="auto">
          <a:xfrm>
            <a:off x="5148263" y="4005263"/>
            <a:ext cx="3505200" cy="707886"/>
          </a:xfrm>
          <a:prstGeom prst="rect">
            <a:avLst/>
          </a:prstGeom>
          <a:noFill/>
          <a:ln w="9525">
            <a:noFill/>
            <a:miter lim="800000"/>
            <a:headEnd/>
            <a:tailEnd/>
          </a:ln>
          <a:effectLst/>
        </p:spPr>
        <p:txBody>
          <a:bodyPr>
            <a:spAutoFit/>
          </a:bodyPr>
          <a:lstStyle/>
          <a:p>
            <a:pPr algn="ctr">
              <a:spcBef>
                <a:spcPct val="50000"/>
              </a:spcBef>
            </a:pPr>
            <a:r>
              <a:rPr lang="es-ES_tradnl" sz="2000" b="1" dirty="0">
                <a:solidFill>
                  <a:srgbClr val="CCCC00"/>
                </a:solidFill>
                <a:effectLst>
                  <a:outerShdw blurRad="38100" dist="38100" dir="2700000" algn="tl">
                    <a:srgbClr val="000000"/>
                  </a:outerShdw>
                </a:effectLst>
              </a:rPr>
              <a:t>“El ente es inmutable, no está sometido al cambio”</a:t>
            </a:r>
            <a:endParaRPr lang="es-ES" sz="2000" b="1" dirty="0">
              <a:solidFill>
                <a:srgbClr val="CCCC00"/>
              </a:solidFill>
              <a:effectLst>
                <a:outerShdw blurRad="38100" dist="38100" dir="2700000" algn="tl">
                  <a:srgbClr val="000000"/>
                </a:outerShdw>
              </a:effectLst>
            </a:endParaRPr>
          </a:p>
        </p:txBody>
      </p:sp>
      <p:sp>
        <p:nvSpPr>
          <p:cNvPr id="24592" name="Text Box 1040"/>
          <p:cNvSpPr txBox="1">
            <a:spLocks noChangeArrowheads="1"/>
          </p:cNvSpPr>
          <p:nvPr/>
        </p:nvSpPr>
        <p:spPr bwMode="auto">
          <a:xfrm>
            <a:off x="5076825" y="4868863"/>
            <a:ext cx="3505200" cy="400110"/>
          </a:xfrm>
          <a:prstGeom prst="rect">
            <a:avLst/>
          </a:prstGeom>
          <a:noFill/>
          <a:ln w="9525">
            <a:noFill/>
            <a:miter lim="800000"/>
            <a:headEnd/>
            <a:tailEnd/>
          </a:ln>
          <a:effectLst/>
        </p:spPr>
        <p:txBody>
          <a:bodyPr>
            <a:spAutoFit/>
          </a:bodyPr>
          <a:lstStyle/>
          <a:p>
            <a:pPr algn="ctr">
              <a:spcBef>
                <a:spcPct val="50000"/>
              </a:spcBef>
            </a:pPr>
            <a:r>
              <a:rPr lang="es-ES_tradnl" sz="2000" b="1" dirty="0">
                <a:solidFill>
                  <a:srgbClr val="CCCC00"/>
                </a:solidFill>
                <a:effectLst>
                  <a:outerShdw blurRad="38100" dist="38100" dir="2700000" algn="tl">
                    <a:srgbClr val="000000"/>
                  </a:outerShdw>
                </a:effectLst>
              </a:rPr>
              <a:t>No confiar en los sentidos</a:t>
            </a:r>
            <a:endParaRPr lang="es-ES" sz="2000" b="1" dirty="0">
              <a:solidFill>
                <a:srgbClr val="CCCC00"/>
              </a:solidFill>
              <a:effectLst>
                <a:outerShdw blurRad="38100" dist="38100" dir="2700000" algn="tl">
                  <a:srgbClr val="000000"/>
                </a:outerShdw>
              </a:effectLst>
            </a:endParaRPr>
          </a:p>
        </p:txBody>
      </p:sp>
      <p:pic>
        <p:nvPicPr>
          <p:cNvPr id="71682" name="Picture 2" descr="http://fisica.mdp.edu.ar/mlhoyuelos/Fisicamagia_archivos/image119.jpg"/>
          <p:cNvPicPr>
            <a:picLocks noChangeAspect="1" noChangeArrowheads="1"/>
          </p:cNvPicPr>
          <p:nvPr/>
        </p:nvPicPr>
        <p:blipFill>
          <a:blip r:embed="rId5" cstate="print"/>
          <a:srcRect/>
          <a:stretch>
            <a:fillRect/>
          </a:stretch>
        </p:blipFill>
        <p:spPr bwMode="auto">
          <a:xfrm>
            <a:off x="4139952" y="5301208"/>
            <a:ext cx="1280089" cy="108569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00"/>
                                        </p:tgtEl>
                                        <p:attrNameLst>
                                          <p:attrName>style.visibility</p:attrName>
                                        </p:attrNameLst>
                                      </p:cBhvr>
                                      <p:to>
                                        <p:strVal val="visible"/>
                                      </p:to>
                                    </p:set>
                                    <p:animEffect transition="in" filter="dissolve">
                                      <p:cBhvr>
                                        <p:cTn id="7" dur="500"/>
                                        <p:tgtEl>
                                          <p:spTgt spid="310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03"/>
                                        </p:tgtEl>
                                        <p:attrNameLst>
                                          <p:attrName>style.visibility</p:attrName>
                                        </p:attrNameLst>
                                      </p:cBhvr>
                                      <p:to>
                                        <p:strVal val="visible"/>
                                      </p:to>
                                    </p:set>
                                    <p:animEffect transition="in" filter="dissolve">
                                      <p:cBhvr>
                                        <p:cTn id="12" dur="500"/>
                                        <p:tgtEl>
                                          <p:spTgt spid="310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04"/>
                                        </p:tgtEl>
                                        <p:attrNameLst>
                                          <p:attrName>style.visibility</p:attrName>
                                        </p:attrNameLst>
                                      </p:cBhvr>
                                      <p:to>
                                        <p:strVal val="visible"/>
                                      </p:to>
                                    </p:set>
                                    <p:animEffect transition="in" filter="dissolve">
                                      <p:cBhvr>
                                        <p:cTn id="17" dur="500"/>
                                        <p:tgtEl>
                                          <p:spTgt spid="3104"/>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24586"/>
                                        </p:tgtEl>
                                        <p:attrNameLst>
                                          <p:attrName>style.visibility</p:attrName>
                                        </p:attrNameLst>
                                      </p:cBhvr>
                                      <p:to>
                                        <p:strVal val="visible"/>
                                      </p:to>
                                    </p:set>
                                    <p:anim calcmode="lin" valueType="num">
                                      <p:cBhvr>
                                        <p:cTn id="22" dur="1000" fill="hold"/>
                                        <p:tgtEl>
                                          <p:spTgt spid="24586"/>
                                        </p:tgtEl>
                                        <p:attrNameLst>
                                          <p:attrName>ppt_w</p:attrName>
                                        </p:attrNameLst>
                                      </p:cBhvr>
                                      <p:tavLst>
                                        <p:tav tm="0">
                                          <p:val>
                                            <p:strVal val="#ppt_w*0.70"/>
                                          </p:val>
                                        </p:tav>
                                        <p:tav tm="100000">
                                          <p:val>
                                            <p:strVal val="#ppt_w"/>
                                          </p:val>
                                        </p:tav>
                                      </p:tavLst>
                                    </p:anim>
                                    <p:anim calcmode="lin" valueType="num">
                                      <p:cBhvr>
                                        <p:cTn id="23" dur="1000" fill="hold"/>
                                        <p:tgtEl>
                                          <p:spTgt spid="24586"/>
                                        </p:tgtEl>
                                        <p:attrNameLst>
                                          <p:attrName>ppt_h</p:attrName>
                                        </p:attrNameLst>
                                      </p:cBhvr>
                                      <p:tavLst>
                                        <p:tav tm="0">
                                          <p:val>
                                            <p:strVal val="#ppt_h"/>
                                          </p:val>
                                        </p:tav>
                                        <p:tav tm="100000">
                                          <p:val>
                                            <p:strVal val="#ppt_h"/>
                                          </p:val>
                                        </p:tav>
                                      </p:tavLst>
                                    </p:anim>
                                    <p:animEffect transition="in" filter="fade">
                                      <p:cBhvr>
                                        <p:cTn id="24" dur="1000"/>
                                        <p:tgtEl>
                                          <p:spTgt spid="24586"/>
                                        </p:tgtEl>
                                      </p:cBhvr>
                                    </p:animEffect>
                                  </p:childTnLst>
                                </p:cTn>
                              </p:par>
                            </p:childTnLst>
                          </p:cTn>
                        </p:par>
                        <p:par>
                          <p:cTn id="25" fill="hold">
                            <p:stCondLst>
                              <p:cond delay="1000"/>
                            </p:stCondLst>
                            <p:childTnLst>
                              <p:par>
                                <p:cTn id="26" presetID="3" presetClass="exit" presetSubtype="10" fill="hold" nodeType="afterEffect">
                                  <p:stCondLst>
                                    <p:cond delay="5000"/>
                                  </p:stCondLst>
                                  <p:childTnLst>
                                    <p:animEffect transition="out" filter="blinds(horizontal)">
                                      <p:cBhvr>
                                        <p:cTn id="27" dur="500"/>
                                        <p:tgtEl>
                                          <p:spTgt spid="24586"/>
                                        </p:tgtEl>
                                      </p:cBhvr>
                                    </p:animEffect>
                                    <p:set>
                                      <p:cBhvr>
                                        <p:cTn id="28" dur="1" fill="hold">
                                          <p:stCondLst>
                                            <p:cond delay="499"/>
                                          </p:stCondLst>
                                        </p:cTn>
                                        <p:tgtEl>
                                          <p:spTgt spid="24586"/>
                                        </p:tgtEl>
                                        <p:attrNameLst>
                                          <p:attrName>style.visibility</p:attrName>
                                        </p:attrNameLst>
                                      </p:cBhvr>
                                      <p:to>
                                        <p:strVal val="hidden"/>
                                      </p:to>
                                    </p:set>
                                  </p:childTnLst>
                                </p:cTn>
                              </p:par>
                            </p:childTnLst>
                          </p:cTn>
                        </p:par>
                        <p:par>
                          <p:cTn id="29" fill="hold">
                            <p:stCondLst>
                              <p:cond delay="6500"/>
                            </p:stCondLst>
                            <p:childTnLst>
                              <p:par>
                                <p:cTn id="30" presetID="1" presetClass="entr" presetSubtype="0" fill="hold" grpId="0" nodeType="afterEffect">
                                  <p:stCondLst>
                                    <p:cond delay="0"/>
                                  </p:stCondLst>
                                  <p:childTnLst>
                                    <p:set>
                                      <p:cBhvr>
                                        <p:cTn id="31" dur="1" fill="hold">
                                          <p:stCondLst>
                                            <p:cond delay="499"/>
                                          </p:stCondLst>
                                        </p:cTn>
                                        <p:tgtEl>
                                          <p:spTgt spid="2458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2459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4591"/>
                                        </p:tgtEl>
                                        <p:attrNameLst>
                                          <p:attrName>style.visibility</p:attrName>
                                        </p:attrNameLst>
                                      </p:cBhvr>
                                      <p:to>
                                        <p:strVal val="visible"/>
                                      </p:to>
                                    </p:set>
                                    <p:animEffect transition="in" filter="dissolve">
                                      <p:cBhvr>
                                        <p:cTn id="40" dur="500"/>
                                        <p:tgtEl>
                                          <p:spTgt spid="2459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4592"/>
                                        </p:tgtEl>
                                        <p:attrNameLst>
                                          <p:attrName>style.visibility</p:attrName>
                                        </p:attrNameLst>
                                      </p:cBhvr>
                                      <p:to>
                                        <p:strVal val="visible"/>
                                      </p:to>
                                    </p:set>
                                    <p:animEffect transition="in" filter="dissolve">
                                      <p:cBhvr>
                                        <p:cTn id="45" dur="500"/>
                                        <p:tgtEl>
                                          <p:spTgt spid="24592"/>
                                        </p:tgtEl>
                                      </p:cBhvr>
                                    </p:animEffect>
                                  </p:childTnLst>
                                </p:cTn>
                              </p:par>
                              <p:par>
                                <p:cTn id="46" presetID="9" presetClass="entr" presetSubtype="0" fill="hold" nodeType="withEffect">
                                  <p:stCondLst>
                                    <p:cond delay="0"/>
                                  </p:stCondLst>
                                  <p:childTnLst>
                                    <p:set>
                                      <p:cBhvr>
                                        <p:cTn id="47" dur="1" fill="hold">
                                          <p:stCondLst>
                                            <p:cond delay="0"/>
                                          </p:stCondLst>
                                        </p:cTn>
                                        <p:tgtEl>
                                          <p:spTgt spid="71682"/>
                                        </p:tgtEl>
                                        <p:attrNameLst>
                                          <p:attrName>style.visibility</p:attrName>
                                        </p:attrNameLst>
                                      </p:cBhvr>
                                      <p:to>
                                        <p:strVal val="visible"/>
                                      </p:to>
                                    </p:set>
                                    <p:animEffect transition="in" filter="dissolve">
                                      <p:cBhvr>
                                        <p:cTn id="48" dur="500"/>
                                        <p:tgtEl>
                                          <p:spTgt spid="7168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4588"/>
                                        </p:tgtEl>
                                        <p:attrNameLst>
                                          <p:attrName>style.visibility</p:attrName>
                                        </p:attrNameLst>
                                      </p:cBhvr>
                                      <p:to>
                                        <p:strVal val="visible"/>
                                      </p:to>
                                    </p:set>
                                    <p:animEffect transition="in" filter="dissolve">
                                      <p:cBhvr>
                                        <p:cTn id="53" dur="500"/>
                                        <p:tgtEl>
                                          <p:spTgt spid="24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utoUpdateAnimBg="0"/>
      <p:bldP spid="3103" grpId="0" autoUpdateAnimBg="0"/>
      <p:bldP spid="3104" grpId="0" animBg="1" autoUpdateAnimBg="0"/>
      <p:bldP spid="24588" grpId="0" animBg="1" autoUpdateAnimBg="0"/>
      <p:bldP spid="24589" grpId="0" autoUpdateAnimBg="0"/>
      <p:bldP spid="24591" grpId="0" autoUpdateAnimBg="0"/>
      <p:bldP spid="2459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724128" y="404664"/>
            <a:ext cx="2819400" cy="369332"/>
          </a:xfrm>
          <a:prstGeom prst="rect">
            <a:avLst/>
          </a:prstGeom>
          <a:solidFill>
            <a:srgbClr val="9900CC"/>
          </a:solidFill>
          <a:ln w="38100">
            <a:solidFill>
              <a:srgbClr val="FFFF00"/>
            </a:solidFill>
            <a:miter lim="800000"/>
            <a:headEnd/>
            <a:tailEnd/>
          </a:ln>
          <a:effectLst/>
        </p:spPr>
        <p:txBody>
          <a:bodyPr wrap="square">
            <a:spAutoFit/>
          </a:bodyPr>
          <a:lstStyle/>
          <a:p>
            <a:pPr algn="ctr">
              <a:spcBef>
                <a:spcPct val="50000"/>
              </a:spcBef>
            </a:pPr>
            <a:r>
              <a:rPr lang="es-ES_tradnl" b="1" u="sng" dirty="0">
                <a:solidFill>
                  <a:srgbClr val="FF9900"/>
                </a:solidFill>
                <a:latin typeface="Tempus Sans ITC" pitchFamily="82" charset="0"/>
              </a:rPr>
              <a:t>PERMANENCIA</a:t>
            </a:r>
            <a:endParaRPr lang="es-ES" b="1" u="sng" dirty="0">
              <a:solidFill>
                <a:srgbClr val="FF9900"/>
              </a:solidFill>
              <a:latin typeface="Tempus Sans ITC" pitchFamily="82" charset="0"/>
            </a:endParaRPr>
          </a:p>
        </p:txBody>
      </p:sp>
      <p:sp>
        <p:nvSpPr>
          <p:cNvPr id="35843" name="Text Box 3"/>
          <p:cNvSpPr txBox="1">
            <a:spLocks noChangeArrowheads="1"/>
          </p:cNvSpPr>
          <p:nvPr/>
        </p:nvSpPr>
        <p:spPr bwMode="auto">
          <a:xfrm>
            <a:off x="179388" y="404813"/>
            <a:ext cx="2819400" cy="495300"/>
          </a:xfrm>
          <a:prstGeom prst="rect">
            <a:avLst/>
          </a:prstGeom>
          <a:solidFill>
            <a:srgbClr val="9900CC"/>
          </a:solidFill>
          <a:ln w="38100">
            <a:solidFill>
              <a:srgbClr val="FFFF00"/>
            </a:solidFill>
            <a:miter lim="800000"/>
            <a:headEnd/>
            <a:tailEnd/>
          </a:ln>
          <a:effectLst/>
        </p:spPr>
        <p:txBody>
          <a:bodyPr>
            <a:spAutoFit/>
          </a:bodyPr>
          <a:lstStyle/>
          <a:p>
            <a:pPr algn="ctr">
              <a:spcBef>
                <a:spcPct val="50000"/>
              </a:spcBef>
            </a:pPr>
            <a:r>
              <a:rPr lang="es-ES_tradnl" b="1" u="sng">
                <a:solidFill>
                  <a:srgbClr val="FF9900"/>
                </a:solidFill>
                <a:latin typeface="Tempus Sans ITC" pitchFamily="82" charset="0"/>
              </a:rPr>
              <a:t>CAMBIO</a:t>
            </a:r>
            <a:endParaRPr lang="es-ES" b="1" u="sng">
              <a:solidFill>
                <a:srgbClr val="FF9900"/>
              </a:solidFill>
              <a:latin typeface="Tempus Sans ITC" pitchFamily="82" charset="0"/>
            </a:endParaRPr>
          </a:p>
        </p:txBody>
      </p:sp>
      <p:sp>
        <p:nvSpPr>
          <p:cNvPr id="35844" name="AutoShape 4"/>
          <p:cNvSpPr>
            <a:spLocks noChangeArrowheads="1"/>
          </p:cNvSpPr>
          <p:nvPr/>
        </p:nvSpPr>
        <p:spPr bwMode="auto">
          <a:xfrm>
            <a:off x="6804025" y="1196975"/>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35845" name="Text Box 5" descr="Papel seda rosa"/>
          <p:cNvSpPr txBox="1">
            <a:spLocks noChangeArrowheads="1"/>
          </p:cNvSpPr>
          <p:nvPr/>
        </p:nvSpPr>
        <p:spPr bwMode="auto">
          <a:xfrm>
            <a:off x="5651500" y="1844675"/>
            <a:ext cx="2819400" cy="495300"/>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dirty="0">
                <a:solidFill>
                  <a:srgbClr val="990099"/>
                </a:solidFill>
                <a:latin typeface="Tempus Sans ITC" pitchFamily="82" charset="0"/>
              </a:rPr>
              <a:t>PARMÉNIDES</a:t>
            </a:r>
            <a:endParaRPr lang="es-ES" b="1" dirty="0">
              <a:solidFill>
                <a:srgbClr val="990099"/>
              </a:solidFill>
              <a:latin typeface="Tempus Sans ITC" pitchFamily="82" charset="0"/>
            </a:endParaRPr>
          </a:p>
        </p:txBody>
      </p:sp>
      <p:sp>
        <p:nvSpPr>
          <p:cNvPr id="35846" name="Text Box 6" descr="Papel seda rosa"/>
          <p:cNvSpPr txBox="1">
            <a:spLocks noChangeArrowheads="1"/>
          </p:cNvSpPr>
          <p:nvPr/>
        </p:nvSpPr>
        <p:spPr bwMode="auto">
          <a:xfrm>
            <a:off x="179388" y="1916113"/>
            <a:ext cx="2819400" cy="495300"/>
          </a:xfrm>
          <a:prstGeom prst="rect">
            <a:avLst/>
          </a:prstGeom>
          <a:blipFill dpi="0" rotWithShape="0">
            <a:blip r:embed="rId2" cstate="print"/>
            <a:srcRect/>
            <a:tile tx="0" ty="0" sx="100000" sy="100000" flip="none" algn="tl"/>
          </a:blipFill>
          <a:ln w="38100">
            <a:solidFill>
              <a:srgbClr val="FFFF00"/>
            </a:solidFill>
            <a:miter lim="800000"/>
            <a:headEnd/>
            <a:tailEnd/>
          </a:ln>
          <a:effectLst/>
        </p:spPr>
        <p:txBody>
          <a:bodyPr>
            <a:spAutoFit/>
          </a:bodyPr>
          <a:lstStyle/>
          <a:p>
            <a:pPr algn="ctr">
              <a:spcBef>
                <a:spcPct val="50000"/>
              </a:spcBef>
            </a:pPr>
            <a:r>
              <a:rPr lang="es-ES_tradnl" b="1">
                <a:solidFill>
                  <a:srgbClr val="990099"/>
                </a:solidFill>
                <a:latin typeface="Tempus Sans ITC" pitchFamily="82" charset="0"/>
              </a:rPr>
              <a:t>HERÁCLITO</a:t>
            </a:r>
            <a:endParaRPr lang="es-ES" b="1">
              <a:solidFill>
                <a:srgbClr val="990099"/>
              </a:solidFill>
              <a:latin typeface="Tempus Sans ITC" pitchFamily="82" charset="0"/>
            </a:endParaRPr>
          </a:p>
        </p:txBody>
      </p:sp>
      <p:sp>
        <p:nvSpPr>
          <p:cNvPr id="35847" name="Text Box 7"/>
          <p:cNvSpPr txBox="1">
            <a:spLocks noChangeArrowheads="1"/>
          </p:cNvSpPr>
          <p:nvPr/>
        </p:nvSpPr>
        <p:spPr bwMode="auto">
          <a:xfrm>
            <a:off x="6372225" y="2420938"/>
            <a:ext cx="1447800" cy="396875"/>
          </a:xfrm>
          <a:prstGeom prst="rect">
            <a:avLst/>
          </a:prstGeom>
          <a:noFill/>
          <a:ln w="9525">
            <a:noFill/>
            <a:miter lim="800000"/>
            <a:headEnd/>
            <a:tailEnd/>
          </a:ln>
          <a:effectLst/>
        </p:spPr>
        <p:txBody>
          <a:bodyPr>
            <a:spAutoFit/>
          </a:bodyPr>
          <a:lstStyle/>
          <a:p>
            <a:pPr>
              <a:spcBef>
                <a:spcPct val="50000"/>
              </a:spcBef>
            </a:pPr>
            <a:r>
              <a:rPr lang="es-ES_tradnl" sz="2000" b="1" dirty="0">
                <a:solidFill>
                  <a:srgbClr val="FFFFCC"/>
                </a:solidFill>
                <a:latin typeface="Tempus Sans ITC" pitchFamily="82" charset="0"/>
              </a:rPr>
              <a:t>(510 </a:t>
            </a:r>
            <a:r>
              <a:rPr lang="es-ES_tradnl" sz="2000" b="1" dirty="0" err="1">
                <a:solidFill>
                  <a:srgbClr val="FFFFCC"/>
                </a:solidFill>
                <a:latin typeface="Tempus Sans ITC" pitchFamily="82" charset="0"/>
              </a:rPr>
              <a:t>a.c.</a:t>
            </a:r>
            <a:r>
              <a:rPr lang="es-ES_tradnl" sz="2000" b="1" dirty="0">
                <a:solidFill>
                  <a:srgbClr val="FFFFCC"/>
                </a:solidFill>
                <a:latin typeface="Tempus Sans ITC" pitchFamily="82" charset="0"/>
              </a:rPr>
              <a:t>)</a:t>
            </a:r>
            <a:endParaRPr lang="es-ES" sz="2000" b="1" dirty="0">
              <a:solidFill>
                <a:srgbClr val="FFFFCC"/>
              </a:solidFill>
              <a:latin typeface="Tempus Sans ITC" pitchFamily="82" charset="0"/>
            </a:endParaRPr>
          </a:p>
        </p:txBody>
      </p:sp>
      <p:sp>
        <p:nvSpPr>
          <p:cNvPr id="35848" name="Text Box 8"/>
          <p:cNvSpPr txBox="1">
            <a:spLocks noChangeArrowheads="1"/>
          </p:cNvSpPr>
          <p:nvPr/>
        </p:nvSpPr>
        <p:spPr bwMode="auto">
          <a:xfrm>
            <a:off x="683568" y="2492896"/>
            <a:ext cx="1600200" cy="369332"/>
          </a:xfrm>
          <a:prstGeom prst="rect">
            <a:avLst/>
          </a:prstGeom>
          <a:noFill/>
          <a:ln w="9525">
            <a:noFill/>
            <a:miter lim="800000"/>
            <a:headEnd/>
            <a:tailEnd/>
          </a:ln>
          <a:effectLst/>
        </p:spPr>
        <p:txBody>
          <a:bodyPr>
            <a:spAutoFit/>
          </a:bodyPr>
          <a:lstStyle/>
          <a:p>
            <a:pPr algn="ctr">
              <a:spcBef>
                <a:spcPct val="50000"/>
              </a:spcBef>
            </a:pPr>
            <a:r>
              <a:rPr lang="es-ES_tradnl" b="1" dirty="0">
                <a:solidFill>
                  <a:srgbClr val="FFFFCC"/>
                </a:solidFill>
                <a:latin typeface="Tempus Sans ITC" pitchFamily="82" charset="0"/>
              </a:rPr>
              <a:t>(540 </a:t>
            </a:r>
            <a:r>
              <a:rPr lang="es-ES_tradnl" b="1" dirty="0" err="1">
                <a:solidFill>
                  <a:srgbClr val="FFFFCC"/>
                </a:solidFill>
                <a:latin typeface="Tempus Sans ITC" pitchFamily="82" charset="0"/>
              </a:rPr>
              <a:t>a.c.</a:t>
            </a:r>
            <a:r>
              <a:rPr lang="es-ES_tradnl" b="1" dirty="0">
                <a:solidFill>
                  <a:srgbClr val="FFFFCC"/>
                </a:solidFill>
                <a:latin typeface="Tempus Sans ITC" pitchFamily="82" charset="0"/>
              </a:rPr>
              <a:t>)</a:t>
            </a:r>
            <a:endParaRPr lang="es-ES" b="1" dirty="0">
              <a:solidFill>
                <a:srgbClr val="FFFFCC"/>
              </a:solidFill>
              <a:latin typeface="Tempus Sans ITC" pitchFamily="82" charset="0"/>
            </a:endParaRPr>
          </a:p>
        </p:txBody>
      </p:sp>
      <p:sp>
        <p:nvSpPr>
          <p:cNvPr id="35855" name="Oval 15"/>
          <p:cNvSpPr>
            <a:spLocks noChangeArrowheads="1"/>
          </p:cNvSpPr>
          <p:nvPr/>
        </p:nvSpPr>
        <p:spPr bwMode="auto">
          <a:xfrm rot="-10592651">
            <a:off x="3124200" y="0"/>
            <a:ext cx="2438400" cy="990600"/>
          </a:xfrm>
          <a:prstGeom prst="ellipse">
            <a:avLst/>
          </a:prstGeom>
          <a:solidFill>
            <a:srgbClr val="FFFF00"/>
          </a:solidFill>
          <a:ln w="9525">
            <a:solidFill>
              <a:schemeClr val="tx1"/>
            </a:solidFill>
            <a:round/>
            <a:headEnd/>
            <a:tailEnd/>
          </a:ln>
          <a:effectLst/>
        </p:spPr>
        <p:txBody>
          <a:bodyPr wrap="none" anchor="ctr"/>
          <a:lstStyle/>
          <a:p>
            <a:endParaRPr lang="es-AR"/>
          </a:p>
        </p:txBody>
      </p:sp>
      <p:sp>
        <p:nvSpPr>
          <p:cNvPr id="35856" name="WordArt 16"/>
          <p:cNvSpPr>
            <a:spLocks noChangeArrowheads="1" noChangeShapeType="1" noTextEdit="1"/>
          </p:cNvSpPr>
          <p:nvPr/>
        </p:nvSpPr>
        <p:spPr bwMode="auto">
          <a:xfrm>
            <a:off x="3733800" y="304800"/>
            <a:ext cx="1143000" cy="152400"/>
          </a:xfrm>
          <a:prstGeom prst="rect">
            <a:avLst/>
          </a:prstGeom>
        </p:spPr>
        <p:txBody>
          <a:bodyPr spcFirstLastPara="1" wrap="none" fromWordArt="1">
            <a:prstTxWarp prst="textArchUp">
              <a:avLst>
                <a:gd name="adj" fmla="val 10800000"/>
              </a:avLst>
            </a:prstTxWarp>
          </a:bodyPr>
          <a:lstStyle/>
          <a:p>
            <a:pPr algn="ctr"/>
            <a:r>
              <a:rPr lang="es-AR" b="1" kern="10">
                <a:ln w="9525">
                  <a:solidFill>
                    <a:srgbClr val="000000"/>
                  </a:solidFill>
                  <a:round/>
                  <a:headEnd/>
                  <a:tailEnd/>
                </a:ln>
                <a:solidFill>
                  <a:srgbClr val="000000"/>
                </a:solidFill>
                <a:latin typeface="Tempus Sans ITC"/>
              </a:rPr>
              <a:t>EDAD</a:t>
            </a:r>
          </a:p>
        </p:txBody>
      </p:sp>
      <p:sp>
        <p:nvSpPr>
          <p:cNvPr id="35857" name="WordArt 17"/>
          <p:cNvSpPr>
            <a:spLocks noChangeArrowheads="1" noChangeShapeType="1" noTextEdit="1"/>
          </p:cNvSpPr>
          <p:nvPr/>
        </p:nvSpPr>
        <p:spPr bwMode="auto">
          <a:xfrm>
            <a:off x="3581400" y="457200"/>
            <a:ext cx="1619250" cy="466725"/>
          </a:xfrm>
          <a:prstGeom prst="rect">
            <a:avLst/>
          </a:prstGeom>
        </p:spPr>
        <p:txBody>
          <a:bodyPr wrap="none" fromWordArt="1">
            <a:prstTxWarp prst="textCanDown">
              <a:avLst>
                <a:gd name="adj" fmla="val 33333"/>
              </a:avLst>
            </a:prstTxWarp>
          </a:bodyPr>
          <a:lstStyle/>
          <a:p>
            <a:pPr algn="ctr"/>
            <a:r>
              <a:rPr lang="es-AR" b="1" kern="10">
                <a:ln w="9525">
                  <a:solidFill>
                    <a:srgbClr val="000000"/>
                  </a:solidFill>
                  <a:round/>
                  <a:headEnd/>
                  <a:tailEnd/>
                </a:ln>
                <a:solidFill>
                  <a:srgbClr val="000000"/>
                </a:solidFill>
                <a:latin typeface="Tempus Sans ITC"/>
              </a:rPr>
              <a:t>ANTIGUA</a:t>
            </a:r>
          </a:p>
        </p:txBody>
      </p:sp>
      <p:sp>
        <p:nvSpPr>
          <p:cNvPr id="35860" name="AutoShape 20"/>
          <p:cNvSpPr>
            <a:spLocks noChangeArrowheads="1"/>
          </p:cNvSpPr>
          <p:nvPr/>
        </p:nvSpPr>
        <p:spPr bwMode="auto">
          <a:xfrm>
            <a:off x="1219200" y="1295400"/>
            <a:ext cx="457200" cy="533400"/>
          </a:xfrm>
          <a:prstGeom prst="downArrow">
            <a:avLst>
              <a:gd name="adj1" fmla="val 50000"/>
              <a:gd name="adj2" fmla="val 29167"/>
            </a:avLst>
          </a:prstGeom>
          <a:solidFill>
            <a:srgbClr val="9900CC"/>
          </a:solidFill>
          <a:ln w="9525">
            <a:solidFill>
              <a:schemeClr val="tx1"/>
            </a:solidFill>
            <a:miter lim="800000"/>
            <a:headEnd/>
            <a:tailEnd/>
          </a:ln>
          <a:effectLst/>
        </p:spPr>
        <p:txBody>
          <a:bodyPr wrap="none" anchor="ctr"/>
          <a:lstStyle/>
          <a:p>
            <a:endParaRPr lang="es-AR"/>
          </a:p>
        </p:txBody>
      </p:sp>
      <p:sp>
        <p:nvSpPr>
          <p:cNvPr id="35870" name="AutoShape 30"/>
          <p:cNvSpPr>
            <a:spLocks noChangeArrowheads="1"/>
          </p:cNvSpPr>
          <p:nvPr/>
        </p:nvSpPr>
        <p:spPr bwMode="auto">
          <a:xfrm>
            <a:off x="3492500" y="1628775"/>
            <a:ext cx="1800225" cy="936625"/>
          </a:xfrm>
          <a:prstGeom prst="irregularSeal2">
            <a:avLst/>
          </a:prstGeom>
          <a:solidFill>
            <a:srgbClr val="FF0000"/>
          </a:solidFill>
          <a:ln w="9525">
            <a:solidFill>
              <a:schemeClr val="tx1"/>
            </a:solidFill>
            <a:miter lim="800000"/>
            <a:headEnd/>
            <a:tailEnd/>
          </a:ln>
          <a:effectLst/>
        </p:spPr>
        <p:txBody>
          <a:bodyPr wrap="none" anchor="ctr"/>
          <a:lstStyle/>
          <a:p>
            <a:endParaRPr lang="es-AR"/>
          </a:p>
        </p:txBody>
      </p:sp>
      <p:sp>
        <p:nvSpPr>
          <p:cNvPr id="35873" name="AutoShape 33"/>
          <p:cNvSpPr>
            <a:spLocks noChangeArrowheads="1"/>
          </p:cNvSpPr>
          <p:nvPr/>
        </p:nvSpPr>
        <p:spPr bwMode="auto">
          <a:xfrm>
            <a:off x="3924300" y="1628775"/>
            <a:ext cx="935038" cy="1008063"/>
          </a:xfrm>
          <a:prstGeom prst="irregularSeal2">
            <a:avLst/>
          </a:prstGeom>
          <a:solidFill>
            <a:schemeClr val="tx1"/>
          </a:solidFill>
          <a:ln w="9525">
            <a:solidFill>
              <a:schemeClr val="tx1"/>
            </a:solidFill>
            <a:miter lim="800000"/>
            <a:headEnd/>
            <a:tailEnd/>
          </a:ln>
          <a:effectLst/>
        </p:spPr>
        <p:txBody>
          <a:bodyPr wrap="none" anchor="ctr"/>
          <a:lstStyle/>
          <a:p>
            <a:endParaRPr lang="es-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60"/>
                                        </p:tgtEl>
                                        <p:attrNameLst>
                                          <p:attrName>style.visibility</p:attrName>
                                        </p:attrNameLst>
                                      </p:cBhvr>
                                      <p:to>
                                        <p:strVal val="visible"/>
                                      </p:to>
                                    </p:set>
                                    <p:animEffect transition="in" filter="fade">
                                      <p:cBhvr>
                                        <p:cTn id="7" dur="500"/>
                                        <p:tgtEl>
                                          <p:spTgt spid="3586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846"/>
                                        </p:tgtEl>
                                        <p:attrNameLst>
                                          <p:attrName>style.visibility</p:attrName>
                                        </p:attrNameLst>
                                      </p:cBhvr>
                                      <p:to>
                                        <p:strVal val="visible"/>
                                      </p:to>
                                    </p:set>
                                    <p:animEffect transition="in" filter="dissolve">
                                      <p:cBhvr>
                                        <p:cTn id="11" dur="500"/>
                                        <p:tgtEl>
                                          <p:spTgt spid="3584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5848"/>
                                        </p:tgtEl>
                                        <p:attrNameLst>
                                          <p:attrName>style.visibility</p:attrName>
                                        </p:attrNameLst>
                                      </p:cBhvr>
                                      <p:to>
                                        <p:strVal val="visible"/>
                                      </p:to>
                                    </p:set>
                                    <p:animEffect transition="in" filter="fade">
                                      <p:cBhvr>
                                        <p:cTn id="14" dur="500"/>
                                        <p:tgtEl>
                                          <p:spTgt spid="3584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844"/>
                                        </p:tgtEl>
                                        <p:attrNameLst>
                                          <p:attrName>style.visibility</p:attrName>
                                        </p:attrNameLst>
                                      </p:cBhvr>
                                      <p:to>
                                        <p:strVal val="visible"/>
                                      </p:to>
                                    </p:set>
                                    <p:animEffect transition="in" filter="fade">
                                      <p:cBhvr>
                                        <p:cTn id="19" dur="500"/>
                                        <p:tgtEl>
                                          <p:spTgt spid="35844"/>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35845"/>
                                        </p:tgtEl>
                                        <p:attrNameLst>
                                          <p:attrName>style.visibility</p:attrName>
                                        </p:attrNameLst>
                                      </p:cBhvr>
                                      <p:to>
                                        <p:strVal val="visible"/>
                                      </p:to>
                                    </p:set>
                                    <p:animEffect transition="in" filter="dissolve">
                                      <p:cBhvr>
                                        <p:cTn id="23" dur="500"/>
                                        <p:tgtEl>
                                          <p:spTgt spid="3584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5847"/>
                                        </p:tgtEl>
                                        <p:attrNameLst>
                                          <p:attrName>style.visibility</p:attrName>
                                        </p:attrNameLst>
                                      </p:cBhvr>
                                      <p:to>
                                        <p:strVal val="visible"/>
                                      </p:to>
                                    </p:set>
                                    <p:animEffect transition="in" filter="dissolve">
                                      <p:cBhvr>
                                        <p:cTn id="26" dur="500"/>
                                        <p:tgtEl>
                                          <p:spTgt spid="35847"/>
                                        </p:tgtEl>
                                      </p:cBhvr>
                                    </p:animEffect>
                                  </p:childTnLst>
                                </p:cTn>
                              </p:par>
                            </p:childTnLst>
                          </p:cTn>
                        </p:par>
                        <p:par>
                          <p:cTn id="27" fill="hold">
                            <p:stCondLst>
                              <p:cond delay="1000"/>
                            </p:stCondLst>
                            <p:childTnLst>
                              <p:par>
                                <p:cTn id="28" presetID="1" presetClass="entr" presetSubtype="0" fill="hold" grpId="1" nodeType="afterEffect">
                                  <p:stCondLst>
                                    <p:cond delay="0"/>
                                  </p:stCondLst>
                                  <p:childTnLst>
                                    <p:set>
                                      <p:cBhvr>
                                        <p:cTn id="29" dur="1" fill="hold">
                                          <p:stCondLst>
                                            <p:cond delay="0"/>
                                          </p:stCondLst>
                                        </p:cTn>
                                        <p:tgtEl>
                                          <p:spTgt spid="35873"/>
                                        </p:tgtEl>
                                        <p:attrNameLst>
                                          <p:attrName>style.visibility</p:attrName>
                                        </p:attrNameLst>
                                      </p:cBhvr>
                                      <p:to>
                                        <p:strVal val="visible"/>
                                      </p:to>
                                    </p:set>
                                  </p:childTnLst>
                                </p:cTn>
                              </p:par>
                              <p:par>
                                <p:cTn id="30" presetID="1" presetClass="entr" presetSubtype="0" fill="hold" grpId="1" nodeType="withEffect">
                                  <p:stCondLst>
                                    <p:cond delay="0"/>
                                  </p:stCondLst>
                                  <p:childTnLst>
                                    <p:set>
                                      <p:cBhvr>
                                        <p:cTn id="31" dur="1" fill="hold">
                                          <p:stCondLst>
                                            <p:cond delay="0"/>
                                          </p:stCondLst>
                                        </p:cTn>
                                        <p:tgtEl>
                                          <p:spTgt spid="35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p:bldP spid="35848" grpId="0"/>
      <p:bldP spid="35860" grpId="0" animBg="1"/>
      <p:bldP spid="35870" grpId="1" animBg="1"/>
      <p:bldP spid="3587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2696"/>
            <a:ext cx="8229600" cy="1143000"/>
          </a:xfrm>
        </p:spPr>
        <p:txBody>
          <a:bodyPr>
            <a:noAutofit/>
          </a:bodyPr>
          <a:lstStyle/>
          <a:p>
            <a:r>
              <a:rPr lang="es-AR" sz="4000" dirty="0" smtClean="0">
                <a:solidFill>
                  <a:srgbClr val="9BBBAF"/>
                </a:solidFill>
              </a:rPr>
              <a:t>Hipócrates</a:t>
            </a:r>
            <a:br>
              <a:rPr lang="es-AR" sz="4000" dirty="0" smtClean="0">
                <a:solidFill>
                  <a:srgbClr val="9BBBAF"/>
                </a:solidFill>
              </a:rPr>
            </a:br>
            <a:r>
              <a:rPr lang="es-AR" sz="4000" dirty="0" smtClean="0">
                <a:solidFill>
                  <a:srgbClr val="9BBBAF"/>
                </a:solidFill>
              </a:rPr>
              <a:t>460 a.C.</a:t>
            </a:r>
            <a:endParaRPr lang="es-AR" sz="4000" dirty="0">
              <a:solidFill>
                <a:srgbClr val="9BBBAF"/>
              </a:solidFill>
            </a:endParaRPr>
          </a:p>
        </p:txBody>
      </p:sp>
      <p:pic>
        <p:nvPicPr>
          <p:cNvPr id="4098" name="Picture 2" descr="Hippocrates pushkin02.jpg"/>
          <p:cNvPicPr>
            <a:picLocks noChangeAspect="1" noChangeArrowheads="1"/>
          </p:cNvPicPr>
          <p:nvPr/>
        </p:nvPicPr>
        <p:blipFill>
          <a:blip r:embed="rId2" cstate="print"/>
          <a:srcRect/>
          <a:stretch>
            <a:fillRect/>
          </a:stretch>
        </p:blipFill>
        <p:spPr bwMode="auto">
          <a:xfrm>
            <a:off x="3491880" y="2348880"/>
            <a:ext cx="2304256" cy="3076182"/>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értice">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ért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694</TotalTime>
  <Words>3176</Words>
  <Application>Microsoft Office PowerPoint</Application>
  <PresentationFormat>Presentación en pantalla (4:3)</PresentationFormat>
  <Paragraphs>430</Paragraphs>
  <Slides>67</Slides>
  <Notes>9</Notes>
  <HiddenSlides>0</HiddenSlides>
  <MMClips>0</MMClips>
  <ScaleCrop>false</ScaleCrop>
  <HeadingPairs>
    <vt:vector size="4" baseType="variant">
      <vt:variant>
        <vt:lpstr>Tema</vt:lpstr>
      </vt:variant>
      <vt:variant>
        <vt:i4>1</vt:i4>
      </vt:variant>
      <vt:variant>
        <vt:lpstr>Títulos de diapositiva</vt:lpstr>
      </vt:variant>
      <vt:variant>
        <vt:i4>67</vt:i4>
      </vt:variant>
    </vt:vector>
  </HeadingPairs>
  <TitlesOfParts>
    <vt:vector size="68" baseType="lpstr">
      <vt:lpstr>Vértice</vt:lpstr>
      <vt:lpstr>Conceptos  médico-filosóficos</vt:lpstr>
      <vt:lpstr>Si uno no sabe historia, no sabe nada; es como ser una hoja y no saber que forma parte del árbol</vt:lpstr>
      <vt:lpstr>FILOSOFÍA</vt:lpstr>
      <vt:lpstr>Diapositiva 4</vt:lpstr>
      <vt:lpstr>CAMBIO    PERMANENCIA</vt:lpstr>
      <vt:lpstr>CAMBIO / PERMANENCIA</vt:lpstr>
      <vt:lpstr>Diapositiva 7</vt:lpstr>
      <vt:lpstr>Diapositiva 8</vt:lpstr>
      <vt:lpstr>Hipócrates 460 a.C.</vt:lpstr>
      <vt:lpstr>Diapositiva 10</vt:lpstr>
      <vt:lpstr>Diapositiva 11</vt:lpstr>
      <vt:lpstr>Diapositiva 12</vt:lpstr>
      <vt:lpstr>Hipócrates 460 a.C.</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Frases de Paracelso</vt:lpstr>
      <vt:lpstr>Diapositiva 31</vt:lpstr>
      <vt:lpstr>Diapositiva 32</vt:lpstr>
      <vt:lpstr>Diapositiva 33</vt:lpstr>
      <vt:lpstr>Diapositiva 34</vt:lpstr>
      <vt:lpstr>Diapositiva 35</vt:lpstr>
      <vt:lpstr>Diapositiva 36</vt:lpstr>
      <vt:lpstr>Diapositiva 37</vt:lpstr>
      <vt:lpstr>Diapositiva 38</vt:lpstr>
      <vt:lpstr>RENÉ DESCARTES (1596-1650)  (Racionalismo) </vt:lpstr>
      <vt:lpstr>Diapositiva 40</vt:lpstr>
      <vt:lpstr>Diapositiva 41</vt:lpstr>
      <vt:lpstr>Diapositiva 42</vt:lpstr>
      <vt:lpstr>Diapositiva 43</vt:lpstr>
      <vt:lpstr>Diapositiva 44</vt:lpstr>
      <vt:lpstr>Diapositiva 45</vt:lpstr>
      <vt:lpstr>Diapositiva 46</vt:lpstr>
      <vt:lpstr>Diapositiva 47</vt:lpstr>
      <vt:lpstr>Diapositiva 48</vt:lpstr>
      <vt:lpstr>        Animismo                                        George Ernst Stahl                                                                 (1659-1734)                                                       </vt:lpstr>
      <vt:lpstr>Diapositiva 50</vt:lpstr>
      <vt:lpstr>Diapositiva 51</vt:lpstr>
      <vt:lpstr>Diapositiva 52</vt:lpstr>
      <vt:lpstr>Diapositiva 53</vt:lpstr>
      <vt:lpstr>Diapositiva 54</vt:lpstr>
      <vt:lpstr>Diapositiva 55</vt:lpstr>
      <vt:lpstr>Diapositiva 56</vt:lpstr>
      <vt:lpstr>    IDEALISMO TRASCENDENTAL</vt:lpstr>
      <vt:lpstr>Diapositiva 58</vt:lpstr>
      <vt:lpstr>Diapositiva 59</vt:lpstr>
      <vt:lpstr> Y entonces, Hahnemann fue… ¿ empirista o racionalista ? </vt:lpstr>
      <vt:lpstr>Diapositiva 61</vt:lpstr>
      <vt:lpstr>Diapositiva 62</vt:lpstr>
      <vt:lpstr>Diapositiva 63</vt:lpstr>
      <vt:lpstr>Diapositiva 64</vt:lpstr>
      <vt:lpstr>Diapositiva 65</vt:lpstr>
      <vt:lpstr>Diapositiva 66</vt:lpstr>
      <vt:lpstr>Diapositiva 67</vt:lpstr>
    </vt:vector>
  </TitlesOfParts>
  <Company>www.intercambiosvirtuales.org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médico-filosóficos</dc:title>
  <dc:creator>www.intercambiosvirtuales.org</dc:creator>
  <cp:lastModifiedBy>www.intercambiosvirtuales.org</cp:lastModifiedBy>
  <cp:revision>152</cp:revision>
  <dcterms:created xsi:type="dcterms:W3CDTF">2013-11-26T00:57:23Z</dcterms:created>
  <dcterms:modified xsi:type="dcterms:W3CDTF">2014-04-24T13:55:51Z</dcterms:modified>
</cp:coreProperties>
</file>