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Lst>
  <p:sldSz cy="7772400" cx="13817600"/>
  <p:notesSz cx="6858000" cy="9144000"/>
  <p:embeddedFontLst>
    <p:embeddedFont>
      <p:font typeface="Tahoma"/>
      <p:regular r:id="rId46"/>
      <p:bold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448">
          <p15:clr>
            <a:srgbClr val="A4A3A4"/>
          </p15:clr>
        </p15:guide>
        <p15:guide id="2" pos="435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DA6D26D-57C6-4EAA-A702-6ECFFA4584FF}">
  <a:tblStyle styleId="{5DA6D26D-57C6-4EAA-A702-6ECFFA4584F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448" orient="horz"/>
        <p:guide pos="4352"/>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font" Target="fonts/Tahoma-regular.fntdata"/><Relationship Id="rId23" Type="http://schemas.openxmlformats.org/officeDocument/2006/relationships/slide" Target="slides/slide17.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schemas.openxmlformats.org/officeDocument/2006/relationships/font" Target="fonts/Tahoma-bold.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Today, we will present on Coherence Prediction on Distributed Shared Memory Machines</a:t>
            </a:r>
            <a:endParaRPr/>
          </a:p>
        </p:txBody>
      </p:sp>
      <p:sp>
        <p:nvSpPr>
          <p:cNvPr id="92" name="Google Shape;9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6242a1e130_0_1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Now, let us get rid of some processor actions: invalid to modified, invalid to exclusive, and exclusive to modified. The first two can be scary to predict, as the consequenting invalidations may invalidate lines useful lines to remote processors. Going from exclusive to modified is a silent promotion.</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We can now group the remaining state transitions.</a:t>
            </a:r>
            <a:endParaRPr/>
          </a:p>
        </p:txBody>
      </p:sp>
      <p:sp>
        <p:nvSpPr>
          <p:cNvPr id="186" name="Google Shape;186;g26242a1e130_0_1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6242a1e130_0_1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Here, the purple and green represent transitions where a processor may need to respond to requests from the homesite.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The orange represents reader prediction and is something already done by the prefetcher, but with no information of other processor access patterns. At the home site, perhaps there is room to innovate, since it has global information on a cache line’s history. This is called consumer prediction.</a:t>
            </a:r>
            <a:endParaRPr/>
          </a:p>
        </p:txBody>
      </p:sp>
      <p:sp>
        <p:nvSpPr>
          <p:cNvPr id="195" name="Google Shape;195;g26242a1e130_0_1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6242a1e130_0_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We now talk about related work.</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In 1998, mukherjee and hill propose general coherence message prediction using a modified two-level branch predictor. They call this the Cosmos predictor.</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One year later, Lai and Falsafi found that we only need to predict and store requests</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That same year, Kaxiras and Young propose a coherence prediction taxonomy and find that consumer prediction provides the best benefit out of all coherence prediction.</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A few years later, Leventhal and Franklin use a perceptron on the consumer prediction task.</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Since then, there has been little to no work in the coherence prediction field. Following the advice of Kaxiras and Young, we focus on consumer prediction.</a:t>
            </a:r>
            <a:endParaRPr/>
          </a:p>
        </p:txBody>
      </p:sp>
      <p:sp>
        <p:nvSpPr>
          <p:cNvPr id="204" name="Google Shape;204;g26242a1e130_0_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6242a1e130_0_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So what did we want to do? Since there has not been work since 2006, we first analyzed the headroom for coherence prediction in a modern benchmark suite. We choose PARSEC, a shared memory parallel benchmark suite. </a:t>
            </a:r>
            <a:endParaRPr/>
          </a:p>
          <a:p>
            <a:pPr indent="0" lvl="0" marL="0" rtl="0" algn="l">
              <a:spcBef>
                <a:spcPts val="360"/>
              </a:spcBef>
              <a:spcAft>
                <a:spcPts val="0"/>
              </a:spcAft>
              <a:buNone/>
            </a:pPr>
            <a:r>
              <a:rPr lang="en-US"/>
              <a:t>After that, we created and evaluated two consumer prediction schemes on those benchmarks.</a:t>
            </a:r>
            <a:endParaRPr/>
          </a:p>
          <a:p>
            <a:pPr indent="0" lvl="0" marL="0" rtl="0" algn="l">
              <a:spcBef>
                <a:spcPts val="360"/>
              </a:spcBef>
              <a:spcAft>
                <a:spcPts val="0"/>
              </a:spcAft>
              <a:buNone/>
            </a:pPr>
            <a:r>
              <a:t/>
            </a:r>
            <a:endParaRPr/>
          </a:p>
        </p:txBody>
      </p:sp>
      <p:sp>
        <p:nvSpPr>
          <p:cNvPr id="212" name="Google Shape;212;g26242a1e130_0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6242a1e130_0_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We use 7 out of 10 PARSEC benchmarks, as we were unable to get the others to run. We run each for 30 minutes on one node of the TACC Lonestar6 cluster with 32 cores. To get the memory traces, we developed a thread-safe PIN tool that obtains all memory accesses and annotates lock </a:t>
            </a:r>
            <a:r>
              <a:rPr lang="en-US"/>
              <a:t>acquisitions and failures.</a:t>
            </a:r>
            <a:endParaRPr/>
          </a:p>
          <a:p>
            <a:pPr indent="0" lvl="0" marL="0" rtl="0" algn="l">
              <a:spcBef>
                <a:spcPts val="360"/>
              </a:spcBef>
              <a:spcAft>
                <a:spcPts val="0"/>
              </a:spcAft>
              <a:buNone/>
            </a:pPr>
            <a:r>
              <a:rPr lang="en-US"/>
              <a:t>We perform our analysis with a cache block size of 128 bytes.</a:t>
            </a:r>
            <a:endParaRPr/>
          </a:p>
        </p:txBody>
      </p:sp>
      <p:sp>
        <p:nvSpPr>
          <p:cNvPr id="220" name="Google Shape;220;g26242a1e130_0_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6242a1e130_0_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Here, we show the results of our statistical analysis on the benchmark suite memory traces.</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We find that in each benchmark, the total percentage of shared cache lines is relatively low as shown by the red rectangle.</a:t>
            </a:r>
            <a:endParaRPr/>
          </a:p>
        </p:txBody>
      </p:sp>
      <p:sp>
        <p:nvSpPr>
          <p:cNvPr id="228" name="Google Shape;228;g26242a1e130_0_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9f71f7b8a7_0_9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The two largest percentages of shared cache lines are bodytrack and fluidanimate with 12.37% and 11.14% shared cache lines, respectively. </a:t>
            </a:r>
            <a:endParaRPr/>
          </a:p>
        </p:txBody>
      </p:sp>
      <p:sp>
        <p:nvSpPr>
          <p:cNvPr id="237" name="Google Shape;237;g29f71f7b8a7_0_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9f71f7b8a7_0_1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What is interesting is that of these two benchmarks, a majority of bodytrack’s shared cache line accesses come from the operating system. This suggests that most of the shared memory contention is to maintain locks. </a:t>
            </a:r>
            <a:endParaRPr/>
          </a:p>
        </p:txBody>
      </p:sp>
      <p:sp>
        <p:nvSpPr>
          <p:cNvPr id="247" name="Google Shape;247;g29f71f7b8a7_0_1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9f71f7b8a7_0_1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Now, if we look at the number of unique consumers per possible consumer prediction, we see that even on the benchmarks with the most shared cache lines, there is </a:t>
            </a:r>
            <a:r>
              <a:rPr lang="en-US"/>
              <a:t>usually</a:t>
            </a:r>
            <a:r>
              <a:rPr lang="en-US"/>
              <a:t> only one or two unique consumers for a write.</a:t>
            </a:r>
            <a:endParaRPr/>
          </a:p>
        </p:txBody>
      </p:sp>
      <p:sp>
        <p:nvSpPr>
          <p:cNvPr id="258" name="Google Shape;258;g29f71f7b8a7_0_1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9f71f7b8a7_0_1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Finally, we look at the average possible predictions per shared cache line. This represents the amount of history that a cache line would theoretically have and can use to predict future consumers. This is also low for our two highlighted benchmarks, </a:t>
            </a:r>
            <a:r>
              <a:rPr lang="en-US"/>
              <a:t>suggesting</a:t>
            </a:r>
            <a:r>
              <a:rPr lang="en-US"/>
              <a:t> that a consumer prediction task per cache line may be difficult due to a lack of history.</a:t>
            </a:r>
            <a:endParaRPr/>
          </a:p>
        </p:txBody>
      </p:sp>
      <p:sp>
        <p:nvSpPr>
          <p:cNvPr id="270" name="Google Shape;270;g29f71f7b8a7_0_1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Distributed shared memory machines are found in all types of servers and data centers. Using off the shelf components, many computers are joined together. While there is a virtual contiguous memory, under the hood, it is maintained by directory-based coherence protocols.</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Next to each main memory, there are directories which track which nodes have access to blocks of memory. There is a global interconnect that links all nodes, meaning that coherency messages incur network latency.</a:t>
            </a:r>
            <a:endParaRPr/>
          </a:p>
        </p:txBody>
      </p:sp>
      <p:sp>
        <p:nvSpPr>
          <p:cNvPr id="99" name="Google Shape;9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6242a1e130_0_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So what can we take away from those </a:t>
            </a:r>
            <a:r>
              <a:rPr lang="en-US"/>
              <a:t>statistics</a:t>
            </a:r>
            <a:r>
              <a:rPr lang="en-US"/>
              <a:t>.</a:t>
            </a:r>
            <a:endParaRPr/>
          </a:p>
          <a:p>
            <a:pPr indent="0" lvl="0" marL="0" rtl="0" algn="l">
              <a:spcBef>
                <a:spcPts val="360"/>
              </a:spcBef>
              <a:spcAft>
                <a:spcPts val="0"/>
              </a:spcAft>
              <a:buNone/>
            </a:pPr>
            <a:r>
              <a:t/>
            </a:r>
            <a:endParaRPr/>
          </a:p>
          <a:p>
            <a:pPr indent="-317500" lvl="0" marL="457200" rtl="0" algn="l">
              <a:spcBef>
                <a:spcPts val="360"/>
              </a:spcBef>
              <a:spcAft>
                <a:spcPts val="0"/>
              </a:spcAft>
              <a:buSzPts val="1400"/>
              <a:buAutoNum type="arabicPeriod"/>
            </a:pPr>
            <a:r>
              <a:rPr lang="en-US"/>
              <a:t>Most PARSEC benchmarks are parallel and mostly independent with little to no shared cache line usage.</a:t>
            </a:r>
            <a:endParaRPr/>
          </a:p>
          <a:p>
            <a:pPr indent="-317500" lvl="0" marL="457200" rtl="0" algn="l">
              <a:spcBef>
                <a:spcPts val="0"/>
              </a:spcBef>
              <a:spcAft>
                <a:spcPts val="0"/>
              </a:spcAft>
              <a:buSzPts val="1400"/>
              <a:buAutoNum type="arabicPeriod"/>
            </a:pPr>
            <a:r>
              <a:rPr lang="en-US"/>
              <a:t>The average number of consumer per prediction is close to 1, limiting the performance gains of consumer prediction.</a:t>
            </a:r>
            <a:endParaRPr/>
          </a:p>
          <a:p>
            <a:pPr indent="-317500" lvl="0" marL="457200" rtl="0" algn="l">
              <a:spcBef>
                <a:spcPts val="0"/>
              </a:spcBef>
              <a:spcAft>
                <a:spcPts val="0"/>
              </a:spcAft>
              <a:buSzPts val="1400"/>
              <a:buAutoNum type="arabicPeriod"/>
            </a:pPr>
            <a:r>
              <a:rPr lang="en-US"/>
              <a:t>The number of possible predictions per cache line is low, limiting the amount of history that one can use to make predictions of the future.</a:t>
            </a:r>
            <a:endParaRPr/>
          </a:p>
        </p:txBody>
      </p:sp>
      <p:sp>
        <p:nvSpPr>
          <p:cNvPr id="283" name="Google Shape;283;g26242a1e130_0_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628583a916_1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Simply put, coherence prediction is difficult and has limited opportunity.</a:t>
            </a:r>
            <a:endParaRPr/>
          </a:p>
        </p:txBody>
      </p:sp>
      <p:sp>
        <p:nvSpPr>
          <p:cNvPr id="291" name="Google Shape;291;g2628583a916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628a2b2ff6_0_10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Moving on to evaluating homesite consumer prediction schemes, we first introduce our consumer prediction schemes despite the pessimistic discoveries we made in our statistical analysis.</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We have two schemes: LRU consumer prediction, and a modification, which we call Override consumer prediction.</a:t>
            </a:r>
            <a:endParaRPr/>
          </a:p>
          <a:p>
            <a:pPr indent="0" lvl="0" marL="0" rtl="0" algn="l">
              <a:spcBef>
                <a:spcPts val="360"/>
              </a:spcBef>
              <a:spcAft>
                <a:spcPts val="0"/>
              </a:spcAft>
              <a:buNone/>
            </a:pPr>
            <a:r>
              <a:t/>
            </a:r>
            <a:endParaRPr/>
          </a:p>
        </p:txBody>
      </p:sp>
      <p:sp>
        <p:nvSpPr>
          <p:cNvPr id="300" name="Google Shape;300;g2628a2b2ff6_0_1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628a2b2ff6_0_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628a2b2ff6_0_9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To tackle the consumer prediction problem, we modify the Cosmos two-level predictor to predict which processors will be a consumer of a write rather than all general coherence messages. Our first prediction scheme has three main components.</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First of all, Just like Cosmos, it has a Message History Table or MHT, that consists of Message History Registers or MHR, where each cache line owns an MHR. Each MHR tracks the last few memory access that the homesite sees. In particular the MHR tracks tuples that consist of processor ID, and whether the request was a read or read with intent to modify. </a:t>
            </a:r>
            <a:endParaRPr/>
          </a:p>
          <a:p>
            <a:pPr indent="0" lvl="0" marL="0" rtl="0" algn="l">
              <a:spcBef>
                <a:spcPts val="360"/>
              </a:spcBef>
              <a:spcAft>
                <a:spcPts val="0"/>
              </a:spcAft>
              <a:buNone/>
            </a:pPr>
            <a:r>
              <a:rPr lang="en-US"/>
              <a:t>The second component is the pattern history table or PHT. Each cache line has its own PHT that is indexed by the MHR. We modify Cosmos’ PHT, which would predict a coherence protocol message, to predict a one-hot bit array, where each bit represents whether a processor will be a consumer or not.</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One issue arises though, in that we need to be able to update a particular entry in the PHT long after the MHR for that cache line has been updated by various reads. </a:t>
            </a:r>
            <a:endParaRPr/>
          </a:p>
          <a:p>
            <a:pPr indent="0" lvl="0" marL="0" rtl="0" algn="l">
              <a:spcBef>
                <a:spcPts val="360"/>
              </a:spcBef>
              <a:spcAft>
                <a:spcPts val="0"/>
              </a:spcAft>
              <a:buNone/>
            </a:pPr>
            <a:r>
              <a:rPr lang="en-US"/>
              <a:t>The last component is the PHT Index Table or the (PIT), where each cache line is assigned an entry and tracks what the MHR was at the time of the last RWITM to that cache line, </a:t>
            </a:r>
            <a:endParaRPr/>
          </a:p>
          <a:p>
            <a:pPr indent="0" lvl="0" marL="0" rtl="0" algn="l">
              <a:spcBef>
                <a:spcPts val="360"/>
              </a:spcBef>
              <a:spcAft>
                <a:spcPts val="0"/>
              </a:spcAft>
              <a:buNone/>
            </a:pPr>
            <a:r>
              <a:t/>
            </a:r>
            <a:endParaRPr/>
          </a:p>
        </p:txBody>
      </p:sp>
      <p:sp>
        <p:nvSpPr>
          <p:cNvPr id="309" name="Google Shape;309;g2628a2b2ff6_0_9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a1098c302d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a1098c302d_0_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How does it actually work? For each message that the homesite receives, we determine if its a Read or a RWITM. If its a Read, then the homesite simply needs to update the cache line’s MHT and PHT. To upgrade the PHT, we index into it at the cache line’s PIT and upgrade the bit that corresponds to the processor that requested the cache line.</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Now, when the homesite receives a RWITM, we first update the MHT, and then we access the cache line’s prediction by indexing into its PHT using the cache line’s MHR. Then, we update the PIT from the current status of the MHT.</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Finally, e</a:t>
            </a:r>
            <a:r>
              <a:rPr lang="en-US"/>
              <a:t>ach PHT is constrained to some limited size, thus in our initial solution, the replacement policy for lines in the PHT was LRU like Cosmos. However, this poses a problem. Since the bit array values are only upgraded to consumer</a:t>
            </a:r>
            <a:endParaRPr/>
          </a:p>
          <a:p>
            <a:pPr indent="0" lvl="0" marL="0" rtl="0" algn="l">
              <a:spcBef>
                <a:spcPts val="360"/>
              </a:spcBef>
              <a:spcAft>
                <a:spcPts val="0"/>
              </a:spcAft>
              <a:buNone/>
            </a:pPr>
            <a:r>
              <a:rPr lang="en-US"/>
              <a:t>and never downgraded, the only way to fix changed pattern behavior or ruined entries is through LRU.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In the next implementation, we address this issue.</a:t>
            </a:r>
            <a:endParaRPr/>
          </a:p>
          <a:p>
            <a:pPr indent="0" lvl="0" marL="0" rtl="0" algn="l">
              <a:spcBef>
                <a:spcPts val="360"/>
              </a:spcBef>
              <a:spcAft>
                <a:spcPts val="0"/>
              </a:spcAft>
              <a:buNone/>
            </a:pPr>
            <a:r>
              <a:t/>
            </a:r>
            <a:endParaRPr/>
          </a:p>
        </p:txBody>
      </p:sp>
      <p:sp>
        <p:nvSpPr>
          <p:cNvPr id="317" name="Google Shape;317;g2a1098c302d_0_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628a2b2ff6_0_1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628a2b2ff6_0_10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Clr>
                <a:schemeClr val="dk1"/>
              </a:buClr>
              <a:buSzPts val="1100"/>
              <a:buFont typeface="Arial"/>
              <a:buNone/>
            </a:pPr>
            <a:r>
              <a:rPr lang="en-US"/>
              <a:t>To address the previous problem, we introduce a final table, the Consumer History Table (CHT), which tracks which processors have requested the latest write to a cache line.</a:t>
            </a:r>
            <a:endParaRPr/>
          </a:p>
          <a:p>
            <a:pPr indent="0" lvl="0" marL="0" rtl="0" algn="l">
              <a:spcBef>
                <a:spcPts val="360"/>
              </a:spcBef>
              <a:spcAft>
                <a:spcPts val="0"/>
              </a:spcAft>
              <a:buClr>
                <a:schemeClr val="dk1"/>
              </a:buClr>
              <a:buSzPts val="1100"/>
              <a:buFont typeface="Arial"/>
              <a:buNone/>
            </a:pPr>
            <a:r>
              <a:t/>
            </a:r>
            <a:endParaRPr/>
          </a:p>
          <a:p>
            <a:pPr indent="0" lvl="0" marL="0" rtl="0" algn="l">
              <a:spcBef>
                <a:spcPts val="360"/>
              </a:spcBef>
              <a:spcAft>
                <a:spcPts val="0"/>
              </a:spcAft>
              <a:buClr>
                <a:schemeClr val="dk1"/>
              </a:buClr>
              <a:buSzPts val="1100"/>
              <a:buFont typeface="Arial"/>
              <a:buNone/>
            </a:pPr>
            <a:r>
              <a:rPr lang="en-US"/>
              <a:t>In this implementation, Reads update the MHT and instead of directly updating the PHT </a:t>
            </a:r>
            <a:r>
              <a:rPr lang="en-US"/>
              <a:t>they upgrade a bit in the CHT</a:t>
            </a:r>
            <a:r>
              <a:rPr lang="en-US"/>
              <a:t>. </a:t>
            </a:r>
            <a:endParaRPr/>
          </a:p>
          <a:p>
            <a:pPr indent="0" lvl="0" marL="0" rtl="0" algn="l">
              <a:spcBef>
                <a:spcPts val="360"/>
              </a:spcBef>
              <a:spcAft>
                <a:spcPts val="0"/>
              </a:spcAft>
              <a:buClr>
                <a:schemeClr val="dk1"/>
              </a:buClr>
              <a:buSzPts val="1100"/>
              <a:buFont typeface="Arial"/>
              <a:buNone/>
            </a:pPr>
            <a:r>
              <a:t/>
            </a:r>
            <a:endParaRPr/>
          </a:p>
          <a:p>
            <a:pPr indent="0" lvl="0" marL="0" rtl="0" algn="l">
              <a:spcBef>
                <a:spcPts val="360"/>
              </a:spcBef>
              <a:spcAft>
                <a:spcPts val="0"/>
              </a:spcAft>
              <a:buClr>
                <a:schemeClr val="dk1"/>
              </a:buClr>
              <a:buSzPts val="1100"/>
              <a:buFont typeface="Arial"/>
              <a:buNone/>
            </a:pPr>
            <a:r>
              <a:rPr lang="en-US"/>
              <a:t>To handle RWITM, we adjust the predictor more. It starts the same, with an update to the MHT and then similarly it makes a prediction by indexing into the cache line’s  PHT with its MHR. After that though we differ as we then override the PHT entry at the PHT Index Table with CHT.</a:t>
            </a:r>
            <a:endParaRPr/>
          </a:p>
          <a:p>
            <a:pPr indent="0" lvl="0" marL="0" rtl="0" algn="l">
              <a:spcBef>
                <a:spcPts val="360"/>
              </a:spcBef>
              <a:spcAft>
                <a:spcPts val="0"/>
              </a:spcAft>
              <a:buClr>
                <a:schemeClr val="dk1"/>
              </a:buClr>
              <a:buSzPts val="1100"/>
              <a:buFont typeface="Arial"/>
              <a:buNone/>
            </a:pPr>
            <a:r>
              <a:t/>
            </a:r>
            <a:endParaRPr/>
          </a:p>
          <a:p>
            <a:pPr indent="0" lvl="0" marL="0" rtl="0" algn="l">
              <a:spcBef>
                <a:spcPts val="360"/>
              </a:spcBef>
              <a:spcAft>
                <a:spcPts val="0"/>
              </a:spcAft>
              <a:buClr>
                <a:schemeClr val="dk1"/>
              </a:buClr>
              <a:buSzPts val="1100"/>
              <a:buFont typeface="Arial"/>
              <a:buNone/>
            </a:pPr>
            <a:r>
              <a:rPr lang="en-US"/>
              <a:t>Once a new write arrives on a line, we have a finalized list of the consumers for the previous write, and can update the PHT at the last writer’s index the PIT. We then clear the CHT.</a:t>
            </a:r>
            <a:endParaRPr/>
          </a:p>
          <a:p>
            <a:pPr indent="0" lvl="0" marL="0" rtl="0" algn="l">
              <a:spcBef>
                <a:spcPts val="360"/>
              </a:spcBef>
              <a:spcAft>
                <a:spcPts val="0"/>
              </a:spcAft>
              <a:buClr>
                <a:schemeClr val="dk1"/>
              </a:buClr>
              <a:buSzPts val="1100"/>
              <a:buFont typeface="Arial"/>
              <a:buNone/>
            </a:pPr>
            <a:r>
              <a:t/>
            </a:r>
            <a:endParaRPr/>
          </a:p>
          <a:p>
            <a:pPr indent="0" lvl="0" marL="0" rtl="0" algn="l">
              <a:spcBef>
                <a:spcPts val="360"/>
              </a:spcBef>
              <a:spcAft>
                <a:spcPts val="0"/>
              </a:spcAft>
              <a:buClr>
                <a:schemeClr val="dk1"/>
              </a:buClr>
              <a:buSzPts val="1100"/>
              <a:buFont typeface="Arial"/>
              <a:buNone/>
            </a:pPr>
            <a:r>
              <a:rPr lang="en-US"/>
              <a:t>While we still rely on LRU to kick out entries in the PHT when it full, we no longer rely on it to downgrade predictions to non-consumers.</a:t>
            </a:r>
            <a:endParaRPr/>
          </a:p>
          <a:p>
            <a:pPr indent="0" lvl="0" marL="0" rtl="0" algn="l">
              <a:spcBef>
                <a:spcPts val="360"/>
              </a:spcBef>
              <a:spcAft>
                <a:spcPts val="0"/>
              </a:spcAft>
              <a:buClr>
                <a:schemeClr val="dk1"/>
              </a:buClr>
              <a:buSzPts val="1100"/>
              <a:buFont typeface="Arial"/>
              <a:buNone/>
            </a:pPr>
            <a:r>
              <a:t/>
            </a:r>
            <a:endParaRPr/>
          </a:p>
          <a:p>
            <a:pPr indent="0" lvl="0" marL="0" rtl="0" algn="l">
              <a:spcBef>
                <a:spcPts val="360"/>
              </a:spcBef>
              <a:spcAft>
                <a:spcPts val="0"/>
              </a:spcAft>
              <a:buClr>
                <a:schemeClr val="dk1"/>
              </a:buClr>
              <a:buSzPts val="1100"/>
              <a:buFont typeface="Arial"/>
              <a:buNone/>
            </a:pPr>
            <a:r>
              <a:t/>
            </a:r>
            <a:endParaRPr/>
          </a:p>
        </p:txBody>
      </p:sp>
      <p:sp>
        <p:nvSpPr>
          <p:cNvPr id="326" name="Google Shape;326;g2628a2b2ff6_0_10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9f71f7b8a7_0_1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We run our two consumer predictors on the two highlighted benchmarks from before with the most shared lines. We initially run our predictors with a history of 3 and a one bit counter per processor at the PHT. </a:t>
            </a:r>
            <a:endParaRPr/>
          </a:p>
          <a:p>
            <a:pPr indent="0" lvl="0" marL="0" rtl="0" algn="l">
              <a:spcBef>
                <a:spcPts val="360"/>
              </a:spcBef>
              <a:spcAft>
                <a:spcPts val="0"/>
              </a:spcAft>
              <a:buNone/>
            </a:pPr>
            <a:r>
              <a:rPr lang="en-US"/>
              <a:t>We note that we take a pessimistic approach to accuracy, meaning that for a singular prediction, a consumer predictor must predict the consumer state of all processors correctly to be considered as correct.</a:t>
            </a:r>
            <a:endParaRPr/>
          </a:p>
        </p:txBody>
      </p:sp>
      <p:sp>
        <p:nvSpPr>
          <p:cNvPr id="334" name="Google Shape;334;g29f71f7b8a7_0_1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628a2b2ff6_0_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Clr>
                <a:schemeClr val="dk1"/>
              </a:buClr>
              <a:buSzPts val="1100"/>
              <a:buFont typeface="Arial"/>
              <a:buNone/>
            </a:pPr>
            <a:r>
              <a:rPr lang="en-US"/>
              <a:t>We find that the Override predictor performs significantly better on both benchmarks than LRU since it is able to update quicker.</a:t>
            </a:r>
            <a:endParaRPr/>
          </a:p>
        </p:txBody>
      </p:sp>
      <p:sp>
        <p:nvSpPr>
          <p:cNvPr id="343" name="Google Shape;343;g2628a2b2ff6_0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628a2b2ff6_0_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We also perform a bit sensitivity analysis on our consumer predictors. This graph shows the bodytrack workload where we run on one bit and two bit saturating counters at the PHT per processor. </a:t>
            </a:r>
            <a:endParaRPr/>
          </a:p>
        </p:txBody>
      </p:sp>
      <p:sp>
        <p:nvSpPr>
          <p:cNvPr id="353" name="Google Shape;353;g2628a2b2ff6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628a2b2ff6_0_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We find that while we can slightly increase performance of both predictors, it is not worth the 2x memory cost. This trend is similar on the fluidanimate benchmark. Because of this, for future tests, we show only one bit predictors.</a:t>
            </a:r>
            <a:endParaRPr/>
          </a:p>
        </p:txBody>
      </p:sp>
      <p:sp>
        <p:nvSpPr>
          <p:cNvPr id="362" name="Google Shape;362;g2628a2b2ff6_0_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6242a1e130_0_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Let’s go back to lab 2. If a remote processor wanted to write and there was a previous sharer, it sends a request to the homesite. Then, the homesite would send an invalidation request to the remote sharer, the sharer would need to acknow</a:t>
            </a:r>
            <a:r>
              <a:rPr lang="en-US"/>
              <a:t>ledge the request and once all sharers</a:t>
            </a:r>
            <a:endParaRPr/>
          </a:p>
          <a:p>
            <a:pPr indent="0" lvl="0" marL="0" rtl="0" algn="l">
              <a:spcBef>
                <a:spcPts val="360"/>
              </a:spcBef>
              <a:spcAft>
                <a:spcPts val="0"/>
              </a:spcAft>
              <a:buNone/>
            </a:pPr>
            <a:r>
              <a:rPr lang="en-US"/>
              <a:t>had acknowledged, the home site can finally grant permission to the requester.</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Remote access delays are long and the processor can stall, waiting on requests to be fulfilled. This does not even factor in lossy networks, messages sitting in queues, and corrupted data.</a:t>
            </a:r>
            <a:endParaRPr/>
          </a:p>
        </p:txBody>
      </p:sp>
      <p:sp>
        <p:nvSpPr>
          <p:cNvPr id="108" name="Google Shape;108;g26242a1e130_0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628a2b2ff6_0_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We also perform sensitivity analysis on the depth of MHR entries for both </a:t>
            </a:r>
            <a:r>
              <a:rPr lang="en-US"/>
              <a:t>predictors</a:t>
            </a:r>
            <a:r>
              <a:rPr lang="en-US"/>
              <a:t>. This is the access history of a cache line, as seen from the home site.</a:t>
            </a:r>
            <a:endParaRPr/>
          </a:p>
        </p:txBody>
      </p:sp>
      <p:sp>
        <p:nvSpPr>
          <p:cNvPr id="372" name="Google Shape;372;g2628a2b2ff6_0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628a2b2ff6_0_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We find that the LRU performs better with more history of the past as shown by the yellow and blue lines.</a:t>
            </a:r>
            <a:endParaRPr/>
          </a:p>
        </p:txBody>
      </p:sp>
      <p:sp>
        <p:nvSpPr>
          <p:cNvPr id="381" name="Google Shape;381;g2628a2b2ff6_0_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628a2b2ff6_0_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In contrast, the override performs well irrespective of history depth with an average accuracy of 92% on both benchmarks.</a:t>
            </a:r>
            <a:endParaRPr/>
          </a:p>
        </p:txBody>
      </p:sp>
      <p:sp>
        <p:nvSpPr>
          <p:cNvPr id="391" name="Google Shape;391;g2628a2b2ff6_0_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628a2b2ff6_0_1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Now we have demonstrated and evaluated two homesite consumer prediction schemes.</a:t>
            </a:r>
            <a:endParaRPr/>
          </a:p>
          <a:p>
            <a:pPr indent="0" lvl="0" marL="0" rtl="0" algn="l">
              <a:spcBef>
                <a:spcPts val="360"/>
              </a:spcBef>
              <a:spcAft>
                <a:spcPts val="0"/>
              </a:spcAft>
              <a:buNone/>
            </a:pPr>
            <a:r>
              <a:t/>
            </a:r>
            <a:endParaRPr/>
          </a:p>
        </p:txBody>
      </p:sp>
      <p:sp>
        <p:nvSpPr>
          <p:cNvPr id="402" name="Google Shape;402;g2628a2b2ff6_0_1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6242a1e130_0_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In conclusion, we find that from our statistical analysis of PARSEC 3.0, there is limited opportunity with little history, making the prediction task difficult. </a:t>
            </a:r>
            <a:endParaRPr/>
          </a:p>
          <a:p>
            <a:pPr indent="0" lvl="0" marL="0" rtl="0" algn="l">
              <a:spcBef>
                <a:spcPts val="360"/>
              </a:spcBef>
              <a:spcAft>
                <a:spcPts val="0"/>
              </a:spcAft>
              <a:buNone/>
            </a:pPr>
            <a:r>
              <a:rPr lang="en-US"/>
              <a:t>We then proposed two consumer predictors at the home site: the LRU and Override predictors. </a:t>
            </a:r>
            <a:endParaRPr/>
          </a:p>
          <a:p>
            <a:pPr indent="0" lvl="0" marL="0" rtl="0" algn="l">
              <a:spcBef>
                <a:spcPts val="360"/>
              </a:spcBef>
              <a:spcAft>
                <a:spcPts val="0"/>
              </a:spcAft>
              <a:buNone/>
            </a:pPr>
            <a:r>
              <a:rPr lang="en-US"/>
              <a:t>The Override predictor performs better than the LRU in all cases that we tested, with an average accuracy of 92% on all runs of bodytrack and fluidanimate.</a:t>
            </a:r>
            <a:endParaRPr/>
          </a:p>
        </p:txBody>
      </p:sp>
      <p:sp>
        <p:nvSpPr>
          <p:cNvPr id="410" name="Google Shape;410;g26242a1e130_0_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2628a2b2ff6_0_1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2628a2b2ff6_0_1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In the future, we hope to fix the other PARSEC benchmarks, and run longer experiments with more cores. </a:t>
            </a:r>
            <a:endParaRPr/>
          </a:p>
          <a:p>
            <a:pPr indent="0" lvl="0" marL="0" rtl="0" algn="l">
              <a:spcBef>
                <a:spcPts val="360"/>
              </a:spcBef>
              <a:spcAft>
                <a:spcPts val="0"/>
              </a:spcAft>
              <a:buNone/>
            </a:pPr>
            <a:r>
              <a:rPr lang="en-US"/>
              <a:t>Since PARSEC may not be representative of all parallel workloads, we hope to trace other workloads and determine if consumer prediction may be useful there.</a:t>
            </a:r>
            <a:endParaRPr/>
          </a:p>
          <a:p>
            <a:pPr indent="0" lvl="0" marL="0" rtl="0" algn="l">
              <a:spcBef>
                <a:spcPts val="360"/>
              </a:spcBef>
              <a:spcAft>
                <a:spcPts val="0"/>
              </a:spcAft>
              <a:buNone/>
            </a:pPr>
            <a:r>
              <a:rPr lang="en-US"/>
              <a:t>We hope to evaluate the proposed consumer predictors’s </a:t>
            </a:r>
            <a:r>
              <a:rPr lang="en-US"/>
              <a:t>memory footprint and the possible speedup that it can achieve on a simulator. </a:t>
            </a:r>
            <a:endParaRPr/>
          </a:p>
          <a:p>
            <a:pPr indent="0" lvl="0" marL="0" rtl="0" algn="l">
              <a:spcBef>
                <a:spcPts val="360"/>
              </a:spcBef>
              <a:spcAft>
                <a:spcPts val="0"/>
              </a:spcAft>
              <a:buNone/>
            </a:pPr>
            <a:r>
              <a:rPr lang="en-US"/>
              <a:t>Lastly, there is still more work that can be done in coherence prediction, primarily homesite request prediction, that we did not touch upon in our study.</a:t>
            </a:r>
            <a:endParaRPr/>
          </a:p>
        </p:txBody>
      </p:sp>
      <p:sp>
        <p:nvSpPr>
          <p:cNvPr id="419" name="Google Shape;419;g2628a2b2ff6_0_11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2628a2b2ff6_0_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2628a2b2ff6_0_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Thank you!</a:t>
            </a:r>
            <a:endParaRPr/>
          </a:p>
        </p:txBody>
      </p:sp>
      <p:sp>
        <p:nvSpPr>
          <p:cNvPr id="427" name="Google Shape;427;g2628a2b2ff6_0_7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2628a2b2ff6_0_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2628a2b2ff6_0_8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Any questions?</a:t>
            </a:r>
            <a:endParaRPr/>
          </a:p>
        </p:txBody>
      </p:sp>
      <p:sp>
        <p:nvSpPr>
          <p:cNvPr id="434" name="Google Shape;434;g2628a2b2ff6_0_8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2628a2b2ff6_0_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2628a2b2ff6_0_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Just kidding :)</a:t>
            </a:r>
            <a:endParaRPr/>
          </a:p>
        </p:txBody>
      </p:sp>
      <p:sp>
        <p:nvSpPr>
          <p:cNvPr id="441" name="Google Shape;441;g2628a2b2ff6_0_8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26242a1e130_0_8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Here are all of our </a:t>
            </a:r>
            <a:r>
              <a:rPr lang="en-US"/>
              <a:t>references</a:t>
            </a:r>
            <a:r>
              <a:rPr lang="en-US"/>
              <a:t>.</a:t>
            </a:r>
            <a:endParaRPr/>
          </a:p>
        </p:txBody>
      </p:sp>
      <p:sp>
        <p:nvSpPr>
          <p:cNvPr id="447" name="Google Shape;447;g26242a1e130_0_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6242a1e130_0_1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6242a1e130_0_1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How can we speed this up?</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One idea is to hide remote access latency through speculation on coherence.</a:t>
            </a:r>
            <a:endParaRPr/>
          </a:p>
        </p:txBody>
      </p:sp>
      <p:sp>
        <p:nvSpPr>
          <p:cNvPr id="118" name="Google Shape;118;g26242a1e130_0_11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9f71f7b8a7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Back to our example, let’s consider where to speculate.</a:t>
            </a:r>
            <a:endParaRPr/>
          </a:p>
        </p:txBody>
      </p:sp>
      <p:sp>
        <p:nvSpPr>
          <p:cNvPr id="125" name="Google Shape;125;g29f71f7b8a7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9f71f7b8a7_0_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Speculating replies are dangerous and can leave a line’s coherence in a incoherent state. </a:t>
            </a:r>
            <a:endParaRPr/>
          </a:p>
        </p:txBody>
      </p:sp>
      <p:sp>
        <p:nvSpPr>
          <p:cNvPr id="134" name="Google Shape;134;g29f71f7b8a7_0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9f71f7b8a7_0_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Predicting requests is similar to prefetching. If we do it at the home site, which has the global accesses and order of accesses on a cache line, we may be able to do better.</a:t>
            </a:r>
            <a:endParaRPr/>
          </a:p>
        </p:txBody>
      </p:sp>
      <p:sp>
        <p:nvSpPr>
          <p:cNvPr id="146" name="Google Shape;146;g29f71f7b8a7_0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9f71f7b8a7_0_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What about the last two? Can we predict home site requests at the processor, such as invalidates and shared permission requests?</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Let’s try and formalize our taxonomy beyond this example on a MESI protocol transition diagram.</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p:txBody>
      </p:sp>
      <p:sp>
        <p:nvSpPr>
          <p:cNvPr id="160" name="Google Shape;160;g29f71f7b8a7_0_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6242a1e130_0_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Here, we show only the state transitions of a MESI protocol.</a:t>
            </a:r>
            <a:endParaRPr/>
          </a:p>
        </p:txBody>
      </p:sp>
      <p:sp>
        <p:nvSpPr>
          <p:cNvPr id="177" name="Google Shape;177;g26242a1e130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7" name="Shape 17"/>
        <p:cNvGrpSpPr/>
        <p:nvPr/>
      </p:nvGrpSpPr>
      <p:grpSpPr>
        <a:xfrm>
          <a:off x="0" y="0"/>
          <a:ext cx="0" cy="0"/>
          <a:chOff x="0" y="0"/>
          <a:chExt cx="0" cy="0"/>
        </a:xfrm>
      </p:grpSpPr>
      <p:sp>
        <p:nvSpPr>
          <p:cNvPr id="18" name="Google Shape;18;p2"/>
          <p:cNvSpPr txBox="1"/>
          <p:nvPr>
            <p:ph idx="10" type="dt"/>
          </p:nvPr>
        </p:nvSpPr>
        <p:spPr>
          <a:xfrm>
            <a:off x="508000" y="7239000"/>
            <a:ext cx="3223234" cy="381000"/>
          </a:xfrm>
          <a:prstGeom prst="rect">
            <a:avLst/>
          </a:prstGeom>
          <a:noFill/>
          <a:ln>
            <a:noFill/>
          </a:ln>
        </p:spPr>
        <p:txBody>
          <a:bodyPr anchorCtr="0" anchor="t" bIns="50925" lIns="101850" spcFirstLastPara="1" rIns="101850" wrap="square" tIns="5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type="ctrTitle"/>
          </p:nvPr>
        </p:nvSpPr>
        <p:spPr>
          <a:xfrm>
            <a:off x="1035885" y="1295400"/>
            <a:ext cx="11745832" cy="1665287"/>
          </a:xfrm>
          <a:prstGeom prst="rect">
            <a:avLst/>
          </a:prstGeom>
          <a:noFill/>
          <a:ln>
            <a:noFill/>
          </a:ln>
        </p:spPr>
        <p:txBody>
          <a:bodyPr anchorCtr="0" anchor="ctr" bIns="50925" lIns="101875" spcFirstLastPara="1" rIns="101875" wrap="square" tIns="50925">
            <a:noAutofit/>
          </a:bodyPr>
          <a:lstStyle>
            <a:lvl1pPr lvl="0" algn="ctr">
              <a:spcBef>
                <a:spcPts val="0"/>
              </a:spcBef>
              <a:spcAft>
                <a:spcPts val="0"/>
              </a:spcAft>
              <a:buSzPts val="1400"/>
              <a:buNone/>
              <a:defRPr sz="4000">
                <a:solidFill>
                  <a:srgbClr val="BF57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 type="subTitle"/>
          </p:nvPr>
        </p:nvSpPr>
        <p:spPr>
          <a:xfrm>
            <a:off x="2071769" y="3429000"/>
            <a:ext cx="9674065" cy="2438400"/>
          </a:xfrm>
          <a:prstGeom prst="rect">
            <a:avLst/>
          </a:prstGeom>
          <a:noFill/>
          <a:ln>
            <a:noFill/>
          </a:ln>
        </p:spPr>
        <p:txBody>
          <a:bodyPr anchorCtr="0" anchor="t" bIns="50925" lIns="101875" spcFirstLastPara="1" rIns="101875" wrap="square" tIns="50925">
            <a:noAutofit/>
          </a:bodyPr>
          <a:lstStyle>
            <a:lvl1pPr lvl="0" algn="ctr">
              <a:spcBef>
                <a:spcPts val="560"/>
              </a:spcBef>
              <a:spcAft>
                <a:spcPts val="0"/>
              </a:spcAft>
              <a:buClr>
                <a:srgbClr val="333399"/>
              </a:buClr>
              <a:buSzPts val="2800"/>
              <a:buFont typeface="Arial"/>
              <a:buNone/>
              <a:defRPr sz="2800"/>
            </a:lvl1pPr>
            <a:lvl2pPr lvl="1" algn="l">
              <a:spcBef>
                <a:spcPts val="360"/>
              </a:spcBef>
              <a:spcAft>
                <a:spcPts val="0"/>
              </a:spcAft>
              <a:buClr>
                <a:schemeClr val="dk1"/>
              </a:buClr>
              <a:buSzPts val="1800"/>
              <a:buChar char="•"/>
              <a:defRPr/>
            </a:lvl2pPr>
            <a:lvl3pPr lvl="2" algn="l">
              <a:spcBef>
                <a:spcPts val="360"/>
              </a:spcBef>
              <a:spcAft>
                <a:spcPts val="0"/>
              </a:spcAft>
              <a:buClr>
                <a:schemeClr val="dk1"/>
              </a:buClr>
              <a:buSzPts val="1800"/>
              <a:buChar char="–"/>
              <a:defRPr/>
            </a:lvl3pPr>
            <a:lvl4pPr lvl="3" algn="l">
              <a:spcBef>
                <a:spcPts val="360"/>
              </a:spcBef>
              <a:spcAft>
                <a:spcPts val="0"/>
              </a:spcAft>
              <a:buClr>
                <a:schemeClr val="dk1"/>
              </a:buClr>
              <a:buSzPts val="1800"/>
              <a:buChar char="»"/>
              <a:defRPr/>
            </a:lvl4pPr>
            <a:lvl5pPr lvl="4" algn="l">
              <a:spcBef>
                <a:spcPts val="360"/>
              </a:spcBef>
              <a:spcAft>
                <a:spcPts val="0"/>
              </a:spcAft>
              <a:buClr>
                <a:schemeClr val="dk1"/>
              </a:buClr>
              <a:buSzPts val="1800"/>
              <a:buChar char="▪"/>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p:txBody>
      </p:sp>
      <p:cxnSp>
        <p:nvCxnSpPr>
          <p:cNvPr id="21" name="Google Shape;21;p2"/>
          <p:cNvCxnSpPr/>
          <p:nvPr/>
        </p:nvCxnSpPr>
        <p:spPr>
          <a:xfrm>
            <a:off x="508000" y="533400"/>
            <a:ext cx="12801599" cy="0"/>
          </a:xfrm>
          <a:prstGeom prst="straightConnector1">
            <a:avLst/>
          </a:prstGeom>
          <a:noFill/>
          <a:ln cap="flat" cmpd="sng" w="12700">
            <a:solidFill>
              <a:srgbClr val="808080"/>
            </a:solidFill>
            <a:prstDash val="solid"/>
            <a:round/>
            <a:headEnd len="med" w="med" type="none"/>
            <a:tailEnd len="med" w="med" type="none"/>
          </a:ln>
        </p:spPr>
      </p:cxnSp>
      <p:cxnSp>
        <p:nvCxnSpPr>
          <p:cNvPr id="22" name="Google Shape;22;p2"/>
          <p:cNvCxnSpPr/>
          <p:nvPr/>
        </p:nvCxnSpPr>
        <p:spPr>
          <a:xfrm>
            <a:off x="508000" y="7238999"/>
            <a:ext cx="12801599" cy="1"/>
          </a:xfrm>
          <a:prstGeom prst="straightConnector1">
            <a:avLst/>
          </a:prstGeom>
          <a:noFill/>
          <a:ln cap="flat" cmpd="sng" w="12700">
            <a:solidFill>
              <a:srgbClr val="808080"/>
            </a:solidFill>
            <a:prstDash val="solid"/>
            <a:round/>
            <a:headEnd len="med" w="med" type="none"/>
            <a:tailEnd len="med" w="med" type="none"/>
          </a:ln>
        </p:spPr>
      </p:cxnSp>
      <p:grpSp>
        <p:nvGrpSpPr>
          <p:cNvPr id="23" name="Google Shape;23;p2"/>
          <p:cNvGrpSpPr/>
          <p:nvPr/>
        </p:nvGrpSpPr>
        <p:grpSpPr>
          <a:xfrm>
            <a:off x="1419137" y="6238429"/>
            <a:ext cx="4727663" cy="848171"/>
            <a:chOff x="660400" y="6238429"/>
            <a:chExt cx="4727663" cy="848171"/>
          </a:xfrm>
        </p:grpSpPr>
        <p:pic>
          <p:nvPicPr>
            <p:cNvPr id="24" name="Google Shape;24;p2"/>
            <p:cNvPicPr preferRelativeResize="0"/>
            <p:nvPr/>
          </p:nvPicPr>
          <p:blipFill rotWithShape="1">
            <a:blip r:embed="rId2">
              <a:alphaModFix/>
            </a:blip>
            <a:srcRect b="0" l="0" r="0" t="0"/>
            <a:stretch/>
          </p:blipFill>
          <p:spPr>
            <a:xfrm>
              <a:off x="660400" y="6238429"/>
              <a:ext cx="914400" cy="848171"/>
            </a:xfrm>
            <a:prstGeom prst="rect">
              <a:avLst/>
            </a:prstGeom>
            <a:noFill/>
            <a:ln>
              <a:noFill/>
            </a:ln>
          </p:spPr>
        </p:pic>
        <p:sp>
          <p:nvSpPr>
            <p:cNvPr id="25" name="Google Shape;25;p2"/>
            <p:cNvSpPr txBox="1"/>
            <p:nvPr/>
          </p:nvSpPr>
          <p:spPr>
            <a:xfrm>
              <a:off x="1498600" y="6276975"/>
              <a:ext cx="388946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800" u="none" cap="none" strike="noStrike">
                  <a:solidFill>
                    <a:srgbClr val="D36028"/>
                  </a:solidFill>
                  <a:latin typeface="Tahoma"/>
                  <a:ea typeface="Tahoma"/>
                  <a:cs typeface="Tahoma"/>
                  <a:sym typeface="Tahoma"/>
                </a:rPr>
                <a:t>SLAM Lab</a:t>
              </a:r>
              <a:br>
                <a:rPr b="1" i="0" lang="en-US" sz="2800" u="none" cap="none" strike="noStrike">
                  <a:solidFill>
                    <a:srgbClr val="D36028"/>
                  </a:solidFill>
                  <a:latin typeface="Tahoma"/>
                  <a:ea typeface="Tahoma"/>
                  <a:cs typeface="Tahoma"/>
                  <a:sym typeface="Tahoma"/>
                </a:rPr>
              </a:br>
              <a:r>
                <a:rPr b="0" i="0" lang="en-US" sz="1400" u="none" cap="none" strike="noStrike">
                  <a:solidFill>
                    <a:schemeClr val="dk1"/>
                  </a:solidFill>
                  <a:latin typeface="Tahoma"/>
                  <a:ea typeface="Tahoma"/>
                  <a:cs typeface="Tahoma"/>
                  <a:sym typeface="Tahoma"/>
                </a:rPr>
                <a:t>System-Level Architecture and Modeling Group</a:t>
              </a:r>
              <a:endParaRPr/>
            </a:p>
          </p:txBody>
        </p:sp>
      </p:grpSp>
      <p:pic>
        <p:nvPicPr>
          <p:cNvPr descr="A black and orange text&#10;&#10;Description automatically generated" id="26" name="Google Shape;26;p2"/>
          <p:cNvPicPr preferRelativeResize="0"/>
          <p:nvPr/>
        </p:nvPicPr>
        <p:blipFill rotWithShape="1">
          <a:blip r:embed="rId3">
            <a:alphaModFix/>
          </a:blip>
          <a:srcRect b="0" l="0" r="0" t="0"/>
          <a:stretch/>
        </p:blipFill>
        <p:spPr>
          <a:xfrm>
            <a:off x="7823200" y="6149471"/>
            <a:ext cx="4727663" cy="102608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8" name="Shape 78"/>
        <p:cNvGrpSpPr/>
        <p:nvPr/>
      </p:nvGrpSpPr>
      <p:grpSpPr>
        <a:xfrm>
          <a:off x="0" y="0"/>
          <a:ext cx="0" cy="0"/>
          <a:chOff x="0" y="0"/>
          <a:chExt cx="0" cy="0"/>
        </a:xfrm>
      </p:grpSpPr>
      <p:sp>
        <p:nvSpPr>
          <p:cNvPr id="79" name="Google Shape;79;p11"/>
          <p:cNvSpPr txBox="1"/>
          <p:nvPr>
            <p:ph type="title"/>
          </p:nvPr>
        </p:nvSpPr>
        <p:spPr>
          <a:xfrm>
            <a:off x="508001" y="228600"/>
            <a:ext cx="12801598" cy="685800"/>
          </a:xfrm>
          <a:prstGeom prst="rect">
            <a:avLst/>
          </a:prstGeom>
          <a:noFill/>
          <a:ln>
            <a:noFill/>
          </a:ln>
        </p:spPr>
        <p:txBody>
          <a:bodyPr anchorCtr="0" anchor="ctr" bIns="50925" lIns="101875" spcFirstLastPara="1" rIns="101875" wrap="square" tIns="5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 type="body"/>
          </p:nvPr>
        </p:nvSpPr>
        <p:spPr>
          <a:xfrm rot="5400000">
            <a:off x="4274344" y="-2385217"/>
            <a:ext cx="5268913" cy="12801598"/>
          </a:xfrm>
          <a:prstGeom prst="rect">
            <a:avLst/>
          </a:prstGeom>
          <a:noFill/>
          <a:ln>
            <a:noFill/>
          </a:ln>
        </p:spPr>
        <p:txBody>
          <a:bodyPr anchorCtr="0" anchor="t" bIns="50925" lIns="101875" spcFirstLastPara="1" rIns="101875" wrap="square" tIns="50925">
            <a:noAutofit/>
          </a:bodyPr>
          <a:lstStyle>
            <a:lvl1pPr indent="-342900" lvl="0" marL="457200" algn="l">
              <a:spcBef>
                <a:spcPts val="360"/>
              </a:spcBef>
              <a:spcAft>
                <a:spcPts val="0"/>
              </a:spcAft>
              <a:buClr>
                <a:srgbClr val="333399"/>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1"/>
          <p:cNvSpPr txBox="1"/>
          <p:nvPr>
            <p:ph idx="10" type="dt"/>
          </p:nvPr>
        </p:nvSpPr>
        <p:spPr>
          <a:xfrm>
            <a:off x="485166" y="7232650"/>
            <a:ext cx="3223234" cy="387350"/>
          </a:xfrm>
          <a:prstGeom prst="rect">
            <a:avLst/>
          </a:prstGeom>
          <a:noFill/>
          <a:ln>
            <a:noFill/>
          </a:ln>
        </p:spPr>
        <p:txBody>
          <a:bodyPr anchorCtr="0" anchor="t" bIns="50925" lIns="101850" spcFirstLastPara="1" rIns="101850" wrap="square" tIns="5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1"/>
          <p:cNvSpPr txBox="1"/>
          <p:nvPr>
            <p:ph idx="11" type="ftr"/>
          </p:nvPr>
        </p:nvSpPr>
        <p:spPr>
          <a:xfrm>
            <a:off x="4721454" y="7232650"/>
            <a:ext cx="4374701" cy="387350"/>
          </a:xfrm>
          <a:prstGeom prst="rect">
            <a:avLst/>
          </a:prstGeom>
          <a:noFill/>
          <a:ln>
            <a:noFill/>
          </a:ln>
        </p:spPr>
        <p:txBody>
          <a:bodyPr anchorCtr="0" anchor="t" bIns="50925" lIns="101850" spcFirstLastPara="1" rIns="101850" wrap="square" tIns="5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1"/>
          <p:cNvSpPr txBox="1"/>
          <p:nvPr>
            <p:ph idx="12" type="sldNum"/>
          </p:nvPr>
        </p:nvSpPr>
        <p:spPr>
          <a:xfrm>
            <a:off x="10086366" y="7232650"/>
            <a:ext cx="3223234" cy="387350"/>
          </a:xfrm>
          <a:prstGeom prst="rect">
            <a:avLst/>
          </a:prstGeom>
          <a:noFill/>
          <a:ln>
            <a:noFill/>
          </a:ln>
        </p:spPr>
        <p:txBody>
          <a:bodyPr anchorCtr="0" anchor="t" bIns="50925" lIns="101850" spcFirstLastPara="1" rIns="101850" wrap="square" tIns="50925">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4" name="Shape 84"/>
        <p:cNvGrpSpPr/>
        <p:nvPr/>
      </p:nvGrpSpPr>
      <p:grpSpPr>
        <a:xfrm>
          <a:off x="0" y="0"/>
          <a:ext cx="0" cy="0"/>
          <a:chOff x="0" y="0"/>
          <a:chExt cx="0" cy="0"/>
        </a:xfrm>
      </p:grpSpPr>
      <p:sp>
        <p:nvSpPr>
          <p:cNvPr id="85" name="Google Shape;85;p12"/>
          <p:cNvSpPr txBox="1"/>
          <p:nvPr>
            <p:ph type="title"/>
          </p:nvPr>
        </p:nvSpPr>
        <p:spPr>
          <a:xfrm rot="5400000">
            <a:off x="8330117" y="1895307"/>
            <a:ext cx="6421438" cy="3088024"/>
          </a:xfrm>
          <a:prstGeom prst="rect">
            <a:avLst/>
          </a:prstGeom>
          <a:noFill/>
          <a:ln>
            <a:noFill/>
          </a:ln>
        </p:spPr>
        <p:txBody>
          <a:bodyPr anchorCtr="0" anchor="ctr" bIns="50925" lIns="101875" spcFirstLastPara="1" rIns="101875" wrap="square" tIns="5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2"/>
          <p:cNvSpPr txBox="1"/>
          <p:nvPr>
            <p:ph idx="1" type="body"/>
          </p:nvPr>
        </p:nvSpPr>
        <p:spPr>
          <a:xfrm rot="5400000">
            <a:off x="2049391" y="-1088038"/>
            <a:ext cx="6421438" cy="9054715"/>
          </a:xfrm>
          <a:prstGeom prst="rect">
            <a:avLst/>
          </a:prstGeom>
          <a:noFill/>
          <a:ln>
            <a:noFill/>
          </a:ln>
        </p:spPr>
        <p:txBody>
          <a:bodyPr anchorCtr="0" anchor="t" bIns="50925" lIns="101875" spcFirstLastPara="1" rIns="101875" wrap="square" tIns="50925">
            <a:noAutofit/>
          </a:bodyPr>
          <a:lstStyle>
            <a:lvl1pPr indent="-342900" lvl="0" marL="457200" algn="l">
              <a:spcBef>
                <a:spcPts val="360"/>
              </a:spcBef>
              <a:spcAft>
                <a:spcPts val="0"/>
              </a:spcAft>
              <a:buClr>
                <a:srgbClr val="333399"/>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7" name="Google Shape;87;p12"/>
          <p:cNvSpPr txBox="1"/>
          <p:nvPr>
            <p:ph idx="10" type="dt"/>
          </p:nvPr>
        </p:nvSpPr>
        <p:spPr>
          <a:xfrm>
            <a:off x="485166" y="7232650"/>
            <a:ext cx="3223234" cy="387350"/>
          </a:xfrm>
          <a:prstGeom prst="rect">
            <a:avLst/>
          </a:prstGeom>
          <a:noFill/>
          <a:ln>
            <a:noFill/>
          </a:ln>
        </p:spPr>
        <p:txBody>
          <a:bodyPr anchorCtr="0" anchor="t" bIns="50925" lIns="101850" spcFirstLastPara="1" rIns="101850" wrap="square" tIns="5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2"/>
          <p:cNvSpPr txBox="1"/>
          <p:nvPr>
            <p:ph idx="11" type="ftr"/>
          </p:nvPr>
        </p:nvSpPr>
        <p:spPr>
          <a:xfrm>
            <a:off x="4721454" y="7232650"/>
            <a:ext cx="4374701" cy="387350"/>
          </a:xfrm>
          <a:prstGeom prst="rect">
            <a:avLst/>
          </a:prstGeom>
          <a:noFill/>
          <a:ln>
            <a:noFill/>
          </a:ln>
        </p:spPr>
        <p:txBody>
          <a:bodyPr anchorCtr="0" anchor="t" bIns="50925" lIns="101850" spcFirstLastPara="1" rIns="101850" wrap="square" tIns="5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2"/>
          <p:cNvSpPr txBox="1"/>
          <p:nvPr>
            <p:ph idx="12" type="sldNum"/>
          </p:nvPr>
        </p:nvSpPr>
        <p:spPr>
          <a:xfrm>
            <a:off x="10086366" y="7232650"/>
            <a:ext cx="3223234" cy="387350"/>
          </a:xfrm>
          <a:prstGeom prst="rect">
            <a:avLst/>
          </a:prstGeom>
          <a:noFill/>
          <a:ln>
            <a:noFill/>
          </a:ln>
        </p:spPr>
        <p:txBody>
          <a:bodyPr anchorCtr="0" anchor="t" bIns="50925" lIns="101850" spcFirstLastPara="1" rIns="101850" wrap="square" tIns="50925">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3"/>
          <p:cNvSpPr txBox="1"/>
          <p:nvPr>
            <p:ph type="title"/>
          </p:nvPr>
        </p:nvSpPr>
        <p:spPr>
          <a:xfrm>
            <a:off x="508001" y="228600"/>
            <a:ext cx="12801598" cy="685800"/>
          </a:xfrm>
          <a:prstGeom prst="rect">
            <a:avLst/>
          </a:prstGeom>
          <a:noFill/>
          <a:ln>
            <a:noFill/>
          </a:ln>
        </p:spPr>
        <p:txBody>
          <a:bodyPr anchorCtr="0" anchor="ctr" bIns="50925" lIns="101875" spcFirstLastPara="1" rIns="101875" wrap="square" tIns="5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p:nvPr>
            <p:ph idx="1" type="body"/>
          </p:nvPr>
        </p:nvSpPr>
        <p:spPr>
          <a:xfrm>
            <a:off x="508001" y="1381125"/>
            <a:ext cx="12801598" cy="5268913"/>
          </a:xfrm>
          <a:prstGeom prst="rect">
            <a:avLst/>
          </a:prstGeom>
          <a:noFill/>
          <a:ln>
            <a:noFill/>
          </a:ln>
        </p:spPr>
        <p:txBody>
          <a:bodyPr anchorCtr="0" anchor="t" bIns="50925" lIns="101875" spcFirstLastPara="1" rIns="101875" wrap="square" tIns="50925">
            <a:noAutofit/>
          </a:bodyPr>
          <a:lstStyle>
            <a:lvl1pPr indent="-406400" lvl="0" marL="457200" algn="l">
              <a:spcBef>
                <a:spcPts val="560"/>
              </a:spcBef>
              <a:spcAft>
                <a:spcPts val="0"/>
              </a:spcAft>
              <a:buClr>
                <a:srgbClr val="333399"/>
              </a:buClr>
              <a:buSzPts val="2800"/>
              <a:buFont typeface="Arial"/>
              <a:buChar char="•"/>
              <a:defRPr sz="2800"/>
            </a:lvl1pPr>
            <a:lvl2pPr indent="-406400" lvl="1" marL="914400" algn="l">
              <a:spcBef>
                <a:spcPts val="560"/>
              </a:spcBef>
              <a:spcAft>
                <a:spcPts val="0"/>
              </a:spcAft>
              <a:buClr>
                <a:schemeClr val="dk1"/>
              </a:buClr>
              <a:buSzPts val="2800"/>
              <a:buFont typeface="Arial"/>
              <a:buChar char="•"/>
              <a:defRPr sz="28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30200" lvl="4" marL="2286000" algn="l">
              <a:spcBef>
                <a:spcPts val="320"/>
              </a:spcBef>
              <a:spcAft>
                <a:spcPts val="0"/>
              </a:spcAft>
              <a:buClr>
                <a:schemeClr val="dk1"/>
              </a:buClr>
              <a:buSzPts val="1600"/>
              <a:buChar char="▪"/>
              <a:defRPr sz="16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 name="Google Shape;30;p3"/>
          <p:cNvSpPr txBox="1"/>
          <p:nvPr>
            <p:ph idx="10" type="dt"/>
          </p:nvPr>
        </p:nvSpPr>
        <p:spPr>
          <a:xfrm>
            <a:off x="485166" y="7232650"/>
            <a:ext cx="3223234" cy="387350"/>
          </a:xfrm>
          <a:prstGeom prst="rect">
            <a:avLst/>
          </a:prstGeom>
          <a:noFill/>
          <a:ln>
            <a:noFill/>
          </a:ln>
        </p:spPr>
        <p:txBody>
          <a:bodyPr anchorCtr="0" anchor="t" bIns="50925" lIns="101850" spcFirstLastPara="1" rIns="101850" wrap="square" tIns="5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
          <p:cNvSpPr txBox="1"/>
          <p:nvPr>
            <p:ph idx="11" type="ftr"/>
          </p:nvPr>
        </p:nvSpPr>
        <p:spPr>
          <a:xfrm>
            <a:off x="4721454" y="7232650"/>
            <a:ext cx="4374701" cy="387350"/>
          </a:xfrm>
          <a:prstGeom prst="rect">
            <a:avLst/>
          </a:prstGeom>
          <a:noFill/>
          <a:ln>
            <a:noFill/>
          </a:ln>
        </p:spPr>
        <p:txBody>
          <a:bodyPr anchorCtr="0" anchor="t" bIns="50925" lIns="101850" spcFirstLastPara="1" rIns="101850" wrap="square" tIns="5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
          <p:cNvSpPr txBox="1"/>
          <p:nvPr>
            <p:ph idx="12" type="sldNum"/>
          </p:nvPr>
        </p:nvSpPr>
        <p:spPr>
          <a:xfrm>
            <a:off x="10086366" y="7232650"/>
            <a:ext cx="3223234" cy="387350"/>
          </a:xfrm>
          <a:prstGeom prst="rect">
            <a:avLst/>
          </a:prstGeom>
          <a:noFill/>
          <a:ln>
            <a:noFill/>
          </a:ln>
        </p:spPr>
        <p:txBody>
          <a:bodyPr anchorCtr="0" anchor="t" bIns="50925" lIns="101850" spcFirstLastPara="1" rIns="101850" wrap="square" tIns="50925">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4"/>
          <p:cNvSpPr txBox="1"/>
          <p:nvPr>
            <p:ph type="title"/>
          </p:nvPr>
        </p:nvSpPr>
        <p:spPr>
          <a:xfrm>
            <a:off x="1092589" y="4994275"/>
            <a:ext cx="11743651" cy="1544638"/>
          </a:xfrm>
          <a:prstGeom prst="rect">
            <a:avLst/>
          </a:prstGeom>
          <a:noFill/>
          <a:ln>
            <a:noFill/>
          </a:ln>
        </p:spPr>
        <p:txBody>
          <a:bodyPr anchorCtr="0" anchor="t" bIns="50925" lIns="101875" spcFirstLastPara="1" rIns="101875" wrap="square" tIns="50925">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idx="1" type="body"/>
          </p:nvPr>
        </p:nvSpPr>
        <p:spPr>
          <a:xfrm>
            <a:off x="1092589" y="3294063"/>
            <a:ext cx="11743651" cy="1700212"/>
          </a:xfrm>
          <a:prstGeom prst="rect">
            <a:avLst/>
          </a:prstGeom>
          <a:noFill/>
          <a:ln>
            <a:noFill/>
          </a:ln>
        </p:spPr>
        <p:txBody>
          <a:bodyPr anchorCtr="0" anchor="b" bIns="50925" lIns="101875" spcFirstLastPara="1" rIns="101875" wrap="square" tIns="50925">
            <a:noAutofit/>
          </a:bodyPr>
          <a:lstStyle>
            <a:lvl1pPr indent="-228600" lvl="0" marL="457200" algn="l">
              <a:spcBef>
                <a:spcPts val="400"/>
              </a:spcBef>
              <a:spcAft>
                <a:spcPts val="0"/>
              </a:spcAft>
              <a:buClr>
                <a:srgbClr val="333399"/>
              </a:buClr>
              <a:buSzPts val="2000"/>
              <a:buFont typeface="Arial"/>
              <a:buNone/>
              <a:defRPr sz="2000"/>
            </a:lvl1pPr>
            <a:lvl2pPr indent="-228600" lvl="1" marL="914400" algn="l">
              <a:spcBef>
                <a:spcPts val="360"/>
              </a:spcBef>
              <a:spcAft>
                <a:spcPts val="0"/>
              </a:spcAft>
              <a:buClr>
                <a:schemeClr val="dk1"/>
              </a:buClr>
              <a:buSzPts val="1800"/>
              <a:buFont typeface="Arial"/>
              <a:buNone/>
              <a:defRPr sz="1800"/>
            </a:lvl2pPr>
            <a:lvl3pPr indent="-228600" lvl="2" marL="1371600" algn="l">
              <a:spcBef>
                <a:spcPts val="320"/>
              </a:spcBef>
              <a:spcAft>
                <a:spcPts val="0"/>
              </a:spcAft>
              <a:buClr>
                <a:schemeClr val="dk1"/>
              </a:buClr>
              <a:buSzPts val="1600"/>
              <a:buNone/>
              <a:defRPr sz="1600"/>
            </a:lvl3pPr>
            <a:lvl4pPr indent="-228600" lvl="3" marL="1828800" algn="l">
              <a:spcBef>
                <a:spcPts val="280"/>
              </a:spcBef>
              <a:spcAft>
                <a:spcPts val="0"/>
              </a:spcAft>
              <a:buClr>
                <a:schemeClr val="dk1"/>
              </a:buClr>
              <a:buSzPts val="1400"/>
              <a:buNone/>
              <a:defRPr sz="1400"/>
            </a:lvl4pPr>
            <a:lvl5pPr indent="-228600" lvl="4" marL="2286000" algn="l">
              <a:spcBef>
                <a:spcPts val="280"/>
              </a:spcBef>
              <a:spcAft>
                <a:spcPts val="0"/>
              </a:spcAft>
              <a:buClr>
                <a:schemeClr val="dk1"/>
              </a:buClr>
              <a:buSzPts val="1400"/>
              <a:buNone/>
              <a:defRPr sz="1400"/>
            </a:lvl5pPr>
            <a:lvl6pPr indent="-228600" lvl="5" marL="2743200" algn="l">
              <a:spcBef>
                <a:spcPts val="280"/>
              </a:spcBef>
              <a:spcAft>
                <a:spcPts val="0"/>
              </a:spcAft>
              <a:buClr>
                <a:schemeClr val="dk1"/>
              </a:buClr>
              <a:buSzPts val="1400"/>
              <a:buNone/>
              <a:defRPr sz="1400"/>
            </a:lvl6pPr>
            <a:lvl7pPr indent="-228600" lvl="6" marL="3200400" algn="l">
              <a:spcBef>
                <a:spcPts val="280"/>
              </a:spcBef>
              <a:spcAft>
                <a:spcPts val="0"/>
              </a:spcAft>
              <a:buClr>
                <a:schemeClr val="dk1"/>
              </a:buClr>
              <a:buSzPts val="1400"/>
              <a:buNone/>
              <a:defRPr sz="1400"/>
            </a:lvl7pPr>
            <a:lvl8pPr indent="-228600" lvl="7" marL="3657600" algn="l">
              <a:spcBef>
                <a:spcPts val="280"/>
              </a:spcBef>
              <a:spcAft>
                <a:spcPts val="0"/>
              </a:spcAft>
              <a:buClr>
                <a:schemeClr val="dk1"/>
              </a:buClr>
              <a:buSzPts val="1400"/>
              <a:buNone/>
              <a:defRPr sz="1400"/>
            </a:lvl8pPr>
            <a:lvl9pPr indent="-228600" lvl="8" marL="4114800" algn="l">
              <a:spcBef>
                <a:spcPts val="280"/>
              </a:spcBef>
              <a:spcAft>
                <a:spcPts val="0"/>
              </a:spcAft>
              <a:buClr>
                <a:schemeClr val="dk1"/>
              </a:buClr>
              <a:buSzPts val="1400"/>
              <a:buNone/>
              <a:defRPr sz="1400"/>
            </a:lvl9pPr>
          </a:lstStyle>
          <a:p/>
        </p:txBody>
      </p:sp>
      <p:sp>
        <p:nvSpPr>
          <p:cNvPr id="36" name="Google Shape;36;p4"/>
          <p:cNvSpPr txBox="1"/>
          <p:nvPr>
            <p:ph idx="10" type="dt"/>
          </p:nvPr>
        </p:nvSpPr>
        <p:spPr>
          <a:xfrm>
            <a:off x="485166" y="7232650"/>
            <a:ext cx="3223234" cy="387350"/>
          </a:xfrm>
          <a:prstGeom prst="rect">
            <a:avLst/>
          </a:prstGeom>
          <a:noFill/>
          <a:ln>
            <a:noFill/>
          </a:ln>
        </p:spPr>
        <p:txBody>
          <a:bodyPr anchorCtr="0" anchor="t" bIns="50925" lIns="101850" spcFirstLastPara="1" rIns="101850" wrap="square" tIns="5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
          <p:cNvSpPr txBox="1"/>
          <p:nvPr>
            <p:ph idx="11" type="ftr"/>
          </p:nvPr>
        </p:nvSpPr>
        <p:spPr>
          <a:xfrm>
            <a:off x="4721454" y="7232650"/>
            <a:ext cx="4374701" cy="387350"/>
          </a:xfrm>
          <a:prstGeom prst="rect">
            <a:avLst/>
          </a:prstGeom>
          <a:noFill/>
          <a:ln>
            <a:noFill/>
          </a:ln>
        </p:spPr>
        <p:txBody>
          <a:bodyPr anchorCtr="0" anchor="t" bIns="50925" lIns="101850" spcFirstLastPara="1" rIns="101850" wrap="square" tIns="5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
          <p:cNvSpPr txBox="1"/>
          <p:nvPr>
            <p:ph idx="12" type="sldNum"/>
          </p:nvPr>
        </p:nvSpPr>
        <p:spPr>
          <a:xfrm>
            <a:off x="10086366" y="7232650"/>
            <a:ext cx="3223234" cy="387350"/>
          </a:xfrm>
          <a:prstGeom prst="rect">
            <a:avLst/>
          </a:prstGeom>
          <a:noFill/>
          <a:ln>
            <a:noFill/>
          </a:ln>
        </p:spPr>
        <p:txBody>
          <a:bodyPr anchorCtr="0" anchor="t" bIns="50925" lIns="101850" spcFirstLastPara="1" rIns="101850" wrap="square" tIns="50925">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5"/>
          <p:cNvSpPr txBox="1"/>
          <p:nvPr>
            <p:ph type="title"/>
          </p:nvPr>
        </p:nvSpPr>
        <p:spPr>
          <a:xfrm>
            <a:off x="508001" y="228600"/>
            <a:ext cx="12801598" cy="685800"/>
          </a:xfrm>
          <a:prstGeom prst="rect">
            <a:avLst/>
          </a:prstGeom>
          <a:noFill/>
          <a:ln>
            <a:noFill/>
          </a:ln>
        </p:spPr>
        <p:txBody>
          <a:bodyPr anchorCtr="0" anchor="ctr" bIns="50925" lIns="101875" spcFirstLastPara="1" rIns="101875" wrap="square" tIns="5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 type="body"/>
          </p:nvPr>
        </p:nvSpPr>
        <p:spPr>
          <a:xfrm>
            <a:off x="732751" y="1381125"/>
            <a:ext cx="6071370" cy="5268913"/>
          </a:xfrm>
          <a:prstGeom prst="rect">
            <a:avLst/>
          </a:prstGeom>
          <a:noFill/>
          <a:ln>
            <a:noFill/>
          </a:ln>
        </p:spPr>
        <p:txBody>
          <a:bodyPr anchorCtr="0" anchor="t" bIns="50925" lIns="101875" spcFirstLastPara="1" rIns="101875" wrap="square" tIns="50925">
            <a:noAutofit/>
          </a:bodyPr>
          <a:lstStyle>
            <a:lvl1pPr indent="-406400" lvl="0" marL="457200" algn="l">
              <a:spcBef>
                <a:spcPts val="560"/>
              </a:spcBef>
              <a:spcAft>
                <a:spcPts val="0"/>
              </a:spcAft>
              <a:buClr>
                <a:srgbClr val="333399"/>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2" name="Google Shape;42;p5"/>
          <p:cNvSpPr txBox="1"/>
          <p:nvPr>
            <p:ph idx="2" type="body"/>
          </p:nvPr>
        </p:nvSpPr>
        <p:spPr>
          <a:xfrm>
            <a:off x="7013479" y="1381125"/>
            <a:ext cx="6071370" cy="5268913"/>
          </a:xfrm>
          <a:prstGeom prst="rect">
            <a:avLst/>
          </a:prstGeom>
          <a:noFill/>
          <a:ln>
            <a:noFill/>
          </a:ln>
        </p:spPr>
        <p:txBody>
          <a:bodyPr anchorCtr="0" anchor="t" bIns="50925" lIns="101875" spcFirstLastPara="1" rIns="101875" wrap="square" tIns="50925">
            <a:noAutofit/>
          </a:bodyPr>
          <a:lstStyle>
            <a:lvl1pPr indent="-406400" lvl="0" marL="457200" algn="l">
              <a:spcBef>
                <a:spcPts val="560"/>
              </a:spcBef>
              <a:spcAft>
                <a:spcPts val="0"/>
              </a:spcAft>
              <a:buClr>
                <a:srgbClr val="333399"/>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3" name="Google Shape;43;p5"/>
          <p:cNvSpPr txBox="1"/>
          <p:nvPr>
            <p:ph idx="10" type="dt"/>
          </p:nvPr>
        </p:nvSpPr>
        <p:spPr>
          <a:xfrm>
            <a:off x="485166" y="7232650"/>
            <a:ext cx="3223234" cy="387350"/>
          </a:xfrm>
          <a:prstGeom prst="rect">
            <a:avLst/>
          </a:prstGeom>
          <a:noFill/>
          <a:ln>
            <a:noFill/>
          </a:ln>
        </p:spPr>
        <p:txBody>
          <a:bodyPr anchorCtr="0" anchor="t" bIns="50925" lIns="101850" spcFirstLastPara="1" rIns="101850" wrap="square" tIns="5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
          <p:cNvSpPr txBox="1"/>
          <p:nvPr>
            <p:ph idx="11" type="ftr"/>
          </p:nvPr>
        </p:nvSpPr>
        <p:spPr>
          <a:xfrm>
            <a:off x="4721454" y="7232650"/>
            <a:ext cx="4374701" cy="387350"/>
          </a:xfrm>
          <a:prstGeom prst="rect">
            <a:avLst/>
          </a:prstGeom>
          <a:noFill/>
          <a:ln>
            <a:noFill/>
          </a:ln>
        </p:spPr>
        <p:txBody>
          <a:bodyPr anchorCtr="0" anchor="t" bIns="50925" lIns="101850" spcFirstLastPara="1" rIns="101850" wrap="square" tIns="5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
          <p:cNvSpPr txBox="1"/>
          <p:nvPr>
            <p:ph idx="12" type="sldNum"/>
          </p:nvPr>
        </p:nvSpPr>
        <p:spPr>
          <a:xfrm>
            <a:off x="10086366" y="7232650"/>
            <a:ext cx="3223234" cy="387350"/>
          </a:xfrm>
          <a:prstGeom prst="rect">
            <a:avLst/>
          </a:prstGeom>
          <a:noFill/>
          <a:ln>
            <a:noFill/>
          </a:ln>
        </p:spPr>
        <p:txBody>
          <a:bodyPr anchorCtr="0" anchor="t" bIns="50925" lIns="101850" spcFirstLastPara="1" rIns="101850" wrap="square" tIns="50925">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6" name="Shape 46"/>
        <p:cNvGrpSpPr/>
        <p:nvPr/>
      </p:nvGrpSpPr>
      <p:grpSpPr>
        <a:xfrm>
          <a:off x="0" y="0"/>
          <a:ext cx="0" cy="0"/>
          <a:chOff x="0" y="0"/>
          <a:chExt cx="0" cy="0"/>
        </a:xfrm>
      </p:grpSpPr>
      <p:sp>
        <p:nvSpPr>
          <p:cNvPr id="47" name="Google Shape;47;p6"/>
          <p:cNvSpPr txBox="1"/>
          <p:nvPr>
            <p:ph type="title"/>
          </p:nvPr>
        </p:nvSpPr>
        <p:spPr>
          <a:xfrm>
            <a:off x="691317" y="311150"/>
            <a:ext cx="12434968" cy="1295400"/>
          </a:xfrm>
          <a:prstGeom prst="rect">
            <a:avLst/>
          </a:prstGeom>
          <a:noFill/>
          <a:ln>
            <a:noFill/>
          </a:ln>
        </p:spPr>
        <p:txBody>
          <a:bodyPr anchorCtr="0" anchor="ctr" bIns="50925" lIns="101875" spcFirstLastPara="1" rIns="101875" wrap="square" tIns="5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 type="body"/>
          </p:nvPr>
        </p:nvSpPr>
        <p:spPr>
          <a:xfrm>
            <a:off x="691317" y="1739900"/>
            <a:ext cx="6104081" cy="725488"/>
          </a:xfrm>
          <a:prstGeom prst="rect">
            <a:avLst/>
          </a:prstGeom>
          <a:noFill/>
          <a:ln>
            <a:noFill/>
          </a:ln>
        </p:spPr>
        <p:txBody>
          <a:bodyPr anchorCtr="0" anchor="b" bIns="50925" lIns="101875" spcFirstLastPara="1" rIns="101875" wrap="square" tIns="50925">
            <a:noAutofit/>
          </a:bodyPr>
          <a:lstStyle>
            <a:lvl1pPr indent="-228600" lvl="0" marL="457200" algn="l">
              <a:spcBef>
                <a:spcPts val="480"/>
              </a:spcBef>
              <a:spcAft>
                <a:spcPts val="0"/>
              </a:spcAft>
              <a:buClr>
                <a:srgbClr val="333399"/>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6"/>
          <p:cNvSpPr txBox="1"/>
          <p:nvPr>
            <p:ph idx="2" type="body"/>
          </p:nvPr>
        </p:nvSpPr>
        <p:spPr>
          <a:xfrm>
            <a:off x="691317" y="2465393"/>
            <a:ext cx="6104081" cy="4478337"/>
          </a:xfrm>
          <a:prstGeom prst="rect">
            <a:avLst/>
          </a:prstGeom>
          <a:noFill/>
          <a:ln>
            <a:noFill/>
          </a:ln>
        </p:spPr>
        <p:txBody>
          <a:bodyPr anchorCtr="0" anchor="t" bIns="50925" lIns="101875" spcFirstLastPara="1" rIns="101875" wrap="square" tIns="50925">
            <a:noAutofit/>
          </a:bodyPr>
          <a:lstStyle>
            <a:lvl1pPr indent="-381000" lvl="0" marL="457200" algn="l">
              <a:spcBef>
                <a:spcPts val="480"/>
              </a:spcBef>
              <a:spcAft>
                <a:spcPts val="0"/>
              </a:spcAft>
              <a:buClr>
                <a:srgbClr val="333399"/>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6"/>
          <p:cNvSpPr txBox="1"/>
          <p:nvPr>
            <p:ph idx="3" type="body"/>
          </p:nvPr>
        </p:nvSpPr>
        <p:spPr>
          <a:xfrm>
            <a:off x="7020023" y="1739900"/>
            <a:ext cx="6106263" cy="725488"/>
          </a:xfrm>
          <a:prstGeom prst="rect">
            <a:avLst/>
          </a:prstGeom>
          <a:noFill/>
          <a:ln>
            <a:noFill/>
          </a:ln>
        </p:spPr>
        <p:txBody>
          <a:bodyPr anchorCtr="0" anchor="b" bIns="50925" lIns="101875" spcFirstLastPara="1" rIns="101875" wrap="square" tIns="50925">
            <a:noAutofit/>
          </a:bodyPr>
          <a:lstStyle>
            <a:lvl1pPr indent="-228600" lvl="0" marL="457200" algn="l">
              <a:spcBef>
                <a:spcPts val="480"/>
              </a:spcBef>
              <a:spcAft>
                <a:spcPts val="0"/>
              </a:spcAft>
              <a:buClr>
                <a:srgbClr val="333399"/>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1" name="Google Shape;51;p6"/>
          <p:cNvSpPr txBox="1"/>
          <p:nvPr>
            <p:ph idx="4" type="body"/>
          </p:nvPr>
        </p:nvSpPr>
        <p:spPr>
          <a:xfrm>
            <a:off x="7020023" y="2465393"/>
            <a:ext cx="6106263" cy="4478337"/>
          </a:xfrm>
          <a:prstGeom prst="rect">
            <a:avLst/>
          </a:prstGeom>
          <a:noFill/>
          <a:ln>
            <a:noFill/>
          </a:ln>
        </p:spPr>
        <p:txBody>
          <a:bodyPr anchorCtr="0" anchor="t" bIns="50925" lIns="101875" spcFirstLastPara="1" rIns="101875" wrap="square" tIns="50925">
            <a:noAutofit/>
          </a:bodyPr>
          <a:lstStyle>
            <a:lvl1pPr indent="-381000" lvl="0" marL="457200" algn="l">
              <a:spcBef>
                <a:spcPts val="480"/>
              </a:spcBef>
              <a:spcAft>
                <a:spcPts val="0"/>
              </a:spcAft>
              <a:buClr>
                <a:srgbClr val="333399"/>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2" name="Google Shape;52;p6"/>
          <p:cNvSpPr txBox="1"/>
          <p:nvPr>
            <p:ph idx="10" type="dt"/>
          </p:nvPr>
        </p:nvSpPr>
        <p:spPr>
          <a:xfrm>
            <a:off x="485166" y="7232650"/>
            <a:ext cx="3223234" cy="387350"/>
          </a:xfrm>
          <a:prstGeom prst="rect">
            <a:avLst/>
          </a:prstGeom>
          <a:noFill/>
          <a:ln>
            <a:noFill/>
          </a:ln>
        </p:spPr>
        <p:txBody>
          <a:bodyPr anchorCtr="0" anchor="t" bIns="50925" lIns="101850" spcFirstLastPara="1" rIns="101850" wrap="square" tIns="5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1" type="ftr"/>
          </p:nvPr>
        </p:nvSpPr>
        <p:spPr>
          <a:xfrm>
            <a:off x="4721454" y="7232650"/>
            <a:ext cx="4374701" cy="387350"/>
          </a:xfrm>
          <a:prstGeom prst="rect">
            <a:avLst/>
          </a:prstGeom>
          <a:noFill/>
          <a:ln>
            <a:noFill/>
          </a:ln>
        </p:spPr>
        <p:txBody>
          <a:bodyPr anchorCtr="0" anchor="t" bIns="50925" lIns="101850" spcFirstLastPara="1" rIns="101850" wrap="square" tIns="5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6"/>
          <p:cNvSpPr txBox="1"/>
          <p:nvPr>
            <p:ph idx="12" type="sldNum"/>
          </p:nvPr>
        </p:nvSpPr>
        <p:spPr>
          <a:xfrm>
            <a:off x="10086366" y="7232650"/>
            <a:ext cx="3223234" cy="387350"/>
          </a:xfrm>
          <a:prstGeom prst="rect">
            <a:avLst/>
          </a:prstGeom>
          <a:noFill/>
          <a:ln>
            <a:noFill/>
          </a:ln>
        </p:spPr>
        <p:txBody>
          <a:bodyPr anchorCtr="0" anchor="t" bIns="50925" lIns="101850" spcFirstLastPara="1" rIns="101850" wrap="square" tIns="50925">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7"/>
          <p:cNvSpPr txBox="1"/>
          <p:nvPr>
            <p:ph type="title"/>
          </p:nvPr>
        </p:nvSpPr>
        <p:spPr>
          <a:xfrm>
            <a:off x="508001" y="228600"/>
            <a:ext cx="12801598" cy="685800"/>
          </a:xfrm>
          <a:prstGeom prst="rect">
            <a:avLst/>
          </a:prstGeom>
          <a:noFill/>
          <a:ln>
            <a:noFill/>
          </a:ln>
        </p:spPr>
        <p:txBody>
          <a:bodyPr anchorCtr="0" anchor="ctr" bIns="50925" lIns="101875" spcFirstLastPara="1" rIns="101875" wrap="square" tIns="5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p:nvPr>
            <p:ph idx="10" type="dt"/>
          </p:nvPr>
        </p:nvSpPr>
        <p:spPr>
          <a:xfrm>
            <a:off x="485166" y="7232650"/>
            <a:ext cx="3223234" cy="387350"/>
          </a:xfrm>
          <a:prstGeom prst="rect">
            <a:avLst/>
          </a:prstGeom>
          <a:noFill/>
          <a:ln>
            <a:noFill/>
          </a:ln>
        </p:spPr>
        <p:txBody>
          <a:bodyPr anchorCtr="0" anchor="t" bIns="50925" lIns="101850" spcFirstLastPara="1" rIns="101850" wrap="square" tIns="5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
          <p:cNvSpPr txBox="1"/>
          <p:nvPr>
            <p:ph idx="11" type="ftr"/>
          </p:nvPr>
        </p:nvSpPr>
        <p:spPr>
          <a:xfrm>
            <a:off x="4721454" y="7232650"/>
            <a:ext cx="4374701" cy="387350"/>
          </a:xfrm>
          <a:prstGeom prst="rect">
            <a:avLst/>
          </a:prstGeom>
          <a:noFill/>
          <a:ln>
            <a:noFill/>
          </a:ln>
        </p:spPr>
        <p:txBody>
          <a:bodyPr anchorCtr="0" anchor="t" bIns="50925" lIns="101850" spcFirstLastPara="1" rIns="101850" wrap="square" tIns="5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7"/>
          <p:cNvSpPr txBox="1"/>
          <p:nvPr>
            <p:ph idx="12" type="sldNum"/>
          </p:nvPr>
        </p:nvSpPr>
        <p:spPr>
          <a:xfrm>
            <a:off x="10086366" y="7232650"/>
            <a:ext cx="3223234" cy="387350"/>
          </a:xfrm>
          <a:prstGeom prst="rect">
            <a:avLst/>
          </a:prstGeom>
          <a:noFill/>
          <a:ln>
            <a:noFill/>
          </a:ln>
        </p:spPr>
        <p:txBody>
          <a:bodyPr anchorCtr="0" anchor="t" bIns="50925" lIns="101850" spcFirstLastPara="1" rIns="101850" wrap="square" tIns="50925">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8"/>
          <p:cNvSpPr txBox="1"/>
          <p:nvPr>
            <p:ph idx="10" type="dt"/>
          </p:nvPr>
        </p:nvSpPr>
        <p:spPr>
          <a:xfrm>
            <a:off x="485166" y="7232650"/>
            <a:ext cx="3223234" cy="387350"/>
          </a:xfrm>
          <a:prstGeom prst="rect">
            <a:avLst/>
          </a:prstGeom>
          <a:noFill/>
          <a:ln>
            <a:noFill/>
          </a:ln>
        </p:spPr>
        <p:txBody>
          <a:bodyPr anchorCtr="0" anchor="t" bIns="50925" lIns="101850" spcFirstLastPara="1" rIns="101850" wrap="square" tIns="5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8"/>
          <p:cNvSpPr txBox="1"/>
          <p:nvPr>
            <p:ph idx="11" type="ftr"/>
          </p:nvPr>
        </p:nvSpPr>
        <p:spPr>
          <a:xfrm>
            <a:off x="4721454" y="7232650"/>
            <a:ext cx="4374701" cy="387350"/>
          </a:xfrm>
          <a:prstGeom prst="rect">
            <a:avLst/>
          </a:prstGeom>
          <a:noFill/>
          <a:ln>
            <a:noFill/>
          </a:ln>
        </p:spPr>
        <p:txBody>
          <a:bodyPr anchorCtr="0" anchor="t" bIns="50925" lIns="101850" spcFirstLastPara="1" rIns="101850" wrap="square" tIns="5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
          <p:cNvSpPr txBox="1"/>
          <p:nvPr>
            <p:ph idx="12" type="sldNum"/>
          </p:nvPr>
        </p:nvSpPr>
        <p:spPr>
          <a:xfrm>
            <a:off x="10086366" y="7232650"/>
            <a:ext cx="3223234" cy="387350"/>
          </a:xfrm>
          <a:prstGeom prst="rect">
            <a:avLst/>
          </a:prstGeom>
          <a:noFill/>
          <a:ln>
            <a:noFill/>
          </a:ln>
        </p:spPr>
        <p:txBody>
          <a:bodyPr anchorCtr="0" anchor="t" bIns="50925" lIns="101850" spcFirstLastPara="1" rIns="101850" wrap="square" tIns="50925">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4" name="Shape 64"/>
        <p:cNvGrpSpPr/>
        <p:nvPr/>
      </p:nvGrpSpPr>
      <p:grpSpPr>
        <a:xfrm>
          <a:off x="0" y="0"/>
          <a:ext cx="0" cy="0"/>
          <a:chOff x="0" y="0"/>
          <a:chExt cx="0" cy="0"/>
        </a:xfrm>
      </p:grpSpPr>
      <p:sp>
        <p:nvSpPr>
          <p:cNvPr id="65" name="Google Shape;65;p9"/>
          <p:cNvSpPr txBox="1"/>
          <p:nvPr>
            <p:ph type="title"/>
          </p:nvPr>
        </p:nvSpPr>
        <p:spPr>
          <a:xfrm>
            <a:off x="691317" y="309568"/>
            <a:ext cx="4544804" cy="1317625"/>
          </a:xfrm>
          <a:prstGeom prst="rect">
            <a:avLst/>
          </a:prstGeom>
          <a:noFill/>
          <a:ln>
            <a:noFill/>
          </a:ln>
        </p:spPr>
        <p:txBody>
          <a:bodyPr anchorCtr="0" anchor="b" bIns="50925" lIns="101875" spcFirstLastPara="1" rIns="101875" wrap="square" tIns="50925">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 type="body"/>
          </p:nvPr>
        </p:nvSpPr>
        <p:spPr>
          <a:xfrm>
            <a:off x="5401863" y="309563"/>
            <a:ext cx="7724422" cy="6634162"/>
          </a:xfrm>
          <a:prstGeom prst="rect">
            <a:avLst/>
          </a:prstGeom>
          <a:noFill/>
          <a:ln>
            <a:noFill/>
          </a:ln>
        </p:spPr>
        <p:txBody>
          <a:bodyPr anchorCtr="0" anchor="t" bIns="50925" lIns="101875" spcFirstLastPara="1" rIns="101875" wrap="square" tIns="50925">
            <a:noAutofit/>
          </a:bodyPr>
          <a:lstStyle>
            <a:lvl1pPr indent="-431800" lvl="0" marL="457200" algn="l">
              <a:spcBef>
                <a:spcPts val="640"/>
              </a:spcBef>
              <a:spcAft>
                <a:spcPts val="0"/>
              </a:spcAft>
              <a:buClr>
                <a:srgbClr val="333399"/>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7" name="Google Shape;67;p9"/>
          <p:cNvSpPr txBox="1"/>
          <p:nvPr>
            <p:ph idx="2" type="body"/>
          </p:nvPr>
        </p:nvSpPr>
        <p:spPr>
          <a:xfrm>
            <a:off x="691317" y="1627193"/>
            <a:ext cx="4544804" cy="5316537"/>
          </a:xfrm>
          <a:prstGeom prst="rect">
            <a:avLst/>
          </a:prstGeom>
          <a:noFill/>
          <a:ln>
            <a:noFill/>
          </a:ln>
        </p:spPr>
        <p:txBody>
          <a:bodyPr anchorCtr="0" anchor="t" bIns="50925" lIns="101875" spcFirstLastPara="1" rIns="101875" wrap="square" tIns="50925">
            <a:noAutofit/>
          </a:bodyPr>
          <a:lstStyle>
            <a:lvl1pPr indent="-228600" lvl="0" marL="457200" algn="l">
              <a:spcBef>
                <a:spcPts val="280"/>
              </a:spcBef>
              <a:spcAft>
                <a:spcPts val="0"/>
              </a:spcAft>
              <a:buClr>
                <a:srgbClr val="333399"/>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8" name="Google Shape;68;p9"/>
          <p:cNvSpPr txBox="1"/>
          <p:nvPr>
            <p:ph idx="10" type="dt"/>
          </p:nvPr>
        </p:nvSpPr>
        <p:spPr>
          <a:xfrm>
            <a:off x="485166" y="7232650"/>
            <a:ext cx="3223234" cy="387350"/>
          </a:xfrm>
          <a:prstGeom prst="rect">
            <a:avLst/>
          </a:prstGeom>
          <a:noFill/>
          <a:ln>
            <a:noFill/>
          </a:ln>
        </p:spPr>
        <p:txBody>
          <a:bodyPr anchorCtr="0" anchor="t" bIns="50925" lIns="101850" spcFirstLastPara="1" rIns="101850" wrap="square" tIns="5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9"/>
          <p:cNvSpPr txBox="1"/>
          <p:nvPr>
            <p:ph idx="11" type="ftr"/>
          </p:nvPr>
        </p:nvSpPr>
        <p:spPr>
          <a:xfrm>
            <a:off x="4721454" y="7232650"/>
            <a:ext cx="4374701" cy="387350"/>
          </a:xfrm>
          <a:prstGeom prst="rect">
            <a:avLst/>
          </a:prstGeom>
          <a:noFill/>
          <a:ln>
            <a:noFill/>
          </a:ln>
        </p:spPr>
        <p:txBody>
          <a:bodyPr anchorCtr="0" anchor="t" bIns="50925" lIns="101850" spcFirstLastPara="1" rIns="101850" wrap="square" tIns="5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idx="12" type="sldNum"/>
          </p:nvPr>
        </p:nvSpPr>
        <p:spPr>
          <a:xfrm>
            <a:off x="10086366" y="7232650"/>
            <a:ext cx="3223234" cy="387350"/>
          </a:xfrm>
          <a:prstGeom prst="rect">
            <a:avLst/>
          </a:prstGeom>
          <a:noFill/>
          <a:ln>
            <a:noFill/>
          </a:ln>
        </p:spPr>
        <p:txBody>
          <a:bodyPr anchorCtr="0" anchor="t" bIns="50925" lIns="101850" spcFirstLastPara="1" rIns="101850" wrap="square" tIns="50925">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10"/>
          <p:cNvSpPr txBox="1"/>
          <p:nvPr>
            <p:ph type="title"/>
          </p:nvPr>
        </p:nvSpPr>
        <p:spPr>
          <a:xfrm>
            <a:off x="2708564" y="5440368"/>
            <a:ext cx="8291432" cy="642937"/>
          </a:xfrm>
          <a:prstGeom prst="rect">
            <a:avLst/>
          </a:prstGeom>
          <a:noFill/>
          <a:ln>
            <a:noFill/>
          </a:ln>
        </p:spPr>
        <p:txBody>
          <a:bodyPr anchorCtr="0" anchor="b" bIns="50925" lIns="101875" spcFirstLastPara="1" rIns="101875" wrap="square" tIns="50925">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p:nvPr>
            <p:ph idx="2" type="pic"/>
          </p:nvPr>
        </p:nvSpPr>
        <p:spPr>
          <a:xfrm>
            <a:off x="2708564" y="693743"/>
            <a:ext cx="8291432" cy="4664075"/>
          </a:xfrm>
          <a:prstGeom prst="rect">
            <a:avLst/>
          </a:prstGeom>
          <a:noFill/>
          <a:ln>
            <a:noFill/>
          </a:ln>
        </p:spPr>
      </p:sp>
      <p:sp>
        <p:nvSpPr>
          <p:cNvPr id="74" name="Google Shape;74;p10"/>
          <p:cNvSpPr txBox="1"/>
          <p:nvPr>
            <p:ph idx="1" type="body"/>
          </p:nvPr>
        </p:nvSpPr>
        <p:spPr>
          <a:xfrm>
            <a:off x="2708564" y="6083305"/>
            <a:ext cx="8291432" cy="911225"/>
          </a:xfrm>
          <a:prstGeom prst="rect">
            <a:avLst/>
          </a:prstGeom>
          <a:noFill/>
          <a:ln>
            <a:noFill/>
          </a:ln>
        </p:spPr>
        <p:txBody>
          <a:bodyPr anchorCtr="0" anchor="t" bIns="50925" lIns="101875" spcFirstLastPara="1" rIns="101875" wrap="square" tIns="50925">
            <a:noAutofit/>
          </a:bodyPr>
          <a:lstStyle>
            <a:lvl1pPr indent="-228600" lvl="0" marL="457200" algn="l">
              <a:spcBef>
                <a:spcPts val="280"/>
              </a:spcBef>
              <a:spcAft>
                <a:spcPts val="0"/>
              </a:spcAft>
              <a:buClr>
                <a:srgbClr val="333399"/>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5" name="Google Shape;75;p10"/>
          <p:cNvSpPr txBox="1"/>
          <p:nvPr>
            <p:ph idx="10" type="dt"/>
          </p:nvPr>
        </p:nvSpPr>
        <p:spPr>
          <a:xfrm>
            <a:off x="485166" y="7232650"/>
            <a:ext cx="3223234" cy="387350"/>
          </a:xfrm>
          <a:prstGeom prst="rect">
            <a:avLst/>
          </a:prstGeom>
          <a:noFill/>
          <a:ln>
            <a:noFill/>
          </a:ln>
        </p:spPr>
        <p:txBody>
          <a:bodyPr anchorCtr="0" anchor="t" bIns="50925" lIns="101850" spcFirstLastPara="1" rIns="101850" wrap="square" tIns="5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0"/>
          <p:cNvSpPr txBox="1"/>
          <p:nvPr>
            <p:ph idx="11" type="ftr"/>
          </p:nvPr>
        </p:nvSpPr>
        <p:spPr>
          <a:xfrm>
            <a:off x="4721454" y="7232650"/>
            <a:ext cx="4374701" cy="387350"/>
          </a:xfrm>
          <a:prstGeom prst="rect">
            <a:avLst/>
          </a:prstGeom>
          <a:noFill/>
          <a:ln>
            <a:noFill/>
          </a:ln>
        </p:spPr>
        <p:txBody>
          <a:bodyPr anchorCtr="0" anchor="t" bIns="50925" lIns="101850" spcFirstLastPara="1" rIns="101850" wrap="square" tIns="5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0"/>
          <p:cNvSpPr txBox="1"/>
          <p:nvPr>
            <p:ph idx="12" type="sldNum"/>
          </p:nvPr>
        </p:nvSpPr>
        <p:spPr>
          <a:xfrm>
            <a:off x="10086366" y="7232650"/>
            <a:ext cx="3223234" cy="387350"/>
          </a:xfrm>
          <a:prstGeom prst="rect">
            <a:avLst/>
          </a:prstGeom>
          <a:noFill/>
          <a:ln>
            <a:noFill/>
          </a:ln>
        </p:spPr>
        <p:txBody>
          <a:bodyPr anchorCtr="0" anchor="t" bIns="50925" lIns="101850" spcFirstLastPara="1" rIns="101850" wrap="square" tIns="50925">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idx="10" type="dt"/>
          </p:nvPr>
        </p:nvSpPr>
        <p:spPr>
          <a:xfrm>
            <a:off x="485166" y="7232650"/>
            <a:ext cx="3223234" cy="387350"/>
          </a:xfrm>
          <a:prstGeom prst="rect">
            <a:avLst/>
          </a:prstGeom>
          <a:noFill/>
          <a:ln>
            <a:noFill/>
          </a:ln>
        </p:spPr>
        <p:txBody>
          <a:bodyPr anchorCtr="0" anchor="t" bIns="50925" lIns="101850" spcFirstLastPara="1" rIns="101850" wrap="square" tIns="50925">
            <a:noAutofit/>
          </a:bodyPr>
          <a:lstStyle>
            <a:lvl1pPr lv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11" name="Google Shape;11;p1"/>
          <p:cNvSpPr txBox="1"/>
          <p:nvPr>
            <p:ph idx="11" type="ftr"/>
          </p:nvPr>
        </p:nvSpPr>
        <p:spPr>
          <a:xfrm>
            <a:off x="4721454" y="7232650"/>
            <a:ext cx="4374701" cy="387350"/>
          </a:xfrm>
          <a:prstGeom prst="rect">
            <a:avLst/>
          </a:prstGeom>
          <a:noFill/>
          <a:ln>
            <a:noFill/>
          </a:ln>
        </p:spPr>
        <p:txBody>
          <a:bodyPr anchorCtr="0" anchor="t" bIns="50925" lIns="101850" spcFirstLastPara="1" rIns="101850" wrap="square" tIns="50925">
            <a:noAutofit/>
          </a:bodyPr>
          <a:lstStyle>
            <a:lvl1pPr lv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12" name="Google Shape;12;p1"/>
          <p:cNvSpPr txBox="1"/>
          <p:nvPr>
            <p:ph idx="12" type="sldNum"/>
          </p:nvPr>
        </p:nvSpPr>
        <p:spPr>
          <a:xfrm>
            <a:off x="10086366" y="7232650"/>
            <a:ext cx="3223234" cy="387350"/>
          </a:xfrm>
          <a:prstGeom prst="rect">
            <a:avLst/>
          </a:prstGeom>
          <a:noFill/>
          <a:ln>
            <a:noFill/>
          </a:ln>
        </p:spPr>
        <p:txBody>
          <a:bodyPr anchorCtr="0" anchor="t" bIns="50925" lIns="101850" spcFirstLastPara="1" rIns="101850" wrap="square" tIns="50925">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3" name="Google Shape;13;p1"/>
          <p:cNvSpPr txBox="1"/>
          <p:nvPr>
            <p:ph type="title"/>
          </p:nvPr>
        </p:nvSpPr>
        <p:spPr>
          <a:xfrm>
            <a:off x="508001" y="228600"/>
            <a:ext cx="12801598" cy="685800"/>
          </a:xfrm>
          <a:prstGeom prst="rect">
            <a:avLst/>
          </a:prstGeom>
          <a:noFill/>
          <a:ln>
            <a:noFill/>
          </a:ln>
        </p:spPr>
        <p:txBody>
          <a:bodyPr anchorCtr="0" anchor="ctr" bIns="50925" lIns="101875" spcFirstLastPara="1" rIns="101875" wrap="square" tIns="50925">
            <a:noAutofit/>
          </a:bodyPr>
          <a:lstStyle>
            <a:lvl1pPr lvl="0" marR="0" rtl="0" algn="l">
              <a:spcBef>
                <a:spcPts val="0"/>
              </a:spcBef>
              <a:spcAft>
                <a:spcPts val="0"/>
              </a:spcAft>
              <a:buSzPts val="1400"/>
              <a:buNone/>
              <a:defRPr b="1" i="0" sz="4000" u="none" cap="none" strike="noStrike">
                <a:solidFill>
                  <a:srgbClr val="BF5700"/>
                </a:solidFill>
                <a:latin typeface="Arial"/>
                <a:ea typeface="Arial"/>
                <a:cs typeface="Arial"/>
                <a:sym typeface="Arial"/>
              </a:defRPr>
            </a:lvl1pPr>
            <a:lvl2pPr lvl="1" marR="0" rtl="0" algn="l">
              <a:spcBef>
                <a:spcPts val="0"/>
              </a:spcBef>
              <a:spcAft>
                <a:spcPts val="0"/>
              </a:spcAft>
              <a:buSzPts val="1400"/>
              <a:buNone/>
              <a:defRPr b="1" i="0" sz="3400" u="none" cap="none" strike="noStrike">
                <a:solidFill>
                  <a:srgbClr val="CC5500"/>
                </a:solidFill>
                <a:latin typeface="Arial"/>
                <a:ea typeface="Arial"/>
                <a:cs typeface="Arial"/>
                <a:sym typeface="Arial"/>
              </a:defRPr>
            </a:lvl2pPr>
            <a:lvl3pPr lvl="2" marR="0" rtl="0" algn="l">
              <a:spcBef>
                <a:spcPts val="0"/>
              </a:spcBef>
              <a:spcAft>
                <a:spcPts val="0"/>
              </a:spcAft>
              <a:buSzPts val="1400"/>
              <a:buNone/>
              <a:defRPr b="1" i="0" sz="3400" u="none" cap="none" strike="noStrike">
                <a:solidFill>
                  <a:srgbClr val="CC5500"/>
                </a:solidFill>
                <a:latin typeface="Arial"/>
                <a:ea typeface="Arial"/>
                <a:cs typeface="Arial"/>
                <a:sym typeface="Arial"/>
              </a:defRPr>
            </a:lvl3pPr>
            <a:lvl4pPr lvl="3" marR="0" rtl="0" algn="l">
              <a:spcBef>
                <a:spcPts val="0"/>
              </a:spcBef>
              <a:spcAft>
                <a:spcPts val="0"/>
              </a:spcAft>
              <a:buSzPts val="1400"/>
              <a:buNone/>
              <a:defRPr b="1" i="0" sz="3400" u="none" cap="none" strike="noStrike">
                <a:solidFill>
                  <a:srgbClr val="CC5500"/>
                </a:solidFill>
                <a:latin typeface="Arial"/>
                <a:ea typeface="Arial"/>
                <a:cs typeface="Arial"/>
                <a:sym typeface="Arial"/>
              </a:defRPr>
            </a:lvl4pPr>
            <a:lvl5pPr lvl="4" marR="0" rtl="0" algn="l">
              <a:spcBef>
                <a:spcPts val="0"/>
              </a:spcBef>
              <a:spcAft>
                <a:spcPts val="0"/>
              </a:spcAft>
              <a:buSzPts val="1400"/>
              <a:buNone/>
              <a:defRPr b="1" i="0" sz="3400" u="none" cap="none" strike="noStrike">
                <a:solidFill>
                  <a:srgbClr val="CC5500"/>
                </a:solidFill>
                <a:latin typeface="Arial"/>
                <a:ea typeface="Arial"/>
                <a:cs typeface="Arial"/>
                <a:sym typeface="Arial"/>
              </a:defRPr>
            </a:lvl5pPr>
            <a:lvl6pPr lvl="5" marR="0" rtl="0" algn="l">
              <a:spcBef>
                <a:spcPts val="0"/>
              </a:spcBef>
              <a:spcAft>
                <a:spcPts val="0"/>
              </a:spcAft>
              <a:buSzPts val="1400"/>
              <a:buNone/>
              <a:defRPr b="1" i="0" sz="3400" u="none" cap="none" strike="noStrike">
                <a:solidFill>
                  <a:srgbClr val="CC5500"/>
                </a:solidFill>
                <a:latin typeface="Arial"/>
                <a:ea typeface="Arial"/>
                <a:cs typeface="Arial"/>
                <a:sym typeface="Arial"/>
              </a:defRPr>
            </a:lvl6pPr>
            <a:lvl7pPr lvl="6" marR="0" rtl="0" algn="l">
              <a:spcBef>
                <a:spcPts val="0"/>
              </a:spcBef>
              <a:spcAft>
                <a:spcPts val="0"/>
              </a:spcAft>
              <a:buSzPts val="1400"/>
              <a:buNone/>
              <a:defRPr b="1" i="0" sz="3400" u="none" cap="none" strike="noStrike">
                <a:solidFill>
                  <a:srgbClr val="CC5500"/>
                </a:solidFill>
                <a:latin typeface="Arial"/>
                <a:ea typeface="Arial"/>
                <a:cs typeface="Arial"/>
                <a:sym typeface="Arial"/>
              </a:defRPr>
            </a:lvl7pPr>
            <a:lvl8pPr lvl="7" marR="0" rtl="0" algn="l">
              <a:spcBef>
                <a:spcPts val="0"/>
              </a:spcBef>
              <a:spcAft>
                <a:spcPts val="0"/>
              </a:spcAft>
              <a:buSzPts val="1400"/>
              <a:buNone/>
              <a:defRPr b="1" i="0" sz="3400" u="none" cap="none" strike="noStrike">
                <a:solidFill>
                  <a:srgbClr val="CC5500"/>
                </a:solidFill>
                <a:latin typeface="Arial"/>
                <a:ea typeface="Arial"/>
                <a:cs typeface="Arial"/>
                <a:sym typeface="Arial"/>
              </a:defRPr>
            </a:lvl8pPr>
            <a:lvl9pPr lvl="8" marR="0" rtl="0" algn="l">
              <a:spcBef>
                <a:spcPts val="0"/>
              </a:spcBef>
              <a:spcAft>
                <a:spcPts val="0"/>
              </a:spcAft>
              <a:buSzPts val="1400"/>
              <a:buNone/>
              <a:defRPr b="1" i="0" sz="3400" u="none" cap="none" strike="noStrike">
                <a:solidFill>
                  <a:srgbClr val="CC5500"/>
                </a:solidFill>
                <a:latin typeface="Arial"/>
                <a:ea typeface="Arial"/>
                <a:cs typeface="Arial"/>
                <a:sym typeface="Arial"/>
              </a:defRPr>
            </a:lvl9pPr>
          </a:lstStyle>
          <a:p/>
        </p:txBody>
      </p:sp>
      <p:cxnSp>
        <p:nvCxnSpPr>
          <p:cNvPr id="14" name="Google Shape;14;p1"/>
          <p:cNvCxnSpPr/>
          <p:nvPr/>
        </p:nvCxnSpPr>
        <p:spPr>
          <a:xfrm>
            <a:off x="508000" y="914400"/>
            <a:ext cx="12801599" cy="0"/>
          </a:xfrm>
          <a:prstGeom prst="straightConnector1">
            <a:avLst/>
          </a:prstGeom>
          <a:noFill/>
          <a:ln cap="flat" cmpd="sng" w="12700">
            <a:solidFill>
              <a:srgbClr val="808080"/>
            </a:solidFill>
            <a:prstDash val="solid"/>
            <a:round/>
            <a:headEnd len="med" w="med" type="none"/>
            <a:tailEnd len="med" w="med" type="none"/>
          </a:ln>
        </p:spPr>
      </p:cxnSp>
      <p:cxnSp>
        <p:nvCxnSpPr>
          <p:cNvPr id="15" name="Google Shape;15;p1"/>
          <p:cNvCxnSpPr/>
          <p:nvPr/>
        </p:nvCxnSpPr>
        <p:spPr>
          <a:xfrm>
            <a:off x="508000" y="7232650"/>
            <a:ext cx="12801599" cy="0"/>
          </a:xfrm>
          <a:prstGeom prst="straightConnector1">
            <a:avLst/>
          </a:prstGeom>
          <a:noFill/>
          <a:ln cap="flat" cmpd="sng" w="12700">
            <a:solidFill>
              <a:srgbClr val="808080"/>
            </a:solidFill>
            <a:prstDash val="solid"/>
            <a:round/>
            <a:headEnd len="med" w="med" type="none"/>
            <a:tailEnd len="med" w="med" type="none"/>
          </a:ln>
        </p:spPr>
      </p:cxnSp>
      <p:sp>
        <p:nvSpPr>
          <p:cNvPr id="16" name="Google Shape;16;p1"/>
          <p:cNvSpPr txBox="1"/>
          <p:nvPr>
            <p:ph idx="1" type="body"/>
          </p:nvPr>
        </p:nvSpPr>
        <p:spPr>
          <a:xfrm>
            <a:off x="508001" y="1381125"/>
            <a:ext cx="12801598" cy="5268913"/>
          </a:xfrm>
          <a:prstGeom prst="rect">
            <a:avLst/>
          </a:prstGeom>
          <a:noFill/>
          <a:ln>
            <a:noFill/>
          </a:ln>
        </p:spPr>
        <p:txBody>
          <a:bodyPr anchorCtr="0" anchor="t" bIns="50925" lIns="101875" spcFirstLastPara="1" rIns="101875" wrap="square" tIns="50925">
            <a:noAutofit/>
          </a:bodyPr>
          <a:lstStyle>
            <a:lvl1pPr indent="-406400" lvl="0" marL="457200" marR="0" rtl="0" algn="l">
              <a:spcBef>
                <a:spcPts val="560"/>
              </a:spcBef>
              <a:spcAft>
                <a:spcPts val="0"/>
              </a:spcAft>
              <a:buClr>
                <a:srgbClr val="333399"/>
              </a:buClr>
              <a:buSzPts val="2800"/>
              <a:buFont typeface="Arial"/>
              <a:buChar char="•"/>
              <a:defRPr b="1" i="0" sz="2800" u="none" cap="none" strike="noStrike">
                <a:solidFill>
                  <a:srgbClr val="333399"/>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04800" lvl="5" marL="2743200" marR="0" rtl="0" algn="l">
              <a:spcBef>
                <a:spcPts val="240"/>
              </a:spcBef>
              <a:spcAft>
                <a:spcPts val="0"/>
              </a:spcAft>
              <a:buClr>
                <a:schemeClr val="dk1"/>
              </a:buClr>
              <a:buSzPts val="1200"/>
              <a:buFont typeface="Noto Sans Symbols"/>
              <a:buChar char="▪"/>
              <a:defRPr b="0" i="0" sz="1200" u="none" cap="none" strike="noStrike">
                <a:solidFill>
                  <a:schemeClr val="dk1"/>
                </a:solidFill>
                <a:latin typeface="Arial"/>
                <a:ea typeface="Arial"/>
                <a:cs typeface="Arial"/>
                <a:sym typeface="Arial"/>
              </a:defRPr>
            </a:lvl6pPr>
            <a:lvl7pPr indent="-304800" lvl="6" marL="3200400" marR="0" rtl="0" algn="l">
              <a:spcBef>
                <a:spcPts val="240"/>
              </a:spcBef>
              <a:spcAft>
                <a:spcPts val="0"/>
              </a:spcAft>
              <a:buClr>
                <a:schemeClr val="dk1"/>
              </a:buClr>
              <a:buSzPts val="1200"/>
              <a:buFont typeface="Noto Sans Symbols"/>
              <a:buChar char="▪"/>
              <a:defRPr b="0" i="0" sz="1200" u="none" cap="none" strike="noStrike">
                <a:solidFill>
                  <a:schemeClr val="dk1"/>
                </a:solidFill>
                <a:latin typeface="Arial"/>
                <a:ea typeface="Arial"/>
                <a:cs typeface="Arial"/>
                <a:sym typeface="Arial"/>
              </a:defRPr>
            </a:lvl7pPr>
            <a:lvl8pPr indent="-304800" lvl="7" marL="3657600" marR="0" rtl="0" algn="l">
              <a:spcBef>
                <a:spcPts val="240"/>
              </a:spcBef>
              <a:spcAft>
                <a:spcPts val="0"/>
              </a:spcAft>
              <a:buClr>
                <a:schemeClr val="dk1"/>
              </a:buClr>
              <a:buSzPts val="1200"/>
              <a:buFont typeface="Noto Sans Symbols"/>
              <a:buChar char="▪"/>
              <a:defRPr b="0" i="0" sz="1200" u="none" cap="none" strike="noStrike">
                <a:solidFill>
                  <a:schemeClr val="dk1"/>
                </a:solidFill>
                <a:latin typeface="Arial"/>
                <a:ea typeface="Arial"/>
                <a:cs typeface="Arial"/>
                <a:sym typeface="Arial"/>
              </a:defRPr>
            </a:lvl8pPr>
            <a:lvl9pPr indent="-304800" lvl="8" marL="4114800" marR="0" rtl="0" algn="l">
              <a:spcBef>
                <a:spcPts val="240"/>
              </a:spcBef>
              <a:spcAft>
                <a:spcPts val="0"/>
              </a:spcAft>
              <a:buClr>
                <a:schemeClr val="dk1"/>
              </a:buClr>
              <a:buSzPts val="1200"/>
              <a:buFont typeface="Noto Sans Symbols"/>
              <a:buChar char="▪"/>
              <a:defRPr b="0" i="0" sz="12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hyperlink" Target="https://ieeexplore.ieee.org/document/765949" TargetMode="External"/><Relationship Id="rId4" Type="http://schemas.openxmlformats.org/officeDocument/2006/relationships/hyperlink" Target="https://ieeexplore.ieee.org/abstract/document/4380808"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3"/>
          <p:cNvSpPr txBox="1"/>
          <p:nvPr>
            <p:ph type="ctrTitle"/>
          </p:nvPr>
        </p:nvSpPr>
        <p:spPr>
          <a:xfrm>
            <a:off x="1035885" y="1295400"/>
            <a:ext cx="11745832" cy="1665287"/>
          </a:xfrm>
          <a:prstGeom prst="rect">
            <a:avLst/>
          </a:prstGeom>
          <a:noFill/>
          <a:ln>
            <a:noFill/>
          </a:ln>
        </p:spPr>
        <p:txBody>
          <a:bodyPr anchorCtr="0" anchor="ctr" bIns="50925" lIns="101875" spcFirstLastPara="1" rIns="101875" wrap="square" tIns="50925">
            <a:noAutofit/>
          </a:bodyPr>
          <a:lstStyle/>
          <a:p>
            <a:pPr indent="0" lvl="0" marL="0" rtl="0" algn="ctr">
              <a:spcBef>
                <a:spcPts val="0"/>
              </a:spcBef>
              <a:spcAft>
                <a:spcPts val="0"/>
              </a:spcAft>
              <a:buNone/>
            </a:pPr>
            <a:r>
              <a:rPr lang="en-US"/>
              <a:t>Coherence Prediction on Distributed Shared Memory Machines</a:t>
            </a:r>
            <a:endParaRPr/>
          </a:p>
        </p:txBody>
      </p:sp>
      <p:sp>
        <p:nvSpPr>
          <p:cNvPr id="95" name="Google Shape;95;p13"/>
          <p:cNvSpPr txBox="1"/>
          <p:nvPr>
            <p:ph idx="1" type="subTitle"/>
          </p:nvPr>
        </p:nvSpPr>
        <p:spPr>
          <a:xfrm>
            <a:off x="2071769" y="3429000"/>
            <a:ext cx="9674100" cy="2438400"/>
          </a:xfrm>
          <a:prstGeom prst="rect">
            <a:avLst/>
          </a:prstGeom>
          <a:noFill/>
          <a:ln>
            <a:noFill/>
          </a:ln>
        </p:spPr>
        <p:txBody>
          <a:bodyPr anchorCtr="0" anchor="t" bIns="50925" lIns="101875" spcFirstLastPara="1" rIns="101875" wrap="square" tIns="50925">
            <a:noAutofit/>
          </a:bodyPr>
          <a:lstStyle/>
          <a:p>
            <a:pPr indent="0" lvl="0" marL="0" rtl="0" algn="ctr">
              <a:spcBef>
                <a:spcPts val="0"/>
              </a:spcBef>
              <a:spcAft>
                <a:spcPts val="0"/>
              </a:spcAft>
              <a:buClr>
                <a:srgbClr val="333399"/>
              </a:buClr>
              <a:buSzPts val="2800"/>
              <a:buFont typeface="Arial"/>
              <a:buNone/>
            </a:pPr>
            <a:r>
              <a:rPr lang="en-US"/>
              <a:t>Preston Glenn, Jason Ho, Madison Threadgill</a:t>
            </a:r>
            <a:endParaRPr/>
          </a:p>
        </p:txBody>
      </p:sp>
      <p:sp>
        <p:nvSpPr>
          <p:cNvPr id="96" name="Google Shape;96;p13"/>
          <p:cNvSpPr/>
          <p:nvPr/>
        </p:nvSpPr>
        <p:spPr>
          <a:xfrm>
            <a:off x="1324575" y="5709475"/>
            <a:ext cx="5151300" cy="1376400"/>
          </a:xfrm>
          <a:prstGeom prst="rect">
            <a:avLst/>
          </a:prstGeom>
          <a:solidFill>
            <a:schemeClr val="accent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3"/>
              </a:solidFill>
              <a:highlight>
                <a:srgbClr val="FFFFFF"/>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508001" y="228600"/>
            <a:ext cx="12801600" cy="685800"/>
          </a:xfrm>
          <a:prstGeom prst="rect">
            <a:avLst/>
          </a:prstGeom>
          <a:noFill/>
          <a:ln>
            <a:noFill/>
          </a:ln>
        </p:spPr>
        <p:txBody>
          <a:bodyPr anchorCtr="0" anchor="ctr" bIns="50925" lIns="101875" spcFirstLastPara="1" rIns="101875" wrap="square" tIns="50925">
            <a:noAutofit/>
          </a:bodyPr>
          <a:lstStyle/>
          <a:p>
            <a:pPr indent="0" lvl="0" marL="0" rtl="0" algn="l">
              <a:spcBef>
                <a:spcPts val="0"/>
              </a:spcBef>
              <a:spcAft>
                <a:spcPts val="0"/>
              </a:spcAft>
              <a:buNone/>
            </a:pPr>
            <a:r>
              <a:rPr lang="en-US"/>
              <a:t>Motivation: MESI Protocol State Transitions</a:t>
            </a:r>
            <a:endParaRPr/>
          </a:p>
        </p:txBody>
      </p:sp>
      <p:sp>
        <p:nvSpPr>
          <p:cNvPr id="189" name="Google Shape;189;p22"/>
          <p:cNvSpPr txBox="1"/>
          <p:nvPr>
            <p:ph idx="11" type="ftr"/>
          </p:nvPr>
        </p:nvSpPr>
        <p:spPr>
          <a:xfrm>
            <a:off x="4721454" y="7232650"/>
            <a:ext cx="4374600" cy="387300"/>
          </a:xfrm>
          <a:prstGeom prst="rect">
            <a:avLst/>
          </a:prstGeom>
          <a:noFill/>
          <a:ln>
            <a:noFill/>
          </a:ln>
        </p:spPr>
        <p:txBody>
          <a:bodyPr anchorCtr="0" anchor="t" bIns="50925" lIns="101850" spcFirstLastPara="1" rIns="101850" wrap="square" tIns="50925">
            <a:noAutofit/>
          </a:bodyPr>
          <a:lstStyle/>
          <a:p>
            <a:pPr indent="0" lvl="0" marL="0" rtl="0" algn="ctr">
              <a:spcBef>
                <a:spcPts val="0"/>
              </a:spcBef>
              <a:spcAft>
                <a:spcPts val="0"/>
              </a:spcAft>
              <a:buNone/>
            </a:pPr>
            <a:r>
              <a:rPr lang="en-US"/>
              <a:t>© 2023</a:t>
            </a:r>
            <a:endParaRPr/>
          </a:p>
        </p:txBody>
      </p:sp>
      <p:sp>
        <p:nvSpPr>
          <p:cNvPr id="190" name="Google Shape;190;p22"/>
          <p:cNvSpPr txBox="1"/>
          <p:nvPr>
            <p:ph idx="12" type="sldNum"/>
          </p:nvPr>
        </p:nvSpPr>
        <p:spPr>
          <a:xfrm>
            <a:off x="10086366" y="7232650"/>
            <a:ext cx="3223200" cy="387300"/>
          </a:xfrm>
          <a:prstGeom prst="rect">
            <a:avLst/>
          </a:prstGeom>
          <a:noFill/>
          <a:ln>
            <a:noFill/>
          </a:ln>
        </p:spPr>
        <p:txBody>
          <a:bodyPr anchorCtr="0" anchor="t" bIns="50925" lIns="101850" spcFirstLastPara="1" rIns="101850" wrap="square" tIns="50925">
            <a:noAutofit/>
          </a:bodyPr>
          <a:lstStyle/>
          <a:p>
            <a:pPr indent="0" lvl="0" marL="0" rtl="0" algn="r">
              <a:spcBef>
                <a:spcPts val="0"/>
              </a:spcBef>
              <a:spcAft>
                <a:spcPts val="0"/>
              </a:spcAft>
              <a:buNone/>
            </a:pPr>
            <a:fld id="{00000000-1234-1234-1234-123412341234}" type="slidenum">
              <a:rPr lang="en-US"/>
              <a:t>‹#›</a:t>
            </a:fld>
            <a:endParaRPr/>
          </a:p>
        </p:txBody>
      </p:sp>
      <p:sp>
        <p:nvSpPr>
          <p:cNvPr id="191" name="Google Shape;191;p22"/>
          <p:cNvSpPr txBox="1"/>
          <p:nvPr/>
        </p:nvSpPr>
        <p:spPr>
          <a:xfrm>
            <a:off x="10284400" y="1427450"/>
            <a:ext cx="3025200" cy="559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rgbClr val="0000FF"/>
              </a:solidFill>
            </a:endParaRPr>
          </a:p>
          <a:p>
            <a:pPr indent="0" lvl="0" marL="0" rtl="0" algn="l">
              <a:spcBef>
                <a:spcPts val="0"/>
              </a:spcBef>
              <a:spcAft>
                <a:spcPts val="0"/>
              </a:spcAft>
              <a:buNone/>
            </a:pPr>
            <a:r>
              <a:t/>
            </a:r>
            <a:endParaRPr sz="2800">
              <a:solidFill>
                <a:srgbClr val="0000FF"/>
              </a:solidFill>
            </a:endParaRPr>
          </a:p>
          <a:p>
            <a:pPr indent="0" lvl="0" marL="0" rtl="0" algn="l">
              <a:spcBef>
                <a:spcPts val="0"/>
              </a:spcBef>
              <a:spcAft>
                <a:spcPts val="0"/>
              </a:spcAft>
              <a:buNone/>
            </a:pPr>
            <a:r>
              <a:rPr lang="en-US" sz="2800">
                <a:solidFill>
                  <a:srgbClr val="0000FF"/>
                </a:solidFill>
              </a:rPr>
              <a:t>Blue - Processor Actions</a:t>
            </a:r>
            <a:endParaRPr sz="2800">
              <a:solidFill>
                <a:srgbClr val="0000FF"/>
              </a:solidFill>
            </a:endParaRPr>
          </a:p>
          <a:p>
            <a:pPr indent="0" lvl="0" marL="0" rtl="0" algn="l">
              <a:spcBef>
                <a:spcPts val="0"/>
              </a:spcBef>
              <a:spcAft>
                <a:spcPts val="0"/>
              </a:spcAft>
              <a:buNone/>
            </a:pPr>
            <a:r>
              <a:t/>
            </a:r>
            <a:endParaRPr sz="2800">
              <a:solidFill>
                <a:srgbClr val="2897AF"/>
              </a:solidFill>
            </a:endParaRPr>
          </a:p>
          <a:p>
            <a:pPr indent="0" lvl="0" marL="0" rtl="0" algn="l">
              <a:spcBef>
                <a:spcPts val="0"/>
              </a:spcBef>
              <a:spcAft>
                <a:spcPts val="0"/>
              </a:spcAft>
              <a:buNone/>
            </a:pPr>
            <a:r>
              <a:t/>
            </a:r>
            <a:endParaRPr sz="2800">
              <a:solidFill>
                <a:srgbClr val="333399"/>
              </a:solidFill>
            </a:endParaRPr>
          </a:p>
          <a:p>
            <a:pPr indent="0" lvl="0" marL="0" rtl="0" algn="l">
              <a:spcBef>
                <a:spcPts val="0"/>
              </a:spcBef>
              <a:spcAft>
                <a:spcPts val="0"/>
              </a:spcAft>
              <a:buNone/>
            </a:pPr>
            <a:r>
              <a:rPr lang="en-US" sz="2800">
                <a:solidFill>
                  <a:srgbClr val="FF0000"/>
                </a:solidFill>
              </a:rPr>
              <a:t>Red - Bus Transactions</a:t>
            </a:r>
            <a:endParaRPr sz="2800">
              <a:solidFill>
                <a:srgbClr val="FF0000"/>
              </a:solidFill>
            </a:endParaRPr>
          </a:p>
        </p:txBody>
      </p:sp>
      <p:pic>
        <p:nvPicPr>
          <p:cNvPr id="192" name="Google Shape;192;p22"/>
          <p:cNvPicPr preferRelativeResize="0"/>
          <p:nvPr/>
        </p:nvPicPr>
        <p:blipFill>
          <a:blip r:embed="rId3">
            <a:alphaModFix/>
          </a:blip>
          <a:stretch>
            <a:fillRect/>
          </a:stretch>
        </p:blipFill>
        <p:spPr>
          <a:xfrm>
            <a:off x="3352400" y="1427450"/>
            <a:ext cx="6389041" cy="5597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ph type="title"/>
          </p:nvPr>
        </p:nvSpPr>
        <p:spPr>
          <a:xfrm>
            <a:off x="508001" y="228600"/>
            <a:ext cx="12801600" cy="685800"/>
          </a:xfrm>
          <a:prstGeom prst="rect">
            <a:avLst/>
          </a:prstGeom>
          <a:noFill/>
          <a:ln>
            <a:noFill/>
          </a:ln>
        </p:spPr>
        <p:txBody>
          <a:bodyPr anchorCtr="0" anchor="ctr" bIns="50925" lIns="101875" spcFirstLastPara="1" rIns="101875" wrap="square" tIns="50925">
            <a:noAutofit/>
          </a:bodyPr>
          <a:lstStyle/>
          <a:p>
            <a:pPr indent="0" lvl="0" marL="0" rtl="0" algn="l">
              <a:spcBef>
                <a:spcPts val="0"/>
              </a:spcBef>
              <a:spcAft>
                <a:spcPts val="0"/>
              </a:spcAft>
              <a:buNone/>
            </a:pPr>
            <a:r>
              <a:rPr lang="en-US"/>
              <a:t>Motivation: MESI Protocol State Transitions</a:t>
            </a:r>
            <a:endParaRPr/>
          </a:p>
        </p:txBody>
      </p:sp>
      <p:sp>
        <p:nvSpPr>
          <p:cNvPr id="198" name="Google Shape;198;p23"/>
          <p:cNvSpPr txBox="1"/>
          <p:nvPr>
            <p:ph idx="11" type="ftr"/>
          </p:nvPr>
        </p:nvSpPr>
        <p:spPr>
          <a:xfrm>
            <a:off x="4721454" y="7232650"/>
            <a:ext cx="4374600" cy="387300"/>
          </a:xfrm>
          <a:prstGeom prst="rect">
            <a:avLst/>
          </a:prstGeom>
          <a:noFill/>
          <a:ln>
            <a:noFill/>
          </a:ln>
        </p:spPr>
        <p:txBody>
          <a:bodyPr anchorCtr="0" anchor="t" bIns="50925" lIns="101850" spcFirstLastPara="1" rIns="101850" wrap="square" tIns="50925">
            <a:noAutofit/>
          </a:bodyPr>
          <a:lstStyle/>
          <a:p>
            <a:pPr indent="0" lvl="0" marL="0" rtl="0" algn="ctr">
              <a:spcBef>
                <a:spcPts val="0"/>
              </a:spcBef>
              <a:spcAft>
                <a:spcPts val="0"/>
              </a:spcAft>
              <a:buNone/>
            </a:pPr>
            <a:r>
              <a:rPr lang="en-US"/>
              <a:t>© 2023</a:t>
            </a:r>
            <a:endParaRPr/>
          </a:p>
        </p:txBody>
      </p:sp>
      <p:sp>
        <p:nvSpPr>
          <p:cNvPr id="199" name="Google Shape;199;p23"/>
          <p:cNvSpPr txBox="1"/>
          <p:nvPr>
            <p:ph idx="12" type="sldNum"/>
          </p:nvPr>
        </p:nvSpPr>
        <p:spPr>
          <a:xfrm>
            <a:off x="10086366" y="7232650"/>
            <a:ext cx="3223200" cy="387300"/>
          </a:xfrm>
          <a:prstGeom prst="rect">
            <a:avLst/>
          </a:prstGeom>
          <a:noFill/>
          <a:ln>
            <a:noFill/>
          </a:ln>
        </p:spPr>
        <p:txBody>
          <a:bodyPr anchorCtr="0" anchor="t" bIns="50925" lIns="101850" spcFirstLastPara="1" rIns="101850" wrap="square" tIns="50925">
            <a:noAutofit/>
          </a:bodyPr>
          <a:lstStyle/>
          <a:p>
            <a:pPr indent="0" lvl="0" marL="0" rtl="0" algn="r">
              <a:spcBef>
                <a:spcPts val="0"/>
              </a:spcBef>
              <a:spcAft>
                <a:spcPts val="0"/>
              </a:spcAft>
              <a:buNone/>
            </a:pPr>
            <a:fld id="{00000000-1234-1234-1234-123412341234}" type="slidenum">
              <a:rPr lang="en-US"/>
              <a:t>‹#›</a:t>
            </a:fld>
            <a:endParaRPr/>
          </a:p>
        </p:txBody>
      </p:sp>
      <p:sp>
        <p:nvSpPr>
          <p:cNvPr id="200" name="Google Shape;200;p23"/>
          <p:cNvSpPr txBox="1"/>
          <p:nvPr/>
        </p:nvSpPr>
        <p:spPr>
          <a:xfrm>
            <a:off x="10284400" y="1427450"/>
            <a:ext cx="3025200" cy="559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rgbClr val="8E7CC3"/>
                </a:solidFill>
              </a:rPr>
              <a:t>Purple - Bus Write Prediction (Invalidation Prediction)</a:t>
            </a:r>
            <a:endParaRPr sz="2800">
              <a:solidFill>
                <a:srgbClr val="8E7CC3"/>
              </a:solidFill>
            </a:endParaRPr>
          </a:p>
          <a:p>
            <a:pPr indent="0" lvl="0" marL="0" rtl="0" algn="l">
              <a:spcBef>
                <a:spcPts val="0"/>
              </a:spcBef>
              <a:spcAft>
                <a:spcPts val="0"/>
              </a:spcAft>
              <a:buNone/>
            </a:pPr>
            <a:r>
              <a:t/>
            </a:r>
            <a:endParaRPr sz="2800">
              <a:solidFill>
                <a:srgbClr val="8E7CC3"/>
              </a:solidFill>
            </a:endParaRPr>
          </a:p>
          <a:p>
            <a:pPr indent="0" lvl="0" marL="0" rtl="0" algn="l">
              <a:spcBef>
                <a:spcPts val="0"/>
              </a:spcBef>
              <a:spcAft>
                <a:spcPts val="0"/>
              </a:spcAft>
              <a:buNone/>
            </a:pPr>
            <a:r>
              <a:rPr lang="en-US" sz="2800">
                <a:solidFill>
                  <a:srgbClr val="D36028"/>
                </a:solidFill>
              </a:rPr>
              <a:t>Orange - Bus Read Prediction (Consumer Prediction)</a:t>
            </a:r>
            <a:endParaRPr sz="2800">
              <a:solidFill>
                <a:srgbClr val="D36028"/>
              </a:solidFill>
            </a:endParaRPr>
          </a:p>
          <a:p>
            <a:pPr indent="0" lvl="0" marL="0" rtl="0" algn="l">
              <a:spcBef>
                <a:spcPts val="0"/>
              </a:spcBef>
              <a:spcAft>
                <a:spcPts val="0"/>
              </a:spcAft>
              <a:buNone/>
            </a:pPr>
            <a:r>
              <a:t/>
            </a:r>
            <a:endParaRPr sz="2800">
              <a:solidFill>
                <a:srgbClr val="D36028"/>
              </a:solidFill>
            </a:endParaRPr>
          </a:p>
          <a:p>
            <a:pPr indent="0" lvl="0" marL="0" rtl="0" algn="l">
              <a:spcBef>
                <a:spcPts val="0"/>
              </a:spcBef>
              <a:spcAft>
                <a:spcPts val="0"/>
              </a:spcAft>
              <a:buNone/>
            </a:pPr>
            <a:r>
              <a:rPr lang="en-US" sz="2800">
                <a:solidFill>
                  <a:srgbClr val="00FF00"/>
                </a:solidFill>
              </a:rPr>
              <a:t>Green - Shared Permission Prediction</a:t>
            </a:r>
            <a:endParaRPr sz="2800">
              <a:solidFill>
                <a:srgbClr val="00FF00"/>
              </a:solidFill>
            </a:endParaRPr>
          </a:p>
        </p:txBody>
      </p:sp>
      <p:pic>
        <p:nvPicPr>
          <p:cNvPr id="201" name="Google Shape;201;p23"/>
          <p:cNvPicPr preferRelativeResize="0"/>
          <p:nvPr/>
        </p:nvPicPr>
        <p:blipFill>
          <a:blip r:embed="rId3">
            <a:alphaModFix/>
          </a:blip>
          <a:stretch>
            <a:fillRect/>
          </a:stretch>
        </p:blipFill>
        <p:spPr>
          <a:xfrm>
            <a:off x="3352400" y="1427450"/>
            <a:ext cx="6389051" cy="5597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4"/>
          <p:cNvSpPr txBox="1"/>
          <p:nvPr>
            <p:ph type="title"/>
          </p:nvPr>
        </p:nvSpPr>
        <p:spPr>
          <a:xfrm>
            <a:off x="508001" y="228600"/>
            <a:ext cx="12801600" cy="685800"/>
          </a:xfrm>
          <a:prstGeom prst="rect">
            <a:avLst/>
          </a:prstGeom>
          <a:noFill/>
          <a:ln>
            <a:noFill/>
          </a:ln>
        </p:spPr>
        <p:txBody>
          <a:bodyPr anchorCtr="0" anchor="ctr" bIns="50925" lIns="101875" spcFirstLastPara="1" rIns="101875" wrap="square" tIns="50925">
            <a:noAutofit/>
          </a:bodyPr>
          <a:lstStyle/>
          <a:p>
            <a:pPr indent="0" lvl="0" marL="0" rtl="0" algn="l">
              <a:spcBef>
                <a:spcPts val="0"/>
              </a:spcBef>
              <a:spcAft>
                <a:spcPts val="0"/>
              </a:spcAft>
              <a:buNone/>
            </a:pPr>
            <a:r>
              <a:rPr lang="en-US"/>
              <a:t>Related Work</a:t>
            </a:r>
            <a:endParaRPr/>
          </a:p>
        </p:txBody>
      </p:sp>
      <p:sp>
        <p:nvSpPr>
          <p:cNvPr id="207" name="Google Shape;207;p24"/>
          <p:cNvSpPr txBox="1"/>
          <p:nvPr>
            <p:ph idx="1" type="body"/>
          </p:nvPr>
        </p:nvSpPr>
        <p:spPr>
          <a:xfrm>
            <a:off x="508001" y="1381125"/>
            <a:ext cx="12801600" cy="5268900"/>
          </a:xfrm>
          <a:prstGeom prst="rect">
            <a:avLst/>
          </a:prstGeom>
          <a:noFill/>
          <a:ln>
            <a:noFill/>
          </a:ln>
        </p:spPr>
        <p:txBody>
          <a:bodyPr anchorCtr="0" anchor="t" bIns="50925" lIns="101875" spcFirstLastPara="1" rIns="101875" wrap="square" tIns="50925">
            <a:noAutofit/>
          </a:bodyPr>
          <a:lstStyle/>
          <a:p>
            <a:pPr indent="-390525" lvl="0" marL="457200" rtl="0" algn="l">
              <a:spcBef>
                <a:spcPts val="0"/>
              </a:spcBef>
              <a:spcAft>
                <a:spcPts val="0"/>
              </a:spcAft>
              <a:buSzPts val="2550"/>
              <a:buAutoNum type="arabicPeriod"/>
            </a:pPr>
            <a:r>
              <a:rPr lang="en-US" sz="2550"/>
              <a:t>Mukherjee and Hill propose Cosmos Predictor in 1998 [1]</a:t>
            </a:r>
            <a:endParaRPr b="0" sz="2550"/>
          </a:p>
          <a:p>
            <a:pPr indent="-390525" lvl="1" marL="914400" rtl="0" algn="l">
              <a:spcBef>
                <a:spcPts val="0"/>
              </a:spcBef>
              <a:spcAft>
                <a:spcPts val="0"/>
              </a:spcAft>
              <a:buSzPts val="2550"/>
              <a:buAutoNum type="alphaLcPeriod"/>
            </a:pPr>
            <a:r>
              <a:rPr lang="en-US" sz="2550"/>
              <a:t>General coherence message predictor using modified two-level branch predictor</a:t>
            </a:r>
            <a:endParaRPr sz="2550"/>
          </a:p>
          <a:p>
            <a:pPr indent="-390525" lvl="0" marL="457200" rtl="0" algn="l">
              <a:spcBef>
                <a:spcPts val="0"/>
              </a:spcBef>
              <a:spcAft>
                <a:spcPts val="0"/>
              </a:spcAft>
              <a:buSzPts val="2550"/>
              <a:buAutoNum type="arabicPeriod"/>
            </a:pPr>
            <a:r>
              <a:rPr lang="en-US" sz="2550"/>
              <a:t>Lai and Falsafi propose Memory Sharing Predictor in 1999 [2]</a:t>
            </a:r>
            <a:endParaRPr sz="2550"/>
          </a:p>
          <a:p>
            <a:pPr indent="-390525" lvl="1" marL="914400" rtl="0" algn="l">
              <a:spcBef>
                <a:spcPts val="0"/>
              </a:spcBef>
              <a:spcAft>
                <a:spcPts val="0"/>
              </a:spcAft>
              <a:buSzPts val="2550"/>
              <a:buAutoNum type="alphaLcPeriod"/>
            </a:pPr>
            <a:r>
              <a:rPr lang="en-US" sz="2550"/>
              <a:t>Only store and predict requests</a:t>
            </a:r>
            <a:endParaRPr sz="2550"/>
          </a:p>
          <a:p>
            <a:pPr indent="-390525" lvl="1" marL="914400" rtl="0" algn="l">
              <a:spcBef>
                <a:spcPts val="0"/>
              </a:spcBef>
              <a:spcAft>
                <a:spcPts val="0"/>
              </a:spcAft>
              <a:buSzPts val="2550"/>
              <a:buAutoNum type="alphaLcPeriod"/>
            </a:pPr>
            <a:r>
              <a:rPr lang="en-US" sz="2550"/>
              <a:t>No need to store subsequently generated message request</a:t>
            </a:r>
            <a:endParaRPr sz="2550"/>
          </a:p>
          <a:p>
            <a:pPr indent="-390525" lvl="0" marL="457200" rtl="0" algn="l">
              <a:spcBef>
                <a:spcPts val="0"/>
              </a:spcBef>
              <a:spcAft>
                <a:spcPts val="0"/>
              </a:spcAft>
              <a:buSzPts val="2550"/>
              <a:buAutoNum type="arabicPeriod"/>
            </a:pPr>
            <a:r>
              <a:rPr lang="en-US" sz="2550"/>
              <a:t>Kaxiras and Young propose a coherence prediction taxonomy in 1999 [3]</a:t>
            </a:r>
            <a:endParaRPr sz="2550"/>
          </a:p>
          <a:p>
            <a:pPr indent="-390525" lvl="1" marL="914400" rtl="0" algn="l">
              <a:spcBef>
                <a:spcPts val="0"/>
              </a:spcBef>
              <a:spcAft>
                <a:spcPts val="0"/>
              </a:spcAft>
              <a:buSzPts val="2550"/>
              <a:buAutoNum type="alphaLcPeriod"/>
            </a:pPr>
            <a:r>
              <a:rPr lang="en-US" sz="2550"/>
              <a:t>Consumer prediction provides best speedup</a:t>
            </a:r>
            <a:endParaRPr sz="2550"/>
          </a:p>
          <a:p>
            <a:pPr indent="-390525" lvl="1" marL="914400" rtl="0" algn="l">
              <a:spcBef>
                <a:spcPts val="0"/>
              </a:spcBef>
              <a:spcAft>
                <a:spcPts val="0"/>
              </a:spcAft>
              <a:buSzPts val="2550"/>
              <a:buAutoNum type="alphaLcPeriod"/>
            </a:pPr>
            <a:r>
              <a:rPr lang="en-US" sz="2550"/>
              <a:t>Memory Address, Processor ID matter most in prediction</a:t>
            </a:r>
            <a:endParaRPr sz="2550"/>
          </a:p>
          <a:p>
            <a:pPr indent="-390525" lvl="0" marL="457200" rtl="0" algn="l">
              <a:spcBef>
                <a:spcPts val="0"/>
              </a:spcBef>
              <a:spcAft>
                <a:spcPts val="0"/>
              </a:spcAft>
              <a:buSzPts val="2550"/>
              <a:buAutoNum type="arabicPeriod"/>
            </a:pPr>
            <a:r>
              <a:rPr lang="en-US" sz="2550"/>
              <a:t>Leventhal and Franklin propose Perceptron Consumer Prediction in 2006 [4]</a:t>
            </a:r>
            <a:endParaRPr sz="2550"/>
          </a:p>
          <a:p>
            <a:pPr indent="-390525" lvl="1" marL="914400" rtl="0" algn="l">
              <a:spcBef>
                <a:spcPts val="0"/>
              </a:spcBef>
              <a:spcAft>
                <a:spcPts val="0"/>
              </a:spcAft>
              <a:buSzPts val="2550"/>
              <a:buAutoNum type="alphaLcPeriod"/>
            </a:pPr>
            <a:r>
              <a:rPr lang="en-US" sz="2550"/>
              <a:t>Use perceptron, allowing linear scaling of history length</a:t>
            </a:r>
            <a:endParaRPr sz="2550"/>
          </a:p>
          <a:p>
            <a:pPr indent="-390525" lvl="1" marL="914400" rtl="0" algn="l">
              <a:spcBef>
                <a:spcPts val="0"/>
              </a:spcBef>
              <a:spcAft>
                <a:spcPts val="0"/>
              </a:spcAft>
              <a:buSzPts val="2550"/>
              <a:buAutoNum type="alphaLcPeriod"/>
            </a:pPr>
            <a:r>
              <a:rPr lang="en-US" sz="2550"/>
              <a:t>Perceptron to weigh other processor’s histories on if a processor is a consumer</a:t>
            </a:r>
            <a:endParaRPr sz="2550"/>
          </a:p>
        </p:txBody>
      </p:sp>
      <p:sp>
        <p:nvSpPr>
          <p:cNvPr id="208" name="Google Shape;208;p24"/>
          <p:cNvSpPr txBox="1"/>
          <p:nvPr>
            <p:ph idx="11" type="ftr"/>
          </p:nvPr>
        </p:nvSpPr>
        <p:spPr>
          <a:xfrm>
            <a:off x="4721454" y="7232650"/>
            <a:ext cx="4374600" cy="387300"/>
          </a:xfrm>
          <a:prstGeom prst="rect">
            <a:avLst/>
          </a:prstGeom>
          <a:noFill/>
          <a:ln>
            <a:noFill/>
          </a:ln>
        </p:spPr>
        <p:txBody>
          <a:bodyPr anchorCtr="0" anchor="t" bIns="50925" lIns="101850" spcFirstLastPara="1" rIns="101850" wrap="square" tIns="50925">
            <a:noAutofit/>
          </a:bodyPr>
          <a:lstStyle/>
          <a:p>
            <a:pPr indent="0" lvl="0" marL="0" rtl="0" algn="ctr">
              <a:spcBef>
                <a:spcPts val="0"/>
              </a:spcBef>
              <a:spcAft>
                <a:spcPts val="0"/>
              </a:spcAft>
              <a:buNone/>
            </a:pPr>
            <a:r>
              <a:rPr lang="en-US"/>
              <a:t>© 2023</a:t>
            </a:r>
            <a:endParaRPr/>
          </a:p>
        </p:txBody>
      </p:sp>
      <p:sp>
        <p:nvSpPr>
          <p:cNvPr id="209" name="Google Shape;209;p24"/>
          <p:cNvSpPr txBox="1"/>
          <p:nvPr>
            <p:ph idx="12" type="sldNum"/>
          </p:nvPr>
        </p:nvSpPr>
        <p:spPr>
          <a:xfrm>
            <a:off x="10086366" y="7232650"/>
            <a:ext cx="3223200" cy="387300"/>
          </a:xfrm>
          <a:prstGeom prst="rect">
            <a:avLst/>
          </a:prstGeom>
          <a:noFill/>
          <a:ln>
            <a:noFill/>
          </a:ln>
        </p:spPr>
        <p:txBody>
          <a:bodyPr anchorCtr="0" anchor="t" bIns="50925" lIns="101850" spcFirstLastPara="1" rIns="101850" wrap="square" tIns="509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5"/>
          <p:cNvSpPr txBox="1"/>
          <p:nvPr>
            <p:ph type="title"/>
          </p:nvPr>
        </p:nvSpPr>
        <p:spPr>
          <a:xfrm>
            <a:off x="508001" y="228600"/>
            <a:ext cx="12801600" cy="685800"/>
          </a:xfrm>
          <a:prstGeom prst="rect">
            <a:avLst/>
          </a:prstGeom>
          <a:noFill/>
          <a:ln>
            <a:noFill/>
          </a:ln>
        </p:spPr>
        <p:txBody>
          <a:bodyPr anchorCtr="0" anchor="ctr" bIns="50925" lIns="101875" spcFirstLastPara="1" rIns="101875" wrap="square" tIns="50925">
            <a:noAutofit/>
          </a:bodyPr>
          <a:lstStyle/>
          <a:p>
            <a:pPr indent="0" lvl="0" marL="0" rtl="0" algn="l">
              <a:spcBef>
                <a:spcPts val="0"/>
              </a:spcBef>
              <a:spcAft>
                <a:spcPts val="0"/>
              </a:spcAft>
              <a:buNone/>
            </a:pPr>
            <a:r>
              <a:rPr lang="en-US"/>
              <a:t>Research Objectives</a:t>
            </a:r>
            <a:endParaRPr/>
          </a:p>
        </p:txBody>
      </p:sp>
      <p:sp>
        <p:nvSpPr>
          <p:cNvPr id="215" name="Google Shape;215;p25"/>
          <p:cNvSpPr txBox="1"/>
          <p:nvPr>
            <p:ph idx="1" type="body"/>
          </p:nvPr>
        </p:nvSpPr>
        <p:spPr>
          <a:xfrm>
            <a:off x="508001" y="1381125"/>
            <a:ext cx="12801600" cy="5268900"/>
          </a:xfrm>
          <a:prstGeom prst="rect">
            <a:avLst/>
          </a:prstGeom>
          <a:noFill/>
          <a:ln>
            <a:noFill/>
          </a:ln>
        </p:spPr>
        <p:txBody>
          <a:bodyPr anchorCtr="0" anchor="t" bIns="50925" lIns="101875" spcFirstLastPara="1" rIns="101875" wrap="square" tIns="50925">
            <a:noAutofit/>
          </a:bodyPr>
          <a:lstStyle/>
          <a:p>
            <a:pPr indent="-444500" lvl="0" marL="457200" rtl="0" algn="l">
              <a:spcBef>
                <a:spcPts val="0"/>
              </a:spcBef>
              <a:spcAft>
                <a:spcPts val="0"/>
              </a:spcAft>
              <a:buSzPts val="3400"/>
              <a:buAutoNum type="arabicPeriod"/>
            </a:pPr>
            <a:r>
              <a:rPr lang="en-US" sz="3400"/>
              <a:t>Analyze a Modern Benchmark </a:t>
            </a:r>
            <a:r>
              <a:rPr lang="en-US" sz="3400"/>
              <a:t>Suite</a:t>
            </a:r>
            <a:r>
              <a:rPr lang="en-US" sz="3400"/>
              <a:t> Shared Memory Access Pattern</a:t>
            </a:r>
            <a:endParaRPr sz="3400"/>
          </a:p>
          <a:p>
            <a:pPr indent="-444500" lvl="1" marL="914400" rtl="0" algn="l">
              <a:spcBef>
                <a:spcPts val="0"/>
              </a:spcBef>
              <a:spcAft>
                <a:spcPts val="0"/>
              </a:spcAft>
              <a:buSzPts val="3400"/>
              <a:buAutoNum type="alphaLcPeriod"/>
            </a:pPr>
            <a:r>
              <a:rPr lang="en-US" sz="3400"/>
              <a:t>PARSEC Benchmark Suite </a:t>
            </a:r>
            <a:r>
              <a:rPr b="1" lang="en-US" sz="3400"/>
              <a:t>[5]</a:t>
            </a:r>
            <a:endParaRPr b="1" sz="3400"/>
          </a:p>
          <a:p>
            <a:pPr indent="0" lvl="0" marL="914400" rtl="0" algn="l">
              <a:spcBef>
                <a:spcPts val="0"/>
              </a:spcBef>
              <a:spcAft>
                <a:spcPts val="0"/>
              </a:spcAft>
              <a:buNone/>
            </a:pPr>
            <a:r>
              <a:t/>
            </a:r>
            <a:endParaRPr b="1" sz="3400"/>
          </a:p>
          <a:p>
            <a:pPr indent="-444500" lvl="0" marL="457200" rtl="0" algn="l">
              <a:spcBef>
                <a:spcPts val="0"/>
              </a:spcBef>
              <a:spcAft>
                <a:spcPts val="0"/>
              </a:spcAft>
              <a:buSzPts val="3400"/>
              <a:buAutoNum type="arabicPeriod"/>
            </a:pPr>
            <a:r>
              <a:rPr lang="en-US" sz="3400"/>
              <a:t>Evaluate homesite consumer prediction schemes benchmark suite</a:t>
            </a:r>
            <a:endParaRPr sz="3400"/>
          </a:p>
          <a:p>
            <a:pPr indent="0" lvl="0" marL="0" rtl="0" algn="l">
              <a:spcBef>
                <a:spcPts val="0"/>
              </a:spcBef>
              <a:spcAft>
                <a:spcPts val="0"/>
              </a:spcAft>
              <a:buNone/>
            </a:pPr>
            <a:r>
              <a:t/>
            </a:r>
            <a:endParaRPr sz="3400"/>
          </a:p>
        </p:txBody>
      </p:sp>
      <p:sp>
        <p:nvSpPr>
          <p:cNvPr id="216" name="Google Shape;216;p25"/>
          <p:cNvSpPr txBox="1"/>
          <p:nvPr>
            <p:ph idx="11" type="ftr"/>
          </p:nvPr>
        </p:nvSpPr>
        <p:spPr>
          <a:xfrm>
            <a:off x="4721454" y="7232650"/>
            <a:ext cx="4374600" cy="387300"/>
          </a:xfrm>
          <a:prstGeom prst="rect">
            <a:avLst/>
          </a:prstGeom>
          <a:noFill/>
          <a:ln>
            <a:noFill/>
          </a:ln>
        </p:spPr>
        <p:txBody>
          <a:bodyPr anchorCtr="0" anchor="t" bIns="50925" lIns="101850" spcFirstLastPara="1" rIns="101850" wrap="square" tIns="50925">
            <a:noAutofit/>
          </a:bodyPr>
          <a:lstStyle/>
          <a:p>
            <a:pPr indent="0" lvl="0" marL="0" rtl="0" algn="ctr">
              <a:spcBef>
                <a:spcPts val="0"/>
              </a:spcBef>
              <a:spcAft>
                <a:spcPts val="0"/>
              </a:spcAft>
              <a:buNone/>
            </a:pPr>
            <a:r>
              <a:rPr lang="en-US"/>
              <a:t>© 2023</a:t>
            </a:r>
            <a:endParaRPr/>
          </a:p>
        </p:txBody>
      </p:sp>
      <p:sp>
        <p:nvSpPr>
          <p:cNvPr id="217" name="Google Shape;217;p25"/>
          <p:cNvSpPr txBox="1"/>
          <p:nvPr>
            <p:ph idx="12" type="sldNum"/>
          </p:nvPr>
        </p:nvSpPr>
        <p:spPr>
          <a:xfrm>
            <a:off x="10086366" y="7232650"/>
            <a:ext cx="3223200" cy="387300"/>
          </a:xfrm>
          <a:prstGeom prst="rect">
            <a:avLst/>
          </a:prstGeom>
          <a:noFill/>
          <a:ln>
            <a:noFill/>
          </a:ln>
        </p:spPr>
        <p:txBody>
          <a:bodyPr anchorCtr="0" anchor="t" bIns="50925" lIns="101850" spcFirstLastPara="1" rIns="101850" wrap="square" tIns="509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6"/>
          <p:cNvSpPr txBox="1"/>
          <p:nvPr>
            <p:ph type="title"/>
          </p:nvPr>
        </p:nvSpPr>
        <p:spPr>
          <a:xfrm>
            <a:off x="508001" y="228600"/>
            <a:ext cx="12801600" cy="685800"/>
          </a:xfrm>
          <a:prstGeom prst="rect">
            <a:avLst/>
          </a:prstGeom>
          <a:noFill/>
          <a:ln>
            <a:noFill/>
          </a:ln>
        </p:spPr>
        <p:txBody>
          <a:bodyPr anchorCtr="0" anchor="ctr" bIns="50925" lIns="101875" spcFirstLastPara="1" rIns="101875" wrap="square" tIns="50925">
            <a:noAutofit/>
          </a:bodyPr>
          <a:lstStyle/>
          <a:p>
            <a:pPr indent="0" lvl="0" marL="0" rtl="0" algn="l">
              <a:spcBef>
                <a:spcPts val="0"/>
              </a:spcBef>
              <a:spcAft>
                <a:spcPts val="0"/>
              </a:spcAft>
              <a:buNone/>
            </a:pPr>
            <a:r>
              <a:rPr lang="en-US"/>
              <a:t>Experimental Methodology</a:t>
            </a:r>
            <a:endParaRPr/>
          </a:p>
        </p:txBody>
      </p:sp>
      <p:sp>
        <p:nvSpPr>
          <p:cNvPr id="223" name="Google Shape;223;p26"/>
          <p:cNvSpPr txBox="1"/>
          <p:nvPr>
            <p:ph idx="1" type="body"/>
          </p:nvPr>
        </p:nvSpPr>
        <p:spPr>
          <a:xfrm>
            <a:off x="508001" y="1381125"/>
            <a:ext cx="12801600" cy="5268900"/>
          </a:xfrm>
          <a:prstGeom prst="rect">
            <a:avLst/>
          </a:prstGeom>
          <a:noFill/>
          <a:ln>
            <a:noFill/>
          </a:ln>
        </p:spPr>
        <p:txBody>
          <a:bodyPr anchorCtr="0" anchor="t" bIns="50925" lIns="101875" spcFirstLastPara="1" rIns="101875" wrap="square" tIns="50925">
            <a:noAutofit/>
          </a:bodyPr>
          <a:lstStyle/>
          <a:p>
            <a:pPr indent="-406400" lvl="0" marL="457200" rtl="0" algn="l">
              <a:spcBef>
                <a:spcPts val="0"/>
              </a:spcBef>
              <a:spcAft>
                <a:spcPts val="0"/>
              </a:spcAft>
              <a:buSzPts val="2800"/>
              <a:buAutoNum type="arabicPeriod"/>
            </a:pPr>
            <a:r>
              <a:rPr lang="en-US"/>
              <a:t>Used 7 out of 10 PARSEC 3.0 benchmarks</a:t>
            </a:r>
            <a:endParaRPr/>
          </a:p>
          <a:p>
            <a:pPr indent="-406400" lvl="1" marL="914400" rtl="0" algn="l">
              <a:spcBef>
                <a:spcPts val="0"/>
              </a:spcBef>
              <a:spcAft>
                <a:spcPts val="0"/>
              </a:spcAft>
              <a:buSzPts val="2800"/>
              <a:buAutoNum type="alphaLcPeriod"/>
            </a:pPr>
            <a:r>
              <a:rPr lang="en-US"/>
              <a:t>x264, ferret, and facesim were excluded due to input segmentation faults</a:t>
            </a:r>
            <a:endParaRPr/>
          </a:p>
          <a:p>
            <a:pPr indent="-406400" lvl="1" marL="914400" rtl="0" algn="l">
              <a:spcBef>
                <a:spcPts val="0"/>
              </a:spcBef>
              <a:spcAft>
                <a:spcPts val="0"/>
              </a:spcAft>
              <a:buSzPts val="2800"/>
              <a:buAutoNum type="alphaLcPeriod"/>
            </a:pPr>
            <a:r>
              <a:rPr lang="en-US"/>
              <a:t>Ran for 30 minutes each </a:t>
            </a:r>
            <a:endParaRPr/>
          </a:p>
          <a:p>
            <a:pPr indent="-406400" lvl="0" marL="457200" rtl="0" algn="l">
              <a:spcBef>
                <a:spcPts val="0"/>
              </a:spcBef>
              <a:spcAft>
                <a:spcPts val="0"/>
              </a:spcAft>
              <a:buSzPts val="2800"/>
              <a:buAutoNum type="arabicPeriod"/>
            </a:pPr>
            <a:r>
              <a:rPr lang="en-US"/>
              <a:t>Computer Specifications</a:t>
            </a:r>
            <a:endParaRPr/>
          </a:p>
          <a:p>
            <a:pPr indent="-406400" lvl="1" marL="914400" rtl="0" algn="l">
              <a:spcBef>
                <a:spcPts val="0"/>
              </a:spcBef>
              <a:spcAft>
                <a:spcPts val="0"/>
              </a:spcAft>
              <a:buSzPts val="2800"/>
              <a:buAutoNum type="alphaLcPeriod"/>
            </a:pPr>
            <a:r>
              <a:rPr lang="en-US"/>
              <a:t>1 node of TACC </a:t>
            </a:r>
            <a:r>
              <a:rPr lang="en-US"/>
              <a:t>Lonestar 6</a:t>
            </a:r>
            <a:r>
              <a:rPr lang="en-US"/>
              <a:t> Cluster</a:t>
            </a:r>
            <a:endParaRPr/>
          </a:p>
          <a:p>
            <a:pPr indent="-406400" lvl="1" marL="914400" rtl="0" algn="l">
              <a:spcBef>
                <a:spcPts val="0"/>
              </a:spcBef>
              <a:spcAft>
                <a:spcPts val="0"/>
              </a:spcAft>
              <a:buSzPts val="2800"/>
              <a:buAutoNum type="alphaLcPeriod"/>
            </a:pPr>
            <a:r>
              <a:rPr lang="en-US"/>
              <a:t>Each node has 2, 64 core AMD EPYC 7763 CPUs with 256 Gb of DRAM</a:t>
            </a:r>
            <a:endParaRPr/>
          </a:p>
          <a:p>
            <a:pPr indent="-406400" lvl="1" marL="914400" rtl="0" algn="l">
              <a:spcBef>
                <a:spcPts val="0"/>
              </a:spcBef>
              <a:spcAft>
                <a:spcPts val="0"/>
              </a:spcAft>
              <a:buSzPts val="2800"/>
              <a:buAutoNum type="alphaLcPeriod"/>
            </a:pPr>
            <a:r>
              <a:rPr lang="en-US"/>
              <a:t>Benchmark ran with 32 cores</a:t>
            </a:r>
            <a:endParaRPr/>
          </a:p>
          <a:p>
            <a:pPr indent="-406400" lvl="0" marL="457200" rtl="0" algn="l">
              <a:spcBef>
                <a:spcPts val="0"/>
              </a:spcBef>
              <a:spcAft>
                <a:spcPts val="0"/>
              </a:spcAft>
              <a:buSzPts val="2800"/>
              <a:buAutoNum type="arabicPeriod"/>
            </a:pPr>
            <a:r>
              <a:rPr lang="en-US"/>
              <a:t>Instrumentation Tools</a:t>
            </a:r>
            <a:endParaRPr/>
          </a:p>
          <a:p>
            <a:pPr indent="-406400" lvl="1" marL="914400" rtl="0" algn="l">
              <a:spcBef>
                <a:spcPts val="0"/>
              </a:spcBef>
              <a:spcAft>
                <a:spcPts val="0"/>
              </a:spcAft>
              <a:buSzPts val="2800"/>
              <a:buAutoNum type="alphaLcPeriod"/>
            </a:pPr>
            <a:r>
              <a:rPr lang="en-US"/>
              <a:t>Intel PIN 3.28 with a custom tool for multithreaded memory used to obtain memory traces on top of benchmark runs on TACC</a:t>
            </a:r>
            <a:endParaRPr/>
          </a:p>
          <a:p>
            <a:pPr indent="-406400" lvl="1" marL="914400" rtl="0" algn="l">
              <a:spcBef>
                <a:spcPts val="0"/>
              </a:spcBef>
              <a:spcAft>
                <a:spcPts val="0"/>
              </a:spcAft>
              <a:buSzPts val="2800"/>
              <a:buAutoNum type="alphaLcPeriod"/>
            </a:pPr>
            <a:r>
              <a:rPr lang="en-US"/>
              <a:t>Analysis with cache block size of 128 bytes</a:t>
            </a:r>
            <a:endParaRPr/>
          </a:p>
        </p:txBody>
      </p:sp>
      <p:sp>
        <p:nvSpPr>
          <p:cNvPr id="224" name="Google Shape;224;p26"/>
          <p:cNvSpPr txBox="1"/>
          <p:nvPr>
            <p:ph idx="11" type="ftr"/>
          </p:nvPr>
        </p:nvSpPr>
        <p:spPr>
          <a:xfrm>
            <a:off x="4721454" y="7232650"/>
            <a:ext cx="4374600" cy="387300"/>
          </a:xfrm>
          <a:prstGeom prst="rect">
            <a:avLst/>
          </a:prstGeom>
          <a:noFill/>
          <a:ln>
            <a:noFill/>
          </a:ln>
        </p:spPr>
        <p:txBody>
          <a:bodyPr anchorCtr="0" anchor="t" bIns="50925" lIns="101850" spcFirstLastPara="1" rIns="101850" wrap="square" tIns="50925">
            <a:noAutofit/>
          </a:bodyPr>
          <a:lstStyle/>
          <a:p>
            <a:pPr indent="0" lvl="0" marL="0" rtl="0" algn="ctr">
              <a:spcBef>
                <a:spcPts val="0"/>
              </a:spcBef>
              <a:spcAft>
                <a:spcPts val="0"/>
              </a:spcAft>
              <a:buNone/>
            </a:pPr>
            <a:r>
              <a:rPr lang="en-US"/>
              <a:t>© 2023</a:t>
            </a:r>
            <a:endParaRPr/>
          </a:p>
        </p:txBody>
      </p:sp>
      <p:sp>
        <p:nvSpPr>
          <p:cNvPr id="225" name="Google Shape;225;p26"/>
          <p:cNvSpPr txBox="1"/>
          <p:nvPr>
            <p:ph idx="12" type="sldNum"/>
          </p:nvPr>
        </p:nvSpPr>
        <p:spPr>
          <a:xfrm>
            <a:off x="10086366" y="7232650"/>
            <a:ext cx="3223200" cy="387300"/>
          </a:xfrm>
          <a:prstGeom prst="rect">
            <a:avLst/>
          </a:prstGeom>
          <a:noFill/>
          <a:ln>
            <a:noFill/>
          </a:ln>
        </p:spPr>
        <p:txBody>
          <a:bodyPr anchorCtr="0" anchor="t" bIns="50925" lIns="101850" spcFirstLastPara="1" rIns="101850" wrap="square" tIns="509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7"/>
          <p:cNvSpPr txBox="1"/>
          <p:nvPr>
            <p:ph type="title"/>
          </p:nvPr>
        </p:nvSpPr>
        <p:spPr>
          <a:xfrm>
            <a:off x="508001" y="228600"/>
            <a:ext cx="12801600" cy="685800"/>
          </a:xfrm>
          <a:prstGeom prst="rect">
            <a:avLst/>
          </a:prstGeom>
          <a:noFill/>
          <a:ln>
            <a:noFill/>
          </a:ln>
        </p:spPr>
        <p:txBody>
          <a:bodyPr anchorCtr="0" anchor="ctr" bIns="50925" lIns="101875" spcFirstLastPara="1" rIns="101875" wrap="square" tIns="50925">
            <a:noAutofit/>
          </a:bodyPr>
          <a:lstStyle/>
          <a:p>
            <a:pPr indent="0" lvl="0" marL="0" rtl="0" algn="l">
              <a:spcBef>
                <a:spcPts val="0"/>
              </a:spcBef>
              <a:spcAft>
                <a:spcPts val="0"/>
              </a:spcAft>
              <a:buNone/>
            </a:pPr>
            <a:r>
              <a:rPr lang="en-US"/>
              <a:t>Benchmark Statistical Analysis</a:t>
            </a:r>
            <a:endParaRPr/>
          </a:p>
        </p:txBody>
      </p:sp>
      <p:sp>
        <p:nvSpPr>
          <p:cNvPr id="231" name="Google Shape;231;p27"/>
          <p:cNvSpPr txBox="1"/>
          <p:nvPr>
            <p:ph idx="11" type="ftr"/>
          </p:nvPr>
        </p:nvSpPr>
        <p:spPr>
          <a:xfrm>
            <a:off x="4721454" y="7232650"/>
            <a:ext cx="4374600" cy="387300"/>
          </a:xfrm>
          <a:prstGeom prst="rect">
            <a:avLst/>
          </a:prstGeom>
          <a:noFill/>
          <a:ln>
            <a:noFill/>
          </a:ln>
        </p:spPr>
        <p:txBody>
          <a:bodyPr anchorCtr="0" anchor="t" bIns="50925" lIns="101850" spcFirstLastPara="1" rIns="101850" wrap="square" tIns="50925">
            <a:noAutofit/>
          </a:bodyPr>
          <a:lstStyle/>
          <a:p>
            <a:pPr indent="0" lvl="0" marL="0" rtl="0" algn="ctr">
              <a:spcBef>
                <a:spcPts val="0"/>
              </a:spcBef>
              <a:spcAft>
                <a:spcPts val="0"/>
              </a:spcAft>
              <a:buNone/>
            </a:pPr>
            <a:r>
              <a:rPr lang="en-US"/>
              <a:t>© 2023</a:t>
            </a:r>
            <a:endParaRPr/>
          </a:p>
        </p:txBody>
      </p:sp>
      <p:sp>
        <p:nvSpPr>
          <p:cNvPr id="232" name="Google Shape;232;p27"/>
          <p:cNvSpPr txBox="1"/>
          <p:nvPr>
            <p:ph idx="12" type="sldNum"/>
          </p:nvPr>
        </p:nvSpPr>
        <p:spPr>
          <a:xfrm>
            <a:off x="10086366" y="7232650"/>
            <a:ext cx="3223200" cy="387300"/>
          </a:xfrm>
          <a:prstGeom prst="rect">
            <a:avLst/>
          </a:prstGeom>
          <a:noFill/>
          <a:ln>
            <a:noFill/>
          </a:ln>
        </p:spPr>
        <p:txBody>
          <a:bodyPr anchorCtr="0" anchor="t" bIns="50925" lIns="101850" spcFirstLastPara="1" rIns="101850" wrap="square" tIns="50925">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233" name="Google Shape;233;p27"/>
          <p:cNvGraphicFramePr/>
          <p:nvPr/>
        </p:nvGraphicFramePr>
        <p:xfrm>
          <a:off x="864650" y="1860000"/>
          <a:ext cx="3000000" cy="3000000"/>
        </p:xfrm>
        <a:graphic>
          <a:graphicData uri="http://schemas.openxmlformats.org/drawingml/2006/table">
            <a:tbl>
              <a:tblPr>
                <a:noFill/>
                <a:tableStyleId>{5DA6D26D-57C6-4EAA-A702-6ECFFA4584FF}</a:tableStyleId>
              </a:tblPr>
              <a:tblGrid>
                <a:gridCol w="1197525"/>
                <a:gridCol w="1197525"/>
                <a:gridCol w="1197525"/>
                <a:gridCol w="1197525"/>
                <a:gridCol w="1197525"/>
                <a:gridCol w="1197525"/>
                <a:gridCol w="1197525"/>
                <a:gridCol w="1197525"/>
                <a:gridCol w="1197525"/>
                <a:gridCol w="1197525"/>
              </a:tblGrid>
              <a:tr h="1629275">
                <a:tc>
                  <a:txBody>
                    <a:bodyPr/>
                    <a:lstStyle/>
                    <a:p>
                      <a:pPr indent="0" lvl="0" marL="0" rtl="0" algn="ctr">
                        <a:lnSpc>
                          <a:spcPct val="115000"/>
                        </a:lnSpc>
                        <a:spcBef>
                          <a:spcPts val="0"/>
                        </a:spcBef>
                        <a:spcAft>
                          <a:spcPts val="0"/>
                        </a:spcAft>
                        <a:buNone/>
                      </a:pPr>
                      <a:r>
                        <a:rPr b="1" lang="en-US"/>
                        <a:t>Benchmark</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Shared Cache Lines % (Total)</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Shared Cache Lines % (Program)</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Shared Cache Line % (OS)</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Average Unique Consumers per Prediction (Total)</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Average Unique Consumers per Prediction (Program)</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Average Unique Consumers per Prediction (OS)</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Average Possible Predictions per Shared Cache Line (Total)</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Average </a:t>
                      </a:r>
                      <a:r>
                        <a:rPr b="1" lang="en-US">
                          <a:solidFill>
                            <a:schemeClr val="dk1"/>
                          </a:solidFill>
                        </a:rPr>
                        <a:t>Possible Predictions</a:t>
                      </a:r>
                      <a:r>
                        <a:rPr b="1" lang="en-US"/>
                        <a:t> per Shared Cache Line (Program)</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Average </a:t>
                      </a:r>
                      <a:r>
                        <a:rPr b="1" lang="en-US">
                          <a:solidFill>
                            <a:schemeClr val="dk1"/>
                          </a:solidFill>
                        </a:rPr>
                        <a:t>Possible Predictions</a:t>
                      </a:r>
                      <a:r>
                        <a:rPr b="1" lang="en-US"/>
                        <a:t> per Shared Cache Line (OS)</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300">
                <a:tc>
                  <a:txBody>
                    <a:bodyPr/>
                    <a:lstStyle/>
                    <a:p>
                      <a:pPr indent="0" lvl="0" marL="0" rtl="0" algn="ctr">
                        <a:lnSpc>
                          <a:spcPct val="115000"/>
                        </a:lnSpc>
                        <a:spcBef>
                          <a:spcPts val="0"/>
                        </a:spcBef>
                        <a:spcAft>
                          <a:spcPts val="0"/>
                        </a:spcAft>
                        <a:buNone/>
                      </a:pPr>
                      <a:r>
                        <a:rPr lang="en-US"/>
                        <a:t>blacksholes</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0.06%</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100%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32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32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300">
                <a:tc>
                  <a:txBody>
                    <a:bodyPr/>
                    <a:lstStyle/>
                    <a:p>
                      <a:pPr indent="0" lvl="0" marL="0" rtl="0" algn="ctr">
                        <a:lnSpc>
                          <a:spcPct val="115000"/>
                        </a:lnSpc>
                        <a:spcBef>
                          <a:spcPts val="0"/>
                        </a:spcBef>
                        <a:spcAft>
                          <a:spcPts val="0"/>
                        </a:spcAft>
                        <a:buNone/>
                      </a:pPr>
                      <a:r>
                        <a:rPr lang="en-US"/>
                        <a:t>bodytrack</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12.37%</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0.65%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99.35%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1.66828271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2.991071429</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1.480522946</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6.962179748</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133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6.136717151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300">
                <a:tc>
                  <a:txBody>
                    <a:bodyPr/>
                    <a:lstStyle/>
                    <a:p>
                      <a:pPr indent="0" lvl="0" marL="0" rtl="0" algn="ctr">
                        <a:lnSpc>
                          <a:spcPct val="115000"/>
                        </a:lnSpc>
                        <a:spcBef>
                          <a:spcPts val="0"/>
                        </a:spcBef>
                        <a:spcAft>
                          <a:spcPts val="0"/>
                        </a:spcAft>
                        <a:buNone/>
                      </a:pPr>
                      <a:r>
                        <a:rPr lang="en-US"/>
                        <a:t>facesim</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0.24%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0.00%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100.00%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2.208955224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2.208955224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22.33333333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22.33333333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300">
                <a:tc>
                  <a:txBody>
                    <a:bodyPr/>
                    <a:lstStyle/>
                    <a:p>
                      <a:pPr indent="0" lvl="0" marL="0" rtl="0" algn="ctr">
                        <a:lnSpc>
                          <a:spcPct val="115000"/>
                        </a:lnSpc>
                        <a:spcBef>
                          <a:spcPts val="0"/>
                        </a:spcBef>
                        <a:spcAft>
                          <a:spcPts val="0"/>
                        </a:spcAft>
                        <a:buNone/>
                      </a:pPr>
                      <a:r>
                        <a:rPr lang="en-US"/>
                        <a:t>fluidanimate</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11.14%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95.55%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4.45%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1.198496122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1.101855807</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1.668513389</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1.631301779</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1.416117758</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6.251082251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300">
                <a:tc>
                  <a:txBody>
                    <a:bodyPr/>
                    <a:lstStyle/>
                    <a:p>
                      <a:pPr indent="0" lvl="0" marL="0" rtl="0" algn="ctr">
                        <a:lnSpc>
                          <a:spcPct val="115000"/>
                        </a:lnSpc>
                        <a:spcBef>
                          <a:spcPts val="0"/>
                        </a:spcBef>
                        <a:spcAft>
                          <a:spcPts val="0"/>
                        </a:spcAft>
                        <a:buNone/>
                      </a:pPr>
                      <a:r>
                        <a:rPr lang="en-US"/>
                        <a:t>freqmine</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0.47%</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98.55%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1.45%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2.259865255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1.908146528</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4.843373494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1.366655705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1.220553887</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11.31818182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300">
                <a:tc>
                  <a:txBody>
                    <a:bodyPr/>
                    <a:lstStyle/>
                    <a:p>
                      <a:pPr indent="0" lvl="0" marL="0" rtl="0" algn="ctr">
                        <a:lnSpc>
                          <a:spcPct val="115000"/>
                        </a:lnSpc>
                        <a:spcBef>
                          <a:spcPts val="0"/>
                        </a:spcBef>
                        <a:spcAft>
                          <a:spcPts val="0"/>
                        </a:spcAft>
                        <a:buNone/>
                      </a:pPr>
                      <a:r>
                        <a:rPr lang="en-US"/>
                        <a:t>raytrace</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4.71%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100.00%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1.84496124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1.84496124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4.3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4.3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300">
                <a:tc>
                  <a:txBody>
                    <a:bodyPr/>
                    <a:lstStyle/>
                    <a:p>
                      <a:pPr indent="0" lvl="0" marL="0" rtl="0" algn="ctr">
                        <a:lnSpc>
                          <a:spcPct val="115000"/>
                        </a:lnSpc>
                        <a:spcBef>
                          <a:spcPts val="0"/>
                        </a:spcBef>
                        <a:spcAft>
                          <a:spcPts val="0"/>
                        </a:spcAft>
                        <a:buNone/>
                      </a:pPr>
                      <a:r>
                        <a:rPr lang="en-US"/>
                        <a:t>swaptions</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0.24%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100.00%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0.00%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3.649038462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3.649038462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9.043478261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9.043478261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300">
                <a:tc>
                  <a:txBody>
                    <a:bodyPr/>
                    <a:lstStyle/>
                    <a:p>
                      <a:pPr indent="0" lvl="0" marL="0" rtl="0" algn="ctr">
                        <a:lnSpc>
                          <a:spcPct val="115000"/>
                        </a:lnSpc>
                        <a:spcBef>
                          <a:spcPts val="0"/>
                        </a:spcBef>
                        <a:spcAft>
                          <a:spcPts val="0"/>
                        </a:spcAft>
                        <a:buNone/>
                      </a:pPr>
                      <a:r>
                        <a:rPr lang="en-US"/>
                        <a:t>vips</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0.03%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100.00%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3.765625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3.765625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2.37037037</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2.37037037</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34" name="Google Shape;234;p27"/>
          <p:cNvSpPr/>
          <p:nvPr/>
        </p:nvSpPr>
        <p:spPr>
          <a:xfrm>
            <a:off x="1982100" y="2553900"/>
            <a:ext cx="1406400" cy="41724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8"/>
          <p:cNvSpPr txBox="1"/>
          <p:nvPr>
            <p:ph type="title"/>
          </p:nvPr>
        </p:nvSpPr>
        <p:spPr>
          <a:xfrm>
            <a:off x="508001" y="228600"/>
            <a:ext cx="12801600" cy="685800"/>
          </a:xfrm>
          <a:prstGeom prst="rect">
            <a:avLst/>
          </a:prstGeom>
          <a:noFill/>
          <a:ln>
            <a:noFill/>
          </a:ln>
        </p:spPr>
        <p:txBody>
          <a:bodyPr anchorCtr="0" anchor="ctr" bIns="50925" lIns="101875" spcFirstLastPara="1" rIns="101875" wrap="square" tIns="50925">
            <a:noAutofit/>
          </a:bodyPr>
          <a:lstStyle/>
          <a:p>
            <a:pPr indent="0" lvl="0" marL="0" rtl="0" algn="l">
              <a:spcBef>
                <a:spcPts val="0"/>
              </a:spcBef>
              <a:spcAft>
                <a:spcPts val="0"/>
              </a:spcAft>
              <a:buNone/>
            </a:pPr>
            <a:r>
              <a:rPr lang="en-US"/>
              <a:t>Benchmark Statistical Analysis</a:t>
            </a:r>
            <a:endParaRPr/>
          </a:p>
        </p:txBody>
      </p:sp>
      <p:sp>
        <p:nvSpPr>
          <p:cNvPr id="240" name="Google Shape;240;p28"/>
          <p:cNvSpPr txBox="1"/>
          <p:nvPr>
            <p:ph idx="11" type="ftr"/>
          </p:nvPr>
        </p:nvSpPr>
        <p:spPr>
          <a:xfrm>
            <a:off x="4721454" y="7232650"/>
            <a:ext cx="4374600" cy="387300"/>
          </a:xfrm>
          <a:prstGeom prst="rect">
            <a:avLst/>
          </a:prstGeom>
          <a:noFill/>
          <a:ln>
            <a:noFill/>
          </a:ln>
        </p:spPr>
        <p:txBody>
          <a:bodyPr anchorCtr="0" anchor="t" bIns="50925" lIns="101850" spcFirstLastPara="1" rIns="101850" wrap="square" tIns="50925">
            <a:noAutofit/>
          </a:bodyPr>
          <a:lstStyle/>
          <a:p>
            <a:pPr indent="0" lvl="0" marL="0" rtl="0" algn="ctr">
              <a:spcBef>
                <a:spcPts val="0"/>
              </a:spcBef>
              <a:spcAft>
                <a:spcPts val="0"/>
              </a:spcAft>
              <a:buNone/>
            </a:pPr>
            <a:r>
              <a:rPr lang="en-US"/>
              <a:t>© 2023</a:t>
            </a:r>
            <a:endParaRPr/>
          </a:p>
        </p:txBody>
      </p:sp>
      <p:sp>
        <p:nvSpPr>
          <p:cNvPr id="241" name="Google Shape;241;p28"/>
          <p:cNvSpPr txBox="1"/>
          <p:nvPr>
            <p:ph idx="12" type="sldNum"/>
          </p:nvPr>
        </p:nvSpPr>
        <p:spPr>
          <a:xfrm>
            <a:off x="10086366" y="7232650"/>
            <a:ext cx="3223200" cy="387300"/>
          </a:xfrm>
          <a:prstGeom prst="rect">
            <a:avLst/>
          </a:prstGeom>
          <a:noFill/>
          <a:ln>
            <a:noFill/>
          </a:ln>
        </p:spPr>
        <p:txBody>
          <a:bodyPr anchorCtr="0" anchor="t" bIns="50925" lIns="101850" spcFirstLastPara="1" rIns="101850" wrap="square" tIns="50925">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242" name="Google Shape;242;p28"/>
          <p:cNvGraphicFramePr/>
          <p:nvPr/>
        </p:nvGraphicFramePr>
        <p:xfrm>
          <a:off x="864650" y="1860000"/>
          <a:ext cx="3000000" cy="3000000"/>
        </p:xfrm>
        <a:graphic>
          <a:graphicData uri="http://schemas.openxmlformats.org/drawingml/2006/table">
            <a:tbl>
              <a:tblPr>
                <a:noFill/>
                <a:tableStyleId>{5DA6D26D-57C6-4EAA-A702-6ECFFA4584FF}</a:tableStyleId>
              </a:tblPr>
              <a:tblGrid>
                <a:gridCol w="1197525"/>
                <a:gridCol w="1197525"/>
                <a:gridCol w="1197525"/>
                <a:gridCol w="1197525"/>
                <a:gridCol w="1197525"/>
                <a:gridCol w="1197525"/>
                <a:gridCol w="1197525"/>
                <a:gridCol w="1197525"/>
                <a:gridCol w="1197525"/>
                <a:gridCol w="1197525"/>
              </a:tblGrid>
              <a:tr h="1629275">
                <a:tc>
                  <a:txBody>
                    <a:bodyPr/>
                    <a:lstStyle/>
                    <a:p>
                      <a:pPr indent="0" lvl="0" marL="0" rtl="0" algn="ctr">
                        <a:lnSpc>
                          <a:spcPct val="115000"/>
                        </a:lnSpc>
                        <a:spcBef>
                          <a:spcPts val="0"/>
                        </a:spcBef>
                        <a:spcAft>
                          <a:spcPts val="0"/>
                        </a:spcAft>
                        <a:buNone/>
                      </a:pPr>
                      <a:r>
                        <a:rPr b="1" lang="en-US"/>
                        <a:t>Benchmark</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Shared Cache Lines % (Total)</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Shared Cache Lines % (Program)</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Shared Cache Line % (OS)</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Average Unique Consumers per Prediction (Total)</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Average Unique Consumers per Prediction (Program)</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Average Unique Consumers per Prediction (OS)</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Average </a:t>
                      </a:r>
                      <a:r>
                        <a:rPr b="1" lang="en-US"/>
                        <a:t>Possible Predictions</a:t>
                      </a:r>
                      <a:r>
                        <a:rPr b="1" lang="en-US"/>
                        <a:t> per Shared Cache Line (Total)</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Average </a:t>
                      </a:r>
                      <a:r>
                        <a:rPr b="1" lang="en-US"/>
                        <a:t>Possible Predictions</a:t>
                      </a:r>
                      <a:r>
                        <a:rPr b="1" lang="en-US"/>
                        <a:t> per Shared Cache Line (Program)</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Average </a:t>
                      </a:r>
                      <a:r>
                        <a:rPr b="1" lang="en-US"/>
                        <a:t>Possible Predictions</a:t>
                      </a:r>
                      <a:r>
                        <a:rPr b="1" lang="en-US"/>
                        <a:t> per Shared Cache Line (OS)</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300">
                <a:tc>
                  <a:txBody>
                    <a:bodyPr/>
                    <a:lstStyle/>
                    <a:p>
                      <a:pPr indent="0" lvl="0" marL="0" rtl="0" algn="ctr">
                        <a:lnSpc>
                          <a:spcPct val="115000"/>
                        </a:lnSpc>
                        <a:spcBef>
                          <a:spcPts val="0"/>
                        </a:spcBef>
                        <a:spcAft>
                          <a:spcPts val="0"/>
                        </a:spcAft>
                        <a:buNone/>
                      </a:pPr>
                      <a:r>
                        <a:rPr lang="en-US"/>
                        <a:t>blacksholes</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0.06%</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100%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32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32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300">
                <a:tc>
                  <a:txBody>
                    <a:bodyPr/>
                    <a:lstStyle/>
                    <a:p>
                      <a:pPr indent="0" lvl="0" marL="0" rtl="0" algn="ctr">
                        <a:lnSpc>
                          <a:spcPct val="115000"/>
                        </a:lnSpc>
                        <a:spcBef>
                          <a:spcPts val="0"/>
                        </a:spcBef>
                        <a:spcAft>
                          <a:spcPts val="0"/>
                        </a:spcAft>
                        <a:buNone/>
                      </a:pPr>
                      <a:r>
                        <a:rPr lang="en-US"/>
                        <a:t>bodytrack</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12.37%</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0.65%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99.35%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1.66828271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2.991071429</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1.480522946</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6.962179748</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133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6.136717151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300">
                <a:tc>
                  <a:txBody>
                    <a:bodyPr/>
                    <a:lstStyle/>
                    <a:p>
                      <a:pPr indent="0" lvl="0" marL="0" rtl="0" algn="ctr">
                        <a:lnSpc>
                          <a:spcPct val="115000"/>
                        </a:lnSpc>
                        <a:spcBef>
                          <a:spcPts val="0"/>
                        </a:spcBef>
                        <a:spcAft>
                          <a:spcPts val="0"/>
                        </a:spcAft>
                        <a:buNone/>
                      </a:pPr>
                      <a:r>
                        <a:rPr lang="en-US"/>
                        <a:t>facesim</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0.24%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0.00%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100.00%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2.208955224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2.208955224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22.33333333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22.33333333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300">
                <a:tc>
                  <a:txBody>
                    <a:bodyPr/>
                    <a:lstStyle/>
                    <a:p>
                      <a:pPr indent="0" lvl="0" marL="0" rtl="0" algn="ctr">
                        <a:lnSpc>
                          <a:spcPct val="115000"/>
                        </a:lnSpc>
                        <a:spcBef>
                          <a:spcPts val="0"/>
                        </a:spcBef>
                        <a:spcAft>
                          <a:spcPts val="0"/>
                        </a:spcAft>
                        <a:buNone/>
                      </a:pPr>
                      <a:r>
                        <a:rPr lang="en-US"/>
                        <a:t>fluidanimate</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11.14%</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95.55%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4.45%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1.198496122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1.101855807</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1.668513389</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1.631301779</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1.416117758</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6.251082251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300">
                <a:tc>
                  <a:txBody>
                    <a:bodyPr/>
                    <a:lstStyle/>
                    <a:p>
                      <a:pPr indent="0" lvl="0" marL="0" rtl="0" algn="ctr">
                        <a:lnSpc>
                          <a:spcPct val="115000"/>
                        </a:lnSpc>
                        <a:spcBef>
                          <a:spcPts val="0"/>
                        </a:spcBef>
                        <a:spcAft>
                          <a:spcPts val="0"/>
                        </a:spcAft>
                        <a:buNone/>
                      </a:pPr>
                      <a:r>
                        <a:rPr lang="en-US"/>
                        <a:t>freqmine</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0.47%</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98.55%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1.45%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2.259865255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1.908146528</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4.843373494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1.366655705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1.220553887</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11.31818182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300">
                <a:tc>
                  <a:txBody>
                    <a:bodyPr/>
                    <a:lstStyle/>
                    <a:p>
                      <a:pPr indent="0" lvl="0" marL="0" rtl="0" algn="ctr">
                        <a:lnSpc>
                          <a:spcPct val="115000"/>
                        </a:lnSpc>
                        <a:spcBef>
                          <a:spcPts val="0"/>
                        </a:spcBef>
                        <a:spcAft>
                          <a:spcPts val="0"/>
                        </a:spcAft>
                        <a:buNone/>
                      </a:pPr>
                      <a:r>
                        <a:rPr lang="en-US"/>
                        <a:t>raytrace</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4.71%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100.00%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1.84496124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1.84496124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4.3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4.3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300">
                <a:tc>
                  <a:txBody>
                    <a:bodyPr/>
                    <a:lstStyle/>
                    <a:p>
                      <a:pPr indent="0" lvl="0" marL="0" rtl="0" algn="ctr">
                        <a:lnSpc>
                          <a:spcPct val="115000"/>
                        </a:lnSpc>
                        <a:spcBef>
                          <a:spcPts val="0"/>
                        </a:spcBef>
                        <a:spcAft>
                          <a:spcPts val="0"/>
                        </a:spcAft>
                        <a:buNone/>
                      </a:pPr>
                      <a:r>
                        <a:rPr lang="en-US"/>
                        <a:t>swaptions</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0.24%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100.00%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0.00%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3.649038462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3.649038462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9.043478261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9.043478261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300">
                <a:tc>
                  <a:txBody>
                    <a:bodyPr/>
                    <a:lstStyle/>
                    <a:p>
                      <a:pPr indent="0" lvl="0" marL="0" rtl="0" algn="ctr">
                        <a:lnSpc>
                          <a:spcPct val="115000"/>
                        </a:lnSpc>
                        <a:spcBef>
                          <a:spcPts val="0"/>
                        </a:spcBef>
                        <a:spcAft>
                          <a:spcPts val="0"/>
                        </a:spcAft>
                        <a:buNone/>
                      </a:pPr>
                      <a:r>
                        <a:rPr lang="en-US"/>
                        <a:t>vips</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0.03%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100.00%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3.765625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3.765625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2.37037037</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2.37037037</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43" name="Google Shape;243;p28"/>
          <p:cNvSpPr/>
          <p:nvPr/>
        </p:nvSpPr>
        <p:spPr>
          <a:xfrm>
            <a:off x="759725" y="3808025"/>
            <a:ext cx="12185100" cy="5310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4" name="Google Shape;244;p28"/>
          <p:cNvSpPr/>
          <p:nvPr/>
        </p:nvSpPr>
        <p:spPr>
          <a:xfrm>
            <a:off x="759725" y="4633163"/>
            <a:ext cx="12185100" cy="5310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9"/>
          <p:cNvSpPr txBox="1"/>
          <p:nvPr>
            <p:ph type="title"/>
          </p:nvPr>
        </p:nvSpPr>
        <p:spPr>
          <a:xfrm>
            <a:off x="508001" y="228600"/>
            <a:ext cx="12801600" cy="685800"/>
          </a:xfrm>
          <a:prstGeom prst="rect">
            <a:avLst/>
          </a:prstGeom>
          <a:noFill/>
          <a:ln>
            <a:noFill/>
          </a:ln>
        </p:spPr>
        <p:txBody>
          <a:bodyPr anchorCtr="0" anchor="ctr" bIns="50925" lIns="101875" spcFirstLastPara="1" rIns="101875" wrap="square" tIns="50925">
            <a:noAutofit/>
          </a:bodyPr>
          <a:lstStyle/>
          <a:p>
            <a:pPr indent="0" lvl="0" marL="0" rtl="0" algn="l">
              <a:spcBef>
                <a:spcPts val="0"/>
              </a:spcBef>
              <a:spcAft>
                <a:spcPts val="0"/>
              </a:spcAft>
              <a:buNone/>
            </a:pPr>
            <a:r>
              <a:rPr lang="en-US"/>
              <a:t>Benchmark Statistical Analysis</a:t>
            </a:r>
            <a:endParaRPr/>
          </a:p>
        </p:txBody>
      </p:sp>
      <p:sp>
        <p:nvSpPr>
          <p:cNvPr id="250" name="Google Shape;250;p29"/>
          <p:cNvSpPr txBox="1"/>
          <p:nvPr>
            <p:ph idx="11" type="ftr"/>
          </p:nvPr>
        </p:nvSpPr>
        <p:spPr>
          <a:xfrm>
            <a:off x="4721454" y="7232650"/>
            <a:ext cx="4374600" cy="387300"/>
          </a:xfrm>
          <a:prstGeom prst="rect">
            <a:avLst/>
          </a:prstGeom>
          <a:noFill/>
          <a:ln>
            <a:noFill/>
          </a:ln>
        </p:spPr>
        <p:txBody>
          <a:bodyPr anchorCtr="0" anchor="t" bIns="50925" lIns="101850" spcFirstLastPara="1" rIns="101850" wrap="square" tIns="50925">
            <a:noAutofit/>
          </a:bodyPr>
          <a:lstStyle/>
          <a:p>
            <a:pPr indent="0" lvl="0" marL="0" rtl="0" algn="ctr">
              <a:spcBef>
                <a:spcPts val="0"/>
              </a:spcBef>
              <a:spcAft>
                <a:spcPts val="0"/>
              </a:spcAft>
              <a:buNone/>
            </a:pPr>
            <a:r>
              <a:rPr lang="en-US"/>
              <a:t>© 2023</a:t>
            </a:r>
            <a:endParaRPr/>
          </a:p>
        </p:txBody>
      </p:sp>
      <p:sp>
        <p:nvSpPr>
          <p:cNvPr id="251" name="Google Shape;251;p29"/>
          <p:cNvSpPr txBox="1"/>
          <p:nvPr>
            <p:ph idx="12" type="sldNum"/>
          </p:nvPr>
        </p:nvSpPr>
        <p:spPr>
          <a:xfrm>
            <a:off x="10086366" y="7232650"/>
            <a:ext cx="3223200" cy="387300"/>
          </a:xfrm>
          <a:prstGeom prst="rect">
            <a:avLst/>
          </a:prstGeom>
          <a:noFill/>
          <a:ln>
            <a:noFill/>
          </a:ln>
        </p:spPr>
        <p:txBody>
          <a:bodyPr anchorCtr="0" anchor="t" bIns="50925" lIns="101850" spcFirstLastPara="1" rIns="101850" wrap="square" tIns="50925">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252" name="Google Shape;252;p29"/>
          <p:cNvGraphicFramePr/>
          <p:nvPr/>
        </p:nvGraphicFramePr>
        <p:xfrm>
          <a:off x="864650" y="1860000"/>
          <a:ext cx="3000000" cy="3000000"/>
        </p:xfrm>
        <a:graphic>
          <a:graphicData uri="http://schemas.openxmlformats.org/drawingml/2006/table">
            <a:tbl>
              <a:tblPr>
                <a:noFill/>
                <a:tableStyleId>{5DA6D26D-57C6-4EAA-A702-6ECFFA4584FF}</a:tableStyleId>
              </a:tblPr>
              <a:tblGrid>
                <a:gridCol w="1197525"/>
                <a:gridCol w="1197525"/>
                <a:gridCol w="1197525"/>
                <a:gridCol w="1197525"/>
                <a:gridCol w="1197525"/>
                <a:gridCol w="1197525"/>
                <a:gridCol w="1197525"/>
                <a:gridCol w="1197525"/>
                <a:gridCol w="1197525"/>
                <a:gridCol w="1197525"/>
              </a:tblGrid>
              <a:tr h="1629275">
                <a:tc>
                  <a:txBody>
                    <a:bodyPr/>
                    <a:lstStyle/>
                    <a:p>
                      <a:pPr indent="0" lvl="0" marL="0" rtl="0" algn="ctr">
                        <a:lnSpc>
                          <a:spcPct val="115000"/>
                        </a:lnSpc>
                        <a:spcBef>
                          <a:spcPts val="0"/>
                        </a:spcBef>
                        <a:spcAft>
                          <a:spcPts val="0"/>
                        </a:spcAft>
                        <a:buNone/>
                      </a:pPr>
                      <a:r>
                        <a:rPr b="1" lang="en-US"/>
                        <a:t>Benchmark</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Shared Cache Lines % (Total)</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Shared Cache Lines % (Program)</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Shared Cache Line % (OS)</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Average Unique Consumers per Prediction (Total)</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Average Unique Consumers per Prediction (Program)</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Average Unique Consumers per Prediction (OS)</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Average </a:t>
                      </a:r>
                      <a:r>
                        <a:rPr b="1" lang="en-US"/>
                        <a:t>Possible Predictions</a:t>
                      </a:r>
                      <a:r>
                        <a:rPr b="1" lang="en-US"/>
                        <a:t> per Shared Cache Line (Total)</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Average </a:t>
                      </a:r>
                      <a:r>
                        <a:rPr b="1" lang="en-US"/>
                        <a:t>Possible Predictions</a:t>
                      </a:r>
                      <a:r>
                        <a:rPr b="1" lang="en-US"/>
                        <a:t> per Shared Cache Line (Program)</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Average </a:t>
                      </a:r>
                      <a:r>
                        <a:rPr b="1" lang="en-US"/>
                        <a:t>Possible Predictions</a:t>
                      </a:r>
                      <a:r>
                        <a:rPr b="1" lang="en-US"/>
                        <a:t> per Shared Cache Line (OS)</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300">
                <a:tc>
                  <a:txBody>
                    <a:bodyPr/>
                    <a:lstStyle/>
                    <a:p>
                      <a:pPr indent="0" lvl="0" marL="0" rtl="0" algn="ctr">
                        <a:lnSpc>
                          <a:spcPct val="115000"/>
                        </a:lnSpc>
                        <a:spcBef>
                          <a:spcPts val="0"/>
                        </a:spcBef>
                        <a:spcAft>
                          <a:spcPts val="0"/>
                        </a:spcAft>
                        <a:buNone/>
                      </a:pPr>
                      <a:r>
                        <a:rPr lang="en-US"/>
                        <a:t>blacksholes</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0.06%</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100%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32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32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300">
                <a:tc>
                  <a:txBody>
                    <a:bodyPr/>
                    <a:lstStyle/>
                    <a:p>
                      <a:pPr indent="0" lvl="0" marL="0" rtl="0" algn="ctr">
                        <a:lnSpc>
                          <a:spcPct val="115000"/>
                        </a:lnSpc>
                        <a:spcBef>
                          <a:spcPts val="0"/>
                        </a:spcBef>
                        <a:spcAft>
                          <a:spcPts val="0"/>
                        </a:spcAft>
                        <a:buNone/>
                      </a:pPr>
                      <a:r>
                        <a:rPr lang="en-US"/>
                        <a:t>bodytrack</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12.37%</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0.65%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99.35%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1.66828271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2.991071429</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1.480522946</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6.962179748</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133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6.136717151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300">
                <a:tc>
                  <a:txBody>
                    <a:bodyPr/>
                    <a:lstStyle/>
                    <a:p>
                      <a:pPr indent="0" lvl="0" marL="0" rtl="0" algn="ctr">
                        <a:lnSpc>
                          <a:spcPct val="115000"/>
                        </a:lnSpc>
                        <a:spcBef>
                          <a:spcPts val="0"/>
                        </a:spcBef>
                        <a:spcAft>
                          <a:spcPts val="0"/>
                        </a:spcAft>
                        <a:buNone/>
                      </a:pPr>
                      <a:r>
                        <a:rPr lang="en-US"/>
                        <a:t>facesim</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0.24%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0.00%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100.00%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2.208955224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2.208955224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22.33333333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22.33333333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300">
                <a:tc>
                  <a:txBody>
                    <a:bodyPr/>
                    <a:lstStyle/>
                    <a:p>
                      <a:pPr indent="0" lvl="0" marL="0" rtl="0" algn="ctr">
                        <a:lnSpc>
                          <a:spcPct val="115000"/>
                        </a:lnSpc>
                        <a:spcBef>
                          <a:spcPts val="0"/>
                        </a:spcBef>
                        <a:spcAft>
                          <a:spcPts val="0"/>
                        </a:spcAft>
                        <a:buNone/>
                      </a:pPr>
                      <a:r>
                        <a:rPr lang="en-US"/>
                        <a:t>fluidanimate</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11.14%</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95.55%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4.45%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1.198496122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1.101855807</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1.668513389</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1.631301779</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1.416117758</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6.251082251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300">
                <a:tc>
                  <a:txBody>
                    <a:bodyPr/>
                    <a:lstStyle/>
                    <a:p>
                      <a:pPr indent="0" lvl="0" marL="0" rtl="0" algn="ctr">
                        <a:lnSpc>
                          <a:spcPct val="115000"/>
                        </a:lnSpc>
                        <a:spcBef>
                          <a:spcPts val="0"/>
                        </a:spcBef>
                        <a:spcAft>
                          <a:spcPts val="0"/>
                        </a:spcAft>
                        <a:buNone/>
                      </a:pPr>
                      <a:r>
                        <a:rPr lang="en-US"/>
                        <a:t>freqmine</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0.47%</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98.55%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1.45%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2.259865255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1.908146528</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4.843373494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1.366655705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1.220553887</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11.31818182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300">
                <a:tc>
                  <a:txBody>
                    <a:bodyPr/>
                    <a:lstStyle/>
                    <a:p>
                      <a:pPr indent="0" lvl="0" marL="0" rtl="0" algn="ctr">
                        <a:lnSpc>
                          <a:spcPct val="115000"/>
                        </a:lnSpc>
                        <a:spcBef>
                          <a:spcPts val="0"/>
                        </a:spcBef>
                        <a:spcAft>
                          <a:spcPts val="0"/>
                        </a:spcAft>
                        <a:buNone/>
                      </a:pPr>
                      <a:r>
                        <a:rPr lang="en-US"/>
                        <a:t>raytrace</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4.71%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100.00%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1.84496124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1.84496124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4.3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4.3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300">
                <a:tc>
                  <a:txBody>
                    <a:bodyPr/>
                    <a:lstStyle/>
                    <a:p>
                      <a:pPr indent="0" lvl="0" marL="0" rtl="0" algn="ctr">
                        <a:lnSpc>
                          <a:spcPct val="115000"/>
                        </a:lnSpc>
                        <a:spcBef>
                          <a:spcPts val="0"/>
                        </a:spcBef>
                        <a:spcAft>
                          <a:spcPts val="0"/>
                        </a:spcAft>
                        <a:buNone/>
                      </a:pPr>
                      <a:r>
                        <a:rPr lang="en-US"/>
                        <a:t>swaptions</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0.24%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100.00%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0.00%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3.649038462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3.649038462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9.043478261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9.043478261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300">
                <a:tc>
                  <a:txBody>
                    <a:bodyPr/>
                    <a:lstStyle/>
                    <a:p>
                      <a:pPr indent="0" lvl="0" marL="0" rtl="0" algn="ctr">
                        <a:lnSpc>
                          <a:spcPct val="115000"/>
                        </a:lnSpc>
                        <a:spcBef>
                          <a:spcPts val="0"/>
                        </a:spcBef>
                        <a:spcAft>
                          <a:spcPts val="0"/>
                        </a:spcAft>
                        <a:buNone/>
                      </a:pPr>
                      <a:r>
                        <a:rPr lang="en-US"/>
                        <a:t>vips</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0.03%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100.00%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3.765625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3.765625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2.37037037</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2.37037037</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53" name="Google Shape;253;p29"/>
          <p:cNvSpPr/>
          <p:nvPr/>
        </p:nvSpPr>
        <p:spPr>
          <a:xfrm>
            <a:off x="759725" y="3808025"/>
            <a:ext cx="12185100" cy="5310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4" name="Google Shape;254;p29"/>
          <p:cNvSpPr/>
          <p:nvPr/>
        </p:nvSpPr>
        <p:spPr>
          <a:xfrm>
            <a:off x="759725" y="4633163"/>
            <a:ext cx="12185100" cy="5310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5" name="Google Shape;255;p29"/>
          <p:cNvSpPr/>
          <p:nvPr/>
        </p:nvSpPr>
        <p:spPr>
          <a:xfrm>
            <a:off x="3634550" y="5442938"/>
            <a:ext cx="2860800" cy="685800"/>
          </a:xfrm>
          <a:prstGeom prst="wedgeRectCallout">
            <a:avLst>
              <a:gd fmla="val -20175" name="adj1"/>
              <a:gd fmla="val -77905" name="adj2"/>
            </a:avLst>
          </a:prstGeom>
          <a:solidFill>
            <a:srgbClr val="D36028"/>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Highlighted benchmarks have opposite majority shared address spaces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0"/>
          <p:cNvSpPr txBox="1"/>
          <p:nvPr>
            <p:ph type="title"/>
          </p:nvPr>
        </p:nvSpPr>
        <p:spPr>
          <a:xfrm>
            <a:off x="508001" y="228600"/>
            <a:ext cx="12801600" cy="685800"/>
          </a:xfrm>
          <a:prstGeom prst="rect">
            <a:avLst/>
          </a:prstGeom>
          <a:noFill/>
          <a:ln>
            <a:noFill/>
          </a:ln>
        </p:spPr>
        <p:txBody>
          <a:bodyPr anchorCtr="0" anchor="ctr" bIns="50925" lIns="101875" spcFirstLastPara="1" rIns="101875" wrap="square" tIns="50925">
            <a:noAutofit/>
          </a:bodyPr>
          <a:lstStyle/>
          <a:p>
            <a:pPr indent="0" lvl="0" marL="0" rtl="0" algn="l">
              <a:spcBef>
                <a:spcPts val="0"/>
              </a:spcBef>
              <a:spcAft>
                <a:spcPts val="0"/>
              </a:spcAft>
              <a:buNone/>
            </a:pPr>
            <a:r>
              <a:rPr lang="en-US"/>
              <a:t>Benchmark Statistical Analysis</a:t>
            </a:r>
            <a:endParaRPr/>
          </a:p>
        </p:txBody>
      </p:sp>
      <p:sp>
        <p:nvSpPr>
          <p:cNvPr id="261" name="Google Shape;261;p30"/>
          <p:cNvSpPr txBox="1"/>
          <p:nvPr>
            <p:ph idx="11" type="ftr"/>
          </p:nvPr>
        </p:nvSpPr>
        <p:spPr>
          <a:xfrm>
            <a:off x="4721454" y="7232650"/>
            <a:ext cx="4374600" cy="387300"/>
          </a:xfrm>
          <a:prstGeom prst="rect">
            <a:avLst/>
          </a:prstGeom>
          <a:noFill/>
          <a:ln>
            <a:noFill/>
          </a:ln>
        </p:spPr>
        <p:txBody>
          <a:bodyPr anchorCtr="0" anchor="t" bIns="50925" lIns="101850" spcFirstLastPara="1" rIns="101850" wrap="square" tIns="50925">
            <a:noAutofit/>
          </a:bodyPr>
          <a:lstStyle/>
          <a:p>
            <a:pPr indent="0" lvl="0" marL="0" rtl="0" algn="ctr">
              <a:spcBef>
                <a:spcPts val="0"/>
              </a:spcBef>
              <a:spcAft>
                <a:spcPts val="0"/>
              </a:spcAft>
              <a:buNone/>
            </a:pPr>
            <a:r>
              <a:rPr lang="en-US"/>
              <a:t>© 2023</a:t>
            </a:r>
            <a:endParaRPr/>
          </a:p>
        </p:txBody>
      </p:sp>
      <p:sp>
        <p:nvSpPr>
          <p:cNvPr id="262" name="Google Shape;262;p30"/>
          <p:cNvSpPr txBox="1"/>
          <p:nvPr>
            <p:ph idx="12" type="sldNum"/>
          </p:nvPr>
        </p:nvSpPr>
        <p:spPr>
          <a:xfrm>
            <a:off x="10086366" y="7232650"/>
            <a:ext cx="3223200" cy="387300"/>
          </a:xfrm>
          <a:prstGeom prst="rect">
            <a:avLst/>
          </a:prstGeom>
          <a:noFill/>
          <a:ln>
            <a:noFill/>
          </a:ln>
        </p:spPr>
        <p:txBody>
          <a:bodyPr anchorCtr="0" anchor="t" bIns="50925" lIns="101850" spcFirstLastPara="1" rIns="101850" wrap="square" tIns="50925">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263" name="Google Shape;263;p30"/>
          <p:cNvGraphicFramePr/>
          <p:nvPr/>
        </p:nvGraphicFramePr>
        <p:xfrm>
          <a:off x="864650" y="1860000"/>
          <a:ext cx="3000000" cy="3000000"/>
        </p:xfrm>
        <a:graphic>
          <a:graphicData uri="http://schemas.openxmlformats.org/drawingml/2006/table">
            <a:tbl>
              <a:tblPr>
                <a:noFill/>
                <a:tableStyleId>{5DA6D26D-57C6-4EAA-A702-6ECFFA4584FF}</a:tableStyleId>
              </a:tblPr>
              <a:tblGrid>
                <a:gridCol w="1197525"/>
                <a:gridCol w="1197525"/>
                <a:gridCol w="1197525"/>
                <a:gridCol w="1197525"/>
                <a:gridCol w="1197525"/>
                <a:gridCol w="1197525"/>
                <a:gridCol w="1197525"/>
                <a:gridCol w="1197525"/>
                <a:gridCol w="1197525"/>
                <a:gridCol w="1197525"/>
              </a:tblGrid>
              <a:tr h="1629275">
                <a:tc>
                  <a:txBody>
                    <a:bodyPr/>
                    <a:lstStyle/>
                    <a:p>
                      <a:pPr indent="0" lvl="0" marL="0" rtl="0" algn="ctr">
                        <a:lnSpc>
                          <a:spcPct val="115000"/>
                        </a:lnSpc>
                        <a:spcBef>
                          <a:spcPts val="0"/>
                        </a:spcBef>
                        <a:spcAft>
                          <a:spcPts val="0"/>
                        </a:spcAft>
                        <a:buNone/>
                      </a:pPr>
                      <a:r>
                        <a:rPr b="1" lang="en-US"/>
                        <a:t>Benchmark</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Shared Cache Lines % (Total)</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Shared Cache Lines % (Program)</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Shared Cache Line % (OS)</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Average Unique Consumers per Prediction (Total)</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Average Unique Consumers per Prediction (Program)</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Average Unique Consumers per Prediction (OS)</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Average </a:t>
                      </a:r>
                      <a:r>
                        <a:rPr b="1" lang="en-US"/>
                        <a:t>Possible Predictions</a:t>
                      </a:r>
                      <a:r>
                        <a:rPr b="1" lang="en-US"/>
                        <a:t> per Shared Cache Line (Total)</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Average </a:t>
                      </a:r>
                      <a:r>
                        <a:rPr b="1" lang="en-US"/>
                        <a:t>Possible Predictions</a:t>
                      </a:r>
                      <a:r>
                        <a:rPr b="1" lang="en-US"/>
                        <a:t> per Shared Cache Line (Program)</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Average </a:t>
                      </a:r>
                      <a:r>
                        <a:rPr b="1" lang="en-US"/>
                        <a:t>Possible Predictions</a:t>
                      </a:r>
                      <a:r>
                        <a:rPr b="1" lang="en-US"/>
                        <a:t> per Shared Cache Line (OS)</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300">
                <a:tc>
                  <a:txBody>
                    <a:bodyPr/>
                    <a:lstStyle/>
                    <a:p>
                      <a:pPr indent="0" lvl="0" marL="0" rtl="0" algn="ctr">
                        <a:lnSpc>
                          <a:spcPct val="115000"/>
                        </a:lnSpc>
                        <a:spcBef>
                          <a:spcPts val="0"/>
                        </a:spcBef>
                        <a:spcAft>
                          <a:spcPts val="0"/>
                        </a:spcAft>
                        <a:buNone/>
                      </a:pPr>
                      <a:r>
                        <a:rPr lang="en-US"/>
                        <a:t>blacksholes</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0.06%</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100%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32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32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300">
                <a:tc>
                  <a:txBody>
                    <a:bodyPr/>
                    <a:lstStyle/>
                    <a:p>
                      <a:pPr indent="0" lvl="0" marL="0" rtl="0" algn="ctr">
                        <a:lnSpc>
                          <a:spcPct val="115000"/>
                        </a:lnSpc>
                        <a:spcBef>
                          <a:spcPts val="0"/>
                        </a:spcBef>
                        <a:spcAft>
                          <a:spcPts val="0"/>
                        </a:spcAft>
                        <a:buNone/>
                      </a:pPr>
                      <a:r>
                        <a:rPr lang="en-US"/>
                        <a:t>bodytrack</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12.37%</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0.65%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99.35%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1.66828271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2.991071429</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1.480522946</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6.962179748</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133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6.136717151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300">
                <a:tc>
                  <a:txBody>
                    <a:bodyPr/>
                    <a:lstStyle/>
                    <a:p>
                      <a:pPr indent="0" lvl="0" marL="0" rtl="0" algn="ctr">
                        <a:lnSpc>
                          <a:spcPct val="115000"/>
                        </a:lnSpc>
                        <a:spcBef>
                          <a:spcPts val="0"/>
                        </a:spcBef>
                        <a:spcAft>
                          <a:spcPts val="0"/>
                        </a:spcAft>
                        <a:buNone/>
                      </a:pPr>
                      <a:r>
                        <a:rPr lang="en-US"/>
                        <a:t>facesim</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0.24%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0.00%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100.00%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2.208955224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2.208955224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22.33333333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22.33333333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300">
                <a:tc>
                  <a:txBody>
                    <a:bodyPr/>
                    <a:lstStyle/>
                    <a:p>
                      <a:pPr indent="0" lvl="0" marL="0" rtl="0" algn="ctr">
                        <a:lnSpc>
                          <a:spcPct val="115000"/>
                        </a:lnSpc>
                        <a:spcBef>
                          <a:spcPts val="0"/>
                        </a:spcBef>
                        <a:spcAft>
                          <a:spcPts val="0"/>
                        </a:spcAft>
                        <a:buNone/>
                      </a:pPr>
                      <a:r>
                        <a:rPr lang="en-US"/>
                        <a:t>fluidanimate</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11.14%</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95.55%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4.45%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1.198496122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1.101855807</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1.668513389</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1.631301779</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1.416117758</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6.251082251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300">
                <a:tc>
                  <a:txBody>
                    <a:bodyPr/>
                    <a:lstStyle/>
                    <a:p>
                      <a:pPr indent="0" lvl="0" marL="0" rtl="0" algn="ctr">
                        <a:lnSpc>
                          <a:spcPct val="115000"/>
                        </a:lnSpc>
                        <a:spcBef>
                          <a:spcPts val="0"/>
                        </a:spcBef>
                        <a:spcAft>
                          <a:spcPts val="0"/>
                        </a:spcAft>
                        <a:buNone/>
                      </a:pPr>
                      <a:r>
                        <a:rPr lang="en-US"/>
                        <a:t>freqmine</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0.47%</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98.55%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1.45%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2.259865255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1.908146528</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4.843373494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1.366655705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1.220553887</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11.31818182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300">
                <a:tc>
                  <a:txBody>
                    <a:bodyPr/>
                    <a:lstStyle/>
                    <a:p>
                      <a:pPr indent="0" lvl="0" marL="0" rtl="0" algn="ctr">
                        <a:lnSpc>
                          <a:spcPct val="115000"/>
                        </a:lnSpc>
                        <a:spcBef>
                          <a:spcPts val="0"/>
                        </a:spcBef>
                        <a:spcAft>
                          <a:spcPts val="0"/>
                        </a:spcAft>
                        <a:buNone/>
                      </a:pPr>
                      <a:r>
                        <a:rPr lang="en-US"/>
                        <a:t>raytrace</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4.71%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100.00%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1.84496124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1.84496124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4.3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4.3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300">
                <a:tc>
                  <a:txBody>
                    <a:bodyPr/>
                    <a:lstStyle/>
                    <a:p>
                      <a:pPr indent="0" lvl="0" marL="0" rtl="0" algn="ctr">
                        <a:lnSpc>
                          <a:spcPct val="115000"/>
                        </a:lnSpc>
                        <a:spcBef>
                          <a:spcPts val="0"/>
                        </a:spcBef>
                        <a:spcAft>
                          <a:spcPts val="0"/>
                        </a:spcAft>
                        <a:buNone/>
                      </a:pPr>
                      <a:r>
                        <a:rPr lang="en-US"/>
                        <a:t>swaptions</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0.24%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100.00%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0.00%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3.649038462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3.649038462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9.043478261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9.043478261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300">
                <a:tc>
                  <a:txBody>
                    <a:bodyPr/>
                    <a:lstStyle/>
                    <a:p>
                      <a:pPr indent="0" lvl="0" marL="0" rtl="0" algn="ctr">
                        <a:lnSpc>
                          <a:spcPct val="115000"/>
                        </a:lnSpc>
                        <a:spcBef>
                          <a:spcPts val="0"/>
                        </a:spcBef>
                        <a:spcAft>
                          <a:spcPts val="0"/>
                        </a:spcAft>
                        <a:buNone/>
                      </a:pPr>
                      <a:r>
                        <a:rPr lang="en-US"/>
                        <a:t>vips</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0.03%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100.00%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3.765625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3.765625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2.37037037</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2.37037037</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64" name="Google Shape;264;p30"/>
          <p:cNvSpPr/>
          <p:nvPr/>
        </p:nvSpPr>
        <p:spPr>
          <a:xfrm>
            <a:off x="759725" y="3808025"/>
            <a:ext cx="12185100" cy="5310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5" name="Google Shape;265;p30"/>
          <p:cNvSpPr/>
          <p:nvPr/>
        </p:nvSpPr>
        <p:spPr>
          <a:xfrm>
            <a:off x="759725" y="4633163"/>
            <a:ext cx="12185100" cy="5310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6" name="Google Shape;266;p30"/>
          <p:cNvSpPr/>
          <p:nvPr/>
        </p:nvSpPr>
        <p:spPr>
          <a:xfrm>
            <a:off x="3634550" y="5442938"/>
            <a:ext cx="2860800" cy="685800"/>
          </a:xfrm>
          <a:prstGeom prst="wedgeRectCallout">
            <a:avLst>
              <a:gd fmla="val -20175" name="adj1"/>
              <a:gd fmla="val -77905" name="adj2"/>
            </a:avLst>
          </a:prstGeom>
          <a:solidFill>
            <a:srgbClr val="D36028"/>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Highlighted benchmarks have opposite majority shared address spaces</a:t>
            </a:r>
            <a:endParaRPr/>
          </a:p>
        </p:txBody>
      </p:sp>
      <p:sp>
        <p:nvSpPr>
          <p:cNvPr id="267" name="Google Shape;267;p30"/>
          <p:cNvSpPr/>
          <p:nvPr/>
        </p:nvSpPr>
        <p:spPr>
          <a:xfrm>
            <a:off x="2431550" y="2624175"/>
            <a:ext cx="3223200" cy="685800"/>
          </a:xfrm>
          <a:prstGeom prst="wedgeRectCallout">
            <a:avLst>
              <a:gd fmla="val 53569" name="adj1"/>
              <a:gd fmla="val 173141"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Unique consumers are low. Just one consumer for a main memory write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1"/>
          <p:cNvSpPr txBox="1"/>
          <p:nvPr>
            <p:ph type="title"/>
          </p:nvPr>
        </p:nvSpPr>
        <p:spPr>
          <a:xfrm>
            <a:off x="508001" y="228600"/>
            <a:ext cx="12801600" cy="685800"/>
          </a:xfrm>
          <a:prstGeom prst="rect">
            <a:avLst/>
          </a:prstGeom>
          <a:noFill/>
          <a:ln>
            <a:noFill/>
          </a:ln>
        </p:spPr>
        <p:txBody>
          <a:bodyPr anchorCtr="0" anchor="ctr" bIns="50925" lIns="101875" spcFirstLastPara="1" rIns="101875" wrap="square" tIns="50925">
            <a:noAutofit/>
          </a:bodyPr>
          <a:lstStyle/>
          <a:p>
            <a:pPr indent="0" lvl="0" marL="0" rtl="0" algn="l">
              <a:spcBef>
                <a:spcPts val="0"/>
              </a:spcBef>
              <a:spcAft>
                <a:spcPts val="0"/>
              </a:spcAft>
              <a:buNone/>
            </a:pPr>
            <a:r>
              <a:rPr lang="en-US"/>
              <a:t>Benchmark Statistical Analysis</a:t>
            </a:r>
            <a:endParaRPr/>
          </a:p>
        </p:txBody>
      </p:sp>
      <p:sp>
        <p:nvSpPr>
          <p:cNvPr id="273" name="Google Shape;273;p31"/>
          <p:cNvSpPr txBox="1"/>
          <p:nvPr>
            <p:ph idx="11" type="ftr"/>
          </p:nvPr>
        </p:nvSpPr>
        <p:spPr>
          <a:xfrm>
            <a:off x="4721454" y="7232650"/>
            <a:ext cx="4374600" cy="387300"/>
          </a:xfrm>
          <a:prstGeom prst="rect">
            <a:avLst/>
          </a:prstGeom>
          <a:noFill/>
          <a:ln>
            <a:noFill/>
          </a:ln>
        </p:spPr>
        <p:txBody>
          <a:bodyPr anchorCtr="0" anchor="t" bIns="50925" lIns="101850" spcFirstLastPara="1" rIns="101850" wrap="square" tIns="50925">
            <a:noAutofit/>
          </a:bodyPr>
          <a:lstStyle/>
          <a:p>
            <a:pPr indent="0" lvl="0" marL="0" rtl="0" algn="ctr">
              <a:spcBef>
                <a:spcPts val="0"/>
              </a:spcBef>
              <a:spcAft>
                <a:spcPts val="0"/>
              </a:spcAft>
              <a:buNone/>
            </a:pPr>
            <a:r>
              <a:rPr lang="en-US"/>
              <a:t>© 2023</a:t>
            </a:r>
            <a:endParaRPr/>
          </a:p>
        </p:txBody>
      </p:sp>
      <p:sp>
        <p:nvSpPr>
          <p:cNvPr id="274" name="Google Shape;274;p31"/>
          <p:cNvSpPr txBox="1"/>
          <p:nvPr>
            <p:ph idx="12" type="sldNum"/>
          </p:nvPr>
        </p:nvSpPr>
        <p:spPr>
          <a:xfrm>
            <a:off x="10086366" y="7232650"/>
            <a:ext cx="3223200" cy="387300"/>
          </a:xfrm>
          <a:prstGeom prst="rect">
            <a:avLst/>
          </a:prstGeom>
          <a:noFill/>
          <a:ln>
            <a:noFill/>
          </a:ln>
        </p:spPr>
        <p:txBody>
          <a:bodyPr anchorCtr="0" anchor="t" bIns="50925" lIns="101850" spcFirstLastPara="1" rIns="101850" wrap="square" tIns="50925">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275" name="Google Shape;275;p31"/>
          <p:cNvGraphicFramePr/>
          <p:nvPr/>
        </p:nvGraphicFramePr>
        <p:xfrm>
          <a:off x="864650" y="1860000"/>
          <a:ext cx="3000000" cy="3000000"/>
        </p:xfrm>
        <a:graphic>
          <a:graphicData uri="http://schemas.openxmlformats.org/drawingml/2006/table">
            <a:tbl>
              <a:tblPr>
                <a:noFill/>
                <a:tableStyleId>{5DA6D26D-57C6-4EAA-A702-6ECFFA4584FF}</a:tableStyleId>
              </a:tblPr>
              <a:tblGrid>
                <a:gridCol w="1197525"/>
                <a:gridCol w="1197525"/>
                <a:gridCol w="1197525"/>
                <a:gridCol w="1197525"/>
                <a:gridCol w="1197525"/>
                <a:gridCol w="1197525"/>
                <a:gridCol w="1197525"/>
                <a:gridCol w="1197525"/>
                <a:gridCol w="1197525"/>
                <a:gridCol w="1197525"/>
              </a:tblGrid>
              <a:tr h="1629275">
                <a:tc>
                  <a:txBody>
                    <a:bodyPr/>
                    <a:lstStyle/>
                    <a:p>
                      <a:pPr indent="0" lvl="0" marL="0" rtl="0" algn="ctr">
                        <a:lnSpc>
                          <a:spcPct val="115000"/>
                        </a:lnSpc>
                        <a:spcBef>
                          <a:spcPts val="0"/>
                        </a:spcBef>
                        <a:spcAft>
                          <a:spcPts val="0"/>
                        </a:spcAft>
                        <a:buNone/>
                      </a:pPr>
                      <a:r>
                        <a:rPr b="1" lang="en-US"/>
                        <a:t>Benchmark</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Shared Cache Lines % (Total)</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Shared Cache Lines % (Program)</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Shared Cache Line % (OS)</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Average Unique Consumers per Prediction (Total)</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Average Unique Consumers per Prediction (Program)</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Average Unique Consumers per Prediction (OS)</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Average </a:t>
                      </a:r>
                      <a:r>
                        <a:rPr b="1" lang="en-US"/>
                        <a:t>Possible Predictions</a:t>
                      </a:r>
                      <a:r>
                        <a:rPr b="1" lang="en-US"/>
                        <a:t> per Shared Cache Line (Total)</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Average </a:t>
                      </a:r>
                      <a:r>
                        <a:rPr b="1" lang="en-US"/>
                        <a:t>Possible Predictions</a:t>
                      </a:r>
                      <a:r>
                        <a:rPr b="1" lang="en-US"/>
                        <a:t> per Shared Cache Line (Program)</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Average </a:t>
                      </a:r>
                      <a:r>
                        <a:rPr b="1" lang="en-US"/>
                        <a:t>Possible Predictions</a:t>
                      </a:r>
                      <a:r>
                        <a:rPr b="1" lang="en-US"/>
                        <a:t> per Shared Cache Line (OS)</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300">
                <a:tc>
                  <a:txBody>
                    <a:bodyPr/>
                    <a:lstStyle/>
                    <a:p>
                      <a:pPr indent="0" lvl="0" marL="0" rtl="0" algn="ctr">
                        <a:lnSpc>
                          <a:spcPct val="115000"/>
                        </a:lnSpc>
                        <a:spcBef>
                          <a:spcPts val="0"/>
                        </a:spcBef>
                        <a:spcAft>
                          <a:spcPts val="0"/>
                        </a:spcAft>
                        <a:buNone/>
                      </a:pPr>
                      <a:r>
                        <a:rPr lang="en-US"/>
                        <a:t>blacksholes</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0.06%</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100%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32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32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300">
                <a:tc>
                  <a:txBody>
                    <a:bodyPr/>
                    <a:lstStyle/>
                    <a:p>
                      <a:pPr indent="0" lvl="0" marL="0" rtl="0" algn="ctr">
                        <a:lnSpc>
                          <a:spcPct val="115000"/>
                        </a:lnSpc>
                        <a:spcBef>
                          <a:spcPts val="0"/>
                        </a:spcBef>
                        <a:spcAft>
                          <a:spcPts val="0"/>
                        </a:spcAft>
                        <a:buNone/>
                      </a:pPr>
                      <a:r>
                        <a:rPr lang="en-US"/>
                        <a:t>bodytrack</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12.37%</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0.65%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99.35%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1.66828271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2.991071429</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1.480522946</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6.962179748</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133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6.136717151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300">
                <a:tc>
                  <a:txBody>
                    <a:bodyPr/>
                    <a:lstStyle/>
                    <a:p>
                      <a:pPr indent="0" lvl="0" marL="0" rtl="0" algn="ctr">
                        <a:lnSpc>
                          <a:spcPct val="115000"/>
                        </a:lnSpc>
                        <a:spcBef>
                          <a:spcPts val="0"/>
                        </a:spcBef>
                        <a:spcAft>
                          <a:spcPts val="0"/>
                        </a:spcAft>
                        <a:buNone/>
                      </a:pPr>
                      <a:r>
                        <a:rPr lang="en-US"/>
                        <a:t>facesim</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0.24%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0.00%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100.00%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2.208955224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2.208955224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22.33333333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22.33333333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300">
                <a:tc>
                  <a:txBody>
                    <a:bodyPr/>
                    <a:lstStyle/>
                    <a:p>
                      <a:pPr indent="0" lvl="0" marL="0" rtl="0" algn="ctr">
                        <a:lnSpc>
                          <a:spcPct val="115000"/>
                        </a:lnSpc>
                        <a:spcBef>
                          <a:spcPts val="0"/>
                        </a:spcBef>
                        <a:spcAft>
                          <a:spcPts val="0"/>
                        </a:spcAft>
                        <a:buNone/>
                      </a:pPr>
                      <a:r>
                        <a:rPr lang="en-US"/>
                        <a:t>fluidanimate</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11.14%</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95.55%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4.45%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1.198496122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1.101855807</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1.668513389</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1.631301779</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1.416117758</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6.251082251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300">
                <a:tc>
                  <a:txBody>
                    <a:bodyPr/>
                    <a:lstStyle/>
                    <a:p>
                      <a:pPr indent="0" lvl="0" marL="0" rtl="0" algn="ctr">
                        <a:lnSpc>
                          <a:spcPct val="115000"/>
                        </a:lnSpc>
                        <a:spcBef>
                          <a:spcPts val="0"/>
                        </a:spcBef>
                        <a:spcAft>
                          <a:spcPts val="0"/>
                        </a:spcAft>
                        <a:buNone/>
                      </a:pPr>
                      <a:r>
                        <a:rPr lang="en-US"/>
                        <a:t>freqmine</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0.47%</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98.55%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1.45%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2.259865255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1.908146528</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4.843373494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1.366655705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1.220553887</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11.31818182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300">
                <a:tc>
                  <a:txBody>
                    <a:bodyPr/>
                    <a:lstStyle/>
                    <a:p>
                      <a:pPr indent="0" lvl="0" marL="0" rtl="0" algn="ctr">
                        <a:lnSpc>
                          <a:spcPct val="115000"/>
                        </a:lnSpc>
                        <a:spcBef>
                          <a:spcPts val="0"/>
                        </a:spcBef>
                        <a:spcAft>
                          <a:spcPts val="0"/>
                        </a:spcAft>
                        <a:buNone/>
                      </a:pPr>
                      <a:r>
                        <a:rPr lang="en-US"/>
                        <a:t>raytrace</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4.71%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100.00%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1.84496124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1.84496124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4.3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4.3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300">
                <a:tc>
                  <a:txBody>
                    <a:bodyPr/>
                    <a:lstStyle/>
                    <a:p>
                      <a:pPr indent="0" lvl="0" marL="0" rtl="0" algn="ctr">
                        <a:lnSpc>
                          <a:spcPct val="115000"/>
                        </a:lnSpc>
                        <a:spcBef>
                          <a:spcPts val="0"/>
                        </a:spcBef>
                        <a:spcAft>
                          <a:spcPts val="0"/>
                        </a:spcAft>
                        <a:buNone/>
                      </a:pPr>
                      <a:r>
                        <a:rPr lang="en-US"/>
                        <a:t>swaptions</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0.24%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100.00%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0.00%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3.649038462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3.649038462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9.043478261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9.043478261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300">
                <a:tc>
                  <a:txBody>
                    <a:bodyPr/>
                    <a:lstStyle/>
                    <a:p>
                      <a:pPr indent="0" lvl="0" marL="0" rtl="0" algn="ctr">
                        <a:lnSpc>
                          <a:spcPct val="115000"/>
                        </a:lnSpc>
                        <a:spcBef>
                          <a:spcPts val="0"/>
                        </a:spcBef>
                        <a:spcAft>
                          <a:spcPts val="0"/>
                        </a:spcAft>
                        <a:buNone/>
                      </a:pPr>
                      <a:r>
                        <a:rPr lang="en-US"/>
                        <a:t>vips</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0.03%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100.00%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3.765625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3.765625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2.37037037</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2.37037037</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76" name="Google Shape;276;p31"/>
          <p:cNvSpPr/>
          <p:nvPr/>
        </p:nvSpPr>
        <p:spPr>
          <a:xfrm>
            <a:off x="759725" y="3808025"/>
            <a:ext cx="12185100" cy="5310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7" name="Google Shape;277;p31"/>
          <p:cNvSpPr/>
          <p:nvPr/>
        </p:nvSpPr>
        <p:spPr>
          <a:xfrm>
            <a:off x="759725" y="4633163"/>
            <a:ext cx="12185100" cy="5310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8" name="Google Shape;278;p31"/>
          <p:cNvSpPr/>
          <p:nvPr/>
        </p:nvSpPr>
        <p:spPr>
          <a:xfrm>
            <a:off x="3634550" y="5442938"/>
            <a:ext cx="2860800" cy="685800"/>
          </a:xfrm>
          <a:prstGeom prst="wedgeRectCallout">
            <a:avLst>
              <a:gd fmla="val -20175" name="adj1"/>
              <a:gd fmla="val -77905" name="adj2"/>
            </a:avLst>
          </a:prstGeom>
          <a:solidFill>
            <a:srgbClr val="D36028"/>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Highlighted benchmarks have opposite majority shared address spaces</a:t>
            </a:r>
            <a:endParaRPr/>
          </a:p>
        </p:txBody>
      </p:sp>
      <p:sp>
        <p:nvSpPr>
          <p:cNvPr id="279" name="Google Shape;279;p31"/>
          <p:cNvSpPr/>
          <p:nvPr/>
        </p:nvSpPr>
        <p:spPr>
          <a:xfrm>
            <a:off x="2431550" y="2624175"/>
            <a:ext cx="3223200" cy="685800"/>
          </a:xfrm>
          <a:prstGeom prst="wedgeRectCallout">
            <a:avLst>
              <a:gd fmla="val 53569" name="adj1"/>
              <a:gd fmla="val 173141"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Unique consumers are low. Just one consumer for a main memory write</a:t>
            </a:r>
            <a:endParaRPr/>
          </a:p>
        </p:txBody>
      </p:sp>
      <p:sp>
        <p:nvSpPr>
          <p:cNvPr id="280" name="Google Shape;280;p31"/>
          <p:cNvSpPr/>
          <p:nvPr/>
        </p:nvSpPr>
        <p:spPr>
          <a:xfrm>
            <a:off x="9787700" y="5611213"/>
            <a:ext cx="2860800" cy="685800"/>
          </a:xfrm>
          <a:prstGeom prst="wedgeRectCallout">
            <a:avLst>
              <a:gd fmla="val -47280" name="adj1"/>
              <a:gd fmla="val -135100" name="adj2"/>
            </a:avLst>
          </a:prstGeom>
          <a:solidFill>
            <a:srgbClr val="4A86E8"/>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OS space cache lines used more, so more history for prediction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4"/>
          <p:cNvSpPr txBox="1"/>
          <p:nvPr>
            <p:ph type="title"/>
          </p:nvPr>
        </p:nvSpPr>
        <p:spPr>
          <a:xfrm>
            <a:off x="508001" y="228600"/>
            <a:ext cx="12801598" cy="685800"/>
          </a:xfrm>
          <a:prstGeom prst="rect">
            <a:avLst/>
          </a:prstGeom>
          <a:noFill/>
          <a:ln>
            <a:noFill/>
          </a:ln>
        </p:spPr>
        <p:txBody>
          <a:bodyPr anchorCtr="0" anchor="ctr" bIns="50925" lIns="101875" spcFirstLastPara="1" rIns="101875" wrap="square" tIns="50925">
            <a:noAutofit/>
          </a:bodyPr>
          <a:lstStyle/>
          <a:p>
            <a:pPr indent="0" lvl="0" marL="0" rtl="0" algn="l">
              <a:spcBef>
                <a:spcPts val="0"/>
              </a:spcBef>
              <a:spcAft>
                <a:spcPts val="0"/>
              </a:spcAft>
              <a:buNone/>
            </a:pPr>
            <a:r>
              <a:rPr lang="en-US"/>
              <a:t>Introduction</a:t>
            </a:r>
            <a:endParaRPr/>
          </a:p>
        </p:txBody>
      </p:sp>
      <p:sp>
        <p:nvSpPr>
          <p:cNvPr id="102" name="Google Shape;102;p14"/>
          <p:cNvSpPr txBox="1"/>
          <p:nvPr>
            <p:ph idx="1" type="body"/>
          </p:nvPr>
        </p:nvSpPr>
        <p:spPr>
          <a:xfrm>
            <a:off x="508000" y="1381125"/>
            <a:ext cx="8187300" cy="5268900"/>
          </a:xfrm>
          <a:prstGeom prst="rect">
            <a:avLst/>
          </a:prstGeom>
          <a:noFill/>
          <a:ln>
            <a:noFill/>
          </a:ln>
        </p:spPr>
        <p:txBody>
          <a:bodyPr anchorCtr="0" anchor="t" bIns="50925" lIns="101875" spcFirstLastPara="1" rIns="101875" wrap="square" tIns="50925">
            <a:noAutofit/>
          </a:bodyPr>
          <a:lstStyle/>
          <a:p>
            <a:pPr indent="-406400" lvl="0" marL="457200" rtl="0" algn="l">
              <a:spcBef>
                <a:spcPts val="0"/>
              </a:spcBef>
              <a:spcAft>
                <a:spcPts val="0"/>
              </a:spcAft>
              <a:buSzPts val="2800"/>
              <a:buAutoNum type="arabicPeriod"/>
            </a:pPr>
            <a:r>
              <a:rPr lang="en-US"/>
              <a:t>Distributed Shared Memory (DSM) Machines</a:t>
            </a:r>
            <a:endParaRPr/>
          </a:p>
          <a:p>
            <a:pPr indent="-406400" lvl="1" marL="914400" rtl="0" algn="l">
              <a:spcBef>
                <a:spcPts val="0"/>
              </a:spcBef>
              <a:spcAft>
                <a:spcPts val="0"/>
              </a:spcAft>
              <a:buSzPts val="2800"/>
              <a:buAutoNum type="alphaLcPeriod"/>
            </a:pPr>
            <a:r>
              <a:rPr lang="en-US"/>
              <a:t>Servers and data center use this paradigm</a:t>
            </a:r>
            <a:endParaRPr/>
          </a:p>
          <a:p>
            <a:pPr indent="-406400" lvl="1" marL="914400" rtl="0" algn="l">
              <a:spcBef>
                <a:spcPts val="0"/>
              </a:spcBef>
              <a:spcAft>
                <a:spcPts val="0"/>
              </a:spcAft>
              <a:buSzPts val="2800"/>
              <a:buAutoNum type="alphaLcPeriod"/>
            </a:pPr>
            <a:r>
              <a:rPr lang="en-US"/>
              <a:t>Shared Memory split between all nodes</a:t>
            </a:r>
            <a:endParaRPr/>
          </a:p>
          <a:p>
            <a:pPr indent="-406400" lvl="1" marL="914400" rtl="0" algn="l">
              <a:spcBef>
                <a:spcPts val="0"/>
              </a:spcBef>
              <a:spcAft>
                <a:spcPts val="0"/>
              </a:spcAft>
              <a:buSzPts val="2800"/>
              <a:buAutoNum type="alphaLcPeriod"/>
            </a:pPr>
            <a:r>
              <a:rPr lang="en-US"/>
              <a:t>Virtual contiguous memory maintained by coherence protocols</a:t>
            </a:r>
            <a:endParaRPr/>
          </a:p>
          <a:p>
            <a:pPr indent="0" lvl="0" marL="914400" rtl="0" algn="l">
              <a:spcBef>
                <a:spcPts val="0"/>
              </a:spcBef>
              <a:spcAft>
                <a:spcPts val="0"/>
              </a:spcAft>
              <a:buNone/>
            </a:pPr>
            <a:r>
              <a:t/>
            </a:r>
            <a:endParaRPr/>
          </a:p>
          <a:p>
            <a:pPr indent="-406400" lvl="0" marL="457200" rtl="0" algn="l">
              <a:spcBef>
                <a:spcPts val="0"/>
              </a:spcBef>
              <a:spcAft>
                <a:spcPts val="0"/>
              </a:spcAft>
              <a:buSzPts val="2800"/>
              <a:buAutoNum type="arabicPeriod"/>
            </a:pPr>
            <a:r>
              <a:rPr lang="en-US"/>
              <a:t>Coherency on DSM Machines</a:t>
            </a:r>
            <a:endParaRPr/>
          </a:p>
          <a:p>
            <a:pPr indent="-406400" lvl="1" marL="914400" rtl="0" algn="l">
              <a:spcBef>
                <a:spcPts val="0"/>
              </a:spcBef>
              <a:spcAft>
                <a:spcPts val="0"/>
              </a:spcAft>
              <a:buSzPts val="2800"/>
              <a:buAutoNum type="alphaLcPeriod"/>
            </a:pPr>
            <a:r>
              <a:rPr lang="en-US"/>
              <a:t>Directories at each Main Memory per Node</a:t>
            </a:r>
            <a:endParaRPr/>
          </a:p>
          <a:p>
            <a:pPr indent="-406400" lvl="1" marL="914400" rtl="0" algn="l">
              <a:spcBef>
                <a:spcPts val="0"/>
              </a:spcBef>
              <a:spcAft>
                <a:spcPts val="0"/>
              </a:spcAft>
              <a:buSzPts val="2800"/>
              <a:buAutoNum type="alphaLcPeriod"/>
            </a:pPr>
            <a:r>
              <a:rPr lang="en-US"/>
              <a:t>Global Interconnect to send messages</a:t>
            </a:r>
            <a:endParaRPr/>
          </a:p>
          <a:p>
            <a:pPr indent="-406400" lvl="1" marL="914400" rtl="0" algn="l">
              <a:spcBef>
                <a:spcPts val="0"/>
              </a:spcBef>
              <a:spcAft>
                <a:spcPts val="0"/>
              </a:spcAft>
              <a:buSzPts val="2800"/>
              <a:buAutoNum type="alphaLcPeriod"/>
            </a:pPr>
            <a:r>
              <a:rPr lang="en-US"/>
              <a:t>Incurs network latencies</a:t>
            </a:r>
            <a:endParaRPr/>
          </a:p>
        </p:txBody>
      </p:sp>
      <p:sp>
        <p:nvSpPr>
          <p:cNvPr id="103" name="Google Shape;103;p14"/>
          <p:cNvSpPr txBox="1"/>
          <p:nvPr>
            <p:ph idx="11" type="ftr"/>
          </p:nvPr>
        </p:nvSpPr>
        <p:spPr>
          <a:xfrm>
            <a:off x="4721454" y="7232650"/>
            <a:ext cx="4374701" cy="387350"/>
          </a:xfrm>
          <a:prstGeom prst="rect">
            <a:avLst/>
          </a:prstGeom>
          <a:noFill/>
          <a:ln>
            <a:noFill/>
          </a:ln>
        </p:spPr>
        <p:txBody>
          <a:bodyPr anchorCtr="0" anchor="t" bIns="50925" lIns="101850" spcFirstLastPara="1" rIns="101850" wrap="square" tIns="50925">
            <a:noAutofit/>
          </a:bodyPr>
          <a:lstStyle/>
          <a:p>
            <a:pPr indent="0" lvl="0" marL="0" rtl="0" algn="ctr">
              <a:spcBef>
                <a:spcPts val="0"/>
              </a:spcBef>
              <a:spcAft>
                <a:spcPts val="0"/>
              </a:spcAft>
              <a:buNone/>
            </a:pPr>
            <a:r>
              <a:rPr lang="en-US"/>
              <a:t>© 2023</a:t>
            </a:r>
            <a:endParaRPr/>
          </a:p>
        </p:txBody>
      </p:sp>
      <p:sp>
        <p:nvSpPr>
          <p:cNvPr id="104" name="Google Shape;104;p14"/>
          <p:cNvSpPr txBox="1"/>
          <p:nvPr>
            <p:ph idx="12" type="sldNum"/>
          </p:nvPr>
        </p:nvSpPr>
        <p:spPr>
          <a:xfrm>
            <a:off x="10086366" y="7232650"/>
            <a:ext cx="3223234" cy="387350"/>
          </a:xfrm>
          <a:prstGeom prst="rect">
            <a:avLst/>
          </a:prstGeom>
          <a:noFill/>
          <a:ln>
            <a:noFill/>
          </a:ln>
        </p:spPr>
        <p:txBody>
          <a:bodyPr anchorCtr="0" anchor="t" bIns="50925" lIns="101850" spcFirstLastPara="1" rIns="101850" wrap="square" tIns="50925">
            <a:noAutofit/>
          </a:bodyPr>
          <a:lstStyle/>
          <a:p>
            <a:pPr indent="0" lvl="0" marL="0" rtl="0" algn="r">
              <a:spcBef>
                <a:spcPts val="0"/>
              </a:spcBef>
              <a:spcAft>
                <a:spcPts val="0"/>
              </a:spcAft>
              <a:buNone/>
            </a:pPr>
            <a:fld id="{00000000-1234-1234-1234-123412341234}" type="slidenum">
              <a:rPr lang="en-US"/>
              <a:t>‹#›</a:t>
            </a:fld>
            <a:endParaRPr/>
          </a:p>
        </p:txBody>
      </p:sp>
      <p:pic>
        <p:nvPicPr>
          <p:cNvPr id="105" name="Google Shape;105;p14"/>
          <p:cNvPicPr preferRelativeResize="0"/>
          <p:nvPr/>
        </p:nvPicPr>
        <p:blipFill>
          <a:blip r:embed="rId3">
            <a:alphaModFix/>
          </a:blip>
          <a:stretch>
            <a:fillRect/>
          </a:stretch>
        </p:blipFill>
        <p:spPr>
          <a:xfrm>
            <a:off x="8617350" y="2072074"/>
            <a:ext cx="4692250" cy="36282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2"/>
          <p:cNvSpPr txBox="1"/>
          <p:nvPr>
            <p:ph type="title"/>
          </p:nvPr>
        </p:nvSpPr>
        <p:spPr>
          <a:xfrm>
            <a:off x="508001" y="228600"/>
            <a:ext cx="12801600" cy="685800"/>
          </a:xfrm>
          <a:prstGeom prst="rect">
            <a:avLst/>
          </a:prstGeom>
          <a:noFill/>
          <a:ln>
            <a:noFill/>
          </a:ln>
        </p:spPr>
        <p:txBody>
          <a:bodyPr anchorCtr="0" anchor="ctr" bIns="50925" lIns="101875" spcFirstLastPara="1" rIns="101875" wrap="square" tIns="50925">
            <a:noAutofit/>
          </a:bodyPr>
          <a:lstStyle/>
          <a:p>
            <a:pPr indent="0" lvl="0" marL="0" rtl="0" algn="l">
              <a:spcBef>
                <a:spcPts val="0"/>
              </a:spcBef>
              <a:spcAft>
                <a:spcPts val="0"/>
              </a:spcAft>
              <a:buNone/>
            </a:pPr>
            <a:r>
              <a:rPr lang="en-US"/>
              <a:t>Benchmark Statistical Analysis Takeaways</a:t>
            </a:r>
            <a:endParaRPr/>
          </a:p>
        </p:txBody>
      </p:sp>
      <p:sp>
        <p:nvSpPr>
          <p:cNvPr id="286" name="Google Shape;286;p32"/>
          <p:cNvSpPr txBox="1"/>
          <p:nvPr>
            <p:ph idx="1" type="body"/>
          </p:nvPr>
        </p:nvSpPr>
        <p:spPr>
          <a:xfrm>
            <a:off x="508001" y="1381125"/>
            <a:ext cx="12801600" cy="5268900"/>
          </a:xfrm>
          <a:prstGeom prst="rect">
            <a:avLst/>
          </a:prstGeom>
          <a:noFill/>
          <a:ln>
            <a:noFill/>
          </a:ln>
        </p:spPr>
        <p:txBody>
          <a:bodyPr anchorCtr="0" anchor="t" bIns="50925" lIns="101875" spcFirstLastPara="1" rIns="101875" wrap="square" tIns="50925">
            <a:noAutofit/>
          </a:bodyPr>
          <a:lstStyle/>
          <a:p>
            <a:pPr indent="-406400" lvl="0" marL="457200" rtl="0" algn="l">
              <a:spcBef>
                <a:spcPts val="0"/>
              </a:spcBef>
              <a:spcAft>
                <a:spcPts val="0"/>
              </a:spcAft>
              <a:buSzPts val="2800"/>
              <a:buAutoNum type="arabicPeriod"/>
            </a:pPr>
            <a:r>
              <a:rPr lang="en-US"/>
              <a:t>Most PARSEC parallel benchmarks are data-parallel and independent</a:t>
            </a:r>
            <a:endParaRPr/>
          </a:p>
          <a:p>
            <a:pPr indent="-406400" lvl="1" marL="914400" rtl="0" algn="l">
              <a:spcBef>
                <a:spcPts val="0"/>
              </a:spcBef>
              <a:spcAft>
                <a:spcPts val="0"/>
              </a:spcAft>
              <a:buSzPts val="2800"/>
              <a:buAutoNum type="alphaLcPeriod"/>
            </a:pPr>
            <a:r>
              <a:rPr lang="en-US"/>
              <a:t>blacksholes, facesim, freqmine, raytrace, swaptions, vips have little to no shared cache lines</a:t>
            </a:r>
            <a:endParaRPr/>
          </a:p>
          <a:p>
            <a:pPr indent="0" lvl="0" marL="914400" rtl="0" algn="l">
              <a:spcBef>
                <a:spcPts val="0"/>
              </a:spcBef>
              <a:spcAft>
                <a:spcPts val="0"/>
              </a:spcAft>
              <a:buNone/>
            </a:pPr>
            <a:r>
              <a:t/>
            </a:r>
            <a:endParaRPr/>
          </a:p>
          <a:p>
            <a:pPr indent="-406400" lvl="0" marL="457200" rtl="0" algn="l">
              <a:spcBef>
                <a:spcPts val="0"/>
              </a:spcBef>
              <a:spcAft>
                <a:spcPts val="0"/>
              </a:spcAft>
              <a:buSzPts val="2800"/>
              <a:buAutoNum type="arabicPeriod"/>
            </a:pPr>
            <a:r>
              <a:rPr lang="en-US"/>
              <a:t>Average number of consumers per possible prediction close to 1</a:t>
            </a:r>
            <a:endParaRPr/>
          </a:p>
          <a:p>
            <a:pPr indent="-406400" lvl="1" marL="914400" rtl="0" algn="l">
              <a:spcBef>
                <a:spcPts val="0"/>
              </a:spcBef>
              <a:spcAft>
                <a:spcPts val="0"/>
              </a:spcAft>
              <a:buSzPts val="2800"/>
              <a:buAutoNum type="alphaLcPeriod"/>
            </a:pPr>
            <a:r>
              <a:rPr lang="en-US"/>
              <a:t>Only one possible consumer (or processor to invalidate) for coherence prediction</a:t>
            </a:r>
            <a:endParaRPr/>
          </a:p>
          <a:p>
            <a:pPr indent="0" lvl="0" marL="914400" rtl="0" algn="l">
              <a:spcBef>
                <a:spcPts val="0"/>
              </a:spcBef>
              <a:spcAft>
                <a:spcPts val="0"/>
              </a:spcAft>
              <a:buNone/>
            </a:pPr>
            <a:r>
              <a:t/>
            </a:r>
            <a:endParaRPr/>
          </a:p>
          <a:p>
            <a:pPr indent="-406400" lvl="0" marL="457200" rtl="0" algn="l">
              <a:spcBef>
                <a:spcPts val="0"/>
              </a:spcBef>
              <a:spcAft>
                <a:spcPts val="0"/>
              </a:spcAft>
              <a:buSzPts val="2800"/>
              <a:buAutoNum type="arabicPeriod"/>
            </a:pPr>
            <a:r>
              <a:rPr lang="en-US"/>
              <a:t>Average</a:t>
            </a:r>
            <a:r>
              <a:rPr lang="en-US"/>
              <a:t> number of possible predictions per cache line is low</a:t>
            </a:r>
            <a:endParaRPr/>
          </a:p>
          <a:p>
            <a:pPr indent="-406400" lvl="1" marL="914400" rtl="0" algn="l">
              <a:spcBef>
                <a:spcPts val="0"/>
              </a:spcBef>
              <a:spcAft>
                <a:spcPts val="0"/>
              </a:spcAft>
              <a:buSzPts val="2800"/>
              <a:buAutoNum type="alphaLcPeriod"/>
            </a:pPr>
            <a:r>
              <a:rPr lang="en-US"/>
              <a:t>Limited memory per cache line makes prediction difficult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87" name="Google Shape;287;p32"/>
          <p:cNvSpPr txBox="1"/>
          <p:nvPr>
            <p:ph idx="11" type="ftr"/>
          </p:nvPr>
        </p:nvSpPr>
        <p:spPr>
          <a:xfrm>
            <a:off x="4721454" y="7232650"/>
            <a:ext cx="4374600" cy="387300"/>
          </a:xfrm>
          <a:prstGeom prst="rect">
            <a:avLst/>
          </a:prstGeom>
          <a:noFill/>
          <a:ln>
            <a:noFill/>
          </a:ln>
        </p:spPr>
        <p:txBody>
          <a:bodyPr anchorCtr="0" anchor="t" bIns="50925" lIns="101850" spcFirstLastPara="1" rIns="101850" wrap="square" tIns="50925">
            <a:noAutofit/>
          </a:bodyPr>
          <a:lstStyle/>
          <a:p>
            <a:pPr indent="0" lvl="0" marL="0" rtl="0" algn="ctr">
              <a:spcBef>
                <a:spcPts val="0"/>
              </a:spcBef>
              <a:spcAft>
                <a:spcPts val="0"/>
              </a:spcAft>
              <a:buNone/>
            </a:pPr>
            <a:r>
              <a:rPr lang="en-US"/>
              <a:t>© 2023</a:t>
            </a:r>
            <a:endParaRPr/>
          </a:p>
        </p:txBody>
      </p:sp>
      <p:sp>
        <p:nvSpPr>
          <p:cNvPr id="288" name="Google Shape;288;p32"/>
          <p:cNvSpPr txBox="1"/>
          <p:nvPr>
            <p:ph idx="12" type="sldNum"/>
          </p:nvPr>
        </p:nvSpPr>
        <p:spPr>
          <a:xfrm>
            <a:off x="10086366" y="7232650"/>
            <a:ext cx="3223200" cy="387300"/>
          </a:xfrm>
          <a:prstGeom prst="rect">
            <a:avLst/>
          </a:prstGeom>
          <a:noFill/>
          <a:ln>
            <a:noFill/>
          </a:ln>
        </p:spPr>
        <p:txBody>
          <a:bodyPr anchorCtr="0" anchor="t" bIns="50925" lIns="101850" spcFirstLastPara="1" rIns="101850" wrap="square" tIns="509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3"/>
          <p:cNvSpPr txBox="1"/>
          <p:nvPr>
            <p:ph type="title"/>
          </p:nvPr>
        </p:nvSpPr>
        <p:spPr>
          <a:xfrm>
            <a:off x="508001" y="228600"/>
            <a:ext cx="12801600" cy="685800"/>
          </a:xfrm>
          <a:prstGeom prst="rect">
            <a:avLst/>
          </a:prstGeom>
          <a:noFill/>
          <a:ln>
            <a:noFill/>
          </a:ln>
        </p:spPr>
        <p:txBody>
          <a:bodyPr anchorCtr="0" anchor="ctr" bIns="50925" lIns="101875" spcFirstLastPara="1" rIns="101875" wrap="square" tIns="50925">
            <a:noAutofit/>
          </a:bodyPr>
          <a:lstStyle/>
          <a:p>
            <a:pPr indent="0" lvl="0" marL="0" rtl="0" algn="l">
              <a:spcBef>
                <a:spcPts val="0"/>
              </a:spcBef>
              <a:spcAft>
                <a:spcPts val="0"/>
              </a:spcAft>
              <a:buNone/>
            </a:pPr>
            <a:r>
              <a:rPr lang="en-US"/>
              <a:t>Benchmark Statistical Analysis Takeaways</a:t>
            </a:r>
            <a:endParaRPr/>
          </a:p>
        </p:txBody>
      </p:sp>
      <p:sp>
        <p:nvSpPr>
          <p:cNvPr id="294" name="Google Shape;294;p33"/>
          <p:cNvSpPr txBox="1"/>
          <p:nvPr>
            <p:ph idx="1" type="body"/>
          </p:nvPr>
        </p:nvSpPr>
        <p:spPr>
          <a:xfrm>
            <a:off x="508001" y="1381125"/>
            <a:ext cx="12801600" cy="5268900"/>
          </a:xfrm>
          <a:prstGeom prst="rect">
            <a:avLst/>
          </a:prstGeom>
          <a:noFill/>
          <a:ln>
            <a:noFill/>
          </a:ln>
        </p:spPr>
        <p:txBody>
          <a:bodyPr anchorCtr="0" anchor="t" bIns="50925" lIns="101875" spcFirstLastPara="1" rIns="101875" wrap="square" tIns="50925">
            <a:noAutofit/>
          </a:bodyPr>
          <a:lstStyle/>
          <a:p>
            <a:pPr indent="-406400" lvl="0" marL="457200" rtl="0" algn="l">
              <a:spcBef>
                <a:spcPts val="0"/>
              </a:spcBef>
              <a:spcAft>
                <a:spcPts val="0"/>
              </a:spcAft>
              <a:buSzPts val="2800"/>
              <a:buAutoNum type="arabicPeriod"/>
            </a:pPr>
            <a:r>
              <a:rPr lang="en-US"/>
              <a:t>Most PARSEC parallel benchmarks are data-parallel and independent</a:t>
            </a:r>
            <a:endParaRPr/>
          </a:p>
          <a:p>
            <a:pPr indent="-406400" lvl="1" marL="914400" rtl="0" algn="l">
              <a:spcBef>
                <a:spcPts val="0"/>
              </a:spcBef>
              <a:spcAft>
                <a:spcPts val="0"/>
              </a:spcAft>
              <a:buSzPts val="2800"/>
              <a:buAutoNum type="alphaLcPeriod"/>
            </a:pPr>
            <a:r>
              <a:rPr lang="en-US"/>
              <a:t>blacksholes, facesim, freqmine, raytrace, swaptions, vips have little to no shared cache line use</a:t>
            </a:r>
            <a:endParaRPr/>
          </a:p>
          <a:p>
            <a:pPr indent="-406400" lvl="0" marL="457200" rtl="0" algn="l">
              <a:spcBef>
                <a:spcPts val="0"/>
              </a:spcBef>
              <a:spcAft>
                <a:spcPts val="0"/>
              </a:spcAft>
              <a:buSzPts val="2800"/>
              <a:buAutoNum type="arabicPeriod"/>
            </a:pPr>
            <a:r>
              <a:rPr lang="en-US"/>
              <a:t>Benchmarks have at most 12.37% shared cache lines in bodytrack</a:t>
            </a:r>
            <a:endParaRPr/>
          </a:p>
          <a:p>
            <a:pPr indent="-406400" lvl="1" marL="914400" rtl="0" algn="l">
              <a:spcBef>
                <a:spcPts val="0"/>
              </a:spcBef>
              <a:spcAft>
                <a:spcPts val="0"/>
              </a:spcAft>
              <a:buSzPts val="2800"/>
              <a:buAutoNum type="alphaLcPeriod"/>
            </a:pPr>
            <a:r>
              <a:rPr lang="en-US"/>
              <a:t>Parallel applications limit shared memory communication</a:t>
            </a:r>
            <a:endParaRPr/>
          </a:p>
          <a:p>
            <a:pPr indent="-406400" lvl="0" marL="457200" rtl="0" algn="l">
              <a:spcBef>
                <a:spcPts val="0"/>
              </a:spcBef>
              <a:spcAft>
                <a:spcPts val="0"/>
              </a:spcAft>
              <a:buSzPts val="2800"/>
              <a:buAutoNum type="arabicPeriod"/>
            </a:pPr>
            <a:r>
              <a:rPr lang="en-US"/>
              <a:t>Average number of consumers per possible prediction close to 1</a:t>
            </a:r>
            <a:endParaRPr/>
          </a:p>
          <a:p>
            <a:pPr indent="-406400" lvl="1" marL="914400" rtl="0" algn="l">
              <a:spcBef>
                <a:spcPts val="0"/>
              </a:spcBef>
              <a:spcAft>
                <a:spcPts val="0"/>
              </a:spcAft>
              <a:buSzPts val="2800"/>
              <a:buAutoNum type="alphaLcPeriod"/>
            </a:pPr>
            <a:r>
              <a:rPr lang="en-US"/>
              <a:t>Only one possible consumer (or processor to invalidate) for coherence prediction</a:t>
            </a:r>
            <a:endParaRPr b="1"/>
          </a:p>
          <a:p>
            <a:pPr indent="-406400" lvl="0" marL="457200" rtl="0" algn="l">
              <a:spcBef>
                <a:spcPts val="0"/>
              </a:spcBef>
              <a:spcAft>
                <a:spcPts val="0"/>
              </a:spcAft>
              <a:buSzPts val="2800"/>
              <a:buAutoNum type="arabicPeriod"/>
            </a:pPr>
            <a:r>
              <a:rPr lang="en-US"/>
              <a:t>Average Number of Possible Predictions per cache line is low</a:t>
            </a:r>
            <a:endParaRPr/>
          </a:p>
          <a:p>
            <a:pPr indent="-406400" lvl="1" marL="914400" rtl="0" algn="l">
              <a:spcBef>
                <a:spcPts val="0"/>
              </a:spcBef>
              <a:spcAft>
                <a:spcPts val="0"/>
              </a:spcAft>
              <a:buSzPts val="2800"/>
              <a:buAutoNum type="alphaLcPeriod"/>
            </a:pPr>
            <a:r>
              <a:rPr lang="en-US"/>
              <a:t>Limited memory per cache line makes prediction difficult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95" name="Google Shape;295;p33"/>
          <p:cNvSpPr txBox="1"/>
          <p:nvPr>
            <p:ph idx="11" type="ftr"/>
          </p:nvPr>
        </p:nvSpPr>
        <p:spPr>
          <a:xfrm>
            <a:off x="4721454" y="7232650"/>
            <a:ext cx="4374600" cy="387300"/>
          </a:xfrm>
          <a:prstGeom prst="rect">
            <a:avLst/>
          </a:prstGeom>
          <a:noFill/>
          <a:ln>
            <a:noFill/>
          </a:ln>
        </p:spPr>
        <p:txBody>
          <a:bodyPr anchorCtr="0" anchor="t" bIns="50925" lIns="101850" spcFirstLastPara="1" rIns="101850" wrap="square" tIns="50925">
            <a:noAutofit/>
          </a:bodyPr>
          <a:lstStyle/>
          <a:p>
            <a:pPr indent="0" lvl="0" marL="0" rtl="0" algn="ctr">
              <a:spcBef>
                <a:spcPts val="0"/>
              </a:spcBef>
              <a:spcAft>
                <a:spcPts val="0"/>
              </a:spcAft>
              <a:buNone/>
            </a:pPr>
            <a:r>
              <a:rPr lang="en-US"/>
              <a:t>© 2023</a:t>
            </a:r>
            <a:endParaRPr/>
          </a:p>
        </p:txBody>
      </p:sp>
      <p:sp>
        <p:nvSpPr>
          <p:cNvPr id="296" name="Google Shape;296;p33"/>
          <p:cNvSpPr txBox="1"/>
          <p:nvPr>
            <p:ph idx="12" type="sldNum"/>
          </p:nvPr>
        </p:nvSpPr>
        <p:spPr>
          <a:xfrm>
            <a:off x="10086366" y="7232650"/>
            <a:ext cx="3223200" cy="387300"/>
          </a:xfrm>
          <a:prstGeom prst="rect">
            <a:avLst/>
          </a:prstGeom>
          <a:noFill/>
          <a:ln>
            <a:noFill/>
          </a:ln>
        </p:spPr>
        <p:txBody>
          <a:bodyPr anchorCtr="0" anchor="t" bIns="50925" lIns="101850" spcFirstLastPara="1" rIns="101850" wrap="square" tIns="50925">
            <a:noAutofit/>
          </a:bodyPr>
          <a:lstStyle/>
          <a:p>
            <a:pPr indent="0" lvl="0" marL="0" rtl="0" algn="r">
              <a:spcBef>
                <a:spcPts val="0"/>
              </a:spcBef>
              <a:spcAft>
                <a:spcPts val="0"/>
              </a:spcAft>
              <a:buNone/>
            </a:pPr>
            <a:fld id="{00000000-1234-1234-1234-123412341234}" type="slidenum">
              <a:rPr lang="en-US"/>
              <a:t>‹#›</a:t>
            </a:fld>
            <a:endParaRPr/>
          </a:p>
        </p:txBody>
      </p:sp>
      <p:sp>
        <p:nvSpPr>
          <p:cNvPr id="297" name="Google Shape;297;p33"/>
          <p:cNvSpPr txBox="1"/>
          <p:nvPr/>
        </p:nvSpPr>
        <p:spPr>
          <a:xfrm>
            <a:off x="3521900" y="5877150"/>
            <a:ext cx="6773700" cy="88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800">
                <a:solidFill>
                  <a:srgbClr val="FF0000"/>
                </a:solidFill>
              </a:rPr>
              <a:t>Accurate Coherence Prediction is difficult with limited headroom</a:t>
            </a:r>
            <a:endParaRPr b="1" sz="2800">
              <a:solidFill>
                <a:srgbClr val="FF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4"/>
          <p:cNvSpPr txBox="1"/>
          <p:nvPr>
            <p:ph type="title"/>
          </p:nvPr>
        </p:nvSpPr>
        <p:spPr>
          <a:xfrm>
            <a:off x="508001" y="228600"/>
            <a:ext cx="12801600" cy="685800"/>
          </a:xfrm>
          <a:prstGeom prst="rect">
            <a:avLst/>
          </a:prstGeom>
          <a:noFill/>
          <a:ln>
            <a:noFill/>
          </a:ln>
        </p:spPr>
        <p:txBody>
          <a:bodyPr anchorCtr="0" anchor="ctr" bIns="50925" lIns="101875" spcFirstLastPara="1" rIns="101875" wrap="square" tIns="50925">
            <a:noAutofit/>
          </a:bodyPr>
          <a:lstStyle/>
          <a:p>
            <a:pPr indent="0" lvl="0" marL="0" rtl="0" algn="l">
              <a:spcBef>
                <a:spcPts val="0"/>
              </a:spcBef>
              <a:spcAft>
                <a:spcPts val="0"/>
              </a:spcAft>
              <a:buNone/>
            </a:pPr>
            <a:r>
              <a:rPr lang="en-US"/>
              <a:t>Research Objectives</a:t>
            </a:r>
            <a:endParaRPr/>
          </a:p>
        </p:txBody>
      </p:sp>
      <p:sp>
        <p:nvSpPr>
          <p:cNvPr id="303" name="Google Shape;303;p34"/>
          <p:cNvSpPr txBox="1"/>
          <p:nvPr>
            <p:ph idx="1" type="body"/>
          </p:nvPr>
        </p:nvSpPr>
        <p:spPr>
          <a:xfrm>
            <a:off x="508001" y="1381125"/>
            <a:ext cx="12801600" cy="5268900"/>
          </a:xfrm>
          <a:prstGeom prst="rect">
            <a:avLst/>
          </a:prstGeom>
          <a:noFill/>
          <a:ln>
            <a:noFill/>
          </a:ln>
        </p:spPr>
        <p:txBody>
          <a:bodyPr anchorCtr="0" anchor="t" bIns="50925" lIns="101875" spcFirstLastPara="1" rIns="101875" wrap="square" tIns="50925">
            <a:noAutofit/>
          </a:bodyPr>
          <a:lstStyle/>
          <a:p>
            <a:pPr indent="-444500" lvl="0" marL="457200" rtl="0" algn="l">
              <a:spcBef>
                <a:spcPts val="0"/>
              </a:spcBef>
              <a:spcAft>
                <a:spcPts val="0"/>
              </a:spcAft>
              <a:buSzPts val="3400"/>
              <a:buAutoNum type="arabicPeriod"/>
            </a:pPr>
            <a:r>
              <a:rPr lang="en-US" sz="3400" strike="sngStrike"/>
              <a:t>Analyze a Modern Benchmark Suite Shared Memory Access Pattern</a:t>
            </a:r>
            <a:endParaRPr sz="3400" strike="sngStrike"/>
          </a:p>
          <a:p>
            <a:pPr indent="-444500" lvl="1" marL="914400" rtl="0" algn="l">
              <a:spcBef>
                <a:spcPts val="0"/>
              </a:spcBef>
              <a:spcAft>
                <a:spcPts val="0"/>
              </a:spcAft>
              <a:buSzPts val="3400"/>
              <a:buAutoNum type="alphaLcPeriod"/>
            </a:pPr>
            <a:r>
              <a:rPr lang="en-US" sz="3400" strike="sngStrike"/>
              <a:t>PARSEC Benchmark Suite </a:t>
            </a:r>
            <a:r>
              <a:rPr b="1" lang="en-US" sz="3400" strike="sngStrike"/>
              <a:t>[5]</a:t>
            </a:r>
            <a:endParaRPr b="1" sz="3400" strike="sngStrike"/>
          </a:p>
          <a:p>
            <a:pPr indent="0" lvl="0" marL="914400" rtl="0" algn="l">
              <a:spcBef>
                <a:spcPts val="0"/>
              </a:spcBef>
              <a:spcAft>
                <a:spcPts val="0"/>
              </a:spcAft>
              <a:buNone/>
            </a:pPr>
            <a:r>
              <a:t/>
            </a:r>
            <a:endParaRPr b="1" sz="3400"/>
          </a:p>
          <a:p>
            <a:pPr indent="-444500" lvl="0" marL="457200" rtl="0" algn="l">
              <a:spcBef>
                <a:spcPts val="0"/>
              </a:spcBef>
              <a:spcAft>
                <a:spcPts val="0"/>
              </a:spcAft>
              <a:buSzPts val="3400"/>
              <a:buAutoNum type="arabicPeriod"/>
            </a:pPr>
            <a:r>
              <a:rPr lang="en-US" sz="3400"/>
              <a:t>Evaluate homesite consumer prediction schemes benchmark suite</a:t>
            </a:r>
            <a:endParaRPr sz="3400"/>
          </a:p>
          <a:p>
            <a:pPr indent="0" lvl="0" marL="0" rtl="0" algn="l">
              <a:spcBef>
                <a:spcPts val="0"/>
              </a:spcBef>
              <a:spcAft>
                <a:spcPts val="0"/>
              </a:spcAft>
              <a:buNone/>
            </a:pPr>
            <a:r>
              <a:t/>
            </a:r>
            <a:endParaRPr sz="3400"/>
          </a:p>
        </p:txBody>
      </p:sp>
      <p:sp>
        <p:nvSpPr>
          <p:cNvPr id="304" name="Google Shape;304;p34"/>
          <p:cNvSpPr txBox="1"/>
          <p:nvPr>
            <p:ph idx="11" type="ftr"/>
          </p:nvPr>
        </p:nvSpPr>
        <p:spPr>
          <a:xfrm>
            <a:off x="4721454" y="7232650"/>
            <a:ext cx="4374600" cy="387300"/>
          </a:xfrm>
          <a:prstGeom prst="rect">
            <a:avLst/>
          </a:prstGeom>
          <a:noFill/>
          <a:ln>
            <a:noFill/>
          </a:ln>
        </p:spPr>
        <p:txBody>
          <a:bodyPr anchorCtr="0" anchor="t" bIns="50925" lIns="101850" spcFirstLastPara="1" rIns="101850" wrap="square" tIns="50925">
            <a:noAutofit/>
          </a:bodyPr>
          <a:lstStyle/>
          <a:p>
            <a:pPr indent="0" lvl="0" marL="0" rtl="0" algn="ctr">
              <a:spcBef>
                <a:spcPts val="0"/>
              </a:spcBef>
              <a:spcAft>
                <a:spcPts val="0"/>
              </a:spcAft>
              <a:buNone/>
            </a:pPr>
            <a:r>
              <a:rPr lang="en-US"/>
              <a:t>© 2023</a:t>
            </a:r>
            <a:endParaRPr/>
          </a:p>
        </p:txBody>
      </p:sp>
      <p:sp>
        <p:nvSpPr>
          <p:cNvPr id="305" name="Google Shape;305;p34"/>
          <p:cNvSpPr txBox="1"/>
          <p:nvPr>
            <p:ph idx="12" type="sldNum"/>
          </p:nvPr>
        </p:nvSpPr>
        <p:spPr>
          <a:xfrm>
            <a:off x="10086366" y="7232650"/>
            <a:ext cx="3223200" cy="387300"/>
          </a:xfrm>
          <a:prstGeom prst="rect">
            <a:avLst/>
          </a:prstGeom>
          <a:noFill/>
          <a:ln>
            <a:noFill/>
          </a:ln>
        </p:spPr>
        <p:txBody>
          <a:bodyPr anchorCtr="0" anchor="t" bIns="50925" lIns="101850" spcFirstLastPara="1" rIns="101850" wrap="square" tIns="509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pic>
        <p:nvPicPr>
          <p:cNvPr id="311" name="Google Shape;311;p35"/>
          <p:cNvPicPr preferRelativeResize="0"/>
          <p:nvPr/>
        </p:nvPicPr>
        <p:blipFill>
          <a:blip r:embed="rId3">
            <a:alphaModFix/>
          </a:blip>
          <a:stretch>
            <a:fillRect/>
          </a:stretch>
        </p:blipFill>
        <p:spPr>
          <a:xfrm>
            <a:off x="2973570" y="914400"/>
            <a:ext cx="8296354" cy="6858001"/>
          </a:xfrm>
          <a:prstGeom prst="rect">
            <a:avLst/>
          </a:prstGeom>
          <a:noFill/>
          <a:ln>
            <a:noFill/>
          </a:ln>
        </p:spPr>
      </p:pic>
      <p:sp>
        <p:nvSpPr>
          <p:cNvPr id="312" name="Google Shape;312;p35"/>
          <p:cNvSpPr txBox="1"/>
          <p:nvPr>
            <p:ph type="title"/>
          </p:nvPr>
        </p:nvSpPr>
        <p:spPr>
          <a:xfrm>
            <a:off x="508001" y="228600"/>
            <a:ext cx="12801600" cy="685800"/>
          </a:xfrm>
          <a:prstGeom prst="rect">
            <a:avLst/>
          </a:prstGeom>
        </p:spPr>
        <p:txBody>
          <a:bodyPr anchorCtr="0" anchor="ctr" bIns="50925" lIns="101875" spcFirstLastPara="1" rIns="101875" wrap="square" tIns="50925">
            <a:noAutofit/>
          </a:bodyPr>
          <a:lstStyle/>
          <a:p>
            <a:pPr indent="0" lvl="0" marL="0" rtl="0" algn="l">
              <a:spcBef>
                <a:spcPts val="0"/>
              </a:spcBef>
              <a:spcAft>
                <a:spcPts val="0"/>
              </a:spcAft>
              <a:buNone/>
            </a:pPr>
            <a:r>
              <a:rPr lang="en-US"/>
              <a:t>LRU Consumer Prediction Scheme</a:t>
            </a:r>
            <a:endParaRPr/>
          </a:p>
        </p:txBody>
      </p:sp>
      <p:sp>
        <p:nvSpPr>
          <p:cNvPr id="313" name="Google Shape;313;p35"/>
          <p:cNvSpPr txBox="1"/>
          <p:nvPr>
            <p:ph idx="12" type="sldNum"/>
          </p:nvPr>
        </p:nvSpPr>
        <p:spPr>
          <a:xfrm>
            <a:off x="10086366" y="7232650"/>
            <a:ext cx="3223200" cy="387300"/>
          </a:xfrm>
          <a:prstGeom prst="rect">
            <a:avLst/>
          </a:prstGeom>
        </p:spPr>
        <p:txBody>
          <a:bodyPr anchorCtr="0" anchor="t" bIns="50925" lIns="101850" spcFirstLastPara="1" rIns="101850" wrap="square" tIns="509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pic>
        <p:nvPicPr>
          <p:cNvPr id="319" name="Google Shape;319;p36"/>
          <p:cNvPicPr preferRelativeResize="0"/>
          <p:nvPr/>
        </p:nvPicPr>
        <p:blipFill>
          <a:blip r:embed="rId3">
            <a:alphaModFix/>
          </a:blip>
          <a:stretch>
            <a:fillRect/>
          </a:stretch>
        </p:blipFill>
        <p:spPr>
          <a:xfrm>
            <a:off x="6011227" y="435175"/>
            <a:ext cx="7765100" cy="6418850"/>
          </a:xfrm>
          <a:prstGeom prst="rect">
            <a:avLst/>
          </a:prstGeom>
          <a:noFill/>
          <a:ln>
            <a:noFill/>
          </a:ln>
        </p:spPr>
      </p:pic>
      <p:sp>
        <p:nvSpPr>
          <p:cNvPr id="320" name="Google Shape;320;p36"/>
          <p:cNvSpPr txBox="1"/>
          <p:nvPr>
            <p:ph type="title"/>
          </p:nvPr>
        </p:nvSpPr>
        <p:spPr>
          <a:xfrm>
            <a:off x="508001" y="228600"/>
            <a:ext cx="12801600" cy="685800"/>
          </a:xfrm>
          <a:prstGeom prst="rect">
            <a:avLst/>
          </a:prstGeom>
        </p:spPr>
        <p:txBody>
          <a:bodyPr anchorCtr="0" anchor="ctr" bIns="50925" lIns="101875" spcFirstLastPara="1" rIns="101875" wrap="square" tIns="50925">
            <a:noAutofit/>
          </a:bodyPr>
          <a:lstStyle/>
          <a:p>
            <a:pPr indent="0" lvl="0" marL="0" rtl="0" algn="l">
              <a:spcBef>
                <a:spcPts val="0"/>
              </a:spcBef>
              <a:spcAft>
                <a:spcPts val="0"/>
              </a:spcAft>
              <a:buNone/>
            </a:pPr>
            <a:r>
              <a:rPr lang="en-US"/>
              <a:t>LRU Consumer Prediction Scheme</a:t>
            </a:r>
            <a:endParaRPr/>
          </a:p>
        </p:txBody>
      </p:sp>
      <p:sp>
        <p:nvSpPr>
          <p:cNvPr id="321" name="Google Shape;321;p36"/>
          <p:cNvSpPr txBox="1"/>
          <p:nvPr>
            <p:ph idx="1" type="body"/>
          </p:nvPr>
        </p:nvSpPr>
        <p:spPr>
          <a:xfrm>
            <a:off x="152401" y="1439075"/>
            <a:ext cx="12801600" cy="5268900"/>
          </a:xfrm>
          <a:prstGeom prst="rect">
            <a:avLst/>
          </a:prstGeom>
        </p:spPr>
        <p:txBody>
          <a:bodyPr anchorCtr="0" anchor="t" bIns="50925" lIns="101875" spcFirstLastPara="1" rIns="101875" wrap="square" tIns="50925">
            <a:noAutofit/>
          </a:bodyPr>
          <a:lstStyle/>
          <a:p>
            <a:pPr indent="-406400" lvl="0" marL="457200" rtl="0" algn="l">
              <a:spcBef>
                <a:spcPts val="560"/>
              </a:spcBef>
              <a:spcAft>
                <a:spcPts val="0"/>
              </a:spcAft>
              <a:buSzPts val="2800"/>
              <a:buChar char="●"/>
            </a:pPr>
            <a:r>
              <a:rPr lang="en-US"/>
              <a:t>Reads:</a:t>
            </a:r>
            <a:endParaRPr/>
          </a:p>
          <a:p>
            <a:pPr indent="-406400" lvl="1" marL="914400" rtl="0" algn="l">
              <a:spcBef>
                <a:spcPts val="0"/>
              </a:spcBef>
              <a:spcAft>
                <a:spcPts val="0"/>
              </a:spcAft>
              <a:buSzPts val="2800"/>
              <a:buChar char="○"/>
            </a:pPr>
            <a:r>
              <a:rPr lang="en-US"/>
              <a:t>Update MHT </a:t>
            </a:r>
            <a:endParaRPr/>
          </a:p>
          <a:p>
            <a:pPr indent="-406400" lvl="1" marL="914400" rtl="0" algn="l">
              <a:spcBef>
                <a:spcPts val="0"/>
              </a:spcBef>
              <a:spcAft>
                <a:spcPts val="0"/>
              </a:spcAft>
              <a:buSzPts val="2800"/>
              <a:buChar char="○"/>
            </a:pPr>
            <a:r>
              <a:rPr lang="en-US"/>
              <a:t>Upgrade PHT with reader by </a:t>
            </a:r>
            <a:endParaRPr/>
          </a:p>
          <a:p>
            <a:pPr indent="0" lvl="0" marL="914400" rtl="0" algn="l">
              <a:spcBef>
                <a:spcPts val="560"/>
              </a:spcBef>
              <a:spcAft>
                <a:spcPts val="0"/>
              </a:spcAft>
              <a:buNone/>
            </a:pPr>
            <a:r>
              <a:rPr b="0" lang="en-US">
                <a:solidFill>
                  <a:schemeClr val="dk1"/>
                </a:solidFill>
              </a:rPr>
              <a:t>indexing with PIT</a:t>
            </a:r>
            <a:endParaRPr/>
          </a:p>
          <a:p>
            <a:pPr indent="0" lvl="0" marL="914400" rtl="0" algn="l">
              <a:spcBef>
                <a:spcPts val="560"/>
              </a:spcBef>
              <a:spcAft>
                <a:spcPts val="0"/>
              </a:spcAft>
              <a:buNone/>
            </a:pPr>
            <a:r>
              <a:rPr lang="en-US"/>
              <a:t> </a:t>
            </a:r>
            <a:endParaRPr/>
          </a:p>
          <a:p>
            <a:pPr indent="0" lvl="0" marL="0" rtl="0" algn="l">
              <a:spcBef>
                <a:spcPts val="560"/>
              </a:spcBef>
              <a:spcAft>
                <a:spcPts val="0"/>
              </a:spcAft>
              <a:buNone/>
            </a:pPr>
            <a:r>
              <a:t/>
            </a:r>
            <a:endParaRPr/>
          </a:p>
          <a:p>
            <a:pPr indent="0" lvl="0" marL="0" rtl="0" algn="l">
              <a:spcBef>
                <a:spcPts val="560"/>
              </a:spcBef>
              <a:spcAft>
                <a:spcPts val="0"/>
              </a:spcAft>
              <a:buNone/>
            </a:pPr>
            <a:r>
              <a:t/>
            </a:r>
            <a:endParaRPr/>
          </a:p>
          <a:p>
            <a:pPr indent="-406400" lvl="0" marL="457200" rtl="0" algn="l">
              <a:spcBef>
                <a:spcPts val="560"/>
              </a:spcBef>
              <a:spcAft>
                <a:spcPts val="0"/>
              </a:spcAft>
              <a:buSzPts val="2800"/>
              <a:buChar char="●"/>
            </a:pPr>
            <a:r>
              <a:rPr lang="en-US"/>
              <a:t>RWITM:</a:t>
            </a:r>
            <a:endParaRPr/>
          </a:p>
          <a:p>
            <a:pPr indent="-406400" lvl="1" marL="914400" rtl="0" algn="l">
              <a:spcBef>
                <a:spcPts val="0"/>
              </a:spcBef>
              <a:spcAft>
                <a:spcPts val="0"/>
              </a:spcAft>
              <a:buSzPts val="2800"/>
              <a:buChar char="○"/>
            </a:pPr>
            <a:r>
              <a:rPr lang="en-US"/>
              <a:t>Update MHT</a:t>
            </a:r>
            <a:endParaRPr/>
          </a:p>
          <a:p>
            <a:pPr indent="-406400" lvl="1" marL="914400" rtl="0" algn="l">
              <a:spcBef>
                <a:spcPts val="0"/>
              </a:spcBef>
              <a:spcAft>
                <a:spcPts val="0"/>
              </a:spcAft>
              <a:buSzPts val="2800"/>
              <a:buChar char="○"/>
            </a:pPr>
            <a:r>
              <a:rPr lang="en-US"/>
              <a:t>Access PHT with MHR to get prediction</a:t>
            </a:r>
            <a:endParaRPr/>
          </a:p>
          <a:p>
            <a:pPr indent="-406400" lvl="1" marL="914400" rtl="0" algn="l">
              <a:spcBef>
                <a:spcPts val="0"/>
              </a:spcBef>
              <a:spcAft>
                <a:spcPts val="0"/>
              </a:spcAft>
              <a:buSzPts val="2800"/>
              <a:buChar char="○"/>
            </a:pPr>
            <a:r>
              <a:rPr lang="en-US"/>
              <a:t>Update PIT for cache line</a:t>
            </a:r>
            <a:endParaRPr/>
          </a:p>
        </p:txBody>
      </p:sp>
      <p:sp>
        <p:nvSpPr>
          <p:cNvPr id="322" name="Google Shape;322;p36"/>
          <p:cNvSpPr txBox="1"/>
          <p:nvPr>
            <p:ph idx="12" type="sldNum"/>
          </p:nvPr>
        </p:nvSpPr>
        <p:spPr>
          <a:xfrm>
            <a:off x="10086366" y="7232650"/>
            <a:ext cx="3223200" cy="387300"/>
          </a:xfrm>
          <a:prstGeom prst="rect">
            <a:avLst/>
          </a:prstGeom>
        </p:spPr>
        <p:txBody>
          <a:bodyPr anchorCtr="0" anchor="t" bIns="50925" lIns="101850" spcFirstLastPara="1" rIns="101850" wrap="square" tIns="509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7"/>
          <p:cNvSpPr txBox="1"/>
          <p:nvPr>
            <p:ph type="title"/>
          </p:nvPr>
        </p:nvSpPr>
        <p:spPr>
          <a:xfrm>
            <a:off x="508001" y="228600"/>
            <a:ext cx="12801600" cy="685800"/>
          </a:xfrm>
          <a:prstGeom prst="rect">
            <a:avLst/>
          </a:prstGeom>
        </p:spPr>
        <p:txBody>
          <a:bodyPr anchorCtr="0" anchor="ctr" bIns="50925" lIns="101875" spcFirstLastPara="1" rIns="101875" wrap="square" tIns="50925">
            <a:noAutofit/>
          </a:bodyPr>
          <a:lstStyle/>
          <a:p>
            <a:pPr indent="0" lvl="0" marL="0" rtl="0" algn="l">
              <a:spcBef>
                <a:spcPts val="0"/>
              </a:spcBef>
              <a:spcAft>
                <a:spcPts val="0"/>
              </a:spcAft>
              <a:buNone/>
            </a:pPr>
            <a:r>
              <a:rPr lang="en-US"/>
              <a:t>Overide Consumer Prediction Scheme</a:t>
            </a:r>
            <a:endParaRPr/>
          </a:p>
        </p:txBody>
      </p:sp>
      <p:sp>
        <p:nvSpPr>
          <p:cNvPr id="329" name="Google Shape;329;p37"/>
          <p:cNvSpPr txBox="1"/>
          <p:nvPr>
            <p:ph idx="1" type="body"/>
          </p:nvPr>
        </p:nvSpPr>
        <p:spPr>
          <a:xfrm>
            <a:off x="508001" y="1381125"/>
            <a:ext cx="12801600" cy="5268900"/>
          </a:xfrm>
          <a:prstGeom prst="rect">
            <a:avLst/>
          </a:prstGeom>
        </p:spPr>
        <p:txBody>
          <a:bodyPr anchorCtr="0" anchor="t" bIns="50925" lIns="101875" spcFirstLastPara="1" rIns="101875" wrap="square" tIns="50925">
            <a:noAutofit/>
          </a:bodyPr>
          <a:lstStyle/>
          <a:p>
            <a:pPr indent="-406400" lvl="0" marL="457200" rtl="0" algn="l">
              <a:spcBef>
                <a:spcPts val="560"/>
              </a:spcBef>
              <a:spcAft>
                <a:spcPts val="0"/>
              </a:spcAft>
              <a:buSzPts val="2800"/>
              <a:buChar char="●"/>
            </a:pPr>
            <a:r>
              <a:rPr lang="en-US"/>
              <a:t>Adds a Consumer History Table (CHT)</a:t>
            </a:r>
            <a:endParaRPr/>
          </a:p>
          <a:p>
            <a:pPr indent="-406400" lvl="1" marL="914400" rtl="0" algn="l">
              <a:spcBef>
                <a:spcPts val="0"/>
              </a:spcBef>
              <a:spcAft>
                <a:spcPts val="0"/>
              </a:spcAft>
              <a:buSzPts val="2800"/>
              <a:buChar char="○"/>
            </a:pPr>
            <a:r>
              <a:rPr lang="en-US"/>
              <a:t>Tracks current consumers of most recent RWITM</a:t>
            </a:r>
            <a:endParaRPr/>
          </a:p>
          <a:p>
            <a:pPr indent="0" lvl="0" marL="0" rtl="0" algn="l">
              <a:spcBef>
                <a:spcPts val="560"/>
              </a:spcBef>
              <a:spcAft>
                <a:spcPts val="0"/>
              </a:spcAft>
              <a:buNone/>
            </a:pPr>
            <a:r>
              <a:t/>
            </a:r>
            <a:endParaRPr/>
          </a:p>
          <a:p>
            <a:pPr indent="-406400" lvl="0" marL="457200" rtl="0" algn="l">
              <a:spcBef>
                <a:spcPts val="560"/>
              </a:spcBef>
              <a:spcAft>
                <a:spcPts val="0"/>
              </a:spcAft>
              <a:buSzPts val="2800"/>
              <a:buChar char="●"/>
            </a:pPr>
            <a:r>
              <a:rPr lang="en-US"/>
              <a:t>Reads:</a:t>
            </a:r>
            <a:endParaRPr/>
          </a:p>
          <a:p>
            <a:pPr indent="-406400" lvl="1" marL="914400" rtl="0" algn="l">
              <a:spcBef>
                <a:spcPts val="0"/>
              </a:spcBef>
              <a:spcAft>
                <a:spcPts val="0"/>
              </a:spcAft>
              <a:buSzPts val="2800"/>
              <a:buChar char="○"/>
            </a:pPr>
            <a:r>
              <a:rPr lang="en-US"/>
              <a:t>Update MHT and CHT</a:t>
            </a:r>
            <a:endParaRPr/>
          </a:p>
          <a:p>
            <a:pPr indent="0" lvl="0" marL="0" rtl="0" algn="l">
              <a:spcBef>
                <a:spcPts val="560"/>
              </a:spcBef>
              <a:spcAft>
                <a:spcPts val="0"/>
              </a:spcAft>
              <a:buNone/>
            </a:pPr>
            <a:r>
              <a:t/>
            </a:r>
            <a:endParaRPr/>
          </a:p>
          <a:p>
            <a:pPr indent="-406400" lvl="0" marL="457200" rtl="0" algn="l">
              <a:spcBef>
                <a:spcPts val="560"/>
              </a:spcBef>
              <a:spcAft>
                <a:spcPts val="0"/>
              </a:spcAft>
              <a:buSzPts val="2800"/>
              <a:buChar char="●"/>
            </a:pPr>
            <a:r>
              <a:rPr lang="en-US"/>
              <a:t>RWITM:</a:t>
            </a:r>
            <a:endParaRPr/>
          </a:p>
          <a:p>
            <a:pPr indent="-406400" lvl="1" marL="914400" rtl="0" algn="l">
              <a:spcBef>
                <a:spcPts val="0"/>
              </a:spcBef>
              <a:spcAft>
                <a:spcPts val="0"/>
              </a:spcAft>
              <a:buSzPts val="2800"/>
              <a:buChar char="○"/>
            </a:pPr>
            <a:r>
              <a:rPr lang="en-US"/>
              <a:t>Update MHT</a:t>
            </a:r>
            <a:endParaRPr/>
          </a:p>
          <a:p>
            <a:pPr indent="-406400" lvl="1" marL="914400" rtl="0" algn="l">
              <a:spcBef>
                <a:spcPts val="0"/>
              </a:spcBef>
              <a:spcAft>
                <a:spcPts val="0"/>
              </a:spcAft>
              <a:buSzPts val="2800"/>
              <a:buChar char="○"/>
            </a:pPr>
            <a:r>
              <a:rPr lang="en-US"/>
              <a:t>Access PHT with MHR to get prediction</a:t>
            </a:r>
            <a:endParaRPr/>
          </a:p>
          <a:p>
            <a:pPr indent="-406400" lvl="1" marL="914400" rtl="0" algn="l">
              <a:spcBef>
                <a:spcPts val="0"/>
              </a:spcBef>
              <a:spcAft>
                <a:spcPts val="0"/>
              </a:spcAft>
              <a:buSzPts val="2800"/>
              <a:buChar char="○"/>
            </a:pPr>
            <a:r>
              <a:rPr lang="en-US"/>
              <a:t>Update PHT </a:t>
            </a:r>
            <a:r>
              <a:rPr lang="en-US"/>
              <a:t>with C</a:t>
            </a:r>
            <a:r>
              <a:rPr lang="en-US"/>
              <a:t>H</a:t>
            </a:r>
            <a:r>
              <a:rPr lang="en-US"/>
              <a:t>T using PIT </a:t>
            </a:r>
            <a:endParaRPr/>
          </a:p>
          <a:p>
            <a:pPr indent="-406400" lvl="1" marL="914400" rtl="0" algn="l">
              <a:spcBef>
                <a:spcPts val="0"/>
              </a:spcBef>
              <a:spcAft>
                <a:spcPts val="0"/>
              </a:spcAft>
              <a:buSzPts val="2800"/>
              <a:buChar char="○"/>
            </a:pPr>
            <a:r>
              <a:rPr lang="en-US"/>
              <a:t>Clear CHT</a:t>
            </a:r>
            <a:endParaRPr/>
          </a:p>
        </p:txBody>
      </p:sp>
      <p:sp>
        <p:nvSpPr>
          <p:cNvPr id="330" name="Google Shape;330;p37"/>
          <p:cNvSpPr txBox="1"/>
          <p:nvPr>
            <p:ph idx="12" type="sldNum"/>
          </p:nvPr>
        </p:nvSpPr>
        <p:spPr>
          <a:xfrm>
            <a:off x="10086366" y="7232650"/>
            <a:ext cx="3223200" cy="387300"/>
          </a:xfrm>
          <a:prstGeom prst="rect">
            <a:avLst/>
          </a:prstGeom>
        </p:spPr>
        <p:txBody>
          <a:bodyPr anchorCtr="0" anchor="t" bIns="50925" lIns="101850" spcFirstLastPara="1" rIns="101850" wrap="square" tIns="509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331" name="Google Shape;331;p37"/>
          <p:cNvPicPr preferRelativeResize="0"/>
          <p:nvPr/>
        </p:nvPicPr>
        <p:blipFill>
          <a:blip r:embed="rId3">
            <a:alphaModFix/>
          </a:blip>
          <a:stretch>
            <a:fillRect/>
          </a:stretch>
        </p:blipFill>
        <p:spPr>
          <a:xfrm>
            <a:off x="7801199" y="2340050"/>
            <a:ext cx="5508375" cy="397920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8"/>
          <p:cNvSpPr txBox="1"/>
          <p:nvPr>
            <p:ph type="title"/>
          </p:nvPr>
        </p:nvSpPr>
        <p:spPr>
          <a:xfrm>
            <a:off x="508001" y="228600"/>
            <a:ext cx="12801600" cy="685800"/>
          </a:xfrm>
          <a:prstGeom prst="rect">
            <a:avLst/>
          </a:prstGeom>
          <a:noFill/>
          <a:ln>
            <a:noFill/>
          </a:ln>
        </p:spPr>
        <p:txBody>
          <a:bodyPr anchorCtr="0" anchor="ctr" bIns="50925" lIns="101875" spcFirstLastPara="1" rIns="101875" wrap="square" tIns="50925">
            <a:noAutofit/>
          </a:bodyPr>
          <a:lstStyle/>
          <a:p>
            <a:pPr indent="0" lvl="0" marL="0" rtl="0" algn="l">
              <a:spcBef>
                <a:spcPts val="0"/>
              </a:spcBef>
              <a:spcAft>
                <a:spcPts val="0"/>
              </a:spcAft>
              <a:buNone/>
            </a:pPr>
            <a:r>
              <a:rPr lang="en-US"/>
              <a:t>Consumer Prediction Results</a:t>
            </a:r>
            <a:endParaRPr/>
          </a:p>
        </p:txBody>
      </p:sp>
      <p:sp>
        <p:nvSpPr>
          <p:cNvPr id="337" name="Google Shape;337;p38"/>
          <p:cNvSpPr txBox="1"/>
          <p:nvPr>
            <p:ph idx="11" type="ftr"/>
          </p:nvPr>
        </p:nvSpPr>
        <p:spPr>
          <a:xfrm>
            <a:off x="4721454" y="7232650"/>
            <a:ext cx="4374600" cy="387300"/>
          </a:xfrm>
          <a:prstGeom prst="rect">
            <a:avLst/>
          </a:prstGeom>
          <a:noFill/>
          <a:ln>
            <a:noFill/>
          </a:ln>
        </p:spPr>
        <p:txBody>
          <a:bodyPr anchorCtr="0" anchor="t" bIns="50925" lIns="101850" spcFirstLastPara="1" rIns="101850" wrap="square" tIns="50925">
            <a:noAutofit/>
          </a:bodyPr>
          <a:lstStyle/>
          <a:p>
            <a:pPr indent="0" lvl="0" marL="0" rtl="0" algn="ctr">
              <a:spcBef>
                <a:spcPts val="0"/>
              </a:spcBef>
              <a:spcAft>
                <a:spcPts val="0"/>
              </a:spcAft>
              <a:buNone/>
            </a:pPr>
            <a:r>
              <a:rPr lang="en-US"/>
              <a:t>© 2023</a:t>
            </a:r>
            <a:endParaRPr/>
          </a:p>
        </p:txBody>
      </p:sp>
      <p:sp>
        <p:nvSpPr>
          <p:cNvPr id="338" name="Google Shape;338;p38"/>
          <p:cNvSpPr txBox="1"/>
          <p:nvPr>
            <p:ph idx="12" type="sldNum"/>
          </p:nvPr>
        </p:nvSpPr>
        <p:spPr>
          <a:xfrm>
            <a:off x="10086366" y="7232650"/>
            <a:ext cx="3223200" cy="387300"/>
          </a:xfrm>
          <a:prstGeom prst="rect">
            <a:avLst/>
          </a:prstGeom>
          <a:noFill/>
          <a:ln>
            <a:noFill/>
          </a:ln>
        </p:spPr>
        <p:txBody>
          <a:bodyPr anchorCtr="0" anchor="t" bIns="50925" lIns="101850" spcFirstLastPara="1" rIns="101850" wrap="square" tIns="50925">
            <a:noAutofit/>
          </a:bodyPr>
          <a:lstStyle/>
          <a:p>
            <a:pPr indent="0" lvl="0" marL="0" rtl="0" algn="r">
              <a:spcBef>
                <a:spcPts val="0"/>
              </a:spcBef>
              <a:spcAft>
                <a:spcPts val="0"/>
              </a:spcAft>
              <a:buNone/>
            </a:pPr>
            <a:fld id="{00000000-1234-1234-1234-123412341234}" type="slidenum">
              <a:rPr lang="en-US"/>
              <a:t>‹#›</a:t>
            </a:fld>
            <a:endParaRPr/>
          </a:p>
        </p:txBody>
      </p:sp>
      <p:pic>
        <p:nvPicPr>
          <p:cNvPr id="339" name="Google Shape;339;p38" title="Chart"/>
          <p:cNvPicPr preferRelativeResize="0"/>
          <p:nvPr/>
        </p:nvPicPr>
        <p:blipFill>
          <a:blip r:embed="rId3">
            <a:alphaModFix/>
          </a:blip>
          <a:stretch>
            <a:fillRect/>
          </a:stretch>
        </p:blipFill>
        <p:spPr>
          <a:xfrm>
            <a:off x="1582325" y="1078237"/>
            <a:ext cx="9076250" cy="5615925"/>
          </a:xfrm>
          <a:prstGeom prst="rect">
            <a:avLst/>
          </a:prstGeom>
          <a:noFill/>
          <a:ln>
            <a:noFill/>
          </a:ln>
        </p:spPr>
      </p:pic>
      <p:sp>
        <p:nvSpPr>
          <p:cNvPr id="340" name="Google Shape;340;p38"/>
          <p:cNvSpPr txBox="1"/>
          <p:nvPr/>
        </p:nvSpPr>
        <p:spPr>
          <a:xfrm>
            <a:off x="2462000" y="6496575"/>
            <a:ext cx="8893500" cy="8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800">
                <a:solidFill>
                  <a:srgbClr val="333399"/>
                </a:solidFill>
              </a:rPr>
              <a:t>MHR Depth = 3 ; One Bit/Processor Prediction</a:t>
            </a:r>
            <a:endParaRPr sz="2800">
              <a:solidFill>
                <a:srgbClr val="333399"/>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9"/>
          <p:cNvSpPr txBox="1"/>
          <p:nvPr>
            <p:ph type="title"/>
          </p:nvPr>
        </p:nvSpPr>
        <p:spPr>
          <a:xfrm>
            <a:off x="508001" y="228600"/>
            <a:ext cx="12801600" cy="685800"/>
          </a:xfrm>
          <a:prstGeom prst="rect">
            <a:avLst/>
          </a:prstGeom>
          <a:noFill/>
          <a:ln>
            <a:noFill/>
          </a:ln>
        </p:spPr>
        <p:txBody>
          <a:bodyPr anchorCtr="0" anchor="ctr" bIns="50925" lIns="101875" spcFirstLastPara="1" rIns="101875" wrap="square" tIns="50925">
            <a:noAutofit/>
          </a:bodyPr>
          <a:lstStyle/>
          <a:p>
            <a:pPr indent="0" lvl="0" marL="0" rtl="0" algn="l">
              <a:spcBef>
                <a:spcPts val="0"/>
              </a:spcBef>
              <a:spcAft>
                <a:spcPts val="0"/>
              </a:spcAft>
              <a:buNone/>
            </a:pPr>
            <a:r>
              <a:rPr lang="en-US"/>
              <a:t>Consumer Prediction Results</a:t>
            </a:r>
            <a:endParaRPr/>
          </a:p>
        </p:txBody>
      </p:sp>
      <p:sp>
        <p:nvSpPr>
          <p:cNvPr id="346" name="Google Shape;346;p39"/>
          <p:cNvSpPr txBox="1"/>
          <p:nvPr>
            <p:ph idx="11" type="ftr"/>
          </p:nvPr>
        </p:nvSpPr>
        <p:spPr>
          <a:xfrm>
            <a:off x="4721454" y="7232650"/>
            <a:ext cx="4374600" cy="387300"/>
          </a:xfrm>
          <a:prstGeom prst="rect">
            <a:avLst/>
          </a:prstGeom>
          <a:noFill/>
          <a:ln>
            <a:noFill/>
          </a:ln>
        </p:spPr>
        <p:txBody>
          <a:bodyPr anchorCtr="0" anchor="t" bIns="50925" lIns="101850" spcFirstLastPara="1" rIns="101850" wrap="square" tIns="50925">
            <a:noAutofit/>
          </a:bodyPr>
          <a:lstStyle/>
          <a:p>
            <a:pPr indent="0" lvl="0" marL="0" rtl="0" algn="ctr">
              <a:spcBef>
                <a:spcPts val="0"/>
              </a:spcBef>
              <a:spcAft>
                <a:spcPts val="0"/>
              </a:spcAft>
              <a:buNone/>
            </a:pPr>
            <a:r>
              <a:rPr lang="en-US"/>
              <a:t>© 2023</a:t>
            </a:r>
            <a:endParaRPr/>
          </a:p>
        </p:txBody>
      </p:sp>
      <p:sp>
        <p:nvSpPr>
          <p:cNvPr id="347" name="Google Shape;347;p39"/>
          <p:cNvSpPr txBox="1"/>
          <p:nvPr>
            <p:ph idx="12" type="sldNum"/>
          </p:nvPr>
        </p:nvSpPr>
        <p:spPr>
          <a:xfrm>
            <a:off x="10086366" y="7232650"/>
            <a:ext cx="3223200" cy="387300"/>
          </a:xfrm>
          <a:prstGeom prst="rect">
            <a:avLst/>
          </a:prstGeom>
          <a:noFill/>
          <a:ln>
            <a:noFill/>
          </a:ln>
        </p:spPr>
        <p:txBody>
          <a:bodyPr anchorCtr="0" anchor="t" bIns="50925" lIns="101850" spcFirstLastPara="1" rIns="101850" wrap="square" tIns="50925">
            <a:noAutofit/>
          </a:bodyPr>
          <a:lstStyle/>
          <a:p>
            <a:pPr indent="0" lvl="0" marL="0" rtl="0" algn="r">
              <a:spcBef>
                <a:spcPts val="0"/>
              </a:spcBef>
              <a:spcAft>
                <a:spcPts val="0"/>
              </a:spcAft>
              <a:buNone/>
            </a:pPr>
            <a:fld id="{00000000-1234-1234-1234-123412341234}" type="slidenum">
              <a:rPr lang="en-US"/>
              <a:t>‹#›</a:t>
            </a:fld>
            <a:endParaRPr/>
          </a:p>
        </p:txBody>
      </p:sp>
      <p:pic>
        <p:nvPicPr>
          <p:cNvPr id="348" name="Google Shape;348;p39" title="Chart"/>
          <p:cNvPicPr preferRelativeResize="0"/>
          <p:nvPr/>
        </p:nvPicPr>
        <p:blipFill>
          <a:blip r:embed="rId3">
            <a:alphaModFix/>
          </a:blip>
          <a:stretch>
            <a:fillRect/>
          </a:stretch>
        </p:blipFill>
        <p:spPr>
          <a:xfrm>
            <a:off x="1582325" y="1078237"/>
            <a:ext cx="9076250" cy="5615925"/>
          </a:xfrm>
          <a:prstGeom prst="rect">
            <a:avLst/>
          </a:prstGeom>
          <a:noFill/>
          <a:ln>
            <a:noFill/>
          </a:ln>
        </p:spPr>
      </p:pic>
      <p:sp>
        <p:nvSpPr>
          <p:cNvPr id="349" name="Google Shape;349;p39"/>
          <p:cNvSpPr txBox="1"/>
          <p:nvPr/>
        </p:nvSpPr>
        <p:spPr>
          <a:xfrm>
            <a:off x="2462000" y="6496575"/>
            <a:ext cx="8893500" cy="8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800">
                <a:solidFill>
                  <a:srgbClr val="333399"/>
                </a:solidFill>
              </a:rPr>
              <a:t>MHR Depth = 3 ; One Bit/Processor Prediction</a:t>
            </a:r>
            <a:endParaRPr sz="2800">
              <a:solidFill>
                <a:srgbClr val="333399"/>
              </a:solidFill>
            </a:endParaRPr>
          </a:p>
        </p:txBody>
      </p:sp>
      <p:sp>
        <p:nvSpPr>
          <p:cNvPr id="350" name="Google Shape;350;p39"/>
          <p:cNvSpPr txBox="1"/>
          <p:nvPr>
            <p:ph idx="1" type="body"/>
          </p:nvPr>
        </p:nvSpPr>
        <p:spPr>
          <a:xfrm>
            <a:off x="10161200" y="3137996"/>
            <a:ext cx="3656400" cy="1496400"/>
          </a:xfrm>
          <a:prstGeom prst="rect">
            <a:avLst/>
          </a:prstGeom>
          <a:noFill/>
          <a:ln>
            <a:noFill/>
          </a:ln>
        </p:spPr>
        <p:txBody>
          <a:bodyPr anchorCtr="0" anchor="t" bIns="50925" lIns="101875" spcFirstLastPara="1" rIns="101875" wrap="square" tIns="50925">
            <a:noAutofit/>
          </a:bodyPr>
          <a:lstStyle/>
          <a:p>
            <a:pPr indent="0" lvl="0" marL="457200" rtl="0" algn="l">
              <a:spcBef>
                <a:spcPts val="0"/>
              </a:spcBef>
              <a:spcAft>
                <a:spcPts val="0"/>
              </a:spcAft>
              <a:buNone/>
            </a:pPr>
            <a:r>
              <a:rPr lang="en-US"/>
              <a:t>LRU predictor performs worse than Override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0"/>
          <p:cNvSpPr txBox="1"/>
          <p:nvPr>
            <p:ph type="title"/>
          </p:nvPr>
        </p:nvSpPr>
        <p:spPr>
          <a:xfrm>
            <a:off x="508001" y="228600"/>
            <a:ext cx="12801600" cy="685800"/>
          </a:xfrm>
          <a:prstGeom prst="rect">
            <a:avLst/>
          </a:prstGeom>
          <a:noFill/>
          <a:ln>
            <a:noFill/>
          </a:ln>
        </p:spPr>
        <p:txBody>
          <a:bodyPr anchorCtr="0" anchor="ctr" bIns="50925" lIns="101875" spcFirstLastPara="1" rIns="101875" wrap="square" tIns="50925">
            <a:noAutofit/>
          </a:bodyPr>
          <a:lstStyle/>
          <a:p>
            <a:pPr indent="0" lvl="0" marL="0" rtl="0" algn="l">
              <a:spcBef>
                <a:spcPts val="0"/>
              </a:spcBef>
              <a:spcAft>
                <a:spcPts val="0"/>
              </a:spcAft>
              <a:buNone/>
            </a:pPr>
            <a:r>
              <a:rPr lang="en-US"/>
              <a:t>Consumer Prediction Bit Sensitivity</a:t>
            </a:r>
            <a:endParaRPr/>
          </a:p>
        </p:txBody>
      </p:sp>
      <p:sp>
        <p:nvSpPr>
          <p:cNvPr id="356" name="Google Shape;356;p40"/>
          <p:cNvSpPr txBox="1"/>
          <p:nvPr>
            <p:ph idx="11" type="ftr"/>
          </p:nvPr>
        </p:nvSpPr>
        <p:spPr>
          <a:xfrm>
            <a:off x="4721454" y="7232650"/>
            <a:ext cx="4374600" cy="387300"/>
          </a:xfrm>
          <a:prstGeom prst="rect">
            <a:avLst/>
          </a:prstGeom>
          <a:noFill/>
          <a:ln>
            <a:noFill/>
          </a:ln>
        </p:spPr>
        <p:txBody>
          <a:bodyPr anchorCtr="0" anchor="t" bIns="50925" lIns="101850" spcFirstLastPara="1" rIns="101850" wrap="square" tIns="50925">
            <a:noAutofit/>
          </a:bodyPr>
          <a:lstStyle/>
          <a:p>
            <a:pPr indent="0" lvl="0" marL="0" rtl="0" algn="ctr">
              <a:spcBef>
                <a:spcPts val="0"/>
              </a:spcBef>
              <a:spcAft>
                <a:spcPts val="0"/>
              </a:spcAft>
              <a:buNone/>
            </a:pPr>
            <a:r>
              <a:rPr lang="en-US"/>
              <a:t>© 2023</a:t>
            </a:r>
            <a:endParaRPr/>
          </a:p>
        </p:txBody>
      </p:sp>
      <p:sp>
        <p:nvSpPr>
          <p:cNvPr id="357" name="Google Shape;357;p40"/>
          <p:cNvSpPr txBox="1"/>
          <p:nvPr>
            <p:ph idx="12" type="sldNum"/>
          </p:nvPr>
        </p:nvSpPr>
        <p:spPr>
          <a:xfrm>
            <a:off x="10086366" y="7232650"/>
            <a:ext cx="3223200" cy="387300"/>
          </a:xfrm>
          <a:prstGeom prst="rect">
            <a:avLst/>
          </a:prstGeom>
          <a:noFill/>
          <a:ln>
            <a:noFill/>
          </a:ln>
        </p:spPr>
        <p:txBody>
          <a:bodyPr anchorCtr="0" anchor="t" bIns="50925" lIns="101850" spcFirstLastPara="1" rIns="101850" wrap="square" tIns="50925">
            <a:noAutofit/>
          </a:bodyPr>
          <a:lstStyle/>
          <a:p>
            <a:pPr indent="0" lvl="0" marL="0" rtl="0" algn="r">
              <a:spcBef>
                <a:spcPts val="0"/>
              </a:spcBef>
              <a:spcAft>
                <a:spcPts val="0"/>
              </a:spcAft>
              <a:buNone/>
            </a:pPr>
            <a:fld id="{00000000-1234-1234-1234-123412341234}" type="slidenum">
              <a:rPr lang="en-US"/>
              <a:t>‹#›</a:t>
            </a:fld>
            <a:endParaRPr/>
          </a:p>
        </p:txBody>
      </p:sp>
      <p:pic>
        <p:nvPicPr>
          <p:cNvPr id="358" name="Google Shape;358;p40" title="Chart"/>
          <p:cNvPicPr preferRelativeResize="0"/>
          <p:nvPr/>
        </p:nvPicPr>
        <p:blipFill>
          <a:blip r:embed="rId3">
            <a:alphaModFix/>
          </a:blip>
          <a:stretch>
            <a:fillRect/>
          </a:stretch>
        </p:blipFill>
        <p:spPr>
          <a:xfrm>
            <a:off x="1733304" y="1114336"/>
            <a:ext cx="8965099" cy="5543724"/>
          </a:xfrm>
          <a:prstGeom prst="rect">
            <a:avLst/>
          </a:prstGeom>
          <a:noFill/>
          <a:ln>
            <a:noFill/>
          </a:ln>
        </p:spPr>
      </p:pic>
      <p:sp>
        <p:nvSpPr>
          <p:cNvPr id="359" name="Google Shape;359;p40"/>
          <p:cNvSpPr txBox="1"/>
          <p:nvPr/>
        </p:nvSpPr>
        <p:spPr>
          <a:xfrm>
            <a:off x="2462000" y="6496575"/>
            <a:ext cx="8893500" cy="8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800">
                <a:solidFill>
                  <a:srgbClr val="333399"/>
                </a:solidFill>
              </a:rPr>
              <a:t>MHR Depth = 3</a:t>
            </a:r>
            <a:endParaRPr sz="2800">
              <a:solidFill>
                <a:srgbClr val="333399"/>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1"/>
          <p:cNvSpPr txBox="1"/>
          <p:nvPr>
            <p:ph type="title"/>
          </p:nvPr>
        </p:nvSpPr>
        <p:spPr>
          <a:xfrm>
            <a:off x="508001" y="228600"/>
            <a:ext cx="12801600" cy="685800"/>
          </a:xfrm>
          <a:prstGeom prst="rect">
            <a:avLst/>
          </a:prstGeom>
          <a:noFill/>
          <a:ln>
            <a:noFill/>
          </a:ln>
        </p:spPr>
        <p:txBody>
          <a:bodyPr anchorCtr="0" anchor="ctr" bIns="50925" lIns="101875" spcFirstLastPara="1" rIns="101875" wrap="square" tIns="50925">
            <a:noAutofit/>
          </a:bodyPr>
          <a:lstStyle/>
          <a:p>
            <a:pPr indent="0" lvl="0" marL="0" rtl="0" algn="l">
              <a:spcBef>
                <a:spcPts val="0"/>
              </a:spcBef>
              <a:spcAft>
                <a:spcPts val="0"/>
              </a:spcAft>
              <a:buNone/>
            </a:pPr>
            <a:r>
              <a:rPr lang="en-US"/>
              <a:t>Consumer Prediction Bit Sensitivity</a:t>
            </a:r>
            <a:endParaRPr/>
          </a:p>
        </p:txBody>
      </p:sp>
      <p:sp>
        <p:nvSpPr>
          <p:cNvPr id="365" name="Google Shape;365;p41"/>
          <p:cNvSpPr txBox="1"/>
          <p:nvPr>
            <p:ph idx="11" type="ftr"/>
          </p:nvPr>
        </p:nvSpPr>
        <p:spPr>
          <a:xfrm>
            <a:off x="4721454" y="7232650"/>
            <a:ext cx="4374600" cy="387300"/>
          </a:xfrm>
          <a:prstGeom prst="rect">
            <a:avLst/>
          </a:prstGeom>
          <a:noFill/>
          <a:ln>
            <a:noFill/>
          </a:ln>
        </p:spPr>
        <p:txBody>
          <a:bodyPr anchorCtr="0" anchor="t" bIns="50925" lIns="101850" spcFirstLastPara="1" rIns="101850" wrap="square" tIns="50925">
            <a:noAutofit/>
          </a:bodyPr>
          <a:lstStyle/>
          <a:p>
            <a:pPr indent="0" lvl="0" marL="0" rtl="0" algn="ctr">
              <a:spcBef>
                <a:spcPts val="0"/>
              </a:spcBef>
              <a:spcAft>
                <a:spcPts val="0"/>
              </a:spcAft>
              <a:buNone/>
            </a:pPr>
            <a:r>
              <a:rPr lang="en-US"/>
              <a:t>© 2023</a:t>
            </a:r>
            <a:endParaRPr/>
          </a:p>
        </p:txBody>
      </p:sp>
      <p:sp>
        <p:nvSpPr>
          <p:cNvPr id="366" name="Google Shape;366;p41"/>
          <p:cNvSpPr txBox="1"/>
          <p:nvPr>
            <p:ph idx="12" type="sldNum"/>
          </p:nvPr>
        </p:nvSpPr>
        <p:spPr>
          <a:xfrm>
            <a:off x="10086366" y="7232650"/>
            <a:ext cx="3223200" cy="387300"/>
          </a:xfrm>
          <a:prstGeom prst="rect">
            <a:avLst/>
          </a:prstGeom>
          <a:noFill/>
          <a:ln>
            <a:noFill/>
          </a:ln>
        </p:spPr>
        <p:txBody>
          <a:bodyPr anchorCtr="0" anchor="t" bIns="50925" lIns="101850" spcFirstLastPara="1" rIns="101850" wrap="square" tIns="50925">
            <a:noAutofit/>
          </a:bodyPr>
          <a:lstStyle/>
          <a:p>
            <a:pPr indent="0" lvl="0" marL="0" rtl="0" algn="r">
              <a:spcBef>
                <a:spcPts val="0"/>
              </a:spcBef>
              <a:spcAft>
                <a:spcPts val="0"/>
              </a:spcAft>
              <a:buNone/>
            </a:pPr>
            <a:fld id="{00000000-1234-1234-1234-123412341234}" type="slidenum">
              <a:rPr lang="en-US"/>
              <a:t>‹#›</a:t>
            </a:fld>
            <a:endParaRPr/>
          </a:p>
        </p:txBody>
      </p:sp>
      <p:pic>
        <p:nvPicPr>
          <p:cNvPr id="367" name="Google Shape;367;p41" title="Chart"/>
          <p:cNvPicPr preferRelativeResize="0"/>
          <p:nvPr/>
        </p:nvPicPr>
        <p:blipFill>
          <a:blip r:embed="rId3">
            <a:alphaModFix/>
          </a:blip>
          <a:stretch>
            <a:fillRect/>
          </a:stretch>
        </p:blipFill>
        <p:spPr>
          <a:xfrm>
            <a:off x="1733304" y="1114336"/>
            <a:ext cx="8965099" cy="5543724"/>
          </a:xfrm>
          <a:prstGeom prst="rect">
            <a:avLst/>
          </a:prstGeom>
          <a:noFill/>
          <a:ln>
            <a:noFill/>
          </a:ln>
        </p:spPr>
      </p:pic>
      <p:sp>
        <p:nvSpPr>
          <p:cNvPr id="368" name="Google Shape;368;p41"/>
          <p:cNvSpPr txBox="1"/>
          <p:nvPr/>
        </p:nvSpPr>
        <p:spPr>
          <a:xfrm>
            <a:off x="2462000" y="6496575"/>
            <a:ext cx="8893500" cy="8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800">
                <a:solidFill>
                  <a:srgbClr val="333399"/>
                </a:solidFill>
              </a:rPr>
              <a:t>MHR Depth = 3</a:t>
            </a:r>
            <a:endParaRPr sz="2800">
              <a:solidFill>
                <a:srgbClr val="333399"/>
              </a:solidFill>
            </a:endParaRPr>
          </a:p>
        </p:txBody>
      </p:sp>
      <p:sp>
        <p:nvSpPr>
          <p:cNvPr id="369" name="Google Shape;369;p41"/>
          <p:cNvSpPr txBox="1"/>
          <p:nvPr>
            <p:ph idx="1" type="body"/>
          </p:nvPr>
        </p:nvSpPr>
        <p:spPr>
          <a:xfrm>
            <a:off x="10494300" y="2271900"/>
            <a:ext cx="3223200" cy="3228600"/>
          </a:xfrm>
          <a:prstGeom prst="rect">
            <a:avLst/>
          </a:prstGeom>
          <a:noFill/>
          <a:ln>
            <a:noFill/>
          </a:ln>
        </p:spPr>
        <p:txBody>
          <a:bodyPr anchorCtr="0" anchor="t" bIns="50925" lIns="101875" spcFirstLastPara="1" rIns="101875" wrap="square" tIns="50925">
            <a:noAutofit/>
          </a:bodyPr>
          <a:lstStyle/>
          <a:p>
            <a:pPr indent="0" lvl="0" marL="0" rtl="0" algn="ctr">
              <a:spcBef>
                <a:spcPts val="0"/>
              </a:spcBef>
              <a:spcAft>
                <a:spcPts val="0"/>
              </a:spcAft>
              <a:buNone/>
            </a:pPr>
            <a:r>
              <a:rPr lang="en-US"/>
              <a:t>Increasing number of bits in saturating counter slightly increases performance at 2x memory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5"/>
          <p:cNvSpPr txBox="1"/>
          <p:nvPr>
            <p:ph type="title"/>
          </p:nvPr>
        </p:nvSpPr>
        <p:spPr>
          <a:xfrm>
            <a:off x="507951" y="228600"/>
            <a:ext cx="12801600" cy="685800"/>
          </a:xfrm>
          <a:prstGeom prst="rect">
            <a:avLst/>
          </a:prstGeom>
          <a:noFill/>
          <a:ln>
            <a:noFill/>
          </a:ln>
        </p:spPr>
        <p:txBody>
          <a:bodyPr anchorCtr="0" anchor="ctr" bIns="50925" lIns="101875" spcFirstLastPara="1" rIns="101875" wrap="square" tIns="50925">
            <a:noAutofit/>
          </a:bodyPr>
          <a:lstStyle/>
          <a:p>
            <a:pPr indent="0" lvl="0" marL="0" rtl="0" algn="l">
              <a:spcBef>
                <a:spcPts val="0"/>
              </a:spcBef>
              <a:spcAft>
                <a:spcPts val="0"/>
              </a:spcAft>
              <a:buNone/>
            </a:pPr>
            <a:r>
              <a:rPr lang="en-US"/>
              <a:t>Motivation: Coherence Traffic Example on DSMs</a:t>
            </a:r>
            <a:endParaRPr/>
          </a:p>
        </p:txBody>
      </p:sp>
      <p:sp>
        <p:nvSpPr>
          <p:cNvPr id="111" name="Google Shape;111;p15"/>
          <p:cNvSpPr txBox="1"/>
          <p:nvPr>
            <p:ph idx="1" type="body"/>
          </p:nvPr>
        </p:nvSpPr>
        <p:spPr>
          <a:xfrm>
            <a:off x="507951" y="1251750"/>
            <a:ext cx="12801600" cy="5268900"/>
          </a:xfrm>
          <a:prstGeom prst="rect">
            <a:avLst/>
          </a:prstGeom>
          <a:noFill/>
          <a:ln>
            <a:noFill/>
          </a:ln>
        </p:spPr>
        <p:txBody>
          <a:bodyPr anchorCtr="0" anchor="t" bIns="50925" lIns="101875" spcFirstLastPara="1" rIns="101875" wrap="square" tIns="50925">
            <a:noAutofit/>
          </a:bodyPr>
          <a:lstStyle/>
          <a:p>
            <a:pPr indent="0" lvl="0" marL="0" rtl="0" algn="l">
              <a:spcBef>
                <a:spcPts val="0"/>
              </a:spcBef>
              <a:spcAft>
                <a:spcPts val="0"/>
              </a:spcAft>
              <a:buNone/>
            </a:pPr>
            <a:r>
              <a:rPr lang="en-US"/>
              <a:t>Worst number of unique messages for write permission to a cache line </a:t>
            </a:r>
            <a:endParaRPr/>
          </a:p>
        </p:txBody>
      </p:sp>
      <p:sp>
        <p:nvSpPr>
          <p:cNvPr id="112" name="Google Shape;112;p15"/>
          <p:cNvSpPr txBox="1"/>
          <p:nvPr>
            <p:ph idx="11" type="ftr"/>
          </p:nvPr>
        </p:nvSpPr>
        <p:spPr>
          <a:xfrm>
            <a:off x="4721454" y="7232650"/>
            <a:ext cx="4374600" cy="387300"/>
          </a:xfrm>
          <a:prstGeom prst="rect">
            <a:avLst/>
          </a:prstGeom>
          <a:noFill/>
          <a:ln>
            <a:noFill/>
          </a:ln>
        </p:spPr>
        <p:txBody>
          <a:bodyPr anchorCtr="0" anchor="t" bIns="50925" lIns="101850" spcFirstLastPara="1" rIns="101850" wrap="square" tIns="50925">
            <a:noAutofit/>
          </a:bodyPr>
          <a:lstStyle/>
          <a:p>
            <a:pPr indent="0" lvl="0" marL="0" rtl="0" algn="ctr">
              <a:spcBef>
                <a:spcPts val="0"/>
              </a:spcBef>
              <a:spcAft>
                <a:spcPts val="0"/>
              </a:spcAft>
              <a:buNone/>
            </a:pPr>
            <a:r>
              <a:rPr lang="en-US"/>
              <a:t>© 2023</a:t>
            </a:r>
            <a:endParaRPr/>
          </a:p>
        </p:txBody>
      </p:sp>
      <p:sp>
        <p:nvSpPr>
          <p:cNvPr id="113" name="Google Shape;113;p15"/>
          <p:cNvSpPr txBox="1"/>
          <p:nvPr>
            <p:ph idx="12" type="sldNum"/>
          </p:nvPr>
        </p:nvSpPr>
        <p:spPr>
          <a:xfrm>
            <a:off x="10086366" y="7232650"/>
            <a:ext cx="3223200" cy="387300"/>
          </a:xfrm>
          <a:prstGeom prst="rect">
            <a:avLst/>
          </a:prstGeom>
          <a:noFill/>
          <a:ln>
            <a:noFill/>
          </a:ln>
        </p:spPr>
        <p:txBody>
          <a:bodyPr anchorCtr="0" anchor="t" bIns="50925" lIns="101850" spcFirstLastPara="1" rIns="101850" wrap="square" tIns="50925">
            <a:noAutofit/>
          </a:bodyPr>
          <a:lstStyle/>
          <a:p>
            <a:pPr indent="0" lvl="0" marL="0" rtl="0" algn="r">
              <a:spcBef>
                <a:spcPts val="0"/>
              </a:spcBef>
              <a:spcAft>
                <a:spcPts val="0"/>
              </a:spcAft>
              <a:buNone/>
            </a:pPr>
            <a:fld id="{00000000-1234-1234-1234-123412341234}" type="slidenum">
              <a:rPr lang="en-US"/>
              <a:t>‹#›</a:t>
            </a:fld>
            <a:endParaRPr/>
          </a:p>
        </p:txBody>
      </p:sp>
      <p:pic>
        <p:nvPicPr>
          <p:cNvPr id="114" name="Google Shape;114;p15"/>
          <p:cNvPicPr preferRelativeResize="0"/>
          <p:nvPr/>
        </p:nvPicPr>
        <p:blipFill>
          <a:blip r:embed="rId3">
            <a:alphaModFix/>
          </a:blip>
          <a:stretch>
            <a:fillRect/>
          </a:stretch>
        </p:blipFill>
        <p:spPr>
          <a:xfrm>
            <a:off x="3086533" y="2200025"/>
            <a:ext cx="7644450" cy="44500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pic>
        <p:nvPicPr>
          <p:cNvPr id="374" name="Google Shape;374;p42" title="Chart"/>
          <p:cNvPicPr preferRelativeResize="0"/>
          <p:nvPr/>
        </p:nvPicPr>
        <p:blipFill>
          <a:blip r:embed="rId3">
            <a:alphaModFix/>
          </a:blip>
          <a:stretch>
            <a:fillRect/>
          </a:stretch>
        </p:blipFill>
        <p:spPr>
          <a:xfrm>
            <a:off x="1543325" y="1078675"/>
            <a:ext cx="9686901" cy="5989725"/>
          </a:xfrm>
          <a:prstGeom prst="rect">
            <a:avLst/>
          </a:prstGeom>
          <a:noFill/>
          <a:ln>
            <a:noFill/>
          </a:ln>
        </p:spPr>
      </p:pic>
      <p:sp>
        <p:nvSpPr>
          <p:cNvPr id="375" name="Google Shape;375;p42"/>
          <p:cNvSpPr txBox="1"/>
          <p:nvPr>
            <p:ph type="title"/>
          </p:nvPr>
        </p:nvSpPr>
        <p:spPr>
          <a:xfrm>
            <a:off x="508001" y="228600"/>
            <a:ext cx="12801600" cy="685800"/>
          </a:xfrm>
          <a:prstGeom prst="rect">
            <a:avLst/>
          </a:prstGeom>
          <a:noFill/>
          <a:ln>
            <a:noFill/>
          </a:ln>
        </p:spPr>
        <p:txBody>
          <a:bodyPr anchorCtr="0" anchor="ctr" bIns="50925" lIns="101875" spcFirstLastPara="1" rIns="101875" wrap="square" tIns="50925">
            <a:noAutofit/>
          </a:bodyPr>
          <a:lstStyle/>
          <a:p>
            <a:pPr indent="0" lvl="0" marL="0" rtl="0" algn="l">
              <a:spcBef>
                <a:spcPts val="0"/>
              </a:spcBef>
              <a:spcAft>
                <a:spcPts val="0"/>
              </a:spcAft>
              <a:buNone/>
            </a:pPr>
            <a:r>
              <a:rPr lang="en-US"/>
              <a:t>Consumer Prediction History Depth Sensitivity</a:t>
            </a:r>
            <a:endParaRPr/>
          </a:p>
        </p:txBody>
      </p:sp>
      <p:sp>
        <p:nvSpPr>
          <p:cNvPr id="376" name="Google Shape;376;p42"/>
          <p:cNvSpPr txBox="1"/>
          <p:nvPr>
            <p:ph idx="11" type="ftr"/>
          </p:nvPr>
        </p:nvSpPr>
        <p:spPr>
          <a:xfrm>
            <a:off x="4721454" y="7232650"/>
            <a:ext cx="4374600" cy="387300"/>
          </a:xfrm>
          <a:prstGeom prst="rect">
            <a:avLst/>
          </a:prstGeom>
          <a:noFill/>
          <a:ln>
            <a:noFill/>
          </a:ln>
        </p:spPr>
        <p:txBody>
          <a:bodyPr anchorCtr="0" anchor="t" bIns="50925" lIns="101850" spcFirstLastPara="1" rIns="101850" wrap="square" tIns="50925">
            <a:noAutofit/>
          </a:bodyPr>
          <a:lstStyle/>
          <a:p>
            <a:pPr indent="0" lvl="0" marL="0" rtl="0" algn="ctr">
              <a:spcBef>
                <a:spcPts val="0"/>
              </a:spcBef>
              <a:spcAft>
                <a:spcPts val="0"/>
              </a:spcAft>
              <a:buNone/>
            </a:pPr>
            <a:r>
              <a:rPr lang="en-US"/>
              <a:t>© 2023</a:t>
            </a:r>
            <a:endParaRPr/>
          </a:p>
        </p:txBody>
      </p:sp>
      <p:sp>
        <p:nvSpPr>
          <p:cNvPr id="377" name="Google Shape;377;p42"/>
          <p:cNvSpPr txBox="1"/>
          <p:nvPr>
            <p:ph idx="12" type="sldNum"/>
          </p:nvPr>
        </p:nvSpPr>
        <p:spPr>
          <a:xfrm>
            <a:off x="10086366" y="7232650"/>
            <a:ext cx="3223200" cy="387300"/>
          </a:xfrm>
          <a:prstGeom prst="rect">
            <a:avLst/>
          </a:prstGeom>
          <a:noFill/>
          <a:ln>
            <a:noFill/>
          </a:ln>
        </p:spPr>
        <p:txBody>
          <a:bodyPr anchorCtr="0" anchor="t" bIns="50925" lIns="101850" spcFirstLastPara="1" rIns="101850" wrap="square" tIns="50925">
            <a:noAutofit/>
          </a:bodyPr>
          <a:lstStyle/>
          <a:p>
            <a:pPr indent="0" lvl="0" marL="0" rtl="0" algn="r">
              <a:spcBef>
                <a:spcPts val="0"/>
              </a:spcBef>
              <a:spcAft>
                <a:spcPts val="0"/>
              </a:spcAft>
              <a:buNone/>
            </a:pPr>
            <a:fld id="{00000000-1234-1234-1234-123412341234}" type="slidenum">
              <a:rPr lang="en-US"/>
              <a:t>‹#›</a:t>
            </a:fld>
            <a:endParaRPr/>
          </a:p>
        </p:txBody>
      </p:sp>
      <p:sp>
        <p:nvSpPr>
          <p:cNvPr id="378" name="Google Shape;378;p42"/>
          <p:cNvSpPr txBox="1"/>
          <p:nvPr/>
        </p:nvSpPr>
        <p:spPr>
          <a:xfrm>
            <a:off x="2462000" y="6649675"/>
            <a:ext cx="8893500" cy="8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800">
                <a:solidFill>
                  <a:srgbClr val="333399"/>
                </a:solidFill>
              </a:rPr>
              <a:t>One Bit/Processor Prediction</a:t>
            </a:r>
            <a:endParaRPr sz="2800">
              <a:solidFill>
                <a:srgbClr val="333399"/>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pic>
        <p:nvPicPr>
          <p:cNvPr id="383" name="Google Shape;383;p43" title="Chart"/>
          <p:cNvPicPr preferRelativeResize="0"/>
          <p:nvPr/>
        </p:nvPicPr>
        <p:blipFill>
          <a:blip r:embed="rId3">
            <a:alphaModFix/>
          </a:blip>
          <a:stretch>
            <a:fillRect/>
          </a:stretch>
        </p:blipFill>
        <p:spPr>
          <a:xfrm>
            <a:off x="1543325" y="1078675"/>
            <a:ext cx="9686901" cy="5989725"/>
          </a:xfrm>
          <a:prstGeom prst="rect">
            <a:avLst/>
          </a:prstGeom>
          <a:noFill/>
          <a:ln>
            <a:noFill/>
          </a:ln>
        </p:spPr>
      </p:pic>
      <p:sp>
        <p:nvSpPr>
          <p:cNvPr id="384" name="Google Shape;384;p43"/>
          <p:cNvSpPr txBox="1"/>
          <p:nvPr>
            <p:ph type="title"/>
          </p:nvPr>
        </p:nvSpPr>
        <p:spPr>
          <a:xfrm>
            <a:off x="508001" y="228600"/>
            <a:ext cx="12801600" cy="685800"/>
          </a:xfrm>
          <a:prstGeom prst="rect">
            <a:avLst/>
          </a:prstGeom>
          <a:noFill/>
          <a:ln>
            <a:noFill/>
          </a:ln>
        </p:spPr>
        <p:txBody>
          <a:bodyPr anchorCtr="0" anchor="ctr" bIns="50925" lIns="101875" spcFirstLastPara="1" rIns="101875" wrap="square" tIns="50925">
            <a:noAutofit/>
          </a:bodyPr>
          <a:lstStyle/>
          <a:p>
            <a:pPr indent="0" lvl="0" marL="0" rtl="0" algn="l">
              <a:spcBef>
                <a:spcPts val="0"/>
              </a:spcBef>
              <a:spcAft>
                <a:spcPts val="0"/>
              </a:spcAft>
              <a:buNone/>
            </a:pPr>
            <a:r>
              <a:rPr lang="en-US"/>
              <a:t>Consumer Prediction Results</a:t>
            </a:r>
            <a:endParaRPr/>
          </a:p>
        </p:txBody>
      </p:sp>
      <p:sp>
        <p:nvSpPr>
          <p:cNvPr id="385" name="Google Shape;385;p43"/>
          <p:cNvSpPr txBox="1"/>
          <p:nvPr>
            <p:ph idx="1" type="body"/>
          </p:nvPr>
        </p:nvSpPr>
        <p:spPr>
          <a:xfrm>
            <a:off x="11057050" y="1720975"/>
            <a:ext cx="2472600" cy="1458000"/>
          </a:xfrm>
          <a:prstGeom prst="rect">
            <a:avLst/>
          </a:prstGeom>
          <a:noFill/>
          <a:ln>
            <a:noFill/>
          </a:ln>
        </p:spPr>
        <p:txBody>
          <a:bodyPr anchorCtr="0" anchor="t" bIns="50925" lIns="101875" spcFirstLastPara="1" rIns="101875" wrap="square" tIns="50925">
            <a:noAutofit/>
          </a:bodyPr>
          <a:lstStyle/>
          <a:p>
            <a:pPr indent="0" lvl="0" marL="0" rtl="0" algn="ctr">
              <a:spcBef>
                <a:spcPts val="0"/>
              </a:spcBef>
              <a:spcAft>
                <a:spcPts val="0"/>
              </a:spcAft>
              <a:buNone/>
            </a:pPr>
            <a:r>
              <a:rPr lang="en-US"/>
              <a:t>LRU performs better with more history</a:t>
            </a:r>
            <a:endParaRPr/>
          </a:p>
        </p:txBody>
      </p:sp>
      <p:sp>
        <p:nvSpPr>
          <p:cNvPr id="386" name="Google Shape;386;p43"/>
          <p:cNvSpPr txBox="1"/>
          <p:nvPr>
            <p:ph idx="11" type="ftr"/>
          </p:nvPr>
        </p:nvSpPr>
        <p:spPr>
          <a:xfrm>
            <a:off x="4721454" y="7232650"/>
            <a:ext cx="4374600" cy="387300"/>
          </a:xfrm>
          <a:prstGeom prst="rect">
            <a:avLst/>
          </a:prstGeom>
          <a:noFill/>
          <a:ln>
            <a:noFill/>
          </a:ln>
        </p:spPr>
        <p:txBody>
          <a:bodyPr anchorCtr="0" anchor="t" bIns="50925" lIns="101850" spcFirstLastPara="1" rIns="101850" wrap="square" tIns="50925">
            <a:noAutofit/>
          </a:bodyPr>
          <a:lstStyle/>
          <a:p>
            <a:pPr indent="0" lvl="0" marL="0" rtl="0" algn="ctr">
              <a:spcBef>
                <a:spcPts val="0"/>
              </a:spcBef>
              <a:spcAft>
                <a:spcPts val="0"/>
              </a:spcAft>
              <a:buNone/>
            </a:pPr>
            <a:r>
              <a:rPr lang="en-US"/>
              <a:t>© 2023</a:t>
            </a:r>
            <a:endParaRPr/>
          </a:p>
        </p:txBody>
      </p:sp>
      <p:sp>
        <p:nvSpPr>
          <p:cNvPr id="387" name="Google Shape;387;p43"/>
          <p:cNvSpPr txBox="1"/>
          <p:nvPr>
            <p:ph idx="12" type="sldNum"/>
          </p:nvPr>
        </p:nvSpPr>
        <p:spPr>
          <a:xfrm>
            <a:off x="10086366" y="7232650"/>
            <a:ext cx="3223200" cy="387300"/>
          </a:xfrm>
          <a:prstGeom prst="rect">
            <a:avLst/>
          </a:prstGeom>
          <a:noFill/>
          <a:ln>
            <a:noFill/>
          </a:ln>
        </p:spPr>
        <p:txBody>
          <a:bodyPr anchorCtr="0" anchor="t" bIns="50925" lIns="101850" spcFirstLastPara="1" rIns="101850" wrap="square" tIns="50925">
            <a:noAutofit/>
          </a:bodyPr>
          <a:lstStyle/>
          <a:p>
            <a:pPr indent="0" lvl="0" marL="0" rtl="0" algn="r">
              <a:spcBef>
                <a:spcPts val="0"/>
              </a:spcBef>
              <a:spcAft>
                <a:spcPts val="0"/>
              </a:spcAft>
              <a:buNone/>
            </a:pPr>
            <a:fld id="{00000000-1234-1234-1234-123412341234}" type="slidenum">
              <a:rPr lang="en-US"/>
              <a:t>‹#›</a:t>
            </a:fld>
            <a:endParaRPr/>
          </a:p>
        </p:txBody>
      </p:sp>
      <p:sp>
        <p:nvSpPr>
          <p:cNvPr id="388" name="Google Shape;388;p43"/>
          <p:cNvSpPr txBox="1"/>
          <p:nvPr/>
        </p:nvSpPr>
        <p:spPr>
          <a:xfrm>
            <a:off x="2462000" y="6649675"/>
            <a:ext cx="8893500" cy="8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800">
                <a:solidFill>
                  <a:srgbClr val="333399"/>
                </a:solidFill>
              </a:rPr>
              <a:t>One Bit/Processor Prediction</a:t>
            </a:r>
            <a:endParaRPr sz="2800">
              <a:solidFill>
                <a:srgbClr val="333399"/>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pic>
        <p:nvPicPr>
          <p:cNvPr id="393" name="Google Shape;393;p44" title="Chart"/>
          <p:cNvPicPr preferRelativeResize="0"/>
          <p:nvPr/>
        </p:nvPicPr>
        <p:blipFill>
          <a:blip r:embed="rId3">
            <a:alphaModFix/>
          </a:blip>
          <a:stretch>
            <a:fillRect/>
          </a:stretch>
        </p:blipFill>
        <p:spPr>
          <a:xfrm>
            <a:off x="1543325" y="1078675"/>
            <a:ext cx="9686901" cy="5989725"/>
          </a:xfrm>
          <a:prstGeom prst="rect">
            <a:avLst/>
          </a:prstGeom>
          <a:noFill/>
          <a:ln>
            <a:noFill/>
          </a:ln>
        </p:spPr>
      </p:pic>
      <p:sp>
        <p:nvSpPr>
          <p:cNvPr id="394" name="Google Shape;394;p44"/>
          <p:cNvSpPr txBox="1"/>
          <p:nvPr>
            <p:ph type="title"/>
          </p:nvPr>
        </p:nvSpPr>
        <p:spPr>
          <a:xfrm>
            <a:off x="508001" y="228600"/>
            <a:ext cx="12801600" cy="685800"/>
          </a:xfrm>
          <a:prstGeom prst="rect">
            <a:avLst/>
          </a:prstGeom>
          <a:noFill/>
          <a:ln>
            <a:noFill/>
          </a:ln>
        </p:spPr>
        <p:txBody>
          <a:bodyPr anchorCtr="0" anchor="ctr" bIns="50925" lIns="101875" spcFirstLastPara="1" rIns="101875" wrap="square" tIns="50925">
            <a:noAutofit/>
          </a:bodyPr>
          <a:lstStyle/>
          <a:p>
            <a:pPr indent="0" lvl="0" marL="0" rtl="0" algn="l">
              <a:spcBef>
                <a:spcPts val="0"/>
              </a:spcBef>
              <a:spcAft>
                <a:spcPts val="0"/>
              </a:spcAft>
              <a:buNone/>
            </a:pPr>
            <a:r>
              <a:rPr lang="en-US"/>
              <a:t>Consumer Prediction Results</a:t>
            </a:r>
            <a:endParaRPr/>
          </a:p>
        </p:txBody>
      </p:sp>
      <p:sp>
        <p:nvSpPr>
          <p:cNvPr id="395" name="Google Shape;395;p44"/>
          <p:cNvSpPr txBox="1"/>
          <p:nvPr>
            <p:ph idx="1" type="body"/>
          </p:nvPr>
        </p:nvSpPr>
        <p:spPr>
          <a:xfrm>
            <a:off x="11057050" y="1720975"/>
            <a:ext cx="2472600" cy="1458000"/>
          </a:xfrm>
          <a:prstGeom prst="rect">
            <a:avLst/>
          </a:prstGeom>
          <a:noFill/>
          <a:ln>
            <a:noFill/>
          </a:ln>
        </p:spPr>
        <p:txBody>
          <a:bodyPr anchorCtr="0" anchor="t" bIns="50925" lIns="101875" spcFirstLastPara="1" rIns="101875" wrap="square" tIns="50925">
            <a:noAutofit/>
          </a:bodyPr>
          <a:lstStyle/>
          <a:p>
            <a:pPr indent="0" lvl="0" marL="0" rtl="0" algn="ctr">
              <a:spcBef>
                <a:spcPts val="0"/>
              </a:spcBef>
              <a:spcAft>
                <a:spcPts val="0"/>
              </a:spcAft>
              <a:buNone/>
            </a:pPr>
            <a:r>
              <a:rPr lang="en-US"/>
              <a:t>LRU performs better with more history</a:t>
            </a:r>
            <a:endParaRPr/>
          </a:p>
        </p:txBody>
      </p:sp>
      <p:sp>
        <p:nvSpPr>
          <p:cNvPr id="396" name="Google Shape;396;p44"/>
          <p:cNvSpPr txBox="1"/>
          <p:nvPr>
            <p:ph idx="11" type="ftr"/>
          </p:nvPr>
        </p:nvSpPr>
        <p:spPr>
          <a:xfrm>
            <a:off x="4721454" y="7232650"/>
            <a:ext cx="4374600" cy="387300"/>
          </a:xfrm>
          <a:prstGeom prst="rect">
            <a:avLst/>
          </a:prstGeom>
          <a:noFill/>
          <a:ln>
            <a:noFill/>
          </a:ln>
        </p:spPr>
        <p:txBody>
          <a:bodyPr anchorCtr="0" anchor="t" bIns="50925" lIns="101850" spcFirstLastPara="1" rIns="101850" wrap="square" tIns="50925">
            <a:noAutofit/>
          </a:bodyPr>
          <a:lstStyle/>
          <a:p>
            <a:pPr indent="0" lvl="0" marL="0" rtl="0" algn="ctr">
              <a:spcBef>
                <a:spcPts val="0"/>
              </a:spcBef>
              <a:spcAft>
                <a:spcPts val="0"/>
              </a:spcAft>
              <a:buNone/>
            </a:pPr>
            <a:r>
              <a:rPr lang="en-US"/>
              <a:t>© 2023</a:t>
            </a:r>
            <a:endParaRPr/>
          </a:p>
        </p:txBody>
      </p:sp>
      <p:sp>
        <p:nvSpPr>
          <p:cNvPr id="397" name="Google Shape;397;p44"/>
          <p:cNvSpPr txBox="1"/>
          <p:nvPr>
            <p:ph idx="12" type="sldNum"/>
          </p:nvPr>
        </p:nvSpPr>
        <p:spPr>
          <a:xfrm>
            <a:off x="10086366" y="7232650"/>
            <a:ext cx="3223200" cy="387300"/>
          </a:xfrm>
          <a:prstGeom prst="rect">
            <a:avLst/>
          </a:prstGeom>
          <a:noFill/>
          <a:ln>
            <a:noFill/>
          </a:ln>
        </p:spPr>
        <p:txBody>
          <a:bodyPr anchorCtr="0" anchor="t" bIns="50925" lIns="101850" spcFirstLastPara="1" rIns="101850" wrap="square" tIns="50925">
            <a:noAutofit/>
          </a:bodyPr>
          <a:lstStyle/>
          <a:p>
            <a:pPr indent="0" lvl="0" marL="0" rtl="0" algn="r">
              <a:spcBef>
                <a:spcPts val="0"/>
              </a:spcBef>
              <a:spcAft>
                <a:spcPts val="0"/>
              </a:spcAft>
              <a:buNone/>
            </a:pPr>
            <a:fld id="{00000000-1234-1234-1234-123412341234}" type="slidenum">
              <a:rPr lang="en-US"/>
              <a:t>‹#›</a:t>
            </a:fld>
            <a:endParaRPr/>
          </a:p>
        </p:txBody>
      </p:sp>
      <p:sp>
        <p:nvSpPr>
          <p:cNvPr id="398" name="Google Shape;398;p44"/>
          <p:cNvSpPr txBox="1"/>
          <p:nvPr/>
        </p:nvSpPr>
        <p:spPr>
          <a:xfrm>
            <a:off x="2462000" y="6649675"/>
            <a:ext cx="8893500" cy="8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800">
                <a:solidFill>
                  <a:srgbClr val="333399"/>
                </a:solidFill>
              </a:rPr>
              <a:t>One Bit/Processor Prediction</a:t>
            </a:r>
            <a:endParaRPr sz="2800">
              <a:solidFill>
                <a:srgbClr val="333399"/>
              </a:solidFill>
            </a:endParaRPr>
          </a:p>
        </p:txBody>
      </p:sp>
      <p:sp>
        <p:nvSpPr>
          <p:cNvPr id="399" name="Google Shape;399;p44"/>
          <p:cNvSpPr txBox="1"/>
          <p:nvPr>
            <p:ph idx="1" type="body"/>
          </p:nvPr>
        </p:nvSpPr>
        <p:spPr>
          <a:xfrm>
            <a:off x="11057050" y="3985550"/>
            <a:ext cx="2472600" cy="2952300"/>
          </a:xfrm>
          <a:prstGeom prst="rect">
            <a:avLst/>
          </a:prstGeom>
          <a:noFill/>
          <a:ln>
            <a:noFill/>
          </a:ln>
        </p:spPr>
        <p:txBody>
          <a:bodyPr anchorCtr="0" anchor="t" bIns="50925" lIns="101875" spcFirstLastPara="1" rIns="101875" wrap="square" tIns="50925">
            <a:noAutofit/>
          </a:bodyPr>
          <a:lstStyle/>
          <a:p>
            <a:pPr indent="0" lvl="0" marL="0" rtl="0" algn="ctr">
              <a:spcBef>
                <a:spcPts val="0"/>
              </a:spcBef>
              <a:spcAft>
                <a:spcPts val="0"/>
              </a:spcAft>
              <a:buNone/>
            </a:pPr>
            <a:r>
              <a:rPr lang="en-US"/>
              <a:t>Override performs well with irrespective of history depth</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45"/>
          <p:cNvSpPr txBox="1"/>
          <p:nvPr>
            <p:ph type="title"/>
          </p:nvPr>
        </p:nvSpPr>
        <p:spPr>
          <a:xfrm>
            <a:off x="508001" y="228600"/>
            <a:ext cx="12801600" cy="685800"/>
          </a:xfrm>
          <a:prstGeom prst="rect">
            <a:avLst/>
          </a:prstGeom>
          <a:noFill/>
          <a:ln>
            <a:noFill/>
          </a:ln>
        </p:spPr>
        <p:txBody>
          <a:bodyPr anchorCtr="0" anchor="ctr" bIns="50925" lIns="101875" spcFirstLastPara="1" rIns="101875" wrap="square" tIns="50925">
            <a:noAutofit/>
          </a:bodyPr>
          <a:lstStyle/>
          <a:p>
            <a:pPr indent="0" lvl="0" marL="0" rtl="0" algn="l">
              <a:spcBef>
                <a:spcPts val="0"/>
              </a:spcBef>
              <a:spcAft>
                <a:spcPts val="0"/>
              </a:spcAft>
              <a:buNone/>
            </a:pPr>
            <a:r>
              <a:rPr lang="en-US"/>
              <a:t>Research Objectives</a:t>
            </a:r>
            <a:endParaRPr/>
          </a:p>
        </p:txBody>
      </p:sp>
      <p:sp>
        <p:nvSpPr>
          <p:cNvPr id="405" name="Google Shape;405;p45"/>
          <p:cNvSpPr txBox="1"/>
          <p:nvPr>
            <p:ph idx="1" type="body"/>
          </p:nvPr>
        </p:nvSpPr>
        <p:spPr>
          <a:xfrm>
            <a:off x="508001" y="1381125"/>
            <a:ext cx="12801600" cy="5268900"/>
          </a:xfrm>
          <a:prstGeom prst="rect">
            <a:avLst/>
          </a:prstGeom>
          <a:noFill/>
          <a:ln>
            <a:noFill/>
          </a:ln>
        </p:spPr>
        <p:txBody>
          <a:bodyPr anchorCtr="0" anchor="t" bIns="50925" lIns="101875" spcFirstLastPara="1" rIns="101875" wrap="square" tIns="50925">
            <a:noAutofit/>
          </a:bodyPr>
          <a:lstStyle/>
          <a:p>
            <a:pPr indent="-444500" lvl="0" marL="457200" rtl="0" algn="l">
              <a:spcBef>
                <a:spcPts val="0"/>
              </a:spcBef>
              <a:spcAft>
                <a:spcPts val="0"/>
              </a:spcAft>
              <a:buSzPts val="3400"/>
              <a:buAutoNum type="arabicPeriod"/>
            </a:pPr>
            <a:r>
              <a:rPr lang="en-US" sz="3400" strike="sngStrike"/>
              <a:t>Analyze a Modern Benchmark Suite Shared Memory Access Pattern</a:t>
            </a:r>
            <a:endParaRPr sz="3400" strike="sngStrike"/>
          </a:p>
          <a:p>
            <a:pPr indent="-444500" lvl="1" marL="914400" rtl="0" algn="l">
              <a:spcBef>
                <a:spcPts val="0"/>
              </a:spcBef>
              <a:spcAft>
                <a:spcPts val="0"/>
              </a:spcAft>
              <a:buSzPts val="3400"/>
              <a:buAutoNum type="alphaLcPeriod"/>
            </a:pPr>
            <a:r>
              <a:rPr lang="en-US" sz="3400" strike="sngStrike"/>
              <a:t>PARSEC Benchmark Suite </a:t>
            </a:r>
            <a:r>
              <a:rPr b="1" lang="en-US" sz="3400" strike="sngStrike"/>
              <a:t>[5]</a:t>
            </a:r>
            <a:endParaRPr b="1" sz="3400" strike="sngStrike"/>
          </a:p>
          <a:p>
            <a:pPr indent="0" lvl="0" marL="914400" rtl="0" algn="l">
              <a:spcBef>
                <a:spcPts val="0"/>
              </a:spcBef>
              <a:spcAft>
                <a:spcPts val="0"/>
              </a:spcAft>
              <a:buNone/>
            </a:pPr>
            <a:r>
              <a:t/>
            </a:r>
            <a:endParaRPr b="1" sz="3400"/>
          </a:p>
          <a:p>
            <a:pPr indent="-444500" lvl="0" marL="457200" rtl="0" algn="l">
              <a:spcBef>
                <a:spcPts val="0"/>
              </a:spcBef>
              <a:spcAft>
                <a:spcPts val="0"/>
              </a:spcAft>
              <a:buSzPts val="3400"/>
              <a:buAutoNum type="arabicPeriod"/>
            </a:pPr>
            <a:r>
              <a:rPr lang="en-US" sz="3400" strike="sngStrike"/>
              <a:t>Evaluate homesite consumer prediction schemes benchmark suite</a:t>
            </a:r>
            <a:endParaRPr sz="3400" strike="sngStrike"/>
          </a:p>
          <a:p>
            <a:pPr indent="0" lvl="0" marL="0" rtl="0" algn="l">
              <a:spcBef>
                <a:spcPts val="0"/>
              </a:spcBef>
              <a:spcAft>
                <a:spcPts val="0"/>
              </a:spcAft>
              <a:buNone/>
            </a:pPr>
            <a:r>
              <a:t/>
            </a:r>
            <a:endParaRPr sz="3400"/>
          </a:p>
        </p:txBody>
      </p:sp>
      <p:sp>
        <p:nvSpPr>
          <p:cNvPr id="406" name="Google Shape;406;p45"/>
          <p:cNvSpPr txBox="1"/>
          <p:nvPr>
            <p:ph idx="11" type="ftr"/>
          </p:nvPr>
        </p:nvSpPr>
        <p:spPr>
          <a:xfrm>
            <a:off x="4721454" y="7232650"/>
            <a:ext cx="4374600" cy="387300"/>
          </a:xfrm>
          <a:prstGeom prst="rect">
            <a:avLst/>
          </a:prstGeom>
          <a:noFill/>
          <a:ln>
            <a:noFill/>
          </a:ln>
        </p:spPr>
        <p:txBody>
          <a:bodyPr anchorCtr="0" anchor="t" bIns="50925" lIns="101850" spcFirstLastPara="1" rIns="101850" wrap="square" tIns="50925">
            <a:noAutofit/>
          </a:bodyPr>
          <a:lstStyle/>
          <a:p>
            <a:pPr indent="0" lvl="0" marL="0" rtl="0" algn="ctr">
              <a:spcBef>
                <a:spcPts val="0"/>
              </a:spcBef>
              <a:spcAft>
                <a:spcPts val="0"/>
              </a:spcAft>
              <a:buNone/>
            </a:pPr>
            <a:r>
              <a:rPr lang="en-US"/>
              <a:t>© 2023</a:t>
            </a:r>
            <a:endParaRPr/>
          </a:p>
        </p:txBody>
      </p:sp>
      <p:sp>
        <p:nvSpPr>
          <p:cNvPr id="407" name="Google Shape;407;p45"/>
          <p:cNvSpPr txBox="1"/>
          <p:nvPr>
            <p:ph idx="12" type="sldNum"/>
          </p:nvPr>
        </p:nvSpPr>
        <p:spPr>
          <a:xfrm>
            <a:off x="10086366" y="7232650"/>
            <a:ext cx="3223200" cy="387300"/>
          </a:xfrm>
          <a:prstGeom prst="rect">
            <a:avLst/>
          </a:prstGeom>
          <a:noFill/>
          <a:ln>
            <a:noFill/>
          </a:ln>
        </p:spPr>
        <p:txBody>
          <a:bodyPr anchorCtr="0" anchor="t" bIns="50925" lIns="101850" spcFirstLastPara="1" rIns="101850" wrap="square" tIns="509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6"/>
          <p:cNvSpPr txBox="1"/>
          <p:nvPr>
            <p:ph type="title"/>
          </p:nvPr>
        </p:nvSpPr>
        <p:spPr>
          <a:xfrm>
            <a:off x="508001" y="228600"/>
            <a:ext cx="12801600" cy="685800"/>
          </a:xfrm>
          <a:prstGeom prst="rect">
            <a:avLst/>
          </a:prstGeom>
          <a:noFill/>
          <a:ln>
            <a:noFill/>
          </a:ln>
        </p:spPr>
        <p:txBody>
          <a:bodyPr anchorCtr="0" anchor="ctr" bIns="50925" lIns="101875" spcFirstLastPara="1" rIns="101875" wrap="square" tIns="50925">
            <a:noAutofit/>
          </a:bodyPr>
          <a:lstStyle/>
          <a:p>
            <a:pPr indent="0" lvl="0" marL="0" rtl="0" algn="l">
              <a:spcBef>
                <a:spcPts val="0"/>
              </a:spcBef>
              <a:spcAft>
                <a:spcPts val="0"/>
              </a:spcAft>
              <a:buNone/>
            </a:pPr>
            <a:r>
              <a:rPr lang="en-US"/>
              <a:t>Conclusion</a:t>
            </a:r>
            <a:endParaRPr/>
          </a:p>
        </p:txBody>
      </p:sp>
      <p:sp>
        <p:nvSpPr>
          <p:cNvPr id="413" name="Google Shape;413;p46"/>
          <p:cNvSpPr txBox="1"/>
          <p:nvPr>
            <p:ph idx="1" type="body"/>
          </p:nvPr>
        </p:nvSpPr>
        <p:spPr>
          <a:xfrm>
            <a:off x="508001" y="1381125"/>
            <a:ext cx="12801600" cy="5268900"/>
          </a:xfrm>
          <a:prstGeom prst="rect">
            <a:avLst/>
          </a:prstGeom>
          <a:noFill/>
          <a:ln>
            <a:noFill/>
          </a:ln>
        </p:spPr>
        <p:txBody>
          <a:bodyPr anchorCtr="0" anchor="t" bIns="50925" lIns="101875" spcFirstLastPara="1" rIns="101875" wrap="square" tIns="50925">
            <a:noAutofit/>
          </a:bodyPr>
          <a:lstStyle/>
          <a:p>
            <a:pPr indent="-438150" lvl="0" marL="457200" rtl="0" algn="l">
              <a:spcBef>
                <a:spcPts val="0"/>
              </a:spcBef>
              <a:spcAft>
                <a:spcPts val="0"/>
              </a:spcAft>
              <a:buSzPts val="3300"/>
              <a:buAutoNum type="arabicPeriod"/>
            </a:pPr>
            <a:r>
              <a:rPr lang="en-US" sz="3300"/>
              <a:t>Statistical analysis of coherence prediction opportunity on the PARSEC 3.0 benchmark suite</a:t>
            </a:r>
            <a:endParaRPr sz="3300"/>
          </a:p>
          <a:p>
            <a:pPr indent="-438150" lvl="1" marL="914400" rtl="0" algn="l">
              <a:spcBef>
                <a:spcPts val="0"/>
              </a:spcBef>
              <a:spcAft>
                <a:spcPts val="0"/>
              </a:spcAft>
              <a:buSzPts val="3300"/>
              <a:buAutoNum type="alphaLcPeriod"/>
            </a:pPr>
            <a:r>
              <a:rPr lang="en-US" sz="3300"/>
              <a:t>Little opportunity on tested benchmarks with little history, making the task difficult.</a:t>
            </a:r>
            <a:endParaRPr sz="3300"/>
          </a:p>
          <a:p>
            <a:pPr indent="0" lvl="0" marL="0" rtl="0" algn="l">
              <a:spcBef>
                <a:spcPts val="0"/>
              </a:spcBef>
              <a:spcAft>
                <a:spcPts val="0"/>
              </a:spcAft>
              <a:buNone/>
            </a:pPr>
            <a:r>
              <a:t/>
            </a:r>
            <a:endParaRPr sz="3300"/>
          </a:p>
          <a:p>
            <a:pPr indent="-438150" lvl="0" marL="457200" rtl="0" algn="l">
              <a:spcBef>
                <a:spcPts val="0"/>
              </a:spcBef>
              <a:spcAft>
                <a:spcPts val="0"/>
              </a:spcAft>
              <a:buSzPts val="3300"/>
              <a:buAutoNum type="arabicPeriod"/>
            </a:pPr>
            <a:r>
              <a:rPr lang="en-US" sz="3300"/>
              <a:t>Proposed two consumer predictors at the homesite</a:t>
            </a:r>
            <a:endParaRPr sz="3300"/>
          </a:p>
          <a:p>
            <a:pPr indent="-438150" lvl="1" marL="914400" rtl="0" algn="l">
              <a:spcBef>
                <a:spcPts val="0"/>
              </a:spcBef>
              <a:spcAft>
                <a:spcPts val="0"/>
              </a:spcAft>
              <a:buSzPts val="3300"/>
              <a:buAutoNum type="alphaLcPeriod"/>
            </a:pPr>
            <a:r>
              <a:rPr lang="en-US" sz="3300"/>
              <a:t>LRU Consumer Prediction</a:t>
            </a:r>
            <a:endParaRPr sz="3300"/>
          </a:p>
          <a:p>
            <a:pPr indent="-438150" lvl="1" marL="914400" rtl="0" algn="l">
              <a:spcBef>
                <a:spcPts val="0"/>
              </a:spcBef>
              <a:spcAft>
                <a:spcPts val="0"/>
              </a:spcAft>
              <a:buSzPts val="3300"/>
              <a:buAutoNum type="alphaLcPeriod"/>
            </a:pPr>
            <a:r>
              <a:rPr lang="en-US" sz="3300"/>
              <a:t>Override Consumer Prediction</a:t>
            </a:r>
            <a:endParaRPr sz="3300"/>
          </a:p>
        </p:txBody>
      </p:sp>
      <p:sp>
        <p:nvSpPr>
          <p:cNvPr id="414" name="Google Shape;414;p46"/>
          <p:cNvSpPr txBox="1"/>
          <p:nvPr>
            <p:ph idx="11" type="ftr"/>
          </p:nvPr>
        </p:nvSpPr>
        <p:spPr>
          <a:xfrm>
            <a:off x="4721454" y="7232650"/>
            <a:ext cx="4374600" cy="387300"/>
          </a:xfrm>
          <a:prstGeom prst="rect">
            <a:avLst/>
          </a:prstGeom>
          <a:noFill/>
          <a:ln>
            <a:noFill/>
          </a:ln>
        </p:spPr>
        <p:txBody>
          <a:bodyPr anchorCtr="0" anchor="t" bIns="50925" lIns="101850" spcFirstLastPara="1" rIns="101850" wrap="square" tIns="50925">
            <a:noAutofit/>
          </a:bodyPr>
          <a:lstStyle/>
          <a:p>
            <a:pPr indent="0" lvl="0" marL="0" rtl="0" algn="ctr">
              <a:spcBef>
                <a:spcPts val="0"/>
              </a:spcBef>
              <a:spcAft>
                <a:spcPts val="0"/>
              </a:spcAft>
              <a:buNone/>
            </a:pPr>
            <a:r>
              <a:rPr lang="en-US"/>
              <a:t>© 2023</a:t>
            </a:r>
            <a:endParaRPr/>
          </a:p>
        </p:txBody>
      </p:sp>
      <p:sp>
        <p:nvSpPr>
          <p:cNvPr id="415" name="Google Shape;415;p46"/>
          <p:cNvSpPr txBox="1"/>
          <p:nvPr>
            <p:ph idx="12" type="sldNum"/>
          </p:nvPr>
        </p:nvSpPr>
        <p:spPr>
          <a:xfrm>
            <a:off x="10086366" y="7232650"/>
            <a:ext cx="3223200" cy="387300"/>
          </a:xfrm>
          <a:prstGeom prst="rect">
            <a:avLst/>
          </a:prstGeom>
          <a:noFill/>
          <a:ln>
            <a:noFill/>
          </a:ln>
        </p:spPr>
        <p:txBody>
          <a:bodyPr anchorCtr="0" anchor="t" bIns="50925" lIns="101850" spcFirstLastPara="1" rIns="101850" wrap="square" tIns="509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47"/>
          <p:cNvSpPr txBox="1"/>
          <p:nvPr>
            <p:ph type="title"/>
          </p:nvPr>
        </p:nvSpPr>
        <p:spPr>
          <a:xfrm>
            <a:off x="508001" y="228600"/>
            <a:ext cx="12801600" cy="685800"/>
          </a:xfrm>
          <a:prstGeom prst="rect">
            <a:avLst/>
          </a:prstGeom>
        </p:spPr>
        <p:txBody>
          <a:bodyPr anchorCtr="0" anchor="ctr" bIns="50925" lIns="101875" spcFirstLastPara="1" rIns="101875" wrap="square" tIns="50925">
            <a:noAutofit/>
          </a:bodyPr>
          <a:lstStyle/>
          <a:p>
            <a:pPr indent="0" lvl="0" marL="0" rtl="0" algn="l">
              <a:spcBef>
                <a:spcPts val="0"/>
              </a:spcBef>
              <a:spcAft>
                <a:spcPts val="0"/>
              </a:spcAft>
              <a:buNone/>
            </a:pPr>
            <a:r>
              <a:rPr lang="en-US"/>
              <a:t>Future Work</a:t>
            </a:r>
            <a:endParaRPr/>
          </a:p>
        </p:txBody>
      </p:sp>
      <p:sp>
        <p:nvSpPr>
          <p:cNvPr id="422" name="Google Shape;422;p47"/>
          <p:cNvSpPr txBox="1"/>
          <p:nvPr>
            <p:ph idx="1" type="body"/>
          </p:nvPr>
        </p:nvSpPr>
        <p:spPr>
          <a:xfrm>
            <a:off x="508001" y="1381125"/>
            <a:ext cx="12801600" cy="5268900"/>
          </a:xfrm>
          <a:prstGeom prst="rect">
            <a:avLst/>
          </a:prstGeom>
        </p:spPr>
        <p:txBody>
          <a:bodyPr anchorCtr="0" anchor="t" bIns="50925" lIns="101875" spcFirstLastPara="1" rIns="101875" wrap="square" tIns="50925">
            <a:noAutofit/>
          </a:bodyPr>
          <a:lstStyle/>
          <a:p>
            <a:pPr indent="-438150" lvl="0" marL="457200" rtl="0" algn="l">
              <a:spcBef>
                <a:spcPts val="560"/>
              </a:spcBef>
              <a:spcAft>
                <a:spcPts val="0"/>
              </a:spcAft>
              <a:buSzPts val="3300"/>
              <a:buAutoNum type="arabicPeriod"/>
            </a:pPr>
            <a:r>
              <a:rPr lang="en-US" sz="3300"/>
              <a:t>Get all PARSEC benchmarks working and run longer experiments</a:t>
            </a:r>
            <a:endParaRPr sz="3300"/>
          </a:p>
          <a:p>
            <a:pPr indent="-438150" lvl="0" marL="457200" rtl="0" algn="l">
              <a:spcBef>
                <a:spcPts val="0"/>
              </a:spcBef>
              <a:spcAft>
                <a:spcPts val="0"/>
              </a:spcAft>
              <a:buSzPts val="3300"/>
              <a:buAutoNum type="arabicPeriod"/>
            </a:pPr>
            <a:r>
              <a:rPr lang="en-US" sz="3300"/>
              <a:t>Examine other parallel, shared memory workloads which may have more consumers in a consumer-producer scheme</a:t>
            </a:r>
            <a:endParaRPr sz="3300"/>
          </a:p>
          <a:p>
            <a:pPr indent="-438150" lvl="1" marL="914400" rtl="0" algn="l">
              <a:spcBef>
                <a:spcPts val="0"/>
              </a:spcBef>
              <a:spcAft>
                <a:spcPts val="0"/>
              </a:spcAft>
              <a:buSzPts val="3300"/>
              <a:buAutoNum type="alphaLcPeriod"/>
            </a:pPr>
            <a:r>
              <a:rPr lang="en-US" sz="3300"/>
              <a:t>Look at database and datacenter workloads</a:t>
            </a:r>
            <a:endParaRPr sz="3300"/>
          </a:p>
          <a:p>
            <a:pPr indent="-438150" lvl="0" marL="457200" rtl="0" algn="l">
              <a:spcBef>
                <a:spcPts val="0"/>
              </a:spcBef>
              <a:spcAft>
                <a:spcPts val="0"/>
              </a:spcAft>
              <a:buSzPts val="3300"/>
              <a:buAutoNum type="arabicPeriod"/>
            </a:pPr>
            <a:r>
              <a:rPr lang="en-US" sz="3300">
                <a:solidFill>
                  <a:schemeClr val="accent2"/>
                </a:solidFill>
              </a:rPr>
              <a:t>Analyze memory footprint of Consumer Predictors</a:t>
            </a:r>
            <a:endParaRPr sz="3300"/>
          </a:p>
          <a:p>
            <a:pPr indent="-438150" lvl="0" marL="457200" rtl="0" algn="l">
              <a:spcBef>
                <a:spcPts val="0"/>
              </a:spcBef>
              <a:spcAft>
                <a:spcPts val="0"/>
              </a:spcAft>
              <a:buSzPts val="3300"/>
              <a:buAutoNum type="arabicPeriod"/>
            </a:pPr>
            <a:r>
              <a:rPr lang="en-US" sz="3300"/>
              <a:t>Evaluate the Override Consumer Predictor on a cycle-accurate simulator to get speedup</a:t>
            </a:r>
            <a:endParaRPr sz="3300"/>
          </a:p>
          <a:p>
            <a:pPr indent="-438150" lvl="0" marL="457200" rtl="0" algn="l">
              <a:spcBef>
                <a:spcPts val="0"/>
              </a:spcBef>
              <a:spcAft>
                <a:spcPts val="0"/>
              </a:spcAft>
              <a:buSzPts val="3300"/>
              <a:buAutoNum type="arabicPeriod"/>
            </a:pPr>
            <a:r>
              <a:rPr lang="en-US" sz="3300"/>
              <a:t>Look into Homesite Request Prediction</a:t>
            </a:r>
            <a:endParaRPr sz="3300"/>
          </a:p>
        </p:txBody>
      </p:sp>
      <p:sp>
        <p:nvSpPr>
          <p:cNvPr id="423" name="Google Shape;423;p47"/>
          <p:cNvSpPr txBox="1"/>
          <p:nvPr>
            <p:ph idx="12" type="sldNum"/>
          </p:nvPr>
        </p:nvSpPr>
        <p:spPr>
          <a:xfrm>
            <a:off x="10086366" y="7232650"/>
            <a:ext cx="3223200" cy="387300"/>
          </a:xfrm>
          <a:prstGeom prst="rect">
            <a:avLst/>
          </a:prstGeom>
        </p:spPr>
        <p:txBody>
          <a:bodyPr anchorCtr="0" anchor="t" bIns="50925" lIns="101850" spcFirstLastPara="1" rIns="101850" wrap="square" tIns="509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48"/>
          <p:cNvSpPr txBox="1"/>
          <p:nvPr>
            <p:ph idx="12" type="sldNum"/>
          </p:nvPr>
        </p:nvSpPr>
        <p:spPr>
          <a:xfrm>
            <a:off x="10086366" y="7232650"/>
            <a:ext cx="3223200" cy="387300"/>
          </a:xfrm>
          <a:prstGeom prst="rect">
            <a:avLst/>
          </a:prstGeom>
        </p:spPr>
        <p:txBody>
          <a:bodyPr anchorCtr="0" anchor="t" bIns="50925" lIns="101850" spcFirstLastPara="1" rIns="101850" wrap="square" tIns="509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430" name="Google Shape;430;p48"/>
          <p:cNvSpPr txBox="1"/>
          <p:nvPr/>
        </p:nvSpPr>
        <p:spPr>
          <a:xfrm>
            <a:off x="3630550" y="3379500"/>
            <a:ext cx="7211700" cy="101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5000">
                <a:solidFill>
                  <a:srgbClr val="333399"/>
                </a:solidFill>
              </a:rPr>
              <a:t>Thank You!</a:t>
            </a:r>
            <a:endParaRPr sz="5000">
              <a:solidFill>
                <a:srgbClr val="333399"/>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49"/>
          <p:cNvSpPr txBox="1"/>
          <p:nvPr>
            <p:ph idx="12" type="sldNum"/>
          </p:nvPr>
        </p:nvSpPr>
        <p:spPr>
          <a:xfrm>
            <a:off x="10086366" y="7232650"/>
            <a:ext cx="3223200" cy="387300"/>
          </a:xfrm>
          <a:prstGeom prst="rect">
            <a:avLst/>
          </a:prstGeom>
        </p:spPr>
        <p:txBody>
          <a:bodyPr anchorCtr="0" anchor="t" bIns="50925" lIns="101850" spcFirstLastPara="1" rIns="101850" wrap="square" tIns="50925">
            <a:noAutofit/>
          </a:bodyPr>
          <a:lstStyle/>
          <a:p>
            <a:pPr indent="0" lvl="0" marL="0" rtl="0" algn="r">
              <a:spcBef>
                <a:spcPts val="0"/>
              </a:spcBef>
              <a:spcAft>
                <a:spcPts val="0"/>
              </a:spcAft>
              <a:buNone/>
            </a:pPr>
            <a:fld id="{00000000-1234-1234-1234-123412341234}" type="slidenum">
              <a:rPr lang="en-US"/>
              <a:t>‹#›</a:t>
            </a:fld>
            <a:endParaRPr/>
          </a:p>
        </p:txBody>
      </p:sp>
      <p:sp>
        <p:nvSpPr>
          <p:cNvPr id="437" name="Google Shape;437;p49"/>
          <p:cNvSpPr txBox="1"/>
          <p:nvPr/>
        </p:nvSpPr>
        <p:spPr>
          <a:xfrm>
            <a:off x="3630550" y="3379500"/>
            <a:ext cx="7211700" cy="101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5000">
                <a:solidFill>
                  <a:srgbClr val="333399"/>
                </a:solidFill>
              </a:rPr>
              <a:t>Thank You!</a:t>
            </a:r>
            <a:endParaRPr sz="5000">
              <a:solidFill>
                <a:srgbClr val="333399"/>
              </a:solidFill>
            </a:endParaRPr>
          </a:p>
          <a:p>
            <a:pPr indent="0" lvl="0" marL="0" rtl="0" algn="ctr">
              <a:spcBef>
                <a:spcPts val="0"/>
              </a:spcBef>
              <a:spcAft>
                <a:spcPts val="0"/>
              </a:spcAft>
              <a:buNone/>
            </a:pPr>
            <a:r>
              <a:rPr lang="en-US" sz="5000">
                <a:solidFill>
                  <a:srgbClr val="333399"/>
                </a:solidFill>
              </a:rPr>
              <a:t>Any Questions?</a:t>
            </a:r>
            <a:endParaRPr sz="5000">
              <a:solidFill>
                <a:srgbClr val="333399"/>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50"/>
          <p:cNvSpPr txBox="1"/>
          <p:nvPr>
            <p:ph idx="12" type="sldNum"/>
          </p:nvPr>
        </p:nvSpPr>
        <p:spPr>
          <a:xfrm>
            <a:off x="10086366" y="7232650"/>
            <a:ext cx="3223200" cy="387300"/>
          </a:xfrm>
          <a:prstGeom prst="rect">
            <a:avLst/>
          </a:prstGeom>
        </p:spPr>
        <p:txBody>
          <a:bodyPr anchorCtr="0" anchor="t" bIns="50925" lIns="101850" spcFirstLastPara="1" rIns="101850" wrap="square" tIns="50925">
            <a:noAutofit/>
          </a:bodyPr>
          <a:lstStyle/>
          <a:p>
            <a:pPr indent="0" lvl="0" marL="0" rtl="0" algn="r">
              <a:spcBef>
                <a:spcPts val="0"/>
              </a:spcBef>
              <a:spcAft>
                <a:spcPts val="0"/>
              </a:spcAft>
              <a:buNone/>
            </a:pPr>
            <a:fld id="{00000000-1234-1234-1234-123412341234}" type="slidenum">
              <a:rPr lang="en-US"/>
              <a:t>‹#›</a:t>
            </a:fld>
            <a:endParaRPr/>
          </a:p>
        </p:txBody>
      </p:sp>
      <p:sp>
        <p:nvSpPr>
          <p:cNvPr id="444" name="Google Shape;444;p50"/>
          <p:cNvSpPr txBox="1"/>
          <p:nvPr/>
        </p:nvSpPr>
        <p:spPr>
          <a:xfrm>
            <a:off x="3630550" y="3379500"/>
            <a:ext cx="7211700" cy="101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5000">
                <a:solidFill>
                  <a:srgbClr val="333399"/>
                </a:solidFill>
              </a:rPr>
              <a:t>Just kidding, its recorded :)</a:t>
            </a:r>
            <a:endParaRPr sz="5000">
              <a:solidFill>
                <a:srgbClr val="333399"/>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51"/>
          <p:cNvSpPr txBox="1"/>
          <p:nvPr>
            <p:ph type="title"/>
          </p:nvPr>
        </p:nvSpPr>
        <p:spPr>
          <a:xfrm>
            <a:off x="508001" y="228600"/>
            <a:ext cx="12801600" cy="685800"/>
          </a:xfrm>
          <a:prstGeom prst="rect">
            <a:avLst/>
          </a:prstGeom>
          <a:noFill/>
          <a:ln>
            <a:noFill/>
          </a:ln>
        </p:spPr>
        <p:txBody>
          <a:bodyPr anchorCtr="0" anchor="ctr" bIns="50925" lIns="101875" spcFirstLastPara="1" rIns="101875" wrap="square" tIns="50925">
            <a:noAutofit/>
          </a:bodyPr>
          <a:lstStyle/>
          <a:p>
            <a:pPr indent="0" lvl="0" marL="0" rtl="0" algn="l">
              <a:spcBef>
                <a:spcPts val="0"/>
              </a:spcBef>
              <a:spcAft>
                <a:spcPts val="0"/>
              </a:spcAft>
              <a:buNone/>
            </a:pPr>
            <a:r>
              <a:rPr lang="en-US"/>
              <a:t>References</a:t>
            </a:r>
            <a:endParaRPr/>
          </a:p>
        </p:txBody>
      </p:sp>
      <p:sp>
        <p:nvSpPr>
          <p:cNvPr id="450" name="Google Shape;450;p51"/>
          <p:cNvSpPr txBox="1"/>
          <p:nvPr>
            <p:ph idx="1" type="body"/>
          </p:nvPr>
        </p:nvSpPr>
        <p:spPr>
          <a:xfrm>
            <a:off x="508001" y="1381125"/>
            <a:ext cx="12801600" cy="5268900"/>
          </a:xfrm>
          <a:prstGeom prst="rect">
            <a:avLst/>
          </a:prstGeom>
          <a:noFill/>
          <a:ln>
            <a:noFill/>
          </a:ln>
        </p:spPr>
        <p:txBody>
          <a:bodyPr anchorCtr="0" anchor="t" bIns="50925" lIns="101875" spcFirstLastPara="1" rIns="101875" wrap="square" tIns="50925">
            <a:noAutofit/>
          </a:bodyPr>
          <a:lstStyle/>
          <a:p>
            <a:pPr indent="-204755" lvl="0" marL="382555" rtl="0" algn="l">
              <a:spcBef>
                <a:spcPts val="0"/>
              </a:spcBef>
              <a:spcAft>
                <a:spcPts val="0"/>
              </a:spcAft>
              <a:buClr>
                <a:schemeClr val="dk1"/>
              </a:buClr>
              <a:buSzPts val="1100"/>
              <a:buFont typeface="Arial"/>
              <a:buNone/>
            </a:pPr>
            <a:r>
              <a:rPr lang="en-US" sz="1400">
                <a:solidFill>
                  <a:schemeClr val="dk1"/>
                </a:solidFill>
              </a:rPr>
              <a:t>[1]</a:t>
            </a:r>
            <a:r>
              <a:rPr b="0" lang="en-US" sz="1400">
                <a:solidFill>
                  <a:schemeClr val="dk1"/>
                </a:solidFill>
              </a:rPr>
              <a:t> </a:t>
            </a:r>
            <a:r>
              <a:rPr b="0" lang="en-US" sz="1400">
                <a:solidFill>
                  <a:schemeClr val="dk1"/>
                </a:solidFill>
              </a:rPr>
              <a:t>Shubhendu S. Mukherjee and Mark D. Hill. “Using Prediction to Accelerate Coherence Protocols”. In: Proceedings of the 25th Annual International Symposium on Computer Architecture. ISCA ’98. Barcelona, Spain: IEEE Computer Society, 1998, pp. 179–190. isbn: 0818684917. doi: </a:t>
            </a:r>
            <a:r>
              <a:rPr b="0" lang="en-US" sz="1400">
                <a:solidFill>
                  <a:schemeClr val="dk1"/>
                </a:solidFill>
                <a:latin typeface="Courier New"/>
                <a:ea typeface="Courier New"/>
                <a:cs typeface="Courier New"/>
                <a:sym typeface="Courier New"/>
              </a:rPr>
              <a:t>10.1145/279358.279386</a:t>
            </a:r>
            <a:r>
              <a:rPr b="0" lang="en-US" sz="1400">
                <a:solidFill>
                  <a:schemeClr val="dk1"/>
                </a:solidFill>
              </a:rPr>
              <a:t>. url: </a:t>
            </a:r>
            <a:r>
              <a:rPr b="0" lang="en-US" sz="1400">
                <a:solidFill>
                  <a:schemeClr val="dk1"/>
                </a:solidFill>
                <a:latin typeface="Courier New"/>
                <a:ea typeface="Courier New"/>
                <a:cs typeface="Courier New"/>
                <a:sym typeface="Courier New"/>
              </a:rPr>
              <a:t>https://doi.org/10.1145/279358.279386</a:t>
            </a:r>
            <a:r>
              <a:rPr b="0" lang="en-US" sz="1400">
                <a:solidFill>
                  <a:schemeClr val="dk1"/>
                </a:solidFill>
              </a:rPr>
              <a:t>.</a:t>
            </a:r>
            <a:endParaRPr b="0" sz="1400">
              <a:solidFill>
                <a:schemeClr val="dk1"/>
              </a:solidFill>
            </a:endParaRPr>
          </a:p>
          <a:p>
            <a:pPr indent="-204755" lvl="0" marL="382555" rtl="0" algn="l">
              <a:spcBef>
                <a:spcPts val="0"/>
              </a:spcBef>
              <a:spcAft>
                <a:spcPts val="0"/>
              </a:spcAft>
              <a:buClr>
                <a:schemeClr val="dk1"/>
              </a:buClr>
              <a:buSzPts val="1100"/>
              <a:buFont typeface="Arial"/>
              <a:buNone/>
            </a:pPr>
            <a:r>
              <a:rPr lang="en-US" sz="1400">
                <a:solidFill>
                  <a:schemeClr val="dk1"/>
                </a:solidFill>
              </a:rPr>
              <a:t>[2] </a:t>
            </a:r>
            <a:r>
              <a:rPr b="0" lang="en-US" sz="1400">
                <a:solidFill>
                  <a:schemeClr val="dk1"/>
                </a:solidFill>
              </a:rPr>
              <a:t>An-Chow Lai and B. Falsafi. “Memory sharing predictor: the key to a speculative coherent DSM”. In: Proceedings of the 26th International Symposium on Computer Architecture (Cat. No.99CB36367). Proceedings of the 26th International Symposium on Computer Architecture (Cat. No.99CB36367). ISSN: 1063-6897. May 1999, pp. 172–183. doi: </a:t>
            </a:r>
            <a:r>
              <a:rPr b="0" lang="en-US" sz="1400">
                <a:solidFill>
                  <a:schemeClr val="dk1"/>
                </a:solidFill>
                <a:latin typeface="Courier New"/>
                <a:ea typeface="Courier New"/>
                <a:cs typeface="Courier New"/>
                <a:sym typeface="Courier New"/>
              </a:rPr>
              <a:t>10.1109/ISCA.1999.765949</a:t>
            </a:r>
            <a:r>
              <a:rPr b="0" lang="en-US" sz="1400">
                <a:solidFill>
                  <a:schemeClr val="dk1"/>
                </a:solidFill>
              </a:rPr>
              <a:t>. url: </a:t>
            </a:r>
            <a:r>
              <a:rPr b="0" lang="en-US" sz="1400" u="sng">
                <a:solidFill>
                  <a:schemeClr val="hlink"/>
                </a:solidFill>
                <a:latin typeface="Courier New"/>
                <a:ea typeface="Courier New"/>
                <a:cs typeface="Courier New"/>
                <a:sym typeface="Courier New"/>
                <a:hlinkClick r:id="rId3"/>
              </a:rPr>
              <a:t>https://ieeexplore.ieee.org/document/765949</a:t>
            </a:r>
            <a:endParaRPr b="0" sz="1400">
              <a:solidFill>
                <a:schemeClr val="dk1"/>
              </a:solidFill>
            </a:endParaRPr>
          </a:p>
          <a:p>
            <a:pPr indent="-204755" lvl="0" marL="382555" rtl="0" algn="l">
              <a:spcBef>
                <a:spcPts val="0"/>
              </a:spcBef>
              <a:spcAft>
                <a:spcPts val="0"/>
              </a:spcAft>
              <a:buClr>
                <a:schemeClr val="dk1"/>
              </a:buClr>
              <a:buSzPts val="1100"/>
              <a:buFont typeface="Arial"/>
              <a:buNone/>
            </a:pPr>
            <a:r>
              <a:rPr lang="en-US" sz="1400">
                <a:solidFill>
                  <a:schemeClr val="dk1"/>
                </a:solidFill>
              </a:rPr>
              <a:t>[3] </a:t>
            </a:r>
            <a:r>
              <a:rPr b="0" lang="en-US" sz="1400">
                <a:solidFill>
                  <a:schemeClr val="dk1"/>
                </a:solidFill>
              </a:rPr>
              <a:t>S. Kaxiras and C. Young. “Coherence communication prediction in shared-memory multiprocessors”. In: Proceedings Sixth International Symposium on High-Performance Computer Architecture. HPCA-6 (Cat. No.PR00550). HPCA: 6th International Symposium on High-Performance Computer </a:t>
            </a:r>
            <a:r>
              <a:rPr b="0" lang="en-US" sz="1400">
                <a:solidFill>
                  <a:schemeClr val="dk1"/>
                </a:solidFill>
              </a:rPr>
              <a:t>Architecture</a:t>
            </a:r>
            <a:r>
              <a:rPr b="0" lang="en-US" sz="1400">
                <a:solidFill>
                  <a:schemeClr val="dk1"/>
                </a:solidFill>
              </a:rPr>
              <a:t>. Touluse, France: IEEE Comput. Soc, 1999, pp. 156–167. isbn: 978-0-7695-0550-3. doi: </a:t>
            </a:r>
            <a:r>
              <a:rPr b="0" lang="en-US" sz="1400">
                <a:solidFill>
                  <a:schemeClr val="dk1"/>
                </a:solidFill>
                <a:latin typeface="Courier New"/>
                <a:ea typeface="Courier New"/>
                <a:cs typeface="Courier New"/>
                <a:sym typeface="Courier New"/>
              </a:rPr>
              <a:t>10.1109/HPCA.2000.824347</a:t>
            </a:r>
            <a:r>
              <a:rPr b="0" lang="en-US" sz="1400">
                <a:solidFill>
                  <a:schemeClr val="dk1"/>
                </a:solidFill>
              </a:rPr>
              <a:t>. url: </a:t>
            </a:r>
            <a:r>
              <a:rPr b="0" lang="en-US" sz="1400">
                <a:solidFill>
                  <a:schemeClr val="dk1"/>
                </a:solidFill>
                <a:latin typeface="Courier New"/>
                <a:ea typeface="Courier New"/>
                <a:cs typeface="Courier New"/>
                <a:sym typeface="Courier New"/>
              </a:rPr>
              <a:t>http://ieeexplore.ieee.org/document/824347/.</a:t>
            </a:r>
            <a:endParaRPr b="0" sz="1400">
              <a:solidFill>
                <a:schemeClr val="dk1"/>
              </a:solidFill>
            </a:endParaRPr>
          </a:p>
          <a:p>
            <a:pPr indent="-204755" lvl="0" marL="382555" rtl="0" algn="l">
              <a:spcBef>
                <a:spcPts val="0"/>
              </a:spcBef>
              <a:spcAft>
                <a:spcPts val="0"/>
              </a:spcAft>
              <a:buClr>
                <a:schemeClr val="dk1"/>
              </a:buClr>
              <a:buSzPts val="1100"/>
              <a:buFont typeface="Arial"/>
              <a:buNone/>
            </a:pPr>
            <a:r>
              <a:rPr lang="en-US" sz="1400">
                <a:solidFill>
                  <a:schemeClr val="dk1"/>
                </a:solidFill>
              </a:rPr>
              <a:t>[4]</a:t>
            </a:r>
            <a:r>
              <a:rPr b="0" lang="en-US" sz="1400">
                <a:solidFill>
                  <a:schemeClr val="dk1"/>
                </a:solidFill>
              </a:rPr>
              <a:t> </a:t>
            </a:r>
            <a:r>
              <a:rPr b="0" lang="en-US" sz="1400">
                <a:solidFill>
                  <a:schemeClr val="dk1"/>
                </a:solidFill>
              </a:rPr>
              <a:t> Sean Leventhal and Manoj Franklin. “Perceptron Based Consumer Prediction in Shared-Memory Multiprocessors”. In: 2006 International Conference on Computer Design. 2006  International Conference on Computer Design. ISSN: 1063-6404. Oct. 2006, pp. 148–154. doi: </a:t>
            </a:r>
            <a:r>
              <a:rPr b="0" lang="en-US" sz="1400">
                <a:solidFill>
                  <a:schemeClr val="dk1"/>
                </a:solidFill>
                <a:latin typeface="Courier New"/>
                <a:ea typeface="Courier New"/>
                <a:cs typeface="Courier New"/>
                <a:sym typeface="Courier New"/>
              </a:rPr>
              <a:t>10.1109/ICCD.2006.4380808</a:t>
            </a:r>
            <a:r>
              <a:rPr b="0" lang="en-US" sz="1400">
                <a:solidFill>
                  <a:schemeClr val="dk1"/>
                </a:solidFill>
              </a:rPr>
              <a:t>. url: </a:t>
            </a:r>
            <a:r>
              <a:rPr b="0" lang="en-US" sz="1400" u="sng">
                <a:solidFill>
                  <a:schemeClr val="hlink"/>
                </a:solidFill>
                <a:latin typeface="Courier New"/>
                <a:ea typeface="Courier New"/>
                <a:cs typeface="Courier New"/>
                <a:sym typeface="Courier New"/>
                <a:hlinkClick r:id="rId4"/>
              </a:rPr>
              <a:t>https://ieeexplore.ieee.org/abstract/document/4380808</a:t>
            </a:r>
            <a:r>
              <a:rPr b="0" lang="en-US" sz="1400">
                <a:solidFill>
                  <a:schemeClr val="dk1"/>
                </a:solidFill>
              </a:rPr>
              <a:t>.</a:t>
            </a:r>
            <a:endParaRPr b="0" sz="1400">
              <a:solidFill>
                <a:schemeClr val="dk1"/>
              </a:solidFill>
            </a:endParaRPr>
          </a:p>
          <a:p>
            <a:pPr indent="-204755" lvl="0" marL="382555" rtl="0" algn="l">
              <a:spcBef>
                <a:spcPts val="0"/>
              </a:spcBef>
              <a:spcAft>
                <a:spcPts val="0"/>
              </a:spcAft>
              <a:buClr>
                <a:schemeClr val="dk1"/>
              </a:buClr>
              <a:buSzPts val="1100"/>
              <a:buFont typeface="Arial"/>
              <a:buNone/>
            </a:pPr>
            <a:r>
              <a:rPr lang="en-US" sz="1400">
                <a:solidFill>
                  <a:schemeClr val="dk1"/>
                </a:solidFill>
              </a:rPr>
              <a:t>[5] </a:t>
            </a:r>
            <a:r>
              <a:rPr b="0" lang="en-US" sz="1400">
                <a:solidFill>
                  <a:schemeClr val="dk1"/>
                </a:solidFill>
              </a:rPr>
              <a:t>Xusheng Zhan et al. “PARSEC3.0: A Multicore Benchmark Suite with Network Stacks and SPLASH-2X”. In: SIGARCH Comput. Archit. News 44.5 (Feb. 2017), pp. 1–16. issn: 0163-5964. doi: </a:t>
            </a:r>
            <a:r>
              <a:rPr b="0" lang="en-US" sz="1400">
                <a:solidFill>
                  <a:schemeClr val="dk1"/>
                </a:solidFill>
                <a:latin typeface="Courier New"/>
                <a:ea typeface="Courier New"/>
                <a:cs typeface="Courier New"/>
                <a:sym typeface="Courier New"/>
              </a:rPr>
              <a:t>10.1145/3053277.3053279</a:t>
            </a:r>
            <a:r>
              <a:rPr b="0" lang="en-US" sz="1400">
                <a:solidFill>
                  <a:schemeClr val="dk1"/>
                </a:solidFill>
              </a:rPr>
              <a:t>. url: </a:t>
            </a:r>
            <a:r>
              <a:rPr b="0" lang="en-US" sz="1400">
                <a:solidFill>
                  <a:schemeClr val="dk1"/>
                </a:solidFill>
                <a:latin typeface="Courier New"/>
                <a:ea typeface="Courier New"/>
                <a:cs typeface="Courier New"/>
                <a:sym typeface="Courier New"/>
              </a:rPr>
              <a:t>https://doi.org/10.1145/3053277.3053279</a:t>
            </a:r>
            <a:r>
              <a:rPr b="0" lang="en-US" sz="1400">
                <a:solidFill>
                  <a:schemeClr val="dk1"/>
                </a:solidFill>
              </a:rPr>
              <a:t>.</a:t>
            </a:r>
            <a:endParaRPr b="0" sz="1400">
              <a:solidFill>
                <a:schemeClr val="dk1"/>
              </a:solidFill>
            </a:endParaRPr>
          </a:p>
          <a:p>
            <a:pPr indent="-204755" lvl="0" marL="382555" rtl="0" algn="l">
              <a:spcBef>
                <a:spcPts val="0"/>
              </a:spcBef>
              <a:spcAft>
                <a:spcPts val="0"/>
              </a:spcAft>
              <a:buClr>
                <a:schemeClr val="dk1"/>
              </a:buClr>
              <a:buSzPts val="1100"/>
              <a:buFont typeface="Arial"/>
              <a:buNone/>
            </a:pPr>
            <a:r>
              <a:t/>
            </a:r>
            <a:endParaRPr sz="1400"/>
          </a:p>
        </p:txBody>
      </p:sp>
      <p:sp>
        <p:nvSpPr>
          <p:cNvPr id="451" name="Google Shape;451;p51"/>
          <p:cNvSpPr txBox="1"/>
          <p:nvPr>
            <p:ph idx="11" type="ftr"/>
          </p:nvPr>
        </p:nvSpPr>
        <p:spPr>
          <a:xfrm>
            <a:off x="4721454" y="7232650"/>
            <a:ext cx="4374600" cy="387300"/>
          </a:xfrm>
          <a:prstGeom prst="rect">
            <a:avLst/>
          </a:prstGeom>
          <a:noFill/>
          <a:ln>
            <a:noFill/>
          </a:ln>
        </p:spPr>
        <p:txBody>
          <a:bodyPr anchorCtr="0" anchor="t" bIns="50925" lIns="101850" spcFirstLastPara="1" rIns="101850" wrap="square" tIns="50925">
            <a:noAutofit/>
          </a:bodyPr>
          <a:lstStyle/>
          <a:p>
            <a:pPr indent="0" lvl="0" marL="0" rtl="0" algn="ctr">
              <a:spcBef>
                <a:spcPts val="0"/>
              </a:spcBef>
              <a:spcAft>
                <a:spcPts val="0"/>
              </a:spcAft>
              <a:buNone/>
            </a:pPr>
            <a:r>
              <a:rPr lang="en-US"/>
              <a:t>© 2023</a:t>
            </a:r>
            <a:endParaRPr/>
          </a:p>
        </p:txBody>
      </p:sp>
      <p:sp>
        <p:nvSpPr>
          <p:cNvPr id="452" name="Google Shape;452;p51"/>
          <p:cNvSpPr txBox="1"/>
          <p:nvPr>
            <p:ph idx="12" type="sldNum"/>
          </p:nvPr>
        </p:nvSpPr>
        <p:spPr>
          <a:xfrm>
            <a:off x="10086366" y="7232650"/>
            <a:ext cx="3223200" cy="387300"/>
          </a:xfrm>
          <a:prstGeom prst="rect">
            <a:avLst/>
          </a:prstGeom>
          <a:noFill/>
          <a:ln>
            <a:noFill/>
          </a:ln>
        </p:spPr>
        <p:txBody>
          <a:bodyPr anchorCtr="0" anchor="t" bIns="50925" lIns="101850" spcFirstLastPara="1" rIns="101850" wrap="square" tIns="509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6"/>
          <p:cNvSpPr txBox="1"/>
          <p:nvPr>
            <p:ph type="title"/>
          </p:nvPr>
        </p:nvSpPr>
        <p:spPr>
          <a:xfrm>
            <a:off x="508001" y="228600"/>
            <a:ext cx="12801600" cy="685800"/>
          </a:xfrm>
          <a:prstGeom prst="rect">
            <a:avLst/>
          </a:prstGeom>
        </p:spPr>
        <p:txBody>
          <a:bodyPr anchorCtr="0" anchor="ctr" bIns="50925" lIns="101875" spcFirstLastPara="1" rIns="101875" wrap="square" tIns="50925">
            <a:noAutofit/>
          </a:bodyPr>
          <a:lstStyle/>
          <a:p>
            <a:pPr indent="0" lvl="0" marL="0" rtl="0" algn="l">
              <a:spcBef>
                <a:spcPts val="0"/>
              </a:spcBef>
              <a:spcAft>
                <a:spcPts val="0"/>
              </a:spcAft>
              <a:buNone/>
            </a:pPr>
            <a:r>
              <a:rPr lang="en-US"/>
              <a:t>Motivation</a:t>
            </a:r>
            <a:endParaRPr/>
          </a:p>
        </p:txBody>
      </p:sp>
      <p:sp>
        <p:nvSpPr>
          <p:cNvPr id="121" name="Google Shape;121;p16"/>
          <p:cNvSpPr txBox="1"/>
          <p:nvPr>
            <p:ph idx="1" type="body"/>
          </p:nvPr>
        </p:nvSpPr>
        <p:spPr>
          <a:xfrm>
            <a:off x="508000" y="2428200"/>
            <a:ext cx="12588900" cy="2916000"/>
          </a:xfrm>
          <a:prstGeom prst="rect">
            <a:avLst/>
          </a:prstGeom>
        </p:spPr>
        <p:txBody>
          <a:bodyPr anchorCtr="0" anchor="t" bIns="50925" lIns="101875" spcFirstLastPara="1" rIns="101875" wrap="square" tIns="50925">
            <a:noAutofit/>
          </a:bodyPr>
          <a:lstStyle/>
          <a:p>
            <a:pPr indent="0" lvl="0" marL="0" rtl="0" algn="ctr">
              <a:spcBef>
                <a:spcPts val="560"/>
              </a:spcBef>
              <a:spcAft>
                <a:spcPts val="0"/>
              </a:spcAft>
              <a:buNone/>
            </a:pPr>
            <a:r>
              <a:rPr lang="en-US" sz="6000"/>
              <a:t>IDEA: Hide Network Latency through speculation on coherence?</a:t>
            </a:r>
            <a:endParaRPr sz="6000"/>
          </a:p>
        </p:txBody>
      </p:sp>
      <p:sp>
        <p:nvSpPr>
          <p:cNvPr id="122" name="Google Shape;122;p16"/>
          <p:cNvSpPr txBox="1"/>
          <p:nvPr>
            <p:ph idx="12" type="sldNum"/>
          </p:nvPr>
        </p:nvSpPr>
        <p:spPr>
          <a:xfrm>
            <a:off x="10086366" y="7232650"/>
            <a:ext cx="3223200" cy="387300"/>
          </a:xfrm>
          <a:prstGeom prst="rect">
            <a:avLst/>
          </a:prstGeom>
        </p:spPr>
        <p:txBody>
          <a:bodyPr anchorCtr="0" anchor="t" bIns="50925" lIns="101850" spcFirstLastPara="1" rIns="101850" wrap="square" tIns="509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7"/>
          <p:cNvSpPr txBox="1"/>
          <p:nvPr>
            <p:ph type="title"/>
          </p:nvPr>
        </p:nvSpPr>
        <p:spPr>
          <a:xfrm>
            <a:off x="507951" y="228600"/>
            <a:ext cx="12801600" cy="685800"/>
          </a:xfrm>
          <a:prstGeom prst="rect">
            <a:avLst/>
          </a:prstGeom>
          <a:noFill/>
          <a:ln>
            <a:noFill/>
          </a:ln>
        </p:spPr>
        <p:txBody>
          <a:bodyPr anchorCtr="0" anchor="ctr" bIns="50925" lIns="101875" spcFirstLastPara="1" rIns="101875" wrap="square" tIns="50925">
            <a:noAutofit/>
          </a:bodyPr>
          <a:lstStyle/>
          <a:p>
            <a:pPr indent="0" lvl="0" marL="0" rtl="0" algn="l">
              <a:spcBef>
                <a:spcPts val="0"/>
              </a:spcBef>
              <a:spcAft>
                <a:spcPts val="0"/>
              </a:spcAft>
              <a:buNone/>
            </a:pPr>
            <a:r>
              <a:rPr lang="en-US"/>
              <a:t>Motivation: Example Walkthrough</a:t>
            </a:r>
            <a:endParaRPr/>
          </a:p>
        </p:txBody>
      </p:sp>
      <p:sp>
        <p:nvSpPr>
          <p:cNvPr id="128" name="Google Shape;128;p17"/>
          <p:cNvSpPr txBox="1"/>
          <p:nvPr>
            <p:ph idx="1" type="body"/>
          </p:nvPr>
        </p:nvSpPr>
        <p:spPr>
          <a:xfrm>
            <a:off x="507951" y="1251750"/>
            <a:ext cx="12801600" cy="5268900"/>
          </a:xfrm>
          <a:prstGeom prst="rect">
            <a:avLst/>
          </a:prstGeom>
          <a:noFill/>
          <a:ln>
            <a:noFill/>
          </a:ln>
        </p:spPr>
        <p:txBody>
          <a:bodyPr anchorCtr="0" anchor="t" bIns="50925" lIns="101875" spcFirstLastPara="1" rIns="101875" wrap="square" tIns="50925">
            <a:noAutofit/>
          </a:bodyPr>
          <a:lstStyle/>
          <a:p>
            <a:pPr indent="0" lvl="0" marL="0" rtl="0" algn="l">
              <a:spcBef>
                <a:spcPts val="0"/>
              </a:spcBef>
              <a:spcAft>
                <a:spcPts val="0"/>
              </a:spcAft>
              <a:buNone/>
            </a:pPr>
            <a:r>
              <a:rPr lang="en-US"/>
              <a:t>Worst number of unique messages for write permission to a cache line </a:t>
            </a:r>
            <a:endParaRPr/>
          </a:p>
        </p:txBody>
      </p:sp>
      <p:sp>
        <p:nvSpPr>
          <p:cNvPr id="129" name="Google Shape;129;p17"/>
          <p:cNvSpPr txBox="1"/>
          <p:nvPr>
            <p:ph idx="11" type="ftr"/>
          </p:nvPr>
        </p:nvSpPr>
        <p:spPr>
          <a:xfrm>
            <a:off x="4721454" y="7232650"/>
            <a:ext cx="4374600" cy="387300"/>
          </a:xfrm>
          <a:prstGeom prst="rect">
            <a:avLst/>
          </a:prstGeom>
          <a:noFill/>
          <a:ln>
            <a:noFill/>
          </a:ln>
        </p:spPr>
        <p:txBody>
          <a:bodyPr anchorCtr="0" anchor="t" bIns="50925" lIns="101850" spcFirstLastPara="1" rIns="101850" wrap="square" tIns="50925">
            <a:noAutofit/>
          </a:bodyPr>
          <a:lstStyle/>
          <a:p>
            <a:pPr indent="0" lvl="0" marL="0" rtl="0" algn="ctr">
              <a:spcBef>
                <a:spcPts val="0"/>
              </a:spcBef>
              <a:spcAft>
                <a:spcPts val="0"/>
              </a:spcAft>
              <a:buNone/>
            </a:pPr>
            <a:r>
              <a:rPr lang="en-US"/>
              <a:t>© 2023</a:t>
            </a:r>
            <a:endParaRPr/>
          </a:p>
        </p:txBody>
      </p:sp>
      <p:sp>
        <p:nvSpPr>
          <p:cNvPr id="130" name="Google Shape;130;p17"/>
          <p:cNvSpPr txBox="1"/>
          <p:nvPr>
            <p:ph idx="12" type="sldNum"/>
          </p:nvPr>
        </p:nvSpPr>
        <p:spPr>
          <a:xfrm>
            <a:off x="10086366" y="7232650"/>
            <a:ext cx="3223200" cy="387300"/>
          </a:xfrm>
          <a:prstGeom prst="rect">
            <a:avLst/>
          </a:prstGeom>
          <a:noFill/>
          <a:ln>
            <a:noFill/>
          </a:ln>
        </p:spPr>
        <p:txBody>
          <a:bodyPr anchorCtr="0" anchor="t" bIns="50925" lIns="101850" spcFirstLastPara="1" rIns="101850" wrap="square" tIns="50925">
            <a:noAutofit/>
          </a:bodyPr>
          <a:lstStyle/>
          <a:p>
            <a:pPr indent="0" lvl="0" marL="0" rtl="0" algn="r">
              <a:spcBef>
                <a:spcPts val="0"/>
              </a:spcBef>
              <a:spcAft>
                <a:spcPts val="0"/>
              </a:spcAft>
              <a:buNone/>
            </a:pPr>
            <a:fld id="{00000000-1234-1234-1234-123412341234}" type="slidenum">
              <a:rPr lang="en-US"/>
              <a:t>‹#›</a:t>
            </a:fld>
            <a:endParaRPr/>
          </a:p>
        </p:txBody>
      </p:sp>
      <p:pic>
        <p:nvPicPr>
          <p:cNvPr id="131" name="Google Shape;131;p17"/>
          <p:cNvPicPr preferRelativeResize="0"/>
          <p:nvPr/>
        </p:nvPicPr>
        <p:blipFill>
          <a:blip r:embed="rId3">
            <a:alphaModFix/>
          </a:blip>
          <a:stretch>
            <a:fillRect/>
          </a:stretch>
        </p:blipFill>
        <p:spPr>
          <a:xfrm>
            <a:off x="3086533" y="2200025"/>
            <a:ext cx="7644450" cy="4450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8"/>
          <p:cNvSpPr txBox="1"/>
          <p:nvPr>
            <p:ph type="title"/>
          </p:nvPr>
        </p:nvSpPr>
        <p:spPr>
          <a:xfrm>
            <a:off x="507951" y="228600"/>
            <a:ext cx="12801600" cy="685800"/>
          </a:xfrm>
          <a:prstGeom prst="rect">
            <a:avLst/>
          </a:prstGeom>
          <a:noFill/>
          <a:ln>
            <a:noFill/>
          </a:ln>
        </p:spPr>
        <p:txBody>
          <a:bodyPr anchorCtr="0" anchor="ctr" bIns="50925" lIns="101875" spcFirstLastPara="1" rIns="101875" wrap="square" tIns="50925">
            <a:noAutofit/>
          </a:bodyPr>
          <a:lstStyle/>
          <a:p>
            <a:pPr indent="0" lvl="0" marL="0" rtl="0" algn="l">
              <a:spcBef>
                <a:spcPts val="0"/>
              </a:spcBef>
              <a:spcAft>
                <a:spcPts val="0"/>
              </a:spcAft>
              <a:buNone/>
            </a:pPr>
            <a:r>
              <a:rPr lang="en-US"/>
              <a:t>Motivation: </a:t>
            </a:r>
            <a:r>
              <a:rPr lang="en-US"/>
              <a:t>Example Walkthrough</a:t>
            </a:r>
            <a:r>
              <a:rPr lang="en-US"/>
              <a:t> </a:t>
            </a:r>
            <a:endParaRPr/>
          </a:p>
        </p:txBody>
      </p:sp>
      <p:sp>
        <p:nvSpPr>
          <p:cNvPr id="137" name="Google Shape;137;p18"/>
          <p:cNvSpPr txBox="1"/>
          <p:nvPr>
            <p:ph idx="1" type="body"/>
          </p:nvPr>
        </p:nvSpPr>
        <p:spPr>
          <a:xfrm>
            <a:off x="507951" y="1251750"/>
            <a:ext cx="12801600" cy="5268900"/>
          </a:xfrm>
          <a:prstGeom prst="rect">
            <a:avLst/>
          </a:prstGeom>
          <a:noFill/>
          <a:ln>
            <a:noFill/>
          </a:ln>
        </p:spPr>
        <p:txBody>
          <a:bodyPr anchorCtr="0" anchor="t" bIns="50925" lIns="101875" spcFirstLastPara="1" rIns="101875" wrap="square" tIns="50925">
            <a:noAutofit/>
          </a:bodyPr>
          <a:lstStyle/>
          <a:p>
            <a:pPr indent="0" lvl="0" marL="0" rtl="0" algn="l">
              <a:spcBef>
                <a:spcPts val="0"/>
              </a:spcBef>
              <a:spcAft>
                <a:spcPts val="0"/>
              </a:spcAft>
              <a:buNone/>
            </a:pPr>
            <a:r>
              <a:rPr lang="en-US"/>
              <a:t>Worst number of unique messages for write permission to a cache line </a:t>
            </a:r>
            <a:endParaRPr/>
          </a:p>
        </p:txBody>
      </p:sp>
      <p:sp>
        <p:nvSpPr>
          <p:cNvPr id="138" name="Google Shape;138;p18"/>
          <p:cNvSpPr txBox="1"/>
          <p:nvPr>
            <p:ph idx="11" type="ftr"/>
          </p:nvPr>
        </p:nvSpPr>
        <p:spPr>
          <a:xfrm>
            <a:off x="4721454" y="7232650"/>
            <a:ext cx="4374600" cy="387300"/>
          </a:xfrm>
          <a:prstGeom prst="rect">
            <a:avLst/>
          </a:prstGeom>
          <a:noFill/>
          <a:ln>
            <a:noFill/>
          </a:ln>
        </p:spPr>
        <p:txBody>
          <a:bodyPr anchorCtr="0" anchor="t" bIns="50925" lIns="101850" spcFirstLastPara="1" rIns="101850" wrap="square" tIns="50925">
            <a:noAutofit/>
          </a:bodyPr>
          <a:lstStyle/>
          <a:p>
            <a:pPr indent="0" lvl="0" marL="0" rtl="0" algn="ctr">
              <a:spcBef>
                <a:spcPts val="0"/>
              </a:spcBef>
              <a:spcAft>
                <a:spcPts val="0"/>
              </a:spcAft>
              <a:buNone/>
            </a:pPr>
            <a:r>
              <a:rPr lang="en-US"/>
              <a:t>© 2023</a:t>
            </a:r>
            <a:endParaRPr/>
          </a:p>
        </p:txBody>
      </p:sp>
      <p:sp>
        <p:nvSpPr>
          <p:cNvPr id="139" name="Google Shape;139;p18"/>
          <p:cNvSpPr txBox="1"/>
          <p:nvPr>
            <p:ph idx="12" type="sldNum"/>
          </p:nvPr>
        </p:nvSpPr>
        <p:spPr>
          <a:xfrm>
            <a:off x="10086366" y="7232650"/>
            <a:ext cx="3223200" cy="387300"/>
          </a:xfrm>
          <a:prstGeom prst="rect">
            <a:avLst/>
          </a:prstGeom>
          <a:noFill/>
          <a:ln>
            <a:noFill/>
          </a:ln>
        </p:spPr>
        <p:txBody>
          <a:bodyPr anchorCtr="0" anchor="t" bIns="50925" lIns="101850" spcFirstLastPara="1" rIns="101850" wrap="square" tIns="50925">
            <a:noAutofit/>
          </a:bodyPr>
          <a:lstStyle/>
          <a:p>
            <a:pPr indent="0" lvl="0" marL="0" rtl="0" algn="r">
              <a:spcBef>
                <a:spcPts val="0"/>
              </a:spcBef>
              <a:spcAft>
                <a:spcPts val="0"/>
              </a:spcAft>
              <a:buNone/>
            </a:pPr>
            <a:fld id="{00000000-1234-1234-1234-123412341234}" type="slidenum">
              <a:rPr lang="en-US"/>
              <a:t>‹#›</a:t>
            </a:fld>
            <a:endParaRPr/>
          </a:p>
        </p:txBody>
      </p:sp>
      <p:pic>
        <p:nvPicPr>
          <p:cNvPr id="140" name="Google Shape;140;p18"/>
          <p:cNvPicPr preferRelativeResize="0"/>
          <p:nvPr/>
        </p:nvPicPr>
        <p:blipFill>
          <a:blip r:embed="rId3">
            <a:alphaModFix/>
          </a:blip>
          <a:stretch>
            <a:fillRect/>
          </a:stretch>
        </p:blipFill>
        <p:spPr>
          <a:xfrm>
            <a:off x="3086533" y="2200025"/>
            <a:ext cx="7644450" cy="4450000"/>
          </a:xfrm>
          <a:prstGeom prst="rect">
            <a:avLst/>
          </a:prstGeom>
          <a:noFill/>
          <a:ln>
            <a:noFill/>
          </a:ln>
        </p:spPr>
      </p:pic>
      <p:cxnSp>
        <p:nvCxnSpPr>
          <p:cNvPr id="141" name="Google Shape;141;p18"/>
          <p:cNvCxnSpPr/>
          <p:nvPr/>
        </p:nvCxnSpPr>
        <p:spPr>
          <a:xfrm>
            <a:off x="4441850" y="1906150"/>
            <a:ext cx="1718400" cy="923100"/>
          </a:xfrm>
          <a:prstGeom prst="straightConnector1">
            <a:avLst/>
          </a:prstGeom>
          <a:noFill/>
          <a:ln cap="flat" cmpd="sng" w="38100">
            <a:solidFill>
              <a:srgbClr val="FF0000"/>
            </a:solidFill>
            <a:prstDash val="solid"/>
            <a:round/>
            <a:headEnd len="med" w="med" type="none"/>
            <a:tailEnd len="med" w="med" type="none"/>
          </a:ln>
        </p:spPr>
      </p:cxnSp>
      <p:cxnSp>
        <p:nvCxnSpPr>
          <p:cNvPr id="142" name="Google Shape;142;p18"/>
          <p:cNvCxnSpPr/>
          <p:nvPr/>
        </p:nvCxnSpPr>
        <p:spPr>
          <a:xfrm flipH="1" rot="10800000">
            <a:off x="4510750" y="1906050"/>
            <a:ext cx="1647000" cy="947400"/>
          </a:xfrm>
          <a:prstGeom prst="straightConnector1">
            <a:avLst/>
          </a:prstGeom>
          <a:noFill/>
          <a:ln cap="flat" cmpd="sng" w="38100">
            <a:solidFill>
              <a:srgbClr val="FF0000"/>
            </a:solidFill>
            <a:prstDash val="solid"/>
            <a:round/>
            <a:headEnd len="med" w="med" type="none"/>
            <a:tailEnd len="med" w="med" type="none"/>
          </a:ln>
        </p:spPr>
      </p:cxnSp>
      <p:sp>
        <p:nvSpPr>
          <p:cNvPr id="143" name="Google Shape;143;p18"/>
          <p:cNvSpPr txBox="1"/>
          <p:nvPr/>
        </p:nvSpPr>
        <p:spPr>
          <a:xfrm>
            <a:off x="829550" y="1796625"/>
            <a:ext cx="3612300" cy="72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400">
                <a:solidFill>
                  <a:srgbClr val="FF0000"/>
                </a:solidFill>
              </a:rPr>
              <a:t>Value Speculation (Dangerous and Expensive if Wrong)</a:t>
            </a:r>
            <a:endParaRPr sz="240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9"/>
          <p:cNvSpPr txBox="1"/>
          <p:nvPr>
            <p:ph type="title"/>
          </p:nvPr>
        </p:nvSpPr>
        <p:spPr>
          <a:xfrm>
            <a:off x="507951" y="228600"/>
            <a:ext cx="12801600" cy="685800"/>
          </a:xfrm>
          <a:prstGeom prst="rect">
            <a:avLst/>
          </a:prstGeom>
          <a:noFill/>
          <a:ln>
            <a:noFill/>
          </a:ln>
        </p:spPr>
        <p:txBody>
          <a:bodyPr anchorCtr="0" anchor="ctr" bIns="50925" lIns="101875" spcFirstLastPara="1" rIns="101875" wrap="square" tIns="50925">
            <a:noAutofit/>
          </a:bodyPr>
          <a:lstStyle/>
          <a:p>
            <a:pPr indent="0" lvl="0" marL="0" rtl="0" algn="l">
              <a:spcBef>
                <a:spcPts val="0"/>
              </a:spcBef>
              <a:spcAft>
                <a:spcPts val="0"/>
              </a:spcAft>
              <a:buNone/>
            </a:pPr>
            <a:r>
              <a:rPr lang="en-US"/>
              <a:t>Motivation: </a:t>
            </a:r>
            <a:r>
              <a:rPr lang="en-US"/>
              <a:t>Example Walkthrough</a:t>
            </a:r>
            <a:r>
              <a:rPr lang="en-US"/>
              <a:t> </a:t>
            </a:r>
            <a:endParaRPr/>
          </a:p>
        </p:txBody>
      </p:sp>
      <p:sp>
        <p:nvSpPr>
          <p:cNvPr id="149" name="Google Shape;149;p19"/>
          <p:cNvSpPr txBox="1"/>
          <p:nvPr>
            <p:ph idx="1" type="body"/>
          </p:nvPr>
        </p:nvSpPr>
        <p:spPr>
          <a:xfrm>
            <a:off x="507951" y="1251750"/>
            <a:ext cx="12801600" cy="5268900"/>
          </a:xfrm>
          <a:prstGeom prst="rect">
            <a:avLst/>
          </a:prstGeom>
          <a:noFill/>
          <a:ln>
            <a:noFill/>
          </a:ln>
        </p:spPr>
        <p:txBody>
          <a:bodyPr anchorCtr="0" anchor="t" bIns="50925" lIns="101875" spcFirstLastPara="1" rIns="101875" wrap="square" tIns="50925">
            <a:noAutofit/>
          </a:bodyPr>
          <a:lstStyle/>
          <a:p>
            <a:pPr indent="0" lvl="0" marL="0" rtl="0" algn="l">
              <a:spcBef>
                <a:spcPts val="0"/>
              </a:spcBef>
              <a:spcAft>
                <a:spcPts val="0"/>
              </a:spcAft>
              <a:buNone/>
            </a:pPr>
            <a:r>
              <a:rPr lang="en-US"/>
              <a:t>Worst number of unique messages for write permission to a cache line </a:t>
            </a:r>
            <a:endParaRPr/>
          </a:p>
        </p:txBody>
      </p:sp>
      <p:sp>
        <p:nvSpPr>
          <p:cNvPr id="150" name="Google Shape;150;p19"/>
          <p:cNvSpPr txBox="1"/>
          <p:nvPr>
            <p:ph idx="11" type="ftr"/>
          </p:nvPr>
        </p:nvSpPr>
        <p:spPr>
          <a:xfrm>
            <a:off x="4721454" y="7232650"/>
            <a:ext cx="4374600" cy="387300"/>
          </a:xfrm>
          <a:prstGeom prst="rect">
            <a:avLst/>
          </a:prstGeom>
          <a:noFill/>
          <a:ln>
            <a:noFill/>
          </a:ln>
        </p:spPr>
        <p:txBody>
          <a:bodyPr anchorCtr="0" anchor="t" bIns="50925" lIns="101850" spcFirstLastPara="1" rIns="101850" wrap="square" tIns="50925">
            <a:noAutofit/>
          </a:bodyPr>
          <a:lstStyle/>
          <a:p>
            <a:pPr indent="0" lvl="0" marL="0" rtl="0" algn="ctr">
              <a:spcBef>
                <a:spcPts val="0"/>
              </a:spcBef>
              <a:spcAft>
                <a:spcPts val="0"/>
              </a:spcAft>
              <a:buNone/>
            </a:pPr>
            <a:r>
              <a:rPr lang="en-US"/>
              <a:t>© 2023</a:t>
            </a:r>
            <a:endParaRPr/>
          </a:p>
        </p:txBody>
      </p:sp>
      <p:sp>
        <p:nvSpPr>
          <p:cNvPr id="151" name="Google Shape;151;p19"/>
          <p:cNvSpPr txBox="1"/>
          <p:nvPr>
            <p:ph idx="12" type="sldNum"/>
          </p:nvPr>
        </p:nvSpPr>
        <p:spPr>
          <a:xfrm>
            <a:off x="10086366" y="7232650"/>
            <a:ext cx="3223200" cy="387300"/>
          </a:xfrm>
          <a:prstGeom prst="rect">
            <a:avLst/>
          </a:prstGeom>
          <a:noFill/>
          <a:ln>
            <a:noFill/>
          </a:ln>
        </p:spPr>
        <p:txBody>
          <a:bodyPr anchorCtr="0" anchor="t" bIns="50925" lIns="101850" spcFirstLastPara="1" rIns="101850" wrap="square" tIns="50925">
            <a:noAutofit/>
          </a:bodyPr>
          <a:lstStyle/>
          <a:p>
            <a:pPr indent="0" lvl="0" marL="0" rtl="0" algn="r">
              <a:spcBef>
                <a:spcPts val="0"/>
              </a:spcBef>
              <a:spcAft>
                <a:spcPts val="0"/>
              </a:spcAft>
              <a:buNone/>
            </a:pPr>
            <a:fld id="{00000000-1234-1234-1234-123412341234}" type="slidenum">
              <a:rPr lang="en-US"/>
              <a:t>‹#›</a:t>
            </a:fld>
            <a:endParaRPr/>
          </a:p>
        </p:txBody>
      </p:sp>
      <p:pic>
        <p:nvPicPr>
          <p:cNvPr id="152" name="Google Shape;152;p19"/>
          <p:cNvPicPr preferRelativeResize="0"/>
          <p:nvPr/>
        </p:nvPicPr>
        <p:blipFill>
          <a:blip r:embed="rId3">
            <a:alphaModFix/>
          </a:blip>
          <a:stretch>
            <a:fillRect/>
          </a:stretch>
        </p:blipFill>
        <p:spPr>
          <a:xfrm>
            <a:off x="3086533" y="2200025"/>
            <a:ext cx="7644450" cy="4450000"/>
          </a:xfrm>
          <a:prstGeom prst="rect">
            <a:avLst/>
          </a:prstGeom>
          <a:noFill/>
          <a:ln>
            <a:noFill/>
          </a:ln>
        </p:spPr>
      </p:pic>
      <p:cxnSp>
        <p:nvCxnSpPr>
          <p:cNvPr id="153" name="Google Shape;153;p19"/>
          <p:cNvCxnSpPr/>
          <p:nvPr/>
        </p:nvCxnSpPr>
        <p:spPr>
          <a:xfrm>
            <a:off x="4441850" y="1906150"/>
            <a:ext cx="1718400" cy="923100"/>
          </a:xfrm>
          <a:prstGeom prst="straightConnector1">
            <a:avLst/>
          </a:prstGeom>
          <a:noFill/>
          <a:ln cap="flat" cmpd="sng" w="38100">
            <a:solidFill>
              <a:srgbClr val="FF0000"/>
            </a:solidFill>
            <a:prstDash val="solid"/>
            <a:round/>
            <a:headEnd len="med" w="med" type="none"/>
            <a:tailEnd len="med" w="med" type="none"/>
          </a:ln>
        </p:spPr>
      </p:cxnSp>
      <p:cxnSp>
        <p:nvCxnSpPr>
          <p:cNvPr id="154" name="Google Shape;154;p19"/>
          <p:cNvCxnSpPr/>
          <p:nvPr/>
        </p:nvCxnSpPr>
        <p:spPr>
          <a:xfrm flipH="1" rot="10800000">
            <a:off x="4510750" y="1906050"/>
            <a:ext cx="1647000" cy="947400"/>
          </a:xfrm>
          <a:prstGeom prst="straightConnector1">
            <a:avLst/>
          </a:prstGeom>
          <a:noFill/>
          <a:ln cap="flat" cmpd="sng" w="38100">
            <a:solidFill>
              <a:srgbClr val="FF0000"/>
            </a:solidFill>
            <a:prstDash val="solid"/>
            <a:round/>
            <a:headEnd len="med" w="med" type="none"/>
            <a:tailEnd len="med" w="med" type="none"/>
          </a:ln>
        </p:spPr>
      </p:cxnSp>
      <p:sp>
        <p:nvSpPr>
          <p:cNvPr id="155" name="Google Shape;155;p19"/>
          <p:cNvSpPr txBox="1"/>
          <p:nvPr/>
        </p:nvSpPr>
        <p:spPr>
          <a:xfrm>
            <a:off x="829550" y="1796625"/>
            <a:ext cx="3612300" cy="72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400">
                <a:solidFill>
                  <a:srgbClr val="FF0000"/>
                </a:solidFill>
              </a:rPr>
              <a:t>Value Speculation (Dangerous and Expensive if Wrong)</a:t>
            </a:r>
            <a:endParaRPr sz="2400">
              <a:solidFill>
                <a:srgbClr val="FF0000"/>
              </a:solidFill>
            </a:endParaRPr>
          </a:p>
        </p:txBody>
      </p:sp>
      <p:sp>
        <p:nvSpPr>
          <p:cNvPr id="156" name="Google Shape;156;p19"/>
          <p:cNvSpPr/>
          <p:nvPr/>
        </p:nvSpPr>
        <p:spPr>
          <a:xfrm>
            <a:off x="4409300" y="6000925"/>
            <a:ext cx="1783500" cy="996600"/>
          </a:xfrm>
          <a:prstGeom prst="rect">
            <a:avLst/>
          </a:prstGeom>
          <a:noFill/>
          <a:ln cap="flat" cmpd="sng" w="3810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7" name="Google Shape;157;p19"/>
          <p:cNvSpPr txBox="1"/>
          <p:nvPr/>
        </p:nvSpPr>
        <p:spPr>
          <a:xfrm>
            <a:off x="439150" y="5928775"/>
            <a:ext cx="4071600" cy="114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800">
                <a:solidFill>
                  <a:srgbClr val="6AA84F"/>
                </a:solidFill>
              </a:rPr>
              <a:t>Predict Requests? Similar to Prefetcher</a:t>
            </a:r>
            <a:endParaRPr sz="2800">
              <a:solidFill>
                <a:srgbClr val="6AA84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0"/>
          <p:cNvSpPr txBox="1"/>
          <p:nvPr>
            <p:ph type="title"/>
          </p:nvPr>
        </p:nvSpPr>
        <p:spPr>
          <a:xfrm>
            <a:off x="507951" y="228600"/>
            <a:ext cx="12801600" cy="685800"/>
          </a:xfrm>
          <a:prstGeom prst="rect">
            <a:avLst/>
          </a:prstGeom>
          <a:noFill/>
          <a:ln>
            <a:noFill/>
          </a:ln>
        </p:spPr>
        <p:txBody>
          <a:bodyPr anchorCtr="0" anchor="ctr" bIns="50925" lIns="101875" spcFirstLastPara="1" rIns="101875" wrap="square" tIns="50925">
            <a:noAutofit/>
          </a:bodyPr>
          <a:lstStyle/>
          <a:p>
            <a:pPr indent="0" lvl="0" marL="0" rtl="0" algn="l">
              <a:spcBef>
                <a:spcPts val="0"/>
              </a:spcBef>
              <a:spcAft>
                <a:spcPts val="0"/>
              </a:spcAft>
              <a:buNone/>
            </a:pPr>
            <a:r>
              <a:rPr lang="en-US"/>
              <a:t>Motivation: </a:t>
            </a:r>
            <a:r>
              <a:rPr lang="en-US"/>
              <a:t>Example Walkthrough</a:t>
            </a:r>
            <a:r>
              <a:rPr lang="en-US"/>
              <a:t> </a:t>
            </a:r>
            <a:endParaRPr/>
          </a:p>
        </p:txBody>
      </p:sp>
      <p:sp>
        <p:nvSpPr>
          <p:cNvPr id="163" name="Google Shape;163;p20"/>
          <p:cNvSpPr txBox="1"/>
          <p:nvPr>
            <p:ph idx="1" type="body"/>
          </p:nvPr>
        </p:nvSpPr>
        <p:spPr>
          <a:xfrm>
            <a:off x="507951" y="1251750"/>
            <a:ext cx="12801600" cy="5268900"/>
          </a:xfrm>
          <a:prstGeom prst="rect">
            <a:avLst/>
          </a:prstGeom>
          <a:noFill/>
          <a:ln>
            <a:noFill/>
          </a:ln>
        </p:spPr>
        <p:txBody>
          <a:bodyPr anchorCtr="0" anchor="t" bIns="50925" lIns="101875" spcFirstLastPara="1" rIns="101875" wrap="square" tIns="50925">
            <a:noAutofit/>
          </a:bodyPr>
          <a:lstStyle/>
          <a:p>
            <a:pPr indent="0" lvl="0" marL="0" rtl="0" algn="l">
              <a:spcBef>
                <a:spcPts val="0"/>
              </a:spcBef>
              <a:spcAft>
                <a:spcPts val="0"/>
              </a:spcAft>
              <a:buNone/>
            </a:pPr>
            <a:r>
              <a:rPr lang="en-US"/>
              <a:t>Worst number of unique messages for write permission to a cache line </a:t>
            </a:r>
            <a:endParaRPr/>
          </a:p>
        </p:txBody>
      </p:sp>
      <p:sp>
        <p:nvSpPr>
          <p:cNvPr id="164" name="Google Shape;164;p20"/>
          <p:cNvSpPr txBox="1"/>
          <p:nvPr>
            <p:ph idx="11" type="ftr"/>
          </p:nvPr>
        </p:nvSpPr>
        <p:spPr>
          <a:xfrm>
            <a:off x="4721454" y="7232650"/>
            <a:ext cx="4374600" cy="387300"/>
          </a:xfrm>
          <a:prstGeom prst="rect">
            <a:avLst/>
          </a:prstGeom>
          <a:noFill/>
          <a:ln>
            <a:noFill/>
          </a:ln>
        </p:spPr>
        <p:txBody>
          <a:bodyPr anchorCtr="0" anchor="t" bIns="50925" lIns="101850" spcFirstLastPara="1" rIns="101850" wrap="square" tIns="50925">
            <a:noAutofit/>
          </a:bodyPr>
          <a:lstStyle/>
          <a:p>
            <a:pPr indent="0" lvl="0" marL="0" rtl="0" algn="ctr">
              <a:spcBef>
                <a:spcPts val="0"/>
              </a:spcBef>
              <a:spcAft>
                <a:spcPts val="0"/>
              </a:spcAft>
              <a:buNone/>
            </a:pPr>
            <a:r>
              <a:rPr lang="en-US"/>
              <a:t>© 2023</a:t>
            </a:r>
            <a:endParaRPr/>
          </a:p>
        </p:txBody>
      </p:sp>
      <p:sp>
        <p:nvSpPr>
          <p:cNvPr id="165" name="Google Shape;165;p20"/>
          <p:cNvSpPr txBox="1"/>
          <p:nvPr>
            <p:ph idx="12" type="sldNum"/>
          </p:nvPr>
        </p:nvSpPr>
        <p:spPr>
          <a:xfrm>
            <a:off x="10086366" y="7232650"/>
            <a:ext cx="3223200" cy="387300"/>
          </a:xfrm>
          <a:prstGeom prst="rect">
            <a:avLst/>
          </a:prstGeom>
          <a:noFill/>
          <a:ln>
            <a:noFill/>
          </a:ln>
        </p:spPr>
        <p:txBody>
          <a:bodyPr anchorCtr="0" anchor="t" bIns="50925" lIns="101850" spcFirstLastPara="1" rIns="101850" wrap="square" tIns="50925">
            <a:noAutofit/>
          </a:bodyPr>
          <a:lstStyle/>
          <a:p>
            <a:pPr indent="0" lvl="0" marL="0" rtl="0" algn="r">
              <a:spcBef>
                <a:spcPts val="0"/>
              </a:spcBef>
              <a:spcAft>
                <a:spcPts val="0"/>
              </a:spcAft>
              <a:buNone/>
            </a:pPr>
            <a:fld id="{00000000-1234-1234-1234-123412341234}" type="slidenum">
              <a:rPr lang="en-US"/>
              <a:t>‹#›</a:t>
            </a:fld>
            <a:endParaRPr/>
          </a:p>
        </p:txBody>
      </p:sp>
      <p:pic>
        <p:nvPicPr>
          <p:cNvPr id="166" name="Google Shape;166;p20"/>
          <p:cNvPicPr preferRelativeResize="0"/>
          <p:nvPr/>
        </p:nvPicPr>
        <p:blipFill>
          <a:blip r:embed="rId3">
            <a:alphaModFix/>
          </a:blip>
          <a:stretch>
            <a:fillRect/>
          </a:stretch>
        </p:blipFill>
        <p:spPr>
          <a:xfrm>
            <a:off x="3086533" y="2200025"/>
            <a:ext cx="7644450" cy="4450000"/>
          </a:xfrm>
          <a:prstGeom prst="rect">
            <a:avLst/>
          </a:prstGeom>
          <a:noFill/>
          <a:ln>
            <a:noFill/>
          </a:ln>
        </p:spPr>
      </p:pic>
      <p:cxnSp>
        <p:nvCxnSpPr>
          <p:cNvPr id="167" name="Google Shape;167;p20"/>
          <p:cNvCxnSpPr/>
          <p:nvPr/>
        </p:nvCxnSpPr>
        <p:spPr>
          <a:xfrm>
            <a:off x="4441850" y="1906150"/>
            <a:ext cx="1718400" cy="923100"/>
          </a:xfrm>
          <a:prstGeom prst="straightConnector1">
            <a:avLst/>
          </a:prstGeom>
          <a:noFill/>
          <a:ln cap="flat" cmpd="sng" w="38100">
            <a:solidFill>
              <a:srgbClr val="FF0000"/>
            </a:solidFill>
            <a:prstDash val="solid"/>
            <a:round/>
            <a:headEnd len="med" w="med" type="none"/>
            <a:tailEnd len="med" w="med" type="none"/>
          </a:ln>
        </p:spPr>
      </p:cxnSp>
      <p:cxnSp>
        <p:nvCxnSpPr>
          <p:cNvPr id="168" name="Google Shape;168;p20"/>
          <p:cNvCxnSpPr/>
          <p:nvPr/>
        </p:nvCxnSpPr>
        <p:spPr>
          <a:xfrm flipH="1" rot="10800000">
            <a:off x="4510750" y="1906050"/>
            <a:ext cx="1647000" cy="947400"/>
          </a:xfrm>
          <a:prstGeom prst="straightConnector1">
            <a:avLst/>
          </a:prstGeom>
          <a:noFill/>
          <a:ln cap="flat" cmpd="sng" w="38100">
            <a:solidFill>
              <a:srgbClr val="FF0000"/>
            </a:solidFill>
            <a:prstDash val="solid"/>
            <a:round/>
            <a:headEnd len="med" w="med" type="none"/>
            <a:tailEnd len="med" w="med" type="none"/>
          </a:ln>
        </p:spPr>
      </p:cxnSp>
      <p:sp>
        <p:nvSpPr>
          <p:cNvPr id="169" name="Google Shape;169;p20"/>
          <p:cNvSpPr txBox="1"/>
          <p:nvPr/>
        </p:nvSpPr>
        <p:spPr>
          <a:xfrm>
            <a:off x="829550" y="1796625"/>
            <a:ext cx="3612300" cy="72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400">
                <a:solidFill>
                  <a:srgbClr val="FF0000"/>
                </a:solidFill>
              </a:rPr>
              <a:t>Value Speculation (Dangerous and Expensive if Wrong)</a:t>
            </a:r>
            <a:endParaRPr sz="2400">
              <a:solidFill>
                <a:srgbClr val="FF0000"/>
              </a:solidFill>
            </a:endParaRPr>
          </a:p>
        </p:txBody>
      </p:sp>
      <p:sp>
        <p:nvSpPr>
          <p:cNvPr id="170" name="Google Shape;170;p20"/>
          <p:cNvSpPr/>
          <p:nvPr/>
        </p:nvSpPr>
        <p:spPr>
          <a:xfrm>
            <a:off x="4409300" y="6000925"/>
            <a:ext cx="1783500" cy="996600"/>
          </a:xfrm>
          <a:prstGeom prst="rect">
            <a:avLst/>
          </a:prstGeom>
          <a:noFill/>
          <a:ln cap="flat" cmpd="sng" w="3810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1" name="Google Shape;171;p20"/>
          <p:cNvSpPr txBox="1"/>
          <p:nvPr/>
        </p:nvSpPr>
        <p:spPr>
          <a:xfrm>
            <a:off x="439150" y="5928775"/>
            <a:ext cx="4071600" cy="114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800">
                <a:solidFill>
                  <a:srgbClr val="6AA84F"/>
                </a:solidFill>
              </a:rPr>
              <a:t>Predict Requests? Similar to Prefetcher</a:t>
            </a:r>
            <a:endParaRPr sz="2800">
              <a:solidFill>
                <a:srgbClr val="6AA84F"/>
              </a:solidFill>
            </a:endParaRPr>
          </a:p>
        </p:txBody>
      </p:sp>
      <p:sp>
        <p:nvSpPr>
          <p:cNvPr id="172" name="Google Shape;172;p20"/>
          <p:cNvSpPr/>
          <p:nvPr/>
        </p:nvSpPr>
        <p:spPr>
          <a:xfrm>
            <a:off x="7607600" y="6000925"/>
            <a:ext cx="1783500" cy="996600"/>
          </a:xfrm>
          <a:prstGeom prst="rect">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3" name="Google Shape;173;p20"/>
          <p:cNvSpPr/>
          <p:nvPr/>
        </p:nvSpPr>
        <p:spPr>
          <a:xfrm>
            <a:off x="7607600" y="1961900"/>
            <a:ext cx="1783500" cy="996600"/>
          </a:xfrm>
          <a:prstGeom prst="rect">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4" name="Google Shape;174;p20"/>
          <p:cNvSpPr txBox="1"/>
          <p:nvPr/>
        </p:nvSpPr>
        <p:spPr>
          <a:xfrm>
            <a:off x="10564025" y="3854575"/>
            <a:ext cx="3391200" cy="114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800">
                <a:solidFill>
                  <a:srgbClr val="0000FF"/>
                </a:solidFill>
              </a:rPr>
              <a:t>Predict Home Site Requests on Processor Lines?</a:t>
            </a:r>
            <a:endParaRPr sz="2800">
              <a:solidFill>
                <a:srgbClr val="0000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1"/>
          <p:cNvSpPr txBox="1"/>
          <p:nvPr>
            <p:ph type="title"/>
          </p:nvPr>
        </p:nvSpPr>
        <p:spPr>
          <a:xfrm>
            <a:off x="508001" y="228600"/>
            <a:ext cx="12801600" cy="685800"/>
          </a:xfrm>
          <a:prstGeom prst="rect">
            <a:avLst/>
          </a:prstGeom>
          <a:noFill/>
          <a:ln>
            <a:noFill/>
          </a:ln>
        </p:spPr>
        <p:txBody>
          <a:bodyPr anchorCtr="0" anchor="ctr" bIns="50925" lIns="101875" spcFirstLastPara="1" rIns="101875" wrap="square" tIns="50925">
            <a:noAutofit/>
          </a:bodyPr>
          <a:lstStyle/>
          <a:p>
            <a:pPr indent="0" lvl="0" marL="0" rtl="0" algn="l">
              <a:spcBef>
                <a:spcPts val="0"/>
              </a:spcBef>
              <a:spcAft>
                <a:spcPts val="0"/>
              </a:spcAft>
              <a:buNone/>
            </a:pPr>
            <a:r>
              <a:rPr lang="en-US"/>
              <a:t>Motivation: MESI Protocol State Transitions</a:t>
            </a:r>
            <a:endParaRPr/>
          </a:p>
        </p:txBody>
      </p:sp>
      <p:sp>
        <p:nvSpPr>
          <p:cNvPr id="180" name="Google Shape;180;p21"/>
          <p:cNvSpPr txBox="1"/>
          <p:nvPr>
            <p:ph idx="11" type="ftr"/>
          </p:nvPr>
        </p:nvSpPr>
        <p:spPr>
          <a:xfrm>
            <a:off x="4721454" y="7232650"/>
            <a:ext cx="4374600" cy="387300"/>
          </a:xfrm>
          <a:prstGeom prst="rect">
            <a:avLst/>
          </a:prstGeom>
          <a:noFill/>
          <a:ln>
            <a:noFill/>
          </a:ln>
        </p:spPr>
        <p:txBody>
          <a:bodyPr anchorCtr="0" anchor="t" bIns="50925" lIns="101850" spcFirstLastPara="1" rIns="101850" wrap="square" tIns="50925">
            <a:noAutofit/>
          </a:bodyPr>
          <a:lstStyle/>
          <a:p>
            <a:pPr indent="0" lvl="0" marL="0" rtl="0" algn="ctr">
              <a:spcBef>
                <a:spcPts val="0"/>
              </a:spcBef>
              <a:spcAft>
                <a:spcPts val="0"/>
              </a:spcAft>
              <a:buNone/>
            </a:pPr>
            <a:r>
              <a:rPr lang="en-US"/>
              <a:t>© 2023</a:t>
            </a:r>
            <a:endParaRPr/>
          </a:p>
        </p:txBody>
      </p:sp>
      <p:sp>
        <p:nvSpPr>
          <p:cNvPr id="181" name="Google Shape;181;p21"/>
          <p:cNvSpPr txBox="1"/>
          <p:nvPr>
            <p:ph idx="12" type="sldNum"/>
          </p:nvPr>
        </p:nvSpPr>
        <p:spPr>
          <a:xfrm>
            <a:off x="10086366" y="7232650"/>
            <a:ext cx="3223200" cy="387300"/>
          </a:xfrm>
          <a:prstGeom prst="rect">
            <a:avLst/>
          </a:prstGeom>
          <a:noFill/>
          <a:ln>
            <a:noFill/>
          </a:ln>
        </p:spPr>
        <p:txBody>
          <a:bodyPr anchorCtr="0" anchor="t" bIns="50925" lIns="101850" spcFirstLastPara="1" rIns="101850" wrap="square" tIns="50925">
            <a:noAutofit/>
          </a:bodyPr>
          <a:lstStyle/>
          <a:p>
            <a:pPr indent="0" lvl="0" marL="0" rtl="0" algn="r">
              <a:spcBef>
                <a:spcPts val="0"/>
              </a:spcBef>
              <a:spcAft>
                <a:spcPts val="0"/>
              </a:spcAft>
              <a:buNone/>
            </a:pPr>
            <a:fld id="{00000000-1234-1234-1234-123412341234}" type="slidenum">
              <a:rPr lang="en-US"/>
              <a:t>‹#›</a:t>
            </a:fld>
            <a:endParaRPr/>
          </a:p>
        </p:txBody>
      </p:sp>
      <p:pic>
        <p:nvPicPr>
          <p:cNvPr id="182" name="Google Shape;182;p21"/>
          <p:cNvPicPr preferRelativeResize="0"/>
          <p:nvPr/>
        </p:nvPicPr>
        <p:blipFill>
          <a:blip r:embed="rId3">
            <a:alphaModFix/>
          </a:blip>
          <a:stretch>
            <a:fillRect/>
          </a:stretch>
        </p:blipFill>
        <p:spPr>
          <a:xfrm>
            <a:off x="3352400" y="1107476"/>
            <a:ext cx="6477701" cy="5932075"/>
          </a:xfrm>
          <a:prstGeom prst="rect">
            <a:avLst/>
          </a:prstGeom>
          <a:noFill/>
          <a:ln>
            <a:noFill/>
          </a:ln>
        </p:spPr>
      </p:pic>
      <p:sp>
        <p:nvSpPr>
          <p:cNvPr id="183" name="Google Shape;183;p21"/>
          <p:cNvSpPr txBox="1"/>
          <p:nvPr/>
        </p:nvSpPr>
        <p:spPr>
          <a:xfrm>
            <a:off x="10284400" y="1427450"/>
            <a:ext cx="3025200" cy="559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rgbClr val="0000FF"/>
              </a:solidFill>
            </a:endParaRPr>
          </a:p>
          <a:p>
            <a:pPr indent="0" lvl="0" marL="0" rtl="0" algn="l">
              <a:spcBef>
                <a:spcPts val="0"/>
              </a:spcBef>
              <a:spcAft>
                <a:spcPts val="0"/>
              </a:spcAft>
              <a:buNone/>
            </a:pPr>
            <a:r>
              <a:t/>
            </a:r>
            <a:endParaRPr sz="2800">
              <a:solidFill>
                <a:srgbClr val="0000FF"/>
              </a:solidFill>
            </a:endParaRPr>
          </a:p>
          <a:p>
            <a:pPr indent="0" lvl="0" marL="0" rtl="0" algn="l">
              <a:spcBef>
                <a:spcPts val="0"/>
              </a:spcBef>
              <a:spcAft>
                <a:spcPts val="0"/>
              </a:spcAft>
              <a:buNone/>
            </a:pPr>
            <a:r>
              <a:rPr lang="en-US" sz="2800">
                <a:solidFill>
                  <a:srgbClr val="0000FF"/>
                </a:solidFill>
              </a:rPr>
              <a:t>Blue</a:t>
            </a:r>
            <a:r>
              <a:rPr lang="en-US" sz="2800">
                <a:solidFill>
                  <a:srgbClr val="0000FF"/>
                </a:solidFill>
              </a:rPr>
              <a:t> - Processor Actions</a:t>
            </a:r>
            <a:endParaRPr sz="2800">
              <a:solidFill>
                <a:srgbClr val="0000FF"/>
              </a:solidFill>
            </a:endParaRPr>
          </a:p>
          <a:p>
            <a:pPr indent="0" lvl="0" marL="0" rtl="0" algn="l">
              <a:spcBef>
                <a:spcPts val="0"/>
              </a:spcBef>
              <a:spcAft>
                <a:spcPts val="0"/>
              </a:spcAft>
              <a:buNone/>
            </a:pPr>
            <a:r>
              <a:t/>
            </a:r>
            <a:endParaRPr sz="2800">
              <a:solidFill>
                <a:srgbClr val="2897AF"/>
              </a:solidFill>
            </a:endParaRPr>
          </a:p>
          <a:p>
            <a:pPr indent="0" lvl="0" marL="0" rtl="0" algn="l">
              <a:spcBef>
                <a:spcPts val="0"/>
              </a:spcBef>
              <a:spcAft>
                <a:spcPts val="0"/>
              </a:spcAft>
              <a:buNone/>
            </a:pPr>
            <a:r>
              <a:t/>
            </a:r>
            <a:endParaRPr sz="2800">
              <a:solidFill>
                <a:srgbClr val="333399"/>
              </a:solidFill>
            </a:endParaRPr>
          </a:p>
          <a:p>
            <a:pPr indent="0" lvl="0" marL="0" rtl="0" algn="l">
              <a:spcBef>
                <a:spcPts val="0"/>
              </a:spcBef>
              <a:spcAft>
                <a:spcPts val="0"/>
              </a:spcAft>
              <a:buNone/>
            </a:pPr>
            <a:r>
              <a:rPr lang="en-US" sz="2800">
                <a:solidFill>
                  <a:srgbClr val="FF0000"/>
                </a:solidFill>
              </a:rPr>
              <a:t>Red</a:t>
            </a:r>
            <a:r>
              <a:rPr lang="en-US" sz="2800">
                <a:solidFill>
                  <a:srgbClr val="FF0000"/>
                </a:solidFill>
              </a:rPr>
              <a:t> - Bus Transactions</a:t>
            </a:r>
            <a:endParaRPr sz="2800">
              <a:solidFill>
                <a:srgbClr val="FF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CE-wide">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