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1F3144-FD17-4F5D-8042-91F3DC57A0B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1A816A6-A951-4B34-99FC-44D88F15D75F}">
      <dgm:prSet/>
      <dgm:spPr/>
      <dgm:t>
        <a:bodyPr/>
        <a:lstStyle/>
        <a:p>
          <a:r>
            <a:rPr lang="ru-RU" b="1"/>
            <a:t>Элементы интерфейса:</a:t>
          </a:r>
          <a:endParaRPr lang="en-US"/>
        </a:p>
      </dgm:t>
    </dgm:pt>
    <dgm:pt modelId="{A1082F8A-9539-48C5-95B5-DF09C528B622}" type="parTrans" cxnId="{1B4BADD8-12DA-49FD-8BD2-ECF3B0A0CBBD}">
      <dgm:prSet/>
      <dgm:spPr/>
      <dgm:t>
        <a:bodyPr/>
        <a:lstStyle/>
        <a:p>
          <a:endParaRPr lang="en-US"/>
        </a:p>
      </dgm:t>
    </dgm:pt>
    <dgm:pt modelId="{3DD9E7D5-8C9B-42EC-922E-C1C9FEA09AA5}" type="sibTrans" cxnId="{1B4BADD8-12DA-49FD-8BD2-ECF3B0A0CBBD}">
      <dgm:prSet/>
      <dgm:spPr/>
      <dgm:t>
        <a:bodyPr/>
        <a:lstStyle/>
        <a:p>
          <a:endParaRPr lang="en-US"/>
        </a:p>
      </dgm:t>
    </dgm:pt>
    <dgm:pt modelId="{E9534031-6572-4655-B556-9903994D678A}">
      <dgm:prSet/>
      <dgm:spPr/>
      <dgm:t>
        <a:bodyPr/>
        <a:lstStyle/>
        <a:p>
          <a:r>
            <a:rPr lang="ru-RU"/>
            <a:t>Выпадающий список криптовалют</a:t>
          </a:r>
          <a:endParaRPr lang="en-US"/>
        </a:p>
      </dgm:t>
    </dgm:pt>
    <dgm:pt modelId="{B20FA9CF-C670-43DA-8521-EC87167B7D97}" type="parTrans" cxnId="{0FF790B6-565B-4A74-B63E-0F3AA7E51E3F}">
      <dgm:prSet/>
      <dgm:spPr/>
      <dgm:t>
        <a:bodyPr/>
        <a:lstStyle/>
        <a:p>
          <a:endParaRPr lang="en-US"/>
        </a:p>
      </dgm:t>
    </dgm:pt>
    <dgm:pt modelId="{FBFEEDC5-99C7-4D57-8E04-0856AB65DD67}" type="sibTrans" cxnId="{0FF790B6-565B-4A74-B63E-0F3AA7E51E3F}">
      <dgm:prSet/>
      <dgm:spPr/>
      <dgm:t>
        <a:bodyPr/>
        <a:lstStyle/>
        <a:p>
          <a:endParaRPr lang="en-US"/>
        </a:p>
      </dgm:t>
    </dgm:pt>
    <dgm:pt modelId="{57F864B4-46FF-49B0-A041-B8248344800E}">
      <dgm:prSet/>
      <dgm:spPr/>
      <dgm:t>
        <a:bodyPr/>
        <a:lstStyle/>
        <a:p>
          <a:r>
            <a:rPr lang="ru-RU"/>
            <a:t>Информационная метка с названием</a:t>
          </a:r>
          <a:endParaRPr lang="en-US"/>
        </a:p>
      </dgm:t>
    </dgm:pt>
    <dgm:pt modelId="{A35F034C-38B2-4E6E-BF69-90C786840774}" type="parTrans" cxnId="{83F585CC-C063-443B-AEC1-DEF21B67E424}">
      <dgm:prSet/>
      <dgm:spPr/>
      <dgm:t>
        <a:bodyPr/>
        <a:lstStyle/>
        <a:p>
          <a:endParaRPr lang="en-US"/>
        </a:p>
      </dgm:t>
    </dgm:pt>
    <dgm:pt modelId="{47A821B5-7C38-44AC-9DC4-39341F025D0A}" type="sibTrans" cxnId="{83F585CC-C063-443B-AEC1-DEF21B67E424}">
      <dgm:prSet/>
      <dgm:spPr/>
      <dgm:t>
        <a:bodyPr/>
        <a:lstStyle/>
        <a:p>
          <a:endParaRPr lang="en-US"/>
        </a:p>
      </dgm:t>
    </dgm:pt>
    <dgm:pt modelId="{AD29F3FD-E957-4CAE-966F-7D442B4AD97A}">
      <dgm:prSet/>
      <dgm:spPr/>
      <dgm:t>
        <a:bodyPr/>
        <a:lstStyle/>
        <a:p>
          <a:r>
            <a:rPr lang="ru-RU"/>
            <a:t>Кнопка получения курса</a:t>
          </a:r>
          <a:endParaRPr lang="en-US"/>
        </a:p>
      </dgm:t>
    </dgm:pt>
    <dgm:pt modelId="{D8637327-7937-4FAE-AF95-F27D70996448}" type="parTrans" cxnId="{6B82493A-BDA1-4786-B509-1F4A5206553B}">
      <dgm:prSet/>
      <dgm:spPr/>
      <dgm:t>
        <a:bodyPr/>
        <a:lstStyle/>
        <a:p>
          <a:endParaRPr lang="en-US"/>
        </a:p>
      </dgm:t>
    </dgm:pt>
    <dgm:pt modelId="{668E2176-E599-4358-A509-35246F00B3A8}" type="sibTrans" cxnId="{6B82493A-BDA1-4786-B509-1F4A5206553B}">
      <dgm:prSet/>
      <dgm:spPr/>
      <dgm:t>
        <a:bodyPr/>
        <a:lstStyle/>
        <a:p>
          <a:endParaRPr lang="en-US"/>
        </a:p>
      </dgm:t>
    </dgm:pt>
    <dgm:pt modelId="{46ECC6CC-7B86-473E-954A-7E2528BE6202}">
      <dgm:prSet/>
      <dgm:spPr/>
      <dgm:t>
        <a:bodyPr/>
        <a:lstStyle/>
        <a:p>
          <a:r>
            <a:rPr lang="ru-RU"/>
            <a:t>Всплывающие окна с результатами</a:t>
          </a:r>
          <a:endParaRPr lang="en-US"/>
        </a:p>
      </dgm:t>
    </dgm:pt>
    <dgm:pt modelId="{D0F31C9E-5B40-4BF7-BE01-1B2195A19FCC}" type="parTrans" cxnId="{6D77C32C-6E95-46CE-9537-3E8E8CD8D018}">
      <dgm:prSet/>
      <dgm:spPr/>
      <dgm:t>
        <a:bodyPr/>
        <a:lstStyle/>
        <a:p>
          <a:endParaRPr lang="en-US"/>
        </a:p>
      </dgm:t>
    </dgm:pt>
    <dgm:pt modelId="{73409F02-70CF-4C3A-8704-9B96E59650F1}" type="sibTrans" cxnId="{6D77C32C-6E95-46CE-9537-3E8E8CD8D018}">
      <dgm:prSet/>
      <dgm:spPr/>
      <dgm:t>
        <a:bodyPr/>
        <a:lstStyle/>
        <a:p>
          <a:endParaRPr lang="en-US"/>
        </a:p>
      </dgm:t>
    </dgm:pt>
    <dgm:pt modelId="{937CAA7D-EEA8-483F-880E-CEFB06878930}" type="pres">
      <dgm:prSet presAssocID="{F71F3144-FD17-4F5D-8042-91F3DC57A0B5}" presName="linear" presStyleCnt="0">
        <dgm:presLayoutVars>
          <dgm:animLvl val="lvl"/>
          <dgm:resizeHandles val="exact"/>
        </dgm:presLayoutVars>
      </dgm:prSet>
      <dgm:spPr/>
    </dgm:pt>
    <dgm:pt modelId="{E9BEF1A8-860A-4D6A-9E5A-25E44A5FCD87}" type="pres">
      <dgm:prSet presAssocID="{41A816A6-A951-4B34-99FC-44D88F15D7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5DB70F-F8F6-4967-B891-637B95AC9377}" type="pres">
      <dgm:prSet presAssocID="{3DD9E7D5-8C9B-42EC-922E-C1C9FEA09AA5}" presName="spacer" presStyleCnt="0"/>
      <dgm:spPr/>
    </dgm:pt>
    <dgm:pt modelId="{EC1502F2-B4E6-453A-A56D-AF1A733ACFD6}" type="pres">
      <dgm:prSet presAssocID="{E9534031-6572-4655-B556-9903994D678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DEEDF55-4020-49A4-A308-1CDF5C8F7631}" type="pres">
      <dgm:prSet presAssocID="{FBFEEDC5-99C7-4D57-8E04-0856AB65DD67}" presName="spacer" presStyleCnt="0"/>
      <dgm:spPr/>
    </dgm:pt>
    <dgm:pt modelId="{DAAD647B-D413-4C95-A8BD-27FFCDBBE136}" type="pres">
      <dgm:prSet presAssocID="{57F864B4-46FF-49B0-A041-B8248344800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8418B01-C1F3-435E-B3D0-2343693EFE76}" type="pres">
      <dgm:prSet presAssocID="{47A821B5-7C38-44AC-9DC4-39341F025D0A}" presName="spacer" presStyleCnt="0"/>
      <dgm:spPr/>
    </dgm:pt>
    <dgm:pt modelId="{193AD717-9950-40D1-A57E-29512F09CFC7}" type="pres">
      <dgm:prSet presAssocID="{AD29F3FD-E957-4CAE-966F-7D442B4AD97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E6D1A65-EACB-4DCE-9282-56FD279E9AF2}" type="pres">
      <dgm:prSet presAssocID="{668E2176-E599-4358-A509-35246F00B3A8}" presName="spacer" presStyleCnt="0"/>
      <dgm:spPr/>
    </dgm:pt>
    <dgm:pt modelId="{DBD24060-D4BF-4FF5-B577-DA2FF4F35FAA}" type="pres">
      <dgm:prSet presAssocID="{46ECC6CC-7B86-473E-954A-7E2528BE620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D1891B-1852-413C-927F-0CF5FF4C4824}" type="presOf" srcId="{AD29F3FD-E957-4CAE-966F-7D442B4AD97A}" destId="{193AD717-9950-40D1-A57E-29512F09CFC7}" srcOrd="0" destOrd="0" presId="urn:microsoft.com/office/officeart/2005/8/layout/vList2"/>
    <dgm:cxn modelId="{5A36FD28-F073-434F-B991-96961F6C03BE}" type="presOf" srcId="{46ECC6CC-7B86-473E-954A-7E2528BE6202}" destId="{DBD24060-D4BF-4FF5-B577-DA2FF4F35FAA}" srcOrd="0" destOrd="0" presId="urn:microsoft.com/office/officeart/2005/8/layout/vList2"/>
    <dgm:cxn modelId="{6D77C32C-6E95-46CE-9537-3E8E8CD8D018}" srcId="{F71F3144-FD17-4F5D-8042-91F3DC57A0B5}" destId="{46ECC6CC-7B86-473E-954A-7E2528BE6202}" srcOrd="4" destOrd="0" parTransId="{D0F31C9E-5B40-4BF7-BE01-1B2195A19FCC}" sibTransId="{73409F02-70CF-4C3A-8704-9B96E59650F1}"/>
    <dgm:cxn modelId="{6B82493A-BDA1-4786-B509-1F4A5206553B}" srcId="{F71F3144-FD17-4F5D-8042-91F3DC57A0B5}" destId="{AD29F3FD-E957-4CAE-966F-7D442B4AD97A}" srcOrd="3" destOrd="0" parTransId="{D8637327-7937-4FAE-AF95-F27D70996448}" sibTransId="{668E2176-E599-4358-A509-35246F00B3A8}"/>
    <dgm:cxn modelId="{0BFE8540-C325-4179-BB72-29D18788A495}" type="presOf" srcId="{57F864B4-46FF-49B0-A041-B8248344800E}" destId="{DAAD647B-D413-4C95-A8BD-27FFCDBBE136}" srcOrd="0" destOrd="0" presId="urn:microsoft.com/office/officeart/2005/8/layout/vList2"/>
    <dgm:cxn modelId="{4E5EB46A-FEDD-44AA-A0B2-815AE8D122C1}" type="presOf" srcId="{41A816A6-A951-4B34-99FC-44D88F15D75F}" destId="{E9BEF1A8-860A-4D6A-9E5A-25E44A5FCD87}" srcOrd="0" destOrd="0" presId="urn:microsoft.com/office/officeart/2005/8/layout/vList2"/>
    <dgm:cxn modelId="{C871176B-CF8E-422B-A2EC-A3A382307BA2}" type="presOf" srcId="{E9534031-6572-4655-B556-9903994D678A}" destId="{EC1502F2-B4E6-453A-A56D-AF1A733ACFD6}" srcOrd="0" destOrd="0" presId="urn:microsoft.com/office/officeart/2005/8/layout/vList2"/>
    <dgm:cxn modelId="{AE0E326F-AB07-4318-9A2A-B83ACA128347}" type="presOf" srcId="{F71F3144-FD17-4F5D-8042-91F3DC57A0B5}" destId="{937CAA7D-EEA8-483F-880E-CEFB06878930}" srcOrd="0" destOrd="0" presId="urn:microsoft.com/office/officeart/2005/8/layout/vList2"/>
    <dgm:cxn modelId="{0FF790B6-565B-4A74-B63E-0F3AA7E51E3F}" srcId="{F71F3144-FD17-4F5D-8042-91F3DC57A0B5}" destId="{E9534031-6572-4655-B556-9903994D678A}" srcOrd="1" destOrd="0" parTransId="{B20FA9CF-C670-43DA-8521-EC87167B7D97}" sibTransId="{FBFEEDC5-99C7-4D57-8E04-0856AB65DD67}"/>
    <dgm:cxn modelId="{83F585CC-C063-443B-AEC1-DEF21B67E424}" srcId="{F71F3144-FD17-4F5D-8042-91F3DC57A0B5}" destId="{57F864B4-46FF-49B0-A041-B8248344800E}" srcOrd="2" destOrd="0" parTransId="{A35F034C-38B2-4E6E-BF69-90C786840774}" sibTransId="{47A821B5-7C38-44AC-9DC4-39341F025D0A}"/>
    <dgm:cxn modelId="{1B4BADD8-12DA-49FD-8BD2-ECF3B0A0CBBD}" srcId="{F71F3144-FD17-4F5D-8042-91F3DC57A0B5}" destId="{41A816A6-A951-4B34-99FC-44D88F15D75F}" srcOrd="0" destOrd="0" parTransId="{A1082F8A-9539-48C5-95B5-DF09C528B622}" sibTransId="{3DD9E7D5-8C9B-42EC-922E-C1C9FEA09AA5}"/>
    <dgm:cxn modelId="{E718B781-4BF4-4054-8568-C5EE4162BDB4}" type="presParOf" srcId="{937CAA7D-EEA8-483F-880E-CEFB06878930}" destId="{E9BEF1A8-860A-4D6A-9E5A-25E44A5FCD87}" srcOrd="0" destOrd="0" presId="urn:microsoft.com/office/officeart/2005/8/layout/vList2"/>
    <dgm:cxn modelId="{6EAB5E9A-13F9-4AA4-90CB-062969975440}" type="presParOf" srcId="{937CAA7D-EEA8-483F-880E-CEFB06878930}" destId="{605DB70F-F8F6-4967-B891-637B95AC9377}" srcOrd="1" destOrd="0" presId="urn:microsoft.com/office/officeart/2005/8/layout/vList2"/>
    <dgm:cxn modelId="{F8F81EF4-89B0-437E-B816-436E2FEE50C0}" type="presParOf" srcId="{937CAA7D-EEA8-483F-880E-CEFB06878930}" destId="{EC1502F2-B4E6-453A-A56D-AF1A733ACFD6}" srcOrd="2" destOrd="0" presId="urn:microsoft.com/office/officeart/2005/8/layout/vList2"/>
    <dgm:cxn modelId="{12E199EF-1EFB-41A3-9617-A2B627C37FE1}" type="presParOf" srcId="{937CAA7D-EEA8-483F-880E-CEFB06878930}" destId="{5DEEDF55-4020-49A4-A308-1CDF5C8F7631}" srcOrd="3" destOrd="0" presId="urn:microsoft.com/office/officeart/2005/8/layout/vList2"/>
    <dgm:cxn modelId="{C9C64693-6C02-4AAB-83F1-A1A86DA21DF7}" type="presParOf" srcId="{937CAA7D-EEA8-483F-880E-CEFB06878930}" destId="{DAAD647B-D413-4C95-A8BD-27FFCDBBE136}" srcOrd="4" destOrd="0" presId="urn:microsoft.com/office/officeart/2005/8/layout/vList2"/>
    <dgm:cxn modelId="{78A2AE7F-5A46-495D-A8CB-F95BF1128544}" type="presParOf" srcId="{937CAA7D-EEA8-483F-880E-CEFB06878930}" destId="{38418B01-C1F3-435E-B3D0-2343693EFE76}" srcOrd="5" destOrd="0" presId="urn:microsoft.com/office/officeart/2005/8/layout/vList2"/>
    <dgm:cxn modelId="{9EB7FF24-22F4-4ACE-B1A6-4790299348E1}" type="presParOf" srcId="{937CAA7D-EEA8-483F-880E-CEFB06878930}" destId="{193AD717-9950-40D1-A57E-29512F09CFC7}" srcOrd="6" destOrd="0" presId="urn:microsoft.com/office/officeart/2005/8/layout/vList2"/>
    <dgm:cxn modelId="{859EB574-F0A2-44D6-875B-5731A4FCEF55}" type="presParOf" srcId="{937CAA7D-EEA8-483F-880E-CEFB06878930}" destId="{2E6D1A65-EACB-4DCE-9282-56FD279E9AF2}" srcOrd="7" destOrd="0" presId="urn:microsoft.com/office/officeart/2005/8/layout/vList2"/>
    <dgm:cxn modelId="{C8BB7184-D867-4E58-B9BF-3B633D261CEC}" type="presParOf" srcId="{937CAA7D-EEA8-483F-880E-CEFB06878930}" destId="{DBD24060-D4BF-4FF5-B577-DA2FF4F35FA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BEF1A8-860A-4D6A-9E5A-25E44A5FCD87}">
      <dsp:nvSpPr>
        <dsp:cNvPr id="0" name=""/>
        <dsp:cNvSpPr/>
      </dsp:nvSpPr>
      <dsp:spPr>
        <a:xfrm>
          <a:off x="0" y="312239"/>
          <a:ext cx="5181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b="1" kern="1200"/>
            <a:t>Элементы интерфейса:</a:t>
          </a:r>
          <a:endParaRPr lang="en-US" sz="2700" kern="1200"/>
        </a:p>
      </dsp:txBody>
      <dsp:txXfrm>
        <a:off x="32384" y="344623"/>
        <a:ext cx="5116832" cy="598621"/>
      </dsp:txXfrm>
    </dsp:sp>
    <dsp:sp modelId="{EC1502F2-B4E6-453A-A56D-AF1A733ACFD6}">
      <dsp:nvSpPr>
        <dsp:cNvPr id="0" name=""/>
        <dsp:cNvSpPr/>
      </dsp:nvSpPr>
      <dsp:spPr>
        <a:xfrm>
          <a:off x="0" y="1053389"/>
          <a:ext cx="5181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Выпадающий список криптовалют</a:t>
          </a:r>
          <a:endParaRPr lang="en-US" sz="2700" kern="1200"/>
        </a:p>
      </dsp:txBody>
      <dsp:txXfrm>
        <a:off x="32384" y="1085773"/>
        <a:ext cx="5116832" cy="598621"/>
      </dsp:txXfrm>
    </dsp:sp>
    <dsp:sp modelId="{DAAD647B-D413-4C95-A8BD-27FFCDBBE136}">
      <dsp:nvSpPr>
        <dsp:cNvPr id="0" name=""/>
        <dsp:cNvSpPr/>
      </dsp:nvSpPr>
      <dsp:spPr>
        <a:xfrm>
          <a:off x="0" y="1794540"/>
          <a:ext cx="5181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Информационная метка с названием</a:t>
          </a:r>
          <a:endParaRPr lang="en-US" sz="2700" kern="1200"/>
        </a:p>
      </dsp:txBody>
      <dsp:txXfrm>
        <a:off x="32384" y="1826924"/>
        <a:ext cx="5116832" cy="598621"/>
      </dsp:txXfrm>
    </dsp:sp>
    <dsp:sp modelId="{193AD717-9950-40D1-A57E-29512F09CFC7}">
      <dsp:nvSpPr>
        <dsp:cNvPr id="0" name=""/>
        <dsp:cNvSpPr/>
      </dsp:nvSpPr>
      <dsp:spPr>
        <a:xfrm>
          <a:off x="0" y="2535690"/>
          <a:ext cx="5181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Кнопка получения курса</a:t>
          </a:r>
          <a:endParaRPr lang="en-US" sz="2700" kern="1200"/>
        </a:p>
      </dsp:txBody>
      <dsp:txXfrm>
        <a:off x="32384" y="2568074"/>
        <a:ext cx="5116832" cy="598621"/>
      </dsp:txXfrm>
    </dsp:sp>
    <dsp:sp modelId="{DBD24060-D4BF-4FF5-B577-DA2FF4F35FAA}">
      <dsp:nvSpPr>
        <dsp:cNvPr id="0" name=""/>
        <dsp:cNvSpPr/>
      </dsp:nvSpPr>
      <dsp:spPr>
        <a:xfrm>
          <a:off x="0" y="3276840"/>
          <a:ext cx="5181600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/>
            <a:t>Всплывающие окна с результатами</a:t>
          </a:r>
          <a:endParaRPr lang="en-US" sz="2700" kern="1200"/>
        </a:p>
      </dsp:txBody>
      <dsp:txXfrm>
        <a:off x="32384" y="3309224"/>
        <a:ext cx="5116832" cy="5986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0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5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4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1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5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425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380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9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278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209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4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11" r:id="rId4"/>
    <p:sldLayoutId id="2147483712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2950D9A-4705-4314-961A-4F88B2CE4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13969F2-ED52-4E5C-B3FC-01E01B8B9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571F3-2AD0-4A22-8D92-978DFD73C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631" y="749596"/>
            <a:ext cx="7416724" cy="3902149"/>
          </a:xfrm>
        </p:spPr>
        <p:txBody>
          <a:bodyPr anchor="t">
            <a:normAutofit fontScale="90000"/>
          </a:bodyPr>
          <a:lstStyle/>
          <a:p>
            <a:pPr algn="l"/>
            <a:r>
              <a:rPr lang="ru-RU" i="0" dirty="0"/>
              <a:t>Приложение для отслеживания курса криптовалют 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1C2C0B-D659-3694-A969-521A0348B1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870" y="4651745"/>
            <a:ext cx="4890977" cy="999460"/>
          </a:xfrm>
        </p:spPr>
        <p:txBody>
          <a:bodyPr anchor="b">
            <a:normAutofit lnSpcReduction="10000"/>
          </a:bodyPr>
          <a:lstStyle/>
          <a:p>
            <a:pPr algn="l"/>
            <a:r>
              <a:rPr lang="ru-RU" b="0" dirty="0"/>
              <a:t>Простое и удобное решение для получения актуальных данных </a:t>
            </a:r>
            <a:r>
              <a:rPr lang="ru-RU" dirty="0"/>
              <a:t>Автор:</a:t>
            </a:r>
            <a:r>
              <a:rPr lang="ru-RU" b="0" dirty="0"/>
              <a:t> Чехова Валентина</a:t>
            </a:r>
            <a:endParaRPr lang="ru-RU" dirty="0"/>
          </a:p>
        </p:txBody>
      </p:sp>
      <p:pic>
        <p:nvPicPr>
          <p:cNvPr id="4" name="Picture 3" descr="Розовые и синие облака">
            <a:extLst>
              <a:ext uri="{FF2B5EF4-FFF2-40B4-BE49-F238E27FC236}">
                <a16:creationId xmlns:a16="http://schemas.microsoft.com/office/drawing/2014/main" id="{EC1DB4C2-F352-01DE-9376-98D6768F7E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717" r="19139"/>
          <a:stretch>
            <a:fillRect/>
          </a:stretch>
        </p:blipFill>
        <p:spPr>
          <a:xfrm>
            <a:off x="5879804" y="-6350"/>
            <a:ext cx="6312196" cy="6874330"/>
          </a:xfrm>
          <a:custGeom>
            <a:avLst/>
            <a:gdLst/>
            <a:ahLst/>
            <a:cxnLst/>
            <a:rect l="l" t="t" r="r" b="b"/>
            <a:pathLst>
              <a:path w="6312196" h="6874330">
                <a:moveTo>
                  <a:pt x="2047193" y="0"/>
                </a:moveTo>
                <a:lnTo>
                  <a:pt x="6312196" y="0"/>
                </a:lnTo>
                <a:lnTo>
                  <a:pt x="6312196" y="6874330"/>
                </a:lnTo>
                <a:lnTo>
                  <a:pt x="0" y="6874330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3AC671C-E66F-43C5-A66A-C477339DD2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34715" y="0"/>
            <a:ext cx="914401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10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C9EC7-B0D0-08E7-A8B3-C77C5B86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/>
              <a:t>Проблема и решение</a:t>
            </a:r>
            <a:br>
              <a:rPr lang="ru-RU" b="1" i="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61504-6C02-F295-3C80-86C06F2600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Проблема:</a:t>
            </a:r>
            <a:endParaRPr lang="ru-RU" dirty="0"/>
          </a:p>
          <a:p>
            <a:r>
              <a:rPr lang="ru-RU" dirty="0"/>
              <a:t>Необходимость быстро узнавать актуальные курсы криптовалют</a:t>
            </a:r>
          </a:p>
          <a:p>
            <a:r>
              <a:rPr lang="ru-RU" dirty="0"/>
              <a:t>Множество сложных платформ с избыточной информацией</a:t>
            </a:r>
          </a:p>
          <a:p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63CF10F-6B11-4451-5CCB-1C12C5283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/>
              <a:t>Решение:</a:t>
            </a:r>
            <a:endParaRPr lang="ru-RU" dirty="0"/>
          </a:p>
          <a:p>
            <a:r>
              <a:rPr lang="ru-RU" dirty="0"/>
              <a:t>Простое </a:t>
            </a:r>
            <a:r>
              <a:rPr lang="ru-RU" dirty="0" err="1"/>
              <a:t>desktop</a:t>
            </a:r>
            <a:r>
              <a:rPr lang="ru-RU" dirty="0"/>
              <a:t>-приложение</a:t>
            </a:r>
          </a:p>
          <a:p>
            <a:r>
              <a:rPr lang="ru-RU" dirty="0"/>
              <a:t>Минималистичный интерфейс</a:t>
            </a:r>
          </a:p>
          <a:p>
            <a:r>
              <a:rPr lang="ru-RU" dirty="0"/>
              <a:t>Актуальные данные в реальном времени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313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E85B35-FFC0-AA69-5767-665C3FE64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/>
              <a:t>Функциональность</a:t>
            </a:r>
            <a:br>
              <a:rPr lang="ru-RU" b="1" i="0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C55D77-936E-9E4E-DFA3-0BC99066C7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Основные возможности:</a:t>
            </a:r>
            <a:endParaRPr lang="ru-RU" dirty="0"/>
          </a:p>
          <a:p>
            <a:r>
              <a:rPr lang="ru-RU" dirty="0"/>
              <a:t>Выбор из 11 популярных криптовалют</a:t>
            </a:r>
          </a:p>
          <a:p>
            <a:r>
              <a:rPr lang="ru-RU" dirty="0"/>
              <a:t>Получение актуального курса в долларах США</a:t>
            </a:r>
          </a:p>
          <a:p>
            <a:r>
              <a:rPr lang="ru-RU" dirty="0"/>
              <a:t>Отображение полного названия валюты</a:t>
            </a:r>
          </a:p>
          <a:p>
            <a:r>
              <a:rPr lang="ru-RU" dirty="0"/>
              <a:t>Обработка ошибок и уведомления пользователя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D7856D-3046-5A63-1A6F-9D84CFBF57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Поддерживаемые криптовалюты:</a:t>
            </a:r>
            <a:r>
              <a:rPr lang="ru-RU" dirty="0"/>
              <a:t> </a:t>
            </a:r>
          </a:p>
          <a:p>
            <a:pPr marL="0">
              <a:spcBef>
                <a:spcPts val="0"/>
              </a:spcBef>
            </a:pPr>
            <a:r>
              <a:rPr lang="en-US" dirty="0"/>
              <a:t>Bitcoin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Ethereum 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Tether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Binance Coin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Solana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USD Coin 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Dogecoin 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TRON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Cardano 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ChainLink </a:t>
            </a:r>
            <a:endParaRPr lang="ru-RU" dirty="0"/>
          </a:p>
          <a:p>
            <a:pPr marL="0">
              <a:spcBef>
                <a:spcPts val="0"/>
              </a:spcBef>
            </a:pPr>
            <a:r>
              <a:rPr lang="en-US" dirty="0"/>
              <a:t>Hyperliquid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7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4B3AA6-8F18-F070-9C91-80E01F72E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/>
              <a:t>Технические особенности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E8FF30-D6CF-ABB1-57D2-058C21C42D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Технологии:</a:t>
            </a:r>
            <a:endParaRPr lang="ru-RU" dirty="0"/>
          </a:p>
          <a:p>
            <a:r>
              <a:rPr lang="en-US" dirty="0"/>
              <a:t>Python 3.x</a:t>
            </a:r>
          </a:p>
          <a:p>
            <a:r>
              <a:rPr lang="en-US" dirty="0" err="1"/>
              <a:t>Tkinter</a:t>
            </a:r>
            <a:r>
              <a:rPr lang="en-US" dirty="0"/>
              <a:t> (</a:t>
            </a:r>
            <a:r>
              <a:rPr lang="ru-RU" dirty="0"/>
              <a:t>графический интерфейс)</a:t>
            </a:r>
          </a:p>
          <a:p>
            <a:r>
              <a:rPr lang="en-US" dirty="0"/>
              <a:t>Requests (HTTP-</a:t>
            </a:r>
            <a:r>
              <a:rPr lang="ru-RU" dirty="0"/>
              <a:t>запросы)</a:t>
            </a:r>
          </a:p>
          <a:p>
            <a:r>
              <a:rPr lang="en-US" dirty="0" err="1"/>
              <a:t>CoinLore</a:t>
            </a:r>
            <a:r>
              <a:rPr lang="en-US" dirty="0"/>
              <a:t> API (</a:t>
            </a:r>
            <a:r>
              <a:rPr lang="ru-RU" dirty="0"/>
              <a:t>источник данных)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221F5E0-BF87-3E8D-B223-8D3F9444B15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/>
              <a:t>Архитектура:</a:t>
            </a:r>
            <a:endParaRPr lang="ru-RU" dirty="0"/>
          </a:p>
          <a:p>
            <a:r>
              <a:rPr lang="ru-RU" dirty="0"/>
              <a:t>Модульная структура кода</a:t>
            </a:r>
          </a:p>
          <a:p>
            <a:r>
              <a:rPr lang="ru-RU" dirty="0"/>
              <a:t>Обработка исключений</a:t>
            </a:r>
          </a:p>
          <a:p>
            <a:r>
              <a:rPr lang="ru-RU" dirty="0"/>
              <a:t>Асинхронные запросы к API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025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FD713-B3FD-F840-B66E-8E05505CB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/>
              <a:t>Интерфейс пользователя</a:t>
            </a:r>
            <a:endParaRPr lang="ru-RU" dirty="0"/>
          </a:p>
        </p:txBody>
      </p:sp>
      <p:graphicFrame>
        <p:nvGraphicFramePr>
          <p:cNvPr id="10" name="Объект 2">
            <a:extLst>
              <a:ext uri="{FF2B5EF4-FFF2-40B4-BE49-F238E27FC236}">
                <a16:creationId xmlns:a16="http://schemas.microsoft.com/office/drawing/2014/main" id="{3E15F111-B3B7-AE6D-3F36-EC6FB9EE7E15}"/>
              </a:ext>
            </a:extLst>
          </p:cNvPr>
          <p:cNvGraphicFramePr>
            <a:graphicFrameLocks noGrp="1"/>
          </p:cNvGraphicFramePr>
          <p:nvPr>
            <p:ph sz="half" idx="1"/>
          </p:nvPr>
        </p:nvGraphicFramePr>
        <p:xfrm>
          <a:off x="838200" y="1924493"/>
          <a:ext cx="5181600" cy="42524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Объект 3">
            <a:extLst>
              <a:ext uri="{FF2B5EF4-FFF2-40B4-BE49-F238E27FC236}">
                <a16:creationId xmlns:a16="http://schemas.microsoft.com/office/drawing/2014/main" id="{0F47EC32-0ADA-B3BB-33AA-388F3A681C1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/>
              <a:t>Преимущества:</a:t>
            </a:r>
            <a:endParaRPr lang="ru-RU" dirty="0"/>
          </a:p>
          <a:p>
            <a:r>
              <a:rPr lang="ru-RU" dirty="0"/>
              <a:t>Интуитивно понятный интерфейс</a:t>
            </a:r>
          </a:p>
          <a:p>
            <a:r>
              <a:rPr lang="ru-RU" dirty="0"/>
              <a:t>Компактный размер окна</a:t>
            </a:r>
          </a:p>
          <a:p>
            <a:r>
              <a:rPr lang="ru-RU" dirty="0"/>
              <a:t>Быстрый доступ к информации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Шрифт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903E93A-C718-D2E1-34DC-761770896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052" y="4050727"/>
            <a:ext cx="2756732" cy="24655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5134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F371D-CC18-A017-A38D-0881853A6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i="0" dirty="0"/>
              <a:t>Преимущества и перспективы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054CF5-3D92-5495-756B-33C608A46A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b="1" dirty="0"/>
              <a:t>Преимущества:</a:t>
            </a:r>
            <a:endParaRPr lang="ru-RU" dirty="0"/>
          </a:p>
          <a:p>
            <a:r>
              <a:rPr lang="ru-RU" dirty="0"/>
              <a:t>Простота использования</a:t>
            </a:r>
          </a:p>
          <a:p>
            <a:r>
              <a:rPr lang="ru-RU" dirty="0"/>
              <a:t>Быстрая работа</a:t>
            </a:r>
          </a:p>
          <a:p>
            <a:r>
              <a:rPr lang="ru-RU" dirty="0"/>
              <a:t>Надежный источник данных</a:t>
            </a:r>
          </a:p>
          <a:p>
            <a:r>
              <a:rPr lang="ru-RU" dirty="0"/>
              <a:t>Кроссплатформенность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C9AF578-83EC-A6FB-5248-4C54BB80DFF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b="1" dirty="0"/>
              <a:t>Возможности развития:</a:t>
            </a:r>
            <a:endParaRPr lang="ru-RU" dirty="0"/>
          </a:p>
          <a:p>
            <a:r>
              <a:rPr lang="ru-RU" dirty="0"/>
              <a:t>Добавление новых криптовалют</a:t>
            </a:r>
          </a:p>
          <a:p>
            <a:r>
              <a:rPr lang="ru-RU" dirty="0"/>
              <a:t>История курсов</a:t>
            </a:r>
          </a:p>
          <a:p>
            <a:r>
              <a:rPr lang="ru-RU" dirty="0"/>
              <a:t>Конвертация между валютами</a:t>
            </a:r>
          </a:p>
          <a:p>
            <a:r>
              <a:rPr lang="ru-RU" dirty="0"/>
              <a:t>Уведомления о изменениях курса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5810E9-F799-5464-D748-C17097CF17B8}"/>
              </a:ext>
            </a:extLst>
          </p:cNvPr>
          <p:cNvSpPr txBox="1"/>
          <p:nvPr/>
        </p:nvSpPr>
        <p:spPr>
          <a:xfrm>
            <a:off x="2948815" y="2413337"/>
            <a:ext cx="774603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63629316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185</Words>
  <Application>Microsoft Office PowerPoint</Application>
  <PresentationFormat>Широкоэкранный</PresentationFormat>
  <Paragraphs>60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Univers Condensed Light</vt:lpstr>
      <vt:lpstr>Walbaum Display Light</vt:lpstr>
      <vt:lpstr>AngleLinesVTI</vt:lpstr>
      <vt:lpstr>Приложение для отслеживания курса криптовалют </vt:lpstr>
      <vt:lpstr>Проблема и решение </vt:lpstr>
      <vt:lpstr>Функциональность </vt:lpstr>
      <vt:lpstr>Технические особенности</vt:lpstr>
      <vt:lpstr>Интерфейс пользователя</vt:lpstr>
      <vt:lpstr>Преимущества и перспективы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e34106</dc:creator>
  <cp:lastModifiedBy>e34106</cp:lastModifiedBy>
  <cp:revision>3</cp:revision>
  <dcterms:created xsi:type="dcterms:W3CDTF">2025-08-30T06:47:34Z</dcterms:created>
  <dcterms:modified xsi:type="dcterms:W3CDTF">2025-08-30T10:02:06Z</dcterms:modified>
</cp:coreProperties>
</file>