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20016" userDrawn="1">
          <p15:clr>
            <a:srgbClr val="A4A3A4"/>
          </p15:clr>
        </p15:guide>
        <p15:guide id="5" orient="horz" pos="13104" userDrawn="1">
          <p15:clr>
            <a:srgbClr val="A4A3A4"/>
          </p15:clr>
        </p15:guide>
        <p15:guide id="6" pos="511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10080" userDrawn="1">
          <p15:clr>
            <a:srgbClr val="A4A3A4"/>
          </p15:clr>
        </p15:guide>
        <p15:guide id="9" pos="10656" userDrawn="1">
          <p15:clr>
            <a:srgbClr val="A4A3A4"/>
          </p15:clr>
        </p15:guide>
        <p15:guide id="10" pos="15048" userDrawn="1">
          <p15:clr>
            <a:srgbClr val="A4A3A4"/>
          </p15:clr>
        </p15:guide>
        <p15:guide id="11" pos="1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5" autoAdjust="0"/>
    <p:restoredTop sz="94682"/>
  </p:normalViewPr>
  <p:slideViewPr>
    <p:cSldViewPr snapToGrid="0" snapToObjects="1" showGuides="1">
      <p:cViewPr>
        <p:scale>
          <a:sx n="39" d="100"/>
          <a:sy n="39" d="100"/>
        </p:scale>
        <p:origin x="-534" y="-114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303792"/>
        <c:axId val="-162018960"/>
      </c:barChart>
      <c:catAx>
        <c:axId val="-16230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-162018960"/>
        <c:crosses val="autoZero"/>
        <c:auto val="1"/>
        <c:lblAlgn val="ctr"/>
        <c:lblOffset val="100"/>
        <c:noMultiLvlLbl val="0"/>
      </c:catAx>
      <c:valAx>
        <c:axId val="-1620189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23037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68980175205136E-2"/>
          <c:y val="0.10810293186642478"/>
          <c:w val="0.91806869678790581"/>
          <c:h val="0.8327899813267081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7C-468D-81C7-6C2DF0D0F3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7C-468D-81C7-6C2DF0D0F3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7C-468D-81C7-6C2DF0D0F3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7C-468D-81C7-6C2DF0D0F345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 formatCode="General">
                  <c:v>0</c:v>
                </c:pt>
                <c:pt idx="1">
                  <c:v>1</c:v>
                </c:pt>
                <c:pt idx="2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7C-468D-81C7-6C2DF0D0F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74-4100-9AE7-3386F3EF46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74-4100-9AE7-3386F3EF46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4-4100-9AE7-3386F3EF46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74-4100-9AE7-3386F3EF4698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 formatCode="0%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74-4100-9AE7-3386F3EF4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5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cluster </a:t>
            </a:r>
            <a:r>
              <a:rPr lang="en-US" dirty="0" smtClean="0"/>
              <a:t>1 hommes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cluster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Feuil1!$A$2:$A$5</c:f>
              <c:strCache>
                <c:ptCount val="3"/>
                <c:pt idx="0">
                  <c:v>dramatique</c:v>
                </c:pt>
                <c:pt idx="1">
                  <c:v>Action</c:v>
                </c:pt>
                <c:pt idx="2">
                  <c:v>Thriller</c:v>
                </c:pt>
              </c:strCache>
            </c:strRef>
          </c:cat>
          <c:val>
            <c:numRef>
              <c:f>Feuil1!$B$2:$B$5</c:f>
              <c:numCache>
                <c:formatCode>0%</c:formatCode>
                <c:ptCount val="4"/>
                <c:pt idx="0">
                  <c:v>0.73</c:v>
                </c:pt>
                <c:pt idx="1">
                  <c:v>0.14000000000000001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0-4ADA-9A98-C9E08C719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cluster </a:t>
            </a:r>
            <a:r>
              <a:rPr lang="en-US" dirty="0" smtClean="0"/>
              <a:t>2</a:t>
            </a:r>
            <a:r>
              <a:rPr lang="en-US" baseline="0" dirty="0" smtClean="0"/>
              <a:t> hommes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6A-431B-B199-D3184C33E3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6A-431B-B199-D3184C33E3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6A-431B-B199-D3184C33E3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6A-431B-B199-D3184C33E3C0}"/>
              </c:ext>
            </c:extLst>
          </c:dPt>
          <c:cat>
            <c:strRef>
              <c:f>Feuil1!$A$2:$A$5</c:f>
              <c:strCache>
                <c:ptCount val="2"/>
                <c:pt idx="0">
                  <c:v>comedies</c:v>
                </c:pt>
                <c:pt idx="1">
                  <c:v>romantique</c:v>
                </c:pt>
              </c:strCache>
            </c:strRef>
          </c:cat>
          <c:val>
            <c:numRef>
              <c:f>Feuil1!$B$2:$B$5</c:f>
              <c:numCache>
                <c:formatCode>0%</c:formatCode>
                <c:ptCount val="4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6A-431B-B199-D3184C33E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cluster </a:t>
            </a:r>
            <a:r>
              <a:rPr lang="en-US" dirty="0" smtClean="0"/>
              <a:t>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mixte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C8-4054-B881-7B091AAB85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C8-4054-B881-7B091AAB85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C8-4054-B881-7B091AAB85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C8-4054-B881-7B091AAB85FD}"/>
              </c:ext>
            </c:extLst>
          </c:dPt>
          <c:cat>
            <c:strRef>
              <c:f>Feuil1!$A$2:$A$5</c:f>
              <c:strCache>
                <c:ptCount val="2"/>
                <c:pt idx="0">
                  <c:v>Horreur</c:v>
                </c:pt>
                <c:pt idx="1">
                  <c:v>Thriller</c:v>
                </c:pt>
              </c:strCache>
            </c:strRef>
          </c:cat>
          <c:val>
            <c:numRef>
              <c:f>Feuil1!$B$2:$B$5</c:f>
              <c:numCache>
                <c:formatCode>0%</c:formatCode>
                <c:ptCount val="4"/>
                <c:pt idx="0">
                  <c:v>0.56999999999999995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C8-4054-B881-7B091AAB8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86415548021337E-2"/>
          <c:y val="0.89143582318741532"/>
          <c:w val="0.89999982550703295"/>
          <c:h val="0.108564176812584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cluster </a:t>
            </a:r>
            <a:r>
              <a:rPr lang="en-US" dirty="0" smtClean="0"/>
              <a:t>4</a:t>
            </a:r>
            <a:r>
              <a:rPr lang="en-US" baseline="0" dirty="0" smtClean="0"/>
              <a:t> femmes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95-49CD-80BB-99DA83E290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95-49CD-80BB-99DA83E290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95-49CD-80BB-99DA83E290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F95-49CD-80BB-99DA83E29023}"/>
              </c:ext>
            </c:extLst>
          </c:dPt>
          <c:cat>
            <c:strRef>
              <c:f>Feuil1!$A$2:$A$5</c:f>
              <c:strCache>
                <c:ptCount val="4"/>
                <c:pt idx="0">
                  <c:v>dramatique</c:v>
                </c:pt>
                <c:pt idx="1">
                  <c:v>comedie</c:v>
                </c:pt>
                <c:pt idx="2">
                  <c:v>crime</c:v>
                </c:pt>
                <c:pt idx="3">
                  <c:v>romantique</c:v>
                </c:pt>
              </c:strCache>
            </c:strRef>
          </c:cat>
          <c:val>
            <c:numRef>
              <c:f>Feuil1!$B$2:$B$5</c:f>
              <c:numCache>
                <c:formatCode>0%</c:formatCode>
                <c:ptCount val="4"/>
                <c:pt idx="0">
                  <c:v>0.6</c:v>
                </c:pt>
                <c:pt idx="1">
                  <c:v>0.41</c:v>
                </c:pt>
                <c:pt idx="2">
                  <c:v>0.1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95-49CD-80BB-99DA83E29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Cluster </a:t>
            </a:r>
            <a:r>
              <a:rPr lang="en-US" dirty="0" err="1" smtClean="0"/>
              <a:t>majorité</a:t>
            </a:r>
            <a:r>
              <a:rPr lang="en-US" dirty="0" smtClean="0"/>
              <a:t>  </a:t>
            </a:r>
            <a:r>
              <a:rPr lang="en-US" dirty="0" smtClean="0"/>
              <a:t>hommes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22-4216-AEB8-D7E076E82C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22-4216-AEB8-D7E076E82C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22-4216-AEB8-D7E076E82C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22-4216-AEB8-D7E076E82C5A}"/>
              </c:ext>
            </c:extLst>
          </c:dPt>
          <c:cat>
            <c:strRef>
              <c:f>Feuil1!$A$2:$A$5</c:f>
              <c:strCache>
                <c:ptCount val="4"/>
                <c:pt idx="0">
                  <c:v>action</c:v>
                </c:pt>
                <c:pt idx="1">
                  <c:v>aventure </c:v>
                </c:pt>
                <c:pt idx="2">
                  <c:v>sci-fi</c:v>
                </c:pt>
                <c:pt idx="3">
                  <c:v>fantastique</c:v>
                </c:pt>
              </c:strCache>
            </c:strRef>
          </c:cat>
          <c:val>
            <c:numRef>
              <c:f>Feuil1!$B$2:$B$5</c:f>
              <c:numCache>
                <c:formatCode>0%</c:formatCode>
                <c:ptCount val="4"/>
                <c:pt idx="0">
                  <c:v>0.57999999999999996</c:v>
                </c:pt>
                <c:pt idx="1">
                  <c:v>0.52</c:v>
                </c:pt>
                <c:pt idx="2">
                  <c:v>0.33</c:v>
                </c:pt>
                <c:pt idx="3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22-4216-AEB8-D7E076E82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Imag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9496587" y="0"/>
          <a:ext cx="6577897" cy="356619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0EEA-D0D3-8B4B-92D4-DEB51ACFF8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1AB-2AEA-4F43-9A67-F95394B0E4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13" Type="http://schemas.openxmlformats.org/officeDocument/2006/relationships/image" Target="../media/image4.PNG"/><Relationship Id="rId18" Type="http://schemas.openxmlformats.org/officeDocument/2006/relationships/chart" Target="../charts/chart10.xml"/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12" Type="http://schemas.openxmlformats.org/officeDocument/2006/relationships/chart" Target="../charts/chart9.xml"/><Relationship Id="rId17" Type="http://schemas.openxmlformats.org/officeDocument/2006/relationships/image" Target="../media/image8.PNG"/><Relationship Id="rId2" Type="http://schemas.openxmlformats.org/officeDocument/2006/relationships/chart" Target="../charts/chart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hart" Target="../charts/chart8.xml"/><Relationship Id="rId5" Type="http://schemas.openxmlformats.org/officeDocument/2006/relationships/chart" Target="../charts/chart3.xml"/><Relationship Id="rId15" Type="http://schemas.openxmlformats.org/officeDocument/2006/relationships/image" Target="../media/image6.PNG"/><Relationship Id="rId10" Type="http://schemas.openxmlformats.org/officeDocument/2006/relationships/chart" Target="../charts/chart7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Purple Header Bar"/>
          <p:cNvSpPr/>
          <p:nvPr/>
        </p:nvSpPr>
        <p:spPr>
          <a:xfrm>
            <a:off x="0" y="0"/>
            <a:ext cx="329184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53668"/>
            <a:ext cx="27980640" cy="1706882"/>
          </a:xfrm>
        </p:spPr>
        <p:txBody>
          <a:bodyPr anchor="b">
            <a:normAutofit/>
          </a:bodyPr>
          <a:lstStyle/>
          <a:p>
            <a:pPr algn="l"/>
            <a:r>
              <a:rPr lang="en-US" sz="11500" b="1" dirty="0" err="1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Analyse</a:t>
            </a:r>
            <a:r>
              <a:rPr lang="en-US" sz="115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 de </a:t>
            </a:r>
            <a:r>
              <a:rPr lang="en-US" sz="11500" b="1" dirty="0" err="1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données</a:t>
            </a:r>
            <a:r>
              <a:rPr lang="en-US" sz="115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 de films</a:t>
            </a:r>
            <a:endParaRPr lang="en-US" sz="11500" b="1" dirty="0">
              <a:solidFill>
                <a:srgbClr val="FFFFFF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400" y="3950209"/>
            <a:ext cx="2092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Hakim </a:t>
            </a:r>
            <a:r>
              <a:rPr lang="en-US" sz="300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CHEKIROU</a:t>
            </a:r>
            <a:endParaRPr lang="en-US" sz="3000" dirty="0" smtClean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8400" y="5458380"/>
            <a:ext cx="696772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latin typeface="Uni Sans Book" charset="0"/>
                <a:ea typeface="Uni Sans Book" charset="0"/>
                <a:cs typeface="Uni Sans Book" charset="0"/>
              </a:rPr>
              <a:t>Introduction:</a:t>
            </a:r>
            <a:r>
              <a:rPr lang="en-US" sz="3300" dirty="0" smtClean="0">
                <a:latin typeface="Uni Sans Book" charset="0"/>
                <a:ea typeface="Uni Sans Book" charset="0"/>
                <a:cs typeface="Uni Sans Book" charset="0"/>
              </a:rPr>
              <a:t> </a:t>
            </a:r>
            <a:r>
              <a:rPr lang="en-US" sz="3300" dirty="0" smtClean="0">
                <a:latin typeface="Uni Sans Book" charset="0"/>
                <a:ea typeface="Uni Sans Book" charset="0"/>
                <a:cs typeface="Uni Sans Book" charset="0"/>
              </a:rPr>
              <a:t> </a:t>
            </a:r>
          </a:p>
          <a:p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Pour </a:t>
            </a:r>
            <a:r>
              <a:rPr lang="fr-FR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analyser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fr-FR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extraire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des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informations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pertinentes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des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données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fournies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nous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prétraitons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d’abord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les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données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Pour decider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quelles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informations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utiliser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, nous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analysons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statistiquement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les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données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avant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d’appliquer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les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algorithmes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d’apprentissage</a:t>
            </a:r>
            <a:r>
              <a:rPr lang="en-US" sz="30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14" name="Rectangle 13" descr="Purple box for quick facts"/>
          <p:cNvSpPr/>
          <p:nvPr/>
        </p:nvSpPr>
        <p:spPr>
          <a:xfrm>
            <a:off x="1034922" y="10180116"/>
            <a:ext cx="6967728" cy="4899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0040" y="10586430"/>
            <a:ext cx="627379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PRE-TRAITEMENT:</a:t>
            </a: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smtClean="0">
                <a:solidFill>
                  <a:srgbClr val="FFFFFF"/>
                </a:solidFill>
              </a:rPr>
              <a:t>Reduction de la </a:t>
            </a:r>
            <a:r>
              <a:rPr lang="en-US" sz="2200" dirty="0" err="1" smtClean="0">
                <a:solidFill>
                  <a:srgbClr val="FFFFFF"/>
                </a:solidFill>
              </a:rPr>
              <a:t>taille</a:t>
            </a:r>
            <a:r>
              <a:rPr lang="en-US" sz="2200" dirty="0" smtClean="0">
                <a:solidFill>
                  <a:srgbClr val="FFFFFF"/>
                </a:solidFill>
              </a:rPr>
              <a:t> de Ratings</a:t>
            </a:r>
            <a:endParaRPr lang="en-US" sz="2200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Supression</a:t>
            </a:r>
            <a:r>
              <a:rPr lang="en-US" sz="2200" dirty="0" smtClean="0">
                <a:solidFill>
                  <a:srgbClr val="FFFFFF"/>
                </a:solidFill>
              </a:rPr>
              <a:t> des </a:t>
            </a:r>
            <a:r>
              <a:rPr lang="en-US" sz="2200" dirty="0" err="1" smtClean="0">
                <a:solidFill>
                  <a:srgbClr val="FFFFFF"/>
                </a:solidFill>
              </a:rPr>
              <a:t>attributs</a:t>
            </a:r>
            <a:r>
              <a:rPr lang="en-US" sz="2200" dirty="0" smtClean="0">
                <a:solidFill>
                  <a:srgbClr val="FFFFFF"/>
                </a:solidFill>
              </a:rPr>
              <a:t> non </a:t>
            </a:r>
            <a:r>
              <a:rPr lang="en-US" sz="2200" dirty="0" err="1" smtClean="0">
                <a:solidFill>
                  <a:srgbClr val="FFFFFF"/>
                </a:solidFill>
              </a:rPr>
              <a:t>significatifs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dans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toutes</a:t>
            </a:r>
            <a:r>
              <a:rPr lang="en-US" sz="2200" dirty="0" smtClean="0">
                <a:solidFill>
                  <a:srgbClr val="FFFFFF"/>
                </a:solidFill>
              </a:rPr>
              <a:t> les tables.</a:t>
            </a:r>
            <a:endParaRPr lang="en-US" sz="2200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 </a:t>
            </a:r>
            <a:r>
              <a:rPr lang="en-US" sz="2200" dirty="0" err="1" smtClean="0">
                <a:solidFill>
                  <a:srgbClr val="FFFFFF"/>
                </a:solidFill>
              </a:rPr>
              <a:t>Supression</a:t>
            </a:r>
            <a:r>
              <a:rPr lang="en-US" sz="2200" dirty="0" smtClean="0">
                <a:solidFill>
                  <a:srgbClr val="FFFFFF"/>
                </a:solidFill>
              </a:rPr>
              <a:t> des </a:t>
            </a:r>
            <a:r>
              <a:rPr lang="en-US" sz="2200" dirty="0" err="1" smtClean="0">
                <a:solidFill>
                  <a:srgbClr val="FFFFFF"/>
                </a:solidFill>
              </a:rPr>
              <a:t>valeurs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nulles</a:t>
            </a:r>
            <a:r>
              <a:rPr lang="en-US" sz="2200" dirty="0" smtClean="0">
                <a:solidFill>
                  <a:srgbClr val="FFFFFF"/>
                </a:solidFill>
              </a:rPr>
              <a:t>.</a:t>
            </a:r>
            <a:endParaRPr lang="en-US" sz="2200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 </a:t>
            </a:r>
            <a:r>
              <a:rPr lang="en-US" sz="2200" dirty="0" err="1" smtClean="0">
                <a:solidFill>
                  <a:srgbClr val="FFFFFF"/>
                </a:solidFill>
              </a:rPr>
              <a:t>Rajout</a:t>
            </a:r>
            <a:r>
              <a:rPr lang="en-US" sz="2200" dirty="0" smtClean="0">
                <a:solidFill>
                  <a:srgbClr val="FFFFFF"/>
                </a:solidFill>
              </a:rPr>
              <a:t> de </a:t>
            </a:r>
            <a:r>
              <a:rPr lang="fr-FR" sz="2200" dirty="0" smtClean="0">
                <a:solidFill>
                  <a:srgbClr val="FFFFFF"/>
                </a:solidFill>
              </a:rPr>
              <a:t>nouvelles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colonnes</a:t>
            </a:r>
            <a:r>
              <a:rPr lang="en-US" sz="2200" dirty="0" smtClean="0">
                <a:solidFill>
                  <a:srgbClr val="FFFFFF"/>
                </a:solidFill>
              </a:rPr>
              <a:t> a </a:t>
            </a:r>
            <a:r>
              <a:rPr lang="en-US" sz="2200" dirty="0" err="1" smtClean="0">
                <a:solidFill>
                  <a:srgbClr val="FFFFFF"/>
                </a:solidFill>
              </a:rPr>
              <a:t>partir</a:t>
            </a:r>
            <a:r>
              <a:rPr lang="en-US" sz="2200" dirty="0" smtClean="0">
                <a:solidFill>
                  <a:srgbClr val="FFFFFF"/>
                </a:solidFill>
              </a:rPr>
              <a:t> des </a:t>
            </a:r>
            <a:r>
              <a:rPr lang="en-US" sz="2200" dirty="0" err="1" smtClean="0">
                <a:solidFill>
                  <a:srgbClr val="FFFFFF"/>
                </a:solidFill>
              </a:rPr>
              <a:t>données</a:t>
            </a:r>
            <a:r>
              <a:rPr lang="en-US" sz="2200" dirty="0" smtClean="0">
                <a:solidFill>
                  <a:srgbClr val="FFFFFF"/>
                </a:solidFill>
              </a:rPr>
              <a:t> brutes.</a:t>
            </a:r>
            <a:endParaRPr lang="en-US" sz="2200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 smtClean="0">
                <a:solidFill>
                  <a:schemeClr val="bg1"/>
                </a:solidFill>
              </a:rPr>
              <a:t>&gt; </a:t>
            </a:r>
            <a:r>
              <a:rPr lang="en-US" sz="2200" b="1" dirty="0" smtClean="0">
                <a:solidFill>
                  <a:srgbClr val="FFFFFF"/>
                </a:solidFill>
              </a:rPr>
              <a:t>167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Relier</a:t>
            </a:r>
            <a:r>
              <a:rPr lang="en-US" sz="2200" dirty="0" smtClean="0">
                <a:solidFill>
                  <a:srgbClr val="FFFFFF"/>
                </a:solidFill>
              </a:rPr>
              <a:t> les </a:t>
            </a:r>
            <a:r>
              <a:rPr lang="en-US" sz="2200" dirty="0" err="1" smtClean="0">
                <a:solidFill>
                  <a:srgbClr val="FFFFFF"/>
                </a:solidFill>
              </a:rPr>
              <a:t>differentes</a:t>
            </a:r>
            <a:r>
              <a:rPr lang="en-US" sz="2200" dirty="0" smtClean="0">
                <a:solidFill>
                  <a:srgbClr val="FFFFFF"/>
                </a:solidFill>
              </a:rPr>
              <a:t> tables </a:t>
            </a:r>
            <a:r>
              <a:rPr lang="en-US" sz="2200" dirty="0" err="1" smtClean="0">
                <a:solidFill>
                  <a:srgbClr val="FFFFFF"/>
                </a:solidFill>
              </a:rPr>
              <a:t>entres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eux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en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utilisant</a:t>
            </a:r>
            <a:r>
              <a:rPr lang="en-US" sz="2200" dirty="0" smtClean="0">
                <a:solidFill>
                  <a:srgbClr val="FFFFFF"/>
                </a:solidFill>
              </a:rPr>
              <a:t> la base Links.</a:t>
            </a:r>
          </a:p>
          <a:p>
            <a:pPr marL="342900" indent="-342900">
              <a:spcAft>
                <a:spcPts val="1200"/>
              </a:spcAft>
              <a:buFont typeface="Wingdings" charset="2"/>
              <a:buChar char="Ø"/>
            </a:pPr>
            <a:endParaRPr lang="en-US" sz="2200" dirty="0">
              <a:solidFill>
                <a:srgbClr val="FFFFFF"/>
              </a:solidFill>
            </a:endParaRPr>
          </a:p>
        </p:txBody>
      </p:sp>
      <p:graphicFrame>
        <p:nvGraphicFramePr>
          <p:cNvPr id="15" name="Chart 14" descr="Place holder Bar Graph"/>
          <p:cNvGraphicFramePr/>
          <p:nvPr>
            <p:extLst>
              <p:ext uri="{D42A27DB-BD31-4B8C-83A1-F6EECF244321}">
                <p14:modId xmlns:p14="http://schemas.microsoft.com/office/powerpoint/2010/main" val="3960958948"/>
              </p:ext>
            </p:extLst>
          </p:nvPr>
        </p:nvGraphicFramePr>
        <p:xfrm>
          <a:off x="9194487" y="5868677"/>
          <a:ext cx="6879997" cy="4311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 rot="10800000">
            <a:off x="8814712" y="6515728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Indice</a:t>
            </a:r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 de </a:t>
            </a:r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Xie</a:t>
            </a:r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 &amp; </a:t>
            </a:r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Beni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5444" y="10544312"/>
            <a:ext cx="6972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Selon </a:t>
            </a:r>
            <a:r>
              <a:rPr lang="fr-FR" sz="3200" dirty="0"/>
              <a:t>l'indice </a:t>
            </a:r>
            <a:r>
              <a:rPr lang="fr-FR" sz="3200" dirty="0" err="1"/>
              <a:t>Xie</a:t>
            </a:r>
            <a:r>
              <a:rPr lang="fr-FR" sz="3200" dirty="0"/>
              <a:t> &amp; Beni, les Valeurs de K les plus </a:t>
            </a:r>
            <a:r>
              <a:rPr lang="fr-FR" sz="3200" dirty="0" smtClean="0"/>
              <a:t>intéressantes </a:t>
            </a:r>
            <a:r>
              <a:rPr lang="fr-FR" sz="3200" dirty="0"/>
              <a:t>sont 2 et 5</a:t>
            </a:r>
            <a:endParaRPr lang="en-US" sz="32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5" name="Group 24" descr="Section Header and gold boundless bar"/>
          <p:cNvGrpSpPr/>
          <p:nvPr/>
        </p:nvGrpSpPr>
        <p:grpSpPr>
          <a:xfrm>
            <a:off x="16916400" y="5236522"/>
            <a:ext cx="6972300" cy="904357"/>
            <a:chOff x="8956548" y="11722608"/>
            <a:chExt cx="6972300" cy="904357"/>
          </a:xfrm>
        </p:grpSpPr>
        <p:sp>
          <p:nvSpPr>
            <p:cNvPr id="26" name="TextBox 25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Regression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27" name="Picture 2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6989551" y="6471084"/>
            <a:ext cx="697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Dans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cette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section on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cherche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a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prédire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le score d’un film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.</a:t>
            </a:r>
          </a:p>
        </p:txBody>
      </p:sp>
      <p:grpSp>
        <p:nvGrpSpPr>
          <p:cNvPr id="29" name="Group 28" descr="Section Header and gold boundless bar"/>
          <p:cNvGrpSpPr/>
          <p:nvPr/>
        </p:nvGrpSpPr>
        <p:grpSpPr>
          <a:xfrm>
            <a:off x="24854756" y="5387734"/>
            <a:ext cx="6972300" cy="904357"/>
            <a:chOff x="8956548" y="11722608"/>
            <a:chExt cx="6972300" cy="904357"/>
          </a:xfrm>
        </p:grpSpPr>
        <p:sp>
          <p:nvSpPr>
            <p:cNvPr id="30" name="TextBox 29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Classification </a:t>
              </a:r>
              <a:r>
                <a:rPr lang="en-US" sz="4000" b="1" dirty="0" err="1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Supervisée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31" name="Picture 3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24784339" y="6663794"/>
            <a:ext cx="697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Notre but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ici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fr-FR" sz="1800" dirty="0" smtClean="0">
                <a:latin typeface="Open Sans" charset="0"/>
                <a:ea typeface="Open Sans" charset="0"/>
                <a:cs typeface="Open Sans" charset="0"/>
              </a:rPr>
              <a:t>prédire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le type du film.</a:t>
            </a:r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3" name="Group 32" descr="Section Header and gold boundless bar"/>
          <p:cNvGrpSpPr/>
          <p:nvPr/>
        </p:nvGrpSpPr>
        <p:grpSpPr>
          <a:xfrm>
            <a:off x="16889851" y="12520386"/>
            <a:ext cx="6972300" cy="904357"/>
            <a:chOff x="8956548" y="11722608"/>
            <a:chExt cx="6972300" cy="904357"/>
          </a:xfrm>
        </p:grpSpPr>
        <p:sp>
          <p:nvSpPr>
            <p:cNvPr id="34" name="TextBox 33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Encode Sans Normal Black" charset="0"/>
                  <a:ea typeface="Encode Sans Normal Black" charset="0"/>
                  <a:cs typeface="Encode Sans Normal Black" charset="0"/>
                </a:rPr>
                <a:t>Perceptron batch</a:t>
              </a:r>
              <a:endParaRPr lang="en-US" sz="4000" b="1" dirty="0"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35" name="Picture 3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6916399" y="13732908"/>
            <a:ext cx="697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Nous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avons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entrainé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l’algorithme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sur 25000 films, avec un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taux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d’apprentissage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de 0,002</a:t>
            </a:r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655777" y="17980225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  <a:endParaRPr lang="en-US" sz="2400" b="1" dirty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graphicFrame>
        <p:nvGraphicFramePr>
          <p:cNvPr id="53" name="Chart 52" descr="ring chart place holder"/>
          <p:cNvGraphicFramePr/>
          <p:nvPr>
            <p:extLst>
              <p:ext uri="{D42A27DB-BD31-4B8C-83A1-F6EECF244321}">
                <p14:modId xmlns:p14="http://schemas.microsoft.com/office/powerpoint/2010/main" val="4061590658"/>
              </p:ext>
            </p:extLst>
          </p:nvPr>
        </p:nvGraphicFramePr>
        <p:xfrm>
          <a:off x="12801738" y="13027871"/>
          <a:ext cx="2172749" cy="1947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Chart 54" descr="ring chart place holder"/>
          <p:cNvGraphicFramePr/>
          <p:nvPr>
            <p:extLst>
              <p:ext uri="{D42A27DB-BD31-4B8C-83A1-F6EECF244321}">
                <p14:modId xmlns:p14="http://schemas.microsoft.com/office/powerpoint/2010/main" val="532496816"/>
              </p:ext>
            </p:extLst>
          </p:nvPr>
        </p:nvGraphicFramePr>
        <p:xfrm>
          <a:off x="20815557" y="11630522"/>
          <a:ext cx="2920211" cy="321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2833867" y="15193570"/>
            <a:ext cx="231941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Cluster 2 </a:t>
            </a:r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composé</a:t>
            </a:r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 </a:t>
            </a:r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uniquement</a:t>
            </a:r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 de femmes.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693999" y="15288711"/>
            <a:ext cx="231941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Cluster 1 </a:t>
            </a:r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composé</a:t>
            </a:r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  </a:t>
            </a:r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d’hommes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702745" y="15352072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Uni Sans Book" charset="0"/>
                <a:ea typeface="Uni Sans Book" charset="0"/>
                <a:cs typeface="Uni Sans Book" charset="0"/>
              </a:rPr>
              <a:t>Regret </a:t>
            </a:r>
            <a:r>
              <a:rPr lang="en-US" sz="3000" dirty="0" err="1" smtClean="0">
                <a:latin typeface="Uni Sans Book" charset="0"/>
                <a:ea typeface="Uni Sans Book" charset="0"/>
                <a:cs typeface="Uni Sans Book" charset="0"/>
              </a:rPr>
              <a:t>en</a:t>
            </a:r>
            <a:r>
              <a:rPr lang="en-US" sz="3000" dirty="0" smtClean="0">
                <a:latin typeface="Uni Sans Book" charset="0"/>
                <a:ea typeface="Uni Sans Book" charset="0"/>
                <a:cs typeface="Uni Sans Book" charset="0"/>
              </a:rPr>
              <a:t> </a:t>
            </a:r>
            <a:r>
              <a:rPr lang="en-US" sz="3000" dirty="0" err="1" smtClean="0">
                <a:latin typeface="Uni Sans Book" charset="0"/>
                <a:ea typeface="Uni Sans Book" charset="0"/>
                <a:cs typeface="Uni Sans Book" charset="0"/>
              </a:rPr>
              <a:t>fonction</a:t>
            </a:r>
            <a:r>
              <a:rPr lang="en-US" sz="3000" dirty="0" smtClean="0">
                <a:latin typeface="Uni Sans Book" charset="0"/>
                <a:ea typeface="Uni Sans Book" charset="0"/>
                <a:cs typeface="Uni Sans Book" charset="0"/>
              </a:rPr>
              <a:t> des iterations</a:t>
            </a:r>
            <a:endParaRPr lang="en-US" sz="30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474776" y="10198607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K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pic>
        <p:nvPicPr>
          <p:cNvPr id="47" name="Picture 46" descr="Gold Boundless Bar" title="Gold Boundless Ba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34613"/>
            <a:ext cx="3877056" cy="950976"/>
          </a:xfrm>
          <a:prstGeom prst="rect">
            <a:avLst/>
          </a:prstGeom>
        </p:spPr>
      </p:pic>
      <p:cxnSp>
        <p:nvCxnSpPr>
          <p:cNvPr id="5" name="Straight Connector 4" descr="Gold rule line divider"/>
          <p:cNvCxnSpPr/>
          <p:nvPr/>
        </p:nvCxnSpPr>
        <p:spPr>
          <a:xfrm>
            <a:off x="8598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 descr="Gold rule line divider"/>
          <p:cNvCxnSpPr/>
          <p:nvPr/>
        </p:nvCxnSpPr>
        <p:spPr>
          <a:xfrm>
            <a:off x="16459200" y="5466535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 descr="Gold rule line divider"/>
          <p:cNvCxnSpPr/>
          <p:nvPr/>
        </p:nvCxnSpPr>
        <p:spPr>
          <a:xfrm>
            <a:off x="24346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5" descr="Section Header and gold boundless bar"/>
          <p:cNvSpPr txBox="1"/>
          <p:nvPr/>
        </p:nvSpPr>
        <p:spPr>
          <a:xfrm>
            <a:off x="737937" y="15508405"/>
            <a:ext cx="6972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Aprentissage</a:t>
            </a:r>
            <a:r>
              <a:rPr lang="en-US" sz="4000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 non </a:t>
            </a:r>
            <a:r>
              <a:rPr lang="en-US" sz="4000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supervisé</a:t>
            </a:r>
            <a:r>
              <a:rPr lang="en-US" sz="4000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 : K-</a:t>
            </a:r>
            <a:r>
              <a:rPr lang="en-US" sz="4000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moyennes</a:t>
            </a:r>
            <a:endParaRPr lang="en-US" sz="4000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773588" y="17260281"/>
            <a:ext cx="69723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Nous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voulons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ici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trouver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des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groupes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d’acteurs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se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basant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sur le type de films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dans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lesquels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ils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jouent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leurs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performances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dans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ceux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ci. Les roles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ont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été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groupés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par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acteur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et de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nouvelles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colonnes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ont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été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rajoutées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comme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la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qualité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moyenne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du film par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acteur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Du fait du temps de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calcul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important nous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nous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somme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limité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 </a:t>
            </a:r>
            <a:r>
              <a:rPr lang="en-US" sz="2400" b="1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10000</a:t>
            </a:r>
            <a:r>
              <a:rPr lang="en-US" sz="24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acteurs</a:t>
            </a:r>
            <a:endParaRPr lang="en-US" sz="2400" b="1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TextBox 15" descr="Section Header and gold boundless bar"/>
          <p:cNvSpPr txBox="1"/>
          <p:nvPr/>
        </p:nvSpPr>
        <p:spPr>
          <a:xfrm>
            <a:off x="776802" y="20294212"/>
            <a:ext cx="6972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Recherche</a:t>
            </a:r>
            <a:r>
              <a:rPr lang="en-US" sz="4000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 du </a:t>
            </a:r>
            <a:r>
              <a:rPr lang="en-US" sz="4000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meilleur</a:t>
            </a:r>
            <a:r>
              <a:rPr lang="en-US" sz="4000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 </a:t>
            </a:r>
            <a:r>
              <a:rPr lang="en-US" sz="4000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nombre</a:t>
            </a:r>
            <a:r>
              <a:rPr lang="en-US" sz="4000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 de clusters</a:t>
            </a:r>
            <a:endParaRPr lang="en-US" sz="4000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65" name="TextBox 25" descr="Section Header placeholder"/>
          <p:cNvSpPr txBox="1"/>
          <p:nvPr/>
        </p:nvSpPr>
        <p:spPr>
          <a:xfrm>
            <a:off x="9194487" y="11895244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Analyse</a:t>
            </a:r>
            <a:r>
              <a:rPr lang="en-US" sz="3600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 des clusters </a:t>
            </a:r>
            <a:r>
              <a:rPr lang="en-US" sz="3600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trouvés</a:t>
            </a:r>
            <a:endParaRPr lang="en-US" sz="3600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74" name="TextBox 25" descr="Section Header placeholder"/>
          <p:cNvSpPr txBox="1"/>
          <p:nvPr/>
        </p:nvSpPr>
        <p:spPr>
          <a:xfrm>
            <a:off x="9170824" y="12566206"/>
            <a:ext cx="697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K = 2</a:t>
            </a:r>
            <a:endParaRPr lang="en-US" sz="2400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75" name="TextBox 25" descr="Section Header placeholder"/>
          <p:cNvSpPr txBox="1"/>
          <p:nvPr/>
        </p:nvSpPr>
        <p:spPr>
          <a:xfrm>
            <a:off x="9194487" y="16305977"/>
            <a:ext cx="697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K = 5</a:t>
            </a:r>
            <a:endParaRPr lang="en-US" sz="2400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graphicFrame>
        <p:nvGraphicFramePr>
          <p:cNvPr id="78" name="Chart 55"/>
          <p:cNvGraphicFramePr/>
          <p:nvPr>
            <p:extLst>
              <p:ext uri="{D42A27DB-BD31-4B8C-83A1-F6EECF244321}">
                <p14:modId xmlns:p14="http://schemas.microsoft.com/office/powerpoint/2010/main" val="3615445399"/>
              </p:ext>
            </p:extLst>
          </p:nvPr>
        </p:nvGraphicFramePr>
        <p:xfrm>
          <a:off x="9693999" y="13016364"/>
          <a:ext cx="2236196" cy="2006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621817121"/>
              </p:ext>
            </p:extLst>
          </p:nvPr>
        </p:nvGraphicFramePr>
        <p:xfrm>
          <a:off x="8775107" y="16637056"/>
          <a:ext cx="2865445" cy="2393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9" name="Graphique 78"/>
          <p:cNvGraphicFramePr/>
          <p:nvPr>
            <p:extLst>
              <p:ext uri="{D42A27DB-BD31-4B8C-83A1-F6EECF244321}">
                <p14:modId xmlns:p14="http://schemas.microsoft.com/office/powerpoint/2010/main" val="1293073527"/>
              </p:ext>
            </p:extLst>
          </p:nvPr>
        </p:nvGraphicFramePr>
        <p:xfrm>
          <a:off x="11240061" y="16647046"/>
          <a:ext cx="2865445" cy="2393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80" name="Graphique 79"/>
          <p:cNvGraphicFramePr/>
          <p:nvPr>
            <p:extLst>
              <p:ext uri="{D42A27DB-BD31-4B8C-83A1-F6EECF244321}">
                <p14:modId xmlns:p14="http://schemas.microsoft.com/office/powerpoint/2010/main" val="1138205730"/>
              </p:ext>
            </p:extLst>
          </p:nvPr>
        </p:nvGraphicFramePr>
        <p:xfrm>
          <a:off x="8631208" y="19066627"/>
          <a:ext cx="2865445" cy="2393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81" name="Graphique 80"/>
          <p:cNvGraphicFramePr/>
          <p:nvPr>
            <p:extLst>
              <p:ext uri="{D42A27DB-BD31-4B8C-83A1-F6EECF244321}">
                <p14:modId xmlns:p14="http://schemas.microsoft.com/office/powerpoint/2010/main" val="2793102847"/>
              </p:ext>
            </p:extLst>
          </p:nvPr>
        </p:nvGraphicFramePr>
        <p:xfrm>
          <a:off x="11264635" y="19117984"/>
          <a:ext cx="3264219" cy="2499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82" name="Graphique 81"/>
          <p:cNvGraphicFramePr/>
          <p:nvPr>
            <p:extLst>
              <p:ext uri="{D42A27DB-BD31-4B8C-83A1-F6EECF244321}">
                <p14:modId xmlns:p14="http://schemas.microsoft.com/office/powerpoint/2010/main" val="3063898902"/>
              </p:ext>
            </p:extLst>
          </p:nvPr>
        </p:nvGraphicFramePr>
        <p:xfrm>
          <a:off x="13407034" y="16589874"/>
          <a:ext cx="3270807" cy="245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51" y="7795185"/>
            <a:ext cx="3694819" cy="3785489"/>
          </a:xfrm>
          <a:prstGeom prst="rect">
            <a:avLst/>
          </a:prstGeom>
        </p:spPr>
      </p:pic>
      <p:sp>
        <p:nvSpPr>
          <p:cNvPr id="87" name="TextBox 16"/>
          <p:cNvSpPr txBox="1"/>
          <p:nvPr/>
        </p:nvSpPr>
        <p:spPr>
          <a:xfrm rot="10800000">
            <a:off x="16574198" y="8031045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Score de </a:t>
            </a:r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l’equipe</a:t>
            </a:r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 </a:t>
            </a:r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ponderé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929" y="7586328"/>
            <a:ext cx="3458128" cy="3954278"/>
          </a:xfrm>
          <a:prstGeom prst="rect">
            <a:avLst/>
          </a:prstGeom>
        </p:spPr>
      </p:pic>
      <p:sp>
        <p:nvSpPr>
          <p:cNvPr id="88" name="TextBox 16"/>
          <p:cNvSpPr txBox="1"/>
          <p:nvPr/>
        </p:nvSpPr>
        <p:spPr>
          <a:xfrm rot="10800000">
            <a:off x="20172052" y="7865773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Score des </a:t>
            </a:r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acteurs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89" name="TextBox 62"/>
          <p:cNvSpPr txBox="1"/>
          <p:nvPr/>
        </p:nvSpPr>
        <p:spPr>
          <a:xfrm>
            <a:off x="17249070" y="11713018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Score des films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91" name="TextBox 62"/>
          <p:cNvSpPr txBox="1"/>
          <p:nvPr/>
        </p:nvSpPr>
        <p:spPr>
          <a:xfrm>
            <a:off x="20988206" y="11868030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Score des films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94" name="TextBox 25" descr="Section Header placeholder"/>
          <p:cNvSpPr txBox="1"/>
          <p:nvPr/>
        </p:nvSpPr>
        <p:spPr>
          <a:xfrm>
            <a:off x="16936498" y="6950029"/>
            <a:ext cx="697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Correlation</a:t>
            </a:r>
            <a:endParaRPr lang="en-US" sz="3200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386" y="15946869"/>
            <a:ext cx="7226812" cy="5033980"/>
          </a:xfrm>
          <a:prstGeom prst="rect">
            <a:avLst/>
          </a:prstGeom>
        </p:spPr>
      </p:pic>
      <p:sp>
        <p:nvSpPr>
          <p:cNvPr id="96" name="TextBox 16"/>
          <p:cNvSpPr txBox="1"/>
          <p:nvPr/>
        </p:nvSpPr>
        <p:spPr>
          <a:xfrm rot="10800000">
            <a:off x="16702746" y="17132218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Regret 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97" name="TextBox 62"/>
          <p:cNvSpPr txBox="1"/>
          <p:nvPr/>
        </p:nvSpPr>
        <p:spPr>
          <a:xfrm>
            <a:off x="19242840" y="21034896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iteration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321" y="7156914"/>
            <a:ext cx="8415544" cy="58845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321" y="15359286"/>
            <a:ext cx="8189813" cy="5263477"/>
          </a:xfrm>
          <a:prstGeom prst="rect">
            <a:avLst/>
          </a:prstGeom>
        </p:spPr>
      </p:pic>
      <p:sp>
        <p:nvSpPr>
          <p:cNvPr id="98" name="TextBox 62"/>
          <p:cNvSpPr txBox="1"/>
          <p:nvPr/>
        </p:nvSpPr>
        <p:spPr>
          <a:xfrm>
            <a:off x="27181197" y="20693497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Nombre</a:t>
            </a:r>
            <a:r>
              <a:rPr lang="en-US" sz="1800" dirty="0" smtClean="0">
                <a:latin typeface="Uni Sans Book" charset="0"/>
                <a:ea typeface="Uni Sans Book" charset="0"/>
                <a:cs typeface="Uni Sans Book" charset="0"/>
              </a:rPr>
              <a:t> </a:t>
            </a:r>
            <a:r>
              <a:rPr lang="en-US" sz="1800" dirty="0" err="1" smtClean="0">
                <a:latin typeface="Uni Sans Book" charset="0"/>
                <a:ea typeface="Uni Sans Book" charset="0"/>
                <a:cs typeface="Uni Sans Book" charset="0"/>
              </a:rPr>
              <a:t>d’arbres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100" name="TextBox 33" descr="Section Header "/>
          <p:cNvSpPr txBox="1"/>
          <p:nvPr/>
        </p:nvSpPr>
        <p:spPr>
          <a:xfrm>
            <a:off x="25068175" y="13316385"/>
            <a:ext cx="697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Arbre</a:t>
            </a:r>
            <a:r>
              <a:rPr lang="en-US" sz="4000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 de decision </a:t>
            </a:r>
            <a:endParaRPr lang="en-US" sz="4000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graphicFrame>
        <p:nvGraphicFramePr>
          <p:cNvPr id="101" name="Chart 54" descr="ring chart place holder"/>
          <p:cNvGraphicFramePr/>
          <p:nvPr>
            <p:extLst>
              <p:ext uri="{D42A27DB-BD31-4B8C-83A1-F6EECF244321}">
                <p14:modId xmlns:p14="http://schemas.microsoft.com/office/powerpoint/2010/main" val="221526037"/>
              </p:ext>
            </p:extLst>
          </p:nvPr>
        </p:nvGraphicFramePr>
        <p:xfrm>
          <a:off x="20967957" y="11782922"/>
          <a:ext cx="2920211" cy="321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02" name="TextBox 35"/>
          <p:cNvSpPr txBox="1"/>
          <p:nvPr/>
        </p:nvSpPr>
        <p:spPr>
          <a:xfrm>
            <a:off x="25068174" y="14468376"/>
            <a:ext cx="697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Classifieur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qui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predi</a:t>
            </a:r>
            <a:r>
              <a:rPr lang="en-US" sz="1800" dirty="0" err="1">
                <a:latin typeface="Open Sans" charset="0"/>
                <a:ea typeface="Open Sans" charset="0"/>
                <a:cs typeface="Open Sans" charset="0"/>
              </a:rPr>
              <a:t>t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si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la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personne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un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realisateur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latin typeface="Open Sans" charset="0"/>
                <a:ea typeface="Open Sans" charset="0"/>
                <a:cs typeface="Open Sans" charset="0"/>
              </a:rPr>
              <a:t>ou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non.</a:t>
            </a:r>
          </a:p>
          <a:p>
            <a:r>
              <a:rPr lang="en-US" sz="1800" dirty="0">
                <a:latin typeface="Open Sans" charset="0"/>
                <a:ea typeface="Open Sans" charset="0"/>
                <a:cs typeface="Open Sans" charset="0"/>
              </a:rPr>
              <a:t>Epsilon = 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0.01, </a:t>
            </a:r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16F"/>
      </a:accent1>
      <a:accent2>
        <a:srgbClr val="E8D3A2"/>
      </a:accent2>
      <a:accent3>
        <a:srgbClr val="797979"/>
      </a:accent3>
      <a:accent4>
        <a:srgbClr val="917B43"/>
      </a:accent4>
      <a:accent5>
        <a:srgbClr val="424242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279</Words>
  <Application>Microsoft Office PowerPoint</Application>
  <PresentationFormat>Personnalisé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Encode Sans Normal Black</vt:lpstr>
      <vt:lpstr>Open Sans</vt:lpstr>
      <vt:lpstr>Uni Sans Book</vt:lpstr>
      <vt:lpstr>Wingdings</vt:lpstr>
      <vt:lpstr>Office Theme</vt:lpstr>
      <vt:lpstr>Analyse de données de films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HERE</dc:title>
  <dc:creator>Sydney Brown</dc:creator>
  <cp:lastModifiedBy>Utilisateur Windows</cp:lastModifiedBy>
  <cp:revision>38</cp:revision>
  <dcterms:created xsi:type="dcterms:W3CDTF">2018-02-06T21:34:11Z</dcterms:created>
  <dcterms:modified xsi:type="dcterms:W3CDTF">2019-04-17T10:39:33Z</dcterms:modified>
</cp:coreProperties>
</file>