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8" r:id="rId22"/>
    <p:sldId id="290" r:id="rId23"/>
    <p:sldId id="289" r:id="rId24"/>
    <p:sldId id="291" r:id="rId25"/>
    <p:sldId id="293" r:id="rId26"/>
    <p:sldId id="276" r:id="rId27"/>
    <p:sldId id="277" r:id="rId28"/>
    <p:sldId id="285" r:id="rId29"/>
    <p:sldId id="278" r:id="rId30"/>
    <p:sldId id="284" r:id="rId31"/>
    <p:sldId id="279" r:id="rId32"/>
    <p:sldId id="286" r:id="rId33"/>
    <p:sldId id="280" r:id="rId34"/>
    <p:sldId id="287" r:id="rId35"/>
    <p:sldId id="292" r:id="rId36"/>
    <p:sldId id="294" r:id="rId37"/>
    <p:sldId id="295" r:id="rId38"/>
    <p:sldId id="296" r:id="rId39"/>
    <p:sldId id="281" r:id="rId40"/>
    <p:sldId id="282" r:id="rId41"/>
    <p:sldId id="283" r:id="rId42"/>
  </p:sldIdLst>
  <p:sldSz cx="9144000" cy="6858000" type="screen4x3"/>
  <p:notesSz cx="6858000" cy="9144000"/>
  <p:embeddedFontLst>
    <p:embeddedFont>
      <p:font typeface="Constantia" panose="02030602050306030303" pitchFamily="18" charset="0"/>
      <p:regular r:id="rId44"/>
      <p:bold r:id="rId45"/>
      <p:italic r:id="rId46"/>
      <p:boldItalic r:id="rId47"/>
    </p:embeddedFont>
    <p:embeddedFont>
      <p:font typeface="Lobster" panose="00000500000000000000" pitchFamily="2" charset="0"/>
      <p:regular r:id="rId48"/>
    </p:embeddedFont>
    <p:embeddedFont>
      <p:font typeface="Old Standard TT" panose="020B0604020202020204" charset="0"/>
      <p:regular r:id="rId49"/>
      <p:bold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330" y="-2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94" name="Google Shape;9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048b6e13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048b6e137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c048b6e137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c048b6e137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048b6e137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c048b6e137_0_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c048b6e137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c048b6e137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2c048b6e137_0_1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12</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c048b6e137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c048b6e137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c048b6e137_0_5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c048b6e137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c048b6e137_0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2c048b6e137_0_3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14</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c048b6e137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c048b6e137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2c048b6e137_0_6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15</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c048b6e137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c048b6e137_0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2c048b6e137_0_7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16</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6b0c1119e5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6b0c1119e5_0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26b0c1119e5_0_4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17</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6b249ba4a5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6b249ba4a5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26b249ba4a5_0_5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18</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6b0c1119e5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6b0c1119e5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26b0c1119e5_0_5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19</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6b249ba4a5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6b249ba4a5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26b249ba4a5_0_6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20</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6b0c1119e5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6b0c1119e5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26b0c1119e5_0_5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21</a:t>
            </a:fld>
            <a:endParaRPr sz="1400">
              <a:latin typeface="Arial"/>
              <a:ea typeface="Arial"/>
              <a:cs typeface="Arial"/>
              <a:sym typeface="Arial"/>
            </a:endParaRPr>
          </a:p>
        </p:txBody>
      </p:sp>
    </p:spTree>
    <p:extLst>
      <p:ext uri="{BB962C8B-B14F-4D97-AF65-F5344CB8AC3E}">
        <p14:creationId xmlns:p14="http://schemas.microsoft.com/office/powerpoint/2010/main" val="1464300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6b249ba4a5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6b249ba4a5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26b249ba4a5_0_6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22</a:t>
            </a:fld>
            <a:endParaRPr sz="1400">
              <a:latin typeface="Arial"/>
              <a:ea typeface="Arial"/>
              <a:cs typeface="Arial"/>
              <a:sym typeface="Arial"/>
            </a:endParaRPr>
          </a:p>
        </p:txBody>
      </p:sp>
    </p:spTree>
    <p:extLst>
      <p:ext uri="{BB962C8B-B14F-4D97-AF65-F5344CB8AC3E}">
        <p14:creationId xmlns:p14="http://schemas.microsoft.com/office/powerpoint/2010/main" val="2414704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6b0c1119e5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6b0c1119e5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26b0c1119e5_0_5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23</a:t>
            </a:fld>
            <a:endParaRPr sz="1400">
              <a:latin typeface="Arial"/>
              <a:ea typeface="Arial"/>
              <a:cs typeface="Arial"/>
              <a:sym typeface="Arial"/>
            </a:endParaRPr>
          </a:p>
        </p:txBody>
      </p:sp>
    </p:spTree>
    <p:extLst>
      <p:ext uri="{BB962C8B-B14F-4D97-AF65-F5344CB8AC3E}">
        <p14:creationId xmlns:p14="http://schemas.microsoft.com/office/powerpoint/2010/main" val="3273276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6b249ba4a5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6b249ba4a5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26b249ba4a5_0_6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24</a:t>
            </a:fld>
            <a:endParaRPr sz="1400">
              <a:latin typeface="Arial"/>
              <a:ea typeface="Arial"/>
              <a:cs typeface="Arial"/>
              <a:sym typeface="Arial"/>
            </a:endParaRPr>
          </a:p>
        </p:txBody>
      </p:sp>
    </p:spTree>
    <p:extLst>
      <p:ext uri="{BB962C8B-B14F-4D97-AF65-F5344CB8AC3E}">
        <p14:creationId xmlns:p14="http://schemas.microsoft.com/office/powerpoint/2010/main" val="28752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ba414e5593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ba414e5593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2ba414e5593_0_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26</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6b0c1119e5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6b0c1119e5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g26b0c1119e5_0_2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27</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6b0c1119e5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6b0c1119e5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g26b0c1119e5_0_2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28</a:t>
            </a:fld>
            <a:endParaRPr sz="1400">
              <a:latin typeface="Arial"/>
              <a:ea typeface="Arial"/>
              <a:cs typeface="Arial"/>
              <a:sym typeface="Arial"/>
            </a:endParaRPr>
          </a:p>
        </p:txBody>
      </p:sp>
    </p:spTree>
    <p:extLst>
      <p:ext uri="{BB962C8B-B14F-4D97-AF65-F5344CB8AC3E}">
        <p14:creationId xmlns:p14="http://schemas.microsoft.com/office/powerpoint/2010/main" val="1327097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b0c1119e5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6b0c1119e5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26b0c1119e5_0_3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29</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b0c1119e5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6b0c1119e5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26b0c1119e5_0_3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30</a:t>
            </a:fld>
            <a:endParaRPr sz="1400">
              <a:latin typeface="Arial"/>
              <a:ea typeface="Arial"/>
              <a:cs typeface="Arial"/>
              <a:sym typeface="Arial"/>
            </a:endParaRPr>
          </a:p>
        </p:txBody>
      </p:sp>
    </p:spTree>
    <p:extLst>
      <p:ext uri="{BB962C8B-B14F-4D97-AF65-F5344CB8AC3E}">
        <p14:creationId xmlns:p14="http://schemas.microsoft.com/office/powerpoint/2010/main" val="118270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b0c1119e5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b0c1119e5_1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6b0c1119e5_1_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a:t>
            </a:fld>
            <a:endParaRPr sz="1400">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6b249ba4a5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6b249ba4a5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26b249ba4a5_0_4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31</a:t>
            </a:fld>
            <a:endParaRPr sz="1400">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6b249ba4a5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6b249ba4a5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26b249ba4a5_0_4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32</a:t>
            </a:fld>
            <a:endParaRPr sz="1400">
              <a:latin typeface="Arial"/>
              <a:ea typeface="Arial"/>
              <a:cs typeface="Arial"/>
              <a:sym typeface="Arial"/>
            </a:endParaRPr>
          </a:p>
        </p:txBody>
      </p:sp>
    </p:spTree>
    <p:extLst>
      <p:ext uri="{BB962C8B-B14F-4D97-AF65-F5344CB8AC3E}">
        <p14:creationId xmlns:p14="http://schemas.microsoft.com/office/powerpoint/2010/main" val="1711916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6b249ba4a5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6b249ba4a5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26b249ba4a5_0_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33</a:t>
            </a:fld>
            <a:endParaRPr sz="1400">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6b249ba4a5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6b249ba4a5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26b249ba4a5_0_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34</a:t>
            </a:fld>
            <a:endParaRPr sz="1400">
              <a:latin typeface="Arial"/>
              <a:ea typeface="Arial"/>
              <a:cs typeface="Arial"/>
              <a:sym typeface="Arial"/>
            </a:endParaRPr>
          </a:p>
        </p:txBody>
      </p:sp>
    </p:spTree>
    <p:extLst>
      <p:ext uri="{BB962C8B-B14F-4D97-AF65-F5344CB8AC3E}">
        <p14:creationId xmlns:p14="http://schemas.microsoft.com/office/powerpoint/2010/main" val="1209525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60" name="Google Shape;1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427703" y="2379408"/>
            <a:ext cx="8229600" cy="22515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20328" y="4925957"/>
            <a:ext cx="8229600" cy="904500"/>
          </a:xfrm>
          <a:prstGeom prst="rect">
            <a:avLst/>
          </a:prstGeom>
          <a:noFill/>
          <a:ln>
            <a:noFill/>
          </a:ln>
        </p:spPr>
        <p:txBody>
          <a:bodyPr spcFirstLastPara="1" wrap="square" lIns="91425" tIns="45700" rIns="91425" bIns="45700" anchor="t" anchorCtr="0">
            <a:normAutofit/>
          </a:bodyPr>
          <a:lstStyle>
            <a:lvl1pPr lvl="0" algn="r">
              <a:spcBef>
                <a:spcPts val="560"/>
              </a:spcBef>
              <a:spcAft>
                <a:spcPts val="0"/>
              </a:spcAft>
              <a:buClr>
                <a:schemeClr val="lt1"/>
              </a:buClr>
              <a:buSzPts val="2800"/>
              <a:buNone/>
              <a:defRPr sz="2800" b="0" i="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612775"/>
            <a:ext cx="5486400" cy="4114800"/>
          </a:xfrm>
          <a:prstGeom prst="rect">
            <a:avLst/>
          </a:prstGeom>
          <a:noFill/>
          <a:ln>
            <a:noFill/>
          </a:ln>
        </p:spPr>
      </p:sp>
      <p:sp>
        <p:nvSpPr>
          <p:cNvPr id="75" name="Google Shape;75;p11"/>
          <p:cNvSpPr txBox="1">
            <a:spLocks noGrp="1"/>
          </p:cNvSpPr>
          <p:nvPr>
            <p:ph type="body" idx="1"/>
          </p:nvPr>
        </p:nvSpPr>
        <p:spPr>
          <a:xfrm>
            <a:off x="1792288" y="5367337"/>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308950" y="-251549"/>
            <a:ext cx="4526100"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4732350" y="2171689"/>
            <a:ext cx="585150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541350" y="190489"/>
            <a:ext cx="585150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808475" y="3101617"/>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71947" y="299116"/>
            <a:ext cx="8259000" cy="10179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63714" y="1750141"/>
            <a:ext cx="8246100" cy="46212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392106" y="542049"/>
            <a:ext cx="6283800" cy="967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389238" y="1691148"/>
            <a:ext cx="6304800" cy="45603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532692" y="362197"/>
            <a:ext cx="8093400" cy="10179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22131" y="2207356"/>
            <a:ext cx="4040100" cy="639900"/>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5"/>
          <p:cNvSpPr txBox="1">
            <a:spLocks noGrp="1"/>
          </p:cNvSpPr>
          <p:nvPr>
            <p:ph type="body" idx="2"/>
          </p:nvPr>
        </p:nvSpPr>
        <p:spPr>
          <a:xfrm>
            <a:off x="522131" y="2837219"/>
            <a:ext cx="4040100" cy="3035100"/>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5"/>
          <p:cNvSpPr txBox="1">
            <a:spLocks noGrp="1"/>
          </p:cNvSpPr>
          <p:nvPr>
            <p:ph type="body" idx="3"/>
          </p:nvPr>
        </p:nvSpPr>
        <p:spPr>
          <a:xfrm>
            <a:off x="4557252" y="2207356"/>
            <a:ext cx="4041900" cy="639900"/>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5"/>
          <p:cNvSpPr txBox="1">
            <a:spLocks noGrp="1"/>
          </p:cNvSpPr>
          <p:nvPr>
            <p:ph type="body" idx="4"/>
          </p:nvPr>
        </p:nvSpPr>
        <p:spPr>
          <a:xfrm>
            <a:off x="4557252" y="2837219"/>
            <a:ext cx="4041900" cy="3035100"/>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5"/>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6"/>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722313" y="4406901"/>
            <a:ext cx="7772400" cy="13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0" name="Google Shape;50;p7"/>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457200" y="1600201"/>
            <a:ext cx="4038600" cy="45261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6" name="Google Shape;56;p8"/>
          <p:cNvSpPr txBox="1">
            <a:spLocks noGrp="1"/>
          </p:cNvSpPr>
          <p:nvPr>
            <p:ph type="body" idx="2"/>
          </p:nvPr>
        </p:nvSpPr>
        <p:spPr>
          <a:xfrm>
            <a:off x="4648200" y="1600201"/>
            <a:ext cx="4038600" cy="45261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7" name="Google Shape;57;p8"/>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73049"/>
            <a:ext cx="3008400" cy="1162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73051"/>
            <a:ext cx="5111700" cy="58530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435101"/>
            <a:ext cx="3008400" cy="46911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1"/>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6951663"/>
            <a:ext cx="83895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p:nvPr/>
        </p:nvSpPr>
        <p:spPr>
          <a:xfrm>
            <a:off x="2796950" y="1964538"/>
            <a:ext cx="7772400" cy="2928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000"/>
              <a:buFont typeface="Times New Roman"/>
              <a:buNone/>
            </a:pPr>
            <a:r>
              <a:rPr lang="en-US" sz="2500" b="1">
                <a:solidFill>
                  <a:schemeClr val="dk1"/>
                </a:solidFill>
                <a:latin typeface="Times New Roman"/>
                <a:ea typeface="Times New Roman"/>
                <a:cs typeface="Times New Roman"/>
                <a:sym typeface="Times New Roman"/>
              </a:rPr>
              <a:t>Utilizing Machine Learning For</a:t>
            </a:r>
            <a:endParaRPr sz="2500" b="1">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4000"/>
              <a:buFont typeface="Times New Roman"/>
              <a:buNone/>
            </a:pPr>
            <a:r>
              <a:rPr lang="en-US" sz="2500" b="1">
                <a:solidFill>
                  <a:schemeClr val="dk1"/>
                </a:solidFill>
                <a:latin typeface="Times New Roman"/>
                <a:ea typeface="Times New Roman"/>
                <a:cs typeface="Times New Roman"/>
                <a:sym typeface="Times New Roman"/>
              </a:rPr>
              <a:t> The Identification of False News</a:t>
            </a:r>
            <a:endParaRPr sz="100"/>
          </a:p>
        </p:txBody>
      </p:sp>
      <p:sp>
        <p:nvSpPr>
          <p:cNvPr id="97" name="Google Shape;97;p14"/>
          <p:cNvSpPr txBox="1"/>
          <p:nvPr/>
        </p:nvSpPr>
        <p:spPr>
          <a:xfrm>
            <a:off x="152400" y="5602287"/>
            <a:ext cx="4953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Guide		</a:t>
            </a:r>
            <a:endParaRPr/>
          </a:p>
          <a:p>
            <a:pPr marL="0" marR="0" lvl="0" indent="0" algn="l" rtl="0">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Meena.V</a:t>
            </a:r>
            <a:endParaRPr sz="1800">
              <a:solidFill>
                <a:schemeClr val="dk1"/>
              </a:solidFill>
              <a:latin typeface="Times New Roman"/>
              <a:ea typeface="Times New Roman"/>
              <a:cs typeface="Times New Roman"/>
              <a:sym typeface="Times New Roman"/>
            </a:endParaRPr>
          </a:p>
        </p:txBody>
      </p:sp>
      <p:sp>
        <p:nvSpPr>
          <p:cNvPr id="98" name="Google Shape;98;p14"/>
          <p:cNvSpPr txBox="1"/>
          <p:nvPr/>
        </p:nvSpPr>
        <p:spPr>
          <a:xfrm>
            <a:off x="4648200" y="5410200"/>
            <a:ext cx="4343400" cy="28622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dirty="0">
                <a:solidFill>
                  <a:schemeClr val="lt1"/>
                </a:solidFill>
                <a:latin typeface="Times New Roman"/>
                <a:ea typeface="Times New Roman"/>
                <a:cs typeface="Times New Roman"/>
                <a:sym typeface="Times New Roman"/>
              </a:rPr>
              <a:t>BY   </a:t>
            </a:r>
            <a:endParaRPr lang="en-IN" sz="1800"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dirty="0" err="1">
                <a:solidFill>
                  <a:schemeClr val="lt1"/>
                </a:solidFill>
                <a:latin typeface="Times New Roman"/>
                <a:ea typeface="Times New Roman"/>
                <a:cs typeface="Times New Roman"/>
                <a:sym typeface="Times New Roman"/>
              </a:rPr>
              <a:t>Kaloori</a:t>
            </a:r>
            <a:r>
              <a:rPr lang="en-US" sz="1800" dirty="0">
                <a:solidFill>
                  <a:schemeClr val="lt1"/>
                </a:solidFill>
                <a:latin typeface="Times New Roman"/>
                <a:ea typeface="Times New Roman"/>
                <a:cs typeface="Times New Roman"/>
                <a:sym typeface="Times New Roman"/>
              </a:rPr>
              <a:t> Vivek	 	   -  125003406</a:t>
            </a:r>
            <a:endParaRPr dirty="0">
              <a:solidFill>
                <a:schemeClr val="lt1"/>
              </a:solidFill>
            </a:endParaRPr>
          </a:p>
          <a:p>
            <a:pPr marL="0" marR="0" lvl="0" indent="0" algn="l" rtl="0">
              <a:lnSpc>
                <a:spcPct val="100000"/>
              </a:lnSpc>
              <a:spcBef>
                <a:spcPts val="0"/>
              </a:spcBef>
              <a:spcAft>
                <a:spcPts val="0"/>
              </a:spcAft>
              <a:buClr>
                <a:schemeClr val="dk1"/>
              </a:buClr>
              <a:buSzPts val="1800"/>
              <a:buFont typeface="Times New Roman"/>
              <a:buNone/>
            </a:pPr>
            <a:r>
              <a:rPr lang="fi-FI" sz="1800" dirty="0">
                <a:solidFill>
                  <a:schemeClr val="lt1"/>
                </a:solidFill>
                <a:latin typeface="Times New Roman"/>
                <a:ea typeface="Times New Roman"/>
                <a:cs typeface="Times New Roman"/>
                <a:sym typeface="Times New Roman"/>
              </a:rPr>
              <a:t>Kompella Venkata Sai Sathvik  -  125003395</a:t>
            </a:r>
            <a:endParaRPr lang="fi-FI" dirty="0">
              <a:solidFill>
                <a:schemeClr val="lt1"/>
              </a:solidFill>
            </a:endParaRPr>
          </a:p>
          <a:p>
            <a:pPr marL="0" marR="0" lvl="0" indent="0" algn="l" rtl="0">
              <a:lnSpc>
                <a:spcPct val="100000"/>
              </a:lnSpc>
              <a:spcBef>
                <a:spcPts val="0"/>
              </a:spcBef>
              <a:spcAft>
                <a:spcPts val="0"/>
              </a:spcAft>
              <a:buClr>
                <a:schemeClr val="dk1"/>
              </a:buClr>
              <a:buSzPts val="1800"/>
              <a:buFont typeface="Times New Roman"/>
              <a:buNone/>
            </a:pPr>
            <a:r>
              <a:rPr lang="en-US" sz="1800" dirty="0" err="1">
                <a:solidFill>
                  <a:schemeClr val="lt1"/>
                </a:solidFill>
                <a:latin typeface="Times New Roman"/>
                <a:ea typeface="Times New Roman"/>
                <a:cs typeface="Times New Roman"/>
                <a:sym typeface="Times New Roman"/>
              </a:rPr>
              <a:t>Chekkada</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Meghashyam</a:t>
            </a:r>
            <a:r>
              <a:rPr lang="en-US" sz="1800" dirty="0">
                <a:solidFill>
                  <a:schemeClr val="lt1"/>
                </a:solidFill>
                <a:latin typeface="Times New Roman"/>
                <a:ea typeface="Times New Roman"/>
                <a:cs typeface="Times New Roman"/>
                <a:sym typeface="Times New Roman"/>
              </a:rPr>
              <a:t>  	   -  125003458</a:t>
            </a:r>
            <a:endParaRPr lang="en-US" dirty="0">
              <a:solidFill>
                <a:schemeClr val="lt1"/>
              </a:solidFill>
            </a:endParaRPr>
          </a:p>
          <a:p>
            <a:pPr marL="0" marR="0" lvl="0" indent="0" algn="r" rtl="0">
              <a:lnSpc>
                <a:spcPct val="100000"/>
              </a:lnSpc>
              <a:spcBef>
                <a:spcPts val="0"/>
              </a:spcBef>
              <a:spcAft>
                <a:spcPts val="0"/>
              </a:spcAft>
              <a:buClr>
                <a:schemeClr val="dk1"/>
              </a:buClr>
              <a:buSzPts val="1800"/>
              <a:buFont typeface="Calibri"/>
              <a:buNone/>
            </a:pPr>
            <a:endParaRPr sz="1800" b="0" i="0" u="none" dirty="0">
              <a:solidFill>
                <a:schemeClr val="dk1"/>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chemeClr val="dk1"/>
              </a:buClr>
              <a:buSzPts val="1800"/>
              <a:buFont typeface="Calibri"/>
              <a:buNone/>
            </a:pPr>
            <a:endParaRPr sz="18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dirty="0">
              <a:solidFill>
                <a:schemeClr val="dk1"/>
              </a:solidFill>
              <a:latin typeface="Times New Roman"/>
              <a:ea typeface="Times New Roman"/>
              <a:cs typeface="Times New Roman"/>
              <a:sym typeface="Times New Roman"/>
            </a:endParaRPr>
          </a:p>
        </p:txBody>
      </p:sp>
      <p:sp>
        <p:nvSpPr>
          <p:cNvPr id="99" name="Google Shape;99;p14"/>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100" name="Google Shape;100;p14"/>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alibri"/>
              <a:buNone/>
            </a:pPr>
            <a:fld id="{00000000-1234-1234-1234-123412341234}" type="slidenum">
              <a:rPr lang="en-US" sz="1200" b="0" i="0" u="none">
                <a:solidFill>
                  <a:srgbClr val="045C75"/>
                </a:solidFill>
                <a:latin typeface="Calibri"/>
                <a:ea typeface="Calibri"/>
                <a:cs typeface="Calibri"/>
                <a:sym typeface="Calibri"/>
              </a:rPr>
              <a:t>1</a:t>
            </a:fld>
            <a:endParaRPr/>
          </a:p>
        </p:txBody>
      </p:sp>
      <p:sp>
        <p:nvSpPr>
          <p:cNvPr id="101" name="Google Shape;101;p14"/>
          <p:cNvSpPr txBox="1"/>
          <p:nvPr/>
        </p:nvSpPr>
        <p:spPr>
          <a:xfrm>
            <a:off x="6199950" y="4180875"/>
            <a:ext cx="27918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Calibri"/>
                <a:ea typeface="Calibri"/>
                <a:cs typeface="Calibri"/>
                <a:sym typeface="Calibri"/>
              </a:rPr>
              <a:t>GUIDE:   Prof MEENA.V</a:t>
            </a:r>
            <a:endParaRPr sz="2000">
              <a:solidFill>
                <a:schemeClr val="dk1"/>
              </a:solidFill>
              <a:latin typeface="Calibri"/>
              <a:ea typeface="Calibri"/>
              <a:cs typeface="Calibri"/>
              <a:sym typeface="Calibri"/>
            </a:endParaRPr>
          </a:p>
        </p:txBody>
      </p:sp>
      <p:pic>
        <p:nvPicPr>
          <p:cNvPr id="102" name="Google Shape;102;p14"/>
          <p:cNvPicPr preferRelativeResize="0"/>
          <p:nvPr/>
        </p:nvPicPr>
        <p:blipFill>
          <a:blip r:embed="rId3">
            <a:alphaModFix/>
          </a:blip>
          <a:stretch>
            <a:fillRect/>
          </a:stretch>
        </p:blipFill>
        <p:spPr>
          <a:xfrm>
            <a:off x="7730700" y="-7"/>
            <a:ext cx="1413300" cy="1059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562194" y="489327"/>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FEATURE SELECTION		</a:t>
            </a:r>
            <a:endParaRPr b="1" dirty="0">
              <a:solidFill>
                <a:schemeClr val="dk1"/>
              </a:solidFill>
            </a:endParaRPr>
          </a:p>
        </p:txBody>
      </p:sp>
      <p:sp>
        <p:nvSpPr>
          <p:cNvPr id="202" name="Google Shape;202;p23"/>
          <p:cNvSpPr txBox="1">
            <a:spLocks noGrp="1"/>
          </p:cNvSpPr>
          <p:nvPr>
            <p:ph type="body" idx="1"/>
          </p:nvPr>
        </p:nvSpPr>
        <p:spPr>
          <a:xfrm>
            <a:off x="463714" y="1750141"/>
            <a:ext cx="82461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dirty="0"/>
              <a:t>DATA COLLECTION :</a:t>
            </a:r>
            <a:endParaRPr dirty="0"/>
          </a:p>
          <a:p>
            <a:pPr marL="0" lvl="0" indent="0" algn="l" rtl="0">
              <a:spcBef>
                <a:spcPts val="560"/>
              </a:spcBef>
              <a:spcAft>
                <a:spcPts val="0"/>
              </a:spcAft>
              <a:buNone/>
            </a:pPr>
            <a:endParaRPr sz="1000" dirty="0"/>
          </a:p>
          <a:p>
            <a:pPr marL="457200" lvl="0" indent="-361950" algn="l" rtl="0">
              <a:spcBef>
                <a:spcPts val="560"/>
              </a:spcBef>
              <a:spcAft>
                <a:spcPts val="0"/>
              </a:spcAft>
              <a:buSzPts val="2100"/>
              <a:buChar char="●"/>
            </a:pPr>
            <a:r>
              <a:rPr lang="en-US" sz="2100" dirty="0"/>
              <a:t>In base paper authors collected the dataset of news from different sources contains 6335 news articles simply classified as Fake or Real and later stored in a CSV file where attributes are Id, Title, Text, Class Label.</a:t>
            </a:r>
            <a:endParaRPr sz="2100" dirty="0"/>
          </a:p>
          <a:p>
            <a:pPr marL="457200" lvl="0" indent="-361950" algn="l" rtl="0">
              <a:spcBef>
                <a:spcPts val="0"/>
              </a:spcBef>
              <a:spcAft>
                <a:spcPts val="0"/>
              </a:spcAft>
              <a:buSzPts val="2100"/>
              <a:buChar char="●"/>
            </a:pPr>
            <a:r>
              <a:rPr lang="en-US" sz="2100" dirty="0"/>
              <a:t>We collected a dataset from </a:t>
            </a:r>
            <a:r>
              <a:rPr lang="en-US" sz="2100" dirty="0" err="1"/>
              <a:t>kaggle</a:t>
            </a:r>
            <a:r>
              <a:rPr lang="en-US" sz="2100" dirty="0"/>
              <a:t> repository as a fake news dataset</a:t>
            </a:r>
            <a:endParaRPr sz="2100" dirty="0"/>
          </a:p>
          <a:p>
            <a:pPr marL="457200" lvl="0" indent="0" algn="l" rtl="0">
              <a:spcBef>
                <a:spcPts val="560"/>
              </a:spcBef>
              <a:spcAft>
                <a:spcPts val="0"/>
              </a:spcAft>
              <a:buNone/>
            </a:pPr>
            <a:r>
              <a:rPr lang="en-US" sz="2100" dirty="0"/>
              <a:t>consists of 5000 rows and true news dataset consists of 5000 rows</a:t>
            </a:r>
            <a:endParaRPr sz="2100" dirty="0"/>
          </a:p>
          <a:p>
            <a:pPr marL="457200" lvl="0" indent="0" algn="l" rtl="0">
              <a:spcBef>
                <a:spcPts val="560"/>
              </a:spcBef>
              <a:spcAft>
                <a:spcPts val="0"/>
              </a:spcAft>
              <a:buNone/>
            </a:pPr>
            <a:r>
              <a:rPr lang="en-US" sz="2100" dirty="0"/>
              <a:t>each of dataset consists of 4  attributes Id, Title, Text, Date</a:t>
            </a:r>
            <a:endParaRPr sz="2100" dirty="0"/>
          </a:p>
          <a:p>
            <a:pPr marL="457200" lvl="0" indent="0" algn="l" rtl="0">
              <a:spcBef>
                <a:spcPts val="560"/>
              </a:spcBef>
              <a:spcAft>
                <a:spcPts val="0"/>
              </a:spcAft>
              <a:buNone/>
            </a:pPr>
            <a:endParaRPr sz="2100" dirty="0"/>
          </a:p>
          <a:p>
            <a:pPr marL="457200" lvl="0" indent="0" algn="l" rtl="0">
              <a:spcBef>
                <a:spcPts val="560"/>
              </a:spcBef>
              <a:spcAft>
                <a:spcPts val="0"/>
              </a:spcAft>
              <a:buNone/>
            </a:pPr>
            <a:endParaRPr sz="2000" dirty="0"/>
          </a:p>
        </p:txBody>
      </p:sp>
      <p:sp>
        <p:nvSpPr>
          <p:cNvPr id="203" name="Google Shape;203;p23"/>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204" name="Google Shape;204;p23"/>
          <p:cNvPicPr preferRelativeResize="0"/>
          <p:nvPr/>
        </p:nvPicPr>
        <p:blipFill>
          <a:blip r:embed="rId3">
            <a:alphaModFix/>
          </a:blip>
          <a:stretch>
            <a:fillRect/>
          </a:stretch>
        </p:blipFill>
        <p:spPr>
          <a:xfrm>
            <a:off x="7949625" y="1"/>
            <a:ext cx="1194375" cy="895775"/>
          </a:xfrm>
          <a:prstGeom prst="rect">
            <a:avLst/>
          </a:prstGeom>
          <a:noFill/>
          <a:ln>
            <a:noFill/>
          </a:ln>
        </p:spPr>
      </p:pic>
      <p:pic>
        <p:nvPicPr>
          <p:cNvPr id="205" name="Google Shape;205;p23"/>
          <p:cNvPicPr preferRelativeResize="0"/>
          <p:nvPr/>
        </p:nvPicPr>
        <p:blipFill>
          <a:blip r:embed="rId4">
            <a:alphaModFix/>
          </a:blip>
          <a:stretch>
            <a:fillRect/>
          </a:stretch>
        </p:blipFill>
        <p:spPr>
          <a:xfrm>
            <a:off x="1049200" y="5044175"/>
            <a:ext cx="7239800" cy="120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1585497" y="466428"/>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FEATURE SELECTION		</a:t>
            </a:r>
            <a:endParaRPr b="1" dirty="0">
              <a:solidFill>
                <a:schemeClr val="dk1"/>
              </a:solidFill>
            </a:endParaRPr>
          </a:p>
        </p:txBody>
      </p:sp>
      <p:sp>
        <p:nvSpPr>
          <p:cNvPr id="212" name="Google Shape;212;p24"/>
          <p:cNvSpPr txBox="1">
            <a:spLocks noGrp="1"/>
          </p:cNvSpPr>
          <p:nvPr>
            <p:ph type="body" idx="1"/>
          </p:nvPr>
        </p:nvSpPr>
        <p:spPr>
          <a:xfrm>
            <a:off x="463714" y="1750141"/>
            <a:ext cx="82461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a:t>DATA PREPROCESSING :</a:t>
            </a:r>
            <a:endParaRPr/>
          </a:p>
          <a:p>
            <a:pPr marL="0" lvl="0" indent="0" algn="l" rtl="0">
              <a:spcBef>
                <a:spcPts val="560"/>
              </a:spcBef>
              <a:spcAft>
                <a:spcPts val="0"/>
              </a:spcAft>
              <a:buNone/>
            </a:pPr>
            <a:endParaRPr sz="900"/>
          </a:p>
          <a:p>
            <a:pPr marL="457200" lvl="0" indent="-355600" algn="l" rtl="0">
              <a:spcBef>
                <a:spcPts val="560"/>
              </a:spcBef>
              <a:spcAft>
                <a:spcPts val="0"/>
              </a:spcAft>
              <a:buSzPts val="2000"/>
              <a:buChar char="•"/>
            </a:pPr>
            <a:r>
              <a:rPr lang="en-US" sz="2000"/>
              <a:t>Data extracted from social media is typically unstructured and often comprises informal communication characterized by shortcuts, various slang terms, and poor grammar. To enhance performance and reliability, it's essential to preprocess this data before employing it in predictive modeling.</a:t>
            </a:r>
            <a:endParaRPr sz="2000"/>
          </a:p>
          <a:p>
            <a:pPr marL="0" lvl="0" indent="0" algn="l" rtl="0">
              <a:spcBef>
                <a:spcPts val="560"/>
              </a:spcBef>
              <a:spcAft>
                <a:spcPts val="0"/>
              </a:spcAft>
              <a:buNone/>
            </a:pPr>
            <a:endParaRPr sz="1500"/>
          </a:p>
          <a:p>
            <a:pPr marL="457200" lvl="0" indent="-355600" algn="l" rtl="0">
              <a:spcBef>
                <a:spcPts val="560"/>
              </a:spcBef>
              <a:spcAft>
                <a:spcPts val="0"/>
              </a:spcAft>
              <a:buSzPts val="2000"/>
              <a:buChar char="•"/>
            </a:pPr>
            <a:r>
              <a:rPr lang="en-US" sz="2000"/>
              <a:t>Preprocessing to be done as in steps reading data from datasets, adding  class label attribute to the each of the dataset, concatenating it as single data, removing the unnecessary attributes, Checking for null values, Randomize the data, Resetting Index.</a:t>
            </a:r>
            <a:endParaRPr sz="2000"/>
          </a:p>
        </p:txBody>
      </p:sp>
      <p:sp>
        <p:nvSpPr>
          <p:cNvPr id="213" name="Google Shape;213;p24"/>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14" name="Google Shape;214;p24"/>
          <p:cNvPicPr preferRelativeResize="0"/>
          <p:nvPr/>
        </p:nvPicPr>
        <p:blipFill>
          <a:blip r:embed="rId3">
            <a:alphaModFix/>
          </a:blip>
          <a:stretch>
            <a:fillRect/>
          </a:stretch>
        </p:blipFill>
        <p:spPr>
          <a:xfrm>
            <a:off x="8076875" y="-2"/>
            <a:ext cx="1067125" cy="80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22422" y="683466"/>
            <a:ext cx="8259000" cy="1017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SzPts val="990"/>
              <a:buNone/>
            </a:pPr>
            <a:r>
              <a:rPr lang="en-US" sz="3440" b="1">
                <a:solidFill>
                  <a:schemeClr val="dk1"/>
                </a:solidFill>
              </a:rPr>
              <a:t>FEATURE SELECTION</a:t>
            </a:r>
            <a:endParaRPr sz="3440" b="1">
              <a:solidFill>
                <a:schemeClr val="dk1"/>
              </a:solidFill>
            </a:endParaRPr>
          </a:p>
          <a:p>
            <a:pPr marL="0" lvl="0" indent="0" algn="r" rtl="0">
              <a:spcBef>
                <a:spcPts val="0"/>
              </a:spcBef>
              <a:spcAft>
                <a:spcPts val="0"/>
              </a:spcAft>
              <a:buSzPts val="990"/>
              <a:buNone/>
            </a:pPr>
            <a:endParaRPr sz="3440" b="1"/>
          </a:p>
        </p:txBody>
      </p:sp>
      <p:sp>
        <p:nvSpPr>
          <p:cNvPr id="221" name="Google Shape;221;p25"/>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22" name="Google Shape;222;p25"/>
          <p:cNvSpPr txBox="1"/>
          <p:nvPr/>
        </p:nvSpPr>
        <p:spPr>
          <a:xfrm>
            <a:off x="7227275" y="4548550"/>
            <a:ext cx="14679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lt1"/>
              </a:solidFill>
              <a:latin typeface="Calibri"/>
              <a:ea typeface="Calibri"/>
              <a:cs typeface="Calibri"/>
              <a:sym typeface="Calibri"/>
            </a:endParaRPr>
          </a:p>
        </p:txBody>
      </p:sp>
      <p:sp>
        <p:nvSpPr>
          <p:cNvPr id="223" name="Google Shape;223;p25"/>
          <p:cNvSpPr txBox="1"/>
          <p:nvPr/>
        </p:nvSpPr>
        <p:spPr>
          <a:xfrm>
            <a:off x="257825" y="1890050"/>
            <a:ext cx="8537400" cy="4638300"/>
          </a:xfrm>
          <a:prstGeom prst="rect">
            <a:avLst/>
          </a:prstGeom>
          <a:noFill/>
          <a:ln>
            <a:noFill/>
          </a:ln>
        </p:spPr>
        <p:txBody>
          <a:bodyPr spcFirstLastPara="1" wrap="square" lIns="91425" tIns="91425" rIns="91425" bIns="91425" anchor="t" anchorCtr="0">
            <a:spAutoFit/>
          </a:bodyPr>
          <a:lstStyle/>
          <a:p>
            <a:pPr marL="0" lvl="0" indent="0" algn="l" rtl="0">
              <a:spcBef>
                <a:spcPts val="560"/>
              </a:spcBef>
              <a:spcAft>
                <a:spcPts val="0"/>
              </a:spcAft>
              <a:buNone/>
            </a:pPr>
            <a:r>
              <a:rPr lang="en-US" sz="2800">
                <a:solidFill>
                  <a:schemeClr val="lt1"/>
                </a:solidFill>
                <a:latin typeface="Calibri"/>
                <a:ea typeface="Calibri"/>
                <a:cs typeface="Calibri"/>
                <a:sym typeface="Calibri"/>
              </a:rPr>
              <a:t>DATA PREPROCESSING :</a:t>
            </a:r>
            <a:endParaRPr sz="2800">
              <a:solidFill>
                <a:schemeClr val="lt1"/>
              </a:solidFill>
              <a:latin typeface="Calibri"/>
              <a:ea typeface="Calibri"/>
              <a:cs typeface="Calibri"/>
              <a:sym typeface="Calibri"/>
            </a:endParaRPr>
          </a:p>
          <a:p>
            <a:pPr marL="0" lvl="0" indent="0" algn="l" rtl="0">
              <a:spcBef>
                <a:spcPts val="560"/>
              </a:spcBef>
              <a:spcAft>
                <a:spcPts val="0"/>
              </a:spcAft>
              <a:buNone/>
            </a:pPr>
            <a:endParaRPr sz="2800">
              <a:solidFill>
                <a:schemeClr val="lt1"/>
              </a:solidFill>
              <a:latin typeface="Calibri"/>
              <a:ea typeface="Calibri"/>
              <a:cs typeface="Calibri"/>
              <a:sym typeface="Calibri"/>
            </a:endParaRPr>
          </a:p>
          <a:p>
            <a:pPr marL="0" lvl="0" indent="0" algn="l" rtl="0">
              <a:spcBef>
                <a:spcPts val="560"/>
              </a:spcBef>
              <a:spcAft>
                <a:spcPts val="0"/>
              </a:spcAft>
              <a:buNone/>
            </a:pPr>
            <a:endParaRPr sz="2800">
              <a:solidFill>
                <a:schemeClr val="lt1"/>
              </a:solidFill>
              <a:latin typeface="Calibri"/>
              <a:ea typeface="Calibri"/>
              <a:cs typeface="Calibri"/>
              <a:sym typeface="Calibri"/>
            </a:endParaRPr>
          </a:p>
          <a:p>
            <a:pPr marL="0" lvl="0" indent="0" algn="l" rtl="0">
              <a:spcBef>
                <a:spcPts val="560"/>
              </a:spcBef>
              <a:spcAft>
                <a:spcPts val="0"/>
              </a:spcAft>
              <a:buNone/>
            </a:pPr>
            <a:endParaRPr sz="2800">
              <a:solidFill>
                <a:schemeClr val="lt1"/>
              </a:solidFill>
              <a:latin typeface="Calibri"/>
              <a:ea typeface="Calibri"/>
              <a:cs typeface="Calibri"/>
              <a:sym typeface="Calibri"/>
            </a:endParaRPr>
          </a:p>
          <a:p>
            <a:pPr marL="0" lvl="0" indent="0" algn="l" rtl="0">
              <a:spcBef>
                <a:spcPts val="560"/>
              </a:spcBef>
              <a:spcAft>
                <a:spcPts val="0"/>
              </a:spcAft>
              <a:buNone/>
            </a:pPr>
            <a:endParaRPr sz="2800">
              <a:solidFill>
                <a:schemeClr val="lt1"/>
              </a:solidFill>
              <a:latin typeface="Calibri"/>
              <a:ea typeface="Calibri"/>
              <a:cs typeface="Calibri"/>
              <a:sym typeface="Calibri"/>
            </a:endParaRPr>
          </a:p>
          <a:p>
            <a:pPr marL="0" lvl="0" indent="0" algn="l" rtl="0">
              <a:spcBef>
                <a:spcPts val="560"/>
              </a:spcBef>
              <a:spcAft>
                <a:spcPts val="0"/>
              </a:spcAft>
              <a:buNone/>
            </a:pPr>
            <a:endParaRPr sz="2800">
              <a:solidFill>
                <a:schemeClr val="lt1"/>
              </a:solidFill>
              <a:latin typeface="Calibri"/>
              <a:ea typeface="Calibri"/>
              <a:cs typeface="Calibri"/>
              <a:sym typeface="Calibri"/>
            </a:endParaRPr>
          </a:p>
          <a:p>
            <a:pPr marL="0" lvl="0" indent="0" algn="l" rtl="0">
              <a:spcBef>
                <a:spcPts val="560"/>
              </a:spcBef>
              <a:spcAft>
                <a:spcPts val="0"/>
              </a:spcAft>
              <a:buNone/>
            </a:pPr>
            <a:endParaRPr sz="2800">
              <a:solidFill>
                <a:schemeClr val="lt1"/>
              </a:solidFill>
              <a:latin typeface="Calibri"/>
              <a:ea typeface="Calibri"/>
              <a:cs typeface="Calibri"/>
              <a:sym typeface="Calibri"/>
            </a:endParaRPr>
          </a:p>
          <a:p>
            <a:pPr marL="0" lvl="0" indent="0" algn="l" rtl="0">
              <a:spcBef>
                <a:spcPts val="560"/>
              </a:spcBef>
              <a:spcAft>
                <a:spcPts val="0"/>
              </a:spcAft>
              <a:buNone/>
            </a:pPr>
            <a:endParaRPr sz="2800">
              <a:solidFill>
                <a:schemeClr val="lt1"/>
              </a:solidFill>
              <a:latin typeface="Calibri"/>
              <a:ea typeface="Calibri"/>
              <a:cs typeface="Calibri"/>
              <a:sym typeface="Calibri"/>
            </a:endParaRPr>
          </a:p>
          <a:p>
            <a:pPr marL="0" lvl="0" indent="0" algn="l" rtl="0">
              <a:spcBef>
                <a:spcPts val="560"/>
              </a:spcBef>
              <a:spcAft>
                <a:spcPts val="0"/>
              </a:spcAft>
              <a:buNone/>
            </a:pPr>
            <a:endParaRPr sz="2800">
              <a:solidFill>
                <a:schemeClr val="lt1"/>
              </a:solidFill>
              <a:latin typeface="Calibri"/>
              <a:ea typeface="Calibri"/>
              <a:cs typeface="Calibri"/>
              <a:sym typeface="Calibri"/>
            </a:endParaRPr>
          </a:p>
        </p:txBody>
      </p:sp>
      <p:pic>
        <p:nvPicPr>
          <p:cNvPr id="225" name="Google Shape;225;p25"/>
          <p:cNvPicPr preferRelativeResize="0"/>
          <p:nvPr/>
        </p:nvPicPr>
        <p:blipFill>
          <a:blip r:embed="rId3">
            <a:alphaModFix/>
          </a:blip>
          <a:stretch>
            <a:fillRect/>
          </a:stretch>
        </p:blipFill>
        <p:spPr>
          <a:xfrm>
            <a:off x="8133450" y="-2"/>
            <a:ext cx="1010550" cy="757900"/>
          </a:xfrm>
          <a:prstGeom prst="rect">
            <a:avLst/>
          </a:prstGeom>
          <a:noFill/>
          <a:ln>
            <a:noFill/>
          </a:ln>
        </p:spPr>
      </p:pic>
      <p:pic>
        <p:nvPicPr>
          <p:cNvPr id="3" name="Picture 2">
            <a:extLst>
              <a:ext uri="{FF2B5EF4-FFF2-40B4-BE49-F238E27FC236}">
                <a16:creationId xmlns:a16="http://schemas.microsoft.com/office/drawing/2014/main" id="{0E635AD8-D0BA-DFE2-36DF-906703581C0E}"/>
              </a:ext>
            </a:extLst>
          </p:cNvPr>
          <p:cNvPicPr>
            <a:picLocks noChangeAspect="1"/>
          </p:cNvPicPr>
          <p:nvPr/>
        </p:nvPicPr>
        <p:blipFill rotWithShape="1">
          <a:blip r:embed="rId4"/>
          <a:srcRect t="10442"/>
          <a:stretch/>
        </p:blipFill>
        <p:spPr>
          <a:xfrm>
            <a:off x="348775" y="2699238"/>
            <a:ext cx="7617056" cy="36571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title"/>
          </p:nvPr>
        </p:nvSpPr>
        <p:spPr>
          <a:xfrm>
            <a:off x="779859" y="399627"/>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FEATURE SELECTION	</a:t>
            </a:r>
            <a:endParaRPr b="1" dirty="0">
              <a:solidFill>
                <a:schemeClr val="dk1"/>
              </a:solidFill>
            </a:endParaRPr>
          </a:p>
        </p:txBody>
      </p:sp>
      <p:sp>
        <p:nvSpPr>
          <p:cNvPr id="232" name="Google Shape;232;p26"/>
          <p:cNvSpPr txBox="1">
            <a:spLocks noGrp="1"/>
          </p:cNvSpPr>
          <p:nvPr>
            <p:ph type="body" idx="1"/>
          </p:nvPr>
        </p:nvSpPr>
        <p:spPr>
          <a:xfrm>
            <a:off x="463714" y="1750141"/>
            <a:ext cx="8246100" cy="4621200"/>
          </a:xfrm>
          <a:prstGeom prst="rect">
            <a:avLst/>
          </a:prstGeom>
        </p:spPr>
        <p:txBody>
          <a:bodyPr spcFirstLastPara="1" wrap="square" lIns="91425" tIns="45700" rIns="91425" bIns="45700" anchor="t" anchorCtr="0">
            <a:normAutofit fontScale="77500" lnSpcReduction="20000"/>
          </a:bodyPr>
          <a:lstStyle/>
          <a:p>
            <a:pPr marL="0" lvl="0" indent="0" algn="l" rtl="0">
              <a:spcBef>
                <a:spcPts val="560"/>
              </a:spcBef>
              <a:spcAft>
                <a:spcPts val="0"/>
              </a:spcAft>
              <a:buNone/>
            </a:pPr>
            <a:r>
              <a:rPr lang="en-US" sz="3000" dirty="0"/>
              <a:t>DATA CLEANING :</a:t>
            </a:r>
            <a:endParaRPr sz="3000" dirty="0"/>
          </a:p>
          <a:p>
            <a:pPr marL="0" lvl="0" indent="0" algn="l" rtl="0">
              <a:spcBef>
                <a:spcPts val="560"/>
              </a:spcBef>
              <a:spcAft>
                <a:spcPts val="0"/>
              </a:spcAft>
              <a:buNone/>
            </a:pPr>
            <a:endParaRPr sz="1750" dirty="0"/>
          </a:p>
          <a:p>
            <a:pPr marL="0" lvl="0" indent="0" algn="l" rtl="0">
              <a:spcBef>
                <a:spcPts val="560"/>
              </a:spcBef>
              <a:spcAft>
                <a:spcPts val="0"/>
              </a:spcAft>
              <a:buNone/>
            </a:pPr>
            <a:r>
              <a:rPr lang="en-US" sz="2246" dirty="0"/>
              <a:t>Text and the data have to be cleaned to highlight the attributes which we want our machine learning system to work on accuracy. </a:t>
            </a:r>
            <a:endParaRPr sz="2246" dirty="0"/>
          </a:p>
          <a:p>
            <a:pPr marL="0" lvl="0" indent="0" algn="l" rtl="0">
              <a:spcBef>
                <a:spcPts val="560"/>
              </a:spcBef>
              <a:spcAft>
                <a:spcPts val="0"/>
              </a:spcAft>
              <a:buNone/>
            </a:pPr>
            <a:endParaRPr sz="1379" dirty="0"/>
          </a:p>
          <a:p>
            <a:pPr marL="0" lvl="0" indent="0" algn="l" rtl="0">
              <a:spcBef>
                <a:spcPts val="560"/>
              </a:spcBef>
              <a:spcAft>
                <a:spcPts val="0"/>
              </a:spcAft>
              <a:buNone/>
            </a:pPr>
            <a:r>
              <a:rPr lang="en-US" sz="2246" dirty="0"/>
              <a:t>Steps :</a:t>
            </a:r>
            <a:endParaRPr sz="2246" dirty="0"/>
          </a:p>
          <a:p>
            <a:pPr marL="0" lvl="0" indent="0" algn="l" rtl="0">
              <a:spcBef>
                <a:spcPts val="560"/>
              </a:spcBef>
              <a:spcAft>
                <a:spcPts val="0"/>
              </a:spcAft>
              <a:buNone/>
            </a:pPr>
            <a:endParaRPr sz="1400" dirty="0"/>
          </a:p>
          <a:p>
            <a:pPr marL="457200" lvl="0" indent="-327025" algn="l" rtl="0">
              <a:spcBef>
                <a:spcPts val="560"/>
              </a:spcBef>
              <a:spcAft>
                <a:spcPts val="0"/>
              </a:spcAft>
              <a:buSzPct val="100000"/>
              <a:buAutoNum type="arabicPeriod"/>
            </a:pPr>
            <a:r>
              <a:rPr lang="en-US" sz="2000" dirty="0"/>
              <a:t>Punctuation Removal : we will eliminate every character which is special.</a:t>
            </a:r>
            <a:endParaRPr sz="2000" dirty="0"/>
          </a:p>
          <a:p>
            <a:pPr marL="228600" lvl="0" indent="-228600" algn="l" rtl="0">
              <a:spcBef>
                <a:spcPts val="560"/>
              </a:spcBef>
              <a:spcAft>
                <a:spcPts val="0"/>
              </a:spcAft>
              <a:buFont typeface="+mj-lt"/>
              <a:buAutoNum type="arabicPeriod"/>
            </a:pPr>
            <a:endParaRPr sz="1000" dirty="0"/>
          </a:p>
          <a:p>
            <a:pPr marL="457200" lvl="0" indent="-327025" algn="l" rtl="0">
              <a:spcBef>
                <a:spcPts val="560"/>
              </a:spcBef>
              <a:spcAft>
                <a:spcPts val="0"/>
              </a:spcAft>
              <a:buSzPct val="100000"/>
              <a:buAutoNum type="arabicPeriod"/>
            </a:pPr>
            <a:r>
              <a:rPr lang="en-US" sz="2000" dirty="0"/>
              <a:t>Tokenization : This process breaks down the context into specific units, such as sentences being divided into words, which helps to give structure to unstructured text.</a:t>
            </a:r>
            <a:endParaRPr sz="2000" dirty="0"/>
          </a:p>
          <a:p>
            <a:pPr marL="685800" lvl="0" indent="-228600" algn="l" rtl="0">
              <a:spcBef>
                <a:spcPts val="560"/>
              </a:spcBef>
              <a:spcAft>
                <a:spcPts val="0"/>
              </a:spcAft>
              <a:buFont typeface="+mj-lt"/>
              <a:buAutoNum type="arabicPeriod"/>
            </a:pPr>
            <a:endParaRPr sz="1050" dirty="0"/>
          </a:p>
          <a:p>
            <a:pPr marL="457200" lvl="0" indent="-327025" algn="l" rtl="0">
              <a:spcBef>
                <a:spcPts val="560"/>
              </a:spcBef>
              <a:spcAft>
                <a:spcPts val="0"/>
              </a:spcAft>
              <a:buSzPct val="100000"/>
              <a:buAutoNum type="arabicPeriod"/>
            </a:pPr>
            <a:r>
              <a:rPr lang="en-US" sz="2000" dirty="0"/>
              <a:t>Removing Stop Words : These common words frequently appear in any text but carry little information. Therefore, they are often removed.</a:t>
            </a:r>
            <a:endParaRPr sz="2000" dirty="0"/>
          </a:p>
          <a:p>
            <a:pPr marL="685800" lvl="0" indent="-228600" algn="l" rtl="0">
              <a:spcBef>
                <a:spcPts val="560"/>
              </a:spcBef>
              <a:spcAft>
                <a:spcPts val="0"/>
              </a:spcAft>
              <a:buFont typeface="+mj-lt"/>
              <a:buAutoNum type="arabicPeriod"/>
            </a:pPr>
            <a:endParaRPr sz="1000" dirty="0"/>
          </a:p>
          <a:p>
            <a:pPr marL="457200" lvl="0" indent="-327025" algn="l" rtl="0">
              <a:spcBef>
                <a:spcPts val="560"/>
              </a:spcBef>
              <a:spcAft>
                <a:spcPts val="0"/>
              </a:spcAft>
              <a:buSzPct val="100000"/>
              <a:buAutoNum type="arabicPeriod"/>
            </a:pPr>
            <a:r>
              <a:rPr lang="en-US" sz="2000" dirty="0"/>
              <a:t>Stemming : This process aids in reducing words to their base or stem form, often grouping related words together. It typically involves removing suffixes such as "er," "</a:t>
            </a:r>
            <a:r>
              <a:rPr lang="en-US" sz="2000" dirty="0" err="1"/>
              <a:t>ible</a:t>
            </a:r>
            <a:r>
              <a:rPr lang="en-US" sz="2000" dirty="0"/>
              <a:t>," "ness," etc., using a rule-based approach.</a:t>
            </a:r>
            <a:endParaRPr sz="2000" dirty="0"/>
          </a:p>
          <a:p>
            <a:pPr marL="0" lvl="0" indent="0" algn="l" rtl="0">
              <a:spcBef>
                <a:spcPts val="560"/>
              </a:spcBef>
              <a:spcAft>
                <a:spcPts val="0"/>
              </a:spcAft>
              <a:buNone/>
            </a:pPr>
            <a:endParaRPr sz="2000" dirty="0"/>
          </a:p>
        </p:txBody>
      </p:sp>
      <p:sp>
        <p:nvSpPr>
          <p:cNvPr id="233" name="Google Shape;233;p26"/>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234" name="Google Shape;234;p26"/>
          <p:cNvPicPr preferRelativeResize="0"/>
          <p:nvPr/>
        </p:nvPicPr>
        <p:blipFill>
          <a:blip r:embed="rId3">
            <a:alphaModFix/>
          </a:blip>
          <a:stretch>
            <a:fillRect/>
          </a:stretch>
        </p:blipFill>
        <p:spPr>
          <a:xfrm>
            <a:off x="8148721" y="4"/>
            <a:ext cx="995279" cy="7464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3" y="482941"/>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a:solidFill>
                  <a:schemeClr val="dk1"/>
                </a:solidFill>
              </a:rPr>
              <a:t>FEATURE SELECTION</a:t>
            </a:r>
            <a:endParaRPr b="1">
              <a:solidFill>
                <a:schemeClr val="dk1"/>
              </a:solidFill>
            </a:endParaRPr>
          </a:p>
        </p:txBody>
      </p:sp>
      <p:sp>
        <p:nvSpPr>
          <p:cNvPr id="241" name="Google Shape;241;p27"/>
          <p:cNvSpPr txBox="1">
            <a:spLocks noGrp="1"/>
          </p:cNvSpPr>
          <p:nvPr>
            <p:ph type="body" idx="1"/>
          </p:nvPr>
        </p:nvSpPr>
        <p:spPr>
          <a:xfrm>
            <a:off x="463714" y="1750141"/>
            <a:ext cx="82461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a:t>DATA CLEANING :</a:t>
            </a:r>
            <a:endParaRPr/>
          </a:p>
        </p:txBody>
      </p:sp>
      <p:sp>
        <p:nvSpPr>
          <p:cNvPr id="242" name="Google Shape;242;p27"/>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244" name="Google Shape;244;p27"/>
          <p:cNvPicPr preferRelativeResize="0"/>
          <p:nvPr/>
        </p:nvPicPr>
        <p:blipFill>
          <a:blip r:embed="rId3">
            <a:alphaModFix/>
          </a:blip>
          <a:stretch>
            <a:fillRect/>
          </a:stretch>
        </p:blipFill>
        <p:spPr>
          <a:xfrm>
            <a:off x="8062750" y="-2"/>
            <a:ext cx="1081250" cy="810925"/>
          </a:xfrm>
          <a:prstGeom prst="rect">
            <a:avLst/>
          </a:prstGeom>
          <a:noFill/>
          <a:ln>
            <a:noFill/>
          </a:ln>
        </p:spPr>
      </p:pic>
      <p:pic>
        <p:nvPicPr>
          <p:cNvPr id="3" name="Picture 2">
            <a:extLst>
              <a:ext uri="{FF2B5EF4-FFF2-40B4-BE49-F238E27FC236}">
                <a16:creationId xmlns:a16="http://schemas.microsoft.com/office/drawing/2014/main" id="{6B57F630-CA1D-1FEF-EE0A-83D3FAA579AA}"/>
              </a:ext>
            </a:extLst>
          </p:cNvPr>
          <p:cNvPicPr>
            <a:picLocks noChangeAspect="1"/>
          </p:cNvPicPr>
          <p:nvPr/>
        </p:nvPicPr>
        <p:blipFill>
          <a:blip r:embed="rId4"/>
          <a:stretch>
            <a:fillRect/>
          </a:stretch>
        </p:blipFill>
        <p:spPr>
          <a:xfrm>
            <a:off x="463714" y="2377706"/>
            <a:ext cx="7599036" cy="43437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192653" y="511241"/>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a:solidFill>
                  <a:schemeClr val="dk1"/>
                </a:solidFill>
              </a:rPr>
              <a:t>FEATURE SELECTION</a:t>
            </a:r>
            <a:endParaRPr b="1">
              <a:solidFill>
                <a:schemeClr val="dk1"/>
              </a:solidFill>
            </a:endParaRPr>
          </a:p>
        </p:txBody>
      </p:sp>
      <p:sp>
        <p:nvSpPr>
          <p:cNvPr id="251" name="Google Shape;251;p28"/>
          <p:cNvSpPr txBox="1">
            <a:spLocks noGrp="1"/>
          </p:cNvSpPr>
          <p:nvPr>
            <p:ph type="body" idx="1"/>
          </p:nvPr>
        </p:nvSpPr>
        <p:spPr>
          <a:xfrm>
            <a:off x="478389" y="1735141"/>
            <a:ext cx="8246100" cy="4621200"/>
          </a:xfrm>
          <a:prstGeom prst="rect">
            <a:avLst/>
          </a:prstGeom>
        </p:spPr>
        <p:txBody>
          <a:bodyPr spcFirstLastPara="1" wrap="square" lIns="91425" tIns="45700" rIns="91425" bIns="45700" anchor="t" anchorCtr="0">
            <a:noAutofit/>
          </a:bodyPr>
          <a:lstStyle/>
          <a:p>
            <a:pPr marL="0" lvl="0" indent="0" algn="l" rtl="0">
              <a:lnSpc>
                <a:spcPct val="80000"/>
              </a:lnSpc>
              <a:spcBef>
                <a:spcPts val="560"/>
              </a:spcBef>
              <a:spcAft>
                <a:spcPts val="0"/>
              </a:spcAft>
              <a:buNone/>
            </a:pPr>
            <a:r>
              <a:rPr lang="en-US" sz="2000"/>
              <a:t>FEATURE GENERATION :</a:t>
            </a:r>
            <a:endParaRPr sz="2000"/>
          </a:p>
          <a:p>
            <a:pPr marL="0" lvl="0" indent="0" algn="l" rtl="0">
              <a:lnSpc>
                <a:spcPct val="80000"/>
              </a:lnSpc>
              <a:spcBef>
                <a:spcPts val="560"/>
              </a:spcBef>
              <a:spcAft>
                <a:spcPts val="0"/>
              </a:spcAft>
              <a:buNone/>
            </a:pPr>
            <a:endParaRPr sz="400"/>
          </a:p>
          <a:p>
            <a:pPr marL="457200" lvl="0" indent="-355600" algn="l" rtl="0">
              <a:lnSpc>
                <a:spcPct val="80000"/>
              </a:lnSpc>
              <a:spcBef>
                <a:spcPts val="560"/>
              </a:spcBef>
              <a:spcAft>
                <a:spcPts val="0"/>
              </a:spcAft>
              <a:buSzPts val="2000"/>
              <a:buChar char="•"/>
            </a:pPr>
            <a:r>
              <a:rPr lang="en-US" sz="2000"/>
              <a:t>Countvectorizer : Countvectorizer is a method used to represent text data as a "bag of words." It counts the frequency of each word in a document and represents the presence of each word as 1 or 0 in a binary matrix.</a:t>
            </a:r>
            <a:endParaRPr sz="2000"/>
          </a:p>
          <a:p>
            <a:pPr marL="457200" lvl="0" indent="0" algn="l" rtl="0">
              <a:lnSpc>
                <a:spcPct val="80000"/>
              </a:lnSpc>
              <a:spcBef>
                <a:spcPts val="560"/>
              </a:spcBef>
              <a:spcAft>
                <a:spcPts val="0"/>
              </a:spcAft>
              <a:buNone/>
            </a:pPr>
            <a:endParaRPr sz="2000"/>
          </a:p>
          <a:p>
            <a:pPr marL="457200" lvl="0" indent="-355600" algn="l" rtl="0">
              <a:lnSpc>
                <a:spcPct val="80000"/>
              </a:lnSpc>
              <a:spcBef>
                <a:spcPts val="560"/>
              </a:spcBef>
              <a:spcAft>
                <a:spcPts val="0"/>
              </a:spcAft>
              <a:buSzPts val="2000"/>
              <a:buChar char="•"/>
            </a:pPr>
            <a:r>
              <a:rPr lang="en-US" sz="2000"/>
              <a:t>TF-IDF (Term Frequency-Inverse Document Frequency) : TF-IDF is another method for text vectorization. It calculates the importance of a word in a document relative to its frequency in a corpus. TF measures the frequency of a term in a document, while IDF measures the rarity of a term in a corpus.</a:t>
            </a:r>
            <a:endParaRPr sz="2000"/>
          </a:p>
          <a:p>
            <a:pPr marL="457200" lvl="0" indent="0" algn="l" rtl="0">
              <a:lnSpc>
                <a:spcPct val="80000"/>
              </a:lnSpc>
              <a:spcBef>
                <a:spcPts val="560"/>
              </a:spcBef>
              <a:spcAft>
                <a:spcPts val="0"/>
              </a:spcAft>
              <a:buNone/>
            </a:pPr>
            <a:endParaRPr sz="2000"/>
          </a:p>
          <a:p>
            <a:pPr marL="457200" lvl="0" indent="-355600" algn="l" rtl="0">
              <a:lnSpc>
                <a:spcPct val="80000"/>
              </a:lnSpc>
              <a:spcBef>
                <a:spcPts val="560"/>
              </a:spcBef>
              <a:spcAft>
                <a:spcPts val="0"/>
              </a:spcAft>
              <a:buSzPts val="2000"/>
              <a:buChar char="•"/>
            </a:pPr>
            <a:r>
              <a:rPr lang="en-US" sz="2000"/>
              <a:t>TF-IDF Calculation : TF-IDF is calculated by multiplying the TF of a term in a document by the IDF of the term across the corpus. This results in a matrix where rows represent documents, columns represent terms, and values represent the TF-IDF scores.</a:t>
            </a:r>
            <a:endParaRPr sz="2000"/>
          </a:p>
        </p:txBody>
      </p:sp>
      <p:sp>
        <p:nvSpPr>
          <p:cNvPr id="252" name="Google Shape;252;p28"/>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253" name="Google Shape;253;p28"/>
          <p:cNvPicPr preferRelativeResize="0"/>
          <p:nvPr/>
        </p:nvPicPr>
        <p:blipFill>
          <a:blip r:embed="rId3">
            <a:alphaModFix/>
          </a:blip>
          <a:stretch>
            <a:fillRect/>
          </a:stretch>
        </p:blipFill>
        <p:spPr>
          <a:xfrm>
            <a:off x="8006175" y="-1"/>
            <a:ext cx="1137825" cy="85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104297" y="327391"/>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a:solidFill>
                  <a:schemeClr val="dk1"/>
                </a:solidFill>
              </a:rPr>
              <a:t>FEATURE SELECTION</a:t>
            </a:r>
            <a:endParaRPr b="1">
              <a:solidFill>
                <a:schemeClr val="dk1"/>
              </a:solidFill>
            </a:endParaRPr>
          </a:p>
        </p:txBody>
      </p:sp>
      <p:sp>
        <p:nvSpPr>
          <p:cNvPr id="260" name="Google Shape;260;p29"/>
          <p:cNvSpPr txBox="1">
            <a:spLocks noGrp="1"/>
          </p:cNvSpPr>
          <p:nvPr>
            <p:ph type="body" idx="1"/>
          </p:nvPr>
        </p:nvSpPr>
        <p:spPr>
          <a:xfrm>
            <a:off x="463714" y="1750141"/>
            <a:ext cx="82461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Clr>
                <a:schemeClr val="dk1"/>
              </a:buClr>
              <a:buSzPts val="1100"/>
              <a:buFont typeface="Arial"/>
              <a:buNone/>
            </a:pPr>
            <a:r>
              <a:rPr lang="en-US"/>
              <a:t>FEATURE GENERATION :</a:t>
            </a:r>
            <a:endParaRPr/>
          </a:p>
          <a:p>
            <a:pPr marL="0" lvl="0" indent="0" algn="l" rtl="0">
              <a:spcBef>
                <a:spcPts val="560"/>
              </a:spcBef>
              <a:spcAft>
                <a:spcPts val="0"/>
              </a:spcAft>
              <a:buClr>
                <a:schemeClr val="dk1"/>
              </a:buClr>
              <a:buSzPts val="1100"/>
              <a:buFont typeface="Arial"/>
              <a:buNone/>
            </a:pPr>
            <a:endParaRPr/>
          </a:p>
          <a:p>
            <a:pPr marL="0" lvl="0" indent="0" algn="l" rtl="0">
              <a:spcBef>
                <a:spcPts val="560"/>
              </a:spcBef>
              <a:spcAft>
                <a:spcPts val="0"/>
              </a:spcAft>
              <a:buNone/>
            </a:pPr>
            <a:endParaRPr/>
          </a:p>
        </p:txBody>
      </p:sp>
      <p:sp>
        <p:nvSpPr>
          <p:cNvPr id="261" name="Google Shape;261;p29"/>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pic>
        <p:nvPicPr>
          <p:cNvPr id="263" name="Google Shape;263;p29"/>
          <p:cNvPicPr preferRelativeResize="0"/>
          <p:nvPr/>
        </p:nvPicPr>
        <p:blipFill>
          <a:blip r:embed="rId3">
            <a:alphaModFix/>
          </a:blip>
          <a:stretch>
            <a:fillRect/>
          </a:stretch>
        </p:blipFill>
        <p:spPr>
          <a:xfrm>
            <a:off x="8034475" y="-2"/>
            <a:ext cx="1109525" cy="832125"/>
          </a:xfrm>
          <a:prstGeom prst="rect">
            <a:avLst/>
          </a:prstGeom>
          <a:noFill/>
          <a:ln>
            <a:noFill/>
          </a:ln>
        </p:spPr>
      </p:pic>
      <p:pic>
        <p:nvPicPr>
          <p:cNvPr id="3" name="Picture 2">
            <a:extLst>
              <a:ext uri="{FF2B5EF4-FFF2-40B4-BE49-F238E27FC236}">
                <a16:creationId xmlns:a16="http://schemas.microsoft.com/office/drawing/2014/main" id="{51F2B66E-AD5A-AFAE-60BA-1A9CCE4D0264}"/>
              </a:ext>
            </a:extLst>
          </p:cNvPr>
          <p:cNvPicPr>
            <a:picLocks noChangeAspect="1"/>
          </p:cNvPicPr>
          <p:nvPr/>
        </p:nvPicPr>
        <p:blipFill>
          <a:blip r:embed="rId4"/>
          <a:stretch>
            <a:fillRect/>
          </a:stretch>
        </p:blipFill>
        <p:spPr>
          <a:xfrm>
            <a:off x="463713" y="2498632"/>
            <a:ext cx="7449363" cy="37263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442497" y="525366"/>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a:solidFill>
                  <a:schemeClr val="dk1"/>
                </a:solidFill>
              </a:rPr>
              <a:t>TRAINING AND TESTING</a:t>
            </a:r>
            <a:endParaRPr b="1">
              <a:solidFill>
                <a:schemeClr val="dk1"/>
              </a:solidFill>
            </a:endParaRPr>
          </a:p>
        </p:txBody>
      </p:sp>
      <p:sp>
        <p:nvSpPr>
          <p:cNvPr id="270" name="Google Shape;270;p30"/>
          <p:cNvSpPr txBox="1">
            <a:spLocks noGrp="1"/>
          </p:cNvSpPr>
          <p:nvPr>
            <p:ph type="body" idx="1"/>
          </p:nvPr>
        </p:nvSpPr>
        <p:spPr>
          <a:xfrm>
            <a:off x="463714" y="1750141"/>
            <a:ext cx="82461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a:t>By Random Forest Algorithm -</a:t>
            </a:r>
            <a:endParaRPr/>
          </a:p>
          <a:p>
            <a:pPr marL="0" lvl="0" indent="0" algn="l" rtl="0">
              <a:spcBef>
                <a:spcPts val="560"/>
              </a:spcBef>
              <a:spcAft>
                <a:spcPts val="0"/>
              </a:spcAft>
              <a:buNone/>
            </a:pPr>
            <a:endParaRPr/>
          </a:p>
        </p:txBody>
      </p:sp>
      <p:sp>
        <p:nvSpPr>
          <p:cNvPr id="271" name="Google Shape;271;p30"/>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273" name="Google Shape;273;p30"/>
          <p:cNvPicPr preferRelativeResize="0"/>
          <p:nvPr/>
        </p:nvPicPr>
        <p:blipFill>
          <a:blip r:embed="rId3">
            <a:alphaModFix/>
          </a:blip>
          <a:stretch>
            <a:fillRect/>
          </a:stretch>
        </p:blipFill>
        <p:spPr>
          <a:xfrm>
            <a:off x="7939100" y="-1"/>
            <a:ext cx="1204900" cy="903675"/>
          </a:xfrm>
          <a:prstGeom prst="rect">
            <a:avLst/>
          </a:prstGeom>
          <a:noFill/>
          <a:ln>
            <a:noFill/>
          </a:ln>
        </p:spPr>
      </p:pic>
      <p:pic>
        <p:nvPicPr>
          <p:cNvPr id="3" name="Picture 2">
            <a:extLst>
              <a:ext uri="{FF2B5EF4-FFF2-40B4-BE49-F238E27FC236}">
                <a16:creationId xmlns:a16="http://schemas.microsoft.com/office/drawing/2014/main" id="{CBAC8930-F144-E0FC-B0F2-75BA794AE2E3}"/>
              </a:ext>
            </a:extLst>
          </p:cNvPr>
          <p:cNvPicPr>
            <a:picLocks noChangeAspect="1"/>
          </p:cNvPicPr>
          <p:nvPr/>
        </p:nvPicPr>
        <p:blipFill>
          <a:blip r:embed="rId4"/>
          <a:stretch>
            <a:fillRect/>
          </a:stretch>
        </p:blipFill>
        <p:spPr>
          <a:xfrm>
            <a:off x="569992" y="2389733"/>
            <a:ext cx="7757832" cy="43317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471947" y="497091"/>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a:solidFill>
                  <a:schemeClr val="dk1"/>
                </a:solidFill>
              </a:rPr>
              <a:t>TRAINING AND TESTING</a:t>
            </a:r>
            <a:endParaRPr b="1">
              <a:solidFill>
                <a:schemeClr val="dk1"/>
              </a:solidFill>
            </a:endParaRPr>
          </a:p>
        </p:txBody>
      </p:sp>
      <p:sp>
        <p:nvSpPr>
          <p:cNvPr id="280" name="Google Shape;280;p31"/>
          <p:cNvSpPr txBox="1">
            <a:spLocks noGrp="1"/>
          </p:cNvSpPr>
          <p:nvPr>
            <p:ph type="body" idx="1"/>
          </p:nvPr>
        </p:nvSpPr>
        <p:spPr>
          <a:xfrm>
            <a:off x="478389" y="1933966"/>
            <a:ext cx="8246100" cy="4621200"/>
          </a:xfrm>
          <a:prstGeom prst="rect">
            <a:avLst/>
          </a:prstGeom>
        </p:spPr>
        <p:txBody>
          <a:bodyPr spcFirstLastPara="1" wrap="square" lIns="91425" tIns="45700" rIns="91425" bIns="45700" anchor="t" anchorCtr="0">
            <a:normAutofit fontScale="85000" lnSpcReduction="20000"/>
          </a:bodyPr>
          <a:lstStyle/>
          <a:p>
            <a:pPr marL="342900" indent="-342900">
              <a:lnSpc>
                <a:spcPct val="80000"/>
              </a:lnSpc>
            </a:pPr>
            <a:r>
              <a:rPr lang="en-US" sz="2400" dirty="0"/>
              <a:t> Import Random Forest Classifier from </a:t>
            </a:r>
            <a:r>
              <a:rPr lang="en-US" sz="2400" dirty="0" err="1"/>
              <a:t>Sk</a:t>
            </a:r>
            <a:r>
              <a:rPr lang="en-US" sz="2400" dirty="0"/>
              <a:t> learn ensemble.</a:t>
            </a:r>
          </a:p>
          <a:p>
            <a:pPr marL="342900" indent="-342900">
              <a:lnSpc>
                <a:spcPct val="80000"/>
              </a:lnSpc>
            </a:pPr>
            <a:endParaRPr lang="en-US" sz="2400" dirty="0"/>
          </a:p>
          <a:p>
            <a:pPr marL="342900" indent="-342900">
              <a:lnSpc>
                <a:spcPct val="80000"/>
              </a:lnSpc>
            </a:pPr>
            <a:r>
              <a:rPr lang="en-US" sz="2400" dirty="0"/>
              <a:t>Create an instance of `Random Forest Classifier` with random state=0</a:t>
            </a:r>
          </a:p>
          <a:p>
            <a:pPr marL="0" indent="0">
              <a:lnSpc>
                <a:spcPct val="80000"/>
              </a:lnSpc>
              <a:buNone/>
            </a:pPr>
            <a:r>
              <a:rPr lang="en-US" sz="2400" dirty="0"/>
              <a:t>      and train it using xv train and y train data.</a:t>
            </a:r>
          </a:p>
          <a:p>
            <a:pPr marL="342900" indent="-342900">
              <a:lnSpc>
                <a:spcPct val="80000"/>
              </a:lnSpc>
            </a:pPr>
            <a:endParaRPr lang="en-US" sz="2400" dirty="0"/>
          </a:p>
          <a:p>
            <a:pPr marL="342900" indent="-342900">
              <a:lnSpc>
                <a:spcPct val="80000"/>
              </a:lnSpc>
            </a:pPr>
            <a:r>
              <a:rPr lang="en-US" sz="2400" dirty="0"/>
              <a:t> Save the trained classifier using job lib dump to a file named 'RF.pk1’.</a:t>
            </a:r>
          </a:p>
          <a:p>
            <a:pPr marL="342900" indent="-342900">
              <a:lnSpc>
                <a:spcPct val="80000"/>
              </a:lnSpc>
            </a:pPr>
            <a:endParaRPr lang="en-US" sz="2400" dirty="0"/>
          </a:p>
          <a:p>
            <a:pPr marL="342900" indent="-342900">
              <a:lnSpc>
                <a:spcPct val="80000"/>
              </a:lnSpc>
            </a:pPr>
            <a:r>
              <a:rPr lang="en-US" sz="2400" dirty="0"/>
              <a:t> Use the trained classifier to predict labels for xv test and calculate the</a:t>
            </a:r>
          </a:p>
          <a:p>
            <a:pPr marL="0" indent="0">
              <a:lnSpc>
                <a:spcPct val="80000"/>
              </a:lnSpc>
              <a:buNone/>
            </a:pPr>
            <a:r>
              <a:rPr lang="en-US" sz="2400" dirty="0"/>
              <a:t>       accuracy of the predictions using RF score(xv test, y test).</a:t>
            </a:r>
          </a:p>
          <a:p>
            <a:pPr marL="342900" indent="-342900">
              <a:lnSpc>
                <a:spcPct val="80000"/>
              </a:lnSpc>
            </a:pPr>
            <a:endParaRPr lang="en-US" sz="2400" dirty="0"/>
          </a:p>
          <a:p>
            <a:pPr marL="342900" indent="-342900">
              <a:lnSpc>
                <a:spcPct val="80000"/>
              </a:lnSpc>
            </a:pPr>
            <a:r>
              <a:rPr lang="en-US" sz="2400" dirty="0"/>
              <a:t> Compute the confusion matrix using confusion matrix for the</a:t>
            </a:r>
          </a:p>
          <a:p>
            <a:pPr marL="0" indent="0">
              <a:lnSpc>
                <a:spcPct val="80000"/>
              </a:lnSpc>
              <a:buNone/>
            </a:pPr>
            <a:r>
              <a:rPr lang="en-US" sz="2400" dirty="0"/>
              <a:t>       predictions made by the Random Forest classifier.</a:t>
            </a:r>
          </a:p>
          <a:p>
            <a:pPr marL="342900" indent="-342900">
              <a:lnSpc>
                <a:spcPct val="80000"/>
              </a:lnSpc>
            </a:pPr>
            <a:endParaRPr lang="en-US" sz="2400" dirty="0"/>
          </a:p>
          <a:p>
            <a:pPr marL="342900" indent="-342900">
              <a:lnSpc>
                <a:spcPct val="80000"/>
              </a:lnSpc>
            </a:pPr>
            <a:r>
              <a:rPr lang="en-US" sz="2400" dirty="0"/>
              <a:t> Extract true negatives (TN), false positives (FP), false negatives (FN), and</a:t>
            </a:r>
          </a:p>
          <a:p>
            <a:pPr marL="0" indent="0">
              <a:lnSpc>
                <a:spcPct val="80000"/>
              </a:lnSpc>
              <a:buNone/>
            </a:pPr>
            <a:r>
              <a:rPr lang="en-US" sz="2400" dirty="0"/>
              <a:t>       true positives (TP) from the confusion matrix.</a:t>
            </a:r>
          </a:p>
          <a:p>
            <a:pPr marL="342900" indent="-342900">
              <a:lnSpc>
                <a:spcPct val="80000"/>
              </a:lnSpc>
            </a:pPr>
            <a:endParaRPr lang="en-US" sz="2400" dirty="0"/>
          </a:p>
          <a:p>
            <a:pPr marL="342900" indent="-342900">
              <a:lnSpc>
                <a:spcPct val="80000"/>
              </a:lnSpc>
            </a:pPr>
            <a:r>
              <a:rPr lang="en-US" sz="2400" dirty="0"/>
              <a:t>Calculate precision, recall, and F1 score using these values.</a:t>
            </a:r>
            <a:endParaRPr sz="2400" dirty="0"/>
          </a:p>
        </p:txBody>
      </p:sp>
      <p:sp>
        <p:nvSpPr>
          <p:cNvPr id="281" name="Google Shape;281;p31"/>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pic>
        <p:nvPicPr>
          <p:cNvPr id="282" name="Google Shape;282;p31"/>
          <p:cNvPicPr preferRelativeResize="0"/>
          <p:nvPr/>
        </p:nvPicPr>
        <p:blipFill>
          <a:blip r:embed="rId3">
            <a:alphaModFix/>
          </a:blip>
          <a:stretch>
            <a:fillRect/>
          </a:stretch>
        </p:blipFill>
        <p:spPr>
          <a:xfrm>
            <a:off x="8062750" y="0"/>
            <a:ext cx="1081250" cy="81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a:spLocks noGrp="1"/>
          </p:cNvSpPr>
          <p:nvPr>
            <p:ph type="title"/>
          </p:nvPr>
        </p:nvSpPr>
        <p:spPr>
          <a:xfrm>
            <a:off x="442497" y="732241"/>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chemeClr val="dk1"/>
              </a:buClr>
              <a:buSzPct val="30555"/>
              <a:buFont typeface="Arial"/>
              <a:buNone/>
            </a:pPr>
            <a:r>
              <a:rPr lang="en-US" b="1">
                <a:solidFill>
                  <a:schemeClr val="dk1"/>
                </a:solidFill>
              </a:rPr>
              <a:t>TRAINING AND TESTING</a:t>
            </a:r>
            <a:endParaRPr b="1">
              <a:solidFill>
                <a:schemeClr val="dk1"/>
              </a:solidFill>
            </a:endParaRPr>
          </a:p>
          <a:p>
            <a:pPr marL="0" lvl="0" indent="0" algn="r" rtl="0">
              <a:spcBef>
                <a:spcPts val="0"/>
              </a:spcBef>
              <a:spcAft>
                <a:spcPts val="0"/>
              </a:spcAft>
              <a:buNone/>
            </a:pPr>
            <a:endParaRPr/>
          </a:p>
        </p:txBody>
      </p:sp>
      <p:sp>
        <p:nvSpPr>
          <p:cNvPr id="289" name="Google Shape;289;p32"/>
          <p:cNvSpPr txBox="1">
            <a:spLocks noGrp="1"/>
          </p:cNvSpPr>
          <p:nvPr>
            <p:ph type="body" idx="1"/>
          </p:nvPr>
        </p:nvSpPr>
        <p:spPr>
          <a:xfrm>
            <a:off x="463714" y="1750141"/>
            <a:ext cx="82461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a:t>By Logistic Regression Algorithm -</a:t>
            </a:r>
            <a:endParaRPr/>
          </a:p>
          <a:p>
            <a:pPr marL="0" lvl="0" indent="0" algn="l" rtl="0">
              <a:spcBef>
                <a:spcPts val="560"/>
              </a:spcBef>
              <a:spcAft>
                <a:spcPts val="0"/>
              </a:spcAft>
              <a:buNone/>
            </a:pPr>
            <a:endParaRPr/>
          </a:p>
        </p:txBody>
      </p:sp>
      <p:sp>
        <p:nvSpPr>
          <p:cNvPr id="290" name="Google Shape;290;p32"/>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pic>
        <p:nvPicPr>
          <p:cNvPr id="292" name="Google Shape;292;p32"/>
          <p:cNvPicPr preferRelativeResize="0"/>
          <p:nvPr/>
        </p:nvPicPr>
        <p:blipFill>
          <a:blip r:embed="rId3">
            <a:alphaModFix/>
          </a:blip>
          <a:stretch>
            <a:fillRect/>
          </a:stretch>
        </p:blipFill>
        <p:spPr>
          <a:xfrm>
            <a:off x="8167667" y="0"/>
            <a:ext cx="976334" cy="732250"/>
          </a:xfrm>
          <a:prstGeom prst="rect">
            <a:avLst/>
          </a:prstGeom>
          <a:noFill/>
          <a:ln>
            <a:noFill/>
          </a:ln>
        </p:spPr>
      </p:pic>
      <p:pic>
        <p:nvPicPr>
          <p:cNvPr id="3" name="Picture 2">
            <a:extLst>
              <a:ext uri="{FF2B5EF4-FFF2-40B4-BE49-F238E27FC236}">
                <a16:creationId xmlns:a16="http://schemas.microsoft.com/office/drawing/2014/main" id="{CF4697D9-20EB-8173-06A9-62667FE6BFD9}"/>
              </a:ext>
            </a:extLst>
          </p:cNvPr>
          <p:cNvPicPr>
            <a:picLocks noChangeAspect="1"/>
          </p:cNvPicPr>
          <p:nvPr/>
        </p:nvPicPr>
        <p:blipFill>
          <a:blip r:embed="rId4"/>
          <a:stretch>
            <a:fillRect/>
          </a:stretch>
        </p:blipFill>
        <p:spPr>
          <a:xfrm>
            <a:off x="593148" y="2373923"/>
            <a:ext cx="7658764" cy="4255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108" name="Google Shape;108;p15"/>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a:t>
            </a:fld>
            <a:endParaRPr/>
          </a:p>
        </p:txBody>
      </p:sp>
      <p:sp>
        <p:nvSpPr>
          <p:cNvPr id="109" name="Google Shape;109;p15"/>
          <p:cNvSpPr txBox="1"/>
          <p:nvPr/>
        </p:nvSpPr>
        <p:spPr>
          <a:xfrm>
            <a:off x="3825075" y="422400"/>
            <a:ext cx="46482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Base paper</a:t>
            </a:r>
            <a:endParaRPr b="1"/>
          </a:p>
        </p:txBody>
      </p:sp>
      <p:sp>
        <p:nvSpPr>
          <p:cNvPr id="110" name="Google Shape;110;p15"/>
          <p:cNvSpPr txBox="1"/>
          <p:nvPr/>
        </p:nvSpPr>
        <p:spPr>
          <a:xfrm>
            <a:off x="900300" y="1843650"/>
            <a:ext cx="7467600" cy="5941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Times New Roman"/>
              <a:buNone/>
            </a:pPr>
            <a:r>
              <a:rPr lang="en-US" sz="2000">
                <a:solidFill>
                  <a:schemeClr val="lt1"/>
                </a:solidFill>
                <a:latin typeface="Times New Roman"/>
                <a:ea typeface="Times New Roman"/>
                <a:cs typeface="Times New Roman"/>
                <a:sym typeface="Times New Roman"/>
              </a:rPr>
              <a:t>H. L. Gururaj </a:t>
            </a:r>
            <a:r>
              <a:rPr lang="en-US" sz="2000" b="0" i="0" u="none">
                <a:solidFill>
                  <a:schemeClr val="l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H. Lakshmi, B. C. Soundarya , Francesco Flammini and V. Janhavi, </a:t>
            </a:r>
            <a:r>
              <a:rPr lang="en-US" sz="2000" b="0" i="0" u="none">
                <a:solidFill>
                  <a:schemeClr val="lt1"/>
                </a:solidFill>
                <a:latin typeface="Times New Roman"/>
                <a:ea typeface="Times New Roman"/>
                <a:cs typeface="Times New Roman"/>
                <a:sym typeface="Times New Roman"/>
              </a:rPr>
              <a:t>“</a:t>
            </a:r>
            <a:r>
              <a:rPr lang="en-US" sz="2000">
                <a:solidFill>
                  <a:schemeClr val="lt1"/>
                </a:solidFill>
                <a:latin typeface="Times New Roman"/>
                <a:ea typeface="Times New Roman"/>
                <a:cs typeface="Times New Roman"/>
                <a:sym typeface="Times New Roman"/>
              </a:rPr>
              <a:t>Machine Learning-Based Approach for Fake News Detection</a:t>
            </a:r>
            <a:r>
              <a:rPr lang="en-US" sz="2000" b="0" i="0" u="none">
                <a:solidFill>
                  <a:schemeClr val="lt1"/>
                </a:solidFill>
                <a:latin typeface="Times New Roman"/>
                <a:ea typeface="Times New Roman"/>
                <a:cs typeface="Times New Roman"/>
                <a:sym typeface="Times New Roman"/>
              </a:rPr>
              <a:t>”,</a:t>
            </a:r>
            <a:r>
              <a:rPr lang="en-US" sz="2000">
                <a:solidFill>
                  <a:schemeClr val="lt1"/>
                </a:solidFill>
                <a:latin typeface="Times New Roman"/>
                <a:ea typeface="Times New Roman"/>
                <a:cs typeface="Times New Roman"/>
                <a:sym typeface="Times New Roman"/>
              </a:rPr>
              <a:t> Department of Information Technology, Artificial Intelligence and Machine Learning.</a:t>
            </a:r>
            <a:endParaRPr sz="200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r>
              <a:rPr lang="en-US" sz="2000">
                <a:solidFill>
                  <a:schemeClr val="lt1"/>
                </a:solidFill>
                <a:latin typeface="Times New Roman"/>
                <a:ea typeface="Times New Roman"/>
                <a:cs typeface="Times New Roman"/>
                <a:sym typeface="Times New Roman"/>
              </a:rPr>
              <a:t>Publishement  : In 2022 By River Publisher </a:t>
            </a:r>
            <a:endParaRPr sz="200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r>
              <a:rPr lang="en-US" sz="2000">
                <a:solidFill>
                  <a:schemeClr val="lt1"/>
                </a:solidFill>
                <a:latin typeface="Times New Roman"/>
                <a:ea typeface="Times New Roman"/>
                <a:cs typeface="Times New Roman"/>
                <a:sym typeface="Times New Roman"/>
              </a:rPr>
              <a:t>Journal Name : Journal of ICT Standardization</a:t>
            </a:r>
            <a:endParaRPr sz="200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r>
              <a:rPr lang="en-US" sz="2000">
                <a:solidFill>
                  <a:schemeClr val="lt1"/>
                </a:solidFill>
                <a:latin typeface="Times New Roman"/>
                <a:ea typeface="Times New Roman"/>
                <a:cs typeface="Times New Roman"/>
                <a:sym typeface="Times New Roman"/>
              </a:rPr>
              <a:t>Indexing 	  : Scopus</a:t>
            </a:r>
            <a:endParaRPr sz="200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endParaRPr sz="100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2000"/>
              <a:buFont typeface="Times New Roman"/>
              <a:buNone/>
            </a:pPr>
            <a:r>
              <a:rPr lang="en-US" sz="2000">
                <a:solidFill>
                  <a:schemeClr val="lt1"/>
                </a:solidFill>
                <a:latin typeface="Times New Roman"/>
                <a:ea typeface="Times New Roman"/>
                <a:cs typeface="Times New Roman"/>
                <a:sym typeface="Times New Roman"/>
              </a:rPr>
              <a:t>In this paper, the following algorithms has been used to find best accuracy for detecting false news.</a:t>
            </a:r>
            <a:endParaRPr sz="2000">
              <a:solidFill>
                <a:schemeClr val="lt1"/>
              </a:solidFill>
              <a:latin typeface="Times New Roman"/>
              <a:ea typeface="Times New Roman"/>
              <a:cs typeface="Times New Roman"/>
              <a:sym typeface="Times New Roman"/>
            </a:endParaRPr>
          </a:p>
          <a:p>
            <a:pPr marL="457200" lvl="0" indent="-355600" algn="just" rtl="0">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 Random forest</a:t>
            </a:r>
            <a:endParaRPr sz="2000">
              <a:solidFill>
                <a:schemeClr val="lt1"/>
              </a:solidFill>
              <a:latin typeface="Times New Roman"/>
              <a:ea typeface="Times New Roman"/>
              <a:cs typeface="Times New Roman"/>
              <a:sym typeface="Times New Roman"/>
            </a:endParaRPr>
          </a:p>
          <a:p>
            <a:pPr marL="457200" lvl="0" indent="-355600" algn="just" rtl="0">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 Logistic Regression</a:t>
            </a:r>
            <a:endParaRPr sz="2000">
              <a:solidFill>
                <a:schemeClr val="lt1"/>
              </a:solidFill>
              <a:latin typeface="Times New Roman"/>
              <a:ea typeface="Times New Roman"/>
              <a:cs typeface="Times New Roman"/>
              <a:sym typeface="Times New Roman"/>
            </a:endParaRPr>
          </a:p>
          <a:p>
            <a:pPr marL="457200" lvl="0" indent="-355600" algn="just" rtl="0">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 Passive Aggressive Classifier</a:t>
            </a:r>
            <a:endParaRPr sz="2000">
              <a:solidFill>
                <a:schemeClr val="lt1"/>
              </a:solidFill>
              <a:latin typeface="Times New Roman"/>
              <a:ea typeface="Times New Roman"/>
              <a:cs typeface="Times New Roman"/>
              <a:sym typeface="Times New Roman"/>
            </a:endParaRPr>
          </a:p>
          <a:p>
            <a:pPr marL="457200" lvl="0" indent="-355600" algn="just" rtl="0">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 Support Vector Machine</a:t>
            </a:r>
            <a:endParaRPr sz="20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Calibri"/>
              <a:buNone/>
            </a:pP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US" sz="2000">
                <a:solidFill>
                  <a:schemeClr val="lt1"/>
                </a:solidFill>
                <a:latin typeface="Times New Roman"/>
                <a:ea typeface="Times New Roman"/>
                <a:cs typeface="Times New Roman"/>
                <a:sym typeface="Times New Roman"/>
              </a:rPr>
              <a:t>Page URL 	   : https://ieeexplore.ieee.org/document/10255417</a:t>
            </a:r>
            <a:endParaRPr sz="200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endParaRPr sz="200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endParaRPr sz="200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sng">
              <a:solidFill>
                <a:schemeClr val="dk1"/>
              </a:solidFill>
              <a:latin typeface="Times New Roman"/>
              <a:ea typeface="Times New Roman"/>
              <a:cs typeface="Times New Roman"/>
              <a:sym typeface="Times New Roman"/>
            </a:endParaRPr>
          </a:p>
        </p:txBody>
      </p:sp>
      <p:pic>
        <p:nvPicPr>
          <p:cNvPr id="111" name="Google Shape;111;p15"/>
          <p:cNvPicPr preferRelativeResize="0"/>
          <p:nvPr/>
        </p:nvPicPr>
        <p:blipFill>
          <a:blip r:embed="rId3">
            <a:alphaModFix/>
          </a:blip>
          <a:stretch>
            <a:fillRect/>
          </a:stretch>
        </p:blipFill>
        <p:spPr>
          <a:xfrm>
            <a:off x="7730700" y="-7"/>
            <a:ext cx="1413300" cy="1059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a:spLocks noGrp="1"/>
          </p:cNvSpPr>
          <p:nvPr>
            <p:ph type="title"/>
          </p:nvPr>
        </p:nvSpPr>
        <p:spPr>
          <a:xfrm>
            <a:off x="358822" y="581916"/>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a:solidFill>
                  <a:schemeClr val="dk1"/>
                </a:solidFill>
              </a:rPr>
              <a:t>TRAINING AND TESTING </a:t>
            </a:r>
            <a:endParaRPr b="1">
              <a:solidFill>
                <a:schemeClr val="dk1"/>
              </a:solidFill>
            </a:endParaRPr>
          </a:p>
        </p:txBody>
      </p:sp>
      <p:sp>
        <p:nvSpPr>
          <p:cNvPr id="299" name="Google Shape;299;p33"/>
          <p:cNvSpPr txBox="1">
            <a:spLocks noGrp="1"/>
          </p:cNvSpPr>
          <p:nvPr>
            <p:ph type="body" idx="1"/>
          </p:nvPr>
        </p:nvSpPr>
        <p:spPr>
          <a:xfrm>
            <a:off x="0" y="1992983"/>
            <a:ext cx="8709825" cy="4865017"/>
          </a:xfrm>
          <a:prstGeom prst="rect">
            <a:avLst/>
          </a:prstGeom>
        </p:spPr>
        <p:txBody>
          <a:bodyPr spcFirstLastPara="1" wrap="square" lIns="91425" tIns="45700" rIns="91425" bIns="45700" anchor="t" anchorCtr="0">
            <a:normAutofit fontScale="85000" lnSpcReduction="20000"/>
          </a:bodyPr>
          <a:lstStyle/>
          <a:p>
            <a:pPr marL="800100" indent="-342900">
              <a:lnSpc>
                <a:spcPct val="80000"/>
              </a:lnSpc>
            </a:pPr>
            <a:r>
              <a:rPr lang="en-US" sz="2400" dirty="0"/>
              <a:t>- Import Logistic Regression from </a:t>
            </a:r>
            <a:r>
              <a:rPr lang="en-US" sz="2400" dirty="0" err="1"/>
              <a:t>sk</a:t>
            </a:r>
            <a:r>
              <a:rPr lang="en-US" sz="2400" dirty="0"/>
              <a:t> learn linear model.</a:t>
            </a:r>
          </a:p>
          <a:p>
            <a:pPr marL="800100" indent="-342900">
              <a:lnSpc>
                <a:spcPct val="80000"/>
              </a:lnSpc>
            </a:pPr>
            <a:endParaRPr lang="en-US" sz="2400" dirty="0"/>
          </a:p>
          <a:p>
            <a:pPr marL="800100" indent="-342900">
              <a:lnSpc>
                <a:spcPct val="80000"/>
              </a:lnSpc>
            </a:pPr>
            <a:r>
              <a:rPr lang="en-US" sz="2400" dirty="0"/>
              <a:t>- Create an instance of  Logistic Regression and train it using xv train and</a:t>
            </a:r>
          </a:p>
          <a:p>
            <a:pPr indent="0">
              <a:lnSpc>
                <a:spcPct val="80000"/>
              </a:lnSpc>
              <a:buNone/>
            </a:pPr>
            <a:r>
              <a:rPr lang="en-US" sz="2400" dirty="0"/>
              <a:t>	 y train data.</a:t>
            </a:r>
          </a:p>
          <a:p>
            <a:pPr marL="800100" indent="-342900">
              <a:lnSpc>
                <a:spcPct val="80000"/>
              </a:lnSpc>
            </a:pPr>
            <a:endParaRPr lang="en-US" sz="2400" dirty="0"/>
          </a:p>
          <a:p>
            <a:pPr marL="800100" indent="-342900">
              <a:lnSpc>
                <a:spcPct val="80000"/>
              </a:lnSpc>
            </a:pPr>
            <a:r>
              <a:rPr lang="en-US" sz="2400" dirty="0"/>
              <a:t>- Save the trained classifier using  job lib dump to a file named 'LR.pk1’.</a:t>
            </a:r>
          </a:p>
          <a:p>
            <a:pPr marL="800100" indent="-342900">
              <a:lnSpc>
                <a:spcPct val="80000"/>
              </a:lnSpc>
            </a:pPr>
            <a:endParaRPr lang="en-US" sz="2400" dirty="0"/>
          </a:p>
          <a:p>
            <a:pPr marL="800100" indent="-342900">
              <a:lnSpc>
                <a:spcPct val="80000"/>
              </a:lnSpc>
            </a:pPr>
            <a:r>
              <a:rPr lang="en-US" sz="2400" dirty="0"/>
              <a:t>- Use the trained classifier to predict labels for xv test and calculate the</a:t>
            </a:r>
          </a:p>
          <a:p>
            <a:pPr lvl="1" indent="0">
              <a:lnSpc>
                <a:spcPct val="80000"/>
              </a:lnSpc>
              <a:buNone/>
            </a:pPr>
            <a:r>
              <a:rPr lang="en-US" sz="2400" dirty="0"/>
              <a:t> accuracy of the predictions using LR score(xv test, y test).</a:t>
            </a:r>
          </a:p>
          <a:p>
            <a:pPr marL="800100" indent="-342900">
              <a:lnSpc>
                <a:spcPct val="80000"/>
              </a:lnSpc>
            </a:pPr>
            <a:endParaRPr lang="en-US" sz="2400" dirty="0"/>
          </a:p>
          <a:p>
            <a:pPr marL="800100" indent="-342900">
              <a:lnSpc>
                <a:spcPct val="80000"/>
              </a:lnSpc>
            </a:pPr>
            <a:r>
              <a:rPr lang="en-US" sz="2400" dirty="0"/>
              <a:t>- Compute the confusion matrix using confusion matrix for the</a:t>
            </a:r>
          </a:p>
          <a:p>
            <a:pPr indent="0">
              <a:lnSpc>
                <a:spcPct val="80000"/>
              </a:lnSpc>
              <a:buNone/>
            </a:pPr>
            <a:r>
              <a:rPr lang="en-US" sz="2400" dirty="0"/>
              <a:t>	 predictions made by the Logistic Regression model.</a:t>
            </a:r>
          </a:p>
          <a:p>
            <a:pPr marL="800100" indent="-342900">
              <a:lnSpc>
                <a:spcPct val="80000"/>
              </a:lnSpc>
            </a:pPr>
            <a:endParaRPr lang="en-US" sz="2400" dirty="0"/>
          </a:p>
          <a:p>
            <a:pPr marL="800100" indent="-342900">
              <a:lnSpc>
                <a:spcPct val="80000"/>
              </a:lnSpc>
            </a:pPr>
            <a:r>
              <a:rPr lang="en-US" sz="2400" dirty="0"/>
              <a:t>- Extract true negatives (TN), false positives (FP), false negatives (FN), and</a:t>
            </a:r>
          </a:p>
          <a:p>
            <a:pPr indent="0">
              <a:lnSpc>
                <a:spcPct val="80000"/>
              </a:lnSpc>
              <a:buNone/>
            </a:pPr>
            <a:r>
              <a:rPr lang="en-US" sz="2400" dirty="0"/>
              <a:t> 	true positives (TP) from the confusion matrix.</a:t>
            </a:r>
          </a:p>
          <a:p>
            <a:pPr marL="800100" indent="-342900">
              <a:lnSpc>
                <a:spcPct val="80000"/>
              </a:lnSpc>
            </a:pPr>
            <a:endParaRPr lang="en-US" sz="2400" dirty="0"/>
          </a:p>
          <a:p>
            <a:pPr marL="800100" indent="-342900">
              <a:lnSpc>
                <a:spcPct val="80000"/>
              </a:lnSpc>
            </a:pPr>
            <a:r>
              <a:rPr lang="en-US" sz="2400" dirty="0"/>
              <a:t>- Calculate precision, recall, and F1 score using these values.</a:t>
            </a:r>
            <a:endParaRPr sz="2400" dirty="0"/>
          </a:p>
        </p:txBody>
      </p:sp>
      <p:sp>
        <p:nvSpPr>
          <p:cNvPr id="300" name="Google Shape;300;p33"/>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pic>
        <p:nvPicPr>
          <p:cNvPr id="301" name="Google Shape;301;p33"/>
          <p:cNvPicPr preferRelativeResize="0"/>
          <p:nvPr/>
        </p:nvPicPr>
        <p:blipFill>
          <a:blip r:embed="rId3">
            <a:alphaModFix/>
          </a:blip>
          <a:stretch>
            <a:fillRect/>
          </a:stretch>
        </p:blipFill>
        <p:spPr>
          <a:xfrm>
            <a:off x="7939100" y="-1"/>
            <a:ext cx="1204900" cy="903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a:spLocks noGrp="1"/>
          </p:cNvSpPr>
          <p:nvPr>
            <p:ph type="title"/>
          </p:nvPr>
        </p:nvSpPr>
        <p:spPr>
          <a:xfrm>
            <a:off x="442497" y="732241"/>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chemeClr val="dk1"/>
              </a:buClr>
              <a:buSzPct val="30555"/>
              <a:buFont typeface="Arial"/>
              <a:buNone/>
            </a:pPr>
            <a:r>
              <a:rPr lang="en-US" b="1">
                <a:solidFill>
                  <a:schemeClr val="dk1"/>
                </a:solidFill>
              </a:rPr>
              <a:t>TRAINING AND TESTING</a:t>
            </a:r>
            <a:endParaRPr b="1">
              <a:solidFill>
                <a:schemeClr val="dk1"/>
              </a:solidFill>
            </a:endParaRPr>
          </a:p>
          <a:p>
            <a:pPr marL="0" lvl="0" indent="0" algn="r" rtl="0">
              <a:spcBef>
                <a:spcPts val="0"/>
              </a:spcBef>
              <a:spcAft>
                <a:spcPts val="0"/>
              </a:spcAft>
              <a:buNone/>
            </a:pPr>
            <a:endParaRPr/>
          </a:p>
        </p:txBody>
      </p:sp>
      <p:sp>
        <p:nvSpPr>
          <p:cNvPr id="289" name="Google Shape;289;p32"/>
          <p:cNvSpPr txBox="1">
            <a:spLocks noGrp="1"/>
          </p:cNvSpPr>
          <p:nvPr>
            <p:ph type="body" idx="1"/>
          </p:nvPr>
        </p:nvSpPr>
        <p:spPr>
          <a:xfrm>
            <a:off x="463714" y="1750141"/>
            <a:ext cx="82461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dirty="0"/>
              <a:t>By Support Vector Machine Algorithm-</a:t>
            </a:r>
            <a:endParaRPr dirty="0"/>
          </a:p>
          <a:p>
            <a:pPr marL="0" lvl="0" indent="0" algn="l" rtl="0">
              <a:spcBef>
                <a:spcPts val="560"/>
              </a:spcBef>
              <a:spcAft>
                <a:spcPts val="0"/>
              </a:spcAft>
              <a:buNone/>
            </a:pPr>
            <a:endParaRPr dirty="0"/>
          </a:p>
        </p:txBody>
      </p:sp>
      <p:sp>
        <p:nvSpPr>
          <p:cNvPr id="290" name="Google Shape;290;p32"/>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pic>
        <p:nvPicPr>
          <p:cNvPr id="292" name="Google Shape;292;p32"/>
          <p:cNvPicPr preferRelativeResize="0"/>
          <p:nvPr/>
        </p:nvPicPr>
        <p:blipFill>
          <a:blip r:embed="rId3">
            <a:alphaModFix/>
          </a:blip>
          <a:stretch>
            <a:fillRect/>
          </a:stretch>
        </p:blipFill>
        <p:spPr>
          <a:xfrm>
            <a:off x="8167667" y="0"/>
            <a:ext cx="976334" cy="732250"/>
          </a:xfrm>
          <a:prstGeom prst="rect">
            <a:avLst/>
          </a:prstGeom>
          <a:noFill/>
          <a:ln>
            <a:noFill/>
          </a:ln>
        </p:spPr>
      </p:pic>
      <p:pic>
        <p:nvPicPr>
          <p:cNvPr id="4" name="Picture 3">
            <a:extLst>
              <a:ext uri="{FF2B5EF4-FFF2-40B4-BE49-F238E27FC236}">
                <a16:creationId xmlns:a16="http://schemas.microsoft.com/office/drawing/2014/main" id="{8ED7C34F-AE7C-22F8-7130-6B5C92A0BD37}"/>
              </a:ext>
            </a:extLst>
          </p:cNvPr>
          <p:cNvPicPr>
            <a:picLocks noChangeAspect="1"/>
          </p:cNvPicPr>
          <p:nvPr/>
        </p:nvPicPr>
        <p:blipFill>
          <a:blip r:embed="rId4"/>
          <a:stretch>
            <a:fillRect/>
          </a:stretch>
        </p:blipFill>
        <p:spPr>
          <a:xfrm>
            <a:off x="577488" y="2429583"/>
            <a:ext cx="7757619" cy="4226193"/>
          </a:xfrm>
          <a:prstGeom prst="rect">
            <a:avLst/>
          </a:prstGeom>
        </p:spPr>
      </p:pic>
    </p:spTree>
    <p:extLst>
      <p:ext uri="{BB962C8B-B14F-4D97-AF65-F5344CB8AC3E}">
        <p14:creationId xmlns:p14="http://schemas.microsoft.com/office/powerpoint/2010/main" val="303209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a:spLocks noGrp="1"/>
          </p:cNvSpPr>
          <p:nvPr>
            <p:ph type="title"/>
          </p:nvPr>
        </p:nvSpPr>
        <p:spPr>
          <a:xfrm>
            <a:off x="358822" y="581916"/>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a:solidFill>
                  <a:schemeClr val="dk1"/>
                </a:solidFill>
              </a:rPr>
              <a:t>TRAINING AND TESTING </a:t>
            </a:r>
            <a:endParaRPr b="1">
              <a:solidFill>
                <a:schemeClr val="dk1"/>
              </a:solidFill>
            </a:endParaRPr>
          </a:p>
        </p:txBody>
      </p:sp>
      <p:sp>
        <p:nvSpPr>
          <p:cNvPr id="299" name="Google Shape;299;p33"/>
          <p:cNvSpPr txBox="1">
            <a:spLocks noGrp="1"/>
          </p:cNvSpPr>
          <p:nvPr>
            <p:ph type="body" idx="1"/>
          </p:nvPr>
        </p:nvSpPr>
        <p:spPr>
          <a:xfrm>
            <a:off x="61546" y="1899138"/>
            <a:ext cx="8648279" cy="4730261"/>
          </a:xfrm>
          <a:prstGeom prst="rect">
            <a:avLst/>
          </a:prstGeom>
        </p:spPr>
        <p:txBody>
          <a:bodyPr spcFirstLastPara="1" wrap="square" lIns="91425" tIns="45700" rIns="91425" bIns="45700" anchor="t" anchorCtr="0">
            <a:normAutofit/>
          </a:bodyPr>
          <a:lstStyle/>
          <a:p>
            <a:pPr marL="800100" indent="-342900">
              <a:lnSpc>
                <a:spcPct val="80000"/>
              </a:lnSpc>
            </a:pPr>
            <a:r>
              <a:rPr lang="en-US" sz="2400" dirty="0"/>
              <a:t>Import SVC from </a:t>
            </a:r>
            <a:r>
              <a:rPr lang="en-US" sz="2400" dirty="0" err="1"/>
              <a:t>sklearn</a:t>
            </a:r>
            <a:r>
              <a:rPr lang="en-US" sz="2400" dirty="0"/>
              <a:t> </a:t>
            </a:r>
            <a:r>
              <a:rPr lang="en-US" sz="2400" dirty="0" err="1"/>
              <a:t>svm</a:t>
            </a:r>
            <a:r>
              <a:rPr lang="en-US" sz="2400" dirty="0"/>
              <a:t> and accuracy score from </a:t>
            </a:r>
          </a:p>
          <a:p>
            <a:pPr indent="0">
              <a:lnSpc>
                <a:spcPct val="80000"/>
              </a:lnSpc>
              <a:buNone/>
            </a:pPr>
            <a:r>
              <a:rPr lang="en-US" sz="2400" dirty="0"/>
              <a:t>	</a:t>
            </a:r>
            <a:r>
              <a:rPr lang="en-US" sz="2400" dirty="0" err="1"/>
              <a:t>sk</a:t>
            </a:r>
            <a:r>
              <a:rPr lang="en-US" sz="2400" dirty="0"/>
              <a:t> learn metrics.</a:t>
            </a:r>
          </a:p>
          <a:p>
            <a:pPr marL="800100" indent="-342900">
              <a:lnSpc>
                <a:spcPct val="80000"/>
              </a:lnSpc>
            </a:pPr>
            <a:r>
              <a:rPr lang="en-US" sz="2400" dirty="0"/>
              <a:t>Create an instance of  SVC with  kernel=‘linear’.</a:t>
            </a:r>
          </a:p>
          <a:p>
            <a:pPr marL="800100" indent="-342900">
              <a:lnSpc>
                <a:spcPct val="80000"/>
              </a:lnSpc>
            </a:pPr>
            <a:r>
              <a:rPr lang="en-US" sz="2400" dirty="0"/>
              <a:t>Train the classifier using xv train and y train data.</a:t>
            </a:r>
          </a:p>
          <a:p>
            <a:pPr marL="800100" indent="-342900">
              <a:lnSpc>
                <a:spcPct val="80000"/>
              </a:lnSpc>
            </a:pPr>
            <a:r>
              <a:rPr lang="en-US" sz="2400" dirty="0"/>
              <a:t>Save the trained classifier using `job lib dump` to a file named 'SVM.pk1'.</a:t>
            </a:r>
          </a:p>
          <a:p>
            <a:pPr marL="800100" indent="-342900">
              <a:lnSpc>
                <a:spcPct val="80000"/>
              </a:lnSpc>
            </a:pPr>
            <a:r>
              <a:rPr lang="en-US" sz="2400" dirty="0"/>
              <a:t>Use the trained classifier to predict labels for xv test and calculate the accuracy of the predictions using accuracy score.</a:t>
            </a:r>
          </a:p>
          <a:p>
            <a:pPr marL="800100" indent="-342900">
              <a:lnSpc>
                <a:spcPct val="80000"/>
              </a:lnSpc>
            </a:pPr>
            <a:r>
              <a:rPr lang="en-US" sz="2400" dirty="0"/>
              <a:t>Compute the confusion matrix using confusion matrix and extract true negatives (TN), false positives (FP), false negatives (FN), and true positives (TP) from it. Calculate precision, recall, and F1 score using these values.</a:t>
            </a:r>
            <a:endParaRPr sz="2400" dirty="0"/>
          </a:p>
        </p:txBody>
      </p:sp>
      <p:sp>
        <p:nvSpPr>
          <p:cNvPr id="300" name="Google Shape;300;p33"/>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pic>
        <p:nvPicPr>
          <p:cNvPr id="301" name="Google Shape;301;p33"/>
          <p:cNvPicPr preferRelativeResize="0"/>
          <p:nvPr/>
        </p:nvPicPr>
        <p:blipFill>
          <a:blip r:embed="rId3">
            <a:alphaModFix/>
          </a:blip>
          <a:stretch>
            <a:fillRect/>
          </a:stretch>
        </p:blipFill>
        <p:spPr>
          <a:xfrm>
            <a:off x="7939100" y="-1"/>
            <a:ext cx="1204900" cy="903675"/>
          </a:xfrm>
          <a:prstGeom prst="rect">
            <a:avLst/>
          </a:prstGeom>
          <a:noFill/>
          <a:ln>
            <a:noFill/>
          </a:ln>
        </p:spPr>
      </p:pic>
    </p:spTree>
    <p:extLst>
      <p:ext uri="{BB962C8B-B14F-4D97-AF65-F5344CB8AC3E}">
        <p14:creationId xmlns:p14="http://schemas.microsoft.com/office/powerpoint/2010/main" val="71691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a:spLocks noGrp="1"/>
          </p:cNvSpPr>
          <p:nvPr>
            <p:ph type="title"/>
          </p:nvPr>
        </p:nvSpPr>
        <p:spPr>
          <a:xfrm>
            <a:off x="442497" y="732241"/>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chemeClr val="dk1"/>
              </a:buClr>
              <a:buSzPct val="30555"/>
              <a:buFont typeface="Arial"/>
              <a:buNone/>
            </a:pPr>
            <a:r>
              <a:rPr lang="en-US" b="1">
                <a:solidFill>
                  <a:schemeClr val="dk1"/>
                </a:solidFill>
              </a:rPr>
              <a:t>TRAINING AND TESTING</a:t>
            </a:r>
            <a:endParaRPr b="1">
              <a:solidFill>
                <a:schemeClr val="dk1"/>
              </a:solidFill>
            </a:endParaRPr>
          </a:p>
          <a:p>
            <a:pPr marL="0" lvl="0" indent="0" algn="r" rtl="0">
              <a:spcBef>
                <a:spcPts val="0"/>
              </a:spcBef>
              <a:spcAft>
                <a:spcPts val="0"/>
              </a:spcAft>
              <a:buNone/>
            </a:pPr>
            <a:endParaRPr/>
          </a:p>
        </p:txBody>
      </p:sp>
      <p:sp>
        <p:nvSpPr>
          <p:cNvPr id="289" name="Google Shape;289;p32"/>
          <p:cNvSpPr txBox="1">
            <a:spLocks noGrp="1"/>
          </p:cNvSpPr>
          <p:nvPr>
            <p:ph type="body" idx="1"/>
          </p:nvPr>
        </p:nvSpPr>
        <p:spPr>
          <a:xfrm>
            <a:off x="463714" y="1750141"/>
            <a:ext cx="82461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dirty="0"/>
              <a:t>By Passive Aggressive Classifier Algorithm -</a:t>
            </a:r>
            <a:endParaRPr dirty="0"/>
          </a:p>
          <a:p>
            <a:pPr marL="0" lvl="0" indent="0" algn="l" rtl="0">
              <a:spcBef>
                <a:spcPts val="560"/>
              </a:spcBef>
              <a:spcAft>
                <a:spcPts val="0"/>
              </a:spcAft>
              <a:buNone/>
            </a:pPr>
            <a:endParaRPr dirty="0"/>
          </a:p>
        </p:txBody>
      </p:sp>
      <p:sp>
        <p:nvSpPr>
          <p:cNvPr id="290" name="Google Shape;290;p32"/>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pic>
        <p:nvPicPr>
          <p:cNvPr id="292" name="Google Shape;292;p32"/>
          <p:cNvPicPr preferRelativeResize="0"/>
          <p:nvPr/>
        </p:nvPicPr>
        <p:blipFill>
          <a:blip r:embed="rId3">
            <a:alphaModFix/>
          </a:blip>
          <a:stretch>
            <a:fillRect/>
          </a:stretch>
        </p:blipFill>
        <p:spPr>
          <a:xfrm>
            <a:off x="8167667" y="0"/>
            <a:ext cx="976334" cy="732250"/>
          </a:xfrm>
          <a:prstGeom prst="rect">
            <a:avLst/>
          </a:prstGeom>
          <a:noFill/>
          <a:ln>
            <a:noFill/>
          </a:ln>
        </p:spPr>
      </p:pic>
      <p:pic>
        <p:nvPicPr>
          <p:cNvPr id="4" name="Picture 3">
            <a:extLst>
              <a:ext uri="{FF2B5EF4-FFF2-40B4-BE49-F238E27FC236}">
                <a16:creationId xmlns:a16="http://schemas.microsoft.com/office/drawing/2014/main" id="{51D2E80F-0BB8-D8FB-DE67-4A795E02EC07}"/>
              </a:ext>
            </a:extLst>
          </p:cNvPr>
          <p:cNvPicPr>
            <a:picLocks noChangeAspect="1"/>
          </p:cNvPicPr>
          <p:nvPr/>
        </p:nvPicPr>
        <p:blipFill>
          <a:blip r:embed="rId4"/>
          <a:stretch>
            <a:fillRect/>
          </a:stretch>
        </p:blipFill>
        <p:spPr>
          <a:xfrm>
            <a:off x="569869" y="2360619"/>
            <a:ext cx="7597798" cy="4286366"/>
          </a:xfrm>
          <a:prstGeom prst="rect">
            <a:avLst/>
          </a:prstGeom>
        </p:spPr>
      </p:pic>
    </p:spTree>
    <p:extLst>
      <p:ext uri="{BB962C8B-B14F-4D97-AF65-F5344CB8AC3E}">
        <p14:creationId xmlns:p14="http://schemas.microsoft.com/office/powerpoint/2010/main" val="3292306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a:spLocks noGrp="1"/>
          </p:cNvSpPr>
          <p:nvPr>
            <p:ph type="title"/>
          </p:nvPr>
        </p:nvSpPr>
        <p:spPr>
          <a:xfrm>
            <a:off x="358822" y="581916"/>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a:solidFill>
                  <a:schemeClr val="dk1"/>
                </a:solidFill>
              </a:rPr>
              <a:t>TRAINING AND TESTING </a:t>
            </a:r>
            <a:endParaRPr b="1">
              <a:solidFill>
                <a:schemeClr val="dk1"/>
              </a:solidFill>
            </a:endParaRPr>
          </a:p>
        </p:txBody>
      </p:sp>
      <p:sp>
        <p:nvSpPr>
          <p:cNvPr id="299" name="Google Shape;299;p33"/>
          <p:cNvSpPr txBox="1">
            <a:spLocks noGrp="1"/>
          </p:cNvSpPr>
          <p:nvPr>
            <p:ph type="body" idx="1"/>
          </p:nvPr>
        </p:nvSpPr>
        <p:spPr>
          <a:xfrm>
            <a:off x="0" y="1773175"/>
            <a:ext cx="8709825" cy="4777094"/>
          </a:xfrm>
          <a:prstGeom prst="rect">
            <a:avLst/>
          </a:prstGeom>
        </p:spPr>
        <p:txBody>
          <a:bodyPr spcFirstLastPara="1" wrap="square" lIns="91425" tIns="45700" rIns="91425" bIns="45700" anchor="t" anchorCtr="0">
            <a:normAutofit/>
          </a:bodyPr>
          <a:lstStyle/>
          <a:p>
            <a:pPr marL="800100" indent="-342900">
              <a:lnSpc>
                <a:spcPct val="80000"/>
              </a:lnSpc>
            </a:pPr>
            <a:r>
              <a:rPr lang="en-US" sz="2400" dirty="0"/>
              <a:t>Import Passive Aggressive Classifier from </a:t>
            </a:r>
            <a:r>
              <a:rPr lang="en-US" sz="2400" dirty="0" err="1"/>
              <a:t>sk</a:t>
            </a:r>
            <a:r>
              <a:rPr lang="en-US" sz="2400" dirty="0"/>
              <a:t> learn linear model.</a:t>
            </a:r>
          </a:p>
          <a:p>
            <a:pPr marL="800100" indent="-342900">
              <a:lnSpc>
                <a:spcPct val="80000"/>
              </a:lnSpc>
            </a:pPr>
            <a:r>
              <a:rPr lang="en-US" sz="2400" dirty="0"/>
              <a:t>Create an instance of  Passive Aggressive Classifier with random state=0 and C=0.1.</a:t>
            </a:r>
          </a:p>
          <a:p>
            <a:pPr marL="800100" indent="-342900">
              <a:lnSpc>
                <a:spcPct val="80000"/>
              </a:lnSpc>
            </a:pPr>
            <a:r>
              <a:rPr lang="en-US" sz="2400" dirty="0"/>
              <a:t>Train the classifier using xv train and y train data.</a:t>
            </a:r>
          </a:p>
          <a:p>
            <a:pPr marL="800100" indent="-342900">
              <a:lnSpc>
                <a:spcPct val="80000"/>
              </a:lnSpc>
            </a:pPr>
            <a:r>
              <a:rPr lang="en-US" sz="2400" dirty="0"/>
              <a:t>Save the trained classifier using job lib dump to a file named 'PAC.pk1'.</a:t>
            </a:r>
          </a:p>
          <a:p>
            <a:pPr marL="800100" indent="-342900">
              <a:lnSpc>
                <a:spcPct val="80000"/>
              </a:lnSpc>
            </a:pPr>
            <a:r>
              <a:rPr lang="en-US" sz="2400" dirty="0"/>
              <a:t>Use the trained classifier to predict labels for xv test and calculate the accuracy of the predictions using accuracy score.</a:t>
            </a:r>
          </a:p>
          <a:p>
            <a:pPr marL="800100" indent="-342900">
              <a:lnSpc>
                <a:spcPct val="80000"/>
              </a:lnSpc>
            </a:pPr>
            <a:r>
              <a:rPr lang="en-US" sz="2400" dirty="0"/>
              <a:t>Compute the confusion matrix using confusion matrix and extract true negatives (TN), false positives (FP), false negatives (FN), and true positives (TP) from it. Calculate precision, recall, and F1 score using these values.</a:t>
            </a:r>
            <a:endParaRPr sz="2400" dirty="0"/>
          </a:p>
        </p:txBody>
      </p:sp>
      <p:sp>
        <p:nvSpPr>
          <p:cNvPr id="300" name="Google Shape;300;p33"/>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pic>
        <p:nvPicPr>
          <p:cNvPr id="301" name="Google Shape;301;p33"/>
          <p:cNvPicPr preferRelativeResize="0"/>
          <p:nvPr/>
        </p:nvPicPr>
        <p:blipFill>
          <a:blip r:embed="rId3">
            <a:alphaModFix/>
          </a:blip>
          <a:stretch>
            <a:fillRect/>
          </a:stretch>
        </p:blipFill>
        <p:spPr>
          <a:xfrm>
            <a:off x="7939100" y="-1"/>
            <a:ext cx="1204900" cy="903675"/>
          </a:xfrm>
          <a:prstGeom prst="rect">
            <a:avLst/>
          </a:prstGeom>
          <a:noFill/>
          <a:ln>
            <a:noFill/>
          </a:ln>
        </p:spPr>
      </p:pic>
    </p:spTree>
    <p:extLst>
      <p:ext uri="{BB962C8B-B14F-4D97-AF65-F5344CB8AC3E}">
        <p14:creationId xmlns:p14="http://schemas.microsoft.com/office/powerpoint/2010/main" val="3468054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EF98-68FD-A8F3-8A5F-80F9C5E88745}"/>
              </a:ext>
            </a:extLst>
          </p:cNvPr>
          <p:cNvSpPr>
            <a:spLocks noGrp="1"/>
          </p:cNvSpPr>
          <p:nvPr>
            <p:ph type="title"/>
          </p:nvPr>
        </p:nvSpPr>
        <p:spPr>
          <a:xfrm>
            <a:off x="260932" y="367919"/>
            <a:ext cx="8259000" cy="1017900"/>
          </a:xfrm>
        </p:spPr>
        <p:txBody>
          <a:bodyPr/>
          <a:lstStyle/>
          <a:p>
            <a:r>
              <a:rPr lang="en-US" b="1" dirty="0">
                <a:solidFill>
                  <a:schemeClr val="tx1"/>
                </a:solidFill>
              </a:rPr>
              <a:t>MODEL EVALUATION</a:t>
            </a:r>
            <a:endParaRPr lang="en-IN" b="1" dirty="0">
              <a:solidFill>
                <a:schemeClr val="tx1"/>
              </a:solidFill>
            </a:endParaRPr>
          </a:p>
        </p:txBody>
      </p:sp>
      <p:sp>
        <p:nvSpPr>
          <p:cNvPr id="3" name="Text Placeholder 2">
            <a:extLst>
              <a:ext uri="{FF2B5EF4-FFF2-40B4-BE49-F238E27FC236}">
                <a16:creationId xmlns:a16="http://schemas.microsoft.com/office/drawing/2014/main" id="{4744B651-7259-BA55-203B-33024E1194F1}"/>
              </a:ext>
            </a:extLst>
          </p:cNvPr>
          <p:cNvSpPr>
            <a:spLocks noGrp="1"/>
          </p:cNvSpPr>
          <p:nvPr>
            <p:ph type="body" idx="1"/>
          </p:nvPr>
        </p:nvSpPr>
        <p:spPr>
          <a:xfrm>
            <a:off x="2072705" y="2277679"/>
            <a:ext cx="8246100" cy="949097"/>
          </a:xfrm>
        </p:spPr>
        <p:txBody>
          <a:bodyPr>
            <a:noAutofit/>
          </a:bodyPr>
          <a:lstStyle/>
          <a:p>
            <a:pPr marL="50800" indent="0">
              <a:buNone/>
            </a:pPr>
            <a:endParaRPr lang="en-US" sz="3600" dirty="0"/>
          </a:p>
          <a:p>
            <a:r>
              <a:rPr lang="en-US" sz="3600" dirty="0"/>
              <a:t>Metrices</a:t>
            </a:r>
          </a:p>
          <a:p>
            <a:r>
              <a:rPr lang="en-US" sz="3600" dirty="0"/>
              <a:t>Expected Results</a:t>
            </a:r>
          </a:p>
          <a:p>
            <a:r>
              <a:rPr lang="en-US" sz="3600" dirty="0"/>
              <a:t>Obtained Results</a:t>
            </a:r>
          </a:p>
          <a:p>
            <a:pPr marL="50800" indent="0">
              <a:buNone/>
            </a:pPr>
            <a:endParaRPr lang="en-IN" sz="3600" dirty="0"/>
          </a:p>
        </p:txBody>
      </p:sp>
      <p:sp>
        <p:nvSpPr>
          <p:cNvPr id="4" name="Slide Number Placeholder 3">
            <a:extLst>
              <a:ext uri="{FF2B5EF4-FFF2-40B4-BE49-F238E27FC236}">
                <a16:creationId xmlns:a16="http://schemas.microsoft.com/office/drawing/2014/main" id="{1BDBA876-424C-11D1-01E6-4567C5C6A0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Google Shape;301;p33">
            <a:extLst>
              <a:ext uri="{FF2B5EF4-FFF2-40B4-BE49-F238E27FC236}">
                <a16:creationId xmlns:a16="http://schemas.microsoft.com/office/drawing/2014/main" id="{3EB0F938-8D53-9832-2719-1D7D54716E12}"/>
              </a:ext>
            </a:extLst>
          </p:cNvPr>
          <p:cNvPicPr preferRelativeResize="0"/>
          <p:nvPr/>
        </p:nvPicPr>
        <p:blipFill>
          <a:blip r:embed="rId2">
            <a:alphaModFix/>
          </a:blip>
          <a:stretch>
            <a:fillRect/>
          </a:stretch>
        </p:blipFill>
        <p:spPr>
          <a:xfrm>
            <a:off x="8220808" y="0"/>
            <a:ext cx="923192" cy="720970"/>
          </a:xfrm>
          <a:prstGeom prst="rect">
            <a:avLst/>
          </a:prstGeom>
          <a:noFill/>
          <a:ln>
            <a:noFill/>
          </a:ln>
        </p:spPr>
      </p:pic>
    </p:spTree>
    <p:extLst>
      <p:ext uri="{BB962C8B-B14F-4D97-AF65-F5344CB8AC3E}">
        <p14:creationId xmlns:p14="http://schemas.microsoft.com/office/powerpoint/2010/main" val="2078678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p:nvPr>
        </p:nvSpPr>
        <p:spPr>
          <a:xfrm>
            <a:off x="-976003" y="312316"/>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a:solidFill>
                  <a:schemeClr val="dk1"/>
                </a:solidFill>
              </a:rPr>
              <a:t>METRICS  </a:t>
            </a:r>
            <a:endParaRPr b="1">
              <a:solidFill>
                <a:schemeClr val="dk1"/>
              </a:solidFill>
            </a:endParaRPr>
          </a:p>
        </p:txBody>
      </p:sp>
      <p:sp>
        <p:nvSpPr>
          <p:cNvPr id="308" name="Google Shape;308;p34"/>
          <p:cNvSpPr txBox="1">
            <a:spLocks noGrp="1"/>
          </p:cNvSpPr>
          <p:nvPr>
            <p:ph type="body" idx="1"/>
          </p:nvPr>
        </p:nvSpPr>
        <p:spPr>
          <a:xfrm>
            <a:off x="463725" y="1901675"/>
            <a:ext cx="8259000" cy="44697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sz="2000" dirty="0"/>
              <a:t>Confusion matrix: A table that outlines the performance of a classifier on a bunch of test information for which the genuine values are known. It is used to visualize algorithm performance.</a:t>
            </a:r>
            <a:endParaRPr sz="2000" dirty="0"/>
          </a:p>
          <a:p>
            <a:pPr marL="457200" lvl="0" indent="-355600" algn="l" rtl="0">
              <a:spcBef>
                <a:spcPts val="560"/>
              </a:spcBef>
              <a:spcAft>
                <a:spcPts val="0"/>
              </a:spcAft>
              <a:buSzPts val="2000"/>
              <a:buChar char="●"/>
            </a:pPr>
            <a:r>
              <a:rPr lang="en-US" sz="2000" dirty="0"/>
              <a:t>Precision = TP/(TP + FP) </a:t>
            </a:r>
            <a:endParaRPr sz="2000" dirty="0"/>
          </a:p>
          <a:p>
            <a:pPr marL="457200" lvl="0" indent="-355600" algn="l" rtl="0">
              <a:spcBef>
                <a:spcPts val="0"/>
              </a:spcBef>
              <a:spcAft>
                <a:spcPts val="0"/>
              </a:spcAft>
              <a:buSzPts val="2000"/>
              <a:buChar char="●"/>
            </a:pPr>
            <a:r>
              <a:rPr lang="en-US" sz="2000" dirty="0"/>
              <a:t>Recall = TP /(TP + FN) </a:t>
            </a:r>
            <a:endParaRPr sz="2000" dirty="0"/>
          </a:p>
          <a:p>
            <a:pPr marL="457200" lvl="0" indent="-355600" algn="l" rtl="0">
              <a:spcBef>
                <a:spcPts val="0"/>
              </a:spcBef>
              <a:spcAft>
                <a:spcPts val="0"/>
              </a:spcAft>
              <a:buSzPts val="2000"/>
              <a:buChar char="●"/>
            </a:pPr>
            <a:r>
              <a:rPr lang="en-US" sz="2000" dirty="0"/>
              <a:t>F1 Score = 2 *((precision*recall) / (precision + recall)) </a:t>
            </a:r>
            <a:endParaRPr sz="2000" dirty="0"/>
          </a:p>
          <a:p>
            <a:pPr marL="457200" lvl="0" indent="-355600" algn="l" rtl="0">
              <a:spcBef>
                <a:spcPts val="0"/>
              </a:spcBef>
              <a:spcAft>
                <a:spcPts val="0"/>
              </a:spcAft>
              <a:buSzPts val="2000"/>
              <a:buChar char="●"/>
            </a:pPr>
            <a:r>
              <a:rPr lang="en-US" sz="2000" dirty="0"/>
              <a:t>Accuracy = (TP + TN) / (TP + TN + FP + FN)</a:t>
            </a:r>
            <a:endParaRPr sz="2000" dirty="0"/>
          </a:p>
          <a:p>
            <a:pPr marL="457200" lvl="0" indent="-355600" algn="l" rtl="0">
              <a:spcBef>
                <a:spcPts val="0"/>
              </a:spcBef>
              <a:spcAft>
                <a:spcPts val="0"/>
              </a:spcAft>
              <a:buSzPts val="2000"/>
              <a:buChar char="●"/>
            </a:pPr>
            <a:endParaRPr sz="2000" dirty="0"/>
          </a:p>
          <a:p>
            <a:pPr marL="457200" lvl="0" indent="0" algn="l" rtl="0">
              <a:spcBef>
                <a:spcPts val="560"/>
              </a:spcBef>
              <a:spcAft>
                <a:spcPts val="0"/>
              </a:spcAft>
              <a:buNone/>
            </a:pPr>
            <a:endParaRPr sz="2000" dirty="0"/>
          </a:p>
        </p:txBody>
      </p:sp>
      <p:sp>
        <p:nvSpPr>
          <p:cNvPr id="309" name="Google Shape;309;p34"/>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pic>
        <p:nvPicPr>
          <p:cNvPr id="310" name="Google Shape;310;p34"/>
          <p:cNvPicPr preferRelativeResize="0"/>
          <p:nvPr/>
        </p:nvPicPr>
        <p:blipFill>
          <a:blip r:embed="rId3">
            <a:alphaModFix/>
          </a:blip>
          <a:stretch>
            <a:fillRect/>
          </a:stretch>
        </p:blipFill>
        <p:spPr>
          <a:xfrm>
            <a:off x="7992825" y="-1"/>
            <a:ext cx="1151175" cy="863375"/>
          </a:xfrm>
          <a:prstGeom prst="rect">
            <a:avLst/>
          </a:prstGeom>
          <a:noFill/>
          <a:ln>
            <a:noFill/>
          </a:ln>
        </p:spPr>
      </p:pic>
      <p:pic>
        <p:nvPicPr>
          <p:cNvPr id="311" name="Google Shape;311;p34"/>
          <p:cNvPicPr preferRelativeResize="0"/>
          <p:nvPr/>
        </p:nvPicPr>
        <p:blipFill>
          <a:blip r:embed="rId4">
            <a:alphaModFix/>
          </a:blip>
          <a:stretch>
            <a:fillRect/>
          </a:stretch>
        </p:blipFill>
        <p:spPr>
          <a:xfrm>
            <a:off x="1046573" y="4494300"/>
            <a:ext cx="5257512" cy="1770676"/>
          </a:xfrm>
          <a:prstGeom prst="rect">
            <a:avLst/>
          </a:prstGeom>
          <a:noFill/>
          <a:ln>
            <a:noFill/>
          </a:ln>
        </p:spPr>
      </p:pic>
      <p:sp>
        <p:nvSpPr>
          <p:cNvPr id="312" name="Google Shape;312;p34"/>
          <p:cNvSpPr txBox="1"/>
          <p:nvPr/>
        </p:nvSpPr>
        <p:spPr>
          <a:xfrm>
            <a:off x="6931275" y="3429000"/>
            <a:ext cx="1978200" cy="213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Calibri"/>
                <a:ea typeface="Calibri"/>
                <a:cs typeface="Calibri"/>
                <a:sym typeface="Calibri"/>
              </a:rPr>
              <a:t>True Positive (TP)</a:t>
            </a:r>
            <a:endParaRPr sz="1800">
              <a:solidFill>
                <a:schemeClr val="lt1"/>
              </a:solidFill>
              <a:latin typeface="Calibri"/>
              <a:ea typeface="Calibri"/>
              <a:cs typeface="Calibri"/>
              <a:sym typeface="Calibri"/>
            </a:endParaRPr>
          </a:p>
          <a:p>
            <a:pPr marL="0" lvl="0" indent="0" algn="l" rtl="0">
              <a:spcBef>
                <a:spcPts val="0"/>
              </a:spcBef>
              <a:spcAft>
                <a:spcPts val="0"/>
              </a:spcAft>
              <a:buNone/>
            </a:pPr>
            <a:r>
              <a:rPr lang="en-US" sz="1800">
                <a:solidFill>
                  <a:schemeClr val="lt1"/>
                </a:solidFill>
                <a:latin typeface="Calibri"/>
                <a:ea typeface="Calibri"/>
                <a:cs typeface="Calibri"/>
                <a:sym typeface="Calibri"/>
              </a:rPr>
              <a:t>True Negative (TN)</a:t>
            </a:r>
            <a:endParaRPr sz="1800">
              <a:solidFill>
                <a:schemeClr val="lt1"/>
              </a:solidFill>
              <a:latin typeface="Calibri"/>
              <a:ea typeface="Calibri"/>
              <a:cs typeface="Calibri"/>
              <a:sym typeface="Calibri"/>
            </a:endParaRPr>
          </a:p>
          <a:p>
            <a:pPr marL="0" lvl="0" indent="0" algn="l" rtl="0">
              <a:spcBef>
                <a:spcPts val="0"/>
              </a:spcBef>
              <a:spcAft>
                <a:spcPts val="0"/>
              </a:spcAft>
              <a:buNone/>
            </a:pPr>
            <a:r>
              <a:rPr lang="en-US" sz="1800">
                <a:solidFill>
                  <a:schemeClr val="lt1"/>
                </a:solidFill>
                <a:latin typeface="Calibri"/>
                <a:ea typeface="Calibri"/>
                <a:cs typeface="Calibri"/>
                <a:sym typeface="Calibri"/>
              </a:rPr>
              <a:t>False Negative (FN)</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5"/>
          <p:cNvSpPr txBox="1">
            <a:spLocks noGrp="1"/>
          </p:cNvSpPr>
          <p:nvPr>
            <p:ph type="title"/>
          </p:nvPr>
        </p:nvSpPr>
        <p:spPr>
          <a:xfrm>
            <a:off x="1606155" y="431686"/>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EXPECTED RESULTS			</a:t>
            </a:r>
            <a:endParaRPr b="1" dirty="0">
              <a:solidFill>
                <a:schemeClr val="dk1"/>
              </a:solidFill>
            </a:endParaRPr>
          </a:p>
        </p:txBody>
      </p:sp>
      <p:sp>
        <p:nvSpPr>
          <p:cNvPr id="319" name="Google Shape;319;p35"/>
          <p:cNvSpPr txBox="1">
            <a:spLocks noGrp="1"/>
          </p:cNvSpPr>
          <p:nvPr>
            <p:ph type="body" idx="1"/>
          </p:nvPr>
        </p:nvSpPr>
        <p:spPr>
          <a:xfrm>
            <a:off x="463719" y="1750150"/>
            <a:ext cx="41082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a:t>Random Forest -</a:t>
            </a:r>
            <a:endParaRPr/>
          </a:p>
          <a:p>
            <a:pPr marL="0" lvl="0" indent="0" algn="l" rtl="0">
              <a:spcBef>
                <a:spcPts val="560"/>
              </a:spcBef>
              <a:spcAft>
                <a:spcPts val="0"/>
              </a:spcAft>
              <a:buNone/>
            </a:pPr>
            <a:endParaRPr/>
          </a:p>
        </p:txBody>
      </p:sp>
      <p:sp>
        <p:nvSpPr>
          <p:cNvPr id="320" name="Google Shape;320;p35"/>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pic>
        <p:nvPicPr>
          <p:cNvPr id="321" name="Google Shape;321;p35"/>
          <p:cNvPicPr preferRelativeResize="0"/>
          <p:nvPr/>
        </p:nvPicPr>
        <p:blipFill>
          <a:blip r:embed="rId3">
            <a:alphaModFix/>
          </a:blip>
          <a:stretch>
            <a:fillRect/>
          </a:stretch>
        </p:blipFill>
        <p:spPr>
          <a:xfrm>
            <a:off x="7992825" y="-1"/>
            <a:ext cx="1151175" cy="863375"/>
          </a:xfrm>
          <a:prstGeom prst="rect">
            <a:avLst/>
          </a:prstGeom>
          <a:noFill/>
          <a:ln>
            <a:noFill/>
          </a:ln>
        </p:spPr>
      </p:pic>
      <p:pic>
        <p:nvPicPr>
          <p:cNvPr id="322" name="Google Shape;322;p35"/>
          <p:cNvPicPr preferRelativeResize="0"/>
          <p:nvPr/>
        </p:nvPicPr>
        <p:blipFill>
          <a:blip r:embed="rId4">
            <a:alphaModFix/>
          </a:blip>
          <a:stretch>
            <a:fillRect/>
          </a:stretch>
        </p:blipFill>
        <p:spPr>
          <a:xfrm>
            <a:off x="463725" y="2445175"/>
            <a:ext cx="4000276" cy="3714750"/>
          </a:xfrm>
          <a:prstGeom prst="rect">
            <a:avLst/>
          </a:prstGeom>
          <a:noFill/>
          <a:ln>
            <a:noFill/>
          </a:ln>
        </p:spPr>
      </p:pic>
      <p:sp>
        <p:nvSpPr>
          <p:cNvPr id="323" name="Google Shape;323;p35"/>
          <p:cNvSpPr txBox="1"/>
          <p:nvPr/>
        </p:nvSpPr>
        <p:spPr>
          <a:xfrm>
            <a:off x="4978525" y="1750138"/>
            <a:ext cx="3821400" cy="45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lt1"/>
                </a:solidFill>
                <a:latin typeface="Calibri"/>
                <a:ea typeface="Calibri"/>
                <a:cs typeface="Calibri"/>
                <a:sym typeface="Calibri"/>
              </a:rPr>
              <a:t>Logistic Regression -</a:t>
            </a:r>
            <a:endParaRPr sz="2800">
              <a:solidFill>
                <a:schemeClr val="lt1"/>
              </a:solidFill>
              <a:latin typeface="Calibri"/>
              <a:ea typeface="Calibri"/>
              <a:cs typeface="Calibri"/>
              <a:sym typeface="Calibri"/>
            </a:endParaRPr>
          </a:p>
          <a:p>
            <a:pPr marL="0" lvl="0" indent="0" algn="l" rtl="0">
              <a:spcBef>
                <a:spcPts val="0"/>
              </a:spcBef>
              <a:spcAft>
                <a:spcPts val="0"/>
              </a:spcAft>
              <a:buNone/>
            </a:pPr>
            <a:endParaRPr sz="2800">
              <a:solidFill>
                <a:schemeClr val="lt1"/>
              </a:solidFill>
              <a:latin typeface="Calibri"/>
              <a:ea typeface="Calibri"/>
              <a:cs typeface="Calibri"/>
              <a:sym typeface="Calibri"/>
            </a:endParaRPr>
          </a:p>
        </p:txBody>
      </p:sp>
      <p:pic>
        <p:nvPicPr>
          <p:cNvPr id="324" name="Google Shape;324;p35"/>
          <p:cNvPicPr preferRelativeResize="0"/>
          <p:nvPr/>
        </p:nvPicPr>
        <p:blipFill>
          <a:blip r:embed="rId5">
            <a:alphaModFix/>
          </a:blip>
          <a:stretch>
            <a:fillRect/>
          </a:stretch>
        </p:blipFill>
        <p:spPr>
          <a:xfrm>
            <a:off x="4837500" y="2445175"/>
            <a:ext cx="4108201" cy="3714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5"/>
          <p:cNvSpPr txBox="1">
            <a:spLocks noGrp="1"/>
          </p:cNvSpPr>
          <p:nvPr>
            <p:ph type="title"/>
          </p:nvPr>
        </p:nvSpPr>
        <p:spPr>
          <a:xfrm>
            <a:off x="1606155" y="431686"/>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EXPECTED RESULTS			</a:t>
            </a:r>
            <a:endParaRPr b="1" dirty="0">
              <a:solidFill>
                <a:schemeClr val="dk1"/>
              </a:solidFill>
            </a:endParaRPr>
          </a:p>
        </p:txBody>
      </p:sp>
      <p:sp>
        <p:nvSpPr>
          <p:cNvPr id="320" name="Google Shape;320;p35"/>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pic>
        <p:nvPicPr>
          <p:cNvPr id="321" name="Google Shape;321;p35"/>
          <p:cNvPicPr preferRelativeResize="0"/>
          <p:nvPr/>
        </p:nvPicPr>
        <p:blipFill>
          <a:blip r:embed="rId3">
            <a:alphaModFix/>
          </a:blip>
          <a:stretch>
            <a:fillRect/>
          </a:stretch>
        </p:blipFill>
        <p:spPr>
          <a:xfrm>
            <a:off x="7992825" y="-1"/>
            <a:ext cx="1151175" cy="863375"/>
          </a:xfrm>
          <a:prstGeom prst="rect">
            <a:avLst/>
          </a:prstGeom>
          <a:noFill/>
          <a:ln>
            <a:noFill/>
          </a:ln>
        </p:spPr>
      </p:pic>
      <p:sp>
        <p:nvSpPr>
          <p:cNvPr id="323" name="Google Shape;323;p35"/>
          <p:cNvSpPr txBox="1"/>
          <p:nvPr/>
        </p:nvSpPr>
        <p:spPr>
          <a:xfrm>
            <a:off x="424329" y="1811215"/>
            <a:ext cx="3821400" cy="44099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dirty="0">
                <a:solidFill>
                  <a:schemeClr val="lt1"/>
                </a:solidFill>
                <a:latin typeface="Calibri"/>
                <a:ea typeface="Calibri"/>
                <a:cs typeface="Calibri"/>
                <a:sym typeface="Calibri"/>
              </a:rPr>
              <a:t>Passive Aggressive Classifier-</a:t>
            </a:r>
            <a:endParaRPr sz="2100" b="1" dirty="0">
              <a:solidFill>
                <a:schemeClr val="lt1"/>
              </a:solidFill>
              <a:latin typeface="Calibri"/>
              <a:ea typeface="Calibri"/>
              <a:cs typeface="Calibri"/>
              <a:sym typeface="Calibri"/>
            </a:endParaRPr>
          </a:p>
          <a:p>
            <a:pPr marL="0" lvl="0" indent="0" algn="l" rtl="0">
              <a:spcBef>
                <a:spcPts val="0"/>
              </a:spcBef>
              <a:spcAft>
                <a:spcPts val="0"/>
              </a:spcAft>
              <a:buNone/>
            </a:pPr>
            <a:endParaRPr sz="2800" b="1" dirty="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B5F6527-4F1E-478A-4D4F-776117C0281C}"/>
              </a:ext>
            </a:extLst>
          </p:cNvPr>
          <p:cNvPicPr>
            <a:picLocks noChangeAspect="1"/>
          </p:cNvPicPr>
          <p:nvPr/>
        </p:nvPicPr>
        <p:blipFill>
          <a:blip r:embed="rId4"/>
          <a:stretch>
            <a:fillRect/>
          </a:stretch>
        </p:blipFill>
        <p:spPr>
          <a:xfrm>
            <a:off x="492860" y="2484055"/>
            <a:ext cx="3752869" cy="3649494"/>
          </a:xfrm>
          <a:prstGeom prst="rect">
            <a:avLst/>
          </a:prstGeom>
        </p:spPr>
      </p:pic>
      <p:pic>
        <p:nvPicPr>
          <p:cNvPr id="6" name="Picture 5">
            <a:extLst>
              <a:ext uri="{FF2B5EF4-FFF2-40B4-BE49-F238E27FC236}">
                <a16:creationId xmlns:a16="http://schemas.microsoft.com/office/drawing/2014/main" id="{FA74843B-2530-E59F-6DBB-56D0C42B9A7E}"/>
              </a:ext>
            </a:extLst>
          </p:cNvPr>
          <p:cNvPicPr>
            <a:picLocks noChangeAspect="1"/>
          </p:cNvPicPr>
          <p:nvPr/>
        </p:nvPicPr>
        <p:blipFill>
          <a:blip r:embed="rId5"/>
          <a:stretch>
            <a:fillRect/>
          </a:stretch>
        </p:blipFill>
        <p:spPr>
          <a:xfrm>
            <a:off x="4898273" y="2484055"/>
            <a:ext cx="4103646" cy="3649494"/>
          </a:xfrm>
          <a:prstGeom prst="rect">
            <a:avLst/>
          </a:prstGeom>
        </p:spPr>
      </p:pic>
      <p:sp>
        <p:nvSpPr>
          <p:cNvPr id="13" name="Google Shape;323;p35">
            <a:extLst>
              <a:ext uri="{FF2B5EF4-FFF2-40B4-BE49-F238E27FC236}">
                <a16:creationId xmlns:a16="http://schemas.microsoft.com/office/drawing/2014/main" id="{F0B660CC-F96B-3DEE-B776-0044696E51CD}"/>
              </a:ext>
            </a:extLst>
          </p:cNvPr>
          <p:cNvSpPr txBox="1"/>
          <p:nvPr/>
        </p:nvSpPr>
        <p:spPr>
          <a:xfrm>
            <a:off x="5180519" y="1845823"/>
            <a:ext cx="3821400" cy="44099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lt1"/>
                </a:solidFill>
                <a:latin typeface="Calibri"/>
                <a:ea typeface="Calibri"/>
                <a:cs typeface="Calibri"/>
                <a:sym typeface="Calibri"/>
              </a:rPr>
              <a:t>Comparison of Models -</a:t>
            </a:r>
            <a:endParaRPr sz="2400" b="1" dirty="0">
              <a:solidFill>
                <a:schemeClr val="lt1"/>
              </a:solidFill>
              <a:latin typeface="Calibri"/>
              <a:ea typeface="Calibri"/>
              <a:cs typeface="Calibri"/>
              <a:sym typeface="Calibri"/>
            </a:endParaRPr>
          </a:p>
          <a:p>
            <a:pPr marL="0" lvl="0" indent="0" algn="l" rtl="0">
              <a:spcBef>
                <a:spcPts val="0"/>
              </a:spcBef>
              <a:spcAft>
                <a:spcPts val="0"/>
              </a:spcAft>
              <a:buNone/>
            </a:pPr>
            <a:endParaRPr sz="28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4330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6"/>
          <p:cNvSpPr txBox="1">
            <a:spLocks noGrp="1"/>
          </p:cNvSpPr>
          <p:nvPr>
            <p:ph type="title"/>
          </p:nvPr>
        </p:nvSpPr>
        <p:spPr>
          <a:xfrm>
            <a:off x="800097" y="423337"/>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EXPECTED RESULTS		</a:t>
            </a:r>
            <a:endParaRPr b="1" dirty="0">
              <a:solidFill>
                <a:schemeClr val="dk1"/>
              </a:solidFill>
            </a:endParaRPr>
          </a:p>
        </p:txBody>
      </p:sp>
      <p:sp>
        <p:nvSpPr>
          <p:cNvPr id="331" name="Google Shape;331;p36"/>
          <p:cNvSpPr txBox="1">
            <a:spLocks noGrp="1"/>
          </p:cNvSpPr>
          <p:nvPr>
            <p:ph type="body" idx="1"/>
          </p:nvPr>
        </p:nvSpPr>
        <p:spPr>
          <a:xfrm>
            <a:off x="4599125" y="1735150"/>
            <a:ext cx="4257300" cy="49863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dirty="0"/>
              <a:t>Logistic Regression -</a:t>
            </a:r>
            <a:endParaRPr dirty="0"/>
          </a:p>
          <a:p>
            <a:pPr marL="0" lvl="0" indent="0" algn="l" rtl="0">
              <a:spcBef>
                <a:spcPts val="560"/>
              </a:spcBef>
              <a:spcAft>
                <a:spcPts val="0"/>
              </a:spcAft>
              <a:buNone/>
            </a:pPr>
            <a:endParaRPr dirty="0"/>
          </a:p>
          <a:p>
            <a:pPr marL="0" lvl="0" indent="0" algn="l" rtl="0">
              <a:spcBef>
                <a:spcPts val="560"/>
              </a:spcBef>
              <a:spcAft>
                <a:spcPts val="0"/>
              </a:spcAft>
              <a:buNone/>
            </a:pPr>
            <a:r>
              <a:rPr lang="en-US" dirty="0"/>
              <a:t>Precision	:	0.9398</a:t>
            </a:r>
          </a:p>
          <a:p>
            <a:pPr marL="0" lvl="0" indent="0" algn="l" rtl="0">
              <a:spcBef>
                <a:spcPts val="560"/>
              </a:spcBef>
              <a:spcAft>
                <a:spcPts val="0"/>
              </a:spcAft>
              <a:buNone/>
            </a:pPr>
            <a:endParaRPr dirty="0"/>
          </a:p>
          <a:p>
            <a:pPr marL="0" lvl="0" indent="0" algn="l" rtl="0">
              <a:spcBef>
                <a:spcPts val="560"/>
              </a:spcBef>
              <a:spcAft>
                <a:spcPts val="0"/>
              </a:spcAft>
              <a:buNone/>
            </a:pPr>
            <a:r>
              <a:rPr lang="en-US" dirty="0"/>
              <a:t>Recall		: 	0.89</a:t>
            </a:r>
          </a:p>
          <a:p>
            <a:pPr marL="0" lvl="0" indent="0" algn="l" rtl="0">
              <a:spcBef>
                <a:spcPts val="560"/>
              </a:spcBef>
              <a:spcAft>
                <a:spcPts val="0"/>
              </a:spcAft>
              <a:buNone/>
            </a:pPr>
            <a:endParaRPr dirty="0"/>
          </a:p>
          <a:p>
            <a:pPr marL="0" lvl="0" indent="0" algn="l" rtl="0">
              <a:spcBef>
                <a:spcPts val="560"/>
              </a:spcBef>
              <a:spcAft>
                <a:spcPts val="0"/>
              </a:spcAft>
              <a:buNone/>
            </a:pPr>
            <a:r>
              <a:rPr lang="en-US" dirty="0"/>
              <a:t>f1 Score	:	0.9142</a:t>
            </a:r>
          </a:p>
          <a:p>
            <a:pPr marL="0" lvl="0" indent="0" algn="l" rtl="0">
              <a:spcBef>
                <a:spcPts val="560"/>
              </a:spcBef>
              <a:spcAft>
                <a:spcPts val="0"/>
              </a:spcAft>
              <a:buNone/>
            </a:pPr>
            <a:endParaRPr dirty="0"/>
          </a:p>
          <a:p>
            <a:pPr marL="0" lvl="0" indent="0" algn="l" rtl="0">
              <a:spcBef>
                <a:spcPts val="560"/>
              </a:spcBef>
              <a:spcAft>
                <a:spcPts val="0"/>
              </a:spcAft>
              <a:buNone/>
            </a:pPr>
            <a:r>
              <a:rPr lang="en-US" dirty="0"/>
              <a:t>Accuracy 	:	0.92</a:t>
            </a:r>
            <a:endParaRPr dirty="0"/>
          </a:p>
        </p:txBody>
      </p:sp>
      <p:sp>
        <p:nvSpPr>
          <p:cNvPr id="332" name="Google Shape;332;p36"/>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pic>
        <p:nvPicPr>
          <p:cNvPr id="333" name="Google Shape;333;p36"/>
          <p:cNvPicPr preferRelativeResize="0"/>
          <p:nvPr/>
        </p:nvPicPr>
        <p:blipFill>
          <a:blip r:embed="rId3">
            <a:alphaModFix/>
          </a:blip>
          <a:stretch>
            <a:fillRect/>
          </a:stretch>
        </p:blipFill>
        <p:spPr>
          <a:xfrm>
            <a:off x="8015075" y="0"/>
            <a:ext cx="1128925" cy="846675"/>
          </a:xfrm>
          <a:prstGeom prst="rect">
            <a:avLst/>
          </a:prstGeom>
          <a:noFill/>
          <a:ln>
            <a:noFill/>
          </a:ln>
        </p:spPr>
      </p:pic>
      <p:sp>
        <p:nvSpPr>
          <p:cNvPr id="334" name="Google Shape;334;p36"/>
          <p:cNvSpPr txBox="1"/>
          <p:nvPr/>
        </p:nvSpPr>
        <p:spPr>
          <a:xfrm>
            <a:off x="313925" y="1801450"/>
            <a:ext cx="4128900" cy="45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
        <p:nvSpPr>
          <p:cNvPr id="335" name="Google Shape;335;p36"/>
          <p:cNvSpPr txBox="1">
            <a:spLocks noGrp="1"/>
          </p:cNvSpPr>
          <p:nvPr>
            <p:ph type="body" idx="1"/>
          </p:nvPr>
        </p:nvSpPr>
        <p:spPr>
          <a:xfrm>
            <a:off x="185475" y="1735150"/>
            <a:ext cx="4257300" cy="49863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dirty="0"/>
              <a:t>Random Forest-</a:t>
            </a:r>
            <a:endParaRPr dirty="0"/>
          </a:p>
          <a:p>
            <a:pPr marL="0" lvl="0" indent="0" algn="l" rtl="0">
              <a:spcBef>
                <a:spcPts val="560"/>
              </a:spcBef>
              <a:spcAft>
                <a:spcPts val="0"/>
              </a:spcAft>
              <a:buNone/>
            </a:pPr>
            <a:endParaRPr dirty="0"/>
          </a:p>
          <a:p>
            <a:pPr marL="0" lvl="0" indent="0" algn="l" rtl="0">
              <a:spcBef>
                <a:spcPts val="560"/>
              </a:spcBef>
              <a:spcAft>
                <a:spcPts val="0"/>
              </a:spcAft>
              <a:buNone/>
            </a:pPr>
            <a:r>
              <a:rPr lang="en-US" dirty="0"/>
              <a:t>Precision 	: 	0.9081</a:t>
            </a:r>
          </a:p>
          <a:p>
            <a:pPr marL="0" lvl="0" indent="0" algn="l" rtl="0">
              <a:spcBef>
                <a:spcPts val="560"/>
              </a:spcBef>
              <a:spcAft>
                <a:spcPts val="0"/>
              </a:spcAft>
              <a:buNone/>
            </a:pPr>
            <a:endParaRPr dirty="0"/>
          </a:p>
          <a:p>
            <a:pPr marL="0" lvl="0" indent="0" algn="l" rtl="0">
              <a:spcBef>
                <a:spcPts val="560"/>
              </a:spcBef>
              <a:spcAft>
                <a:spcPts val="0"/>
              </a:spcAft>
              <a:buNone/>
            </a:pPr>
            <a:r>
              <a:rPr lang="en-US" dirty="0"/>
              <a:t>Recall		:	0.9</a:t>
            </a:r>
          </a:p>
          <a:p>
            <a:pPr marL="0" lvl="0" indent="0" algn="l" rtl="0">
              <a:spcBef>
                <a:spcPts val="560"/>
              </a:spcBef>
              <a:spcAft>
                <a:spcPts val="0"/>
              </a:spcAft>
              <a:buNone/>
            </a:pPr>
            <a:endParaRPr dirty="0"/>
          </a:p>
          <a:p>
            <a:pPr marL="0" lvl="0" indent="0" algn="l" rtl="0">
              <a:spcBef>
                <a:spcPts val="560"/>
              </a:spcBef>
              <a:spcAft>
                <a:spcPts val="0"/>
              </a:spcAft>
              <a:buNone/>
            </a:pPr>
            <a:r>
              <a:rPr lang="en-US" dirty="0"/>
              <a:t>F1 Score	:	0.9040</a:t>
            </a:r>
          </a:p>
          <a:p>
            <a:pPr marL="0" lvl="0" indent="0" algn="l" rtl="0">
              <a:spcBef>
                <a:spcPts val="560"/>
              </a:spcBef>
              <a:spcAft>
                <a:spcPts val="0"/>
              </a:spcAft>
              <a:buNone/>
            </a:pPr>
            <a:endParaRPr dirty="0"/>
          </a:p>
          <a:p>
            <a:pPr marL="0" lvl="0" indent="0" algn="l" rtl="0">
              <a:spcBef>
                <a:spcPts val="560"/>
              </a:spcBef>
              <a:spcAft>
                <a:spcPts val="0"/>
              </a:spcAft>
              <a:buNone/>
            </a:pPr>
            <a:r>
              <a:rPr lang="en-US" dirty="0"/>
              <a:t>Accuracy 	: 	0.9</a:t>
            </a:r>
            <a:endParaRPr dirty="0"/>
          </a:p>
          <a:p>
            <a:pPr marL="0" lvl="0" indent="0" algn="l" rtl="0">
              <a:spcBef>
                <a:spcPts val="560"/>
              </a:spcBef>
              <a:spcAft>
                <a:spcPts val="0"/>
              </a:spcAft>
              <a:buNone/>
            </a:pPr>
            <a:endParaRPr dirty="0"/>
          </a:p>
          <a:p>
            <a:pPr marL="0" lvl="0" indent="0" algn="l" rtl="0">
              <a:spcBef>
                <a:spcPts val="56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1752773" y="360670"/>
            <a:ext cx="72588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ABSTRACT		</a:t>
            </a:r>
            <a:endParaRPr b="1" dirty="0">
              <a:solidFill>
                <a:schemeClr val="dk1"/>
              </a:solidFill>
            </a:endParaRPr>
          </a:p>
        </p:txBody>
      </p:sp>
      <p:sp>
        <p:nvSpPr>
          <p:cNvPr id="118" name="Google Shape;118;p16"/>
          <p:cNvSpPr txBox="1">
            <a:spLocks noGrp="1"/>
          </p:cNvSpPr>
          <p:nvPr>
            <p:ph type="body" idx="1"/>
          </p:nvPr>
        </p:nvSpPr>
        <p:spPr>
          <a:xfrm>
            <a:off x="448950" y="1939300"/>
            <a:ext cx="8246100" cy="4626600"/>
          </a:xfrm>
          <a:prstGeom prst="rect">
            <a:avLst/>
          </a:prstGeom>
        </p:spPr>
        <p:txBody>
          <a:bodyPr spcFirstLastPara="1" wrap="square" lIns="91425" tIns="45700" rIns="91425" bIns="45700" anchor="t" anchorCtr="0">
            <a:noAutofit/>
          </a:bodyPr>
          <a:lstStyle/>
          <a:p>
            <a:pPr marL="457200" lvl="0" indent="-320040" algn="l" rtl="0">
              <a:lnSpc>
                <a:spcPct val="90000"/>
              </a:lnSpc>
              <a:spcBef>
                <a:spcPts val="560"/>
              </a:spcBef>
              <a:spcAft>
                <a:spcPts val="0"/>
              </a:spcAft>
              <a:buSzPts val="1440"/>
              <a:buChar char="•"/>
            </a:pPr>
            <a:r>
              <a:rPr lang="en-US" sz="1440" dirty="0"/>
              <a:t>The study acknowledges the rapid adoption of social media and widespread internet availability, leading to an unprecedented spread of information. However, it highlights the challenge of false information proliferating online.</a:t>
            </a:r>
            <a:endParaRPr sz="1440" dirty="0"/>
          </a:p>
          <a:p>
            <a:pPr marL="0" lvl="0" indent="0" algn="l" rtl="0">
              <a:lnSpc>
                <a:spcPct val="90000"/>
              </a:lnSpc>
              <a:spcBef>
                <a:spcPts val="560"/>
              </a:spcBef>
              <a:spcAft>
                <a:spcPts val="0"/>
              </a:spcAft>
              <a:buNone/>
            </a:pPr>
            <a:endParaRPr sz="1440" dirty="0"/>
          </a:p>
          <a:p>
            <a:pPr marL="457200" lvl="0" indent="-320040" algn="l" rtl="0">
              <a:lnSpc>
                <a:spcPct val="90000"/>
              </a:lnSpc>
              <a:spcBef>
                <a:spcPts val="560"/>
              </a:spcBef>
              <a:spcAft>
                <a:spcPts val="0"/>
              </a:spcAft>
              <a:buSzPts val="1440"/>
              <a:buChar char="•"/>
            </a:pPr>
            <a:r>
              <a:rPr lang="en-US" sz="1440" dirty="0"/>
              <a:t>The research focuses on automatically categorizing text articles to differentiate between authentic and fraudulent information. Various textual characteristics are analyzed to achieve this, with a particular emphasis on evaluating the model's performance using different machine learning techniques.</a:t>
            </a:r>
            <a:endParaRPr sz="1440" dirty="0"/>
          </a:p>
          <a:p>
            <a:pPr marL="457200" lvl="0" indent="0" algn="l" rtl="0">
              <a:lnSpc>
                <a:spcPct val="90000"/>
              </a:lnSpc>
              <a:spcBef>
                <a:spcPts val="560"/>
              </a:spcBef>
              <a:spcAft>
                <a:spcPts val="0"/>
              </a:spcAft>
              <a:buNone/>
            </a:pPr>
            <a:endParaRPr sz="1440" dirty="0"/>
          </a:p>
          <a:p>
            <a:pPr marL="457200" lvl="0" indent="-320040" algn="l" rtl="0">
              <a:lnSpc>
                <a:spcPct val="90000"/>
              </a:lnSpc>
              <a:spcBef>
                <a:spcPts val="560"/>
              </a:spcBef>
              <a:spcAft>
                <a:spcPts val="0"/>
              </a:spcAft>
              <a:buSzPts val="1440"/>
              <a:buChar char="•"/>
            </a:pPr>
            <a:r>
              <a:rPr lang="en-US" sz="1440" dirty="0"/>
              <a:t>The study explores several machine learning methods, including logistic regression, Naive Bayes, and neural networks (CNN and LSTM), to construct a classification model for predicting the dependability of news items. Feature extraction techniques like tokenization and TF-IDF are used to prepare the data.</a:t>
            </a:r>
            <a:endParaRPr sz="1440" dirty="0"/>
          </a:p>
          <a:p>
            <a:pPr marL="457200" lvl="0" indent="0" algn="l" rtl="0">
              <a:lnSpc>
                <a:spcPct val="90000"/>
              </a:lnSpc>
              <a:spcBef>
                <a:spcPts val="560"/>
              </a:spcBef>
              <a:spcAft>
                <a:spcPts val="0"/>
              </a:spcAft>
              <a:buNone/>
            </a:pPr>
            <a:endParaRPr sz="1440" dirty="0"/>
          </a:p>
          <a:p>
            <a:pPr marL="457200" lvl="0" indent="-320040" algn="l" rtl="0">
              <a:lnSpc>
                <a:spcPct val="90000"/>
              </a:lnSpc>
              <a:spcBef>
                <a:spcPts val="560"/>
              </a:spcBef>
              <a:spcAft>
                <a:spcPts val="0"/>
              </a:spcAft>
              <a:buSzPts val="1440"/>
              <a:buChar char="•"/>
            </a:pPr>
            <a:r>
              <a:rPr lang="en-US" sz="1440" dirty="0"/>
              <a:t>Evaluation measures such as F1-score, precision, and recall are employed to assess the performance of the classification model. Feature significance analysis and ensemble approaches are utilized to improve prediction accuracy and interpretability.</a:t>
            </a:r>
            <a:endParaRPr sz="1440" dirty="0"/>
          </a:p>
          <a:p>
            <a:pPr marL="457200" lvl="0" indent="0" algn="l" rtl="0">
              <a:lnSpc>
                <a:spcPct val="90000"/>
              </a:lnSpc>
              <a:spcBef>
                <a:spcPts val="560"/>
              </a:spcBef>
              <a:spcAft>
                <a:spcPts val="0"/>
              </a:spcAft>
              <a:buNone/>
            </a:pPr>
            <a:endParaRPr sz="1440" dirty="0"/>
          </a:p>
          <a:p>
            <a:pPr marL="457200" lvl="0" indent="-320040" algn="l" rtl="0">
              <a:lnSpc>
                <a:spcPct val="90000"/>
              </a:lnSpc>
              <a:spcBef>
                <a:spcPts val="560"/>
              </a:spcBef>
              <a:spcAft>
                <a:spcPts val="0"/>
              </a:spcAft>
              <a:buSzPts val="1440"/>
              <a:buChar char="•"/>
            </a:pPr>
            <a:r>
              <a:rPr lang="en-US" sz="1440" dirty="0"/>
              <a:t>The model incorporates strategies like oversampling to address class imbalance and ensures adaptability to changing patterns of disinformation through ongoing learning. The methodology aims to provide a comprehensive approach to combatting the spread of false information online.</a:t>
            </a:r>
            <a:endParaRPr sz="1440" dirty="0"/>
          </a:p>
          <a:p>
            <a:pPr marL="0" lvl="0" indent="0" algn="l" rtl="0">
              <a:lnSpc>
                <a:spcPct val="90000"/>
              </a:lnSpc>
              <a:spcBef>
                <a:spcPts val="560"/>
              </a:spcBef>
              <a:spcAft>
                <a:spcPts val="0"/>
              </a:spcAft>
              <a:buSzPts val="605"/>
              <a:buNone/>
            </a:pPr>
            <a:endParaRPr sz="1440" dirty="0"/>
          </a:p>
        </p:txBody>
      </p:sp>
      <p:sp>
        <p:nvSpPr>
          <p:cNvPr id="119" name="Google Shape;119;p16"/>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120" name="Google Shape;120;p16"/>
          <p:cNvPicPr preferRelativeResize="0"/>
          <p:nvPr/>
        </p:nvPicPr>
        <p:blipFill>
          <a:blip r:embed="rId3">
            <a:alphaModFix/>
          </a:blip>
          <a:stretch>
            <a:fillRect/>
          </a:stretch>
        </p:blipFill>
        <p:spPr>
          <a:xfrm>
            <a:off x="7862635" y="38200"/>
            <a:ext cx="1413300" cy="1059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6"/>
          <p:cNvSpPr txBox="1">
            <a:spLocks noGrp="1"/>
          </p:cNvSpPr>
          <p:nvPr>
            <p:ph type="title"/>
          </p:nvPr>
        </p:nvSpPr>
        <p:spPr>
          <a:xfrm>
            <a:off x="800097" y="423337"/>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EXPECTED RESULTS		</a:t>
            </a:r>
            <a:endParaRPr b="1" dirty="0">
              <a:solidFill>
                <a:schemeClr val="dk1"/>
              </a:solidFill>
            </a:endParaRPr>
          </a:p>
        </p:txBody>
      </p:sp>
      <p:sp>
        <p:nvSpPr>
          <p:cNvPr id="331" name="Google Shape;331;p36"/>
          <p:cNvSpPr txBox="1">
            <a:spLocks noGrp="1"/>
          </p:cNvSpPr>
          <p:nvPr>
            <p:ph type="body" idx="1"/>
          </p:nvPr>
        </p:nvSpPr>
        <p:spPr>
          <a:xfrm>
            <a:off x="4599125" y="1735150"/>
            <a:ext cx="4257300" cy="49863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sz="2600" dirty="0"/>
              <a:t>Passive Aggressive Classifier-</a:t>
            </a:r>
            <a:endParaRPr sz="2600" dirty="0"/>
          </a:p>
          <a:p>
            <a:pPr marL="0" lvl="0" indent="0" algn="l" rtl="0">
              <a:spcBef>
                <a:spcPts val="560"/>
              </a:spcBef>
              <a:spcAft>
                <a:spcPts val="0"/>
              </a:spcAft>
              <a:buNone/>
            </a:pPr>
            <a:endParaRPr dirty="0"/>
          </a:p>
          <a:p>
            <a:pPr marL="0" lvl="0" indent="0" algn="l" rtl="0">
              <a:spcBef>
                <a:spcPts val="560"/>
              </a:spcBef>
              <a:spcAft>
                <a:spcPts val="0"/>
              </a:spcAft>
              <a:buNone/>
            </a:pPr>
            <a:r>
              <a:rPr lang="en-US" dirty="0"/>
              <a:t>Precision	:	0.9428</a:t>
            </a:r>
          </a:p>
          <a:p>
            <a:pPr marL="0" lvl="0" indent="0" algn="l" rtl="0">
              <a:spcBef>
                <a:spcPts val="560"/>
              </a:spcBef>
              <a:spcAft>
                <a:spcPts val="0"/>
              </a:spcAft>
              <a:buNone/>
            </a:pPr>
            <a:endParaRPr dirty="0"/>
          </a:p>
          <a:p>
            <a:pPr marL="0" lvl="0" indent="0" algn="l" rtl="0">
              <a:spcBef>
                <a:spcPts val="560"/>
              </a:spcBef>
              <a:spcAft>
                <a:spcPts val="0"/>
              </a:spcAft>
              <a:buNone/>
            </a:pPr>
            <a:r>
              <a:rPr lang="en-US" dirty="0"/>
              <a:t>Recall		: 	0.9371</a:t>
            </a:r>
          </a:p>
          <a:p>
            <a:pPr marL="0" lvl="0" indent="0" algn="l" rtl="0">
              <a:spcBef>
                <a:spcPts val="560"/>
              </a:spcBef>
              <a:spcAft>
                <a:spcPts val="0"/>
              </a:spcAft>
              <a:buNone/>
            </a:pPr>
            <a:endParaRPr dirty="0"/>
          </a:p>
          <a:p>
            <a:pPr marL="0" lvl="0" indent="0" algn="l" rtl="0">
              <a:spcBef>
                <a:spcPts val="560"/>
              </a:spcBef>
              <a:spcAft>
                <a:spcPts val="0"/>
              </a:spcAft>
              <a:buNone/>
            </a:pPr>
            <a:r>
              <a:rPr lang="en-US" dirty="0"/>
              <a:t>f1 Score	:	0.9399</a:t>
            </a:r>
          </a:p>
          <a:p>
            <a:pPr marL="0" lvl="0" indent="0" algn="l" rtl="0">
              <a:spcBef>
                <a:spcPts val="560"/>
              </a:spcBef>
              <a:spcAft>
                <a:spcPts val="0"/>
              </a:spcAft>
              <a:buNone/>
            </a:pPr>
            <a:endParaRPr dirty="0"/>
          </a:p>
          <a:p>
            <a:pPr marL="0" lvl="0" indent="0" algn="l" rtl="0">
              <a:spcBef>
                <a:spcPts val="560"/>
              </a:spcBef>
              <a:spcAft>
                <a:spcPts val="0"/>
              </a:spcAft>
              <a:buNone/>
            </a:pPr>
            <a:r>
              <a:rPr lang="en-US" dirty="0"/>
              <a:t>Accuracy 	:	0.94</a:t>
            </a:r>
            <a:endParaRPr dirty="0"/>
          </a:p>
        </p:txBody>
      </p:sp>
      <p:sp>
        <p:nvSpPr>
          <p:cNvPr id="332" name="Google Shape;332;p36"/>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pic>
        <p:nvPicPr>
          <p:cNvPr id="333" name="Google Shape;333;p36"/>
          <p:cNvPicPr preferRelativeResize="0"/>
          <p:nvPr/>
        </p:nvPicPr>
        <p:blipFill>
          <a:blip r:embed="rId3">
            <a:alphaModFix/>
          </a:blip>
          <a:stretch>
            <a:fillRect/>
          </a:stretch>
        </p:blipFill>
        <p:spPr>
          <a:xfrm>
            <a:off x="8015075" y="0"/>
            <a:ext cx="1128925" cy="846675"/>
          </a:xfrm>
          <a:prstGeom prst="rect">
            <a:avLst/>
          </a:prstGeom>
          <a:noFill/>
          <a:ln>
            <a:noFill/>
          </a:ln>
        </p:spPr>
      </p:pic>
      <p:sp>
        <p:nvSpPr>
          <p:cNvPr id="334" name="Google Shape;334;p36"/>
          <p:cNvSpPr txBox="1"/>
          <p:nvPr/>
        </p:nvSpPr>
        <p:spPr>
          <a:xfrm>
            <a:off x="313925" y="1801450"/>
            <a:ext cx="4128900" cy="45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
        <p:nvSpPr>
          <p:cNvPr id="335" name="Google Shape;335;p36"/>
          <p:cNvSpPr txBox="1">
            <a:spLocks noGrp="1"/>
          </p:cNvSpPr>
          <p:nvPr>
            <p:ph type="body" idx="1"/>
          </p:nvPr>
        </p:nvSpPr>
        <p:spPr>
          <a:xfrm>
            <a:off x="185475" y="1735150"/>
            <a:ext cx="4257300" cy="49863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dirty="0"/>
              <a:t>Support Vector Machine -</a:t>
            </a:r>
            <a:endParaRPr dirty="0"/>
          </a:p>
          <a:p>
            <a:pPr marL="0" lvl="0" indent="0" algn="l" rtl="0">
              <a:spcBef>
                <a:spcPts val="560"/>
              </a:spcBef>
              <a:spcAft>
                <a:spcPts val="0"/>
              </a:spcAft>
              <a:buNone/>
            </a:pPr>
            <a:endParaRPr dirty="0"/>
          </a:p>
          <a:p>
            <a:pPr marL="0" lvl="0" indent="0" algn="l" rtl="0">
              <a:spcBef>
                <a:spcPts val="560"/>
              </a:spcBef>
              <a:spcAft>
                <a:spcPts val="0"/>
              </a:spcAft>
              <a:buNone/>
            </a:pPr>
            <a:r>
              <a:rPr lang="en-US" dirty="0"/>
              <a:t>Precision 	: 	0.9321</a:t>
            </a:r>
          </a:p>
          <a:p>
            <a:pPr marL="0" lvl="0" indent="0" algn="l" rtl="0">
              <a:spcBef>
                <a:spcPts val="560"/>
              </a:spcBef>
              <a:spcAft>
                <a:spcPts val="0"/>
              </a:spcAft>
              <a:buNone/>
            </a:pPr>
            <a:endParaRPr dirty="0"/>
          </a:p>
          <a:p>
            <a:pPr marL="0" lvl="0" indent="0" algn="l" rtl="0">
              <a:spcBef>
                <a:spcPts val="560"/>
              </a:spcBef>
              <a:spcAft>
                <a:spcPts val="0"/>
              </a:spcAft>
              <a:buNone/>
            </a:pPr>
            <a:r>
              <a:rPr lang="en-US" dirty="0"/>
              <a:t>Recall		:	0.9239</a:t>
            </a:r>
          </a:p>
          <a:p>
            <a:pPr marL="0" lvl="0" indent="0" algn="l" rtl="0">
              <a:spcBef>
                <a:spcPts val="560"/>
              </a:spcBef>
              <a:spcAft>
                <a:spcPts val="0"/>
              </a:spcAft>
              <a:buNone/>
            </a:pPr>
            <a:endParaRPr dirty="0"/>
          </a:p>
          <a:p>
            <a:pPr marL="0" lvl="0" indent="0" algn="l" rtl="0">
              <a:spcBef>
                <a:spcPts val="560"/>
              </a:spcBef>
              <a:spcAft>
                <a:spcPts val="0"/>
              </a:spcAft>
              <a:buNone/>
            </a:pPr>
            <a:r>
              <a:rPr lang="en-US" dirty="0"/>
              <a:t>F1 Score	:	0.9254</a:t>
            </a:r>
          </a:p>
          <a:p>
            <a:pPr marL="0" lvl="0" indent="0" algn="l" rtl="0">
              <a:spcBef>
                <a:spcPts val="560"/>
              </a:spcBef>
              <a:spcAft>
                <a:spcPts val="0"/>
              </a:spcAft>
              <a:buNone/>
            </a:pPr>
            <a:endParaRPr dirty="0"/>
          </a:p>
          <a:p>
            <a:pPr marL="0" lvl="0" indent="0" algn="l" rtl="0">
              <a:spcBef>
                <a:spcPts val="560"/>
              </a:spcBef>
              <a:spcAft>
                <a:spcPts val="0"/>
              </a:spcAft>
              <a:buNone/>
            </a:pPr>
            <a:r>
              <a:rPr lang="en-US" dirty="0"/>
              <a:t>Accuracy 	: 	0.93</a:t>
            </a:r>
            <a:endParaRPr dirty="0"/>
          </a:p>
          <a:p>
            <a:pPr marL="0" lvl="0" indent="0" algn="l" rtl="0">
              <a:spcBef>
                <a:spcPts val="560"/>
              </a:spcBef>
              <a:spcAft>
                <a:spcPts val="0"/>
              </a:spcAft>
              <a:buNone/>
            </a:pPr>
            <a:endParaRPr dirty="0"/>
          </a:p>
          <a:p>
            <a:pPr marL="0" lvl="0" indent="0" algn="l" rtl="0">
              <a:spcBef>
                <a:spcPts val="560"/>
              </a:spcBef>
              <a:spcAft>
                <a:spcPts val="0"/>
              </a:spcAft>
              <a:buNone/>
            </a:pPr>
            <a:endParaRPr dirty="0"/>
          </a:p>
        </p:txBody>
      </p:sp>
    </p:spTree>
    <p:extLst>
      <p:ext uri="{BB962C8B-B14F-4D97-AF65-F5344CB8AC3E}">
        <p14:creationId xmlns:p14="http://schemas.microsoft.com/office/powerpoint/2010/main" val="279975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7"/>
          <p:cNvSpPr txBox="1">
            <a:spLocks noGrp="1"/>
          </p:cNvSpPr>
          <p:nvPr>
            <p:ph type="title"/>
          </p:nvPr>
        </p:nvSpPr>
        <p:spPr>
          <a:xfrm>
            <a:off x="1699550" y="376750"/>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OBTAINED RESULTS		</a:t>
            </a:r>
            <a:endParaRPr b="1" dirty="0">
              <a:solidFill>
                <a:schemeClr val="dk1"/>
              </a:solidFill>
            </a:endParaRPr>
          </a:p>
        </p:txBody>
      </p:sp>
      <p:sp>
        <p:nvSpPr>
          <p:cNvPr id="342" name="Google Shape;342;p37"/>
          <p:cNvSpPr txBox="1">
            <a:spLocks noGrp="1"/>
          </p:cNvSpPr>
          <p:nvPr>
            <p:ph type="body" idx="1"/>
          </p:nvPr>
        </p:nvSpPr>
        <p:spPr>
          <a:xfrm>
            <a:off x="471945" y="1750150"/>
            <a:ext cx="41082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dirty="0"/>
              <a:t>Random Forest -</a:t>
            </a:r>
            <a:endParaRPr sz="2000" dirty="0"/>
          </a:p>
          <a:p>
            <a:pPr marL="0" lvl="0" indent="0" algn="l" rtl="0">
              <a:spcBef>
                <a:spcPts val="560"/>
              </a:spcBef>
              <a:spcAft>
                <a:spcPts val="0"/>
              </a:spcAft>
              <a:buNone/>
            </a:pPr>
            <a:endParaRPr dirty="0"/>
          </a:p>
        </p:txBody>
      </p:sp>
      <p:sp>
        <p:nvSpPr>
          <p:cNvPr id="343" name="Google Shape;343;p37"/>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
        <p:nvSpPr>
          <p:cNvPr id="344" name="Google Shape;344;p37"/>
          <p:cNvSpPr txBox="1"/>
          <p:nvPr/>
        </p:nvSpPr>
        <p:spPr>
          <a:xfrm>
            <a:off x="4841150" y="1837592"/>
            <a:ext cx="3963000" cy="45217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lt1"/>
                </a:solidFill>
                <a:latin typeface="Calibri"/>
                <a:ea typeface="Calibri"/>
                <a:cs typeface="Calibri"/>
                <a:sym typeface="Calibri"/>
              </a:rPr>
              <a:t>Logistic Regression -</a:t>
            </a:r>
            <a:endParaRPr sz="2800" dirty="0">
              <a:solidFill>
                <a:schemeClr val="lt1"/>
              </a:solidFill>
              <a:latin typeface="Calibri"/>
              <a:ea typeface="Calibri"/>
              <a:cs typeface="Calibri"/>
              <a:sym typeface="Calibri"/>
            </a:endParaRPr>
          </a:p>
        </p:txBody>
      </p:sp>
      <p:sp>
        <p:nvSpPr>
          <p:cNvPr id="345" name="Google Shape;345;p37"/>
          <p:cNvSpPr/>
          <p:nvPr/>
        </p:nvSpPr>
        <p:spPr>
          <a:xfrm>
            <a:off x="695700" y="2777125"/>
            <a:ext cx="1117200" cy="1017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0.9269</a:t>
            </a:r>
            <a:endParaRPr dirty="0">
              <a:latin typeface="Calibri"/>
              <a:ea typeface="Calibri"/>
              <a:cs typeface="Calibri"/>
              <a:sym typeface="Calibri"/>
            </a:endParaRPr>
          </a:p>
        </p:txBody>
      </p:sp>
      <p:sp>
        <p:nvSpPr>
          <p:cNvPr id="346" name="Google Shape;346;p37"/>
          <p:cNvSpPr/>
          <p:nvPr/>
        </p:nvSpPr>
        <p:spPr>
          <a:xfrm>
            <a:off x="1812900" y="2777125"/>
            <a:ext cx="1117200" cy="10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0.0949</a:t>
            </a:r>
            <a:endParaRPr dirty="0">
              <a:latin typeface="Calibri"/>
              <a:ea typeface="Calibri"/>
              <a:cs typeface="Calibri"/>
              <a:sym typeface="Calibri"/>
            </a:endParaRPr>
          </a:p>
        </p:txBody>
      </p:sp>
      <p:sp>
        <p:nvSpPr>
          <p:cNvPr id="347" name="Google Shape;347;p37"/>
          <p:cNvSpPr/>
          <p:nvPr/>
        </p:nvSpPr>
        <p:spPr>
          <a:xfrm>
            <a:off x="695700" y="3795025"/>
            <a:ext cx="1117200" cy="10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0.0731</a:t>
            </a:r>
            <a:endParaRPr dirty="0">
              <a:latin typeface="Calibri"/>
              <a:ea typeface="Calibri"/>
              <a:cs typeface="Calibri"/>
              <a:sym typeface="Calibri"/>
            </a:endParaRPr>
          </a:p>
        </p:txBody>
      </p:sp>
      <p:sp>
        <p:nvSpPr>
          <p:cNvPr id="348" name="Google Shape;348;p37"/>
          <p:cNvSpPr/>
          <p:nvPr/>
        </p:nvSpPr>
        <p:spPr>
          <a:xfrm>
            <a:off x="1812900" y="3795025"/>
            <a:ext cx="1117200" cy="1017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0.9050</a:t>
            </a:r>
            <a:endParaRPr dirty="0">
              <a:latin typeface="Calibri"/>
              <a:ea typeface="Calibri"/>
              <a:cs typeface="Calibri"/>
              <a:sym typeface="Calibri"/>
            </a:endParaRPr>
          </a:p>
        </p:txBody>
      </p:sp>
      <p:sp>
        <p:nvSpPr>
          <p:cNvPr id="349" name="Google Shape;349;p37"/>
          <p:cNvSpPr/>
          <p:nvPr/>
        </p:nvSpPr>
        <p:spPr>
          <a:xfrm>
            <a:off x="5146850" y="2777125"/>
            <a:ext cx="1117200" cy="1017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0.9326</a:t>
            </a:r>
            <a:endParaRPr dirty="0">
              <a:latin typeface="Calibri"/>
              <a:ea typeface="Calibri"/>
              <a:cs typeface="Calibri"/>
              <a:sym typeface="Calibri"/>
            </a:endParaRPr>
          </a:p>
        </p:txBody>
      </p:sp>
      <p:sp>
        <p:nvSpPr>
          <p:cNvPr id="350" name="Google Shape;350;p37"/>
          <p:cNvSpPr/>
          <p:nvPr/>
        </p:nvSpPr>
        <p:spPr>
          <a:xfrm>
            <a:off x="6264050" y="2777125"/>
            <a:ext cx="1117200" cy="10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0..0939</a:t>
            </a:r>
            <a:endParaRPr dirty="0">
              <a:latin typeface="Calibri"/>
              <a:ea typeface="Calibri"/>
              <a:cs typeface="Calibri"/>
              <a:sym typeface="Calibri"/>
            </a:endParaRPr>
          </a:p>
        </p:txBody>
      </p:sp>
      <p:sp>
        <p:nvSpPr>
          <p:cNvPr id="351" name="Google Shape;351;p37"/>
          <p:cNvSpPr/>
          <p:nvPr/>
        </p:nvSpPr>
        <p:spPr>
          <a:xfrm>
            <a:off x="5146850" y="3795025"/>
            <a:ext cx="1117200" cy="10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0.0673</a:t>
            </a:r>
            <a:endParaRPr dirty="0">
              <a:latin typeface="Calibri"/>
              <a:ea typeface="Calibri"/>
              <a:cs typeface="Calibri"/>
              <a:sym typeface="Calibri"/>
            </a:endParaRPr>
          </a:p>
        </p:txBody>
      </p:sp>
      <p:sp>
        <p:nvSpPr>
          <p:cNvPr id="352" name="Google Shape;352;p37"/>
          <p:cNvSpPr/>
          <p:nvPr/>
        </p:nvSpPr>
        <p:spPr>
          <a:xfrm>
            <a:off x="6264050" y="3795025"/>
            <a:ext cx="1117200" cy="1017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0.9060</a:t>
            </a:r>
            <a:endParaRPr dirty="0">
              <a:latin typeface="Calibri"/>
              <a:ea typeface="Calibri"/>
              <a:cs typeface="Calibri"/>
              <a:sym typeface="Calibri"/>
            </a:endParaRPr>
          </a:p>
        </p:txBody>
      </p:sp>
      <p:pic>
        <p:nvPicPr>
          <p:cNvPr id="353" name="Google Shape;353;p37"/>
          <p:cNvPicPr preferRelativeResize="0"/>
          <p:nvPr/>
        </p:nvPicPr>
        <p:blipFill>
          <a:blip r:embed="rId3">
            <a:alphaModFix/>
          </a:blip>
          <a:stretch>
            <a:fillRect/>
          </a:stretch>
        </p:blipFill>
        <p:spPr>
          <a:xfrm>
            <a:off x="8148800" y="-2"/>
            <a:ext cx="995200" cy="746400"/>
          </a:xfrm>
          <a:prstGeom prst="rect">
            <a:avLst/>
          </a:prstGeom>
          <a:noFill/>
          <a:ln>
            <a:noFill/>
          </a:ln>
        </p:spPr>
      </p:pic>
      <p:sp>
        <p:nvSpPr>
          <p:cNvPr id="354" name="Google Shape;354;p37"/>
          <p:cNvSpPr txBox="1"/>
          <p:nvPr/>
        </p:nvSpPr>
        <p:spPr>
          <a:xfrm>
            <a:off x="822950" y="5011300"/>
            <a:ext cx="8766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Calibri"/>
                <a:ea typeface="Calibri"/>
                <a:cs typeface="Calibri"/>
                <a:sym typeface="Calibri"/>
              </a:rPr>
              <a:t>FAKE </a:t>
            </a:r>
            <a:endParaRPr sz="2000">
              <a:solidFill>
                <a:schemeClr val="lt1"/>
              </a:solidFill>
              <a:latin typeface="Calibri"/>
              <a:ea typeface="Calibri"/>
              <a:cs typeface="Calibri"/>
              <a:sym typeface="Calibri"/>
            </a:endParaRPr>
          </a:p>
        </p:txBody>
      </p:sp>
      <p:sp>
        <p:nvSpPr>
          <p:cNvPr id="355" name="Google Shape;355;p37"/>
          <p:cNvSpPr txBox="1"/>
          <p:nvPr/>
        </p:nvSpPr>
        <p:spPr>
          <a:xfrm>
            <a:off x="2010900" y="5011300"/>
            <a:ext cx="721200" cy="4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Calibri"/>
                <a:ea typeface="Calibri"/>
                <a:cs typeface="Calibri"/>
                <a:sym typeface="Calibri"/>
              </a:rPr>
              <a:t>REAL</a:t>
            </a:r>
            <a:endParaRPr sz="2000">
              <a:solidFill>
                <a:schemeClr val="lt1"/>
              </a:solidFill>
              <a:latin typeface="Calibri"/>
              <a:ea typeface="Calibri"/>
              <a:cs typeface="Calibri"/>
              <a:sym typeface="Calibri"/>
            </a:endParaRPr>
          </a:p>
        </p:txBody>
      </p:sp>
      <p:sp>
        <p:nvSpPr>
          <p:cNvPr id="356" name="Google Shape;356;p37"/>
          <p:cNvSpPr txBox="1"/>
          <p:nvPr/>
        </p:nvSpPr>
        <p:spPr>
          <a:xfrm>
            <a:off x="5207900" y="5011300"/>
            <a:ext cx="995100" cy="7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solidFill>
                  <a:schemeClr val="lt1"/>
                </a:solidFill>
                <a:latin typeface="Calibri"/>
                <a:ea typeface="Calibri"/>
                <a:cs typeface="Calibri"/>
                <a:sym typeface="Calibri"/>
              </a:rPr>
              <a:t>FAKE</a:t>
            </a:r>
            <a:endParaRPr sz="2100">
              <a:solidFill>
                <a:schemeClr val="lt1"/>
              </a:solidFill>
              <a:latin typeface="Calibri"/>
              <a:ea typeface="Calibri"/>
              <a:cs typeface="Calibri"/>
              <a:sym typeface="Calibri"/>
            </a:endParaRPr>
          </a:p>
        </p:txBody>
      </p:sp>
      <p:sp>
        <p:nvSpPr>
          <p:cNvPr id="357" name="Google Shape;357;p37"/>
          <p:cNvSpPr txBox="1"/>
          <p:nvPr/>
        </p:nvSpPr>
        <p:spPr>
          <a:xfrm>
            <a:off x="3170225" y="3144625"/>
            <a:ext cx="8061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Calibri"/>
                <a:ea typeface="Calibri"/>
                <a:cs typeface="Calibri"/>
                <a:sym typeface="Calibri"/>
              </a:rPr>
              <a:t>FAKE</a:t>
            </a:r>
            <a:endParaRPr sz="2000">
              <a:solidFill>
                <a:schemeClr val="lt1"/>
              </a:solidFill>
              <a:latin typeface="Calibri"/>
              <a:ea typeface="Calibri"/>
              <a:cs typeface="Calibri"/>
              <a:sym typeface="Calibri"/>
            </a:endParaRPr>
          </a:p>
        </p:txBody>
      </p:sp>
      <p:sp>
        <p:nvSpPr>
          <p:cNvPr id="358" name="Google Shape;358;p37"/>
          <p:cNvSpPr txBox="1"/>
          <p:nvPr/>
        </p:nvSpPr>
        <p:spPr>
          <a:xfrm>
            <a:off x="3212675" y="4162525"/>
            <a:ext cx="7212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Calibri"/>
                <a:ea typeface="Calibri"/>
                <a:cs typeface="Calibri"/>
                <a:sym typeface="Calibri"/>
              </a:rPr>
              <a:t>REAL</a:t>
            </a:r>
            <a:endParaRPr sz="2000">
              <a:solidFill>
                <a:schemeClr val="lt1"/>
              </a:solidFill>
              <a:latin typeface="Calibri"/>
              <a:ea typeface="Calibri"/>
              <a:cs typeface="Calibri"/>
              <a:sym typeface="Calibri"/>
            </a:endParaRPr>
          </a:p>
        </p:txBody>
      </p:sp>
      <p:sp>
        <p:nvSpPr>
          <p:cNvPr id="359" name="Google Shape;359;p37"/>
          <p:cNvSpPr txBox="1"/>
          <p:nvPr/>
        </p:nvSpPr>
        <p:spPr>
          <a:xfrm>
            <a:off x="6386150" y="5011300"/>
            <a:ext cx="995100" cy="7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solidFill>
                  <a:schemeClr val="lt1"/>
                </a:solidFill>
                <a:latin typeface="Calibri"/>
                <a:ea typeface="Calibri"/>
                <a:cs typeface="Calibri"/>
                <a:sym typeface="Calibri"/>
              </a:rPr>
              <a:t>REAL</a:t>
            </a:r>
            <a:endParaRPr sz="2100">
              <a:solidFill>
                <a:schemeClr val="lt1"/>
              </a:solidFill>
              <a:latin typeface="Calibri"/>
              <a:ea typeface="Calibri"/>
              <a:cs typeface="Calibri"/>
              <a:sym typeface="Calibri"/>
            </a:endParaRPr>
          </a:p>
        </p:txBody>
      </p:sp>
      <p:sp>
        <p:nvSpPr>
          <p:cNvPr id="360" name="Google Shape;360;p37"/>
          <p:cNvSpPr txBox="1"/>
          <p:nvPr/>
        </p:nvSpPr>
        <p:spPr>
          <a:xfrm>
            <a:off x="7567850" y="2912875"/>
            <a:ext cx="995100" cy="7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solidFill>
                  <a:schemeClr val="lt1"/>
                </a:solidFill>
                <a:latin typeface="Calibri"/>
                <a:ea typeface="Calibri"/>
                <a:cs typeface="Calibri"/>
                <a:sym typeface="Calibri"/>
              </a:rPr>
              <a:t>FAKE</a:t>
            </a:r>
            <a:endParaRPr sz="2100">
              <a:solidFill>
                <a:schemeClr val="lt1"/>
              </a:solidFill>
              <a:latin typeface="Calibri"/>
              <a:ea typeface="Calibri"/>
              <a:cs typeface="Calibri"/>
              <a:sym typeface="Calibri"/>
            </a:endParaRPr>
          </a:p>
        </p:txBody>
      </p:sp>
      <p:sp>
        <p:nvSpPr>
          <p:cNvPr id="361" name="Google Shape;361;p37"/>
          <p:cNvSpPr txBox="1"/>
          <p:nvPr/>
        </p:nvSpPr>
        <p:spPr>
          <a:xfrm>
            <a:off x="7627100" y="4162525"/>
            <a:ext cx="876600" cy="1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Calibri"/>
                <a:ea typeface="Calibri"/>
                <a:cs typeface="Calibri"/>
                <a:sym typeface="Calibri"/>
              </a:rPr>
              <a:t>REAL</a:t>
            </a:r>
            <a:endParaRPr sz="20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7"/>
          <p:cNvSpPr txBox="1">
            <a:spLocks noGrp="1"/>
          </p:cNvSpPr>
          <p:nvPr>
            <p:ph type="title"/>
          </p:nvPr>
        </p:nvSpPr>
        <p:spPr>
          <a:xfrm>
            <a:off x="1699550" y="376750"/>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OBTAINED RESULTS		</a:t>
            </a:r>
            <a:endParaRPr b="1" dirty="0">
              <a:solidFill>
                <a:schemeClr val="dk1"/>
              </a:solidFill>
            </a:endParaRPr>
          </a:p>
        </p:txBody>
      </p:sp>
      <p:sp>
        <p:nvSpPr>
          <p:cNvPr id="342" name="Google Shape;342;p37"/>
          <p:cNvSpPr txBox="1">
            <a:spLocks noGrp="1"/>
          </p:cNvSpPr>
          <p:nvPr>
            <p:ph type="body" idx="1"/>
          </p:nvPr>
        </p:nvSpPr>
        <p:spPr>
          <a:xfrm>
            <a:off x="471945" y="1750150"/>
            <a:ext cx="41082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US" dirty="0"/>
              <a:t>Support Vector Machine -</a:t>
            </a:r>
            <a:endParaRPr sz="2000" dirty="0"/>
          </a:p>
          <a:p>
            <a:pPr marL="0" lvl="0" indent="0" algn="l" rtl="0">
              <a:spcBef>
                <a:spcPts val="560"/>
              </a:spcBef>
              <a:spcAft>
                <a:spcPts val="0"/>
              </a:spcAft>
              <a:buNone/>
            </a:pPr>
            <a:endParaRPr dirty="0"/>
          </a:p>
        </p:txBody>
      </p:sp>
      <p:sp>
        <p:nvSpPr>
          <p:cNvPr id="343" name="Google Shape;343;p37"/>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
        <p:nvSpPr>
          <p:cNvPr id="344" name="Google Shape;344;p37"/>
          <p:cNvSpPr txBox="1"/>
          <p:nvPr/>
        </p:nvSpPr>
        <p:spPr>
          <a:xfrm>
            <a:off x="4841150" y="1855176"/>
            <a:ext cx="3963000" cy="45041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lt1"/>
                </a:solidFill>
                <a:latin typeface="Calibri"/>
                <a:ea typeface="Calibri"/>
                <a:cs typeface="Calibri"/>
                <a:sym typeface="Calibri"/>
              </a:rPr>
              <a:t>Passive Aggressive Classifier -</a:t>
            </a:r>
            <a:endParaRPr sz="2400" dirty="0">
              <a:solidFill>
                <a:schemeClr val="lt1"/>
              </a:solidFill>
              <a:latin typeface="Calibri"/>
              <a:ea typeface="Calibri"/>
              <a:cs typeface="Calibri"/>
              <a:sym typeface="Calibri"/>
            </a:endParaRPr>
          </a:p>
        </p:txBody>
      </p:sp>
      <p:sp>
        <p:nvSpPr>
          <p:cNvPr id="345" name="Google Shape;345;p37"/>
          <p:cNvSpPr/>
          <p:nvPr/>
        </p:nvSpPr>
        <p:spPr>
          <a:xfrm>
            <a:off x="695700" y="2777125"/>
            <a:ext cx="1117200" cy="1017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0.9453</a:t>
            </a:r>
            <a:endParaRPr dirty="0">
              <a:latin typeface="Calibri"/>
              <a:ea typeface="Calibri"/>
              <a:cs typeface="Calibri"/>
              <a:sym typeface="Calibri"/>
            </a:endParaRPr>
          </a:p>
        </p:txBody>
      </p:sp>
      <p:sp>
        <p:nvSpPr>
          <p:cNvPr id="346" name="Google Shape;346;p37"/>
          <p:cNvSpPr/>
          <p:nvPr/>
        </p:nvSpPr>
        <p:spPr>
          <a:xfrm>
            <a:off x="1812900" y="2777125"/>
            <a:ext cx="1117200" cy="10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0.0877</a:t>
            </a:r>
            <a:endParaRPr dirty="0">
              <a:latin typeface="Calibri"/>
              <a:ea typeface="Calibri"/>
              <a:cs typeface="Calibri"/>
              <a:sym typeface="Calibri"/>
            </a:endParaRPr>
          </a:p>
        </p:txBody>
      </p:sp>
      <p:sp>
        <p:nvSpPr>
          <p:cNvPr id="347" name="Google Shape;347;p37"/>
          <p:cNvSpPr/>
          <p:nvPr/>
        </p:nvSpPr>
        <p:spPr>
          <a:xfrm>
            <a:off x="695700" y="3795025"/>
            <a:ext cx="1117200" cy="10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0.0546</a:t>
            </a:r>
            <a:endParaRPr dirty="0">
              <a:latin typeface="Calibri"/>
              <a:ea typeface="Calibri"/>
              <a:cs typeface="Calibri"/>
              <a:sym typeface="Calibri"/>
            </a:endParaRPr>
          </a:p>
        </p:txBody>
      </p:sp>
      <p:sp>
        <p:nvSpPr>
          <p:cNvPr id="348" name="Google Shape;348;p37"/>
          <p:cNvSpPr/>
          <p:nvPr/>
        </p:nvSpPr>
        <p:spPr>
          <a:xfrm>
            <a:off x="1812900" y="3795025"/>
            <a:ext cx="1117200" cy="1017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0.9122</a:t>
            </a:r>
            <a:endParaRPr dirty="0">
              <a:latin typeface="Calibri"/>
              <a:ea typeface="Calibri"/>
              <a:cs typeface="Calibri"/>
              <a:sym typeface="Calibri"/>
            </a:endParaRPr>
          </a:p>
        </p:txBody>
      </p:sp>
      <p:sp>
        <p:nvSpPr>
          <p:cNvPr id="349" name="Google Shape;349;p37"/>
          <p:cNvSpPr/>
          <p:nvPr/>
        </p:nvSpPr>
        <p:spPr>
          <a:xfrm>
            <a:off x="5146850" y="2777125"/>
            <a:ext cx="1117200" cy="1017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0.9272</a:t>
            </a:r>
            <a:endParaRPr dirty="0">
              <a:latin typeface="Calibri"/>
              <a:ea typeface="Calibri"/>
              <a:cs typeface="Calibri"/>
              <a:sym typeface="Calibri"/>
            </a:endParaRPr>
          </a:p>
        </p:txBody>
      </p:sp>
      <p:sp>
        <p:nvSpPr>
          <p:cNvPr id="350" name="Google Shape;350;p37"/>
          <p:cNvSpPr/>
          <p:nvPr/>
        </p:nvSpPr>
        <p:spPr>
          <a:xfrm>
            <a:off x="6264050" y="2777125"/>
            <a:ext cx="1117200" cy="10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0.0822</a:t>
            </a:r>
            <a:endParaRPr dirty="0">
              <a:latin typeface="Calibri"/>
              <a:ea typeface="Calibri"/>
              <a:cs typeface="Calibri"/>
              <a:sym typeface="Calibri"/>
            </a:endParaRPr>
          </a:p>
        </p:txBody>
      </p:sp>
      <p:sp>
        <p:nvSpPr>
          <p:cNvPr id="351" name="Google Shape;351;p37"/>
          <p:cNvSpPr/>
          <p:nvPr/>
        </p:nvSpPr>
        <p:spPr>
          <a:xfrm>
            <a:off x="5146850" y="3795025"/>
            <a:ext cx="1117200" cy="10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0.0727</a:t>
            </a:r>
            <a:endParaRPr dirty="0">
              <a:latin typeface="Calibri"/>
              <a:ea typeface="Calibri"/>
              <a:cs typeface="Calibri"/>
              <a:sym typeface="Calibri"/>
            </a:endParaRPr>
          </a:p>
        </p:txBody>
      </p:sp>
      <p:sp>
        <p:nvSpPr>
          <p:cNvPr id="352" name="Google Shape;352;p37"/>
          <p:cNvSpPr/>
          <p:nvPr/>
        </p:nvSpPr>
        <p:spPr>
          <a:xfrm>
            <a:off x="6264050" y="3795025"/>
            <a:ext cx="1117200" cy="1017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bri"/>
                <a:ea typeface="Calibri"/>
                <a:cs typeface="Calibri"/>
                <a:sym typeface="Calibri"/>
              </a:rPr>
              <a:t>0.9177</a:t>
            </a:r>
            <a:endParaRPr dirty="0">
              <a:latin typeface="Calibri"/>
              <a:ea typeface="Calibri"/>
              <a:cs typeface="Calibri"/>
              <a:sym typeface="Calibri"/>
            </a:endParaRPr>
          </a:p>
        </p:txBody>
      </p:sp>
      <p:pic>
        <p:nvPicPr>
          <p:cNvPr id="353" name="Google Shape;353;p37"/>
          <p:cNvPicPr preferRelativeResize="0"/>
          <p:nvPr/>
        </p:nvPicPr>
        <p:blipFill>
          <a:blip r:embed="rId3">
            <a:alphaModFix/>
          </a:blip>
          <a:stretch>
            <a:fillRect/>
          </a:stretch>
        </p:blipFill>
        <p:spPr>
          <a:xfrm>
            <a:off x="8148800" y="-2"/>
            <a:ext cx="995200" cy="746400"/>
          </a:xfrm>
          <a:prstGeom prst="rect">
            <a:avLst/>
          </a:prstGeom>
          <a:noFill/>
          <a:ln>
            <a:noFill/>
          </a:ln>
        </p:spPr>
      </p:pic>
      <p:sp>
        <p:nvSpPr>
          <p:cNvPr id="354" name="Google Shape;354;p37"/>
          <p:cNvSpPr txBox="1"/>
          <p:nvPr/>
        </p:nvSpPr>
        <p:spPr>
          <a:xfrm>
            <a:off x="822950" y="5011300"/>
            <a:ext cx="8766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Calibri"/>
                <a:ea typeface="Calibri"/>
                <a:cs typeface="Calibri"/>
                <a:sym typeface="Calibri"/>
              </a:rPr>
              <a:t>FAKE </a:t>
            </a:r>
            <a:endParaRPr sz="2000">
              <a:solidFill>
                <a:schemeClr val="lt1"/>
              </a:solidFill>
              <a:latin typeface="Calibri"/>
              <a:ea typeface="Calibri"/>
              <a:cs typeface="Calibri"/>
              <a:sym typeface="Calibri"/>
            </a:endParaRPr>
          </a:p>
        </p:txBody>
      </p:sp>
      <p:sp>
        <p:nvSpPr>
          <p:cNvPr id="355" name="Google Shape;355;p37"/>
          <p:cNvSpPr txBox="1"/>
          <p:nvPr/>
        </p:nvSpPr>
        <p:spPr>
          <a:xfrm>
            <a:off x="2010900" y="5011300"/>
            <a:ext cx="721200" cy="4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Calibri"/>
                <a:ea typeface="Calibri"/>
                <a:cs typeface="Calibri"/>
                <a:sym typeface="Calibri"/>
              </a:rPr>
              <a:t>REAL</a:t>
            </a:r>
            <a:endParaRPr sz="2000">
              <a:solidFill>
                <a:schemeClr val="lt1"/>
              </a:solidFill>
              <a:latin typeface="Calibri"/>
              <a:ea typeface="Calibri"/>
              <a:cs typeface="Calibri"/>
              <a:sym typeface="Calibri"/>
            </a:endParaRPr>
          </a:p>
        </p:txBody>
      </p:sp>
      <p:sp>
        <p:nvSpPr>
          <p:cNvPr id="356" name="Google Shape;356;p37"/>
          <p:cNvSpPr txBox="1"/>
          <p:nvPr/>
        </p:nvSpPr>
        <p:spPr>
          <a:xfrm>
            <a:off x="5207900" y="5011300"/>
            <a:ext cx="995100" cy="7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solidFill>
                  <a:schemeClr val="lt1"/>
                </a:solidFill>
                <a:latin typeface="Calibri"/>
                <a:ea typeface="Calibri"/>
                <a:cs typeface="Calibri"/>
                <a:sym typeface="Calibri"/>
              </a:rPr>
              <a:t>FAKE</a:t>
            </a:r>
            <a:endParaRPr sz="2100">
              <a:solidFill>
                <a:schemeClr val="lt1"/>
              </a:solidFill>
              <a:latin typeface="Calibri"/>
              <a:ea typeface="Calibri"/>
              <a:cs typeface="Calibri"/>
              <a:sym typeface="Calibri"/>
            </a:endParaRPr>
          </a:p>
        </p:txBody>
      </p:sp>
      <p:sp>
        <p:nvSpPr>
          <p:cNvPr id="357" name="Google Shape;357;p37"/>
          <p:cNvSpPr txBox="1"/>
          <p:nvPr/>
        </p:nvSpPr>
        <p:spPr>
          <a:xfrm>
            <a:off x="3170225" y="3144625"/>
            <a:ext cx="8061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Calibri"/>
                <a:ea typeface="Calibri"/>
                <a:cs typeface="Calibri"/>
                <a:sym typeface="Calibri"/>
              </a:rPr>
              <a:t>FAKE</a:t>
            </a:r>
            <a:endParaRPr sz="2000">
              <a:solidFill>
                <a:schemeClr val="lt1"/>
              </a:solidFill>
              <a:latin typeface="Calibri"/>
              <a:ea typeface="Calibri"/>
              <a:cs typeface="Calibri"/>
              <a:sym typeface="Calibri"/>
            </a:endParaRPr>
          </a:p>
        </p:txBody>
      </p:sp>
      <p:sp>
        <p:nvSpPr>
          <p:cNvPr id="358" name="Google Shape;358;p37"/>
          <p:cNvSpPr txBox="1"/>
          <p:nvPr/>
        </p:nvSpPr>
        <p:spPr>
          <a:xfrm>
            <a:off x="3212675" y="4162525"/>
            <a:ext cx="7212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Calibri"/>
                <a:ea typeface="Calibri"/>
                <a:cs typeface="Calibri"/>
                <a:sym typeface="Calibri"/>
              </a:rPr>
              <a:t>REAL</a:t>
            </a:r>
            <a:endParaRPr sz="2000">
              <a:solidFill>
                <a:schemeClr val="lt1"/>
              </a:solidFill>
              <a:latin typeface="Calibri"/>
              <a:ea typeface="Calibri"/>
              <a:cs typeface="Calibri"/>
              <a:sym typeface="Calibri"/>
            </a:endParaRPr>
          </a:p>
        </p:txBody>
      </p:sp>
      <p:sp>
        <p:nvSpPr>
          <p:cNvPr id="359" name="Google Shape;359;p37"/>
          <p:cNvSpPr txBox="1"/>
          <p:nvPr/>
        </p:nvSpPr>
        <p:spPr>
          <a:xfrm>
            <a:off x="6386150" y="5011300"/>
            <a:ext cx="995100" cy="7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solidFill>
                  <a:schemeClr val="lt1"/>
                </a:solidFill>
                <a:latin typeface="Calibri"/>
                <a:ea typeface="Calibri"/>
                <a:cs typeface="Calibri"/>
                <a:sym typeface="Calibri"/>
              </a:rPr>
              <a:t>REAL</a:t>
            </a:r>
            <a:endParaRPr sz="2100">
              <a:solidFill>
                <a:schemeClr val="lt1"/>
              </a:solidFill>
              <a:latin typeface="Calibri"/>
              <a:ea typeface="Calibri"/>
              <a:cs typeface="Calibri"/>
              <a:sym typeface="Calibri"/>
            </a:endParaRPr>
          </a:p>
        </p:txBody>
      </p:sp>
      <p:sp>
        <p:nvSpPr>
          <p:cNvPr id="360" name="Google Shape;360;p37"/>
          <p:cNvSpPr txBox="1"/>
          <p:nvPr/>
        </p:nvSpPr>
        <p:spPr>
          <a:xfrm>
            <a:off x="7567850" y="2912875"/>
            <a:ext cx="995100" cy="7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solidFill>
                  <a:schemeClr val="lt1"/>
                </a:solidFill>
                <a:latin typeface="Calibri"/>
                <a:ea typeface="Calibri"/>
                <a:cs typeface="Calibri"/>
                <a:sym typeface="Calibri"/>
              </a:rPr>
              <a:t>FAKE</a:t>
            </a:r>
            <a:endParaRPr sz="2100">
              <a:solidFill>
                <a:schemeClr val="lt1"/>
              </a:solidFill>
              <a:latin typeface="Calibri"/>
              <a:ea typeface="Calibri"/>
              <a:cs typeface="Calibri"/>
              <a:sym typeface="Calibri"/>
            </a:endParaRPr>
          </a:p>
        </p:txBody>
      </p:sp>
      <p:sp>
        <p:nvSpPr>
          <p:cNvPr id="361" name="Google Shape;361;p37"/>
          <p:cNvSpPr txBox="1"/>
          <p:nvPr/>
        </p:nvSpPr>
        <p:spPr>
          <a:xfrm>
            <a:off x="7627100" y="4162525"/>
            <a:ext cx="876600" cy="1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Calibri"/>
                <a:ea typeface="Calibri"/>
                <a:cs typeface="Calibri"/>
                <a:sym typeface="Calibri"/>
              </a:rPr>
              <a:t>REAL</a:t>
            </a:r>
            <a:endParaRPr sz="20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416595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8"/>
          <p:cNvSpPr txBox="1">
            <a:spLocks noGrp="1"/>
          </p:cNvSpPr>
          <p:nvPr>
            <p:ph type="title"/>
          </p:nvPr>
        </p:nvSpPr>
        <p:spPr>
          <a:xfrm>
            <a:off x="2423700" y="393935"/>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OBTAINED RESULTS			</a:t>
            </a:r>
            <a:endParaRPr b="1" dirty="0">
              <a:solidFill>
                <a:schemeClr val="dk1"/>
              </a:solidFill>
            </a:endParaRPr>
          </a:p>
        </p:txBody>
      </p:sp>
      <p:sp>
        <p:nvSpPr>
          <p:cNvPr id="368" name="Google Shape;368;p38"/>
          <p:cNvSpPr txBox="1">
            <a:spLocks noGrp="1"/>
          </p:cNvSpPr>
          <p:nvPr>
            <p:ph type="body" idx="1"/>
          </p:nvPr>
        </p:nvSpPr>
        <p:spPr>
          <a:xfrm>
            <a:off x="463720" y="1750150"/>
            <a:ext cx="41082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Clr>
                <a:schemeClr val="dk1"/>
              </a:buClr>
              <a:buSzPts val="1100"/>
              <a:buFont typeface="Arial"/>
              <a:buNone/>
            </a:pPr>
            <a:r>
              <a:rPr lang="en-US" dirty="0"/>
              <a:t>Random Forest-</a:t>
            </a:r>
            <a:endParaRPr dirty="0"/>
          </a:p>
          <a:p>
            <a:pPr marL="0" lvl="0" indent="0" algn="l" rtl="0">
              <a:spcBef>
                <a:spcPts val="560"/>
              </a:spcBef>
              <a:spcAft>
                <a:spcPts val="0"/>
              </a:spcAft>
              <a:buClr>
                <a:schemeClr val="dk1"/>
              </a:buClr>
              <a:buSzPts val="1100"/>
              <a:buFont typeface="Arial"/>
              <a:buNone/>
            </a:pPr>
            <a:endParaRPr dirty="0"/>
          </a:p>
          <a:p>
            <a:pPr marL="0" lvl="0" indent="0" algn="l" rtl="0">
              <a:spcBef>
                <a:spcPts val="560"/>
              </a:spcBef>
              <a:spcAft>
                <a:spcPts val="0"/>
              </a:spcAft>
              <a:buClr>
                <a:schemeClr val="dk1"/>
              </a:buClr>
              <a:buSzPts val="1100"/>
              <a:buFont typeface="Arial"/>
              <a:buNone/>
            </a:pPr>
            <a:r>
              <a:rPr lang="en-US" dirty="0"/>
              <a:t>Precision 	:	0.9050</a:t>
            </a:r>
          </a:p>
          <a:p>
            <a:pPr marL="0" lvl="0" indent="0" algn="l" rtl="0">
              <a:spcBef>
                <a:spcPts val="560"/>
              </a:spcBef>
              <a:spcAft>
                <a:spcPts val="0"/>
              </a:spcAft>
              <a:buClr>
                <a:schemeClr val="dk1"/>
              </a:buClr>
              <a:buSzPts val="1100"/>
              <a:buFont typeface="Arial"/>
              <a:buNone/>
            </a:pPr>
            <a:endParaRPr dirty="0"/>
          </a:p>
          <a:p>
            <a:pPr marL="0" lvl="0" indent="0" algn="l" rtl="0">
              <a:spcBef>
                <a:spcPts val="560"/>
              </a:spcBef>
              <a:spcAft>
                <a:spcPts val="0"/>
              </a:spcAft>
              <a:buClr>
                <a:schemeClr val="dk1"/>
              </a:buClr>
              <a:buSzPts val="1100"/>
              <a:buFont typeface="Arial"/>
              <a:buNone/>
            </a:pPr>
            <a:r>
              <a:rPr lang="en-US" dirty="0"/>
              <a:t>Recall		:	0.9301</a:t>
            </a:r>
          </a:p>
          <a:p>
            <a:pPr marL="0" lvl="0" indent="0" algn="l" rtl="0">
              <a:spcBef>
                <a:spcPts val="560"/>
              </a:spcBef>
              <a:spcAft>
                <a:spcPts val="0"/>
              </a:spcAft>
              <a:buClr>
                <a:schemeClr val="dk1"/>
              </a:buClr>
              <a:buSzPts val="1100"/>
              <a:buFont typeface="Arial"/>
              <a:buNone/>
            </a:pPr>
            <a:endParaRPr dirty="0"/>
          </a:p>
          <a:p>
            <a:pPr marL="0" lvl="0" indent="0" algn="l" rtl="0">
              <a:spcBef>
                <a:spcPts val="560"/>
              </a:spcBef>
              <a:spcAft>
                <a:spcPts val="0"/>
              </a:spcAft>
              <a:buClr>
                <a:schemeClr val="dk1"/>
              </a:buClr>
              <a:buSzPts val="1100"/>
              <a:buFont typeface="Arial"/>
              <a:buNone/>
            </a:pPr>
            <a:r>
              <a:rPr lang="en-US" dirty="0"/>
              <a:t>F1 Score	: 	0.9174</a:t>
            </a:r>
          </a:p>
          <a:p>
            <a:pPr marL="0" lvl="0" indent="0" algn="l" rtl="0">
              <a:spcBef>
                <a:spcPts val="560"/>
              </a:spcBef>
              <a:spcAft>
                <a:spcPts val="0"/>
              </a:spcAft>
              <a:buClr>
                <a:schemeClr val="dk1"/>
              </a:buClr>
              <a:buSzPts val="1100"/>
              <a:buFont typeface="Arial"/>
              <a:buNone/>
            </a:pPr>
            <a:endParaRPr dirty="0"/>
          </a:p>
          <a:p>
            <a:pPr marL="0" lvl="0" indent="0" algn="l" rtl="0">
              <a:spcBef>
                <a:spcPts val="560"/>
              </a:spcBef>
              <a:spcAft>
                <a:spcPts val="0"/>
              </a:spcAft>
              <a:buClr>
                <a:schemeClr val="dk1"/>
              </a:buClr>
              <a:buSzPts val="1100"/>
              <a:buFont typeface="Arial"/>
              <a:buNone/>
            </a:pPr>
            <a:r>
              <a:rPr lang="en-US" dirty="0"/>
              <a:t>Accuracy 	: 	0.9156</a:t>
            </a:r>
            <a:endParaRPr dirty="0"/>
          </a:p>
          <a:p>
            <a:pPr marL="0" lvl="0" indent="0" algn="l" rtl="0">
              <a:spcBef>
                <a:spcPts val="560"/>
              </a:spcBef>
              <a:spcAft>
                <a:spcPts val="0"/>
              </a:spcAft>
              <a:buClr>
                <a:schemeClr val="dk1"/>
              </a:buClr>
              <a:buSzPts val="1100"/>
              <a:buFont typeface="Arial"/>
              <a:buNone/>
            </a:pPr>
            <a:endParaRPr dirty="0"/>
          </a:p>
          <a:p>
            <a:pPr marL="0" lvl="0" indent="0" algn="l" rtl="0">
              <a:spcBef>
                <a:spcPts val="560"/>
              </a:spcBef>
              <a:spcAft>
                <a:spcPts val="0"/>
              </a:spcAft>
              <a:buClr>
                <a:schemeClr val="dk1"/>
              </a:buClr>
              <a:buSzPts val="1100"/>
              <a:buFont typeface="Arial"/>
              <a:buNone/>
            </a:pPr>
            <a:endParaRPr dirty="0"/>
          </a:p>
        </p:txBody>
      </p:sp>
      <p:sp>
        <p:nvSpPr>
          <p:cNvPr id="369" name="Google Shape;369;p38"/>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
        <p:nvSpPr>
          <p:cNvPr id="370" name="Google Shape;370;p38"/>
          <p:cNvSpPr txBox="1"/>
          <p:nvPr/>
        </p:nvSpPr>
        <p:spPr>
          <a:xfrm>
            <a:off x="4810500" y="1759050"/>
            <a:ext cx="4108200" cy="4705016"/>
          </a:xfrm>
          <a:prstGeom prst="rect">
            <a:avLst/>
          </a:prstGeom>
          <a:noFill/>
          <a:ln>
            <a:noFill/>
          </a:ln>
        </p:spPr>
        <p:txBody>
          <a:bodyPr spcFirstLastPara="1" wrap="square" lIns="91425" tIns="91425" rIns="91425" bIns="91425" anchor="t" anchorCtr="0">
            <a:noAutofit/>
          </a:bodyPr>
          <a:lstStyle/>
          <a:p>
            <a:pPr marL="0" lvl="0" indent="0" algn="l" rtl="0">
              <a:spcBef>
                <a:spcPts val="56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Logistic Regression -</a:t>
            </a:r>
            <a:endParaRPr sz="2800" dirty="0">
              <a:solidFill>
                <a:schemeClr val="lt1"/>
              </a:solidFill>
              <a:latin typeface="Calibri"/>
              <a:ea typeface="Calibri"/>
              <a:cs typeface="Calibri"/>
              <a:sym typeface="Calibri"/>
            </a:endParaRPr>
          </a:p>
          <a:p>
            <a:pPr marL="0" lvl="0" indent="0" algn="l" rtl="0">
              <a:spcBef>
                <a:spcPts val="560"/>
              </a:spcBef>
              <a:spcAft>
                <a:spcPts val="0"/>
              </a:spcAft>
              <a:buClr>
                <a:schemeClr val="dk1"/>
              </a:buClr>
              <a:buSzPts val="1100"/>
              <a:buFont typeface="Arial"/>
              <a:buNone/>
            </a:pPr>
            <a:endParaRPr sz="2800" dirty="0">
              <a:solidFill>
                <a:schemeClr val="lt1"/>
              </a:solidFill>
              <a:latin typeface="Calibri"/>
              <a:ea typeface="Calibri"/>
              <a:cs typeface="Calibri"/>
              <a:sym typeface="Calibri"/>
            </a:endParaRPr>
          </a:p>
          <a:p>
            <a:pPr marL="0" lvl="0" indent="0" algn="l" rtl="0">
              <a:spcBef>
                <a:spcPts val="56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Precision	:	0.9083</a:t>
            </a:r>
          </a:p>
          <a:p>
            <a:pPr marL="0" lvl="0" indent="0" algn="l" rtl="0">
              <a:spcBef>
                <a:spcPts val="560"/>
              </a:spcBef>
              <a:spcAft>
                <a:spcPts val="0"/>
              </a:spcAft>
              <a:buClr>
                <a:schemeClr val="dk1"/>
              </a:buClr>
              <a:buSzPts val="1100"/>
              <a:buFont typeface="Arial"/>
              <a:buNone/>
            </a:pPr>
            <a:endParaRPr sz="2800" dirty="0">
              <a:solidFill>
                <a:schemeClr val="lt1"/>
              </a:solidFill>
              <a:latin typeface="Calibri"/>
              <a:ea typeface="Calibri"/>
              <a:cs typeface="Calibri"/>
              <a:sym typeface="Calibri"/>
            </a:endParaRPr>
          </a:p>
          <a:p>
            <a:pPr marL="0" lvl="0" indent="0" algn="l" rtl="0">
              <a:spcBef>
                <a:spcPts val="56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Recall		:	0.9357</a:t>
            </a:r>
          </a:p>
          <a:p>
            <a:pPr marL="0" lvl="0" indent="0" algn="l" rtl="0">
              <a:spcBef>
                <a:spcPts val="560"/>
              </a:spcBef>
              <a:spcAft>
                <a:spcPts val="0"/>
              </a:spcAft>
              <a:buClr>
                <a:schemeClr val="dk1"/>
              </a:buClr>
              <a:buSzPts val="1100"/>
              <a:buFont typeface="Arial"/>
              <a:buNone/>
            </a:pPr>
            <a:endParaRPr sz="2800" dirty="0">
              <a:solidFill>
                <a:schemeClr val="lt1"/>
              </a:solidFill>
              <a:latin typeface="Calibri"/>
              <a:ea typeface="Calibri"/>
              <a:cs typeface="Calibri"/>
              <a:sym typeface="Calibri"/>
            </a:endParaRPr>
          </a:p>
          <a:p>
            <a:pPr marL="0" lvl="0" indent="0" algn="l" rtl="0">
              <a:spcBef>
                <a:spcPts val="56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f1 Score	:	0.9218</a:t>
            </a:r>
          </a:p>
          <a:p>
            <a:pPr marL="0" lvl="0" indent="0" algn="l" rtl="0">
              <a:spcBef>
                <a:spcPts val="560"/>
              </a:spcBef>
              <a:spcAft>
                <a:spcPts val="0"/>
              </a:spcAft>
              <a:buClr>
                <a:schemeClr val="dk1"/>
              </a:buClr>
              <a:buSzPts val="1100"/>
              <a:buFont typeface="Arial"/>
              <a:buNone/>
            </a:pPr>
            <a:endParaRPr sz="2800" dirty="0">
              <a:solidFill>
                <a:schemeClr val="lt1"/>
              </a:solidFill>
              <a:latin typeface="Calibri"/>
              <a:ea typeface="Calibri"/>
              <a:cs typeface="Calibri"/>
              <a:sym typeface="Calibri"/>
            </a:endParaRPr>
          </a:p>
          <a:p>
            <a:pPr marL="0" lvl="0" indent="0" algn="l" rtl="0">
              <a:spcBef>
                <a:spcPts val="56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Accuracy 	: 	0.92</a:t>
            </a:r>
            <a:endParaRPr sz="2800" dirty="0">
              <a:solidFill>
                <a:schemeClr val="lt1"/>
              </a:solidFill>
              <a:latin typeface="Calibri"/>
              <a:ea typeface="Calibri"/>
              <a:cs typeface="Calibri"/>
              <a:sym typeface="Calibri"/>
            </a:endParaRPr>
          </a:p>
        </p:txBody>
      </p:sp>
      <p:pic>
        <p:nvPicPr>
          <p:cNvPr id="371" name="Google Shape;371;p38"/>
          <p:cNvPicPr preferRelativeResize="0"/>
          <p:nvPr/>
        </p:nvPicPr>
        <p:blipFill>
          <a:blip r:embed="rId3">
            <a:alphaModFix/>
          </a:blip>
          <a:stretch>
            <a:fillRect/>
          </a:stretch>
        </p:blipFill>
        <p:spPr>
          <a:xfrm>
            <a:off x="8093475" y="-2"/>
            <a:ext cx="1050525" cy="787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8"/>
          <p:cNvSpPr txBox="1">
            <a:spLocks noGrp="1"/>
          </p:cNvSpPr>
          <p:nvPr>
            <p:ph type="title"/>
          </p:nvPr>
        </p:nvSpPr>
        <p:spPr>
          <a:xfrm>
            <a:off x="2423700" y="393935"/>
            <a:ext cx="8259000" cy="10179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solidFill>
                  <a:schemeClr val="dk1"/>
                </a:solidFill>
              </a:rPr>
              <a:t>OBTAINED RESULTS			</a:t>
            </a:r>
            <a:endParaRPr b="1" dirty="0">
              <a:solidFill>
                <a:schemeClr val="dk1"/>
              </a:solidFill>
            </a:endParaRPr>
          </a:p>
        </p:txBody>
      </p:sp>
      <p:sp>
        <p:nvSpPr>
          <p:cNvPr id="368" name="Google Shape;368;p38"/>
          <p:cNvSpPr txBox="1">
            <a:spLocks noGrp="1"/>
          </p:cNvSpPr>
          <p:nvPr>
            <p:ph type="body" idx="1"/>
          </p:nvPr>
        </p:nvSpPr>
        <p:spPr>
          <a:xfrm>
            <a:off x="463720" y="1750150"/>
            <a:ext cx="4108200" cy="462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Clr>
                <a:schemeClr val="dk1"/>
              </a:buClr>
              <a:buSzPts val="1100"/>
              <a:buFont typeface="Arial"/>
              <a:buNone/>
            </a:pPr>
            <a:r>
              <a:rPr lang="en-US" dirty="0"/>
              <a:t>Support Vector Machine-</a:t>
            </a:r>
            <a:endParaRPr dirty="0"/>
          </a:p>
          <a:p>
            <a:pPr marL="0" lvl="0" indent="0" algn="l" rtl="0">
              <a:spcBef>
                <a:spcPts val="560"/>
              </a:spcBef>
              <a:spcAft>
                <a:spcPts val="0"/>
              </a:spcAft>
              <a:buClr>
                <a:schemeClr val="dk1"/>
              </a:buClr>
              <a:buSzPts val="1100"/>
              <a:buFont typeface="Arial"/>
              <a:buNone/>
            </a:pPr>
            <a:endParaRPr dirty="0"/>
          </a:p>
          <a:p>
            <a:pPr marL="0" lvl="0" indent="0" algn="l" rtl="0">
              <a:spcBef>
                <a:spcPts val="560"/>
              </a:spcBef>
              <a:spcAft>
                <a:spcPts val="0"/>
              </a:spcAft>
              <a:buClr>
                <a:schemeClr val="dk1"/>
              </a:buClr>
              <a:buSzPts val="1100"/>
              <a:buFont typeface="Arial"/>
              <a:buNone/>
            </a:pPr>
            <a:r>
              <a:rPr lang="en-US" dirty="0"/>
              <a:t>Precision 	: 	0.9122</a:t>
            </a:r>
          </a:p>
          <a:p>
            <a:pPr marL="0" lvl="0" indent="0" algn="l" rtl="0">
              <a:spcBef>
                <a:spcPts val="560"/>
              </a:spcBef>
              <a:spcAft>
                <a:spcPts val="0"/>
              </a:spcAft>
              <a:buClr>
                <a:schemeClr val="dk1"/>
              </a:buClr>
              <a:buSzPts val="1100"/>
              <a:buFont typeface="Arial"/>
              <a:buNone/>
            </a:pPr>
            <a:endParaRPr dirty="0"/>
          </a:p>
          <a:p>
            <a:pPr marL="0" lvl="0" indent="0" algn="l" rtl="0">
              <a:spcBef>
                <a:spcPts val="560"/>
              </a:spcBef>
              <a:spcAft>
                <a:spcPts val="0"/>
              </a:spcAft>
              <a:buClr>
                <a:schemeClr val="dk1"/>
              </a:buClr>
              <a:buSzPts val="1100"/>
              <a:buFont typeface="Arial"/>
              <a:buNone/>
            </a:pPr>
            <a:r>
              <a:rPr lang="en-US" dirty="0"/>
              <a:t>Recall		:	0.9484</a:t>
            </a:r>
          </a:p>
          <a:p>
            <a:pPr marL="0" lvl="0" indent="0" algn="l" rtl="0">
              <a:spcBef>
                <a:spcPts val="560"/>
              </a:spcBef>
              <a:spcAft>
                <a:spcPts val="0"/>
              </a:spcAft>
              <a:buClr>
                <a:schemeClr val="dk1"/>
              </a:buClr>
              <a:buSzPts val="1100"/>
              <a:buFont typeface="Arial"/>
              <a:buNone/>
            </a:pPr>
            <a:endParaRPr dirty="0"/>
          </a:p>
          <a:p>
            <a:pPr marL="0" lvl="0" indent="0" algn="l" rtl="0">
              <a:spcBef>
                <a:spcPts val="560"/>
              </a:spcBef>
              <a:spcAft>
                <a:spcPts val="0"/>
              </a:spcAft>
              <a:buClr>
                <a:schemeClr val="dk1"/>
              </a:buClr>
              <a:buSzPts val="1100"/>
              <a:buFont typeface="Arial"/>
              <a:buNone/>
            </a:pPr>
            <a:r>
              <a:rPr lang="en-US" dirty="0"/>
              <a:t>F1 Score	:	0.9299</a:t>
            </a:r>
          </a:p>
          <a:p>
            <a:pPr marL="0" lvl="0" indent="0" algn="l" rtl="0">
              <a:spcBef>
                <a:spcPts val="560"/>
              </a:spcBef>
              <a:spcAft>
                <a:spcPts val="0"/>
              </a:spcAft>
              <a:buClr>
                <a:schemeClr val="dk1"/>
              </a:buClr>
              <a:buSzPts val="1100"/>
              <a:buFont typeface="Arial"/>
              <a:buNone/>
            </a:pPr>
            <a:endParaRPr dirty="0"/>
          </a:p>
          <a:p>
            <a:pPr marL="0" lvl="0" indent="0" algn="l" rtl="0">
              <a:spcBef>
                <a:spcPts val="560"/>
              </a:spcBef>
              <a:spcAft>
                <a:spcPts val="0"/>
              </a:spcAft>
              <a:buClr>
                <a:schemeClr val="dk1"/>
              </a:buClr>
              <a:buSzPts val="1100"/>
              <a:buFont typeface="Arial"/>
              <a:buNone/>
            </a:pPr>
            <a:r>
              <a:rPr lang="en-US" dirty="0"/>
              <a:t>Accuracy 	: 	0.928</a:t>
            </a:r>
            <a:endParaRPr dirty="0"/>
          </a:p>
          <a:p>
            <a:pPr marL="0" lvl="0" indent="0" algn="l" rtl="0">
              <a:spcBef>
                <a:spcPts val="560"/>
              </a:spcBef>
              <a:spcAft>
                <a:spcPts val="0"/>
              </a:spcAft>
              <a:buClr>
                <a:schemeClr val="dk1"/>
              </a:buClr>
              <a:buSzPts val="1100"/>
              <a:buFont typeface="Arial"/>
              <a:buNone/>
            </a:pPr>
            <a:endParaRPr dirty="0"/>
          </a:p>
          <a:p>
            <a:pPr marL="0" lvl="0" indent="0" algn="l" rtl="0">
              <a:spcBef>
                <a:spcPts val="560"/>
              </a:spcBef>
              <a:spcAft>
                <a:spcPts val="0"/>
              </a:spcAft>
              <a:buClr>
                <a:schemeClr val="dk1"/>
              </a:buClr>
              <a:buSzPts val="1100"/>
              <a:buFont typeface="Arial"/>
              <a:buNone/>
            </a:pPr>
            <a:endParaRPr dirty="0"/>
          </a:p>
        </p:txBody>
      </p:sp>
      <p:sp>
        <p:nvSpPr>
          <p:cNvPr id="369" name="Google Shape;369;p38"/>
          <p:cNvSpPr txBox="1">
            <a:spLocks noGrp="1"/>
          </p:cNvSpPr>
          <p:nvPr>
            <p:ph type="sldNum" idx="12"/>
          </p:nvPr>
        </p:nvSpPr>
        <p:spPr>
          <a:xfrm>
            <a:off x="6553200" y="6356351"/>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
        <p:nvSpPr>
          <p:cNvPr id="370" name="Google Shape;370;p38"/>
          <p:cNvSpPr txBox="1"/>
          <p:nvPr/>
        </p:nvSpPr>
        <p:spPr>
          <a:xfrm>
            <a:off x="4810500" y="1759050"/>
            <a:ext cx="4034562" cy="4597200"/>
          </a:xfrm>
          <a:prstGeom prst="rect">
            <a:avLst/>
          </a:prstGeom>
          <a:noFill/>
          <a:ln>
            <a:noFill/>
          </a:ln>
        </p:spPr>
        <p:txBody>
          <a:bodyPr spcFirstLastPara="1" wrap="square" lIns="91425" tIns="91425" rIns="91425" bIns="91425" anchor="t" anchorCtr="0">
            <a:noAutofit/>
          </a:bodyPr>
          <a:lstStyle/>
          <a:p>
            <a:pPr marL="0" lvl="0" indent="0" algn="l" rtl="0">
              <a:spcBef>
                <a:spcPts val="560"/>
              </a:spcBef>
              <a:spcAft>
                <a:spcPts val="0"/>
              </a:spcAft>
              <a:buClr>
                <a:schemeClr val="dk1"/>
              </a:buClr>
              <a:buSzPts val="1100"/>
              <a:buFont typeface="Arial"/>
              <a:buNone/>
            </a:pPr>
            <a:r>
              <a:rPr lang="en-US" sz="2500" dirty="0">
                <a:solidFill>
                  <a:schemeClr val="lt1"/>
                </a:solidFill>
                <a:latin typeface="Calibri"/>
                <a:ea typeface="Calibri"/>
                <a:cs typeface="Calibri"/>
                <a:sym typeface="Calibri"/>
              </a:rPr>
              <a:t>Passive Aggressive Classifier -</a:t>
            </a:r>
            <a:endParaRPr sz="2500" dirty="0">
              <a:solidFill>
                <a:schemeClr val="lt1"/>
              </a:solidFill>
              <a:latin typeface="Calibri"/>
              <a:ea typeface="Calibri"/>
              <a:cs typeface="Calibri"/>
              <a:sym typeface="Calibri"/>
            </a:endParaRPr>
          </a:p>
          <a:p>
            <a:pPr marL="0" lvl="0" indent="0" algn="l" rtl="0">
              <a:spcBef>
                <a:spcPts val="560"/>
              </a:spcBef>
              <a:spcAft>
                <a:spcPts val="0"/>
              </a:spcAft>
              <a:buClr>
                <a:schemeClr val="dk1"/>
              </a:buClr>
              <a:buSzPts val="1100"/>
              <a:buFont typeface="Arial"/>
              <a:buNone/>
            </a:pPr>
            <a:endParaRPr sz="2800" dirty="0">
              <a:solidFill>
                <a:schemeClr val="lt1"/>
              </a:solidFill>
              <a:latin typeface="Calibri"/>
              <a:ea typeface="Calibri"/>
              <a:cs typeface="Calibri"/>
              <a:sym typeface="Calibri"/>
            </a:endParaRPr>
          </a:p>
          <a:p>
            <a:pPr marL="0" lvl="0" indent="0" algn="l" rtl="0">
              <a:spcBef>
                <a:spcPts val="56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Precision	:	0.9177</a:t>
            </a:r>
          </a:p>
          <a:p>
            <a:pPr marL="0" lvl="0" indent="0" algn="l" rtl="0">
              <a:spcBef>
                <a:spcPts val="560"/>
              </a:spcBef>
              <a:spcAft>
                <a:spcPts val="0"/>
              </a:spcAft>
              <a:buClr>
                <a:schemeClr val="dk1"/>
              </a:buClr>
              <a:buSzPts val="1100"/>
              <a:buFont typeface="Arial"/>
              <a:buNone/>
            </a:pPr>
            <a:endParaRPr sz="2800" dirty="0">
              <a:solidFill>
                <a:schemeClr val="lt1"/>
              </a:solidFill>
              <a:latin typeface="Calibri"/>
              <a:ea typeface="Calibri"/>
              <a:cs typeface="Calibri"/>
              <a:sym typeface="Calibri"/>
            </a:endParaRPr>
          </a:p>
          <a:p>
            <a:pPr marL="0" lvl="0" indent="0" algn="l" rtl="0">
              <a:spcBef>
                <a:spcPts val="56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Recall		:	0.9293</a:t>
            </a:r>
          </a:p>
          <a:p>
            <a:pPr marL="0" lvl="0" indent="0" algn="l" rtl="0">
              <a:spcBef>
                <a:spcPts val="560"/>
              </a:spcBef>
              <a:spcAft>
                <a:spcPts val="0"/>
              </a:spcAft>
              <a:buClr>
                <a:schemeClr val="dk1"/>
              </a:buClr>
              <a:buSzPts val="1100"/>
              <a:buFont typeface="Arial"/>
              <a:buNone/>
            </a:pPr>
            <a:endParaRPr sz="2800" dirty="0">
              <a:solidFill>
                <a:schemeClr val="lt1"/>
              </a:solidFill>
              <a:latin typeface="Calibri"/>
              <a:ea typeface="Calibri"/>
              <a:cs typeface="Calibri"/>
              <a:sym typeface="Calibri"/>
            </a:endParaRPr>
          </a:p>
          <a:p>
            <a:pPr marL="0" lvl="0" indent="0" algn="l" rtl="0">
              <a:spcBef>
                <a:spcPts val="56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f1 Score	:	0.9235</a:t>
            </a:r>
          </a:p>
          <a:p>
            <a:pPr marL="0" lvl="0" indent="0" algn="l" rtl="0">
              <a:spcBef>
                <a:spcPts val="560"/>
              </a:spcBef>
              <a:spcAft>
                <a:spcPts val="0"/>
              </a:spcAft>
              <a:buClr>
                <a:schemeClr val="dk1"/>
              </a:buClr>
              <a:buSzPts val="1100"/>
              <a:buFont typeface="Arial"/>
              <a:buNone/>
            </a:pPr>
            <a:endParaRPr sz="2800" dirty="0">
              <a:solidFill>
                <a:schemeClr val="lt1"/>
              </a:solidFill>
              <a:latin typeface="Calibri"/>
              <a:ea typeface="Calibri"/>
              <a:cs typeface="Calibri"/>
              <a:sym typeface="Calibri"/>
            </a:endParaRPr>
          </a:p>
          <a:p>
            <a:pPr marL="0" lvl="0" indent="0" algn="l" rtl="0">
              <a:spcBef>
                <a:spcPts val="56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Accuracy 	:	0.9224</a:t>
            </a:r>
            <a:endParaRPr sz="2800" dirty="0">
              <a:solidFill>
                <a:schemeClr val="lt1"/>
              </a:solidFill>
              <a:latin typeface="Calibri"/>
              <a:ea typeface="Calibri"/>
              <a:cs typeface="Calibri"/>
              <a:sym typeface="Calibri"/>
            </a:endParaRPr>
          </a:p>
        </p:txBody>
      </p:sp>
      <p:pic>
        <p:nvPicPr>
          <p:cNvPr id="371" name="Google Shape;371;p38"/>
          <p:cNvPicPr preferRelativeResize="0"/>
          <p:nvPr/>
        </p:nvPicPr>
        <p:blipFill>
          <a:blip r:embed="rId3">
            <a:alphaModFix/>
          </a:blip>
          <a:stretch>
            <a:fillRect/>
          </a:stretch>
        </p:blipFill>
        <p:spPr>
          <a:xfrm>
            <a:off x="8093475" y="-2"/>
            <a:ext cx="1050525" cy="787875"/>
          </a:xfrm>
          <a:prstGeom prst="rect">
            <a:avLst/>
          </a:prstGeom>
          <a:noFill/>
          <a:ln>
            <a:noFill/>
          </a:ln>
        </p:spPr>
      </p:pic>
    </p:spTree>
    <p:extLst>
      <p:ext uri="{BB962C8B-B14F-4D97-AF65-F5344CB8AC3E}">
        <p14:creationId xmlns:p14="http://schemas.microsoft.com/office/powerpoint/2010/main" val="1375173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1373-BEFC-6C61-0860-223B2A2378D3}"/>
              </a:ext>
            </a:extLst>
          </p:cNvPr>
          <p:cNvSpPr>
            <a:spLocks noGrp="1"/>
          </p:cNvSpPr>
          <p:nvPr>
            <p:ph type="title"/>
          </p:nvPr>
        </p:nvSpPr>
        <p:spPr>
          <a:xfrm>
            <a:off x="0" y="393935"/>
            <a:ext cx="8259000" cy="1017900"/>
          </a:xfrm>
        </p:spPr>
        <p:txBody>
          <a:bodyPr/>
          <a:lstStyle/>
          <a:p>
            <a:r>
              <a:rPr lang="en-US" b="1" dirty="0">
                <a:solidFill>
                  <a:schemeClr val="tx1"/>
                </a:solidFill>
              </a:rPr>
              <a:t>WEB APPLICATION </a:t>
            </a:r>
            <a:endParaRPr lang="en-IN" b="1" dirty="0">
              <a:solidFill>
                <a:schemeClr val="tx1"/>
              </a:solidFill>
            </a:endParaRPr>
          </a:p>
        </p:txBody>
      </p:sp>
      <p:sp>
        <p:nvSpPr>
          <p:cNvPr id="3" name="Text Placeholder 2">
            <a:extLst>
              <a:ext uri="{FF2B5EF4-FFF2-40B4-BE49-F238E27FC236}">
                <a16:creationId xmlns:a16="http://schemas.microsoft.com/office/drawing/2014/main" id="{1380AFC3-AF51-5287-D5BB-70CE27AD6BF9}"/>
              </a:ext>
            </a:extLst>
          </p:cNvPr>
          <p:cNvSpPr>
            <a:spLocks noGrp="1"/>
          </p:cNvSpPr>
          <p:nvPr>
            <p:ph type="body" idx="1"/>
          </p:nvPr>
        </p:nvSpPr>
        <p:spPr>
          <a:xfrm>
            <a:off x="158261" y="5991251"/>
            <a:ext cx="8827477" cy="365100"/>
          </a:xfrm>
        </p:spPr>
        <p:txBody>
          <a:bodyPr>
            <a:normAutofit fontScale="92500" lnSpcReduction="20000"/>
          </a:bodyPr>
          <a:lstStyle/>
          <a:p>
            <a:pPr marL="50800" indent="0" algn="ctr">
              <a:buNone/>
            </a:pPr>
            <a:r>
              <a:rPr lang="en-US" sz="1600" b="1" dirty="0"/>
              <a:t>Interface to detect whether the news is Fake / Real</a:t>
            </a:r>
            <a:endParaRPr lang="en-IN" sz="1600" b="1" dirty="0"/>
          </a:p>
        </p:txBody>
      </p:sp>
      <p:sp>
        <p:nvSpPr>
          <p:cNvPr id="4" name="Slide Number Placeholder 3">
            <a:extLst>
              <a:ext uri="{FF2B5EF4-FFF2-40B4-BE49-F238E27FC236}">
                <a16:creationId xmlns:a16="http://schemas.microsoft.com/office/drawing/2014/main" id="{61FA44CF-4B30-49D3-9885-A7C85BF9F9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pic>
        <p:nvPicPr>
          <p:cNvPr id="6" name="Picture 5">
            <a:extLst>
              <a:ext uri="{FF2B5EF4-FFF2-40B4-BE49-F238E27FC236}">
                <a16:creationId xmlns:a16="http://schemas.microsoft.com/office/drawing/2014/main" id="{724CED76-1F9B-570D-5806-8AB6FCA99D13}"/>
              </a:ext>
            </a:extLst>
          </p:cNvPr>
          <p:cNvPicPr>
            <a:picLocks noChangeAspect="1"/>
          </p:cNvPicPr>
          <p:nvPr/>
        </p:nvPicPr>
        <p:blipFill>
          <a:blip r:embed="rId2"/>
          <a:stretch>
            <a:fillRect/>
          </a:stretch>
        </p:blipFill>
        <p:spPr>
          <a:xfrm>
            <a:off x="263769" y="1784838"/>
            <a:ext cx="8581293" cy="4106008"/>
          </a:xfrm>
          <a:prstGeom prst="rect">
            <a:avLst/>
          </a:prstGeom>
        </p:spPr>
      </p:pic>
      <p:pic>
        <p:nvPicPr>
          <p:cNvPr id="7" name="Google Shape;371;p38">
            <a:extLst>
              <a:ext uri="{FF2B5EF4-FFF2-40B4-BE49-F238E27FC236}">
                <a16:creationId xmlns:a16="http://schemas.microsoft.com/office/drawing/2014/main" id="{31B07403-EB15-C038-2754-9A2F446F548B}"/>
              </a:ext>
            </a:extLst>
          </p:cNvPr>
          <p:cNvPicPr preferRelativeResize="0"/>
          <p:nvPr/>
        </p:nvPicPr>
        <p:blipFill>
          <a:blip r:embed="rId3">
            <a:alphaModFix/>
          </a:blip>
          <a:stretch>
            <a:fillRect/>
          </a:stretch>
        </p:blipFill>
        <p:spPr>
          <a:xfrm>
            <a:off x="8093475" y="-2"/>
            <a:ext cx="1050525" cy="787875"/>
          </a:xfrm>
          <a:prstGeom prst="rect">
            <a:avLst/>
          </a:prstGeom>
          <a:noFill/>
          <a:ln>
            <a:noFill/>
          </a:ln>
        </p:spPr>
      </p:pic>
    </p:spTree>
    <p:extLst>
      <p:ext uri="{BB962C8B-B14F-4D97-AF65-F5344CB8AC3E}">
        <p14:creationId xmlns:p14="http://schemas.microsoft.com/office/powerpoint/2010/main" val="352268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D5EF-BF98-E492-BF4A-70786D668069}"/>
              </a:ext>
            </a:extLst>
          </p:cNvPr>
          <p:cNvSpPr>
            <a:spLocks noGrp="1"/>
          </p:cNvSpPr>
          <p:nvPr>
            <p:ph type="title"/>
          </p:nvPr>
        </p:nvSpPr>
        <p:spPr>
          <a:xfrm>
            <a:off x="-99553" y="382131"/>
            <a:ext cx="8259000" cy="1017900"/>
          </a:xfrm>
        </p:spPr>
        <p:txBody>
          <a:bodyPr/>
          <a:lstStyle/>
          <a:p>
            <a:r>
              <a:rPr lang="en-US" b="1" dirty="0">
                <a:solidFill>
                  <a:schemeClr val="tx1"/>
                </a:solidFill>
              </a:rPr>
              <a:t>WEB APPLICATION </a:t>
            </a:r>
            <a:endParaRPr lang="en-IN" dirty="0"/>
          </a:p>
        </p:txBody>
      </p:sp>
      <p:sp>
        <p:nvSpPr>
          <p:cNvPr id="3" name="Text Placeholder 2">
            <a:extLst>
              <a:ext uri="{FF2B5EF4-FFF2-40B4-BE49-F238E27FC236}">
                <a16:creationId xmlns:a16="http://schemas.microsoft.com/office/drawing/2014/main" id="{15BF1B6E-CBE5-7ED3-2E88-F5DB80EAE385}"/>
              </a:ext>
            </a:extLst>
          </p:cNvPr>
          <p:cNvSpPr>
            <a:spLocks noGrp="1"/>
          </p:cNvSpPr>
          <p:nvPr>
            <p:ph type="body" idx="1"/>
          </p:nvPr>
        </p:nvSpPr>
        <p:spPr/>
        <p:txBody>
          <a:bodyPr>
            <a:normAutofit/>
          </a:bodyPr>
          <a:lstStyle/>
          <a:p>
            <a:pPr marL="50800" indent="0">
              <a:buNone/>
            </a:pPr>
            <a:r>
              <a:rPr lang="en-US" sz="2000" dirty="0"/>
              <a:t>1. Blue Div (Upper Part of Page):</a:t>
            </a:r>
          </a:p>
          <a:p>
            <a:r>
              <a:rPr lang="en-US" sz="2000" dirty="0"/>
              <a:t>   HTML Properties Used:</a:t>
            </a:r>
          </a:p>
          <a:p>
            <a:pPr marL="50800" indent="0">
              <a:buNone/>
            </a:pPr>
            <a:r>
              <a:rPr lang="en-US" sz="2000" dirty="0"/>
              <a:t>	     - `&lt;div&gt;` element with class or id for styling and 			         JavaScript interaction.</a:t>
            </a:r>
          </a:p>
          <a:p>
            <a:r>
              <a:rPr lang="en-US" sz="2000" dirty="0"/>
              <a:t>   Django Properties Used:</a:t>
            </a:r>
          </a:p>
          <a:p>
            <a:pPr marL="50800" indent="0">
              <a:buNone/>
            </a:pPr>
            <a:r>
              <a:rPr lang="en-US" sz="2000" dirty="0"/>
              <a:t>	     - Django templating for rendering the navigation 		  	        options.</a:t>
            </a:r>
          </a:p>
          <a:p>
            <a:r>
              <a:rPr lang="en-US" sz="2000" dirty="0"/>
              <a:t>   Features:</a:t>
            </a:r>
          </a:p>
          <a:p>
            <a:pPr marL="50800" indent="0">
              <a:buNone/>
            </a:pPr>
            <a:r>
              <a:rPr lang="en-US" sz="2000" dirty="0"/>
              <a:t>	     - Home: Navigates to the home page.</a:t>
            </a:r>
          </a:p>
          <a:p>
            <a:pPr marL="50800" indent="0">
              <a:buNone/>
            </a:pPr>
            <a:r>
              <a:rPr lang="en-US" sz="2000" dirty="0"/>
              <a:t>     	     - Predict: Triggers the prediction process.</a:t>
            </a:r>
          </a:p>
          <a:p>
            <a:pPr marL="50800" indent="0">
              <a:buNone/>
            </a:pPr>
            <a:r>
              <a:rPr lang="en-US" sz="2000" dirty="0"/>
              <a:t>	     - Model: Selects the algorithm for prediction (Random Forest, 	        Logistic Regression, SVM, PAC).</a:t>
            </a:r>
          </a:p>
          <a:p>
            <a:pPr marL="50800" indent="0">
              <a:buNone/>
            </a:pPr>
            <a:endParaRPr lang="en-US" sz="2000" dirty="0"/>
          </a:p>
        </p:txBody>
      </p:sp>
      <p:sp>
        <p:nvSpPr>
          <p:cNvPr id="4" name="Slide Number Placeholder 3">
            <a:extLst>
              <a:ext uri="{FF2B5EF4-FFF2-40B4-BE49-F238E27FC236}">
                <a16:creationId xmlns:a16="http://schemas.microsoft.com/office/drawing/2014/main" id="{EAD6D0A3-44D7-1CE8-6EED-BD9836CDC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pic>
        <p:nvPicPr>
          <p:cNvPr id="5" name="Google Shape;371;p38">
            <a:extLst>
              <a:ext uri="{FF2B5EF4-FFF2-40B4-BE49-F238E27FC236}">
                <a16:creationId xmlns:a16="http://schemas.microsoft.com/office/drawing/2014/main" id="{218C8DDF-BC1E-0055-55DD-2FB4DF3B8B5A}"/>
              </a:ext>
            </a:extLst>
          </p:cNvPr>
          <p:cNvPicPr preferRelativeResize="0"/>
          <p:nvPr/>
        </p:nvPicPr>
        <p:blipFill>
          <a:blip r:embed="rId2">
            <a:alphaModFix/>
          </a:blip>
          <a:stretch>
            <a:fillRect/>
          </a:stretch>
        </p:blipFill>
        <p:spPr>
          <a:xfrm>
            <a:off x="8093475" y="-2"/>
            <a:ext cx="1050525" cy="787875"/>
          </a:xfrm>
          <a:prstGeom prst="rect">
            <a:avLst/>
          </a:prstGeom>
          <a:noFill/>
          <a:ln>
            <a:noFill/>
          </a:ln>
        </p:spPr>
      </p:pic>
    </p:spTree>
    <p:extLst>
      <p:ext uri="{BB962C8B-B14F-4D97-AF65-F5344CB8AC3E}">
        <p14:creationId xmlns:p14="http://schemas.microsoft.com/office/powerpoint/2010/main" val="982859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E33E-BFB6-F362-F840-87C87346F23F}"/>
              </a:ext>
            </a:extLst>
          </p:cNvPr>
          <p:cNvSpPr>
            <a:spLocks noGrp="1"/>
          </p:cNvSpPr>
          <p:nvPr>
            <p:ph type="title"/>
          </p:nvPr>
        </p:nvSpPr>
        <p:spPr>
          <a:xfrm>
            <a:off x="-61547" y="393935"/>
            <a:ext cx="8259000" cy="1017900"/>
          </a:xfrm>
        </p:spPr>
        <p:txBody>
          <a:bodyPr/>
          <a:lstStyle/>
          <a:p>
            <a:r>
              <a:rPr lang="en-US" b="1" dirty="0">
                <a:solidFill>
                  <a:schemeClr val="tx1"/>
                </a:solidFill>
              </a:rPr>
              <a:t>WEB APPLICATION</a:t>
            </a:r>
            <a:endParaRPr lang="en-IN" b="1" dirty="0">
              <a:solidFill>
                <a:schemeClr val="tx1"/>
              </a:solidFill>
            </a:endParaRPr>
          </a:p>
        </p:txBody>
      </p:sp>
      <p:sp>
        <p:nvSpPr>
          <p:cNvPr id="3" name="Text Placeholder 2">
            <a:extLst>
              <a:ext uri="{FF2B5EF4-FFF2-40B4-BE49-F238E27FC236}">
                <a16:creationId xmlns:a16="http://schemas.microsoft.com/office/drawing/2014/main" id="{22F876C9-2576-5AF1-1FFC-05EA40CAC32A}"/>
              </a:ext>
            </a:extLst>
          </p:cNvPr>
          <p:cNvSpPr>
            <a:spLocks noGrp="1"/>
          </p:cNvSpPr>
          <p:nvPr>
            <p:ph type="body" idx="1"/>
          </p:nvPr>
        </p:nvSpPr>
        <p:spPr/>
        <p:txBody>
          <a:bodyPr>
            <a:normAutofit fontScale="92500" lnSpcReduction="20000"/>
          </a:bodyPr>
          <a:lstStyle/>
          <a:p>
            <a:pPr marL="50800" indent="0">
              <a:buNone/>
            </a:pPr>
            <a:r>
              <a:rPr lang="en-US" dirty="0"/>
              <a:t>2. Yellow Div (Middle Part of Page):</a:t>
            </a:r>
          </a:p>
          <a:p>
            <a:r>
              <a:rPr lang="en-US" dirty="0"/>
              <a:t> HTML Properties Used:</a:t>
            </a:r>
          </a:p>
          <a:p>
            <a:pPr marL="50800" indent="0">
              <a:buNone/>
            </a:pPr>
            <a:r>
              <a:rPr lang="en-US" dirty="0"/>
              <a:t>    	 - `&lt;div&gt;` element with class or id for styling.</a:t>
            </a:r>
          </a:p>
          <a:p>
            <a:pPr marL="50800" indent="0">
              <a:buNone/>
            </a:pPr>
            <a:r>
              <a:rPr lang="en-US" dirty="0"/>
              <a:t>     	- `&lt;h1&gt;` element for the heading.</a:t>
            </a:r>
          </a:p>
          <a:p>
            <a:pPr marL="50800" indent="0">
              <a:buNone/>
            </a:pPr>
            <a:r>
              <a:rPr lang="en-US" dirty="0"/>
              <a:t>     	- `&lt;p&gt;` element for the description.</a:t>
            </a:r>
          </a:p>
          <a:p>
            <a:pPr marL="50800" indent="0">
              <a:buNone/>
            </a:pPr>
            <a:r>
              <a:rPr lang="en-US" dirty="0"/>
              <a:t>     	- `&lt;input&gt;` element for text input.</a:t>
            </a:r>
          </a:p>
          <a:p>
            <a:pPr marL="50800" indent="0">
              <a:buNone/>
            </a:pPr>
            <a:r>
              <a:rPr lang="en-US" dirty="0"/>
              <a:t>     	- `&lt;button&gt;` element for the check button.</a:t>
            </a:r>
          </a:p>
          <a:p>
            <a:pPr marL="50800" indent="0">
              <a:buNone/>
            </a:pPr>
            <a:r>
              <a:rPr lang="en-US" dirty="0"/>
              <a:t>    	 - Result field as a `&lt;div&gt;` element for displaying the 	    prediction result.</a:t>
            </a:r>
          </a:p>
          <a:p>
            <a:r>
              <a:rPr lang="en-US" dirty="0"/>
              <a:t>Django Properties Used:</a:t>
            </a:r>
          </a:p>
          <a:p>
            <a:pPr marL="50800" indent="0">
              <a:buNone/>
            </a:pPr>
            <a:r>
              <a:rPr lang="en-US" dirty="0"/>
              <a:t>     	- Django templating for rendering dynamic content.</a:t>
            </a:r>
          </a:p>
          <a:p>
            <a:endParaRPr lang="en-US" dirty="0"/>
          </a:p>
          <a:p>
            <a:endParaRPr lang="en-US" dirty="0"/>
          </a:p>
          <a:p>
            <a:endParaRPr lang="en-US" dirty="0"/>
          </a:p>
          <a:p>
            <a:endParaRPr lang="en-US" dirty="0"/>
          </a:p>
          <a:p>
            <a:endParaRPr lang="en-US" dirty="0"/>
          </a:p>
          <a:p>
            <a:endParaRPr lang="en-US" dirty="0"/>
          </a:p>
          <a:p>
            <a:pPr marL="50800" indent="0">
              <a:buNone/>
            </a:pPr>
            <a:endParaRPr lang="en-US" dirty="0"/>
          </a:p>
        </p:txBody>
      </p:sp>
      <p:sp>
        <p:nvSpPr>
          <p:cNvPr id="4" name="Slide Number Placeholder 3">
            <a:extLst>
              <a:ext uri="{FF2B5EF4-FFF2-40B4-BE49-F238E27FC236}">
                <a16:creationId xmlns:a16="http://schemas.microsoft.com/office/drawing/2014/main" id="{418D142B-5A0A-9A24-673E-735647326E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pic>
        <p:nvPicPr>
          <p:cNvPr id="5" name="Google Shape;371;p38">
            <a:extLst>
              <a:ext uri="{FF2B5EF4-FFF2-40B4-BE49-F238E27FC236}">
                <a16:creationId xmlns:a16="http://schemas.microsoft.com/office/drawing/2014/main" id="{D2030B43-CD95-172A-9245-FCE138E42721}"/>
              </a:ext>
            </a:extLst>
          </p:cNvPr>
          <p:cNvPicPr preferRelativeResize="0"/>
          <p:nvPr/>
        </p:nvPicPr>
        <p:blipFill>
          <a:blip r:embed="rId2">
            <a:alphaModFix/>
          </a:blip>
          <a:stretch>
            <a:fillRect/>
          </a:stretch>
        </p:blipFill>
        <p:spPr>
          <a:xfrm>
            <a:off x="8093475" y="-2"/>
            <a:ext cx="1050525" cy="787875"/>
          </a:xfrm>
          <a:prstGeom prst="rect">
            <a:avLst/>
          </a:prstGeom>
          <a:noFill/>
          <a:ln>
            <a:noFill/>
          </a:ln>
        </p:spPr>
      </p:pic>
    </p:spTree>
    <p:extLst>
      <p:ext uri="{BB962C8B-B14F-4D97-AF65-F5344CB8AC3E}">
        <p14:creationId xmlns:p14="http://schemas.microsoft.com/office/powerpoint/2010/main" val="3626675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E33E-BFB6-F362-F840-87C87346F23F}"/>
              </a:ext>
            </a:extLst>
          </p:cNvPr>
          <p:cNvSpPr>
            <a:spLocks noGrp="1"/>
          </p:cNvSpPr>
          <p:nvPr>
            <p:ph type="title"/>
          </p:nvPr>
        </p:nvSpPr>
        <p:spPr>
          <a:xfrm>
            <a:off x="76108" y="437967"/>
            <a:ext cx="8259000" cy="1017900"/>
          </a:xfrm>
        </p:spPr>
        <p:txBody>
          <a:bodyPr/>
          <a:lstStyle/>
          <a:p>
            <a:r>
              <a:rPr lang="en-US" b="1" dirty="0">
                <a:solidFill>
                  <a:schemeClr val="tx1"/>
                </a:solidFill>
              </a:rPr>
              <a:t>WEB APPLICATION</a:t>
            </a:r>
            <a:endParaRPr lang="en-IN" b="1" dirty="0">
              <a:solidFill>
                <a:schemeClr val="tx1"/>
              </a:solidFill>
            </a:endParaRPr>
          </a:p>
        </p:txBody>
      </p:sp>
      <p:sp>
        <p:nvSpPr>
          <p:cNvPr id="3" name="Text Placeholder 2">
            <a:extLst>
              <a:ext uri="{FF2B5EF4-FFF2-40B4-BE49-F238E27FC236}">
                <a16:creationId xmlns:a16="http://schemas.microsoft.com/office/drawing/2014/main" id="{22F876C9-2576-5AF1-1FFC-05EA40CAC32A}"/>
              </a:ext>
            </a:extLst>
          </p:cNvPr>
          <p:cNvSpPr>
            <a:spLocks noGrp="1"/>
          </p:cNvSpPr>
          <p:nvPr>
            <p:ph type="body" idx="1"/>
          </p:nvPr>
        </p:nvSpPr>
        <p:spPr/>
        <p:txBody>
          <a:bodyPr>
            <a:normAutofit fontScale="70000" lnSpcReduction="20000"/>
          </a:bodyPr>
          <a:lstStyle/>
          <a:p>
            <a:r>
              <a:rPr lang="en-US" dirty="0"/>
              <a:t>Features</a:t>
            </a:r>
          </a:p>
          <a:p>
            <a:pPr marL="50800" indent="0">
              <a:buNone/>
            </a:pPr>
            <a:r>
              <a:rPr lang="en-US" dirty="0"/>
              <a:t>     	- Head: "Fake News Detection"</a:t>
            </a:r>
          </a:p>
          <a:p>
            <a:pPr marL="50800" indent="0">
              <a:buNone/>
            </a:pPr>
            <a:r>
              <a:rPr lang="en-US" dirty="0"/>
              <a:t>     	- Description: "Enter the news"</a:t>
            </a:r>
          </a:p>
          <a:p>
            <a:pPr marL="50800" indent="0">
              <a:buNone/>
            </a:pPr>
            <a:r>
              <a:rPr lang="en-US" dirty="0"/>
              <a:t>	- Text Field: Allows user to input news text.</a:t>
            </a:r>
          </a:p>
          <a:p>
            <a:pPr marL="50800" indent="0">
              <a:buNone/>
            </a:pPr>
            <a:r>
              <a:rPr lang="en-US" dirty="0"/>
              <a:t>    	 - Check Button: Triggers the prediction process.</a:t>
            </a:r>
          </a:p>
          <a:p>
            <a:pPr marL="50800" indent="0">
              <a:buNone/>
            </a:pPr>
            <a:r>
              <a:rPr lang="en-US" dirty="0"/>
              <a:t>    	 - Result Field: Displays the prediction result.</a:t>
            </a:r>
          </a:p>
          <a:p>
            <a:pPr marL="50800" indent="0">
              <a:buNone/>
            </a:pPr>
            <a:r>
              <a:rPr lang="en-US" dirty="0"/>
              <a:t>       	- For fake news: Red background.</a:t>
            </a:r>
          </a:p>
          <a:p>
            <a:pPr marL="50800" indent="0">
              <a:buNone/>
            </a:pPr>
            <a:r>
              <a:rPr lang="en-US" dirty="0"/>
              <a:t>       	- For true news: Green background.</a:t>
            </a:r>
          </a:p>
          <a:p>
            <a:pPr marL="50800" indent="0">
              <a:buNone/>
            </a:pPr>
            <a:r>
              <a:rPr lang="en-US" dirty="0"/>
              <a:t>       	- If user fails to input news or select a model, displays "Enter news, 	   enter model" in yellow.</a:t>
            </a:r>
          </a:p>
          <a:p>
            <a:pPr marL="50800" indent="0">
              <a:buNone/>
            </a:pPr>
            <a:endParaRPr lang="en-US" dirty="0"/>
          </a:p>
          <a:p>
            <a:r>
              <a:rPr lang="en-US" dirty="0"/>
              <a:t>Overall, the web application uses Django for rendering dynamic content and HTML properties for structuring and styling the page. It provides a user-friendly interface for predicting whether a news article is fake or true.</a:t>
            </a:r>
          </a:p>
          <a:p>
            <a:endParaRPr lang="en-US" dirty="0"/>
          </a:p>
          <a:p>
            <a:endParaRPr lang="en-US" dirty="0"/>
          </a:p>
          <a:p>
            <a:endParaRPr lang="en-US" dirty="0"/>
          </a:p>
          <a:p>
            <a:pPr marL="50800" indent="0">
              <a:buNone/>
            </a:pPr>
            <a:endParaRPr lang="en-US" dirty="0"/>
          </a:p>
        </p:txBody>
      </p:sp>
      <p:sp>
        <p:nvSpPr>
          <p:cNvPr id="4" name="Slide Number Placeholder 3">
            <a:extLst>
              <a:ext uri="{FF2B5EF4-FFF2-40B4-BE49-F238E27FC236}">
                <a16:creationId xmlns:a16="http://schemas.microsoft.com/office/drawing/2014/main" id="{418D142B-5A0A-9A24-673E-735647326E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pic>
        <p:nvPicPr>
          <p:cNvPr id="5" name="Google Shape;371;p38">
            <a:extLst>
              <a:ext uri="{FF2B5EF4-FFF2-40B4-BE49-F238E27FC236}">
                <a16:creationId xmlns:a16="http://schemas.microsoft.com/office/drawing/2014/main" id="{E2391428-9282-3423-15AE-3B3F2256E117}"/>
              </a:ext>
            </a:extLst>
          </p:cNvPr>
          <p:cNvPicPr preferRelativeResize="0"/>
          <p:nvPr/>
        </p:nvPicPr>
        <p:blipFill>
          <a:blip r:embed="rId2">
            <a:alphaModFix/>
          </a:blip>
          <a:stretch>
            <a:fillRect/>
          </a:stretch>
        </p:blipFill>
        <p:spPr>
          <a:xfrm>
            <a:off x="8093475" y="-2"/>
            <a:ext cx="1050525" cy="787875"/>
          </a:xfrm>
          <a:prstGeom prst="rect">
            <a:avLst/>
          </a:prstGeom>
          <a:noFill/>
          <a:ln>
            <a:noFill/>
          </a:ln>
        </p:spPr>
      </p:pic>
    </p:spTree>
    <p:extLst>
      <p:ext uri="{BB962C8B-B14F-4D97-AF65-F5344CB8AC3E}">
        <p14:creationId xmlns:p14="http://schemas.microsoft.com/office/powerpoint/2010/main" val="1237140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9"/>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377" name="Google Shape;377;p39"/>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alibri"/>
              <a:buNone/>
            </a:pPr>
            <a:fld id="{00000000-1234-1234-1234-123412341234}" type="slidenum">
              <a:rPr lang="en-US" sz="1200" b="0" i="0" u="none">
                <a:solidFill>
                  <a:srgbClr val="045C75"/>
                </a:solidFill>
                <a:latin typeface="Calibri"/>
                <a:ea typeface="Calibri"/>
                <a:cs typeface="Calibri"/>
                <a:sym typeface="Calibri"/>
              </a:rPr>
              <a:t>39</a:t>
            </a:fld>
            <a:endParaRPr/>
          </a:p>
        </p:txBody>
      </p:sp>
      <p:sp>
        <p:nvSpPr>
          <p:cNvPr id="378" name="Google Shape;378;p39"/>
          <p:cNvSpPr txBox="1"/>
          <p:nvPr/>
        </p:nvSpPr>
        <p:spPr>
          <a:xfrm>
            <a:off x="4974900" y="492500"/>
            <a:ext cx="27558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Times New Roman"/>
              <a:buNone/>
            </a:pPr>
            <a:r>
              <a:rPr lang="en-US" sz="4000" b="1" i="0" u="none" dirty="0">
                <a:solidFill>
                  <a:schemeClr val="dk1"/>
                </a:solidFill>
                <a:latin typeface="Times New Roman"/>
                <a:ea typeface="Times New Roman"/>
                <a:cs typeface="Times New Roman"/>
                <a:sym typeface="Times New Roman"/>
              </a:rPr>
              <a:t>Conclusion</a:t>
            </a:r>
            <a:endParaRPr sz="1000" b="1" dirty="0"/>
          </a:p>
        </p:txBody>
      </p:sp>
      <p:sp>
        <p:nvSpPr>
          <p:cNvPr id="379" name="Google Shape;379;p39"/>
          <p:cNvSpPr txBox="1"/>
          <p:nvPr/>
        </p:nvSpPr>
        <p:spPr>
          <a:xfrm>
            <a:off x="457200" y="2586050"/>
            <a:ext cx="8077200" cy="3693278"/>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Clr>
                <a:schemeClr val="dk1"/>
              </a:buClr>
              <a:buSzPts val="1100"/>
              <a:buFont typeface="Arial"/>
              <a:buNone/>
            </a:pPr>
            <a:r>
              <a:rPr lang="en-US" sz="1800" dirty="0">
                <a:solidFill>
                  <a:schemeClr val="lt1"/>
                </a:solidFill>
                <a:latin typeface="Times New Roman"/>
                <a:ea typeface="Times New Roman"/>
                <a:cs typeface="Times New Roman"/>
                <a:sym typeface="Times New Roman"/>
              </a:rPr>
              <a:t>The field of fake news detection research contains a vast dataset and many potential applications. We compare our model with the current dataset. Results indicates that the Maximum Accuracy of Support-Vector Machine algorithms is up to 92.8%. Thus, we developed our classification model for false news detectors using this classifier. The user can verify the news credibility by entering a phrase or keyword on the webpage.</a:t>
            </a:r>
            <a:endParaRPr sz="18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800" dirty="0">
                <a:solidFill>
                  <a:schemeClr val="lt1"/>
                </a:solidFill>
                <a:latin typeface="Times New Roman"/>
                <a:ea typeface="Times New Roman"/>
                <a:cs typeface="Times New Roman"/>
                <a:sym typeface="Times New Roman"/>
              </a:rPr>
              <a:t>We intend to develop our own dataset in the future that will be current and contain all the news pertinent to it. The database will be updated with the most recent data and real-time news. The next step is to train the model and analyze how its accuracy changes in light of the new data in order to enhance and refine it.</a:t>
            </a:r>
            <a:endParaRPr sz="18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8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800" dirty="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endParaRPr sz="1800" dirty="0">
              <a:solidFill>
                <a:schemeClr val="lt1"/>
              </a:solidFill>
              <a:latin typeface="Times New Roman"/>
              <a:ea typeface="Times New Roman"/>
              <a:cs typeface="Times New Roman"/>
              <a:sym typeface="Times New Roman"/>
            </a:endParaRPr>
          </a:p>
        </p:txBody>
      </p:sp>
      <p:pic>
        <p:nvPicPr>
          <p:cNvPr id="380" name="Google Shape;380;p39"/>
          <p:cNvPicPr preferRelativeResize="0"/>
          <p:nvPr/>
        </p:nvPicPr>
        <p:blipFill>
          <a:blip r:embed="rId3">
            <a:alphaModFix/>
          </a:blip>
          <a:stretch>
            <a:fillRect/>
          </a:stretch>
        </p:blipFill>
        <p:spPr>
          <a:xfrm>
            <a:off x="7924800" y="-1"/>
            <a:ext cx="121920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126" name="Google Shape;126;p17"/>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a:t>
            </a:fld>
            <a:endParaRPr/>
          </a:p>
        </p:txBody>
      </p:sp>
      <p:sp>
        <p:nvSpPr>
          <p:cNvPr id="127" name="Google Shape;127;p17"/>
          <p:cNvSpPr txBox="1"/>
          <p:nvPr/>
        </p:nvSpPr>
        <p:spPr>
          <a:xfrm>
            <a:off x="3668875" y="598675"/>
            <a:ext cx="51405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New Roman"/>
              <a:buNone/>
            </a:pPr>
            <a:r>
              <a:rPr lang="en-US" sz="4000" b="1" i="0" u="none">
                <a:solidFill>
                  <a:schemeClr val="dk1"/>
                </a:solidFill>
                <a:latin typeface="Times New Roman"/>
                <a:ea typeface="Times New Roman"/>
                <a:cs typeface="Times New Roman"/>
                <a:sym typeface="Times New Roman"/>
              </a:rPr>
              <a:t>Problem Statement</a:t>
            </a:r>
            <a:endParaRPr sz="4000" b="1"/>
          </a:p>
        </p:txBody>
      </p:sp>
      <p:sp>
        <p:nvSpPr>
          <p:cNvPr id="128" name="Google Shape;128;p17"/>
          <p:cNvSpPr txBox="1"/>
          <p:nvPr/>
        </p:nvSpPr>
        <p:spPr>
          <a:xfrm>
            <a:off x="457200" y="3050125"/>
            <a:ext cx="8458200" cy="138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800">
              <a:solidFill>
                <a:schemeClr val="dk1"/>
              </a:solidFill>
            </a:endParaRPr>
          </a:p>
          <a:p>
            <a:pPr marL="0" marR="0" lvl="0" indent="0" algn="ctr" rtl="0">
              <a:lnSpc>
                <a:spcPct val="100000"/>
              </a:lnSpc>
              <a:spcBef>
                <a:spcPts val="0"/>
              </a:spcBef>
              <a:spcAft>
                <a:spcPts val="0"/>
              </a:spcAft>
              <a:buClr>
                <a:schemeClr val="dk1"/>
              </a:buClr>
              <a:buSzPts val="1800"/>
              <a:buFont typeface="Arial"/>
              <a:buNone/>
            </a:pPr>
            <a:r>
              <a:rPr lang="en-US" sz="2400" b="0" i="0" u="none">
                <a:solidFill>
                  <a:schemeClr val="lt1"/>
                </a:solidFill>
                <a:latin typeface="Arial"/>
                <a:ea typeface="Arial"/>
                <a:cs typeface="Arial"/>
                <a:sym typeface="Arial"/>
              </a:rPr>
              <a:t>To </a:t>
            </a:r>
            <a:r>
              <a:rPr lang="en-US" sz="2400">
                <a:solidFill>
                  <a:schemeClr val="lt1"/>
                </a:solidFill>
              </a:rPr>
              <a:t>Find best classifier algorithm for false news detection using Machine learning techniques </a:t>
            </a:r>
            <a:endParaRPr sz="2400">
              <a:solidFill>
                <a:schemeClr val="lt1"/>
              </a:solidFill>
            </a:endParaRPr>
          </a:p>
        </p:txBody>
      </p:sp>
      <p:pic>
        <p:nvPicPr>
          <p:cNvPr id="129" name="Google Shape;129;p17"/>
          <p:cNvPicPr preferRelativeResize="0"/>
          <p:nvPr/>
        </p:nvPicPr>
        <p:blipFill>
          <a:blip r:embed="rId3">
            <a:alphaModFix/>
          </a:blip>
          <a:stretch>
            <a:fillRect/>
          </a:stretch>
        </p:blipFill>
        <p:spPr>
          <a:xfrm>
            <a:off x="8036000" y="-2"/>
            <a:ext cx="1108000" cy="831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txBox="1">
            <a:spLocks noGrp="1"/>
          </p:cNvSpPr>
          <p:nvPr>
            <p:ph type="title"/>
          </p:nvPr>
        </p:nvSpPr>
        <p:spPr>
          <a:xfrm>
            <a:off x="2124700" y="0"/>
            <a:ext cx="8229600" cy="11430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References</a:t>
            </a:r>
            <a:endParaRPr b="1"/>
          </a:p>
        </p:txBody>
      </p:sp>
      <p:sp>
        <p:nvSpPr>
          <p:cNvPr id="386" name="Google Shape;386;p40"/>
          <p:cNvSpPr txBox="1">
            <a:spLocks noGrp="1"/>
          </p:cNvSpPr>
          <p:nvPr>
            <p:ph type="body" idx="1"/>
          </p:nvPr>
        </p:nvSpPr>
        <p:spPr>
          <a:xfrm>
            <a:off x="822325" y="1735762"/>
            <a:ext cx="7788300" cy="4554600"/>
          </a:xfrm>
          <a:prstGeom prst="rect">
            <a:avLst/>
          </a:prstGeom>
          <a:noFill/>
          <a:ln>
            <a:noFill/>
          </a:ln>
        </p:spPr>
        <p:txBody>
          <a:bodyPr spcFirstLastPara="1" wrap="square" lIns="91425" tIns="45700" rIns="91425" bIns="45700" anchor="t" anchorCtr="0">
            <a:noAutofit/>
          </a:bodyPr>
          <a:lstStyle/>
          <a:p>
            <a:pPr marL="273050" marR="0" lvl="0" indent="-291465" algn="l" rtl="0">
              <a:lnSpc>
                <a:spcPct val="100000"/>
              </a:lnSpc>
              <a:spcBef>
                <a:spcPts val="0"/>
              </a:spcBef>
              <a:spcAft>
                <a:spcPts val="0"/>
              </a:spcAft>
              <a:buSzPts val="2000"/>
              <a:buFont typeface="Noto Sans Symbols"/>
              <a:buChar char="●"/>
            </a:pPr>
            <a:r>
              <a:rPr lang="en-US" sz="2000">
                <a:latin typeface="Times New Roman"/>
                <a:ea typeface="Times New Roman"/>
                <a:cs typeface="Times New Roman"/>
                <a:sym typeface="Times New Roman"/>
              </a:rPr>
              <a:t>Iftikhar Ahmad et al. “Fake news detection using machine learning ensemble methods”. In: Complexity 2020 (2020). </a:t>
            </a:r>
            <a:endParaRPr sz="2000"/>
          </a:p>
          <a:p>
            <a:pPr marL="273050" marR="0" lvl="0" indent="-291465" algn="l" rtl="0">
              <a:lnSpc>
                <a:spcPct val="100000"/>
              </a:lnSpc>
              <a:spcBef>
                <a:spcPts val="360"/>
              </a:spcBef>
              <a:spcAft>
                <a:spcPts val="0"/>
              </a:spcAft>
              <a:buSzPts val="2000"/>
              <a:buFont typeface="Noto Sans Symbols"/>
              <a:buChar char="●"/>
            </a:pPr>
            <a:r>
              <a:rPr lang="en-US" sz="2000">
                <a:latin typeface="Times New Roman"/>
                <a:ea typeface="Times New Roman"/>
                <a:cs typeface="Times New Roman"/>
                <a:sym typeface="Times New Roman"/>
              </a:rPr>
              <a:t>Monther Aldwairi and Ali Alwahedi. “Detecting fake news in social media networks”. In: Procedia Computer Science 141 (2018), pp. 215–222. </a:t>
            </a:r>
            <a:endParaRPr sz="2000"/>
          </a:p>
          <a:p>
            <a:pPr marL="273050" marR="0" lvl="0" indent="-291465" algn="l" rtl="0">
              <a:lnSpc>
                <a:spcPct val="100000"/>
              </a:lnSpc>
              <a:spcBef>
                <a:spcPts val="360"/>
              </a:spcBef>
              <a:spcAft>
                <a:spcPts val="0"/>
              </a:spcAft>
              <a:buSzPts val="2000"/>
              <a:buFont typeface="Noto Sans Symbols"/>
              <a:buChar char="●"/>
            </a:pPr>
            <a:r>
              <a:rPr lang="en-US" sz="2000">
                <a:latin typeface="Times New Roman"/>
                <a:ea typeface="Times New Roman"/>
                <a:cs typeface="Times New Roman"/>
                <a:sym typeface="Times New Roman"/>
              </a:rPr>
              <a:t>Cody Buntain and Jennifer Golbeck. “Automatically identifying fake news in popular twitter threads”. In: 2017 IEEE International Conference on Smart Cloud (SmartCloud). IEEE. 2017, pp. 208–215.</a:t>
            </a:r>
            <a:endParaRPr sz="2000"/>
          </a:p>
          <a:p>
            <a:pPr marL="273050" marR="0" lvl="0" indent="-291465" algn="l" rtl="0">
              <a:lnSpc>
                <a:spcPct val="100000"/>
              </a:lnSpc>
              <a:spcBef>
                <a:spcPts val="360"/>
              </a:spcBef>
              <a:spcAft>
                <a:spcPts val="0"/>
              </a:spcAft>
              <a:buSzPts val="2000"/>
              <a:buFont typeface="Noto Sans Symbols"/>
              <a:buChar char="●"/>
            </a:pPr>
            <a:r>
              <a:rPr lang="en-US" sz="2000">
                <a:latin typeface="Times New Roman"/>
                <a:ea typeface="Times New Roman"/>
                <a:cs typeface="Times New Roman"/>
                <a:sym typeface="Times New Roman"/>
              </a:rPr>
              <a:t>Nadia K Conroy, Victoria L Rubin, and Yimin Chen. “Automatic deception detection: Methods for finding fake news”. In: Proceedings of the association for information science and technology 52.1 (2015), pp. 1–4.</a:t>
            </a:r>
            <a:endParaRPr sz="2000">
              <a:latin typeface="Times New Roman"/>
              <a:ea typeface="Times New Roman"/>
              <a:cs typeface="Times New Roman"/>
              <a:sym typeface="Times New Roman"/>
            </a:endParaRPr>
          </a:p>
          <a:p>
            <a:pPr marL="273050" marR="0" lvl="0" indent="-291465" algn="l" rtl="0">
              <a:lnSpc>
                <a:spcPct val="100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Marco L Della Vedova et al. “Automatic online fake news detection combining content and social signals”. In: 2018 22nd Conference of Open Innovations Association (FRUCT). IEEE. 2018, pp. 272–279.</a:t>
            </a:r>
            <a:endParaRPr sz="2000">
              <a:latin typeface="Times New Roman"/>
              <a:ea typeface="Times New Roman"/>
              <a:cs typeface="Times New Roman"/>
              <a:sym typeface="Times New Roman"/>
            </a:endParaRPr>
          </a:p>
          <a:p>
            <a:pPr marL="273050" marR="0" lvl="0" indent="-164465" algn="l" rtl="0">
              <a:spcBef>
                <a:spcPts val="360"/>
              </a:spcBef>
              <a:spcAft>
                <a:spcPts val="0"/>
              </a:spcAft>
              <a:buClr>
                <a:srgbClr val="0BD0D9"/>
              </a:buClr>
              <a:buSzPts val="1710"/>
              <a:buFont typeface="Noto Sans Symbols"/>
              <a:buNone/>
            </a:pPr>
            <a:endParaRPr sz="2000" b="0" i="0" u="none">
              <a:solidFill>
                <a:schemeClr val="dk1"/>
              </a:solidFill>
              <a:latin typeface="Constantia"/>
              <a:ea typeface="Constantia"/>
              <a:cs typeface="Constantia"/>
              <a:sym typeface="Constantia"/>
            </a:endParaRPr>
          </a:p>
        </p:txBody>
      </p:sp>
      <p:sp>
        <p:nvSpPr>
          <p:cNvPr id="387" name="Google Shape;387;p40"/>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388" name="Google Shape;388;p40"/>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alibri"/>
              <a:buNone/>
            </a:pPr>
            <a:fld id="{00000000-1234-1234-1234-123412341234}" type="slidenum">
              <a:rPr lang="en-US" sz="1200" b="0" i="0" u="none">
                <a:solidFill>
                  <a:srgbClr val="045C75"/>
                </a:solidFill>
                <a:latin typeface="Calibri"/>
                <a:ea typeface="Calibri"/>
                <a:cs typeface="Calibri"/>
                <a:sym typeface="Calibri"/>
              </a:rPr>
              <a:t>40</a:t>
            </a:fld>
            <a:endParaRPr/>
          </a:p>
        </p:txBody>
      </p:sp>
      <p:pic>
        <p:nvPicPr>
          <p:cNvPr id="389" name="Google Shape;389;p40"/>
          <p:cNvPicPr preferRelativeResize="0"/>
          <p:nvPr/>
        </p:nvPicPr>
        <p:blipFill>
          <a:blip r:embed="rId3">
            <a:alphaModFix/>
          </a:blip>
          <a:stretch>
            <a:fillRect/>
          </a:stretch>
        </p:blipFill>
        <p:spPr>
          <a:xfrm>
            <a:off x="7826100" y="-1"/>
            <a:ext cx="1317900" cy="988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1"/>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395" name="Google Shape;395;p41"/>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alibri"/>
              <a:buNone/>
            </a:pPr>
            <a:fld id="{00000000-1234-1234-1234-123412341234}" type="slidenum">
              <a:rPr lang="en-US" sz="1200" b="0" i="0" u="none">
                <a:solidFill>
                  <a:srgbClr val="045C75"/>
                </a:solidFill>
                <a:latin typeface="Calibri"/>
                <a:ea typeface="Calibri"/>
                <a:cs typeface="Calibri"/>
                <a:sym typeface="Calibri"/>
              </a:rPr>
              <a:t>41</a:t>
            </a:fld>
            <a:endParaRPr/>
          </a:p>
        </p:txBody>
      </p:sp>
      <p:sp>
        <p:nvSpPr>
          <p:cNvPr id="396" name="Google Shape;396;p41"/>
          <p:cNvSpPr txBox="1"/>
          <p:nvPr/>
        </p:nvSpPr>
        <p:spPr>
          <a:xfrm>
            <a:off x="2918075" y="3521500"/>
            <a:ext cx="64770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Calibri"/>
              <a:buNone/>
            </a:pPr>
            <a:r>
              <a:rPr lang="en-US" sz="6000" i="0" u="none">
                <a:solidFill>
                  <a:schemeClr val="lt1"/>
                </a:solidFill>
                <a:latin typeface="Lobster"/>
                <a:ea typeface="Lobster"/>
                <a:cs typeface="Lobster"/>
                <a:sym typeface="Lobster"/>
              </a:rPr>
              <a:t>Thank you</a:t>
            </a:r>
            <a:endParaRPr sz="3400">
              <a:solidFill>
                <a:schemeClr val="lt1"/>
              </a:solidFill>
              <a:latin typeface="Lobster"/>
              <a:ea typeface="Lobster"/>
              <a:cs typeface="Lobster"/>
              <a:sym typeface="Lobster"/>
            </a:endParaRPr>
          </a:p>
        </p:txBody>
      </p:sp>
      <p:pic>
        <p:nvPicPr>
          <p:cNvPr id="397" name="Google Shape;397;p41"/>
          <p:cNvPicPr preferRelativeResize="0"/>
          <p:nvPr/>
        </p:nvPicPr>
        <p:blipFill>
          <a:blip r:embed="rId3">
            <a:alphaModFix/>
          </a:blip>
          <a:stretch>
            <a:fillRect/>
          </a:stretch>
        </p:blipFill>
        <p:spPr>
          <a:xfrm>
            <a:off x="7730700" y="-7"/>
            <a:ext cx="1413300" cy="105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135" name="Google Shape;135;p18"/>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a:t>
            </a:fld>
            <a:endParaRPr/>
          </a:p>
        </p:txBody>
      </p:sp>
      <p:sp>
        <p:nvSpPr>
          <p:cNvPr id="136" name="Google Shape;136;p18"/>
          <p:cNvSpPr txBox="1"/>
          <p:nvPr/>
        </p:nvSpPr>
        <p:spPr>
          <a:xfrm>
            <a:off x="3731725" y="510750"/>
            <a:ext cx="48768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Literature survey</a:t>
            </a:r>
            <a:endParaRPr b="1"/>
          </a:p>
        </p:txBody>
      </p:sp>
      <p:pic>
        <p:nvPicPr>
          <p:cNvPr id="137" name="Google Shape;137;p18"/>
          <p:cNvPicPr preferRelativeResize="0"/>
          <p:nvPr/>
        </p:nvPicPr>
        <p:blipFill>
          <a:blip r:embed="rId3">
            <a:alphaModFix/>
          </a:blip>
          <a:stretch>
            <a:fillRect/>
          </a:stretch>
        </p:blipFill>
        <p:spPr>
          <a:xfrm>
            <a:off x="8118000" y="-2"/>
            <a:ext cx="1026000" cy="769500"/>
          </a:xfrm>
          <a:prstGeom prst="rect">
            <a:avLst/>
          </a:prstGeom>
          <a:noFill/>
          <a:ln>
            <a:noFill/>
          </a:ln>
        </p:spPr>
      </p:pic>
      <p:pic>
        <p:nvPicPr>
          <p:cNvPr id="138" name="Google Shape;138;p18"/>
          <p:cNvPicPr preferRelativeResize="0"/>
          <p:nvPr/>
        </p:nvPicPr>
        <p:blipFill>
          <a:blip r:embed="rId4">
            <a:alphaModFix/>
          </a:blip>
          <a:stretch>
            <a:fillRect/>
          </a:stretch>
        </p:blipFill>
        <p:spPr>
          <a:xfrm>
            <a:off x="649250" y="2188250"/>
            <a:ext cx="8037550" cy="4168100"/>
          </a:xfrm>
          <a:prstGeom prst="rect">
            <a:avLst/>
          </a:prstGeom>
          <a:noFill/>
          <a:ln>
            <a:noFill/>
          </a:ln>
        </p:spPr>
      </p:pic>
      <p:sp>
        <p:nvSpPr>
          <p:cNvPr id="139" name="Google Shape;139;p18"/>
          <p:cNvSpPr txBox="1"/>
          <p:nvPr/>
        </p:nvSpPr>
        <p:spPr>
          <a:xfrm>
            <a:off x="649250" y="1663150"/>
            <a:ext cx="10260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YEAR</a:t>
            </a:r>
            <a:endParaRPr sz="1700">
              <a:solidFill>
                <a:schemeClr val="lt1"/>
              </a:solidFill>
              <a:latin typeface="Calibri"/>
              <a:ea typeface="Calibri"/>
              <a:cs typeface="Calibri"/>
              <a:sym typeface="Calibri"/>
            </a:endParaRPr>
          </a:p>
        </p:txBody>
      </p:sp>
      <p:sp>
        <p:nvSpPr>
          <p:cNvPr id="140" name="Google Shape;140;p18"/>
          <p:cNvSpPr txBox="1"/>
          <p:nvPr/>
        </p:nvSpPr>
        <p:spPr>
          <a:xfrm>
            <a:off x="1595725" y="1663150"/>
            <a:ext cx="15108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AUTHOR</a:t>
            </a:r>
            <a:endParaRPr sz="2300">
              <a:solidFill>
                <a:schemeClr val="lt1"/>
              </a:solidFill>
              <a:latin typeface="Calibri"/>
              <a:ea typeface="Calibri"/>
              <a:cs typeface="Calibri"/>
              <a:sym typeface="Calibri"/>
            </a:endParaRPr>
          </a:p>
        </p:txBody>
      </p:sp>
      <p:sp>
        <p:nvSpPr>
          <p:cNvPr id="141" name="Google Shape;141;p18"/>
          <p:cNvSpPr txBox="1"/>
          <p:nvPr/>
        </p:nvSpPr>
        <p:spPr>
          <a:xfrm>
            <a:off x="3525075" y="1692400"/>
            <a:ext cx="13914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TITLE</a:t>
            </a:r>
            <a:endParaRPr sz="2300">
              <a:solidFill>
                <a:schemeClr val="lt1"/>
              </a:solidFill>
              <a:latin typeface="Calibri"/>
              <a:ea typeface="Calibri"/>
              <a:cs typeface="Calibri"/>
              <a:sym typeface="Calibri"/>
            </a:endParaRPr>
          </a:p>
        </p:txBody>
      </p:sp>
      <p:sp>
        <p:nvSpPr>
          <p:cNvPr id="142" name="Google Shape;142;p18"/>
          <p:cNvSpPr txBox="1"/>
          <p:nvPr/>
        </p:nvSpPr>
        <p:spPr>
          <a:xfrm>
            <a:off x="5335025" y="1645900"/>
            <a:ext cx="1669800" cy="1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MODEL</a:t>
            </a:r>
            <a:endParaRPr sz="2300">
              <a:solidFill>
                <a:schemeClr val="lt1"/>
              </a:solidFill>
              <a:latin typeface="Calibri"/>
              <a:ea typeface="Calibri"/>
              <a:cs typeface="Calibri"/>
              <a:sym typeface="Calibri"/>
            </a:endParaRPr>
          </a:p>
        </p:txBody>
      </p:sp>
      <p:sp>
        <p:nvSpPr>
          <p:cNvPr id="143" name="Google Shape;143;p18"/>
          <p:cNvSpPr txBox="1"/>
          <p:nvPr/>
        </p:nvSpPr>
        <p:spPr>
          <a:xfrm>
            <a:off x="7004825" y="1645900"/>
            <a:ext cx="1510800" cy="1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ACCURACY</a:t>
            </a:r>
            <a:endParaRPr sz="23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149" name="Google Shape;149;p19"/>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alibri"/>
              <a:buNone/>
            </a:pPr>
            <a:fld id="{00000000-1234-1234-1234-123412341234}" type="slidenum">
              <a:rPr lang="en-US" sz="1200" b="0" i="0" u="none">
                <a:solidFill>
                  <a:srgbClr val="045C75"/>
                </a:solidFill>
                <a:latin typeface="Calibri"/>
                <a:ea typeface="Calibri"/>
                <a:cs typeface="Calibri"/>
                <a:sym typeface="Calibri"/>
              </a:rPr>
              <a:t>6</a:t>
            </a:fld>
            <a:endParaRPr/>
          </a:p>
        </p:txBody>
      </p:sp>
      <p:sp>
        <p:nvSpPr>
          <p:cNvPr id="150" name="Google Shape;150;p19"/>
          <p:cNvSpPr txBox="1"/>
          <p:nvPr/>
        </p:nvSpPr>
        <p:spPr>
          <a:xfrm>
            <a:off x="3817050" y="448650"/>
            <a:ext cx="44982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Literature survey</a:t>
            </a:r>
            <a:endParaRPr b="1"/>
          </a:p>
        </p:txBody>
      </p:sp>
      <p:pic>
        <p:nvPicPr>
          <p:cNvPr id="151" name="Google Shape;151;p19"/>
          <p:cNvPicPr preferRelativeResize="0"/>
          <p:nvPr/>
        </p:nvPicPr>
        <p:blipFill>
          <a:blip r:embed="rId3">
            <a:alphaModFix/>
          </a:blip>
          <a:stretch>
            <a:fillRect/>
          </a:stretch>
        </p:blipFill>
        <p:spPr>
          <a:xfrm>
            <a:off x="8118000" y="-2"/>
            <a:ext cx="1026000" cy="769500"/>
          </a:xfrm>
          <a:prstGeom prst="rect">
            <a:avLst/>
          </a:prstGeom>
          <a:noFill/>
          <a:ln>
            <a:noFill/>
          </a:ln>
        </p:spPr>
      </p:pic>
      <p:pic>
        <p:nvPicPr>
          <p:cNvPr id="152" name="Google Shape;152;p19"/>
          <p:cNvPicPr preferRelativeResize="0"/>
          <p:nvPr/>
        </p:nvPicPr>
        <p:blipFill>
          <a:blip r:embed="rId4">
            <a:alphaModFix/>
          </a:blip>
          <a:stretch>
            <a:fillRect/>
          </a:stretch>
        </p:blipFill>
        <p:spPr>
          <a:xfrm>
            <a:off x="807800" y="2314551"/>
            <a:ext cx="7878999" cy="3909650"/>
          </a:xfrm>
          <a:prstGeom prst="rect">
            <a:avLst/>
          </a:prstGeom>
          <a:noFill/>
          <a:ln>
            <a:noFill/>
          </a:ln>
        </p:spPr>
      </p:pic>
      <p:sp>
        <p:nvSpPr>
          <p:cNvPr id="153" name="Google Shape;153;p19"/>
          <p:cNvSpPr txBox="1"/>
          <p:nvPr/>
        </p:nvSpPr>
        <p:spPr>
          <a:xfrm>
            <a:off x="814113" y="1698050"/>
            <a:ext cx="10260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YEAR</a:t>
            </a:r>
            <a:endParaRPr sz="1700">
              <a:solidFill>
                <a:schemeClr val="lt1"/>
              </a:solidFill>
              <a:latin typeface="Calibri"/>
              <a:ea typeface="Calibri"/>
              <a:cs typeface="Calibri"/>
              <a:sym typeface="Calibri"/>
            </a:endParaRPr>
          </a:p>
        </p:txBody>
      </p:sp>
      <p:sp>
        <p:nvSpPr>
          <p:cNvPr id="154" name="Google Shape;154;p19"/>
          <p:cNvSpPr txBox="1"/>
          <p:nvPr/>
        </p:nvSpPr>
        <p:spPr>
          <a:xfrm>
            <a:off x="1760588" y="1698050"/>
            <a:ext cx="15108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AUTHOR</a:t>
            </a:r>
            <a:endParaRPr sz="2300">
              <a:solidFill>
                <a:schemeClr val="lt1"/>
              </a:solidFill>
              <a:latin typeface="Calibri"/>
              <a:ea typeface="Calibri"/>
              <a:cs typeface="Calibri"/>
              <a:sym typeface="Calibri"/>
            </a:endParaRPr>
          </a:p>
        </p:txBody>
      </p:sp>
      <p:sp>
        <p:nvSpPr>
          <p:cNvPr id="155" name="Google Shape;155;p19"/>
          <p:cNvSpPr txBox="1"/>
          <p:nvPr/>
        </p:nvSpPr>
        <p:spPr>
          <a:xfrm>
            <a:off x="3689938" y="1727300"/>
            <a:ext cx="13914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TITLE</a:t>
            </a:r>
            <a:endParaRPr sz="2300">
              <a:solidFill>
                <a:schemeClr val="lt1"/>
              </a:solidFill>
              <a:latin typeface="Calibri"/>
              <a:ea typeface="Calibri"/>
              <a:cs typeface="Calibri"/>
              <a:sym typeface="Calibri"/>
            </a:endParaRPr>
          </a:p>
        </p:txBody>
      </p:sp>
      <p:sp>
        <p:nvSpPr>
          <p:cNvPr id="156" name="Google Shape;156;p19"/>
          <p:cNvSpPr txBox="1"/>
          <p:nvPr/>
        </p:nvSpPr>
        <p:spPr>
          <a:xfrm>
            <a:off x="5499888" y="1680800"/>
            <a:ext cx="1669800" cy="1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MODEL</a:t>
            </a:r>
            <a:endParaRPr sz="2300">
              <a:solidFill>
                <a:schemeClr val="lt1"/>
              </a:solidFill>
              <a:latin typeface="Calibri"/>
              <a:ea typeface="Calibri"/>
              <a:cs typeface="Calibri"/>
              <a:sym typeface="Calibri"/>
            </a:endParaRPr>
          </a:p>
        </p:txBody>
      </p:sp>
      <p:sp>
        <p:nvSpPr>
          <p:cNvPr id="157" name="Google Shape;157;p19"/>
          <p:cNvSpPr txBox="1"/>
          <p:nvPr/>
        </p:nvSpPr>
        <p:spPr>
          <a:xfrm>
            <a:off x="7169688" y="1680800"/>
            <a:ext cx="1510800" cy="1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ACCURACY</a:t>
            </a:r>
            <a:endParaRPr sz="23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2032750" y="23435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Data Set</a:t>
            </a:r>
            <a:endParaRPr b="1"/>
          </a:p>
        </p:txBody>
      </p:sp>
      <p:sp>
        <p:nvSpPr>
          <p:cNvPr id="163" name="Google Shape;163;p20"/>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164" name="Google Shape;164;p20"/>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sp>
        <p:nvSpPr>
          <p:cNvPr id="165" name="Google Shape;165;p20"/>
          <p:cNvSpPr txBox="1"/>
          <p:nvPr/>
        </p:nvSpPr>
        <p:spPr>
          <a:xfrm>
            <a:off x="609600" y="2743200"/>
            <a:ext cx="8153400" cy="2247300"/>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chemeClr val="lt1"/>
              </a:buClr>
              <a:buSzPts val="2000"/>
              <a:buFont typeface="Times New Roman"/>
              <a:buChar char="●"/>
            </a:pPr>
            <a:r>
              <a:rPr lang="en-US" sz="2000" b="0" i="0" u="none" dirty="0">
                <a:solidFill>
                  <a:schemeClr val="lt1"/>
                </a:solidFill>
                <a:latin typeface="Times New Roman"/>
                <a:ea typeface="Times New Roman"/>
                <a:cs typeface="Times New Roman"/>
                <a:sym typeface="Times New Roman"/>
              </a:rPr>
              <a:t> The </a:t>
            </a:r>
            <a:r>
              <a:rPr lang="en-US" sz="2000" dirty="0">
                <a:solidFill>
                  <a:schemeClr val="lt1"/>
                </a:solidFill>
                <a:latin typeface="Times New Roman"/>
                <a:ea typeface="Times New Roman"/>
                <a:cs typeface="Times New Roman"/>
                <a:sym typeface="Times New Roman"/>
              </a:rPr>
              <a:t>False News</a:t>
            </a:r>
            <a:r>
              <a:rPr lang="en-US" sz="2000" b="0" i="0" u="none" dirty="0">
                <a:solidFill>
                  <a:schemeClr val="lt1"/>
                </a:solidFill>
                <a:latin typeface="Times New Roman"/>
                <a:ea typeface="Times New Roman"/>
                <a:cs typeface="Times New Roman"/>
                <a:sym typeface="Times New Roman"/>
              </a:rPr>
              <a:t> dataset from the </a:t>
            </a:r>
            <a:r>
              <a:rPr lang="en-US" sz="2000" dirty="0">
                <a:solidFill>
                  <a:schemeClr val="lt1"/>
                </a:solidFill>
                <a:latin typeface="Times New Roman"/>
                <a:ea typeface="Times New Roman"/>
                <a:cs typeface="Times New Roman"/>
                <a:sym typeface="Times New Roman"/>
              </a:rPr>
              <a:t>Kaggle </a:t>
            </a:r>
            <a:r>
              <a:rPr lang="en-US" sz="2000" b="0" i="0" u="none" dirty="0">
                <a:solidFill>
                  <a:schemeClr val="lt1"/>
                </a:solidFill>
                <a:latin typeface="Times New Roman"/>
                <a:ea typeface="Times New Roman"/>
                <a:cs typeface="Times New Roman"/>
                <a:sym typeface="Times New Roman"/>
              </a:rPr>
              <a:t>machine learning repository</a:t>
            </a:r>
            <a:endParaRPr sz="2000" dirty="0">
              <a:solidFill>
                <a:schemeClr val="lt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 The True News dataset from the Kaggle machine learning repository.</a:t>
            </a:r>
            <a:endParaRPr sz="2000" dirty="0">
              <a:solidFill>
                <a:schemeClr val="lt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lt1"/>
              </a:buClr>
              <a:buSzPts val="2000"/>
              <a:buFont typeface="Times New Roman"/>
              <a:buChar char="●"/>
            </a:pPr>
            <a:r>
              <a:rPr lang="en-US" sz="2000" b="0" i="0" u="none" dirty="0">
                <a:solidFill>
                  <a:schemeClr val="lt1"/>
                </a:solidFill>
                <a:latin typeface="Times New Roman"/>
                <a:ea typeface="Times New Roman"/>
                <a:cs typeface="Times New Roman"/>
                <a:sym typeface="Times New Roman"/>
              </a:rPr>
              <a:t> The </a:t>
            </a:r>
            <a:r>
              <a:rPr lang="en-US" sz="2000" dirty="0">
                <a:solidFill>
                  <a:schemeClr val="lt1"/>
                </a:solidFill>
                <a:latin typeface="Times New Roman"/>
                <a:ea typeface="Times New Roman"/>
                <a:cs typeface="Times New Roman"/>
                <a:sym typeface="Times New Roman"/>
              </a:rPr>
              <a:t>D</a:t>
            </a:r>
            <a:r>
              <a:rPr lang="en-US" sz="2000" b="0" i="0" u="none" dirty="0">
                <a:solidFill>
                  <a:schemeClr val="lt1"/>
                </a:solidFill>
                <a:latin typeface="Times New Roman"/>
                <a:ea typeface="Times New Roman"/>
                <a:cs typeface="Times New Roman"/>
                <a:sym typeface="Times New Roman"/>
              </a:rPr>
              <a:t>ataset consists of 4 attributes and 5000 </a:t>
            </a:r>
            <a:r>
              <a:rPr lang="en-US" sz="2000" dirty="0">
                <a:solidFill>
                  <a:schemeClr val="lt1"/>
                </a:solidFill>
                <a:latin typeface="Times New Roman"/>
                <a:ea typeface="Times New Roman"/>
                <a:cs typeface="Times New Roman"/>
                <a:sym typeface="Times New Roman"/>
              </a:rPr>
              <a:t>unique values</a:t>
            </a:r>
            <a:r>
              <a:rPr lang="en-US" sz="2000" b="0" i="0" u="none" dirty="0">
                <a:solidFill>
                  <a:schemeClr val="lt1"/>
                </a:solidFill>
                <a:latin typeface="Times New Roman"/>
                <a:ea typeface="Times New Roman"/>
                <a:cs typeface="Times New Roman"/>
                <a:sym typeface="Times New Roman"/>
              </a:rPr>
              <a:t>.</a:t>
            </a:r>
            <a:endParaRPr sz="2000" dirty="0">
              <a:solidFill>
                <a:schemeClr val="lt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 There are 3 categorical attributes and 1 Date attribute.</a:t>
            </a:r>
            <a:endParaRPr sz="2000" dirty="0">
              <a:solidFill>
                <a:schemeClr val="lt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 Categorical Attributes were Title, Text, Subject that describes the property        </a:t>
            </a:r>
            <a:endParaRPr sz="2000"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dirty="0">
                <a:solidFill>
                  <a:schemeClr val="lt1"/>
                </a:solidFill>
                <a:latin typeface="Times New Roman"/>
                <a:ea typeface="Times New Roman"/>
                <a:cs typeface="Times New Roman"/>
                <a:sym typeface="Times New Roman"/>
              </a:rPr>
              <a:t> of text under sections news, politics, others.</a:t>
            </a:r>
            <a:endParaRPr sz="2000" dirty="0">
              <a:solidFill>
                <a:schemeClr val="lt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 Date Attribute represents the date that news being spread on.</a:t>
            </a:r>
            <a:endParaRPr sz="2000" dirty="0">
              <a:solidFill>
                <a:schemeClr val="lt1"/>
              </a:solidFill>
              <a:latin typeface="Times New Roman"/>
              <a:ea typeface="Times New Roman"/>
              <a:cs typeface="Times New Roman"/>
              <a:sym typeface="Times New Roman"/>
            </a:endParaRPr>
          </a:p>
        </p:txBody>
      </p:sp>
      <p:pic>
        <p:nvPicPr>
          <p:cNvPr id="166" name="Google Shape;166;p20"/>
          <p:cNvPicPr preferRelativeResize="0"/>
          <p:nvPr/>
        </p:nvPicPr>
        <p:blipFill>
          <a:blip r:embed="rId3">
            <a:alphaModFix/>
          </a:blip>
          <a:stretch>
            <a:fillRect/>
          </a:stretch>
        </p:blipFill>
        <p:spPr>
          <a:xfrm>
            <a:off x="7730700" y="-7"/>
            <a:ext cx="1413300" cy="105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172" name="Google Shape;172;p21"/>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alibri"/>
              <a:buNone/>
            </a:pPr>
            <a:fld id="{00000000-1234-1234-1234-123412341234}" type="slidenum">
              <a:rPr lang="en-US" sz="1200" b="0" i="0" u="none">
                <a:solidFill>
                  <a:srgbClr val="045C75"/>
                </a:solidFill>
                <a:latin typeface="Calibri"/>
                <a:ea typeface="Calibri"/>
                <a:cs typeface="Calibri"/>
                <a:sym typeface="Calibri"/>
              </a:rPr>
              <a:t>8</a:t>
            </a:fld>
            <a:endParaRPr/>
          </a:p>
        </p:txBody>
      </p:sp>
      <p:sp>
        <p:nvSpPr>
          <p:cNvPr id="173" name="Google Shape;173;p21"/>
          <p:cNvSpPr txBox="1"/>
          <p:nvPr/>
        </p:nvSpPr>
        <p:spPr>
          <a:xfrm>
            <a:off x="685800" y="1809907"/>
            <a:ext cx="8001000" cy="532449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Times New Roman"/>
              <a:buNone/>
            </a:pPr>
            <a:r>
              <a:rPr lang="en-US" sz="2000" b="1" i="0" u="none" dirty="0">
                <a:solidFill>
                  <a:schemeClr val="lt1"/>
                </a:solidFill>
                <a:latin typeface="Times New Roman"/>
                <a:ea typeface="Times New Roman"/>
                <a:cs typeface="Times New Roman"/>
                <a:sym typeface="Times New Roman"/>
              </a:rPr>
              <a:t>Module 1:  Feature Selection                                                                                                       </a:t>
            </a:r>
            <a:endParaRPr dirty="0">
              <a:solidFill>
                <a:schemeClr val="lt1"/>
              </a:solidFill>
            </a:endParaRPr>
          </a:p>
          <a:p>
            <a:pPr marL="914400" marR="0" lvl="0" indent="-355600" algn="just"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Data Collection</a:t>
            </a:r>
            <a:endParaRPr sz="2000" dirty="0">
              <a:solidFill>
                <a:schemeClr val="lt1"/>
              </a:solidFill>
              <a:latin typeface="Times New Roman"/>
              <a:ea typeface="Times New Roman"/>
              <a:cs typeface="Times New Roman"/>
              <a:sym typeface="Times New Roman"/>
            </a:endParaRPr>
          </a:p>
          <a:p>
            <a:pPr marL="914400" marR="0" lvl="0" indent="-355600" algn="just"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Data Preprocessing</a:t>
            </a:r>
            <a:endParaRPr sz="2000" dirty="0">
              <a:solidFill>
                <a:schemeClr val="lt1"/>
              </a:solidFill>
              <a:latin typeface="Times New Roman"/>
              <a:ea typeface="Times New Roman"/>
              <a:cs typeface="Times New Roman"/>
              <a:sym typeface="Times New Roman"/>
            </a:endParaRPr>
          </a:p>
          <a:p>
            <a:pPr marL="914400" marR="0" lvl="0" indent="-355600" algn="just"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Data Cleaning</a:t>
            </a:r>
            <a:endParaRPr sz="2000" dirty="0">
              <a:solidFill>
                <a:schemeClr val="lt1"/>
              </a:solidFill>
              <a:latin typeface="Times New Roman"/>
              <a:ea typeface="Times New Roman"/>
              <a:cs typeface="Times New Roman"/>
              <a:sym typeface="Times New Roman"/>
            </a:endParaRPr>
          </a:p>
          <a:p>
            <a:pPr marL="914400" marR="0" lvl="0" indent="-355600" algn="just"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Feature Generation</a:t>
            </a:r>
            <a:endParaRPr sz="2000" dirty="0">
              <a:solidFill>
                <a:schemeClr val="lt1"/>
              </a:solidFill>
              <a:latin typeface="Times New Roman"/>
              <a:ea typeface="Times New Roman"/>
              <a:cs typeface="Times New Roman"/>
              <a:sym typeface="Times New Roman"/>
            </a:endParaRPr>
          </a:p>
          <a:p>
            <a:pPr marL="3200400" marR="0" lvl="0" indent="0" algn="just" rtl="0">
              <a:lnSpc>
                <a:spcPct val="100000"/>
              </a:lnSpc>
              <a:spcBef>
                <a:spcPts val="0"/>
              </a:spcBef>
              <a:spcAft>
                <a:spcPts val="0"/>
              </a:spcAft>
              <a:buNone/>
            </a:pPr>
            <a:endParaRPr sz="2000" dirty="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r>
              <a:rPr lang="en-US" sz="2000" b="1" i="0" u="none" dirty="0">
                <a:solidFill>
                  <a:schemeClr val="lt1"/>
                </a:solidFill>
                <a:latin typeface="Times New Roman"/>
                <a:ea typeface="Times New Roman"/>
                <a:cs typeface="Times New Roman"/>
                <a:sym typeface="Times New Roman"/>
              </a:rPr>
              <a:t>Module 2: Classification Algorithms</a:t>
            </a:r>
            <a:endParaRPr sz="2000" dirty="0">
              <a:solidFill>
                <a:schemeClr val="lt1"/>
              </a:solidFill>
            </a:endParaRPr>
          </a:p>
          <a:p>
            <a:pPr marL="914400" marR="0" lvl="0" indent="-355600" algn="just"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Random Forest</a:t>
            </a:r>
            <a:endParaRPr sz="2000" dirty="0">
              <a:solidFill>
                <a:schemeClr val="lt1"/>
              </a:solidFill>
              <a:latin typeface="Times New Roman"/>
              <a:ea typeface="Times New Roman"/>
              <a:cs typeface="Times New Roman"/>
              <a:sym typeface="Times New Roman"/>
            </a:endParaRPr>
          </a:p>
          <a:p>
            <a:pPr marL="914400" marR="0" lvl="0" indent="-355600" algn="just"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Logistic Regression</a:t>
            </a:r>
            <a:endParaRPr sz="2000" dirty="0">
              <a:solidFill>
                <a:schemeClr val="lt1"/>
              </a:solidFill>
              <a:latin typeface="Times New Roman"/>
              <a:ea typeface="Times New Roman"/>
              <a:cs typeface="Times New Roman"/>
              <a:sym typeface="Times New Roman"/>
            </a:endParaRPr>
          </a:p>
          <a:p>
            <a:pPr marL="914400" lvl="0" indent="-355600" algn="l" rtl="0">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Support Vector Machine</a:t>
            </a:r>
            <a:endParaRPr sz="2000" dirty="0">
              <a:solidFill>
                <a:schemeClr val="lt1"/>
              </a:solidFill>
              <a:latin typeface="Times New Roman"/>
              <a:ea typeface="Times New Roman"/>
              <a:cs typeface="Times New Roman"/>
              <a:sym typeface="Times New Roman"/>
            </a:endParaRPr>
          </a:p>
          <a:p>
            <a:pPr marL="914400" marR="0" lvl="0" indent="-355600" algn="just"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Passive Aggressive Machine</a:t>
            </a:r>
            <a:endParaRPr sz="2000" dirty="0">
              <a:solidFill>
                <a:schemeClr val="lt1"/>
              </a:solidFill>
              <a:latin typeface="Times New Roman"/>
              <a:ea typeface="Times New Roman"/>
              <a:cs typeface="Times New Roman"/>
              <a:sym typeface="Times New Roman"/>
            </a:endParaRPr>
          </a:p>
          <a:p>
            <a:pPr marL="914400" marR="0" lvl="0" indent="0" algn="just" rtl="0">
              <a:lnSpc>
                <a:spcPct val="100000"/>
              </a:lnSpc>
              <a:spcBef>
                <a:spcPts val="0"/>
              </a:spcBef>
              <a:spcAft>
                <a:spcPts val="0"/>
              </a:spcAft>
              <a:buNone/>
            </a:pPr>
            <a:endParaRPr sz="2000" dirty="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r>
              <a:rPr lang="en-US" sz="2000" b="1" i="0" u="none" dirty="0">
                <a:solidFill>
                  <a:schemeClr val="lt1"/>
                </a:solidFill>
                <a:latin typeface="Times New Roman"/>
                <a:ea typeface="Times New Roman"/>
                <a:cs typeface="Times New Roman"/>
                <a:sym typeface="Times New Roman"/>
              </a:rPr>
              <a:t>Module 3: </a:t>
            </a:r>
            <a:r>
              <a:rPr lang="en-US" sz="2000" b="1" dirty="0">
                <a:solidFill>
                  <a:schemeClr val="lt1"/>
                </a:solidFill>
                <a:latin typeface="Times New Roman"/>
                <a:ea typeface="Times New Roman"/>
                <a:cs typeface="Times New Roman"/>
                <a:sym typeface="Times New Roman"/>
              </a:rPr>
              <a:t>Implementation </a:t>
            </a:r>
            <a:endParaRPr sz="2000" b="1" dirty="0">
              <a:solidFill>
                <a:schemeClr val="lt1"/>
              </a:solidFill>
              <a:latin typeface="Times New Roman"/>
              <a:ea typeface="Times New Roman"/>
              <a:cs typeface="Times New Roman"/>
              <a:sym typeface="Times New Roman"/>
            </a:endParaRPr>
          </a:p>
          <a:p>
            <a:pPr marL="914400" marR="0" lvl="0" indent="-355600" algn="just"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Training the Model</a:t>
            </a:r>
            <a:endParaRPr sz="2000" dirty="0">
              <a:solidFill>
                <a:schemeClr val="lt1"/>
              </a:solidFill>
              <a:latin typeface="Times New Roman"/>
              <a:ea typeface="Times New Roman"/>
              <a:cs typeface="Times New Roman"/>
              <a:sym typeface="Times New Roman"/>
            </a:endParaRPr>
          </a:p>
          <a:p>
            <a:pPr marL="914400" marR="0" lvl="0" indent="-355600" algn="just"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Evaluation of Model</a:t>
            </a:r>
          </a:p>
          <a:p>
            <a:pPr marL="914400" marR="0" lvl="0" indent="-355600" algn="just" rtl="0">
              <a:lnSpc>
                <a:spcPct val="100000"/>
              </a:lnSpc>
              <a:spcBef>
                <a:spcPts val="0"/>
              </a:spcBef>
              <a:spcAft>
                <a:spcPts val="0"/>
              </a:spcAft>
              <a:buClr>
                <a:schemeClr val="lt1"/>
              </a:buClr>
              <a:buSzPts val="2000"/>
              <a:buFont typeface="Times New Roman"/>
              <a:buChar char="➢"/>
            </a:pPr>
            <a:r>
              <a:rPr lang="en-US" sz="2000" dirty="0">
                <a:solidFill>
                  <a:schemeClr val="lt1"/>
                </a:solidFill>
                <a:latin typeface="Times New Roman"/>
                <a:ea typeface="Times New Roman"/>
                <a:cs typeface="Times New Roman"/>
                <a:sym typeface="Times New Roman"/>
              </a:rPr>
              <a:t>Web Application </a:t>
            </a:r>
          </a:p>
          <a:p>
            <a:pPr marL="914400" marR="0" lvl="0" indent="-355600" algn="just" rtl="0">
              <a:lnSpc>
                <a:spcPct val="100000"/>
              </a:lnSpc>
              <a:spcBef>
                <a:spcPts val="0"/>
              </a:spcBef>
              <a:spcAft>
                <a:spcPts val="0"/>
              </a:spcAft>
              <a:buClr>
                <a:schemeClr val="lt1"/>
              </a:buClr>
              <a:buSzPts val="2000"/>
              <a:buFont typeface="Times New Roman"/>
              <a:buChar char="➢"/>
            </a:pPr>
            <a:endParaRPr sz="2000" dirty="0">
              <a:solidFill>
                <a:schemeClr val="lt1"/>
              </a:solidFill>
              <a:latin typeface="Times New Roman"/>
              <a:ea typeface="Times New Roman"/>
              <a:cs typeface="Times New Roman"/>
              <a:sym typeface="Times New Roman"/>
            </a:endParaRPr>
          </a:p>
        </p:txBody>
      </p:sp>
      <p:sp>
        <p:nvSpPr>
          <p:cNvPr id="174" name="Google Shape;174;p21"/>
          <p:cNvSpPr txBox="1"/>
          <p:nvPr/>
        </p:nvSpPr>
        <p:spPr>
          <a:xfrm>
            <a:off x="4326675" y="520200"/>
            <a:ext cx="54102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Times New Roman"/>
              <a:buNone/>
            </a:pPr>
            <a:r>
              <a:rPr lang="en-US" sz="4400" b="1">
                <a:solidFill>
                  <a:schemeClr val="dk1"/>
                </a:solidFill>
                <a:latin typeface="Times New Roman"/>
                <a:ea typeface="Times New Roman"/>
                <a:cs typeface="Times New Roman"/>
                <a:sym typeface="Times New Roman"/>
              </a:rPr>
              <a:t>        </a:t>
            </a:r>
            <a:r>
              <a:rPr lang="en-US" sz="4400" b="1" i="0" u="none">
                <a:solidFill>
                  <a:schemeClr val="dk1"/>
                </a:solidFill>
                <a:latin typeface="Times New Roman"/>
                <a:ea typeface="Times New Roman"/>
                <a:cs typeface="Times New Roman"/>
                <a:sym typeface="Times New Roman"/>
              </a:rPr>
              <a:t>Modules</a:t>
            </a:r>
            <a:endParaRPr b="1"/>
          </a:p>
        </p:txBody>
      </p:sp>
      <p:pic>
        <p:nvPicPr>
          <p:cNvPr id="175" name="Google Shape;175;p21"/>
          <p:cNvPicPr preferRelativeResize="0"/>
          <p:nvPr/>
        </p:nvPicPr>
        <p:blipFill>
          <a:blip r:embed="rId3">
            <a:alphaModFix/>
          </a:blip>
          <a:stretch>
            <a:fillRect/>
          </a:stretch>
        </p:blipFill>
        <p:spPr>
          <a:xfrm>
            <a:off x="7730700" y="-7"/>
            <a:ext cx="1413300" cy="105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668875" y="893900"/>
            <a:ext cx="11037300" cy="631500"/>
          </a:xfrm>
          <a:prstGeom prst="rect">
            <a:avLst/>
          </a:prstGeom>
          <a:noFill/>
          <a:ln>
            <a:noFill/>
          </a:ln>
        </p:spPr>
        <p:txBody>
          <a:bodyPr spcFirstLastPara="1" wrap="square" lIns="0" tIns="45700" rIns="0" bIns="0" anchor="b" anchorCtr="0">
            <a:normAutofit fontScale="90000"/>
          </a:bodyPr>
          <a:lstStyle/>
          <a:p>
            <a:pPr marL="0" lvl="0" indent="0" algn="ctr" rtl="0">
              <a:lnSpc>
                <a:spcPct val="100000"/>
              </a:lnSpc>
              <a:spcBef>
                <a:spcPts val="0"/>
              </a:spcBef>
              <a:spcAft>
                <a:spcPts val="0"/>
              </a:spcAft>
              <a:buClr>
                <a:srgbClr val="404040"/>
              </a:buClr>
              <a:buSzPct val="100000"/>
              <a:buFont typeface="Times New Roman"/>
              <a:buNone/>
            </a:pPr>
            <a:r>
              <a:rPr lang="en-US" sz="4000" b="1" i="0" u="none" dirty="0">
                <a:solidFill>
                  <a:srgbClr val="404040"/>
                </a:solidFill>
                <a:latin typeface="Times New Roman"/>
                <a:ea typeface="Times New Roman"/>
                <a:cs typeface="Times New Roman"/>
                <a:sym typeface="Times New Roman"/>
              </a:rPr>
              <a:t>Proposed techniq</a:t>
            </a:r>
            <a:r>
              <a:rPr lang="en-US" sz="4000" b="1" dirty="0">
                <a:solidFill>
                  <a:srgbClr val="404040"/>
                </a:solidFill>
                <a:latin typeface="Times New Roman"/>
                <a:ea typeface="Times New Roman"/>
                <a:cs typeface="Times New Roman"/>
                <a:sym typeface="Times New Roman"/>
              </a:rPr>
              <a:t>u</a:t>
            </a:r>
            <a:r>
              <a:rPr lang="en-US" sz="4000" b="1" i="0" u="none" dirty="0">
                <a:solidFill>
                  <a:srgbClr val="404040"/>
                </a:solidFill>
                <a:latin typeface="Times New Roman"/>
                <a:ea typeface="Times New Roman"/>
                <a:cs typeface="Times New Roman"/>
                <a:sym typeface="Times New Roman"/>
              </a:rPr>
              <a:t>es</a:t>
            </a:r>
            <a:br>
              <a:rPr lang="en-US" sz="4000" b="1" i="0" u="none" dirty="0">
                <a:solidFill>
                  <a:srgbClr val="404040"/>
                </a:solidFill>
                <a:latin typeface="Times New Roman"/>
                <a:ea typeface="Times New Roman"/>
                <a:cs typeface="Times New Roman"/>
                <a:sym typeface="Times New Roman"/>
              </a:rPr>
            </a:br>
            <a:r>
              <a:rPr lang="en-US" sz="4000" b="1" i="0" u="none" dirty="0">
                <a:solidFill>
                  <a:srgbClr val="404040"/>
                </a:solidFill>
                <a:latin typeface="Times New Roman"/>
                <a:ea typeface="Times New Roman"/>
                <a:cs typeface="Times New Roman"/>
                <a:sym typeface="Times New Roman"/>
              </a:rPr>
              <a:t>(Architecture)</a:t>
            </a:r>
            <a:endParaRPr b="1" dirty="0"/>
          </a:p>
        </p:txBody>
      </p:sp>
      <p:sp>
        <p:nvSpPr>
          <p:cNvPr id="181" name="Google Shape;181;p22"/>
          <p:cNvSpPr txBox="1"/>
          <p:nvPr/>
        </p:nvSpPr>
        <p:spPr>
          <a:xfrm>
            <a:off x="457200" y="6356350"/>
            <a:ext cx="2133600" cy="365125"/>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45C75"/>
              </a:buClr>
              <a:buSzPts val="1200"/>
              <a:buFont typeface="Calibri"/>
              <a:buNone/>
            </a:pPr>
            <a:r>
              <a:rPr lang="en-US" sz="1200" b="0" i="0" u="none">
                <a:solidFill>
                  <a:srgbClr val="045C75"/>
                </a:solidFill>
                <a:latin typeface="Calibri"/>
                <a:ea typeface="Calibri"/>
                <a:cs typeface="Calibri"/>
                <a:sym typeface="Calibri"/>
              </a:rPr>
              <a:t>*</a:t>
            </a:r>
            <a:endParaRPr/>
          </a:p>
        </p:txBody>
      </p:sp>
      <p:sp>
        <p:nvSpPr>
          <p:cNvPr id="182" name="Google Shape;182;p22"/>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alibri"/>
              <a:buNone/>
            </a:pPr>
            <a:fld id="{00000000-1234-1234-1234-123412341234}" type="slidenum">
              <a:rPr lang="en-US" sz="1200" b="0" i="0" u="none">
                <a:solidFill>
                  <a:srgbClr val="045C75"/>
                </a:solidFill>
                <a:latin typeface="Calibri"/>
                <a:ea typeface="Calibri"/>
                <a:cs typeface="Calibri"/>
                <a:sym typeface="Calibri"/>
              </a:rPr>
              <a:t>9</a:t>
            </a:fld>
            <a:endParaRPr/>
          </a:p>
        </p:txBody>
      </p:sp>
      <p:sp>
        <p:nvSpPr>
          <p:cNvPr id="183" name="Google Shape;183;p22"/>
          <p:cNvSpPr txBox="1"/>
          <p:nvPr/>
        </p:nvSpPr>
        <p:spPr>
          <a:xfrm>
            <a:off x="453288" y="3562175"/>
            <a:ext cx="1482600" cy="857400"/>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b="1" i="0" u="none">
                <a:solidFill>
                  <a:srgbClr val="000000"/>
                </a:solidFill>
                <a:latin typeface="Calibri"/>
                <a:ea typeface="Calibri"/>
                <a:cs typeface="Calibri"/>
                <a:sym typeface="Calibri"/>
              </a:rPr>
              <a:t>Dataset</a:t>
            </a:r>
            <a:endParaRPr b="1"/>
          </a:p>
        </p:txBody>
      </p:sp>
      <p:sp>
        <p:nvSpPr>
          <p:cNvPr id="184" name="Google Shape;184;p22"/>
          <p:cNvSpPr txBox="1"/>
          <p:nvPr/>
        </p:nvSpPr>
        <p:spPr>
          <a:xfrm>
            <a:off x="2815738" y="1952600"/>
            <a:ext cx="3203700" cy="4690200"/>
          </a:xfrm>
          <a:prstGeom prst="rect">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22"/>
          <p:cNvSpPr/>
          <p:nvPr/>
        </p:nvSpPr>
        <p:spPr>
          <a:xfrm>
            <a:off x="3290175" y="2111000"/>
            <a:ext cx="2133600" cy="1019700"/>
          </a:xfrm>
          <a:prstGeom prst="roundRect">
            <a:avLst>
              <a:gd name="adj" fmla="val 16667"/>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1" i="0" u="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Calibri"/>
              <a:buNone/>
            </a:pPr>
            <a:r>
              <a:rPr lang="en-US" sz="1400" b="1" i="0" u="none">
                <a:solidFill>
                  <a:srgbClr val="000000"/>
                </a:solidFill>
                <a:latin typeface="Calibri"/>
                <a:ea typeface="Calibri"/>
                <a:cs typeface="Calibri"/>
                <a:sym typeface="Calibri"/>
              </a:rPr>
              <a:t>Feature Selection</a:t>
            </a:r>
            <a:endParaRPr b="1">
              <a:latin typeface="Calibri"/>
              <a:ea typeface="Calibri"/>
              <a:cs typeface="Calibri"/>
              <a:sym typeface="Calibri"/>
            </a:endParaRPr>
          </a:p>
          <a:p>
            <a:pPr marL="457200" marR="0" lvl="0" indent="-317500" algn="l" rtl="0">
              <a:lnSpc>
                <a:spcPct val="100000"/>
              </a:lnSpc>
              <a:spcBef>
                <a:spcPts val="0"/>
              </a:spcBef>
              <a:spcAft>
                <a:spcPts val="0"/>
              </a:spcAft>
              <a:buSzPts val="1400"/>
              <a:buChar char="●"/>
            </a:pPr>
            <a:r>
              <a:rPr lang="en-US" sz="1100">
                <a:solidFill>
                  <a:schemeClr val="dk1"/>
                </a:solidFill>
                <a:latin typeface="Calibri"/>
                <a:ea typeface="Calibri"/>
                <a:cs typeface="Calibri"/>
                <a:sym typeface="Calibri"/>
              </a:rPr>
              <a:t>Data Collection</a:t>
            </a:r>
            <a:endParaRPr sz="1100">
              <a:solidFill>
                <a:schemeClr val="dk1"/>
              </a:solidFill>
              <a:latin typeface="Calibri"/>
              <a:ea typeface="Calibri"/>
              <a:cs typeface="Calibri"/>
              <a:sym typeface="Calibri"/>
            </a:endParaRPr>
          </a:p>
          <a:p>
            <a:pPr marL="457200" marR="0" lvl="0" indent="-298450" algn="l" rtl="0">
              <a:lnSpc>
                <a:spcPct val="100000"/>
              </a:lnSpc>
              <a:spcBef>
                <a:spcPts val="0"/>
              </a:spcBef>
              <a:spcAft>
                <a:spcPts val="0"/>
              </a:spcAft>
              <a:buClr>
                <a:schemeClr val="dk1"/>
              </a:buClr>
              <a:buSzPts val="1100"/>
              <a:buFont typeface="Calibri"/>
              <a:buChar char="●"/>
            </a:pPr>
            <a:r>
              <a:rPr lang="en-US" sz="1100">
                <a:solidFill>
                  <a:schemeClr val="dk1"/>
                </a:solidFill>
                <a:latin typeface="Calibri"/>
                <a:ea typeface="Calibri"/>
                <a:cs typeface="Calibri"/>
                <a:sym typeface="Calibri"/>
              </a:rPr>
              <a:t>Data Preprocessing</a:t>
            </a:r>
            <a:endParaRPr sz="1100">
              <a:solidFill>
                <a:schemeClr val="dk1"/>
              </a:solidFill>
              <a:latin typeface="Calibri"/>
              <a:ea typeface="Calibri"/>
              <a:cs typeface="Calibri"/>
              <a:sym typeface="Calibri"/>
            </a:endParaRPr>
          </a:p>
          <a:p>
            <a:pPr marL="457200" marR="0" lvl="0" indent="-298450" algn="l" rtl="0">
              <a:lnSpc>
                <a:spcPct val="100000"/>
              </a:lnSpc>
              <a:spcBef>
                <a:spcPts val="0"/>
              </a:spcBef>
              <a:spcAft>
                <a:spcPts val="0"/>
              </a:spcAft>
              <a:buClr>
                <a:schemeClr val="dk1"/>
              </a:buClr>
              <a:buSzPts val="1100"/>
              <a:buFont typeface="Calibri"/>
              <a:buChar char="●"/>
            </a:pPr>
            <a:r>
              <a:rPr lang="en-US" sz="1100">
                <a:solidFill>
                  <a:schemeClr val="dk1"/>
                </a:solidFill>
                <a:latin typeface="Calibri"/>
                <a:ea typeface="Calibri"/>
                <a:cs typeface="Calibri"/>
                <a:sym typeface="Calibri"/>
              </a:rPr>
              <a:t>Data Cleaning</a:t>
            </a:r>
            <a:endParaRPr sz="1100">
              <a:solidFill>
                <a:schemeClr val="dk1"/>
              </a:solidFill>
              <a:latin typeface="Calibri"/>
              <a:ea typeface="Calibri"/>
              <a:cs typeface="Calibri"/>
              <a:sym typeface="Calibri"/>
            </a:endParaRPr>
          </a:p>
          <a:p>
            <a:pPr marL="457200" marR="0" lvl="0" indent="-298450" algn="l" rtl="0">
              <a:lnSpc>
                <a:spcPct val="100000"/>
              </a:lnSpc>
              <a:spcBef>
                <a:spcPts val="0"/>
              </a:spcBef>
              <a:spcAft>
                <a:spcPts val="0"/>
              </a:spcAft>
              <a:buClr>
                <a:schemeClr val="dk1"/>
              </a:buClr>
              <a:buSzPts val="1100"/>
              <a:buFont typeface="Calibri"/>
              <a:buChar char="●"/>
            </a:pPr>
            <a:r>
              <a:rPr lang="en-US" sz="1100">
                <a:solidFill>
                  <a:schemeClr val="dk1"/>
                </a:solidFill>
                <a:latin typeface="Calibri"/>
                <a:ea typeface="Calibri"/>
                <a:cs typeface="Calibri"/>
                <a:sym typeface="Calibri"/>
              </a:rPr>
              <a:t>Feature Generation</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100" b="0" i="0" u="none">
              <a:solidFill>
                <a:schemeClr val="dk1"/>
              </a:solidFill>
              <a:latin typeface="Calibri"/>
              <a:ea typeface="Calibri"/>
              <a:cs typeface="Calibri"/>
              <a:sym typeface="Calibri"/>
            </a:endParaRPr>
          </a:p>
        </p:txBody>
      </p:sp>
      <p:sp>
        <p:nvSpPr>
          <p:cNvPr id="186" name="Google Shape;186;p22"/>
          <p:cNvSpPr/>
          <p:nvPr/>
        </p:nvSpPr>
        <p:spPr>
          <a:xfrm>
            <a:off x="3318650" y="3383763"/>
            <a:ext cx="2076600" cy="1600800"/>
          </a:xfrm>
          <a:prstGeom prst="roundRect">
            <a:avLst>
              <a:gd name="adj" fmla="val 16667"/>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187" name="Google Shape;187;p22"/>
          <p:cNvCxnSpPr/>
          <p:nvPr/>
        </p:nvCxnSpPr>
        <p:spPr>
          <a:xfrm>
            <a:off x="4356963" y="5050563"/>
            <a:ext cx="0" cy="292200"/>
          </a:xfrm>
          <a:prstGeom prst="straightConnector1">
            <a:avLst/>
          </a:prstGeom>
          <a:noFill/>
          <a:ln w="9525" cap="flat" cmpd="sng">
            <a:solidFill>
              <a:schemeClr val="dk1"/>
            </a:solidFill>
            <a:prstDash val="solid"/>
            <a:miter lim="800000"/>
            <a:headEnd type="none" w="med" len="med"/>
            <a:tailEnd type="triangle" w="med" len="med"/>
          </a:ln>
        </p:spPr>
      </p:cxnSp>
      <p:sp>
        <p:nvSpPr>
          <p:cNvPr id="188" name="Google Shape;188;p22"/>
          <p:cNvSpPr txBox="1"/>
          <p:nvPr/>
        </p:nvSpPr>
        <p:spPr>
          <a:xfrm>
            <a:off x="6777888" y="3638375"/>
            <a:ext cx="1912800" cy="927000"/>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b="0" i="0" u="none">
                <a:solidFill>
                  <a:srgbClr val="000000"/>
                </a:solidFill>
                <a:latin typeface="Calibri"/>
                <a:ea typeface="Calibri"/>
                <a:cs typeface="Calibri"/>
                <a:sym typeface="Calibri"/>
              </a:rPr>
              <a:t>   </a:t>
            </a:r>
            <a:r>
              <a:rPr lang="en-US" sz="1400" b="1" i="0" u="none">
                <a:solidFill>
                  <a:srgbClr val="000000"/>
                </a:solidFill>
                <a:latin typeface="Calibri"/>
                <a:ea typeface="Calibri"/>
                <a:cs typeface="Calibri"/>
                <a:sym typeface="Calibri"/>
              </a:rPr>
              <a:t>Results</a:t>
            </a:r>
            <a:endParaRPr b="1"/>
          </a:p>
        </p:txBody>
      </p:sp>
      <p:sp>
        <p:nvSpPr>
          <p:cNvPr id="189" name="Google Shape;189;p22"/>
          <p:cNvSpPr txBox="1"/>
          <p:nvPr/>
        </p:nvSpPr>
        <p:spPr>
          <a:xfrm>
            <a:off x="3539388" y="3383775"/>
            <a:ext cx="1752600" cy="160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alibri"/>
              <a:buNone/>
            </a:pPr>
            <a:r>
              <a:rPr lang="en-US" sz="1400" b="1" i="0" u="none">
                <a:solidFill>
                  <a:schemeClr val="dk1"/>
                </a:solidFill>
                <a:latin typeface="Calibri"/>
                <a:ea typeface="Calibri"/>
                <a:cs typeface="Calibri"/>
                <a:sym typeface="Calibri"/>
              </a:rPr>
              <a:t>Classification</a:t>
            </a:r>
            <a:endParaRPr b="1">
              <a:solidFill>
                <a:schemeClr val="dk1"/>
              </a:solidFill>
              <a:latin typeface="Calibri"/>
              <a:ea typeface="Calibri"/>
              <a:cs typeface="Calibri"/>
              <a:sym typeface="Calibri"/>
            </a:endParaRPr>
          </a:p>
          <a:p>
            <a:pPr marL="0" marR="0" lvl="0" indent="-88900" algn="l" rtl="0">
              <a:lnSpc>
                <a:spcPct val="100000"/>
              </a:lnSpc>
              <a:spcBef>
                <a:spcPts val="0"/>
              </a:spcBef>
              <a:spcAft>
                <a:spcPts val="0"/>
              </a:spcAft>
              <a:buClr>
                <a:schemeClr val="dk1"/>
              </a:buClr>
              <a:buSzPts val="1400"/>
              <a:buFont typeface="Arial"/>
              <a:buChar char="•"/>
            </a:pPr>
            <a:r>
              <a:rPr lang="en-US">
                <a:solidFill>
                  <a:schemeClr val="dk1"/>
                </a:solidFill>
                <a:latin typeface="Calibri"/>
                <a:ea typeface="Calibri"/>
                <a:cs typeface="Calibri"/>
                <a:sym typeface="Calibri"/>
              </a:rPr>
              <a:t>Random Forest</a:t>
            </a:r>
            <a:endParaRPr/>
          </a:p>
          <a:p>
            <a:pPr marL="0" marR="0" lvl="0" indent="-88900" algn="l" rtl="0">
              <a:lnSpc>
                <a:spcPct val="100000"/>
              </a:lnSpc>
              <a:spcBef>
                <a:spcPts val="0"/>
              </a:spcBef>
              <a:spcAft>
                <a:spcPts val="0"/>
              </a:spcAft>
              <a:buClr>
                <a:schemeClr val="dk1"/>
              </a:buClr>
              <a:buSzPts val="1400"/>
              <a:buFont typeface="Arial"/>
              <a:buChar char="•"/>
            </a:pPr>
            <a:r>
              <a:rPr lang="en-US">
                <a:solidFill>
                  <a:schemeClr val="dk1"/>
                </a:solidFill>
                <a:latin typeface="Calibri"/>
                <a:ea typeface="Calibri"/>
                <a:cs typeface="Calibri"/>
                <a:sym typeface="Calibri"/>
              </a:rPr>
              <a:t>Logistic Regression</a:t>
            </a:r>
            <a:endParaRPr/>
          </a:p>
          <a:p>
            <a:pPr marL="0" marR="0" lvl="0" indent="-88900" algn="l" rtl="0">
              <a:lnSpc>
                <a:spcPct val="100000"/>
              </a:lnSpc>
              <a:spcBef>
                <a:spcPts val="0"/>
              </a:spcBef>
              <a:spcAft>
                <a:spcPts val="0"/>
              </a:spcAft>
              <a:buClr>
                <a:schemeClr val="dk1"/>
              </a:buClr>
              <a:buSzPts val="1400"/>
              <a:buFont typeface="Arial"/>
              <a:buChar char="•"/>
            </a:pPr>
            <a:r>
              <a:rPr lang="en-US">
                <a:solidFill>
                  <a:schemeClr val="dk1"/>
                </a:solidFill>
                <a:latin typeface="Calibri"/>
                <a:ea typeface="Calibri"/>
                <a:cs typeface="Calibri"/>
                <a:sym typeface="Calibri"/>
              </a:rPr>
              <a:t>Support Vector Machine</a:t>
            </a:r>
            <a:endParaRPr>
              <a:solidFill>
                <a:schemeClr val="dk1"/>
              </a:solidFill>
              <a:latin typeface="Calibri"/>
              <a:ea typeface="Calibri"/>
              <a:cs typeface="Calibri"/>
              <a:sym typeface="Calibri"/>
            </a:endParaRPr>
          </a:p>
          <a:p>
            <a:pPr marL="0" marR="0" lvl="0" indent="-88900" algn="l" rtl="0">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Passive Aggressive Classifier</a:t>
            </a:r>
            <a:endParaRPr>
              <a:solidFill>
                <a:schemeClr val="dk1"/>
              </a:solidFill>
              <a:latin typeface="Calibri"/>
              <a:ea typeface="Calibri"/>
              <a:cs typeface="Calibri"/>
              <a:sym typeface="Calibri"/>
            </a:endParaRPr>
          </a:p>
        </p:txBody>
      </p:sp>
      <p:cxnSp>
        <p:nvCxnSpPr>
          <p:cNvPr id="190" name="Google Shape;190;p22"/>
          <p:cNvCxnSpPr/>
          <p:nvPr/>
        </p:nvCxnSpPr>
        <p:spPr>
          <a:xfrm>
            <a:off x="6015888" y="4095575"/>
            <a:ext cx="762000" cy="6300"/>
          </a:xfrm>
          <a:prstGeom prst="straightConnector1">
            <a:avLst/>
          </a:prstGeom>
          <a:noFill/>
          <a:ln w="9525" cap="flat" cmpd="sng">
            <a:solidFill>
              <a:schemeClr val="lt1"/>
            </a:solidFill>
            <a:prstDash val="solid"/>
            <a:miter lim="800000"/>
            <a:headEnd type="none" w="med" len="med"/>
            <a:tailEnd type="stealth" w="med" len="med"/>
          </a:ln>
        </p:spPr>
      </p:cxnSp>
      <p:cxnSp>
        <p:nvCxnSpPr>
          <p:cNvPr id="191" name="Google Shape;191;p22"/>
          <p:cNvCxnSpPr/>
          <p:nvPr/>
        </p:nvCxnSpPr>
        <p:spPr>
          <a:xfrm>
            <a:off x="1936013" y="3990800"/>
            <a:ext cx="879600" cy="28500"/>
          </a:xfrm>
          <a:prstGeom prst="straightConnector1">
            <a:avLst/>
          </a:prstGeom>
          <a:noFill/>
          <a:ln w="9525" cap="flat" cmpd="sng">
            <a:solidFill>
              <a:schemeClr val="lt1"/>
            </a:solidFill>
            <a:prstDash val="solid"/>
            <a:miter lim="800000"/>
            <a:headEnd type="none" w="med" len="med"/>
            <a:tailEnd type="stealth" w="med" len="med"/>
          </a:ln>
        </p:spPr>
      </p:cxnSp>
      <p:cxnSp>
        <p:nvCxnSpPr>
          <p:cNvPr id="192" name="Google Shape;192;p22"/>
          <p:cNvCxnSpPr/>
          <p:nvPr/>
        </p:nvCxnSpPr>
        <p:spPr>
          <a:xfrm>
            <a:off x="4356963" y="3091575"/>
            <a:ext cx="0" cy="292200"/>
          </a:xfrm>
          <a:prstGeom prst="straightConnector1">
            <a:avLst/>
          </a:prstGeom>
          <a:noFill/>
          <a:ln w="9525" cap="flat" cmpd="sng">
            <a:solidFill>
              <a:schemeClr val="dk1"/>
            </a:solidFill>
            <a:prstDash val="solid"/>
            <a:miter lim="800000"/>
            <a:headEnd type="none" w="med" len="med"/>
            <a:tailEnd type="triangle" w="med" len="med"/>
          </a:ln>
        </p:spPr>
      </p:cxnSp>
      <p:sp>
        <p:nvSpPr>
          <p:cNvPr id="193" name="Google Shape;193;p22"/>
          <p:cNvSpPr/>
          <p:nvPr/>
        </p:nvSpPr>
        <p:spPr>
          <a:xfrm>
            <a:off x="3385038" y="5408774"/>
            <a:ext cx="2004300" cy="1139585"/>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ld Standard TT"/>
              <a:ea typeface="Old Standard TT"/>
              <a:cs typeface="Old Standard TT"/>
              <a:sym typeface="Old Standard TT"/>
            </a:endParaRPr>
          </a:p>
        </p:txBody>
      </p:sp>
      <p:sp>
        <p:nvSpPr>
          <p:cNvPr id="194" name="Google Shape;194;p22"/>
          <p:cNvSpPr txBox="1"/>
          <p:nvPr/>
        </p:nvSpPr>
        <p:spPr>
          <a:xfrm>
            <a:off x="3487075" y="5501950"/>
            <a:ext cx="49659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400"/>
              <a:buFont typeface="Calibri"/>
              <a:buNone/>
            </a:pPr>
            <a:r>
              <a:rPr lang="en-US" b="1" dirty="0">
                <a:solidFill>
                  <a:schemeClr val="dk1"/>
                </a:solidFill>
                <a:latin typeface="Calibri"/>
                <a:ea typeface="Calibri"/>
                <a:cs typeface="Calibri"/>
                <a:sym typeface="Calibri"/>
              </a:rPr>
              <a:t>Implementation</a:t>
            </a:r>
            <a:endParaRPr dirty="0">
              <a:solidFill>
                <a:schemeClr val="dk1"/>
              </a:solidFill>
            </a:endParaRPr>
          </a:p>
          <a:p>
            <a:pPr marL="0" lvl="0" indent="-88900" algn="l" rtl="0">
              <a:spcBef>
                <a:spcPts val="0"/>
              </a:spcBef>
              <a:spcAft>
                <a:spcPts val="0"/>
              </a:spcAft>
              <a:buClr>
                <a:schemeClr val="dk1"/>
              </a:buClr>
              <a:buSzPts val="1400"/>
              <a:buChar char="•"/>
            </a:pPr>
            <a:r>
              <a:rPr lang="en-US" dirty="0">
                <a:solidFill>
                  <a:schemeClr val="dk1"/>
                </a:solidFill>
                <a:latin typeface="Calibri"/>
                <a:ea typeface="Calibri"/>
                <a:cs typeface="Calibri"/>
                <a:sym typeface="Calibri"/>
              </a:rPr>
              <a:t> Training the Model</a:t>
            </a:r>
            <a:endParaRPr dirty="0">
              <a:solidFill>
                <a:schemeClr val="dk1"/>
              </a:solidFill>
            </a:endParaRPr>
          </a:p>
          <a:p>
            <a:pPr marL="0" lvl="0" indent="-88900" algn="l" rtl="0">
              <a:spcBef>
                <a:spcPts val="0"/>
              </a:spcBef>
              <a:spcAft>
                <a:spcPts val="0"/>
              </a:spcAft>
              <a:buClr>
                <a:schemeClr val="dk1"/>
              </a:buClr>
              <a:buSzPts val="1400"/>
              <a:buChar char="•"/>
            </a:pPr>
            <a:r>
              <a:rPr lang="en-US" dirty="0">
                <a:solidFill>
                  <a:schemeClr val="dk1"/>
                </a:solidFill>
                <a:latin typeface="Calibri"/>
                <a:ea typeface="Calibri"/>
                <a:cs typeface="Calibri"/>
                <a:sym typeface="Calibri"/>
              </a:rPr>
              <a:t> Model Evaluation</a:t>
            </a:r>
          </a:p>
          <a:p>
            <a:pPr marL="0" lvl="0" indent="-88900" algn="l" rtl="0">
              <a:spcBef>
                <a:spcPts val="0"/>
              </a:spcBef>
              <a:spcAft>
                <a:spcPts val="0"/>
              </a:spcAft>
              <a:buClr>
                <a:schemeClr val="dk1"/>
              </a:buClr>
              <a:buSzPts val="1400"/>
              <a:buChar char="•"/>
            </a:pPr>
            <a:r>
              <a:rPr lang="en-US" dirty="0">
                <a:solidFill>
                  <a:schemeClr val="dk1"/>
                </a:solidFill>
                <a:latin typeface="Calibri"/>
                <a:ea typeface="Calibri"/>
                <a:cs typeface="Calibri"/>
                <a:sym typeface="Calibri"/>
              </a:rPr>
              <a:t> Web Application</a:t>
            </a:r>
            <a:endParaRPr dirty="0">
              <a:solidFill>
                <a:schemeClr val="dk1"/>
              </a:solidFill>
              <a:latin typeface="Calibri"/>
              <a:ea typeface="Calibri"/>
              <a:cs typeface="Calibri"/>
              <a:sym typeface="Calibri"/>
            </a:endParaRPr>
          </a:p>
        </p:txBody>
      </p:sp>
      <p:pic>
        <p:nvPicPr>
          <p:cNvPr id="195" name="Google Shape;195;p22"/>
          <p:cNvPicPr preferRelativeResize="0"/>
          <p:nvPr/>
        </p:nvPicPr>
        <p:blipFill>
          <a:blip r:embed="rId3">
            <a:alphaModFix/>
          </a:blip>
          <a:stretch>
            <a:fillRect/>
          </a:stretch>
        </p:blipFill>
        <p:spPr>
          <a:xfrm>
            <a:off x="8035600" y="-2"/>
            <a:ext cx="1108400" cy="831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2771</Words>
  <Application>Microsoft Office PowerPoint</Application>
  <PresentationFormat>On-screen Show (4:3)</PresentationFormat>
  <Paragraphs>467</Paragraphs>
  <Slides>41</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Old Standard TT</vt:lpstr>
      <vt:lpstr>Noto Sans Symbols</vt:lpstr>
      <vt:lpstr>Constantia</vt:lpstr>
      <vt:lpstr>Times New Roman</vt:lpstr>
      <vt:lpstr>Calibri</vt:lpstr>
      <vt:lpstr>Lobster</vt:lpstr>
      <vt:lpstr>Arial</vt:lpstr>
      <vt:lpstr>Office Theme</vt:lpstr>
      <vt:lpstr>PowerPoint Presentation</vt:lpstr>
      <vt:lpstr>PowerPoint Presentation</vt:lpstr>
      <vt:lpstr>ABSTRACT  </vt:lpstr>
      <vt:lpstr>PowerPoint Presentation</vt:lpstr>
      <vt:lpstr>PowerPoint Presentation</vt:lpstr>
      <vt:lpstr>PowerPoint Presentation</vt:lpstr>
      <vt:lpstr>PowerPoint Presentation</vt:lpstr>
      <vt:lpstr>PowerPoint Presentation</vt:lpstr>
      <vt:lpstr>Proposed techniques (Architecture)</vt:lpstr>
      <vt:lpstr>FEATURE SELECTION  </vt:lpstr>
      <vt:lpstr>FEATURE SELECTION  </vt:lpstr>
      <vt:lpstr>FEATURE SELECTION </vt:lpstr>
      <vt:lpstr>FEATURE SELECTION </vt:lpstr>
      <vt:lpstr>FEATURE SELECTION</vt:lpstr>
      <vt:lpstr>FEATURE SELECTION</vt:lpstr>
      <vt:lpstr>FEATURE SELECTION</vt:lpstr>
      <vt:lpstr>TRAINING AND TESTING</vt:lpstr>
      <vt:lpstr>TRAINING AND TESTING</vt:lpstr>
      <vt:lpstr>TRAINING AND TESTING </vt:lpstr>
      <vt:lpstr>TRAINING AND TESTING </vt:lpstr>
      <vt:lpstr>TRAINING AND TESTING </vt:lpstr>
      <vt:lpstr>TRAINING AND TESTING </vt:lpstr>
      <vt:lpstr>TRAINING AND TESTING </vt:lpstr>
      <vt:lpstr>TRAINING AND TESTING </vt:lpstr>
      <vt:lpstr>MODEL EVALUATION</vt:lpstr>
      <vt:lpstr>METRICS  </vt:lpstr>
      <vt:lpstr>EXPECTED RESULTS   </vt:lpstr>
      <vt:lpstr>EXPECTED RESULTS   </vt:lpstr>
      <vt:lpstr>EXPECTED RESULTS  </vt:lpstr>
      <vt:lpstr>EXPECTED RESULTS  </vt:lpstr>
      <vt:lpstr>OBTAINED RESULTS  </vt:lpstr>
      <vt:lpstr>OBTAINED RESULTS  </vt:lpstr>
      <vt:lpstr>OBTAINED RESULTS   </vt:lpstr>
      <vt:lpstr>OBTAINED RESULTS   </vt:lpstr>
      <vt:lpstr>WEB APPLICATION </vt:lpstr>
      <vt:lpstr>WEB APPLICATION </vt:lpstr>
      <vt:lpstr>WEB APPLICATION</vt:lpstr>
      <vt:lpstr>WEB APPLICATION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MEGHASHYAM CHEKKADA</cp:lastModifiedBy>
  <cp:revision>11</cp:revision>
  <dcterms:modified xsi:type="dcterms:W3CDTF">2024-04-17T16:09:05Z</dcterms:modified>
</cp:coreProperties>
</file>