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7295FC-8C06-41B0-B449-F73FA890FB93}">
  <a:tblStyle styleId="{677295FC-8C06-41B0-B449-F73FA890FB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21" Type="http://schemas.openxmlformats.org/officeDocument/2006/relationships/font" Target="fonts/MontserratMedium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47613d8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47613d8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7613d8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7613d8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dc39d02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dc39d02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04497d8df_3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04497d8df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4aad10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4aad10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c39d02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dc39d02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dc39d02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dc39d02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025a4cb5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025a4cb5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dc39d02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dc39d02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4aad10c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04aad10c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92075" y="0"/>
            <a:ext cx="4898700" cy="5143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064575" y="1462500"/>
            <a:ext cx="5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293400" y="514300"/>
            <a:ext cx="285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SEO Strategy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Salwar Kameez Kalkifashion.com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50" y="1584588"/>
            <a:ext cx="6900523" cy="311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-50" y="-50"/>
            <a:ext cx="9144000" cy="5143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117275" y="2218050"/>
            <a:ext cx="266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1842263" y="59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{677295FC-8C06-41B0-B449-F73FA890FB93}</a:tableStyleId>
              </a:tblPr>
              <a:tblGrid>
                <a:gridCol w="1102500"/>
                <a:gridCol w="435697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Contents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Topic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Keyword Research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Targeting</a:t>
                      </a:r>
                      <a:r>
                        <a:rPr lang="en-GB"/>
                        <a:t> Subcategory Pages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Navigation Optimization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 Generated 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Conversion Optimization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Schema Optimization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Challenges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 rot="10800000">
            <a:off x="8420075" y="4375300"/>
            <a:ext cx="591900" cy="6261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738600" y="555475"/>
            <a:ext cx="6657300" cy="228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/>
          <p:nvPr/>
        </p:nvSpPr>
        <p:spPr>
          <a:xfrm>
            <a:off x="112725" y="153825"/>
            <a:ext cx="409800" cy="3753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17550" y="335850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64488" y="110675"/>
            <a:ext cx="657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Keyword Research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9850" y="779750"/>
            <a:ext cx="80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Targeting</a:t>
            </a:r>
            <a:r>
              <a:rPr lang="en-GB"/>
              <a:t> buying intent keywords like “buy” or “online” keywords for the category pages.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Informational keywords can be used to target the blog pages.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25" y="1387300"/>
            <a:ext cx="5900058" cy="35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738600" y="110625"/>
            <a:ext cx="44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Targeting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Subcategory Pages</a:t>
            </a:r>
            <a:endParaRPr b="1"/>
          </a:p>
        </p:txBody>
      </p:sp>
      <p:sp>
        <p:nvSpPr>
          <p:cNvPr id="79" name="Google Shape;79;p16"/>
          <p:cNvSpPr/>
          <p:nvPr/>
        </p:nvSpPr>
        <p:spPr>
          <a:xfrm>
            <a:off x="317550" y="335850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738600" y="555475"/>
            <a:ext cx="6657300" cy="228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/>
          <p:nvPr/>
        </p:nvSpPr>
        <p:spPr>
          <a:xfrm>
            <a:off x="317550" y="335850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12725" y="153825"/>
            <a:ext cx="409800" cy="3753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9200" y="3951351"/>
            <a:ext cx="7699500" cy="87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Targeting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sub-category pages according to their respective 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to segregate the traffic for particular types of Salvaars properly.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Titles and descriptions accordingly.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0" y="730675"/>
            <a:ext cx="7541955" cy="28747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738600" y="110625"/>
            <a:ext cx="44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Navigation Optimization</a:t>
            </a:r>
            <a:endParaRPr b="1"/>
          </a:p>
        </p:txBody>
      </p:sp>
      <p:sp>
        <p:nvSpPr>
          <p:cNvPr id="90" name="Google Shape;90;p17"/>
          <p:cNvSpPr/>
          <p:nvPr/>
        </p:nvSpPr>
        <p:spPr>
          <a:xfrm>
            <a:off x="317550" y="335850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 flipH="1" rot="10800000">
            <a:off x="738600" y="555475"/>
            <a:ext cx="6657300" cy="228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/>
          <p:nvPr/>
        </p:nvSpPr>
        <p:spPr>
          <a:xfrm>
            <a:off x="317550" y="335850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12725" y="153825"/>
            <a:ext cx="409800" cy="3753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722250" y="2571746"/>
            <a:ext cx="7699500" cy="87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Sure the category pages and product pages are easily navigable.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breadcrumbs for faster access.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URL and page hierarchy.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5" y="1215150"/>
            <a:ext cx="8839198" cy="10634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199175" y="150300"/>
            <a:ext cx="409800" cy="3753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04000" y="332325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50951" y="107150"/>
            <a:ext cx="72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Adding User Generated Content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008425" y="3297400"/>
            <a:ext cx="1678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Reviews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005725" y="1402950"/>
            <a:ext cx="1886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Ratings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04000" y="3952571"/>
            <a:ext cx="7699500" cy="87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Generated content helps visitors buy products and get more information on the product.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their 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buying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decision and reduce buying time.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" y="699450"/>
            <a:ext cx="5290351" cy="2786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>
            <a:stCxn id="103" idx="0"/>
          </p:cNvCxnSpPr>
          <p:nvPr/>
        </p:nvCxnSpPr>
        <p:spPr>
          <a:xfrm flipH="1">
            <a:off x="5494025" y="3297400"/>
            <a:ext cx="2353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104" idx="0"/>
          </p:cNvCxnSpPr>
          <p:nvPr/>
        </p:nvCxnSpPr>
        <p:spPr>
          <a:xfrm rot="10800000">
            <a:off x="4611775" y="1194450"/>
            <a:ext cx="23370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199175" y="150300"/>
            <a:ext cx="409800" cy="3753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04000" y="332325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850951" y="107150"/>
            <a:ext cx="72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Conversion Optimization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291750" y="4528900"/>
            <a:ext cx="655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CTA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725"/>
            <a:ext cx="8839200" cy="31673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19"/>
          <p:cNvCxnSpPr/>
          <p:nvPr/>
        </p:nvCxnSpPr>
        <p:spPr>
          <a:xfrm rot="10800000">
            <a:off x="7619350" y="3842500"/>
            <a:ext cx="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stCxn id="120" idx="0"/>
          </p:cNvCxnSpPr>
          <p:nvPr/>
        </p:nvCxnSpPr>
        <p:spPr>
          <a:xfrm rot="10800000">
            <a:off x="3282150" y="3297400"/>
            <a:ext cx="2667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2605800" y="3985600"/>
            <a:ext cx="1886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Optimization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40850" y="4290396"/>
            <a:ext cx="7699500" cy="87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the CTAs are working properly and properly placed.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proper optimized images only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Optimizing the Product 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199175" y="150300"/>
            <a:ext cx="409800" cy="3753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404000" y="332325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850951" y="107150"/>
            <a:ext cx="72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Schema Optimization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008425" y="3297400"/>
            <a:ext cx="1678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Offers schema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6005725" y="1402950"/>
            <a:ext cx="1886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Ratings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81200" y="3297396"/>
            <a:ext cx="7699500" cy="110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product schema on all the product pages.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reviews schema on the products.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breadcrumbs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sitelinks schema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0"/>
          <p:cNvCxnSpPr>
            <a:stCxn id="130" idx="0"/>
          </p:cNvCxnSpPr>
          <p:nvPr/>
        </p:nvCxnSpPr>
        <p:spPr>
          <a:xfrm rot="10800000">
            <a:off x="4611775" y="1194450"/>
            <a:ext cx="23370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00" y="897971"/>
            <a:ext cx="8706399" cy="1757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0"/>
          <p:cNvCxnSpPr>
            <a:stCxn id="129" idx="0"/>
          </p:cNvCxnSpPr>
          <p:nvPr/>
        </p:nvCxnSpPr>
        <p:spPr>
          <a:xfrm rot="10800000">
            <a:off x="4971425" y="2153200"/>
            <a:ext cx="2876400" cy="11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199175" y="150300"/>
            <a:ext cx="409800" cy="3753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04000" y="332325"/>
            <a:ext cx="303000" cy="2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850938" y="107150"/>
            <a:ext cx="657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 flipH="1" rot="10800000">
            <a:off x="891000" y="555475"/>
            <a:ext cx="6657300" cy="228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1"/>
          <p:cNvSpPr txBox="1"/>
          <p:nvPr/>
        </p:nvSpPr>
        <p:spPr>
          <a:xfrm>
            <a:off x="798275" y="1062200"/>
            <a:ext cx="7574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●"/>
            </a:pPr>
            <a:r>
              <a:rPr lang="en-GB" sz="1700">
                <a:latin typeface="Montserrat Medium"/>
                <a:ea typeface="Montserrat Medium"/>
                <a:cs typeface="Montserrat Medium"/>
                <a:sym typeface="Montserrat Medium"/>
              </a:rPr>
              <a:t>Many images to be optimized as it’s an e-commerce website. 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●"/>
            </a:pPr>
            <a:r>
              <a:rPr lang="en-GB" sz="1700">
                <a:latin typeface="Montserrat Medium"/>
                <a:ea typeface="Montserrat Medium"/>
                <a:cs typeface="Montserrat Medium"/>
                <a:sym typeface="Montserrat Medium"/>
              </a:rPr>
              <a:t>Schema will have to be checked individually on all the pages so that it can be optimized.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●"/>
            </a:pPr>
            <a:r>
              <a:rPr lang="en-GB" sz="1700">
                <a:latin typeface="Montserrat Medium"/>
                <a:ea typeface="Montserrat Medium"/>
                <a:cs typeface="Montserrat Medium"/>
                <a:sym typeface="Montserrat Medium"/>
              </a:rPr>
              <a:t>Keywords allocation for similar products.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●"/>
            </a:pPr>
            <a:r>
              <a:rPr lang="en-GB" sz="1700">
                <a:latin typeface="Montserrat Medium"/>
                <a:ea typeface="Montserrat Medium"/>
                <a:cs typeface="Montserrat Medium"/>
                <a:sym typeface="Montserrat Medium"/>
              </a:rPr>
              <a:t>Constant moderation of user generated </a:t>
            </a:r>
            <a:r>
              <a:rPr lang="en-GB" sz="1700">
                <a:latin typeface="Montserrat Medium"/>
                <a:ea typeface="Montserrat Medium"/>
                <a:cs typeface="Montserrat Medium"/>
                <a:sym typeface="Montserrat Medium"/>
              </a:rPr>
              <a:t>content so as more amount of negative content isn’t posted.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