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85" r:id="rId9"/>
    <p:sldId id="287" r:id="rId10"/>
    <p:sldId id="289" r:id="rId11"/>
    <p:sldId id="281" r:id="rId12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98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gwClr6IRATtBhHa/PcuCEhKBLt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FFCC"/>
    <a:srgbClr val="F6B26B"/>
    <a:srgbClr val="FBF4F3"/>
    <a:srgbClr val="F8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9A4281-0C88-4E91-AD8C-DF661CE1F576}">
  <a:tblStyle styleId="{959A4281-0C88-4E91-AD8C-DF661CE1F57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0E2FD4E-5E5C-4B7F-A15E-5CCF7F389E7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5F1EB5E-F7CA-47EF-9058-516371869D02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FFF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6B2983E-40CE-410B-A497-0FC4FC2E8914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  <p:guide pos="3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ec518ff8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ec518ff8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b8e2de28a5_0_2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1b8e2de28a5_0_2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8e2de28a5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b8e2de28a5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1e6ce6d92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1e6ce6d92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8e2de28a5_0_1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g1b8e2de28a5_0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8e2de28a5_0_1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b8e2de28a5_0_1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8e2de28a5_0_2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1b8e2de28a5_0_2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2ca46ced6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2ca46ced6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3a971fd91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3a971fd91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3a971fd91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3a971fd91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b8e2de28a5_0_24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8e2de28a5_0_240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b8e2de28a5_0_240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g1b8e2de28a5_0_240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g1b8e2de28a5_0_240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g1b8e2de28a5_0_24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8e2de28a5_0_24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3" name="Google Shape;73;g1b8e2de28a5_0_24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8e2de28a5_0_24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g1b8e2de28a5_0_24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1b8e2de28a5_0_24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b8e2de28a5_0_2422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g1b8e2de28a5_0_2422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b8e2de28a5_0_2422"/>
          <p:cNvSpPr txBox="1">
            <a:spLocks noGrp="1"/>
          </p:cNvSpPr>
          <p:nvPr>
            <p:ph type="title" idx="2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5" name="Google Shape;15;g1b8e2de28a5_0_2422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g1b8e2de28a5_0_2422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1b8e2de28a5_0_2422"/>
          <p:cNvSpPr txBox="1">
            <a:spLocks noGrp="1"/>
          </p:cNvSpPr>
          <p:nvPr>
            <p:ph type="title" idx="5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8" name="Google Shape;18;g1b8e2de28a5_0_2422"/>
          <p:cNvSpPr txBox="1">
            <a:spLocks noGrp="1"/>
          </p:cNvSpPr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g1b8e2de28a5_0_2422"/>
          <p:cNvSpPr txBox="1">
            <a:spLocks noGrp="1"/>
          </p:cNvSpPr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1b8e2de28a5_0_2422"/>
          <p:cNvSpPr txBox="1">
            <a:spLocks noGrp="1"/>
          </p:cNvSpPr>
          <p:nvPr>
            <p:ph type="title" idx="8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1" name="Google Shape;21;g1b8e2de28a5_0_2422"/>
          <p:cNvSpPr txBox="1">
            <a:spLocks noGrp="1"/>
          </p:cNvSpPr>
          <p:nvPr>
            <p:ph type="ctrTitle" idx="9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g1b8e2de28a5_0_2422"/>
          <p:cNvSpPr txBox="1">
            <a:spLocks noGrp="1"/>
          </p:cNvSpPr>
          <p:nvPr>
            <p:ph type="subTitle" idx="13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b8e2de28a5_0_2422"/>
          <p:cNvSpPr txBox="1">
            <a:spLocks noGrp="1"/>
          </p:cNvSpPr>
          <p:nvPr>
            <p:ph type="title" idx="14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g1b8e2de28a5_0_2422"/>
          <p:cNvSpPr txBox="1">
            <a:spLocks noGrp="1"/>
          </p:cNvSpPr>
          <p:nvPr>
            <p:ph type="ctrTitle" idx="15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g1b8e2de28a5_0_2422"/>
          <p:cNvSpPr txBox="1">
            <a:spLocks noGrp="1"/>
          </p:cNvSpPr>
          <p:nvPr>
            <p:ph type="subTitle" idx="16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b8e2de28a5_0_2422"/>
          <p:cNvSpPr txBox="1">
            <a:spLocks noGrp="1"/>
          </p:cNvSpPr>
          <p:nvPr>
            <p:ph type="title" idx="17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7" name="Google Shape;27;g1b8e2de28a5_0_2422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b8e2de28a5_0_2439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30" name="Google Shape;30;g1b8e2de28a5_0_2439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b8e2de28a5_0_23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b8e2de28a5_0_23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b8e2de28a5_0_238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7" name="Google Shape;47;g1b8e2de28a5_0_238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" name="Google Shape;48;g1b8e2de28a5_0_23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b8e2de28a5_0_23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g1b8e2de28a5_0_23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b8e2de28a5_0_23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b8e2de28a5_0_23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1b8e2de28a5_0_23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8e2de28a5_0_23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1b8e2de28a5_0_23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" name="Google Shape;59;g1b8e2de28a5_0_239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" name="Google Shape;60;g1b8e2de28a5_0_23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8e2de28a5_0_240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g1b8e2de28a5_0_240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4" name="Google Shape;64;g1b8e2de28a5_0_24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b8e2de28a5_0_23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b8e2de28a5_0_23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1b8e2de28a5_0_23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peed.web.dev/report?url=https%3A%2F%2Fwww.chesspecialrisk.ca%2F&amp;form_factor=mobi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deccanherald.com/national/north-and-central/delhi-records-260-dengue-cases-in-december-annual-tally-crosses-3800-mark-1170995.html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/>
        </p:nvSpPr>
        <p:spPr>
          <a:xfrm>
            <a:off x="2530949" y="778335"/>
            <a:ext cx="40821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IN" sz="4000" b="1" dirty="0" err="1">
                <a:solidFill>
                  <a:srgbClr val="F82626"/>
                </a:solidFill>
                <a:latin typeface="Candara"/>
                <a:ea typeface="Candara"/>
                <a:cs typeface="Candara"/>
                <a:sym typeface="Candara"/>
              </a:rPr>
              <a:t>GoZoop</a:t>
            </a:r>
            <a:r>
              <a:rPr lang="en-IN" sz="4000" b="1" dirty="0">
                <a:solidFill>
                  <a:srgbClr val="F82626"/>
                </a:solidFill>
                <a:latin typeface="Candara"/>
                <a:ea typeface="Candara"/>
                <a:cs typeface="Candara"/>
                <a:sym typeface="Candara"/>
              </a:rPr>
              <a:t> SEO Assignment</a:t>
            </a:r>
            <a:endParaRPr sz="4000" b="1" i="0" u="none" strike="noStrike" cap="none" dirty="0">
              <a:solidFill>
                <a:srgbClr val="F82626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8173E-2E89-3628-9719-22E312DA154A}"/>
              </a:ext>
            </a:extLst>
          </p:cNvPr>
          <p:cNvSpPr txBox="1"/>
          <p:nvPr/>
        </p:nvSpPr>
        <p:spPr>
          <a:xfrm>
            <a:off x="3211114" y="2101734"/>
            <a:ext cx="2721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https://www.chesspecialrisk.ca/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F2570-AA7A-1CAC-31A2-9387DD081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99" y="2310105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82626"/>
                </a:solidFill>
                <a:latin typeface="Candara"/>
                <a:sym typeface="Helvetica Neue"/>
              </a:rPr>
              <a:t>Suggested Actionables</a:t>
            </a:r>
            <a:endParaRPr sz="2000" b="1" dirty="0">
              <a:solidFill>
                <a:srgbClr val="F82626"/>
              </a:solidFill>
              <a:latin typeface="Candara"/>
              <a:sym typeface="Helvetica Neue"/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Candara"/>
              </a:rPr>
              <a:t>We highly recommend writing blogs on new trending topics with relevant seasonal diseases to recover the traffic lost from Dengue blogs.</a:t>
            </a:r>
            <a:endParaRPr sz="1400" dirty="0">
              <a:solidFill>
                <a:schemeClr val="dk1"/>
              </a:solidFill>
              <a:latin typeface="Canda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Candara"/>
              </a:rPr>
              <a:t>To improve the traffic coming from brand pages we can run branding campaigns on social media or paid media.</a:t>
            </a:r>
            <a:endParaRPr sz="1400" dirty="0">
              <a:solidFill>
                <a:schemeClr val="dk1"/>
              </a:solidFill>
              <a:latin typeface="Canda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Candara"/>
              </a:rPr>
              <a:t>The doctor listing pages gain much traffic from doctor names keywords. Recommend resolving the errors at the earliest.</a:t>
            </a:r>
            <a:endParaRPr sz="1400" dirty="0">
              <a:solidFill>
                <a:schemeClr val="dk1"/>
              </a:solidFill>
              <a:latin typeface="Canda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Candara"/>
              </a:rPr>
              <a:t>Highly recommend checking for all the 400 &amp; 500 errors on website and removing the errors so for smoother operation of the website</a:t>
            </a:r>
            <a:endParaRPr sz="1400" dirty="0">
              <a:solidFill>
                <a:schemeClr val="dk1"/>
              </a:solidFill>
              <a:latin typeface="Canda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b8e2de28a5_0_2329"/>
          <p:cNvSpPr txBox="1">
            <a:spLocks noGrp="1"/>
          </p:cNvSpPr>
          <p:nvPr>
            <p:ph type="ctrTitle"/>
          </p:nvPr>
        </p:nvSpPr>
        <p:spPr>
          <a:xfrm>
            <a:off x="2225200" y="1928825"/>
            <a:ext cx="54138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800" b="1" dirty="0">
                <a:latin typeface="Candara"/>
                <a:ea typeface="Candara"/>
                <a:cs typeface="Candara"/>
                <a:sym typeface="Candara"/>
              </a:rPr>
              <a:t>Let’s Discuss…</a:t>
            </a:r>
            <a:endParaRPr sz="3800" b="1" dirty="0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8e2de28a5_0_967"/>
          <p:cNvSpPr txBox="1">
            <a:spLocks noGrp="1"/>
          </p:cNvSpPr>
          <p:nvPr>
            <p:ph type="title" idx="8"/>
          </p:nvPr>
        </p:nvSpPr>
        <p:spPr>
          <a:xfrm>
            <a:off x="2421000" y="231444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400"/>
            </a:pPr>
            <a:r>
              <a:rPr lang="en-IN" b="1" dirty="0">
                <a:solidFill>
                  <a:srgbClr val="F82626"/>
                </a:solidFill>
                <a:latin typeface="Candara"/>
                <a:ea typeface="Candara"/>
                <a:cs typeface="Candara"/>
                <a:sym typeface="Candara"/>
              </a:rPr>
              <a:t>1. Pain Points</a:t>
            </a:r>
            <a:endParaRPr b="1" dirty="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7FD32-AA45-303D-7973-301828EDE8D7}"/>
              </a:ext>
            </a:extLst>
          </p:cNvPr>
          <p:cNvSpPr txBox="1"/>
          <p:nvPr/>
        </p:nvSpPr>
        <p:spPr>
          <a:xfrm>
            <a:off x="464343" y="861444"/>
            <a:ext cx="824388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1. The weak on-page optimization seems to be one of the pain points on the website.</a:t>
            </a:r>
          </a:p>
          <a:p>
            <a:pPr marL="342900" indent="-342900">
              <a:buAutoNum type="arabicPeriod"/>
            </a:pPr>
            <a:endParaRPr lang="en" b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indent="-342900">
              <a:buAutoNum type="arabicPeriod"/>
            </a:pPr>
            <a:endParaRPr lang="en" sz="1400" b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indent="-342900">
              <a:buAutoNum type="arabicPeriod"/>
            </a:pPr>
            <a:endParaRPr lang="en" b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indent="-342900">
              <a:buAutoNum type="arabicPeriod"/>
            </a:pPr>
            <a:endParaRPr lang="en" sz="1400" b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indent="-342900">
              <a:buAutoNum type="arabicPeriod"/>
            </a:pPr>
            <a:endParaRPr lang="en" b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indent="-342900">
              <a:buAutoNum type="arabicPeriod"/>
            </a:pPr>
            <a:endParaRPr lang="en" sz="1400" b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indent="-342900">
              <a:buAutoNum type="arabicPeriod"/>
            </a:pPr>
            <a:endParaRPr lang="en" sz="1400" b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indent="-342900">
              <a:buAutoNum type="arabicPeriod"/>
            </a:pPr>
            <a:endParaRPr lang="en" b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indent="-342900">
              <a:buAutoNum type="arabicPeriod"/>
            </a:pPr>
            <a:endParaRPr lang="en" sz="1400" b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indent="-342900">
              <a:buAutoNum type="arabicPeriod"/>
            </a:pPr>
            <a:endParaRPr lang="en" b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indent="-342900">
              <a:buAutoNum type="arabicPeriod"/>
            </a:pPr>
            <a:endParaRPr lang="en" sz="1400" b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indent="-342900">
              <a:buAutoNum type="arabicPeriod"/>
            </a:pPr>
            <a:endParaRPr lang="en" b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indent="-342900">
              <a:buAutoNum type="arabicPeriod"/>
            </a:pPr>
            <a:endParaRPr lang="en" sz="1400" b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indent="-342900">
              <a:buAutoNum type="arabicPeriod"/>
            </a:pPr>
            <a:endParaRPr lang="en" b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r>
              <a:rPr lang="en" sz="14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3EFDD06-3CA0-7A9D-7E3E-0AD6A0656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3" y="2778920"/>
            <a:ext cx="6652260" cy="13716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81CC64-761C-B8BB-42A7-5F8D0DBAC3E7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797392" y="2970802"/>
            <a:ext cx="1789145" cy="32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CF1B91-3343-2535-1AF6-8619F95A0815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989558" y="3295443"/>
            <a:ext cx="1596979" cy="50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F11A00-137B-6840-740E-30C6DBEA785E}"/>
              </a:ext>
            </a:extLst>
          </p:cNvPr>
          <p:cNvSpPr txBox="1"/>
          <p:nvPr/>
        </p:nvSpPr>
        <p:spPr>
          <a:xfrm>
            <a:off x="6586537" y="3126166"/>
            <a:ext cx="23431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dirty="0"/>
              <a:t>More than 1 interlinks pointing to a single</a:t>
            </a:r>
          </a:p>
          <a:p>
            <a:r>
              <a:rPr lang="en-IN" sz="800" dirty="0"/>
              <a:t>URL -https://www.chesspecialrisk.ca/products/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A058008-1D2D-D957-EF98-B4BF3C7AE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00" y="1172007"/>
            <a:ext cx="5277744" cy="1553052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D2487E-E45D-EADF-3478-43B3ACBAD463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1213613" y="1729506"/>
            <a:ext cx="5552175" cy="14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75AEF4-D2B4-2F81-125C-DB26BE72CB3A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1213613" y="1729506"/>
            <a:ext cx="5552175" cy="27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C50DAA-D96D-5452-3431-4D28C6828BF1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1213613" y="1729506"/>
            <a:ext cx="5552175" cy="42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500AC4-B37C-F049-1B85-01EB20FC102E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1213613" y="1729506"/>
            <a:ext cx="5552175" cy="58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8F0B851-1093-BFA7-6C6A-DBFA5FA80E19}"/>
              </a:ext>
            </a:extLst>
          </p:cNvPr>
          <p:cNvSpPr txBox="1"/>
          <p:nvPr/>
        </p:nvSpPr>
        <p:spPr>
          <a:xfrm>
            <a:off x="6765788" y="1560229"/>
            <a:ext cx="20631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dirty="0"/>
              <a:t>Multiple Blank H1 Headers on the homepage.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D408321-1DF7-7908-0984-D28932E62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3" y="4172465"/>
            <a:ext cx="1996613" cy="43437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8D1CACB-877B-CFB9-9278-CA653A426BFF}"/>
              </a:ext>
            </a:extLst>
          </p:cNvPr>
          <p:cNvSpPr txBox="1"/>
          <p:nvPr/>
        </p:nvSpPr>
        <p:spPr>
          <a:xfrm>
            <a:off x="3717133" y="4166807"/>
            <a:ext cx="189071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dirty="0"/>
              <a:t>Multiple Images without Alt Tags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FED14F6-63FD-2C08-338D-D09F6DE9F9C5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2460956" y="4294810"/>
            <a:ext cx="1256177" cy="9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E11B22-89FF-68AD-E0F6-637D27A5BB9B}"/>
              </a:ext>
            </a:extLst>
          </p:cNvPr>
          <p:cNvSpPr txBox="1"/>
          <p:nvPr/>
        </p:nvSpPr>
        <p:spPr>
          <a:xfrm>
            <a:off x="378619" y="402757"/>
            <a:ext cx="7422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2. Blogs not promoted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On most websites, blogs contribute to the largest amount of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If the blogs content is promoted properly(through link building) it can drive large traffic.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76D96E-1E49-9A8A-397E-7FB84D31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32" y="2068786"/>
            <a:ext cx="779593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B380E0-1F39-A3D9-2800-634591CE5B5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164806" y="1709374"/>
            <a:ext cx="278607" cy="101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CC9F41-7D87-B206-BD34-BA3815CF3D5E}"/>
              </a:ext>
            </a:extLst>
          </p:cNvPr>
          <p:cNvSpPr txBox="1"/>
          <p:nvPr/>
        </p:nvSpPr>
        <p:spPr>
          <a:xfrm>
            <a:off x="3064669" y="1493930"/>
            <a:ext cx="275748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dirty="0"/>
              <a:t>No Links build which leads to insufficient promotion.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g1b8e2de28a5_0_1123"/>
          <p:cNvGraphicFramePr/>
          <p:nvPr>
            <p:extLst>
              <p:ext uri="{D42A27DB-BD31-4B8C-83A1-F6EECF244321}">
                <p14:modId xmlns:p14="http://schemas.microsoft.com/office/powerpoint/2010/main" val="1938233625"/>
              </p:ext>
            </p:extLst>
          </p:nvPr>
        </p:nvGraphicFramePr>
        <p:xfrm>
          <a:off x="1360850" y="477510"/>
          <a:ext cx="6047220" cy="4403489"/>
        </p:xfrm>
        <a:graphic>
          <a:graphicData uri="http://schemas.openxmlformats.org/drawingml/2006/table">
            <a:tbl>
              <a:tblPr>
                <a:noFill/>
                <a:tableStyleId>{959A4281-0C88-4E91-AD8C-DF661CE1F576}</a:tableStyleId>
              </a:tblPr>
              <a:tblGrid>
                <a:gridCol w="262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815">
                  <a:extLst>
                    <a:ext uri="{9D8B030D-6E8A-4147-A177-3AD203B41FA5}">
                      <a16:colId xmlns:a16="http://schemas.microsoft.com/office/drawing/2014/main" val="2357650183"/>
                    </a:ext>
                  </a:extLst>
                </a:gridCol>
                <a:gridCol w="1067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8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b="1" u="none" strike="noStrike" cap="none" dirty="0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Keywords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b="1" u="none" strike="noStrike" cap="none" dirty="0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Competition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1" u="none" strike="noStrike" cap="none" dirty="0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Keyword Difficulty</a:t>
                      </a:r>
                      <a:endParaRPr lang="en-IN" sz="1200" b="1" i="0" u="none" strike="noStrike" cap="none" dirty="0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b="1" u="none" strike="noStrike" cap="none" dirty="0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Search Volume</a:t>
                      </a:r>
                      <a:endParaRPr sz="1200" b="1" u="none" strike="noStrike" cap="none" dirty="0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tx1"/>
                          </a:solidFill>
                          <a:latin typeface="Candara"/>
                          <a:cs typeface="Arial"/>
                          <a:sym typeface="Arial"/>
                        </a:rPr>
                        <a:t>commercial insurance broker</a:t>
                      </a: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i="0" u="none" strike="noStrike" cap="none" dirty="0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Low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FFC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32</a:t>
                      </a:r>
                      <a:endParaRPr sz="1200" b="1" i="0" u="none" strike="noStrike" cap="none" dirty="0">
                        <a:solidFill>
                          <a:srgbClr val="FFC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 dirty="0">
                          <a:solidFill>
                            <a:srgbClr val="38761D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720</a:t>
                      </a:r>
                      <a:endParaRPr sz="1200" b="1" i="0" u="none" strike="noStrike" cap="none" dirty="0">
                        <a:solidFill>
                          <a:srgbClr val="38761D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tx1"/>
                          </a:solidFill>
                          <a:latin typeface="Candara"/>
                          <a:cs typeface="Arial"/>
                          <a:sym typeface="Arial"/>
                        </a:rPr>
                        <a:t>business insurance broker</a:t>
                      </a: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Low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FFC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46</a:t>
                      </a:r>
                      <a:endParaRPr sz="1200" b="1" i="0" u="none" strike="noStrike" cap="none" dirty="0">
                        <a:solidFill>
                          <a:srgbClr val="FFC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 dirty="0">
                          <a:solidFill>
                            <a:srgbClr val="38761D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480</a:t>
                      </a:r>
                      <a:endParaRPr sz="1200" b="1" i="0" u="none" strike="noStrike" cap="none" dirty="0">
                        <a:solidFill>
                          <a:srgbClr val="38761D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412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cap="none" dirty="0">
                          <a:solidFill>
                            <a:schemeClr val="tx1"/>
                          </a:solidFill>
                          <a:latin typeface="Candara"/>
                          <a:cs typeface="Arial"/>
                          <a:sym typeface="Arial"/>
                        </a:rPr>
                        <a:t>insurance for business liability</a:t>
                      </a: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i="0" u="none" strike="noStrike" cap="none" dirty="0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Low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FFC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38</a:t>
                      </a:r>
                      <a:endParaRPr sz="1200" b="1" i="0" u="none" strike="noStrike" cap="none" dirty="0">
                        <a:solidFill>
                          <a:srgbClr val="FFC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38761D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480</a:t>
                      </a:r>
                      <a:endParaRPr sz="1200" b="1" i="0" u="none" strike="noStrike" cap="none" dirty="0">
                        <a:solidFill>
                          <a:srgbClr val="38761D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extLst>
                  <a:ext uri="{0D108BD9-81ED-4DB2-BD59-A6C34878D82A}">
                    <a16:rowId xmlns:a16="http://schemas.microsoft.com/office/drawing/2014/main" val="2572500966"/>
                  </a:ext>
                </a:extLst>
              </a:tr>
              <a:tr h="331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tx1"/>
                          </a:solidFill>
                          <a:latin typeface="Candara"/>
                          <a:cs typeface="Arial"/>
                          <a:sym typeface="Arial"/>
                        </a:rPr>
                        <a:t>insurance on commercial property</a:t>
                      </a: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i="0" u="none" strike="noStrike" cap="none" dirty="0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Medium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FFC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34</a:t>
                      </a:r>
                      <a:endParaRPr sz="1200" b="1" i="0" u="none" strike="noStrike" cap="none" dirty="0">
                        <a:solidFill>
                          <a:srgbClr val="FFC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38761D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260</a:t>
                      </a:r>
                      <a:endParaRPr sz="1200" b="1" i="0" u="none" strike="noStrike" cap="none" dirty="0">
                        <a:solidFill>
                          <a:srgbClr val="38761D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extLst>
                  <a:ext uri="{0D108BD9-81ED-4DB2-BD59-A6C34878D82A}">
                    <a16:rowId xmlns:a16="http://schemas.microsoft.com/office/drawing/2014/main" val="3441227183"/>
                  </a:ext>
                </a:extLst>
              </a:tr>
              <a:tr h="331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tx1"/>
                          </a:solidFill>
                          <a:latin typeface="Candara"/>
                          <a:cs typeface="Arial"/>
                          <a:sym typeface="Arial"/>
                        </a:rPr>
                        <a:t>business insurance quote</a:t>
                      </a: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i="0" u="none" strike="noStrike" cap="none" dirty="0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Low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FFC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46</a:t>
                      </a:r>
                      <a:endParaRPr sz="1200" b="1" i="0" u="none" strike="noStrike" cap="none" dirty="0">
                        <a:solidFill>
                          <a:srgbClr val="FFC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38761D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90</a:t>
                      </a:r>
                      <a:endParaRPr sz="1200" b="1" i="0" u="none" strike="noStrike" cap="none" dirty="0">
                        <a:solidFill>
                          <a:srgbClr val="38761D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extLst>
                  <a:ext uri="{0D108BD9-81ED-4DB2-BD59-A6C34878D82A}">
                    <a16:rowId xmlns:a16="http://schemas.microsoft.com/office/drawing/2014/main" val="199385976"/>
                  </a:ext>
                </a:extLst>
              </a:tr>
              <a:tr h="331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tx1"/>
                          </a:solidFill>
                          <a:latin typeface="Candara"/>
                          <a:cs typeface="Arial"/>
                          <a:sym typeface="Arial"/>
                        </a:rPr>
                        <a:t>student rental insurance</a:t>
                      </a: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i="0" u="none" strike="noStrike" cap="none" dirty="0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Low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38761D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24</a:t>
                      </a:r>
                      <a:endParaRPr sz="1200" b="1" i="0" u="none" strike="noStrike" cap="none" dirty="0">
                        <a:solidFill>
                          <a:srgbClr val="38761D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38761D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110</a:t>
                      </a:r>
                      <a:endParaRPr sz="1200" b="1" i="0" u="none" strike="noStrike" cap="none" dirty="0">
                        <a:solidFill>
                          <a:srgbClr val="38761D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extLst>
                  <a:ext uri="{0D108BD9-81ED-4DB2-BD59-A6C34878D82A}">
                    <a16:rowId xmlns:a16="http://schemas.microsoft.com/office/drawing/2014/main" val="2567674104"/>
                  </a:ext>
                </a:extLst>
              </a:tr>
              <a:tr h="331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tx1"/>
                          </a:solidFill>
                          <a:latin typeface="Candara"/>
                          <a:cs typeface="Arial"/>
                          <a:sym typeface="Arial"/>
                        </a:rPr>
                        <a:t>general liability insurance</a:t>
                      </a: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i="0" u="none" strike="noStrike" cap="none" dirty="0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Medium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FFC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35</a:t>
                      </a:r>
                      <a:endParaRPr sz="1200" b="1" i="0" u="none" strike="noStrike" cap="none" dirty="0">
                        <a:solidFill>
                          <a:srgbClr val="FFC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38761D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480</a:t>
                      </a:r>
                      <a:endParaRPr sz="1200" b="1" i="0" u="none" strike="noStrike" cap="none" dirty="0">
                        <a:solidFill>
                          <a:srgbClr val="38761D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extLst>
                  <a:ext uri="{0D108BD9-81ED-4DB2-BD59-A6C34878D82A}">
                    <a16:rowId xmlns:a16="http://schemas.microsoft.com/office/drawing/2014/main" val="2574353021"/>
                  </a:ext>
                </a:extLst>
              </a:tr>
              <a:tr h="331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tx1"/>
                          </a:solidFill>
                          <a:latin typeface="Candara"/>
                          <a:cs typeface="Arial"/>
                          <a:sym typeface="Arial"/>
                        </a:rPr>
                        <a:t>construction insurance</a:t>
                      </a: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i="0" u="none" strike="noStrike" cap="none" dirty="0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Low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FFC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36</a:t>
                      </a:r>
                      <a:endParaRPr sz="1200" b="1" i="0" u="none" strike="noStrike" cap="none" dirty="0">
                        <a:solidFill>
                          <a:srgbClr val="FFC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38761D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390</a:t>
                      </a:r>
                      <a:endParaRPr sz="1200" b="1" i="0" u="none" strike="noStrike" cap="none" dirty="0">
                        <a:solidFill>
                          <a:srgbClr val="38761D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extLst>
                  <a:ext uri="{0D108BD9-81ED-4DB2-BD59-A6C34878D82A}">
                    <a16:rowId xmlns:a16="http://schemas.microsoft.com/office/drawing/2014/main" val="3711944196"/>
                  </a:ext>
                </a:extLst>
              </a:tr>
              <a:tr h="331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tx1"/>
                          </a:solidFill>
                          <a:latin typeface="Candara"/>
                          <a:cs typeface="Arial"/>
                          <a:sym typeface="Arial"/>
                        </a:rPr>
                        <a:t>builders risk insurance</a:t>
                      </a: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i="0" u="none" strike="noStrike" cap="none" dirty="0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Medium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FFC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33</a:t>
                      </a:r>
                      <a:endParaRPr sz="1200" b="1" i="0" u="none" strike="noStrike" cap="none" dirty="0">
                        <a:solidFill>
                          <a:srgbClr val="FFC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38761D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590</a:t>
                      </a:r>
                      <a:endParaRPr sz="1200" b="1" i="0" u="none" strike="noStrike" cap="none" dirty="0">
                        <a:solidFill>
                          <a:srgbClr val="38761D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extLst>
                  <a:ext uri="{0D108BD9-81ED-4DB2-BD59-A6C34878D82A}">
                    <a16:rowId xmlns:a16="http://schemas.microsoft.com/office/drawing/2014/main" val="2393779863"/>
                  </a:ext>
                </a:extLst>
              </a:tr>
              <a:tr h="331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tx1"/>
                          </a:solidFill>
                          <a:latin typeface="Candara"/>
                          <a:cs typeface="Arial"/>
                          <a:sym typeface="Arial"/>
                        </a:rPr>
                        <a:t>travel insurance company</a:t>
                      </a: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i="0" u="none" strike="noStrike" cap="none" dirty="0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Low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F82626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66</a:t>
                      </a:r>
                      <a:endParaRPr sz="1200" b="1" i="0" u="none" strike="noStrike" cap="none" dirty="0">
                        <a:solidFill>
                          <a:srgbClr val="F8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38761D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720</a:t>
                      </a:r>
                      <a:endParaRPr sz="1200" b="1" i="0" u="none" strike="noStrike" cap="none" dirty="0">
                        <a:solidFill>
                          <a:srgbClr val="38761D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extLst>
                  <a:ext uri="{0D108BD9-81ED-4DB2-BD59-A6C34878D82A}">
                    <a16:rowId xmlns:a16="http://schemas.microsoft.com/office/drawing/2014/main" val="3747640475"/>
                  </a:ext>
                </a:extLst>
              </a:tr>
              <a:tr h="331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tx1"/>
                          </a:solidFill>
                          <a:latin typeface="Candara"/>
                          <a:cs typeface="Arial"/>
                          <a:sym typeface="Arial"/>
                        </a:rPr>
                        <a:t>best travel insurance</a:t>
                      </a: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i="0" u="none" strike="noStrike" cap="none" dirty="0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Low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F82626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70</a:t>
                      </a:r>
                      <a:endParaRPr sz="1200" b="1" i="0" u="none" strike="noStrike" cap="none" dirty="0">
                        <a:solidFill>
                          <a:srgbClr val="F8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38761D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1,600</a:t>
                      </a:r>
                      <a:endParaRPr sz="1200" b="1" i="0" u="none" strike="noStrike" cap="none" dirty="0">
                        <a:solidFill>
                          <a:srgbClr val="38761D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extLst>
                  <a:ext uri="{0D108BD9-81ED-4DB2-BD59-A6C34878D82A}">
                    <a16:rowId xmlns:a16="http://schemas.microsoft.com/office/drawing/2014/main" val="3537817579"/>
                  </a:ext>
                </a:extLst>
              </a:tr>
              <a:tr h="331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tx1"/>
                          </a:solidFill>
                          <a:latin typeface="Candara"/>
                          <a:cs typeface="Arial"/>
                          <a:sym typeface="Arial"/>
                        </a:rPr>
                        <a:t>home insurance quote</a:t>
                      </a: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i="0" u="none" strike="noStrike" cap="none" dirty="0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Low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59</a:t>
                      </a:r>
                      <a:endParaRPr sz="1200" b="1" i="0" u="none" strike="noStrike" cap="non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rgbClr val="38761D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4,400</a:t>
                      </a:r>
                      <a:endParaRPr sz="1200" b="1" i="0" u="none" strike="noStrike" cap="none" dirty="0">
                        <a:solidFill>
                          <a:srgbClr val="38761D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5650" marR="5650" marT="5650" marB="0" anchor="ctr"/>
                </a:tc>
                <a:extLst>
                  <a:ext uri="{0D108BD9-81ED-4DB2-BD59-A6C34878D82A}">
                    <a16:rowId xmlns:a16="http://schemas.microsoft.com/office/drawing/2014/main" val="3467851279"/>
                  </a:ext>
                </a:extLst>
              </a:tr>
            </a:tbl>
          </a:graphicData>
        </a:graphic>
      </p:graphicFrame>
      <p:sp>
        <p:nvSpPr>
          <p:cNvPr id="4" name="Google Shape;90;g1b8e2de28a5_0_967">
            <a:extLst>
              <a:ext uri="{FF2B5EF4-FFF2-40B4-BE49-F238E27FC236}">
                <a16:creationId xmlns:a16="http://schemas.microsoft.com/office/drawing/2014/main" id="{084A2902-49B5-405C-D268-8DCBDA830FAD}"/>
              </a:ext>
            </a:extLst>
          </p:cNvPr>
          <p:cNvSpPr txBox="1">
            <a:spLocks/>
          </p:cNvSpPr>
          <p:nvPr/>
        </p:nvSpPr>
        <p:spPr>
          <a:xfrm>
            <a:off x="2978910" y="-52499"/>
            <a:ext cx="318618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400"/>
            </a:pPr>
            <a:r>
              <a:rPr lang="en-IN" sz="2800" b="1" dirty="0">
                <a:solidFill>
                  <a:srgbClr val="F82626"/>
                </a:solidFill>
                <a:latin typeface="Candara"/>
                <a:ea typeface="Candara"/>
                <a:cs typeface="Candara"/>
                <a:sym typeface="Candara"/>
              </a:rPr>
              <a:t>2. Set of Keywords</a:t>
            </a:r>
            <a:endParaRPr lang="en-IN" sz="2800" b="1" dirty="0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8e2de28a5_0_1392"/>
          <p:cNvSpPr txBox="1"/>
          <p:nvPr/>
        </p:nvSpPr>
        <p:spPr>
          <a:xfrm>
            <a:off x="337485" y="1082340"/>
            <a:ext cx="8469029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indent="-228600">
              <a:buSzPts val="1400"/>
              <a:buFont typeface="Arial"/>
              <a:buAutoNum type="arabicPeriod"/>
            </a:pPr>
            <a:r>
              <a:rPr lang="en" sz="1200" b="1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Page Spee</a:t>
            </a:r>
            <a:r>
              <a:rPr lang="en" sz="12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 Optimization &amp; Technial - </a:t>
            </a:r>
          </a:p>
          <a:p>
            <a:pPr marL="228600" lvl="1" indent="-228600">
              <a:buSzPts val="1400"/>
              <a:buFont typeface="Arial" panose="020B0604020202020204" pitchFamily="34" charset="0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Checking and resolving the technical shortcomings on the website to overcome them.</a:t>
            </a:r>
          </a:p>
          <a:p>
            <a:pPr marL="228600" lvl="1" indent="-228600">
              <a:buSzPts val="14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Ref: </a:t>
            </a:r>
            <a:r>
              <a:rPr lang="en-IN" sz="12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https://pagespeed.web.dev/report?url=https%3A%2F%2Fwww.chesspecialrisk.ca%2F&amp;form_factor=mobile</a:t>
            </a:r>
            <a:endParaRPr lang="en" sz="12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lvl="1">
              <a:buSzPts val="1400"/>
            </a:pPr>
            <a:endParaRPr lang="en" sz="12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2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On Page Optimization - </a:t>
            </a:r>
          </a:p>
          <a:p>
            <a:pPr marL="171450" lvl="2" indent="-171450">
              <a:buSzPts val="14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Title &amp; Meta Description optimization</a:t>
            </a:r>
          </a:p>
          <a:p>
            <a:pPr marL="171450" lvl="2" indent="-171450">
              <a:buSzPts val="14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Image Optimization</a:t>
            </a:r>
          </a:p>
          <a:p>
            <a:pPr marL="171450" lvl="2" indent="-171450">
              <a:buSzPts val="14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Optimizing Page Headers</a:t>
            </a:r>
          </a:p>
          <a:p>
            <a:pPr marL="171450" lvl="2" indent="-171450">
              <a:buSzPts val="14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Checking and optimizing blog content.</a:t>
            </a:r>
          </a:p>
          <a:p>
            <a:pPr marL="171450" lvl="2" indent="-171450">
              <a:buSzPts val="1400"/>
              <a:buFont typeface="Arial" panose="020B0604020202020204" pitchFamily="34" charset="0"/>
              <a:buChar char="•"/>
            </a:pPr>
            <a:endParaRPr lang="en" sz="12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200" b="1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Off-page Optimization 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–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2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Social Bookmarking for </a:t>
            </a:r>
            <a:r>
              <a:rPr lang="en-IN" sz="12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Blogs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Converting Blogs to Podcasts and sharing</a:t>
            </a:r>
            <a:endParaRPr lang="en-IN" sz="120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2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Creating listings for various locations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Creating infographics from blogs and submitting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2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Writing Q&amp;As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2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Doing Forum Submissions with useful content</a:t>
            </a:r>
            <a:endParaRPr sz="120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" name="Google Shape;90;g1b8e2de28a5_0_967">
            <a:extLst>
              <a:ext uri="{FF2B5EF4-FFF2-40B4-BE49-F238E27FC236}">
                <a16:creationId xmlns:a16="http://schemas.microsoft.com/office/drawing/2014/main" id="{E7F698C2-46C5-4CE3-ECFF-71BAE79037CA}"/>
              </a:ext>
            </a:extLst>
          </p:cNvPr>
          <p:cNvSpPr txBox="1">
            <a:spLocks/>
          </p:cNvSpPr>
          <p:nvPr/>
        </p:nvSpPr>
        <p:spPr>
          <a:xfrm>
            <a:off x="1875223" y="373759"/>
            <a:ext cx="5393551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400"/>
            </a:pPr>
            <a:r>
              <a:rPr lang="en-IN" sz="2800" b="1" dirty="0">
                <a:solidFill>
                  <a:srgbClr val="F82626"/>
                </a:solidFill>
                <a:latin typeface="Candara"/>
                <a:ea typeface="Candara"/>
                <a:cs typeface="Candara"/>
                <a:sym typeface="Candara"/>
              </a:rPr>
              <a:t>3. Strategy for Ranking Keywords</a:t>
            </a:r>
            <a:endParaRPr lang="en-IN" sz="2800" b="1" dirty="0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8e2de28a5_0_2067"/>
          <p:cNvSpPr txBox="1">
            <a:spLocks noGrp="1"/>
          </p:cNvSpPr>
          <p:nvPr>
            <p:ph type="title"/>
          </p:nvPr>
        </p:nvSpPr>
        <p:spPr>
          <a:xfrm>
            <a:off x="523075" y="0"/>
            <a:ext cx="8325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dirty="0">
                <a:solidFill>
                  <a:srgbClr val="F82626"/>
                </a:solidFill>
                <a:latin typeface="Candara"/>
                <a:ea typeface="Candara"/>
                <a:cs typeface="Candara"/>
                <a:sym typeface="Candara"/>
              </a:rPr>
              <a:t>4. T</a:t>
            </a:r>
            <a:r>
              <a:rPr lang="en-US" sz="2800" b="1" dirty="0" err="1">
                <a:solidFill>
                  <a:srgbClr val="F82626"/>
                </a:solidFill>
                <a:latin typeface="Candara"/>
              </a:rPr>
              <a:t>raffic</a:t>
            </a:r>
            <a:r>
              <a:rPr lang="en-US" sz="2800" b="1" dirty="0">
                <a:solidFill>
                  <a:srgbClr val="F82626"/>
                </a:solidFill>
                <a:latin typeface="Candara"/>
              </a:rPr>
              <a:t> Estimations for the next 6 month</a:t>
            </a:r>
            <a:endParaRPr lang="en-IN" sz="2800" b="1" dirty="0">
              <a:solidFill>
                <a:srgbClr val="F82626"/>
              </a:solidFill>
              <a:latin typeface="Candara"/>
              <a:sym typeface="Candar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A2DFD8-9D13-A1E8-8B59-29BCDE35F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75" y="777878"/>
            <a:ext cx="5802400" cy="358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074D2E-EF71-3158-AD63-553209FF7010}"/>
              </a:ext>
            </a:extLst>
          </p:cNvPr>
          <p:cNvSpPr txBox="1"/>
          <p:nvPr/>
        </p:nvSpPr>
        <p:spPr>
          <a:xfrm>
            <a:off x="1264443" y="4359611"/>
            <a:ext cx="6322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IN" sz="1400" b="1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Based on the current traffic and the search volume of the keywords we plan to target 10% MOM growth in current traffic.</a:t>
            </a:r>
            <a:endParaRPr lang="en-US" sz="1400" i="0" u="none" strike="noStrike" cap="none" dirty="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64100" y="3575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F82626"/>
                </a:solidFill>
                <a:latin typeface="Candara"/>
                <a:ea typeface="Candara"/>
                <a:cs typeface="Candara"/>
                <a:sym typeface="Candara"/>
              </a:rPr>
              <a:t>5. Demo Account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34300" y="962250"/>
            <a:ext cx="8598000" cy="82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  <a:latin typeface="Candara"/>
                <a:sym typeface="Helvetica Neue"/>
              </a:rPr>
              <a:t>We</a:t>
            </a:r>
            <a:r>
              <a:rPr lang="en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Candara"/>
                <a:sym typeface="Helvetica Neue"/>
              </a:rPr>
              <a:t>have observed that the website received </a:t>
            </a:r>
            <a:r>
              <a:rPr lang="en" sz="1200" b="1" dirty="0">
                <a:solidFill>
                  <a:schemeClr val="dk1"/>
                </a:solidFill>
                <a:latin typeface="Candara"/>
                <a:sym typeface="Helvetica Neue"/>
              </a:rPr>
              <a:t>329,094</a:t>
            </a:r>
            <a:r>
              <a:rPr lang="en" sz="1200" dirty="0">
                <a:solidFill>
                  <a:schemeClr val="dk1"/>
                </a:solidFill>
                <a:latin typeface="Candara"/>
                <a:sym typeface="Helvetica Neue"/>
              </a:rPr>
              <a:t> Users in the month of </a:t>
            </a:r>
            <a:r>
              <a:rPr lang="en" sz="1200" b="1" dirty="0">
                <a:solidFill>
                  <a:schemeClr val="dk1"/>
                </a:solidFill>
                <a:latin typeface="Candara"/>
                <a:sym typeface="Helvetica Neue"/>
              </a:rPr>
              <a:t>December ‘22</a:t>
            </a:r>
            <a:r>
              <a:rPr lang="en" sz="1200" dirty="0">
                <a:solidFill>
                  <a:schemeClr val="dk1"/>
                </a:solidFill>
                <a:latin typeface="Candara"/>
                <a:sym typeface="Helvetica Neue"/>
              </a:rPr>
              <a:t> when compared to </a:t>
            </a:r>
            <a:r>
              <a:rPr lang="en" sz="1200" b="1" dirty="0">
                <a:solidFill>
                  <a:schemeClr val="dk1"/>
                </a:solidFill>
                <a:latin typeface="Candara"/>
                <a:sym typeface="Helvetica Neue"/>
              </a:rPr>
              <a:t>November ‘22</a:t>
            </a:r>
            <a:r>
              <a:rPr lang="en" sz="1200" dirty="0">
                <a:solidFill>
                  <a:schemeClr val="dk1"/>
                </a:solidFill>
                <a:latin typeface="Candara"/>
                <a:sym typeface="Helvetica Neue"/>
              </a:rPr>
              <a:t> which has </a:t>
            </a:r>
            <a:r>
              <a:rPr lang="en" sz="1200" b="1" dirty="0">
                <a:solidFill>
                  <a:schemeClr val="dk1"/>
                </a:solidFill>
                <a:latin typeface="Candara"/>
                <a:sym typeface="Helvetica Neue"/>
              </a:rPr>
              <a:t>356,239</a:t>
            </a:r>
            <a:r>
              <a:rPr lang="en" sz="1200" dirty="0">
                <a:solidFill>
                  <a:schemeClr val="dk1"/>
                </a:solidFill>
                <a:latin typeface="Candara"/>
                <a:sym typeface="Helvetica Neue"/>
              </a:rPr>
              <a:t> Users has declined by </a:t>
            </a:r>
            <a:r>
              <a:rPr lang="en" sz="1200" b="1" dirty="0">
                <a:solidFill>
                  <a:schemeClr val="dk1"/>
                </a:solidFill>
                <a:latin typeface="Candara"/>
                <a:sym typeface="Helvetica Neue"/>
              </a:rPr>
              <a:t>7.62% </a:t>
            </a:r>
            <a:r>
              <a:rPr lang="en" sz="1200" dirty="0">
                <a:solidFill>
                  <a:schemeClr val="dk1"/>
                </a:solidFill>
                <a:latin typeface="Candara"/>
                <a:sym typeface="Helvetica Neue"/>
              </a:rPr>
              <a:t>and also New Users for the website have also decreased from </a:t>
            </a:r>
            <a:r>
              <a:rPr lang="en" sz="1200" b="1" dirty="0">
                <a:solidFill>
                  <a:schemeClr val="dk1"/>
                </a:solidFill>
                <a:latin typeface="Candara"/>
                <a:sym typeface="Helvetica Neue"/>
              </a:rPr>
              <a:t>284,021</a:t>
            </a:r>
            <a:r>
              <a:rPr lang="en" sz="1200" dirty="0">
                <a:solidFill>
                  <a:schemeClr val="dk1"/>
                </a:solidFill>
                <a:latin typeface="Candara"/>
                <a:sym typeface="Helvetica Neue"/>
              </a:rPr>
              <a:t> to </a:t>
            </a:r>
            <a:r>
              <a:rPr lang="en" sz="1200" b="1" dirty="0">
                <a:solidFill>
                  <a:schemeClr val="dk1"/>
                </a:solidFill>
                <a:latin typeface="Candara"/>
                <a:sym typeface="Helvetica Neue"/>
              </a:rPr>
              <a:t>273,565</a:t>
            </a:r>
            <a:r>
              <a:rPr lang="en" sz="1200" dirty="0">
                <a:solidFill>
                  <a:schemeClr val="dk1"/>
                </a:solidFill>
                <a:latin typeface="Candara"/>
                <a:sym typeface="Helvetica Neue"/>
              </a:rPr>
              <a:t> by </a:t>
            </a:r>
            <a:r>
              <a:rPr lang="en" sz="1200" b="1" dirty="0">
                <a:solidFill>
                  <a:schemeClr val="dk1"/>
                </a:solidFill>
                <a:latin typeface="Candara"/>
                <a:sym typeface="Helvetica Neue"/>
              </a:rPr>
              <a:t>6.96%</a:t>
            </a:r>
            <a:endParaRPr sz="1200" b="1" dirty="0">
              <a:solidFill>
                <a:schemeClr val="dk1"/>
              </a:solidFill>
              <a:latin typeface="Candara"/>
            </a:endParaRPr>
          </a:p>
        </p:txBody>
      </p:sp>
      <p:graphicFrame>
        <p:nvGraphicFramePr>
          <p:cNvPr id="76" name="Google Shape;76;p16"/>
          <p:cNvGraphicFramePr/>
          <p:nvPr>
            <p:extLst>
              <p:ext uri="{D42A27DB-BD31-4B8C-83A1-F6EECF244321}">
                <p14:modId xmlns:p14="http://schemas.microsoft.com/office/powerpoint/2010/main" val="1808125986"/>
              </p:ext>
            </p:extLst>
          </p:nvPr>
        </p:nvGraphicFramePr>
        <p:xfrm>
          <a:off x="2469207" y="1945519"/>
          <a:ext cx="3561425" cy="21212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Audience Overview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Nov-22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Dec-22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Total Change(%)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Users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314,977</a:t>
                      </a:r>
                      <a:endParaRPr sz="1000"/>
                    </a:p>
                  </a:txBody>
                  <a:tcPr marL="28575" marR="28575" marT="19050" marB="19050" anchor="b">
                    <a:lnL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304,581</a:t>
                      </a:r>
                      <a:endParaRPr sz="1000" b="1"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2.67</a:t>
                      </a:r>
                      <a:endParaRPr sz="1000" dirty="0"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New Users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284,021</a:t>
                      </a:r>
                      <a:endParaRPr sz="1000"/>
                    </a:p>
                  </a:txBody>
                  <a:tcPr marL="28575" marR="28575" marT="19050" marB="19050" anchor="b">
                    <a:lnL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273,621</a:t>
                      </a:r>
                      <a:endParaRPr sz="1000" b="1"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</a:t>
                      </a:r>
                      <a:endParaRPr sz="1000"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Sessions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401,281</a:t>
                      </a:r>
                      <a:endParaRPr sz="1000" dirty="0"/>
                    </a:p>
                  </a:txBody>
                  <a:tcPr marL="28575" marR="28575" marT="19050" marB="19050" anchor="b">
                    <a:lnL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385,198</a:t>
                      </a:r>
                      <a:endParaRPr sz="1000" b="1"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-1.37</a:t>
                      </a:r>
                      <a:endParaRPr sz="1000"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Number of Sessions per User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127.00%</a:t>
                      </a:r>
                      <a:endParaRPr sz="1000"/>
                    </a:p>
                  </a:txBody>
                  <a:tcPr marL="28575" marR="28575" marT="19050" marB="19050" anchor="b">
                    <a:lnL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1.26</a:t>
                      </a:r>
                      <a:endParaRPr sz="1000" b="1"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-4.55</a:t>
                      </a:r>
                      <a:endParaRPr sz="1000"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Pageviews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680,812</a:t>
                      </a:r>
                      <a:endParaRPr sz="1000"/>
                    </a:p>
                  </a:txBody>
                  <a:tcPr marL="28575" marR="28575" marT="19050" marB="19050" anchor="b">
                    <a:lnL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646,176</a:t>
                      </a:r>
                      <a:endParaRPr sz="1000" b="1" dirty="0"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-12.75</a:t>
                      </a:r>
                      <a:endParaRPr sz="1000"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Avg. Session Duration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0:01:55</a:t>
                      </a:r>
                      <a:endParaRPr sz="1000">
                        <a:solidFill>
                          <a:srgbClr val="222222"/>
                        </a:solidFill>
                      </a:endParaRPr>
                    </a:p>
                  </a:txBody>
                  <a:tcPr marL="28575" marR="28575" marT="19050" marB="19050" anchor="b">
                    <a:lnL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222222"/>
                          </a:solidFill>
                        </a:rPr>
                        <a:t>0:01:52</a:t>
                      </a:r>
                      <a:endParaRPr sz="1000" b="1">
                        <a:solidFill>
                          <a:srgbClr val="222222"/>
                        </a:solidFill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-18.84</a:t>
                      </a:r>
                      <a:endParaRPr sz="1000"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Bounce Rate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69.80%</a:t>
                      </a:r>
                      <a:endParaRPr sz="1000" dirty="0"/>
                    </a:p>
                  </a:txBody>
                  <a:tcPr marL="28575" marR="28575" marT="19050" marB="19050" anchor="b">
                    <a:lnL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70.65%</a:t>
                      </a:r>
                      <a:endParaRPr sz="1000" b="1"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11.07</a:t>
                      </a:r>
                      <a:endParaRPr sz="1000" dirty="0"/>
                    </a:p>
                  </a:txBody>
                  <a:tcPr marL="28575" marR="28575" marT="19050" marB="19050" anchor="b">
                    <a:lnL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94350" y="1289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82626"/>
                </a:solidFill>
                <a:latin typeface="Candara"/>
                <a:sym typeface="Helvetica Neue"/>
              </a:rPr>
              <a:t>Dengue</a:t>
            </a:r>
            <a:r>
              <a:rPr lang="en" sz="25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 b="1" dirty="0">
                <a:solidFill>
                  <a:srgbClr val="F82626"/>
                </a:solidFill>
                <a:latin typeface="Candara"/>
                <a:sym typeface="Helvetica Neue"/>
              </a:rPr>
              <a:t>Analysis</a:t>
            </a:r>
            <a:endParaRPr sz="2000" b="1" dirty="0">
              <a:solidFill>
                <a:srgbClr val="F82626"/>
              </a:solidFill>
              <a:latin typeface="Candar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98275" y="651475"/>
            <a:ext cx="7769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ndara"/>
              </a:rPr>
              <a:t>We have analysed 72% traffic decline in traffic from Dengue visitors. It contributes to 38.65% of the total traffic loss. Dengue cases have gone down drastically in Dec 2022.</a:t>
            </a:r>
            <a:endParaRPr dirty="0">
              <a:solidFill>
                <a:schemeClr val="dk1"/>
              </a:solidFill>
              <a:latin typeface="Candara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t="-11490" b="11490"/>
          <a:stretch/>
        </p:blipFill>
        <p:spPr>
          <a:xfrm>
            <a:off x="3832725" y="1305863"/>
            <a:ext cx="4777550" cy="25992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r="1361" b="25722"/>
          <a:stretch/>
        </p:blipFill>
        <p:spPr>
          <a:xfrm>
            <a:off x="160988" y="2719550"/>
            <a:ext cx="3358300" cy="2333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18"/>
          <p:cNvSpPr txBox="1"/>
          <p:nvPr/>
        </p:nvSpPr>
        <p:spPr>
          <a:xfrm>
            <a:off x="3788700" y="3905125"/>
            <a:ext cx="51960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ndara"/>
              </a:rPr>
              <a:t>The number of dengue cases in Delhi was 1,238 in Oct’22 while in Nov’22 it was 1,420 cases. This fell to jst 260 cases in Dec’22.</a:t>
            </a:r>
            <a:endParaRPr dirty="0">
              <a:solidFill>
                <a:schemeClr val="dk1"/>
              </a:solidFill>
              <a:latin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Candara"/>
              </a:rPr>
              <a:t>Ref: </a:t>
            </a:r>
            <a:r>
              <a:rPr lang="en" sz="800" dirty="0">
                <a:solidFill>
                  <a:schemeClr val="dk1"/>
                </a:solidFill>
                <a:latin typeface="Candar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https://www.deccanherald.com/national/north-and-central/delhi-records-260-dengue-cases-in-december-annual-tally-crosses-3800-mark-1170995.html</a:t>
            </a:r>
            <a:endParaRPr sz="800" dirty="0">
              <a:solidFill>
                <a:schemeClr val="dk1"/>
              </a:solidFill>
              <a:latin typeface="Candara"/>
            </a:endParaRPr>
          </a:p>
        </p:txBody>
      </p:sp>
      <p:graphicFrame>
        <p:nvGraphicFramePr>
          <p:cNvPr id="103" name="Google Shape;103;p18"/>
          <p:cNvGraphicFramePr/>
          <p:nvPr>
            <p:extLst>
              <p:ext uri="{D42A27DB-BD31-4B8C-83A1-F6EECF244321}">
                <p14:modId xmlns:p14="http://schemas.microsoft.com/office/powerpoint/2010/main" val="192055897"/>
              </p:ext>
            </p:extLst>
          </p:nvPr>
        </p:nvGraphicFramePr>
        <p:xfrm>
          <a:off x="322172" y="1172054"/>
          <a:ext cx="3171825" cy="15474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#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New Users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Clicks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Impressions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Nov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14295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15457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620848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Dec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3974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4287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188976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Difference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-10321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-11170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-431872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Change (%)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-72.20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-72.26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-69.56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Total Change (%)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38.65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29.68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42.89</a:t>
                      </a:r>
                      <a:endParaRPr sz="10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84625" y="1289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82626"/>
                </a:solidFill>
                <a:latin typeface="Candara"/>
                <a:sym typeface="Helvetica Neue"/>
              </a:rPr>
              <a:t>Doctor</a:t>
            </a:r>
            <a:r>
              <a:rPr lang="en" sz="24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 b="1" dirty="0">
                <a:solidFill>
                  <a:srgbClr val="F82626"/>
                </a:solidFill>
                <a:latin typeface="Candara"/>
                <a:sym typeface="Helvetica Neue"/>
              </a:rPr>
              <a:t>Listings Analysis</a:t>
            </a:r>
            <a:endParaRPr sz="2000" b="1" dirty="0">
              <a:solidFill>
                <a:srgbClr val="F82626"/>
              </a:solidFill>
              <a:latin typeface="Candara"/>
              <a:sym typeface="Helvetica Neue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6180063" y="775050"/>
            <a:ext cx="115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84625" y="854300"/>
            <a:ext cx="8830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ndara"/>
              </a:rPr>
              <a:t>We have analysed 4.62% traffic drop from Doctor’s Listing Page. It contributes to 4.48% of the total traffic loss. This page is showing 203 error which affects the website UI/UX and traffic.</a:t>
            </a:r>
            <a:endParaRPr dirty="0">
              <a:solidFill>
                <a:schemeClr val="dk1"/>
              </a:solidFill>
              <a:latin typeface="Candara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t="4028"/>
          <a:stretch/>
        </p:blipFill>
        <p:spPr>
          <a:xfrm>
            <a:off x="3335175" y="2150268"/>
            <a:ext cx="5579774" cy="27165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23" name="Google Shape;123;p20"/>
          <p:cNvGraphicFramePr/>
          <p:nvPr/>
        </p:nvGraphicFramePr>
        <p:xfrm>
          <a:off x="84625" y="1552775"/>
          <a:ext cx="3171825" cy="13738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#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New Users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Clicks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Impressions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Nov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25898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36248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1093986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Dec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24702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29984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1020793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Difference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-1196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-6264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-73193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Change (%)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-4.62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-17.28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-6.69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Total Change (%)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4.48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16.65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7.27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</TotalTime>
  <Words>727</Words>
  <Application>Microsoft Office PowerPoint</Application>
  <PresentationFormat>On-screen Show (16:9)</PresentationFormat>
  <Paragraphs>195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Raleway</vt:lpstr>
      <vt:lpstr>Roboto Condensed Light</vt:lpstr>
      <vt:lpstr>Fira Sans Extra Condensed Medium</vt:lpstr>
      <vt:lpstr>Candara</vt:lpstr>
      <vt:lpstr>Helvetica Neue</vt:lpstr>
      <vt:lpstr>Arial</vt:lpstr>
      <vt:lpstr>Simple Light</vt:lpstr>
      <vt:lpstr>PowerPoint Presentation</vt:lpstr>
      <vt:lpstr>1. Pain Points</vt:lpstr>
      <vt:lpstr>PowerPoint Presentation</vt:lpstr>
      <vt:lpstr>PowerPoint Presentation</vt:lpstr>
      <vt:lpstr>PowerPoint Presentation</vt:lpstr>
      <vt:lpstr>4. Traffic Estimations for the next 6 month</vt:lpstr>
      <vt:lpstr>5. Demo Account</vt:lpstr>
      <vt:lpstr>Dengue Analysis</vt:lpstr>
      <vt:lpstr>Doctor Listings Analysis</vt:lpstr>
      <vt:lpstr>Suggested Actionables</vt:lpstr>
      <vt:lpstr>Let’s Discuss…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parag chaudhari</dc:creator>
  <cp:lastModifiedBy>parag</cp:lastModifiedBy>
  <cp:revision>2</cp:revision>
  <dcterms:modified xsi:type="dcterms:W3CDTF">2023-01-12T20:25:36Z</dcterms:modified>
</cp:coreProperties>
</file>