
<file path=[Content_Types].xml><?xml version="1.0" encoding="utf-8"?>
<Types xmlns="http://schemas.openxmlformats.org/package/2006/content-types">
  <Default Extension="emf" ContentType="image/x-em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3131" r:id="rId2"/>
    <p:sldId id="3169" r:id="rId3"/>
    <p:sldId id="3165" r:id="rId4"/>
    <p:sldId id="3099" r:id="rId5"/>
    <p:sldId id="3163" r:id="rId6"/>
    <p:sldId id="3166" r:id="rId7"/>
    <p:sldId id="3167" r:id="rId8"/>
    <p:sldId id="3182" r:id="rId9"/>
    <p:sldId id="3170" r:id="rId10"/>
    <p:sldId id="3180" r:id="rId11"/>
    <p:sldId id="3171" r:id="rId12"/>
    <p:sldId id="3181" r:id="rId13"/>
    <p:sldId id="3036" r:id="rId14"/>
    <p:sldId id="3173" r:id="rId15"/>
    <p:sldId id="3176" r:id="rId16"/>
    <p:sldId id="3177" r:id="rId17"/>
    <p:sldId id="3175" r:id="rId18"/>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09"/>
    <p:restoredTop sz="95424"/>
  </p:normalViewPr>
  <p:slideViewPr>
    <p:cSldViewPr snapToGrid="0">
      <p:cViewPr varScale="1">
        <p:scale>
          <a:sx n="80" d="100"/>
          <a:sy n="80" d="100"/>
        </p:scale>
        <p:origin x="208"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3EF71-2BFE-FE40-9C28-4F143B31FE44}" type="datetimeFigureOut">
              <a:rPr lang="en-DE" smtClean="0"/>
              <a:t>16.09.24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55930C-D483-D54A-BE59-26CACF1D1066}" type="slidenum">
              <a:rPr lang="en-DE" smtClean="0"/>
              <a:t>‹#›</a:t>
            </a:fld>
            <a:endParaRPr/>
          </a:p>
        </p:txBody>
      </p:sp>
    </p:spTree>
    <p:extLst>
      <p:ext uri="{BB962C8B-B14F-4D97-AF65-F5344CB8AC3E}">
        <p14:creationId xmlns:p14="http://schemas.microsoft.com/office/powerpoint/2010/main" val="1034893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92E5364F-7052-4743-AAA5-AB25E6D55048}" type="slidenum">
              <a:rPr lang="en-US" sz="1200"/>
              <a:pPr eaLnBrk="1" fontAlgn="base" hangingPunct="1">
                <a:spcBef>
                  <a:spcPct val="0"/>
                </a:spcBef>
                <a:spcAft>
                  <a:spcPct val="0"/>
                </a:spcAft>
              </a:pPr>
              <a:t>1</a:t>
            </a:fld>
            <a:endParaRPr lang="en-US" sz="1200"/>
          </a:p>
        </p:txBody>
      </p:sp>
      <p:sp>
        <p:nvSpPr>
          <p:cNvPr id="215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150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i="1" dirty="0">
              <a:latin typeface="Calibri" charset="0"/>
            </a:endParaRPr>
          </a:p>
        </p:txBody>
      </p:sp>
    </p:spTree>
    <p:extLst>
      <p:ext uri="{BB962C8B-B14F-4D97-AF65-F5344CB8AC3E}">
        <p14:creationId xmlns:p14="http://schemas.microsoft.com/office/powerpoint/2010/main" val="2821787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22960-616F-B348-4A64-503A32DCE8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B6E986-8344-7178-98A6-0F04BEB670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B1E9A2-95BF-C8E4-C447-A7DEDF561E85}"/>
              </a:ext>
            </a:extLst>
          </p:cNvPr>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DE" sz="1200" kern="1200" dirty="0">
              <a:solidFill>
                <a:schemeClr val="tx1"/>
              </a:solidFill>
              <a:effectLst/>
              <a:latin typeface="+mn-lt"/>
              <a:ea typeface="ＭＳ Ｐゴシック" charset="0"/>
              <a:cs typeface="ＭＳ Ｐゴシック" charset="0"/>
            </a:endParaRPr>
          </a:p>
        </p:txBody>
      </p:sp>
      <p:sp>
        <p:nvSpPr>
          <p:cNvPr id="4" name="Slide Number Placeholder 3">
            <a:extLst>
              <a:ext uri="{FF2B5EF4-FFF2-40B4-BE49-F238E27FC236}">
                <a16:creationId xmlns:a16="http://schemas.microsoft.com/office/drawing/2014/main" id="{EDFAEC22-F334-A55D-9E0D-ED04B7341B75}"/>
              </a:ext>
            </a:extLst>
          </p:cNvPr>
          <p:cNvSpPr>
            <a:spLocks noGrp="1"/>
          </p:cNvSpPr>
          <p:nvPr>
            <p:ph type="sldNum" sz="quarter" idx="5"/>
          </p:nvPr>
        </p:nvSpPr>
        <p:spPr/>
        <p:txBody>
          <a:bodyPr/>
          <a:lstStyle/>
          <a:p>
            <a:pPr>
              <a:defRPr/>
            </a:pPr>
            <a:fld id="{65729D35-3164-0D49-9CD0-919B87340D4A}" type="slidenum">
              <a:rPr lang="en-US" smtClean="0"/>
              <a:pPr>
                <a:defRPr/>
              </a:pPr>
              <a:t>10</a:t>
            </a:fld>
            <a:endParaRPr lang="en-US"/>
          </a:p>
        </p:txBody>
      </p:sp>
    </p:spTree>
    <p:extLst>
      <p:ext uri="{BB962C8B-B14F-4D97-AF65-F5344CB8AC3E}">
        <p14:creationId xmlns:p14="http://schemas.microsoft.com/office/powerpoint/2010/main" val="1652747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5B795-C85E-1FFE-B6A2-0193EB1316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DBF229-0827-B24C-CA97-B1399FE30C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70055A-D7C1-4023-7D25-8734626BDC36}"/>
              </a:ext>
            </a:extLst>
          </p:cNvPr>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DE" sz="1200" kern="1200" dirty="0">
              <a:solidFill>
                <a:schemeClr val="tx1"/>
              </a:solidFill>
              <a:effectLst/>
              <a:latin typeface="+mn-lt"/>
              <a:ea typeface="ＭＳ Ｐゴシック" charset="0"/>
              <a:cs typeface="ＭＳ Ｐゴシック" charset="0"/>
            </a:endParaRPr>
          </a:p>
        </p:txBody>
      </p:sp>
      <p:sp>
        <p:nvSpPr>
          <p:cNvPr id="4" name="Slide Number Placeholder 3">
            <a:extLst>
              <a:ext uri="{FF2B5EF4-FFF2-40B4-BE49-F238E27FC236}">
                <a16:creationId xmlns:a16="http://schemas.microsoft.com/office/drawing/2014/main" id="{2EC62276-B385-BADC-DF97-2092F0D3AF17}"/>
              </a:ext>
            </a:extLst>
          </p:cNvPr>
          <p:cNvSpPr>
            <a:spLocks noGrp="1"/>
          </p:cNvSpPr>
          <p:nvPr>
            <p:ph type="sldNum" sz="quarter" idx="5"/>
          </p:nvPr>
        </p:nvSpPr>
        <p:spPr/>
        <p:txBody>
          <a:bodyPr/>
          <a:lstStyle/>
          <a:p>
            <a:pPr>
              <a:defRPr/>
            </a:pPr>
            <a:fld id="{65729D35-3164-0D49-9CD0-919B87340D4A}" type="slidenum">
              <a:rPr lang="en-US" smtClean="0"/>
              <a:pPr>
                <a:defRPr/>
              </a:pPr>
              <a:t>11</a:t>
            </a:fld>
            <a:endParaRPr lang="en-US"/>
          </a:p>
        </p:txBody>
      </p:sp>
    </p:spTree>
    <p:extLst>
      <p:ext uri="{BB962C8B-B14F-4D97-AF65-F5344CB8AC3E}">
        <p14:creationId xmlns:p14="http://schemas.microsoft.com/office/powerpoint/2010/main" val="2043793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AFDBB-03FB-B6E9-EC8C-008438B4E7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A968F8-1D14-BD9C-C54C-4485A7CE28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7B1B2F-4F4E-1E17-5A77-BFEF12B566AD}"/>
              </a:ext>
            </a:extLst>
          </p:cNvPr>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DE" sz="1200" kern="1200" dirty="0">
              <a:solidFill>
                <a:schemeClr val="tx1"/>
              </a:solidFill>
              <a:effectLst/>
              <a:latin typeface="+mn-lt"/>
              <a:ea typeface="ＭＳ Ｐゴシック" charset="0"/>
              <a:cs typeface="ＭＳ Ｐゴシック" charset="0"/>
            </a:endParaRPr>
          </a:p>
        </p:txBody>
      </p:sp>
      <p:sp>
        <p:nvSpPr>
          <p:cNvPr id="4" name="Slide Number Placeholder 3">
            <a:extLst>
              <a:ext uri="{FF2B5EF4-FFF2-40B4-BE49-F238E27FC236}">
                <a16:creationId xmlns:a16="http://schemas.microsoft.com/office/drawing/2014/main" id="{107912D8-8051-8A4C-0CFB-27A2A04021F9}"/>
              </a:ext>
            </a:extLst>
          </p:cNvPr>
          <p:cNvSpPr>
            <a:spLocks noGrp="1"/>
          </p:cNvSpPr>
          <p:nvPr>
            <p:ph type="sldNum" sz="quarter" idx="5"/>
          </p:nvPr>
        </p:nvSpPr>
        <p:spPr/>
        <p:txBody>
          <a:bodyPr/>
          <a:lstStyle/>
          <a:p>
            <a:pPr>
              <a:defRPr/>
            </a:pPr>
            <a:fld id="{65729D35-3164-0D49-9CD0-919B87340D4A}" type="slidenum">
              <a:rPr lang="en-US" smtClean="0"/>
              <a:pPr>
                <a:defRPr/>
              </a:pPr>
              <a:t>12</a:t>
            </a:fld>
            <a:endParaRPr lang="en-US"/>
          </a:p>
        </p:txBody>
      </p:sp>
    </p:spTree>
    <p:extLst>
      <p:ext uri="{BB962C8B-B14F-4D97-AF65-F5344CB8AC3E}">
        <p14:creationId xmlns:p14="http://schemas.microsoft.com/office/powerpoint/2010/main" val="2111245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DE" sz="1200" kern="1200" dirty="0">
              <a:solidFill>
                <a:schemeClr val="tx1"/>
              </a:solidFill>
              <a:effectLst/>
              <a:latin typeface="+mn-lt"/>
              <a:ea typeface="ＭＳ Ｐゴシック" charset="0"/>
              <a:cs typeface="ＭＳ Ｐゴシック" charset="0"/>
            </a:endParaRPr>
          </a:p>
        </p:txBody>
      </p:sp>
      <p:sp>
        <p:nvSpPr>
          <p:cNvPr id="4" name="Slide Number Placeholder 3"/>
          <p:cNvSpPr>
            <a:spLocks noGrp="1"/>
          </p:cNvSpPr>
          <p:nvPr>
            <p:ph type="sldNum" sz="quarter" idx="5"/>
          </p:nvPr>
        </p:nvSpPr>
        <p:spPr/>
        <p:txBody>
          <a:bodyPr/>
          <a:lstStyle/>
          <a:p>
            <a:pPr>
              <a:defRPr/>
            </a:pPr>
            <a:fld id="{65729D35-3164-0D49-9CD0-919B87340D4A}" type="slidenum">
              <a:rPr lang="en-US" smtClean="0"/>
              <a:pPr>
                <a:defRPr/>
              </a:pPr>
              <a:t>13</a:t>
            </a:fld>
            <a:endParaRPr lang="en-US"/>
          </a:p>
        </p:txBody>
      </p:sp>
    </p:spTree>
    <p:extLst>
      <p:ext uri="{BB962C8B-B14F-4D97-AF65-F5344CB8AC3E}">
        <p14:creationId xmlns:p14="http://schemas.microsoft.com/office/powerpoint/2010/main" val="4013567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95C9B4-CABC-11E0-80AE-7D7A0164D8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A5FF07-8C14-BA72-6E67-DF7E88E851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C0042D-FE58-BC1A-19FC-C12292282B9D}"/>
              </a:ext>
            </a:extLst>
          </p:cNvPr>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DE" sz="1200" kern="1200" dirty="0">
              <a:solidFill>
                <a:schemeClr val="tx1"/>
              </a:solidFill>
              <a:effectLst/>
              <a:latin typeface="+mn-lt"/>
              <a:ea typeface="ＭＳ Ｐゴシック" charset="0"/>
              <a:cs typeface="ＭＳ Ｐゴシック" charset="0"/>
            </a:endParaRPr>
          </a:p>
        </p:txBody>
      </p:sp>
      <p:sp>
        <p:nvSpPr>
          <p:cNvPr id="4" name="Slide Number Placeholder 3">
            <a:extLst>
              <a:ext uri="{FF2B5EF4-FFF2-40B4-BE49-F238E27FC236}">
                <a16:creationId xmlns:a16="http://schemas.microsoft.com/office/drawing/2014/main" id="{039FA9E6-4784-AAE9-1D04-872C450CEB61}"/>
              </a:ext>
            </a:extLst>
          </p:cNvPr>
          <p:cNvSpPr>
            <a:spLocks noGrp="1"/>
          </p:cNvSpPr>
          <p:nvPr>
            <p:ph type="sldNum" sz="quarter" idx="5"/>
          </p:nvPr>
        </p:nvSpPr>
        <p:spPr/>
        <p:txBody>
          <a:bodyPr/>
          <a:lstStyle/>
          <a:p>
            <a:pPr>
              <a:defRPr/>
            </a:pPr>
            <a:fld id="{65729D35-3164-0D49-9CD0-919B87340D4A}" type="slidenum">
              <a:rPr lang="en-US" smtClean="0"/>
              <a:pPr>
                <a:defRPr/>
              </a:pPr>
              <a:t>14</a:t>
            </a:fld>
            <a:endParaRPr lang="en-US"/>
          </a:p>
        </p:txBody>
      </p:sp>
    </p:spTree>
    <p:extLst>
      <p:ext uri="{BB962C8B-B14F-4D97-AF65-F5344CB8AC3E}">
        <p14:creationId xmlns:p14="http://schemas.microsoft.com/office/powerpoint/2010/main" val="4141253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AEBF0-8CAA-2E4F-C4E0-1741B797AD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1CE7C6-6BAE-4583-37F0-0FCF50BBB2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DAC79D-FCD9-E32B-06A7-69CB0C61DC5B}"/>
              </a:ext>
            </a:extLst>
          </p:cNvPr>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DE" sz="1200" kern="1200" dirty="0">
              <a:solidFill>
                <a:schemeClr val="tx1"/>
              </a:solidFill>
              <a:effectLst/>
              <a:latin typeface="+mn-lt"/>
              <a:ea typeface="ＭＳ Ｐゴシック" charset="0"/>
              <a:cs typeface="ＭＳ Ｐゴシック" charset="0"/>
            </a:endParaRPr>
          </a:p>
        </p:txBody>
      </p:sp>
      <p:sp>
        <p:nvSpPr>
          <p:cNvPr id="4" name="Slide Number Placeholder 3">
            <a:extLst>
              <a:ext uri="{FF2B5EF4-FFF2-40B4-BE49-F238E27FC236}">
                <a16:creationId xmlns:a16="http://schemas.microsoft.com/office/drawing/2014/main" id="{61076B3D-53DB-04BA-019C-E14149541C63}"/>
              </a:ext>
            </a:extLst>
          </p:cNvPr>
          <p:cNvSpPr>
            <a:spLocks noGrp="1"/>
          </p:cNvSpPr>
          <p:nvPr>
            <p:ph type="sldNum" sz="quarter" idx="5"/>
          </p:nvPr>
        </p:nvSpPr>
        <p:spPr/>
        <p:txBody>
          <a:bodyPr/>
          <a:lstStyle/>
          <a:p>
            <a:pPr>
              <a:defRPr/>
            </a:pPr>
            <a:fld id="{65729D35-3164-0D49-9CD0-919B87340D4A}" type="slidenum">
              <a:rPr lang="en-US" smtClean="0"/>
              <a:pPr>
                <a:defRPr/>
              </a:pPr>
              <a:t>15</a:t>
            </a:fld>
            <a:endParaRPr lang="en-US"/>
          </a:p>
        </p:txBody>
      </p:sp>
    </p:spTree>
    <p:extLst>
      <p:ext uri="{BB962C8B-B14F-4D97-AF65-F5344CB8AC3E}">
        <p14:creationId xmlns:p14="http://schemas.microsoft.com/office/powerpoint/2010/main" val="2199064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870CB-B1FE-2241-4672-7B9F811796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D50206-9616-6974-D2B4-062CE9C897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8662AA-9F2D-3D84-0357-BD95F36ED1F5}"/>
              </a:ext>
            </a:extLst>
          </p:cNvPr>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DE" sz="1200" kern="1200" dirty="0">
              <a:solidFill>
                <a:schemeClr val="tx1"/>
              </a:solidFill>
              <a:effectLst/>
              <a:latin typeface="+mn-lt"/>
              <a:ea typeface="ＭＳ Ｐゴシック" charset="0"/>
              <a:cs typeface="ＭＳ Ｐゴシック" charset="0"/>
            </a:endParaRPr>
          </a:p>
        </p:txBody>
      </p:sp>
      <p:sp>
        <p:nvSpPr>
          <p:cNvPr id="4" name="Slide Number Placeholder 3">
            <a:extLst>
              <a:ext uri="{FF2B5EF4-FFF2-40B4-BE49-F238E27FC236}">
                <a16:creationId xmlns:a16="http://schemas.microsoft.com/office/drawing/2014/main" id="{B03C07A3-1F6B-1198-47C3-DB94806641A2}"/>
              </a:ext>
            </a:extLst>
          </p:cNvPr>
          <p:cNvSpPr>
            <a:spLocks noGrp="1"/>
          </p:cNvSpPr>
          <p:nvPr>
            <p:ph type="sldNum" sz="quarter" idx="5"/>
          </p:nvPr>
        </p:nvSpPr>
        <p:spPr/>
        <p:txBody>
          <a:bodyPr/>
          <a:lstStyle/>
          <a:p>
            <a:pPr>
              <a:defRPr/>
            </a:pPr>
            <a:fld id="{65729D35-3164-0D49-9CD0-919B87340D4A}" type="slidenum">
              <a:rPr lang="en-US" smtClean="0"/>
              <a:pPr>
                <a:defRPr/>
              </a:pPr>
              <a:t>16</a:t>
            </a:fld>
            <a:endParaRPr lang="en-US"/>
          </a:p>
        </p:txBody>
      </p:sp>
    </p:spTree>
    <p:extLst>
      <p:ext uri="{BB962C8B-B14F-4D97-AF65-F5344CB8AC3E}">
        <p14:creationId xmlns:p14="http://schemas.microsoft.com/office/powerpoint/2010/main" val="1256383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dirty="0"/>
          </a:p>
        </p:txBody>
      </p:sp>
      <p:sp>
        <p:nvSpPr>
          <p:cNvPr id="4" name="Slide Number Placeholder 3"/>
          <p:cNvSpPr>
            <a:spLocks noGrp="1"/>
          </p:cNvSpPr>
          <p:nvPr>
            <p:ph type="sldNum" sz="quarter" idx="5"/>
          </p:nvPr>
        </p:nvSpPr>
        <p:spPr/>
        <p:txBody>
          <a:bodyPr/>
          <a:lstStyle/>
          <a:p>
            <a:fld id="{4C55930C-D483-D54A-BE59-26CACF1D1066}" type="slidenum">
              <a:rPr lang="en-DE" smtClean="0"/>
              <a:t>17</a:t>
            </a:fld>
            <a:endParaRPr lang="en-DE"/>
          </a:p>
        </p:txBody>
      </p:sp>
    </p:spTree>
    <p:extLst>
      <p:ext uri="{BB962C8B-B14F-4D97-AF65-F5344CB8AC3E}">
        <p14:creationId xmlns:p14="http://schemas.microsoft.com/office/powerpoint/2010/main" val="2294794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05E1B-1942-AE7F-A420-3FF87EF18C47}"/>
            </a:ext>
          </a:extLst>
        </p:cNvPr>
        <p:cNvGrpSpPr/>
        <p:nvPr/>
      </p:nvGrpSpPr>
      <p:grpSpPr>
        <a:xfrm>
          <a:off x="0" y="0"/>
          <a:ext cx="0" cy="0"/>
          <a:chOff x="0" y="0"/>
          <a:chExt cx="0" cy="0"/>
        </a:xfrm>
      </p:grpSpPr>
      <p:sp>
        <p:nvSpPr>
          <p:cNvPr id="21505" name="Rectangle 7">
            <a:extLst>
              <a:ext uri="{FF2B5EF4-FFF2-40B4-BE49-F238E27FC236}">
                <a16:creationId xmlns:a16="http://schemas.microsoft.com/office/drawing/2014/main" id="{A271DEC8-AC27-2ED7-BA93-4387DFD14996}"/>
              </a:ext>
            </a:extLst>
          </p:cNvPr>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92E5364F-7052-4743-AAA5-AB25E6D55048}" type="slidenum">
              <a:rPr lang="en-US" sz="1200"/>
              <a:pPr eaLnBrk="1" fontAlgn="base" hangingPunct="1">
                <a:spcBef>
                  <a:spcPct val="0"/>
                </a:spcBef>
                <a:spcAft>
                  <a:spcPct val="0"/>
                </a:spcAft>
              </a:pPr>
              <a:t>2</a:t>
            </a:fld>
            <a:endParaRPr lang="en-US" sz="1200"/>
          </a:p>
        </p:txBody>
      </p:sp>
      <p:sp>
        <p:nvSpPr>
          <p:cNvPr id="21506" name="Rectangle 2">
            <a:extLst>
              <a:ext uri="{FF2B5EF4-FFF2-40B4-BE49-F238E27FC236}">
                <a16:creationId xmlns:a16="http://schemas.microsoft.com/office/drawing/2014/main" id="{470F1F6B-0EA0-A002-8C2F-2B66B444ADC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1507" name="Rectangle 3">
            <a:extLst>
              <a:ext uri="{FF2B5EF4-FFF2-40B4-BE49-F238E27FC236}">
                <a16:creationId xmlns:a16="http://schemas.microsoft.com/office/drawing/2014/main" id="{1DFBE541-F8EF-B2ED-4D7B-0B09D6E798A2}"/>
              </a:ext>
            </a:extLst>
          </p:cNvPr>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i="1" dirty="0">
              <a:latin typeface="Calibri" charset="0"/>
            </a:endParaRPr>
          </a:p>
        </p:txBody>
      </p:sp>
    </p:spTree>
    <p:extLst>
      <p:ext uri="{BB962C8B-B14F-4D97-AF65-F5344CB8AC3E}">
        <p14:creationId xmlns:p14="http://schemas.microsoft.com/office/powerpoint/2010/main" val="60094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30000"/>
              </a:spcBef>
              <a:spcAft>
                <a:spcPct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a:defRPr/>
            </a:pPr>
            <a:fld id="{822CBEF7-043A-4A78-A7B1-31026F55746A}" type="slidenum">
              <a:rPr lang="en-US" smtClean="0"/>
              <a:pPr>
                <a:defRPr/>
              </a:pPr>
              <a:t>3</a:t>
            </a:fld>
            <a:endParaRPr lang="en-US"/>
          </a:p>
        </p:txBody>
      </p:sp>
    </p:spTree>
    <p:extLst>
      <p:ext uri="{BB962C8B-B14F-4D97-AF65-F5344CB8AC3E}">
        <p14:creationId xmlns:p14="http://schemas.microsoft.com/office/powerpoint/2010/main" val="685299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355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lang="en-US" dirty="0">
              <a:latin typeface="Calibri" charset="0"/>
            </a:endParaRPr>
          </a:p>
        </p:txBody>
      </p:sp>
      <p:sp>
        <p:nvSpPr>
          <p:cNvPr id="2355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1B8B0331-5A76-1043-98F4-E13294FBA75E}" type="slidenum">
              <a:rPr lang="en-US" sz="1200"/>
              <a:pPr eaLnBrk="1" fontAlgn="base" hangingPunct="1">
                <a:spcBef>
                  <a:spcPct val="0"/>
                </a:spcBef>
                <a:spcAft>
                  <a:spcPct val="0"/>
                </a:spcAft>
              </a:pPr>
              <a:t>4</a:t>
            </a:fld>
            <a:endParaRPr lang="en-US" sz="1200"/>
          </a:p>
        </p:txBody>
      </p:sp>
    </p:spTree>
    <p:extLst>
      <p:ext uri="{BB962C8B-B14F-4D97-AF65-F5344CB8AC3E}">
        <p14:creationId xmlns:p14="http://schemas.microsoft.com/office/powerpoint/2010/main" val="884108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sz="1200" kern="1200" dirty="0">
              <a:solidFill>
                <a:schemeClr val="tx1"/>
              </a:solidFill>
              <a:effectLst/>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fld id="{51009503-74F2-D148-8E36-C3363E7BA6F3}" type="slidenum">
              <a:rPr lang="en-US" smtClean="0"/>
              <a:t>5</a:t>
            </a:fld>
            <a:endParaRPr lang="en-US"/>
          </a:p>
        </p:txBody>
      </p:sp>
    </p:spTree>
    <p:extLst>
      <p:ext uri="{BB962C8B-B14F-4D97-AF65-F5344CB8AC3E}">
        <p14:creationId xmlns:p14="http://schemas.microsoft.com/office/powerpoint/2010/main" val="3565906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8A1EC0-0400-6090-72DE-8EDBB55619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92AA52-C411-3476-355E-88656CDBC5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4AB878-1D4D-EC22-6AE3-10F0D9A3FAA6}"/>
              </a:ext>
            </a:extLst>
          </p:cNvPr>
          <p:cNvSpPr>
            <a:spLocks noGrp="1"/>
          </p:cNvSpPr>
          <p:nvPr>
            <p:ph type="body" idx="1"/>
          </p:nvPr>
        </p:nvSpPr>
        <p:spPr/>
        <p:txBody>
          <a:bodyPr/>
          <a:lstStyle/>
          <a:p>
            <a:endParaRPr lang="en-DE" sz="1200" kern="1200" dirty="0">
              <a:solidFill>
                <a:schemeClr val="tx1"/>
              </a:solidFill>
              <a:effectLst/>
              <a:latin typeface="+mn-lt"/>
              <a:ea typeface="ＭＳ Ｐゴシック" charset="0"/>
              <a:cs typeface="ＭＳ Ｐゴシック" charset="0"/>
            </a:endParaRPr>
          </a:p>
        </p:txBody>
      </p:sp>
      <p:sp>
        <p:nvSpPr>
          <p:cNvPr id="4" name="Slide Number Placeholder 3">
            <a:extLst>
              <a:ext uri="{FF2B5EF4-FFF2-40B4-BE49-F238E27FC236}">
                <a16:creationId xmlns:a16="http://schemas.microsoft.com/office/drawing/2014/main" id="{E6667C4C-C9F9-16D8-7BAA-BBB18427990F}"/>
              </a:ext>
            </a:extLst>
          </p:cNvPr>
          <p:cNvSpPr>
            <a:spLocks noGrp="1"/>
          </p:cNvSpPr>
          <p:nvPr>
            <p:ph type="sldNum" sz="quarter" idx="10"/>
          </p:nvPr>
        </p:nvSpPr>
        <p:spPr/>
        <p:txBody>
          <a:bodyPr/>
          <a:lstStyle/>
          <a:p>
            <a:fld id="{51009503-74F2-D148-8E36-C3363E7BA6F3}" type="slidenum">
              <a:rPr lang="en-US" smtClean="0"/>
              <a:t>6</a:t>
            </a:fld>
            <a:endParaRPr lang="en-US"/>
          </a:p>
        </p:txBody>
      </p:sp>
    </p:spTree>
    <p:extLst>
      <p:ext uri="{BB962C8B-B14F-4D97-AF65-F5344CB8AC3E}">
        <p14:creationId xmlns:p14="http://schemas.microsoft.com/office/powerpoint/2010/main" val="4261207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447D9-F227-EFB6-04ED-73A2D06031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3A5BAF-FD61-70EC-15B4-02248FE4C1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5B0C75-49F5-34F9-D506-FBD087BFB616}"/>
              </a:ext>
            </a:extLst>
          </p:cNvPr>
          <p:cNvSpPr>
            <a:spLocks noGrp="1"/>
          </p:cNvSpPr>
          <p:nvPr>
            <p:ph type="body" idx="1"/>
          </p:nvPr>
        </p:nvSpPr>
        <p:spPr/>
        <p:txBody>
          <a:bodyPr/>
          <a:lstStyle/>
          <a:p>
            <a:endParaRPr lang="en-DE" sz="1200" kern="1200" dirty="0">
              <a:solidFill>
                <a:schemeClr val="tx1"/>
              </a:solidFill>
              <a:effectLst/>
              <a:latin typeface="+mn-lt"/>
              <a:ea typeface="ＭＳ Ｐゴシック" charset="0"/>
              <a:cs typeface="ＭＳ Ｐゴシック" charset="0"/>
            </a:endParaRPr>
          </a:p>
        </p:txBody>
      </p:sp>
      <p:sp>
        <p:nvSpPr>
          <p:cNvPr id="4" name="Slide Number Placeholder 3">
            <a:extLst>
              <a:ext uri="{FF2B5EF4-FFF2-40B4-BE49-F238E27FC236}">
                <a16:creationId xmlns:a16="http://schemas.microsoft.com/office/drawing/2014/main" id="{95E9CC07-476E-4941-9A7F-39750BDE3C74}"/>
              </a:ext>
            </a:extLst>
          </p:cNvPr>
          <p:cNvSpPr>
            <a:spLocks noGrp="1"/>
          </p:cNvSpPr>
          <p:nvPr>
            <p:ph type="sldNum" sz="quarter" idx="10"/>
          </p:nvPr>
        </p:nvSpPr>
        <p:spPr/>
        <p:txBody>
          <a:bodyPr/>
          <a:lstStyle/>
          <a:p>
            <a:fld id="{51009503-74F2-D148-8E36-C3363E7BA6F3}" type="slidenum">
              <a:rPr lang="en-US" smtClean="0"/>
              <a:t>7</a:t>
            </a:fld>
            <a:endParaRPr lang="en-US"/>
          </a:p>
        </p:txBody>
      </p:sp>
    </p:spTree>
    <p:extLst>
      <p:ext uri="{BB962C8B-B14F-4D97-AF65-F5344CB8AC3E}">
        <p14:creationId xmlns:p14="http://schemas.microsoft.com/office/powerpoint/2010/main" val="2313986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F07C93-E892-4DB7-2BC9-96E01778A8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A2C6E2-5517-2811-5245-41D930694C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FD1174-8F8A-E3C2-ACFB-6C3252419F3B}"/>
              </a:ext>
            </a:extLst>
          </p:cNvPr>
          <p:cNvSpPr>
            <a:spLocks noGrp="1"/>
          </p:cNvSpPr>
          <p:nvPr>
            <p:ph type="body" idx="1"/>
          </p:nvPr>
        </p:nvSpPr>
        <p:spPr/>
        <p:txBody>
          <a:bodyPr/>
          <a:lstStyle/>
          <a:p>
            <a:endParaRPr lang="en-DE" sz="1200" kern="1200" dirty="0">
              <a:solidFill>
                <a:schemeClr val="tx1"/>
              </a:solidFill>
              <a:effectLst/>
              <a:latin typeface="+mn-lt"/>
              <a:ea typeface="ＭＳ Ｐゴシック" charset="0"/>
              <a:cs typeface="ＭＳ Ｐゴシック" charset="0"/>
            </a:endParaRPr>
          </a:p>
        </p:txBody>
      </p:sp>
      <p:sp>
        <p:nvSpPr>
          <p:cNvPr id="4" name="Slide Number Placeholder 3">
            <a:extLst>
              <a:ext uri="{FF2B5EF4-FFF2-40B4-BE49-F238E27FC236}">
                <a16:creationId xmlns:a16="http://schemas.microsoft.com/office/drawing/2014/main" id="{24057474-DC14-E9F9-7A33-1B416BB911F6}"/>
              </a:ext>
            </a:extLst>
          </p:cNvPr>
          <p:cNvSpPr>
            <a:spLocks noGrp="1"/>
          </p:cNvSpPr>
          <p:nvPr>
            <p:ph type="sldNum" sz="quarter" idx="10"/>
          </p:nvPr>
        </p:nvSpPr>
        <p:spPr/>
        <p:txBody>
          <a:bodyPr/>
          <a:lstStyle/>
          <a:p>
            <a:fld id="{51009503-74F2-D148-8E36-C3363E7BA6F3}" type="slidenum">
              <a:rPr lang="en-US" smtClean="0"/>
              <a:t>8</a:t>
            </a:fld>
            <a:endParaRPr lang="en-US"/>
          </a:p>
        </p:txBody>
      </p:sp>
    </p:spTree>
    <p:extLst>
      <p:ext uri="{BB962C8B-B14F-4D97-AF65-F5344CB8AC3E}">
        <p14:creationId xmlns:p14="http://schemas.microsoft.com/office/powerpoint/2010/main" val="2201538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D8E9C-2D50-2875-DB9A-8B0A928899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0BCFDF-00B3-6EA8-DB13-CF5F5164C2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BC88E3-E1C0-F2F1-2738-3110FE0C5E25}"/>
              </a:ext>
            </a:extLst>
          </p:cNvPr>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DE" sz="1200" kern="1200" dirty="0">
              <a:solidFill>
                <a:schemeClr val="tx1"/>
              </a:solidFill>
              <a:effectLst/>
              <a:latin typeface="+mn-lt"/>
              <a:ea typeface="ＭＳ Ｐゴシック" charset="0"/>
              <a:cs typeface="ＭＳ Ｐゴシック" charset="0"/>
            </a:endParaRPr>
          </a:p>
        </p:txBody>
      </p:sp>
      <p:sp>
        <p:nvSpPr>
          <p:cNvPr id="4" name="Slide Number Placeholder 3">
            <a:extLst>
              <a:ext uri="{FF2B5EF4-FFF2-40B4-BE49-F238E27FC236}">
                <a16:creationId xmlns:a16="http://schemas.microsoft.com/office/drawing/2014/main" id="{F63A6149-4B14-DA8B-7456-8AD00EF40F2D}"/>
              </a:ext>
            </a:extLst>
          </p:cNvPr>
          <p:cNvSpPr>
            <a:spLocks noGrp="1"/>
          </p:cNvSpPr>
          <p:nvPr>
            <p:ph type="sldNum" sz="quarter" idx="5"/>
          </p:nvPr>
        </p:nvSpPr>
        <p:spPr/>
        <p:txBody>
          <a:bodyPr/>
          <a:lstStyle/>
          <a:p>
            <a:pPr>
              <a:defRPr/>
            </a:pPr>
            <a:fld id="{65729D35-3164-0D49-9CD0-919B87340D4A}" type="slidenum">
              <a:rPr lang="en-US" smtClean="0"/>
              <a:pPr>
                <a:defRPr/>
              </a:pPr>
              <a:t>9</a:t>
            </a:fld>
            <a:endParaRPr lang="en-US"/>
          </a:p>
        </p:txBody>
      </p:sp>
    </p:spTree>
    <p:extLst>
      <p:ext uri="{BB962C8B-B14F-4D97-AF65-F5344CB8AC3E}">
        <p14:creationId xmlns:p14="http://schemas.microsoft.com/office/powerpoint/2010/main" val="3034506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CEC49-EB6E-FF37-25AF-768FDD912B0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a:p>
        </p:txBody>
      </p:sp>
      <p:sp>
        <p:nvSpPr>
          <p:cNvPr id="3" name="Subtitle 2">
            <a:extLst>
              <a:ext uri="{FF2B5EF4-FFF2-40B4-BE49-F238E27FC236}">
                <a16:creationId xmlns:a16="http://schemas.microsoft.com/office/drawing/2014/main" id="{919AA3A8-10F1-310C-853B-B8BC71027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a:p>
        </p:txBody>
      </p:sp>
      <p:sp>
        <p:nvSpPr>
          <p:cNvPr id="4" name="Date Placeholder 3">
            <a:extLst>
              <a:ext uri="{FF2B5EF4-FFF2-40B4-BE49-F238E27FC236}">
                <a16:creationId xmlns:a16="http://schemas.microsoft.com/office/drawing/2014/main" id="{58431F79-3B10-7301-4467-A2D2698E3CCF}"/>
              </a:ext>
            </a:extLst>
          </p:cNvPr>
          <p:cNvSpPr>
            <a:spLocks noGrp="1"/>
          </p:cNvSpPr>
          <p:nvPr>
            <p:ph type="dt" sz="half" idx="10"/>
          </p:nvPr>
        </p:nvSpPr>
        <p:spPr/>
        <p:txBody>
          <a:bodyPr/>
          <a:lstStyle/>
          <a:p>
            <a:fld id="{AFAE5B79-A4F3-3043-AF96-49571EC66B66}" type="datetimeFigureOut">
              <a:rPr lang="en-DE" smtClean="0"/>
              <a:t>16.09.24</a:t>
            </a:fld>
            <a:endParaRPr lang="en-DE"/>
          </a:p>
        </p:txBody>
      </p:sp>
      <p:sp>
        <p:nvSpPr>
          <p:cNvPr id="5" name="Footer Placeholder 4">
            <a:extLst>
              <a:ext uri="{FF2B5EF4-FFF2-40B4-BE49-F238E27FC236}">
                <a16:creationId xmlns:a16="http://schemas.microsoft.com/office/drawing/2014/main" id="{E44E7CCC-06C3-C78E-4922-189825D4F8E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56E33A91-55DB-816E-FFFA-F8EE01AACE10}"/>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32560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1ABA-FBE2-19AD-9E33-5DE52A54B7B1}"/>
              </a:ext>
            </a:extLst>
          </p:cNvPr>
          <p:cNvSpPr>
            <a:spLocks noGrp="1"/>
          </p:cNvSpPr>
          <p:nvPr>
            <p:ph type="title"/>
          </p:nvPr>
        </p:nvSpPr>
        <p:spPr/>
        <p:txBody>
          <a:bodyPr/>
          <a:lstStyle/>
          <a:p>
            <a:r>
              <a:rPr lang="en-GB"/>
              <a:t>Click to edit Master title style</a:t>
            </a:r>
            <a:endParaRPr/>
          </a:p>
        </p:txBody>
      </p:sp>
      <p:sp>
        <p:nvSpPr>
          <p:cNvPr id="3" name="Vertical Text Placeholder 2">
            <a:extLst>
              <a:ext uri="{FF2B5EF4-FFF2-40B4-BE49-F238E27FC236}">
                <a16:creationId xmlns:a16="http://schemas.microsoft.com/office/drawing/2014/main" id="{F61919C8-081B-9CEE-E461-4FA9E5831B1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EF26BC62-8108-AE81-45A6-8BF673339D24}"/>
              </a:ext>
            </a:extLst>
          </p:cNvPr>
          <p:cNvSpPr>
            <a:spLocks noGrp="1"/>
          </p:cNvSpPr>
          <p:nvPr>
            <p:ph type="dt" sz="half" idx="10"/>
          </p:nvPr>
        </p:nvSpPr>
        <p:spPr/>
        <p:txBody>
          <a:bodyPr/>
          <a:lstStyle/>
          <a:p>
            <a:fld id="{AFAE5B79-A4F3-3043-AF96-49571EC66B66}" type="datetimeFigureOut">
              <a:rPr lang="en-DE" smtClean="0"/>
              <a:t>16.09.24</a:t>
            </a:fld>
            <a:endParaRPr lang="en-DE"/>
          </a:p>
        </p:txBody>
      </p:sp>
      <p:sp>
        <p:nvSpPr>
          <p:cNvPr id="5" name="Footer Placeholder 4">
            <a:extLst>
              <a:ext uri="{FF2B5EF4-FFF2-40B4-BE49-F238E27FC236}">
                <a16:creationId xmlns:a16="http://schemas.microsoft.com/office/drawing/2014/main" id="{08CE4C68-CDEB-4D14-6598-625FFB942B19}"/>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0B1F7490-7251-3F17-9F52-0B999864EC45}"/>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3779258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4ACA36-29CD-9614-1018-F81F10619CA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a:p>
        </p:txBody>
      </p:sp>
      <p:sp>
        <p:nvSpPr>
          <p:cNvPr id="3" name="Vertical Text Placeholder 2">
            <a:extLst>
              <a:ext uri="{FF2B5EF4-FFF2-40B4-BE49-F238E27FC236}">
                <a16:creationId xmlns:a16="http://schemas.microsoft.com/office/drawing/2014/main" id="{6CAD4E78-B591-1B89-C39F-ED2CA8B7CAF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0494BAE1-88D6-B9BB-D2C4-276165074F5A}"/>
              </a:ext>
            </a:extLst>
          </p:cNvPr>
          <p:cNvSpPr>
            <a:spLocks noGrp="1"/>
          </p:cNvSpPr>
          <p:nvPr>
            <p:ph type="dt" sz="half" idx="10"/>
          </p:nvPr>
        </p:nvSpPr>
        <p:spPr/>
        <p:txBody>
          <a:bodyPr/>
          <a:lstStyle/>
          <a:p>
            <a:fld id="{AFAE5B79-A4F3-3043-AF96-49571EC66B66}" type="datetimeFigureOut">
              <a:rPr lang="en-DE" smtClean="0"/>
              <a:t>16.09.24</a:t>
            </a:fld>
            <a:endParaRPr lang="en-DE"/>
          </a:p>
        </p:txBody>
      </p:sp>
      <p:sp>
        <p:nvSpPr>
          <p:cNvPr id="5" name="Footer Placeholder 4">
            <a:extLst>
              <a:ext uri="{FF2B5EF4-FFF2-40B4-BE49-F238E27FC236}">
                <a16:creationId xmlns:a16="http://schemas.microsoft.com/office/drawing/2014/main" id="{592F7353-2FF5-EF9F-11F8-602D7DE2577C}"/>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9F755B5-D354-F23E-BEE0-2DFA6A5E2AFC}"/>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1943004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8" name="Textplatzhalter 7"/>
          <p:cNvSpPr>
            <a:spLocks noGrp="1"/>
          </p:cNvSpPr>
          <p:nvPr>
            <p:ph type="body" sz="quarter" idx="13"/>
          </p:nvPr>
        </p:nvSpPr>
        <p:spPr>
          <a:xfrm>
            <a:off x="609600" y="692696"/>
            <a:ext cx="7486651" cy="500062"/>
          </a:xfrm>
        </p:spPr>
        <p:txBody>
          <a:bodyPr/>
          <a:lstStyle>
            <a:lvl1pPr>
              <a:buNone/>
              <a:defRPr sz="2800">
                <a:latin typeface="+mn-lt"/>
              </a:defRPr>
            </a:lvl1pPr>
          </a:lstStyle>
          <a:p>
            <a:pPr lvl="0"/>
            <a:r>
              <a:rPr lang="en-US"/>
              <a:t>Click to edit Master text styles</a:t>
            </a:r>
          </a:p>
        </p:txBody>
      </p:sp>
      <p:sp>
        <p:nvSpPr>
          <p:cNvPr id="11" name="Inhaltsplatzhalter 4"/>
          <p:cNvSpPr>
            <a:spLocks noGrp="1"/>
          </p:cNvSpPr>
          <p:nvPr>
            <p:ph sz="quarter" idx="15"/>
          </p:nvPr>
        </p:nvSpPr>
        <p:spPr>
          <a:xfrm>
            <a:off x="605256" y="1269763"/>
            <a:ext cx="10977144" cy="4856400"/>
          </a:xfrm>
        </p:spPr>
        <p:txBody>
          <a:bodyPr>
            <a:normAutofit/>
          </a:bodyPr>
          <a:lstStyle>
            <a:lvl1pPr>
              <a:defRPr sz="2400"/>
            </a:lvl1pPr>
            <a:lvl2pPr>
              <a:defRPr sz="2000"/>
            </a:lvl2pPr>
            <a:lvl3pPr>
              <a:defRPr sz="1800"/>
            </a:lvl3pPr>
            <a:lvl4pPr>
              <a:defRPr sz="1600"/>
            </a:lvl4pPr>
            <a:lvl5pPr>
              <a:defRPr sz="16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Fußzeilenplatzhalter 4"/>
          <p:cNvSpPr>
            <a:spLocks noGrp="1"/>
          </p:cNvSpPr>
          <p:nvPr>
            <p:ph type="ftr" sz="quarter" idx="16"/>
          </p:nvPr>
        </p:nvSpPr>
        <p:spPr>
          <a:xfrm>
            <a:off x="4000500" y="6453189"/>
            <a:ext cx="3860800" cy="365125"/>
          </a:xfrm>
        </p:spPr>
        <p:txBody>
          <a:bodyPr/>
          <a:lstStyle>
            <a:lvl1pPr algn="ctr">
              <a:defRPr sz="1200">
                <a:solidFill>
                  <a:schemeClr val="tx1">
                    <a:tint val="75000"/>
                  </a:schemeClr>
                </a:solidFill>
              </a:defRPr>
            </a:lvl1pPr>
          </a:lstStyle>
          <a:p>
            <a:pPr>
              <a:defRPr/>
            </a:pPr>
            <a:endParaRPr lang="de-DE"/>
          </a:p>
        </p:txBody>
      </p:sp>
      <p:sp>
        <p:nvSpPr>
          <p:cNvPr id="6" name="Foliennummernplatzhalter 5"/>
          <p:cNvSpPr>
            <a:spLocks noGrp="1"/>
          </p:cNvSpPr>
          <p:nvPr>
            <p:ph type="sldNum" sz="quarter" idx="17"/>
          </p:nvPr>
        </p:nvSpPr>
        <p:spPr>
          <a:xfrm>
            <a:off x="2639485" y="6453189"/>
            <a:ext cx="1248833" cy="365125"/>
          </a:xfrm>
        </p:spPr>
        <p:txBody>
          <a:bodyPr/>
          <a:lstStyle>
            <a:lvl1pPr algn="l">
              <a:defRPr sz="1200">
                <a:solidFill>
                  <a:schemeClr val="tx1">
                    <a:tint val="75000"/>
                  </a:schemeClr>
                </a:solidFill>
              </a:defRPr>
            </a:lvl1pPr>
          </a:lstStyle>
          <a:p>
            <a:pPr>
              <a:defRPr/>
            </a:pPr>
            <a:fld id="{BE3CDA7C-0DDC-DC4C-849C-547C2B251E31}" type="slidenum">
              <a:rPr lang="de-DE"/>
              <a:pPr>
                <a:defRPr/>
              </a:pPr>
              <a:t>‹#›</a:t>
            </a:fld>
            <a:endParaRPr lang="de-DE" dirty="0"/>
          </a:p>
          <a:p>
            <a:pPr>
              <a:defRPr/>
            </a:pPr>
            <a:fld id="{24AB9230-679F-1045-B49B-98C0DCAF56BA}" type="datetimeFigureOut">
              <a:rPr lang="de-DE"/>
              <a:pPr>
                <a:defRPr/>
              </a:pPr>
              <a:t>16.09.24</a:t>
            </a:fld>
            <a:endParaRPr lang="de-DE" dirty="0"/>
          </a:p>
        </p:txBody>
      </p:sp>
    </p:spTree>
    <p:extLst>
      <p:ext uri="{BB962C8B-B14F-4D97-AF65-F5344CB8AC3E}">
        <p14:creationId xmlns:p14="http://schemas.microsoft.com/office/powerpoint/2010/main" val="486372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59BB5-AA22-71CB-F1A1-D9CE401108CA}"/>
              </a:ext>
            </a:extLst>
          </p:cNvPr>
          <p:cNvSpPr>
            <a:spLocks noGrp="1"/>
          </p:cNvSpPr>
          <p:nvPr>
            <p:ph type="title"/>
          </p:nvPr>
        </p:nvSpPr>
        <p:spPr/>
        <p:txBody>
          <a:bodyPr/>
          <a:lstStyle/>
          <a:p>
            <a:r>
              <a:rPr lang="en-GB"/>
              <a:t>Click to edit Master title style</a:t>
            </a:r>
            <a:endParaRPr/>
          </a:p>
        </p:txBody>
      </p:sp>
      <p:sp>
        <p:nvSpPr>
          <p:cNvPr id="3" name="Content Placeholder 2">
            <a:extLst>
              <a:ext uri="{FF2B5EF4-FFF2-40B4-BE49-F238E27FC236}">
                <a16:creationId xmlns:a16="http://schemas.microsoft.com/office/drawing/2014/main" id="{50F60F92-E49B-A983-7D19-839F15D7138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5681D2F0-2FA7-E4DB-CC55-C3B1735CE37A}"/>
              </a:ext>
            </a:extLst>
          </p:cNvPr>
          <p:cNvSpPr>
            <a:spLocks noGrp="1"/>
          </p:cNvSpPr>
          <p:nvPr>
            <p:ph type="dt" sz="half" idx="10"/>
          </p:nvPr>
        </p:nvSpPr>
        <p:spPr/>
        <p:txBody>
          <a:bodyPr/>
          <a:lstStyle/>
          <a:p>
            <a:fld id="{AFAE5B79-A4F3-3043-AF96-49571EC66B66}" type="datetimeFigureOut">
              <a:rPr lang="en-DE" smtClean="0"/>
              <a:t>16.09.24</a:t>
            </a:fld>
            <a:endParaRPr lang="en-DE"/>
          </a:p>
        </p:txBody>
      </p:sp>
      <p:sp>
        <p:nvSpPr>
          <p:cNvPr id="5" name="Footer Placeholder 4">
            <a:extLst>
              <a:ext uri="{FF2B5EF4-FFF2-40B4-BE49-F238E27FC236}">
                <a16:creationId xmlns:a16="http://schemas.microsoft.com/office/drawing/2014/main" id="{838076EB-7C35-F6BA-BBA4-A70C021E080E}"/>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F5B28A6A-ADE1-C9A2-A226-11B64CBEB8C0}"/>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832422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85B54-0976-3A5B-44DB-5CB92CB5BA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a:p>
        </p:txBody>
      </p:sp>
      <p:sp>
        <p:nvSpPr>
          <p:cNvPr id="3" name="Text Placeholder 2">
            <a:extLst>
              <a:ext uri="{FF2B5EF4-FFF2-40B4-BE49-F238E27FC236}">
                <a16:creationId xmlns:a16="http://schemas.microsoft.com/office/drawing/2014/main" id="{DB15A017-9672-F12C-DA9D-D3485F66A6B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9305696-5B14-1D58-FBED-0246DCBC60DD}"/>
              </a:ext>
            </a:extLst>
          </p:cNvPr>
          <p:cNvSpPr>
            <a:spLocks noGrp="1"/>
          </p:cNvSpPr>
          <p:nvPr>
            <p:ph type="dt" sz="half" idx="10"/>
          </p:nvPr>
        </p:nvSpPr>
        <p:spPr/>
        <p:txBody>
          <a:bodyPr/>
          <a:lstStyle/>
          <a:p>
            <a:fld id="{AFAE5B79-A4F3-3043-AF96-49571EC66B66}" type="datetimeFigureOut">
              <a:rPr lang="en-DE" smtClean="0"/>
              <a:t>16.09.24</a:t>
            </a:fld>
            <a:endParaRPr lang="en-DE"/>
          </a:p>
        </p:txBody>
      </p:sp>
      <p:sp>
        <p:nvSpPr>
          <p:cNvPr id="5" name="Footer Placeholder 4">
            <a:extLst>
              <a:ext uri="{FF2B5EF4-FFF2-40B4-BE49-F238E27FC236}">
                <a16:creationId xmlns:a16="http://schemas.microsoft.com/office/drawing/2014/main" id="{9899433F-44C4-8A82-AC69-7969837E86D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30C23AB-2A3D-FE8D-9B63-A17CE719CDC8}"/>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3017340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0D3-9507-A325-B309-8B0F3F229592}"/>
              </a:ext>
            </a:extLst>
          </p:cNvPr>
          <p:cNvSpPr>
            <a:spLocks noGrp="1"/>
          </p:cNvSpPr>
          <p:nvPr>
            <p:ph type="title"/>
          </p:nvPr>
        </p:nvSpPr>
        <p:spPr/>
        <p:txBody>
          <a:bodyPr/>
          <a:lstStyle/>
          <a:p>
            <a:r>
              <a:rPr lang="en-GB"/>
              <a:t>Click to edit Master title style</a:t>
            </a:r>
            <a:endParaRPr/>
          </a:p>
        </p:txBody>
      </p:sp>
      <p:sp>
        <p:nvSpPr>
          <p:cNvPr id="3" name="Content Placeholder 2">
            <a:extLst>
              <a:ext uri="{FF2B5EF4-FFF2-40B4-BE49-F238E27FC236}">
                <a16:creationId xmlns:a16="http://schemas.microsoft.com/office/drawing/2014/main" id="{53A23F8E-EF47-D42E-9498-7340B341804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Content Placeholder 3">
            <a:extLst>
              <a:ext uri="{FF2B5EF4-FFF2-40B4-BE49-F238E27FC236}">
                <a16:creationId xmlns:a16="http://schemas.microsoft.com/office/drawing/2014/main" id="{EFE21E47-4B17-F82C-604C-722B3C10DD5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Date Placeholder 4">
            <a:extLst>
              <a:ext uri="{FF2B5EF4-FFF2-40B4-BE49-F238E27FC236}">
                <a16:creationId xmlns:a16="http://schemas.microsoft.com/office/drawing/2014/main" id="{8004B5D1-ED83-5E18-AEC2-61A758075D8D}"/>
              </a:ext>
            </a:extLst>
          </p:cNvPr>
          <p:cNvSpPr>
            <a:spLocks noGrp="1"/>
          </p:cNvSpPr>
          <p:nvPr>
            <p:ph type="dt" sz="half" idx="10"/>
          </p:nvPr>
        </p:nvSpPr>
        <p:spPr/>
        <p:txBody>
          <a:bodyPr/>
          <a:lstStyle/>
          <a:p>
            <a:fld id="{AFAE5B79-A4F3-3043-AF96-49571EC66B66}" type="datetimeFigureOut">
              <a:rPr lang="en-DE" smtClean="0"/>
              <a:t>16.09.24</a:t>
            </a:fld>
            <a:endParaRPr lang="en-DE"/>
          </a:p>
        </p:txBody>
      </p:sp>
      <p:sp>
        <p:nvSpPr>
          <p:cNvPr id="6" name="Footer Placeholder 5">
            <a:extLst>
              <a:ext uri="{FF2B5EF4-FFF2-40B4-BE49-F238E27FC236}">
                <a16:creationId xmlns:a16="http://schemas.microsoft.com/office/drawing/2014/main" id="{DAEC4810-4E82-A6B5-1325-3BD7965D96D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919F957C-67ED-9434-6B3A-5FE0C6DFF04A}"/>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4030723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B65F0-3917-F408-82A0-C28405933C53}"/>
              </a:ext>
            </a:extLst>
          </p:cNvPr>
          <p:cNvSpPr>
            <a:spLocks noGrp="1"/>
          </p:cNvSpPr>
          <p:nvPr>
            <p:ph type="title"/>
          </p:nvPr>
        </p:nvSpPr>
        <p:spPr>
          <a:xfrm>
            <a:off x="839788" y="365125"/>
            <a:ext cx="10515600" cy="1325563"/>
          </a:xfrm>
        </p:spPr>
        <p:txBody>
          <a:bodyPr/>
          <a:lstStyle/>
          <a:p>
            <a:r>
              <a:rPr lang="en-GB"/>
              <a:t>Click to edit Master title style</a:t>
            </a:r>
            <a:endParaRPr/>
          </a:p>
        </p:txBody>
      </p:sp>
      <p:sp>
        <p:nvSpPr>
          <p:cNvPr id="3" name="Text Placeholder 2">
            <a:extLst>
              <a:ext uri="{FF2B5EF4-FFF2-40B4-BE49-F238E27FC236}">
                <a16:creationId xmlns:a16="http://schemas.microsoft.com/office/drawing/2014/main" id="{D8B8E00B-B3C2-5CDC-3DDC-4926360AD3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F5CA2E0-8B07-9B2B-36D6-2F3D5FD7442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Text Placeholder 4">
            <a:extLst>
              <a:ext uri="{FF2B5EF4-FFF2-40B4-BE49-F238E27FC236}">
                <a16:creationId xmlns:a16="http://schemas.microsoft.com/office/drawing/2014/main" id="{B72959CC-439E-F766-DA30-DE2A2470A7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10B67EA-9963-507D-8E61-3EFDD1A0A25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7" name="Date Placeholder 6">
            <a:extLst>
              <a:ext uri="{FF2B5EF4-FFF2-40B4-BE49-F238E27FC236}">
                <a16:creationId xmlns:a16="http://schemas.microsoft.com/office/drawing/2014/main" id="{CDD8C2A4-048B-F749-12CF-9F0237594268}"/>
              </a:ext>
            </a:extLst>
          </p:cNvPr>
          <p:cNvSpPr>
            <a:spLocks noGrp="1"/>
          </p:cNvSpPr>
          <p:nvPr>
            <p:ph type="dt" sz="half" idx="10"/>
          </p:nvPr>
        </p:nvSpPr>
        <p:spPr/>
        <p:txBody>
          <a:bodyPr/>
          <a:lstStyle/>
          <a:p>
            <a:fld id="{AFAE5B79-A4F3-3043-AF96-49571EC66B66}" type="datetimeFigureOut">
              <a:rPr lang="en-DE" smtClean="0"/>
              <a:t>16.09.24</a:t>
            </a:fld>
            <a:endParaRPr lang="en-DE"/>
          </a:p>
        </p:txBody>
      </p:sp>
      <p:sp>
        <p:nvSpPr>
          <p:cNvPr id="8" name="Footer Placeholder 7">
            <a:extLst>
              <a:ext uri="{FF2B5EF4-FFF2-40B4-BE49-F238E27FC236}">
                <a16:creationId xmlns:a16="http://schemas.microsoft.com/office/drawing/2014/main" id="{3C4314EC-169C-7A20-13E3-200526D70FE4}"/>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DD35EF9F-D6F3-82DF-05F6-C1E679B1E47F}"/>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1161570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829C-B4C8-21BB-F6C6-B7359E059FA7}"/>
              </a:ext>
            </a:extLst>
          </p:cNvPr>
          <p:cNvSpPr>
            <a:spLocks noGrp="1"/>
          </p:cNvSpPr>
          <p:nvPr>
            <p:ph type="title"/>
          </p:nvPr>
        </p:nvSpPr>
        <p:spPr/>
        <p:txBody>
          <a:bodyPr/>
          <a:lstStyle/>
          <a:p>
            <a:r>
              <a:rPr lang="en-GB"/>
              <a:t>Click to edit Master title style</a:t>
            </a:r>
            <a:endParaRPr/>
          </a:p>
        </p:txBody>
      </p:sp>
      <p:sp>
        <p:nvSpPr>
          <p:cNvPr id="3" name="Date Placeholder 2">
            <a:extLst>
              <a:ext uri="{FF2B5EF4-FFF2-40B4-BE49-F238E27FC236}">
                <a16:creationId xmlns:a16="http://schemas.microsoft.com/office/drawing/2014/main" id="{DD25C90D-E0E8-87A3-E230-A6760655F3AD}"/>
              </a:ext>
            </a:extLst>
          </p:cNvPr>
          <p:cNvSpPr>
            <a:spLocks noGrp="1"/>
          </p:cNvSpPr>
          <p:nvPr>
            <p:ph type="dt" sz="half" idx="10"/>
          </p:nvPr>
        </p:nvSpPr>
        <p:spPr/>
        <p:txBody>
          <a:bodyPr/>
          <a:lstStyle/>
          <a:p>
            <a:fld id="{AFAE5B79-A4F3-3043-AF96-49571EC66B66}" type="datetimeFigureOut">
              <a:rPr lang="en-DE" smtClean="0"/>
              <a:t>16.09.24</a:t>
            </a:fld>
            <a:endParaRPr lang="en-DE"/>
          </a:p>
        </p:txBody>
      </p:sp>
      <p:sp>
        <p:nvSpPr>
          <p:cNvPr id="4" name="Footer Placeholder 3">
            <a:extLst>
              <a:ext uri="{FF2B5EF4-FFF2-40B4-BE49-F238E27FC236}">
                <a16:creationId xmlns:a16="http://schemas.microsoft.com/office/drawing/2014/main" id="{01C568C1-FA07-68AB-296A-66E3E9508C87}"/>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87776899-F245-9E8A-E57A-58B4D435B9B5}"/>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645548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93C429-B2C4-152B-4F23-864CDD4A5A6C}"/>
              </a:ext>
            </a:extLst>
          </p:cNvPr>
          <p:cNvSpPr>
            <a:spLocks noGrp="1"/>
          </p:cNvSpPr>
          <p:nvPr>
            <p:ph type="dt" sz="half" idx="10"/>
          </p:nvPr>
        </p:nvSpPr>
        <p:spPr/>
        <p:txBody>
          <a:bodyPr/>
          <a:lstStyle/>
          <a:p>
            <a:fld id="{AFAE5B79-A4F3-3043-AF96-49571EC66B66}" type="datetimeFigureOut">
              <a:rPr lang="en-DE" smtClean="0"/>
              <a:t>16.09.24</a:t>
            </a:fld>
            <a:endParaRPr lang="en-DE"/>
          </a:p>
        </p:txBody>
      </p:sp>
      <p:sp>
        <p:nvSpPr>
          <p:cNvPr id="3" name="Footer Placeholder 2">
            <a:extLst>
              <a:ext uri="{FF2B5EF4-FFF2-40B4-BE49-F238E27FC236}">
                <a16:creationId xmlns:a16="http://schemas.microsoft.com/office/drawing/2014/main" id="{4091273C-DAF0-6BAD-D25F-50CE8150AA35}"/>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E8017677-C6B0-5C99-8131-50D36E1D71EE}"/>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363814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29663-81E6-68FF-C463-3FFB3585EB4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a:p>
        </p:txBody>
      </p:sp>
      <p:sp>
        <p:nvSpPr>
          <p:cNvPr id="3" name="Content Placeholder 2">
            <a:extLst>
              <a:ext uri="{FF2B5EF4-FFF2-40B4-BE49-F238E27FC236}">
                <a16:creationId xmlns:a16="http://schemas.microsoft.com/office/drawing/2014/main" id="{034D8917-FB45-BC28-D231-1954333657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Text Placeholder 3">
            <a:extLst>
              <a:ext uri="{FF2B5EF4-FFF2-40B4-BE49-F238E27FC236}">
                <a16:creationId xmlns:a16="http://schemas.microsoft.com/office/drawing/2014/main" id="{23401323-9438-EF85-0490-5D0B0CAC48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79178E6-C2F6-6A0B-C1DF-923B1A88CD25}"/>
              </a:ext>
            </a:extLst>
          </p:cNvPr>
          <p:cNvSpPr>
            <a:spLocks noGrp="1"/>
          </p:cNvSpPr>
          <p:nvPr>
            <p:ph type="dt" sz="half" idx="10"/>
          </p:nvPr>
        </p:nvSpPr>
        <p:spPr/>
        <p:txBody>
          <a:bodyPr/>
          <a:lstStyle/>
          <a:p>
            <a:fld id="{AFAE5B79-A4F3-3043-AF96-49571EC66B66}" type="datetimeFigureOut">
              <a:rPr lang="en-DE" smtClean="0"/>
              <a:t>16.09.24</a:t>
            </a:fld>
            <a:endParaRPr lang="en-DE"/>
          </a:p>
        </p:txBody>
      </p:sp>
      <p:sp>
        <p:nvSpPr>
          <p:cNvPr id="6" name="Footer Placeholder 5">
            <a:extLst>
              <a:ext uri="{FF2B5EF4-FFF2-40B4-BE49-F238E27FC236}">
                <a16:creationId xmlns:a16="http://schemas.microsoft.com/office/drawing/2014/main" id="{DEEC8927-7841-0D15-6E18-F71038C656C8}"/>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B0161BB-261D-693E-1DD0-E26D77756DA4}"/>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3633225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5D82A-A415-D0A3-E198-A8F5BF40DEB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a:p>
        </p:txBody>
      </p:sp>
      <p:sp>
        <p:nvSpPr>
          <p:cNvPr id="3" name="Picture Placeholder 2">
            <a:extLst>
              <a:ext uri="{FF2B5EF4-FFF2-40B4-BE49-F238E27FC236}">
                <a16:creationId xmlns:a16="http://schemas.microsoft.com/office/drawing/2014/main" id="{9E1A7476-2460-153B-324A-A2C8AA532A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2F141BA5-9409-03C6-3255-FEC12CE25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9208E1E-56A0-B6AC-484E-DF636F0E7EFB}"/>
              </a:ext>
            </a:extLst>
          </p:cNvPr>
          <p:cNvSpPr>
            <a:spLocks noGrp="1"/>
          </p:cNvSpPr>
          <p:nvPr>
            <p:ph type="dt" sz="half" idx="10"/>
          </p:nvPr>
        </p:nvSpPr>
        <p:spPr/>
        <p:txBody>
          <a:bodyPr/>
          <a:lstStyle/>
          <a:p>
            <a:fld id="{AFAE5B79-A4F3-3043-AF96-49571EC66B66}" type="datetimeFigureOut">
              <a:rPr lang="en-DE" smtClean="0"/>
              <a:t>16.09.24</a:t>
            </a:fld>
            <a:endParaRPr lang="en-DE"/>
          </a:p>
        </p:txBody>
      </p:sp>
      <p:sp>
        <p:nvSpPr>
          <p:cNvPr id="6" name="Footer Placeholder 5">
            <a:extLst>
              <a:ext uri="{FF2B5EF4-FFF2-40B4-BE49-F238E27FC236}">
                <a16:creationId xmlns:a16="http://schemas.microsoft.com/office/drawing/2014/main" id="{08C698C5-B2D6-A0B7-7705-3DC623B0659E}"/>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99DAC6DC-4C13-284C-E166-83465E6D1B69}"/>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121027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6EE41F-4AC9-A07A-1D5F-CB4079D554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a:p>
        </p:txBody>
      </p:sp>
      <p:sp>
        <p:nvSpPr>
          <p:cNvPr id="3" name="Text Placeholder 2">
            <a:extLst>
              <a:ext uri="{FF2B5EF4-FFF2-40B4-BE49-F238E27FC236}">
                <a16:creationId xmlns:a16="http://schemas.microsoft.com/office/drawing/2014/main" id="{06FE6D68-62BF-4BCF-961A-52FA9E7CA0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F46F8275-429D-5340-2CA3-C791CBD0CE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AE5B79-A4F3-3043-AF96-49571EC66B66}" type="datetimeFigureOut">
              <a:rPr lang="en-DE" smtClean="0"/>
              <a:t>16.09.24</a:t>
            </a:fld>
            <a:endParaRPr/>
          </a:p>
        </p:txBody>
      </p:sp>
      <p:sp>
        <p:nvSpPr>
          <p:cNvPr id="5" name="Footer Placeholder 4">
            <a:extLst>
              <a:ext uri="{FF2B5EF4-FFF2-40B4-BE49-F238E27FC236}">
                <a16:creationId xmlns:a16="http://schemas.microsoft.com/office/drawing/2014/main" id="{3CF6BA6B-4FDD-C863-77FE-F13BC226B6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a:p>
        </p:txBody>
      </p:sp>
      <p:sp>
        <p:nvSpPr>
          <p:cNvPr id="6" name="Slide Number Placeholder 5">
            <a:extLst>
              <a:ext uri="{FF2B5EF4-FFF2-40B4-BE49-F238E27FC236}">
                <a16:creationId xmlns:a16="http://schemas.microsoft.com/office/drawing/2014/main" id="{7874C219-A787-463A-9CEE-6FBD6B59F5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FFF6BD5-05E4-B94F-A0F5-18AD095119CF}" type="slidenum">
              <a:rPr lang="en-DE" smtClean="0"/>
              <a:t>‹#›</a:t>
            </a:fld>
            <a:endParaRPr/>
          </a:p>
        </p:txBody>
      </p:sp>
    </p:spTree>
    <p:extLst>
      <p:ext uri="{BB962C8B-B14F-4D97-AF65-F5344CB8AC3E}">
        <p14:creationId xmlns:p14="http://schemas.microsoft.com/office/powerpoint/2010/main" val="396187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a:extLst>
              <a:ext uri="{FF2B5EF4-FFF2-40B4-BE49-F238E27FC236}">
                <a16:creationId xmlns:a16="http://schemas.microsoft.com/office/drawing/2014/main" id="{7668E6EC-FB86-3929-137C-8837609A7575}"/>
              </a:ext>
            </a:extLst>
          </p:cNvPr>
          <p:cNvSpPr txBox="1">
            <a:spLocks/>
          </p:cNvSpPr>
          <p:nvPr/>
        </p:nvSpPr>
        <p:spPr>
          <a:xfrm>
            <a:off x="158750" y="3623787"/>
            <a:ext cx="11874500" cy="36792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2300" b="1" noProof="1">
                <a:solidFill>
                  <a:schemeClr val="accent1">
                    <a:lumMod val="75000"/>
                  </a:schemeClr>
                </a:solidFill>
                <a:latin typeface="Arial" panose="020B0604020202020204" pitchFamily="34" charset="0"/>
                <a:cs typeface="Arial" panose="020B0604020202020204" pitchFamily="34" charset="0"/>
              </a:rPr>
              <a:t>How does mRNA stability affect mRNA localization in neurons?</a:t>
            </a:r>
          </a:p>
          <a:p>
            <a:endParaRPr lang="de-DE" sz="2300" b="1" noProof="1">
              <a:solidFill>
                <a:schemeClr val="accent1">
                  <a:lumMod val="75000"/>
                </a:schemeClr>
              </a:solidFill>
              <a:latin typeface="Arial" panose="020B0604020202020204" pitchFamily="34" charset="0"/>
              <a:cs typeface="Arial" panose="020B0604020202020204" pitchFamily="34" charset="0"/>
            </a:endParaRPr>
          </a:p>
          <a:p>
            <a:endParaRPr lang="de-DE" sz="2300" b="1" noProof="1">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4577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72733-7A51-5180-FAC2-67F8ABE79D62}"/>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5C3626A-D9F8-C2B5-808A-2DB3AF47D149}"/>
              </a:ext>
            </a:extLst>
          </p:cNvPr>
          <p:cNvCxnSpPr>
            <a:cxnSpLocks/>
          </p:cNvCxnSpPr>
          <p:nvPr/>
        </p:nvCxnSpPr>
        <p:spPr>
          <a:xfrm>
            <a:off x="413657" y="953122"/>
            <a:ext cx="11169057"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2FC132FC-A196-B8B1-1B22-F0DBD52053E7}"/>
              </a:ext>
            </a:extLst>
          </p:cNvPr>
          <p:cNvSpPr txBox="1">
            <a:spLocks/>
          </p:cNvSpPr>
          <p:nvPr/>
        </p:nvSpPr>
        <p:spPr>
          <a:xfrm>
            <a:off x="309394" y="505603"/>
            <a:ext cx="12243727" cy="36792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400" b="1" noProof="1">
                <a:solidFill>
                  <a:schemeClr val="accent1">
                    <a:lumMod val="75000"/>
                  </a:schemeClr>
                </a:solidFill>
                <a:latin typeface="Arial" panose="020B0604020202020204" pitchFamily="34" charset="0"/>
                <a:cs typeface="Arial" panose="020B0604020202020204" pitchFamily="34" charset="0"/>
              </a:rPr>
              <a:t>ARE is depleted from neurites</a:t>
            </a:r>
          </a:p>
        </p:txBody>
      </p:sp>
      <p:pic>
        <p:nvPicPr>
          <p:cNvPr id="3" name="Picture 2" descr="A graph of numbers and a number of data&#10;&#10;Description automatically generated">
            <a:extLst>
              <a:ext uri="{FF2B5EF4-FFF2-40B4-BE49-F238E27FC236}">
                <a16:creationId xmlns:a16="http://schemas.microsoft.com/office/drawing/2014/main" id="{813DFFC5-789D-1336-D346-10D8009FE7DB}"/>
              </a:ext>
            </a:extLst>
          </p:cNvPr>
          <p:cNvPicPr>
            <a:picLocks noChangeAspect="1"/>
          </p:cNvPicPr>
          <p:nvPr/>
        </p:nvPicPr>
        <p:blipFill>
          <a:blip r:embed="rId3"/>
          <a:stretch>
            <a:fillRect/>
          </a:stretch>
        </p:blipFill>
        <p:spPr>
          <a:xfrm>
            <a:off x="347494" y="1175670"/>
            <a:ext cx="5829300" cy="4983829"/>
          </a:xfrm>
          <a:prstGeom prst="rect">
            <a:avLst/>
          </a:prstGeom>
        </p:spPr>
      </p:pic>
      <p:sp>
        <p:nvSpPr>
          <p:cNvPr id="4" name="TextBox 3">
            <a:extLst>
              <a:ext uri="{FF2B5EF4-FFF2-40B4-BE49-F238E27FC236}">
                <a16:creationId xmlns:a16="http://schemas.microsoft.com/office/drawing/2014/main" id="{BBAB8F84-7EE0-E5F9-7E39-38C9F56165F2}"/>
              </a:ext>
            </a:extLst>
          </p:cNvPr>
          <p:cNvSpPr txBox="1"/>
          <p:nvPr/>
        </p:nvSpPr>
        <p:spPr>
          <a:xfrm>
            <a:off x="5945835" y="1341800"/>
            <a:ext cx="5329529" cy="2585323"/>
          </a:xfrm>
          <a:prstGeom prst="rect">
            <a:avLst/>
          </a:prstGeom>
          <a:noFill/>
        </p:spPr>
        <p:txBody>
          <a:bodyPr wrap="square" rtlCol="0">
            <a:spAutoFit/>
          </a:bodyPr>
          <a:lstStyle/>
          <a:p>
            <a:r>
              <a:rPr lang="en-US" dirty="0">
                <a:solidFill>
                  <a:srgbClr val="000000"/>
                </a:solidFill>
                <a:effectLst/>
                <a:latin typeface="Arial" panose="020B0604020202020204" pitchFamily="34" charset="0"/>
                <a:ea typeface="Arial" panose="020B0604020202020204" pitchFamily="34" charset="0"/>
              </a:rPr>
              <a:t>Boxplots showing average number of AREs in 3'UTRs of neurite- (green) and soma-localized transcripts (blue) across multiple RNA localization datasets. P-values were computed with Wilcoxon Rank-Sum test*. </a:t>
            </a:r>
          </a:p>
          <a:p>
            <a:endParaRPr lang="en-US" i="1" dirty="0">
              <a:solidFill>
                <a:srgbClr val="000000"/>
              </a:solidFill>
              <a:latin typeface="Arial" panose="020B0604020202020204" pitchFamily="34" charset="0"/>
            </a:endParaRPr>
          </a:p>
          <a:p>
            <a:r>
              <a:rPr lang="en-GB" i="1" dirty="0"/>
              <a:t>*Mann-Whitney U Test (Wilcoxon Rank-Sum Test): The non-parametric </a:t>
            </a:r>
            <a:r>
              <a:rPr lang="en-GB" i="1" dirty="0" err="1"/>
              <a:t>analog</a:t>
            </a:r>
            <a:r>
              <a:rPr lang="en-GB" i="1" dirty="0"/>
              <a:t> of the unpaired t-test; it compares the ranks of two independent groups.</a:t>
            </a:r>
          </a:p>
        </p:txBody>
      </p:sp>
      <p:sp>
        <p:nvSpPr>
          <p:cNvPr id="8" name="Slide Number Placeholder 5">
            <a:extLst>
              <a:ext uri="{FF2B5EF4-FFF2-40B4-BE49-F238E27FC236}">
                <a16:creationId xmlns:a16="http://schemas.microsoft.com/office/drawing/2014/main" id="{42CFFD98-E374-1559-9717-A75EFD2F1F55}"/>
              </a:ext>
            </a:extLst>
          </p:cNvPr>
          <p:cNvSpPr txBox="1">
            <a:spLocks/>
          </p:cNvSpPr>
          <p:nvPr/>
        </p:nvSpPr>
        <p:spPr>
          <a:xfrm>
            <a:off x="8610600" y="6356350"/>
            <a:ext cx="2743200" cy="365125"/>
          </a:xfrm>
          <a:prstGeom prst="rect">
            <a:avLst/>
          </a:prstGeom>
        </p:spPr>
        <p:txBody>
          <a:bodyPr/>
          <a:ls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66A8841-2F03-854F-85CD-539C5E58BA8A}" type="slidenum">
              <a:rPr lang="en-DE" smtClean="0"/>
              <a:pPr algn="r"/>
              <a:t>10</a:t>
            </a:fld>
            <a:endParaRPr lang="en-DE"/>
          </a:p>
        </p:txBody>
      </p:sp>
      <p:sp>
        <p:nvSpPr>
          <p:cNvPr id="2" name="TextBox 1">
            <a:extLst>
              <a:ext uri="{FF2B5EF4-FFF2-40B4-BE49-F238E27FC236}">
                <a16:creationId xmlns:a16="http://schemas.microsoft.com/office/drawing/2014/main" id="{56836871-807F-BACB-5405-ADB2497BD7FA}"/>
              </a:ext>
            </a:extLst>
          </p:cNvPr>
          <p:cNvSpPr txBox="1"/>
          <p:nvPr/>
        </p:nvSpPr>
        <p:spPr>
          <a:xfrm>
            <a:off x="5998185" y="4258481"/>
            <a:ext cx="5581314" cy="738664"/>
          </a:xfrm>
          <a:prstGeom prst="rect">
            <a:avLst/>
          </a:prstGeom>
          <a:noFill/>
        </p:spPr>
        <p:txBody>
          <a:bodyPr wrap="square" rtlCol="0">
            <a:spAutoFit/>
          </a:bodyPr>
          <a:lstStyle/>
          <a:p>
            <a:r>
              <a:rPr lang="en-GB" sz="1400" dirty="0"/>
              <a:t># Perform the Mann-Whitney U test (Wilcoxon rank-sum test)</a:t>
            </a:r>
          </a:p>
          <a:p>
            <a:r>
              <a:rPr lang="en-GB" sz="1400" dirty="0" err="1"/>
              <a:t>mann_whitney_result</a:t>
            </a:r>
            <a:r>
              <a:rPr lang="en-GB" sz="1400" dirty="0"/>
              <a:t> = </a:t>
            </a:r>
            <a:r>
              <a:rPr lang="en-GB" sz="1400" dirty="0" err="1"/>
              <a:t>mannwhitneyu</a:t>
            </a:r>
            <a:r>
              <a:rPr lang="en-GB" sz="1400" dirty="0"/>
              <a:t>(</a:t>
            </a:r>
            <a:r>
              <a:rPr lang="en-GB" sz="1400" dirty="0" err="1"/>
              <a:t>group_neurites</a:t>
            </a:r>
            <a:r>
              <a:rPr lang="en-GB" sz="1400" dirty="0"/>
              <a:t>, </a:t>
            </a:r>
            <a:r>
              <a:rPr lang="en-GB" sz="1400" dirty="0" err="1"/>
              <a:t>group_soma</a:t>
            </a:r>
            <a:r>
              <a:rPr lang="en-GB" sz="1400" dirty="0"/>
              <a:t>, alternative='two-sided')</a:t>
            </a:r>
          </a:p>
        </p:txBody>
      </p:sp>
    </p:spTree>
    <p:extLst>
      <p:ext uri="{BB962C8B-B14F-4D97-AF65-F5344CB8AC3E}">
        <p14:creationId xmlns:p14="http://schemas.microsoft.com/office/powerpoint/2010/main" val="3426250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CE6F3-D853-A643-91C3-EFF7BC8706F9}"/>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8279DCB-95E2-17B9-137B-4356E82F7608}"/>
              </a:ext>
            </a:extLst>
          </p:cNvPr>
          <p:cNvCxnSpPr>
            <a:cxnSpLocks/>
          </p:cNvCxnSpPr>
          <p:nvPr/>
        </p:nvCxnSpPr>
        <p:spPr>
          <a:xfrm>
            <a:off x="413657" y="953122"/>
            <a:ext cx="11169057"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34125D67-4E32-6483-E107-1519EE845C17}"/>
              </a:ext>
            </a:extLst>
          </p:cNvPr>
          <p:cNvSpPr txBox="1">
            <a:spLocks/>
          </p:cNvSpPr>
          <p:nvPr/>
        </p:nvSpPr>
        <p:spPr>
          <a:xfrm>
            <a:off x="309394" y="505603"/>
            <a:ext cx="12243727" cy="36792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400" b="1" noProof="1">
                <a:solidFill>
                  <a:schemeClr val="accent1">
                    <a:lumMod val="75000"/>
                  </a:schemeClr>
                </a:solidFill>
                <a:latin typeface="Arial" panose="020B0604020202020204" pitchFamily="34" charset="0"/>
                <a:cs typeface="Arial" panose="020B0604020202020204" pitchFamily="34" charset="0"/>
              </a:rPr>
              <a:t>Codon optimality (tAI) is normaly distributed</a:t>
            </a:r>
          </a:p>
        </p:txBody>
      </p:sp>
      <p:sp>
        <p:nvSpPr>
          <p:cNvPr id="8" name="Slide Number Placeholder 5">
            <a:extLst>
              <a:ext uri="{FF2B5EF4-FFF2-40B4-BE49-F238E27FC236}">
                <a16:creationId xmlns:a16="http://schemas.microsoft.com/office/drawing/2014/main" id="{1FEBE85F-BC2B-A52D-91E0-9DC39D764AC2}"/>
              </a:ext>
            </a:extLst>
          </p:cNvPr>
          <p:cNvSpPr txBox="1">
            <a:spLocks/>
          </p:cNvSpPr>
          <p:nvPr/>
        </p:nvSpPr>
        <p:spPr>
          <a:xfrm>
            <a:off x="8610600" y="6356350"/>
            <a:ext cx="2743200" cy="365125"/>
          </a:xfrm>
          <a:prstGeom prst="rect">
            <a:avLst/>
          </a:prstGeom>
        </p:spPr>
        <p:txBody>
          <a:bodyPr/>
          <a:ls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66A8841-2F03-854F-85CD-539C5E58BA8A}" type="slidenum">
              <a:rPr lang="en-DE" smtClean="0"/>
              <a:pPr algn="r"/>
              <a:t>11</a:t>
            </a:fld>
            <a:endParaRPr lang="en-DE"/>
          </a:p>
        </p:txBody>
      </p:sp>
      <p:pic>
        <p:nvPicPr>
          <p:cNvPr id="5" name="Picture 4">
            <a:extLst>
              <a:ext uri="{FF2B5EF4-FFF2-40B4-BE49-F238E27FC236}">
                <a16:creationId xmlns:a16="http://schemas.microsoft.com/office/drawing/2014/main" id="{82E3E96E-7BF6-9ABC-0439-34683A48564F}"/>
              </a:ext>
            </a:extLst>
          </p:cNvPr>
          <p:cNvPicPr>
            <a:picLocks noChangeAspect="1"/>
          </p:cNvPicPr>
          <p:nvPr/>
        </p:nvPicPr>
        <p:blipFill>
          <a:blip r:embed="rId3"/>
          <a:stretch>
            <a:fillRect/>
          </a:stretch>
        </p:blipFill>
        <p:spPr>
          <a:xfrm>
            <a:off x="3263900" y="1282078"/>
            <a:ext cx="5664200" cy="4622800"/>
          </a:xfrm>
          <a:prstGeom prst="rect">
            <a:avLst/>
          </a:prstGeom>
        </p:spPr>
      </p:pic>
    </p:spTree>
    <p:extLst>
      <p:ext uri="{BB962C8B-B14F-4D97-AF65-F5344CB8AC3E}">
        <p14:creationId xmlns:p14="http://schemas.microsoft.com/office/powerpoint/2010/main" val="3054937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B2866-969B-8C6E-EBF9-2660C8AB56A3}"/>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5DC061F-2094-BC12-C136-82891B4138DF}"/>
              </a:ext>
            </a:extLst>
          </p:cNvPr>
          <p:cNvCxnSpPr>
            <a:cxnSpLocks/>
          </p:cNvCxnSpPr>
          <p:nvPr/>
        </p:nvCxnSpPr>
        <p:spPr>
          <a:xfrm>
            <a:off x="413657" y="953122"/>
            <a:ext cx="11169057"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71261D99-AE36-3E32-4DB5-71918C8C5AFC}"/>
              </a:ext>
            </a:extLst>
          </p:cNvPr>
          <p:cNvSpPr txBox="1">
            <a:spLocks/>
          </p:cNvSpPr>
          <p:nvPr/>
        </p:nvSpPr>
        <p:spPr>
          <a:xfrm>
            <a:off x="309394" y="505603"/>
            <a:ext cx="12243727" cy="36792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400" b="1" noProof="1">
                <a:solidFill>
                  <a:schemeClr val="accent1">
                    <a:lumMod val="75000"/>
                  </a:schemeClr>
                </a:solidFill>
                <a:latin typeface="Arial" panose="020B0604020202020204" pitchFamily="34" charset="0"/>
                <a:cs typeface="Arial" panose="020B0604020202020204" pitchFamily="34" charset="0"/>
              </a:rPr>
              <a:t>Neurite-localized mRNAs have higher codon optimality</a:t>
            </a:r>
          </a:p>
        </p:txBody>
      </p:sp>
      <p:sp>
        <p:nvSpPr>
          <p:cNvPr id="2" name="TextBox 1">
            <a:extLst>
              <a:ext uri="{FF2B5EF4-FFF2-40B4-BE49-F238E27FC236}">
                <a16:creationId xmlns:a16="http://schemas.microsoft.com/office/drawing/2014/main" id="{42E94E2C-F0E4-08AB-EAD0-DF973C785D1B}"/>
              </a:ext>
            </a:extLst>
          </p:cNvPr>
          <p:cNvSpPr txBox="1"/>
          <p:nvPr/>
        </p:nvSpPr>
        <p:spPr>
          <a:xfrm>
            <a:off x="7035487" y="1307502"/>
            <a:ext cx="4318313" cy="3970318"/>
          </a:xfrm>
          <a:prstGeom prst="rect">
            <a:avLst/>
          </a:prstGeom>
          <a:noFill/>
        </p:spPr>
        <p:txBody>
          <a:bodyPr wrap="square" rtlCol="0">
            <a:spAutoFit/>
          </a:bodyPr>
          <a:lstStyle/>
          <a:p>
            <a:r>
              <a:rPr lang="en-US" sz="1800" dirty="0">
                <a:solidFill>
                  <a:srgbClr val="000000"/>
                </a:solidFill>
                <a:effectLst/>
                <a:latin typeface="Arial" panose="020B0604020202020204" pitchFamily="34" charset="0"/>
                <a:ea typeface="Arial" panose="020B0604020202020204" pitchFamily="34" charset="0"/>
              </a:rPr>
              <a:t>Optimal codons are </a:t>
            </a:r>
            <a:r>
              <a:rPr lang="en-US" sz="1800" dirty="0">
                <a:effectLst/>
                <a:latin typeface="Arial" panose="020B0604020202020204" pitchFamily="34" charset="0"/>
                <a:ea typeface="Arial" panose="020B0604020202020204" pitchFamily="34" charset="0"/>
              </a:rPr>
              <a:t>associated with localization to neurites across multiple neuronal datasets.</a:t>
            </a:r>
            <a:r>
              <a:rPr lang="en-US" sz="1800" b="1"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Boxplots showing codon optimality (Y) for neurite-localized (green), soma-localized (blue) and transcripts that do not show significant enrichment in subcellular compartments (grey). P-values were calculated with Welch test*.</a:t>
            </a:r>
          </a:p>
          <a:p>
            <a:endParaRPr lang="en-US" sz="1800" i="1" dirty="0">
              <a:effectLst/>
              <a:latin typeface="Arial" panose="020B0604020202020204" pitchFamily="34" charset="0"/>
              <a:ea typeface="Arial" panose="020B0604020202020204" pitchFamily="34" charset="0"/>
            </a:endParaRPr>
          </a:p>
          <a:p>
            <a:r>
              <a:rPr lang="en-GB" sz="1800" i="1" dirty="0"/>
              <a:t>*Welch’s t-test: A variation of the t-test used when the variances of the samples being compared are unequal.</a:t>
            </a:r>
          </a:p>
          <a:p>
            <a:endParaRPr i="1" dirty="0"/>
          </a:p>
        </p:txBody>
      </p:sp>
      <p:pic>
        <p:nvPicPr>
          <p:cNvPr id="4" name="Picture 3" descr="A graph of data and numbers&#10;&#10;Description automatically generated with medium confidence">
            <a:extLst>
              <a:ext uri="{FF2B5EF4-FFF2-40B4-BE49-F238E27FC236}">
                <a16:creationId xmlns:a16="http://schemas.microsoft.com/office/drawing/2014/main" id="{7D9A14D5-6BB1-1761-3499-5A683488463F}"/>
              </a:ext>
            </a:extLst>
          </p:cNvPr>
          <p:cNvPicPr>
            <a:picLocks noChangeAspect="1"/>
          </p:cNvPicPr>
          <p:nvPr/>
        </p:nvPicPr>
        <p:blipFill>
          <a:blip r:embed="rId3"/>
          <a:stretch>
            <a:fillRect/>
          </a:stretch>
        </p:blipFill>
        <p:spPr>
          <a:xfrm>
            <a:off x="506012" y="1524001"/>
            <a:ext cx="6491689" cy="4584693"/>
          </a:xfrm>
          <a:prstGeom prst="rect">
            <a:avLst/>
          </a:prstGeom>
        </p:spPr>
      </p:pic>
      <p:sp>
        <p:nvSpPr>
          <p:cNvPr id="8" name="Slide Number Placeholder 5">
            <a:extLst>
              <a:ext uri="{FF2B5EF4-FFF2-40B4-BE49-F238E27FC236}">
                <a16:creationId xmlns:a16="http://schemas.microsoft.com/office/drawing/2014/main" id="{3C7EEF17-000A-3F31-D26F-57ACC5BC6956}"/>
              </a:ext>
            </a:extLst>
          </p:cNvPr>
          <p:cNvSpPr txBox="1">
            <a:spLocks/>
          </p:cNvSpPr>
          <p:nvPr/>
        </p:nvSpPr>
        <p:spPr>
          <a:xfrm>
            <a:off x="8610600" y="6356350"/>
            <a:ext cx="2743200" cy="365125"/>
          </a:xfrm>
          <a:prstGeom prst="rect">
            <a:avLst/>
          </a:prstGeom>
        </p:spPr>
        <p:txBody>
          <a:bodyPr/>
          <a:ls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66A8841-2F03-854F-85CD-539C5E58BA8A}" type="slidenum">
              <a:rPr lang="en-DE" smtClean="0"/>
              <a:pPr algn="r"/>
              <a:t>12</a:t>
            </a:fld>
            <a:endParaRPr lang="en-DE"/>
          </a:p>
        </p:txBody>
      </p:sp>
      <p:sp>
        <p:nvSpPr>
          <p:cNvPr id="3" name="TextBox 2">
            <a:extLst>
              <a:ext uri="{FF2B5EF4-FFF2-40B4-BE49-F238E27FC236}">
                <a16:creationId xmlns:a16="http://schemas.microsoft.com/office/drawing/2014/main" id="{76B2D798-CE7F-9567-93D4-20C80E3D21E5}"/>
              </a:ext>
            </a:extLst>
          </p:cNvPr>
          <p:cNvSpPr txBox="1"/>
          <p:nvPr/>
        </p:nvSpPr>
        <p:spPr>
          <a:xfrm>
            <a:off x="7123748" y="5154587"/>
            <a:ext cx="5068252" cy="738664"/>
          </a:xfrm>
          <a:prstGeom prst="rect">
            <a:avLst/>
          </a:prstGeom>
          <a:noFill/>
        </p:spPr>
        <p:txBody>
          <a:bodyPr wrap="square" rtlCol="0">
            <a:spAutoFit/>
          </a:bodyPr>
          <a:lstStyle/>
          <a:p>
            <a:r>
              <a:rPr lang="en-GB" sz="1400" dirty="0"/>
              <a:t># Perform Welch's t-test (by setting </a:t>
            </a:r>
            <a:r>
              <a:rPr lang="en-GB" sz="1400" dirty="0" err="1"/>
              <a:t>equal_var</a:t>
            </a:r>
            <a:r>
              <a:rPr lang="en-GB" sz="1400" dirty="0"/>
              <a:t>=False)</a:t>
            </a:r>
          </a:p>
          <a:p>
            <a:r>
              <a:rPr lang="en-GB" sz="1400" dirty="0" err="1"/>
              <a:t>welch_result</a:t>
            </a:r>
            <a:r>
              <a:rPr lang="en-GB" sz="1400" dirty="0"/>
              <a:t> = </a:t>
            </a:r>
            <a:r>
              <a:rPr lang="en-GB" sz="1400" dirty="0" err="1"/>
              <a:t>ttest_ind</a:t>
            </a:r>
            <a:r>
              <a:rPr lang="en-GB" sz="1400" dirty="0"/>
              <a:t>(</a:t>
            </a:r>
            <a:r>
              <a:rPr lang="en-GB" sz="1400" dirty="0" err="1"/>
              <a:t>group_neurites</a:t>
            </a:r>
            <a:r>
              <a:rPr lang="en-GB" sz="1400" dirty="0"/>
              <a:t>, </a:t>
            </a:r>
            <a:r>
              <a:rPr lang="en-GB" sz="1400" dirty="0" err="1"/>
              <a:t>group_soma</a:t>
            </a:r>
            <a:r>
              <a:rPr lang="en-GB" sz="1400" dirty="0"/>
              <a:t>, </a:t>
            </a:r>
            <a:r>
              <a:rPr lang="en-GB" sz="1400" dirty="0" err="1"/>
              <a:t>equal_var</a:t>
            </a:r>
            <a:r>
              <a:rPr lang="en-GB" sz="1400" dirty="0"/>
              <a:t>=False)</a:t>
            </a:r>
          </a:p>
        </p:txBody>
      </p:sp>
    </p:spTree>
    <p:extLst>
      <p:ext uri="{BB962C8B-B14F-4D97-AF65-F5344CB8AC3E}">
        <p14:creationId xmlns:p14="http://schemas.microsoft.com/office/powerpoint/2010/main" val="3461495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27FFD813-114E-AC08-F4B1-CD8FE0E038B2}"/>
              </a:ext>
            </a:extLst>
          </p:cNvPr>
          <p:cNvCxnSpPr>
            <a:cxnSpLocks/>
          </p:cNvCxnSpPr>
          <p:nvPr/>
        </p:nvCxnSpPr>
        <p:spPr>
          <a:xfrm>
            <a:off x="413657" y="953122"/>
            <a:ext cx="11169057"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53E2CC7F-A69F-FB7B-38A2-6B3CC32AB551}"/>
              </a:ext>
            </a:extLst>
          </p:cNvPr>
          <p:cNvSpPr txBox="1">
            <a:spLocks/>
          </p:cNvSpPr>
          <p:nvPr/>
        </p:nvSpPr>
        <p:spPr>
          <a:xfrm>
            <a:off x="309394" y="505603"/>
            <a:ext cx="12243727" cy="36792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400" b="1" noProof="1">
                <a:solidFill>
                  <a:schemeClr val="accent1">
                    <a:lumMod val="75000"/>
                  </a:schemeClr>
                </a:solidFill>
                <a:latin typeface="Arial" panose="020B0604020202020204" pitchFamily="34" charset="0"/>
                <a:cs typeface="Arial" panose="020B0604020202020204" pitchFamily="34" charset="0"/>
              </a:rPr>
              <a:t>m6A is depleted from neurites</a:t>
            </a:r>
          </a:p>
        </p:txBody>
      </p:sp>
      <p:pic>
        <p:nvPicPr>
          <p:cNvPr id="4" name="Picture 3" descr="A graph of data on a white background&#10;&#10;Description automatically generated with medium confidence">
            <a:extLst>
              <a:ext uri="{FF2B5EF4-FFF2-40B4-BE49-F238E27FC236}">
                <a16:creationId xmlns:a16="http://schemas.microsoft.com/office/drawing/2014/main" id="{0F786507-610B-5519-6D14-21D93D492EFA}"/>
              </a:ext>
            </a:extLst>
          </p:cNvPr>
          <p:cNvPicPr>
            <a:picLocks noChangeAspect="1"/>
          </p:cNvPicPr>
          <p:nvPr/>
        </p:nvPicPr>
        <p:blipFill>
          <a:blip r:embed="rId3"/>
          <a:stretch>
            <a:fillRect/>
          </a:stretch>
        </p:blipFill>
        <p:spPr>
          <a:xfrm>
            <a:off x="105804" y="1090821"/>
            <a:ext cx="6856975" cy="3970318"/>
          </a:xfrm>
          <a:prstGeom prst="rect">
            <a:avLst/>
          </a:prstGeom>
        </p:spPr>
      </p:pic>
      <p:sp>
        <p:nvSpPr>
          <p:cNvPr id="8" name="TextBox 7">
            <a:extLst>
              <a:ext uri="{FF2B5EF4-FFF2-40B4-BE49-F238E27FC236}">
                <a16:creationId xmlns:a16="http://schemas.microsoft.com/office/drawing/2014/main" id="{E759C001-A472-93C5-E62A-94434371402C}"/>
              </a:ext>
            </a:extLst>
          </p:cNvPr>
          <p:cNvSpPr txBox="1"/>
          <p:nvPr/>
        </p:nvSpPr>
        <p:spPr>
          <a:xfrm>
            <a:off x="7100047" y="1170419"/>
            <a:ext cx="4622693" cy="3693319"/>
          </a:xfrm>
          <a:prstGeom prst="rect">
            <a:avLst/>
          </a:prstGeom>
          <a:noFill/>
        </p:spPr>
        <p:txBody>
          <a:bodyPr wrap="square" rtlCol="0">
            <a:spAutoFit/>
          </a:bodyPr>
          <a:lstStyle/>
          <a:p>
            <a:r>
              <a:rPr lang="en-US" dirty="0">
                <a:solidFill>
                  <a:srgbClr val="000000"/>
                </a:solidFill>
                <a:effectLst/>
                <a:latin typeface="Arial" panose="020B0604020202020204" pitchFamily="34" charset="0"/>
                <a:ea typeface="Arial" panose="020B0604020202020204" pitchFamily="34" charset="0"/>
              </a:rPr>
              <a:t>m</a:t>
            </a:r>
            <a:r>
              <a:rPr lang="en-US" baseline="30000" dirty="0">
                <a:solidFill>
                  <a:srgbClr val="000000"/>
                </a:solidFill>
                <a:effectLst/>
                <a:latin typeface="Arial" panose="020B0604020202020204" pitchFamily="34" charset="0"/>
                <a:ea typeface="Arial" panose="020B0604020202020204" pitchFamily="34" charset="0"/>
              </a:rPr>
              <a:t>6</a:t>
            </a:r>
            <a:r>
              <a:rPr lang="en-US" dirty="0">
                <a:solidFill>
                  <a:srgbClr val="000000"/>
                </a:solidFill>
                <a:effectLst/>
                <a:latin typeface="Arial" panose="020B0604020202020204" pitchFamily="34" charset="0"/>
                <a:ea typeface="Arial" panose="020B0604020202020204" pitchFamily="34" charset="0"/>
              </a:rPr>
              <a:t>A-enriched transcripts </a:t>
            </a:r>
            <a:r>
              <a:rPr lang="en-US" dirty="0">
                <a:effectLst/>
                <a:latin typeface="Arial" panose="020B0604020202020204" pitchFamily="34" charset="0"/>
                <a:ea typeface="Arial" panose="020B0604020202020204" pitchFamily="34" charset="0"/>
              </a:rPr>
              <a:t>are preferentially localized to soma across multiple neuronal datasets, annotated on the left. The bar plots represent the fraction of m</a:t>
            </a:r>
            <a:r>
              <a:rPr lang="en-US" baseline="30000" dirty="0">
                <a:effectLst/>
                <a:latin typeface="Arial" panose="020B0604020202020204" pitchFamily="34" charset="0"/>
                <a:ea typeface="Arial" panose="020B0604020202020204" pitchFamily="34" charset="0"/>
              </a:rPr>
              <a:t>6</a:t>
            </a:r>
            <a:r>
              <a:rPr lang="en-US" dirty="0">
                <a:effectLst/>
                <a:latin typeface="Arial" panose="020B0604020202020204" pitchFamily="34" charset="0"/>
                <a:ea typeface="Arial" panose="020B0604020202020204" pitchFamily="34" charset="0"/>
              </a:rPr>
              <a:t>A-enriched transcripts (Y) among neurite- (green bars) and soma-</a:t>
            </a:r>
            <a:r>
              <a:rPr lang="en-US" dirty="0">
                <a:solidFill>
                  <a:srgbClr val="000000"/>
                </a:solidFill>
                <a:effectLst/>
                <a:latin typeface="Arial" panose="020B0604020202020204" pitchFamily="34" charset="0"/>
                <a:ea typeface="Arial" panose="020B0604020202020204" pitchFamily="34" charset="0"/>
              </a:rPr>
              <a:t>localized transcripts (blue). P-values were computed with </a:t>
            </a:r>
            <a:r>
              <a:rPr lang="de-DE" dirty="0">
                <a:solidFill>
                  <a:srgbClr val="000000"/>
                </a:solidFill>
                <a:effectLst/>
                <a:latin typeface="Arial" panose="020B0604020202020204" pitchFamily="34" charset="0"/>
                <a:ea typeface="Arial" panose="020B0604020202020204" pitchFamily="34" charset="0"/>
              </a:rPr>
              <a:t>Chi-</a:t>
            </a:r>
            <a:r>
              <a:rPr lang="de-DE" dirty="0" err="1">
                <a:solidFill>
                  <a:srgbClr val="000000"/>
                </a:solidFill>
                <a:effectLst/>
                <a:latin typeface="Arial" panose="020B0604020202020204" pitchFamily="34" charset="0"/>
                <a:ea typeface="Arial" panose="020B0604020202020204" pitchFamily="34" charset="0"/>
              </a:rPr>
              <a:t>squared</a:t>
            </a:r>
            <a:r>
              <a:rPr lang="en-US" dirty="0">
                <a:solidFill>
                  <a:srgbClr val="000000"/>
                </a:solidFill>
                <a:latin typeface="Arial" panose="020B0604020202020204" pitchFamily="34" charset="0"/>
                <a:ea typeface="Arial" panose="020B0604020202020204" pitchFamily="34" charset="0"/>
              </a:rPr>
              <a:t> </a:t>
            </a:r>
            <a:r>
              <a:rPr lang="en-US" dirty="0">
                <a:solidFill>
                  <a:srgbClr val="000000"/>
                </a:solidFill>
                <a:effectLst/>
                <a:latin typeface="Arial" panose="020B0604020202020204" pitchFamily="34" charset="0"/>
                <a:ea typeface="Arial" panose="020B0604020202020204" pitchFamily="34" charset="0"/>
              </a:rPr>
              <a:t>test. </a:t>
            </a:r>
          </a:p>
          <a:p>
            <a:endParaRPr lang="en-US" dirty="0">
              <a:solidFill>
                <a:srgbClr val="000000"/>
              </a:solidFill>
              <a:latin typeface="Arial" panose="020B0604020202020204" pitchFamily="34" charset="0"/>
            </a:endParaRPr>
          </a:p>
          <a:p>
            <a:r>
              <a:rPr lang="en-US" i="1" dirty="0">
                <a:solidFill>
                  <a:srgbClr val="000000"/>
                </a:solidFill>
                <a:latin typeface="Arial" panose="020B0604020202020204" pitchFamily="34" charset="0"/>
              </a:rPr>
              <a:t>*Chi-squared test is a statistical test used to determine whether there is a significant difference between the expected frequencies and the observed frequencies</a:t>
            </a:r>
            <a:endParaRPr i="1" dirty="0"/>
          </a:p>
        </p:txBody>
      </p:sp>
      <p:sp>
        <p:nvSpPr>
          <p:cNvPr id="13" name="Slide Number Placeholder 5">
            <a:extLst>
              <a:ext uri="{FF2B5EF4-FFF2-40B4-BE49-F238E27FC236}">
                <a16:creationId xmlns:a16="http://schemas.microsoft.com/office/drawing/2014/main" id="{2253BBE8-6BC8-141A-FBBF-D0C82F35CC61}"/>
              </a:ext>
            </a:extLst>
          </p:cNvPr>
          <p:cNvSpPr txBox="1">
            <a:spLocks/>
          </p:cNvSpPr>
          <p:nvPr/>
        </p:nvSpPr>
        <p:spPr>
          <a:xfrm>
            <a:off x="8610600" y="6356350"/>
            <a:ext cx="2743200" cy="365125"/>
          </a:xfrm>
          <a:prstGeom prst="rect">
            <a:avLst/>
          </a:prstGeom>
        </p:spPr>
        <p:txBody>
          <a:bodyPr/>
          <a:ls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66A8841-2F03-854F-85CD-539C5E58BA8A}" type="slidenum">
              <a:rPr lang="en-DE" smtClean="0"/>
              <a:pPr algn="r"/>
              <a:t>13</a:t>
            </a:fld>
            <a:endParaRPr lang="en-DE" dirty="0"/>
          </a:p>
        </p:txBody>
      </p:sp>
      <p:sp>
        <p:nvSpPr>
          <p:cNvPr id="3" name="TextBox 2">
            <a:extLst>
              <a:ext uri="{FF2B5EF4-FFF2-40B4-BE49-F238E27FC236}">
                <a16:creationId xmlns:a16="http://schemas.microsoft.com/office/drawing/2014/main" id="{91761AF6-C996-C22B-8B49-E34F07380451}"/>
              </a:ext>
            </a:extLst>
          </p:cNvPr>
          <p:cNvSpPr txBox="1"/>
          <p:nvPr/>
        </p:nvSpPr>
        <p:spPr>
          <a:xfrm>
            <a:off x="7132300" y="5061139"/>
            <a:ext cx="5397224" cy="1169551"/>
          </a:xfrm>
          <a:prstGeom prst="rect">
            <a:avLst/>
          </a:prstGeom>
          <a:noFill/>
        </p:spPr>
        <p:txBody>
          <a:bodyPr wrap="square">
            <a:spAutoFit/>
          </a:bodyPr>
          <a:lstStyle/>
          <a:p>
            <a:r>
              <a:rPr lang="en-GB" sz="1400" dirty="0"/>
              <a:t># Create a contingency table using </a:t>
            </a:r>
            <a:r>
              <a:rPr lang="en-GB" sz="1400" dirty="0" err="1"/>
              <a:t>pd.crosstab</a:t>
            </a:r>
            <a:endParaRPr lang="en-GB" sz="1400" dirty="0"/>
          </a:p>
          <a:p>
            <a:r>
              <a:rPr lang="en-GB" sz="1400" dirty="0"/>
              <a:t>m6a_contingency_table = </a:t>
            </a:r>
            <a:r>
              <a:rPr lang="en-GB" sz="1400" dirty="0" err="1"/>
              <a:t>pd.crosstab</a:t>
            </a:r>
            <a:r>
              <a:rPr lang="en-GB" sz="1400" dirty="0"/>
              <a:t>(table['m6a.enrich'], table['</a:t>
            </a:r>
            <a:r>
              <a:rPr lang="en-GB" sz="1400" dirty="0" err="1"/>
              <a:t>loc_var</a:t>
            </a:r>
            <a:r>
              <a:rPr lang="en-GB" sz="1400" dirty="0"/>
              <a:t>’])</a:t>
            </a:r>
          </a:p>
          <a:p>
            <a:r>
              <a:rPr lang="en-GB" sz="1400" dirty="0"/>
              <a:t># Perform Chi-squared test</a:t>
            </a:r>
          </a:p>
          <a:p>
            <a:r>
              <a:rPr lang="en-GB" sz="1400" dirty="0"/>
              <a:t>chi2_result = chi2_contingency(m6a_contingency_table)</a:t>
            </a:r>
            <a:endParaRPr sz="1400" dirty="0"/>
          </a:p>
        </p:txBody>
      </p:sp>
    </p:spTree>
    <p:extLst>
      <p:ext uri="{BB962C8B-B14F-4D97-AF65-F5344CB8AC3E}">
        <p14:creationId xmlns:p14="http://schemas.microsoft.com/office/powerpoint/2010/main" val="3584297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DF974-51F2-173B-8663-19076BD15657}"/>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4049827-F7F4-5D07-EC37-29EAD03BE235}"/>
              </a:ext>
            </a:extLst>
          </p:cNvPr>
          <p:cNvCxnSpPr>
            <a:cxnSpLocks/>
          </p:cNvCxnSpPr>
          <p:nvPr/>
        </p:nvCxnSpPr>
        <p:spPr>
          <a:xfrm>
            <a:off x="413657" y="953122"/>
            <a:ext cx="11169057"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C9B04A8A-9196-B2FF-F522-E208DE61007B}"/>
              </a:ext>
            </a:extLst>
          </p:cNvPr>
          <p:cNvSpPr txBox="1">
            <a:spLocks/>
          </p:cNvSpPr>
          <p:nvPr/>
        </p:nvSpPr>
        <p:spPr>
          <a:xfrm>
            <a:off x="309394" y="505603"/>
            <a:ext cx="12243727" cy="36792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400" b="1" noProof="1">
                <a:solidFill>
                  <a:schemeClr val="accent1">
                    <a:lumMod val="75000"/>
                  </a:schemeClr>
                </a:solidFill>
                <a:latin typeface="Arial" panose="020B0604020202020204" pitchFamily="34" charset="0"/>
                <a:cs typeface="Arial" panose="020B0604020202020204" pitchFamily="34" charset="0"/>
              </a:rPr>
              <a:t>Interplay of multiple destabilizing elements in mRNA localization</a:t>
            </a:r>
          </a:p>
        </p:txBody>
      </p:sp>
      <p:pic>
        <p:nvPicPr>
          <p:cNvPr id="3" name="Picture 2" descr="A diagram of a number of numbers&#10;&#10;Description automatically generated with medium confidence">
            <a:extLst>
              <a:ext uri="{FF2B5EF4-FFF2-40B4-BE49-F238E27FC236}">
                <a16:creationId xmlns:a16="http://schemas.microsoft.com/office/drawing/2014/main" id="{C50B5BA9-3853-A5AC-231C-ACDB9BB577FE}"/>
              </a:ext>
            </a:extLst>
          </p:cNvPr>
          <p:cNvPicPr>
            <a:picLocks noChangeAspect="1"/>
          </p:cNvPicPr>
          <p:nvPr/>
        </p:nvPicPr>
        <p:blipFill>
          <a:blip r:embed="rId3"/>
          <a:stretch>
            <a:fillRect/>
          </a:stretch>
        </p:blipFill>
        <p:spPr>
          <a:xfrm>
            <a:off x="1206500" y="1243978"/>
            <a:ext cx="4051300" cy="4153148"/>
          </a:xfrm>
          <a:prstGeom prst="rect">
            <a:avLst/>
          </a:prstGeom>
        </p:spPr>
      </p:pic>
      <p:sp>
        <p:nvSpPr>
          <p:cNvPr id="4" name="TextBox 3">
            <a:extLst>
              <a:ext uri="{FF2B5EF4-FFF2-40B4-BE49-F238E27FC236}">
                <a16:creationId xmlns:a16="http://schemas.microsoft.com/office/drawing/2014/main" id="{71ACFB54-A7C8-1BB7-243E-703B8E2B0147}"/>
              </a:ext>
            </a:extLst>
          </p:cNvPr>
          <p:cNvSpPr txBox="1"/>
          <p:nvPr/>
        </p:nvSpPr>
        <p:spPr>
          <a:xfrm>
            <a:off x="5755341" y="1415690"/>
            <a:ext cx="5361791" cy="2585323"/>
          </a:xfrm>
          <a:prstGeom prst="rect">
            <a:avLst/>
          </a:prstGeom>
          <a:noFill/>
        </p:spPr>
        <p:txBody>
          <a:bodyPr wrap="square" rtlCol="0">
            <a:spAutoFit/>
          </a:bodyPr>
          <a:lstStyle/>
          <a:p>
            <a:r>
              <a:rPr lang="en-US" sz="1800" dirty="0">
                <a:solidFill>
                  <a:srgbClr val="000000"/>
                </a:solidFill>
                <a:effectLst/>
                <a:latin typeface="Arial" panose="020B0604020202020204" pitchFamily="34" charset="0"/>
                <a:ea typeface="Arial" panose="020B0604020202020204" pitchFamily="34" charset="0"/>
              </a:rPr>
              <a:t>Correlation between the presence of multiple types of destabilizing elements in mRNAs. The numbers and color scale represent Pearson correlation coefficients* between the indicated features.</a:t>
            </a:r>
          </a:p>
          <a:p>
            <a:endParaRPr lang="en-US" sz="1800" i="1" dirty="0">
              <a:effectLst/>
              <a:latin typeface="Arial" panose="020B0604020202020204" pitchFamily="34" charset="0"/>
              <a:ea typeface="Arial" panose="020B0604020202020204" pitchFamily="34" charset="0"/>
            </a:endParaRPr>
          </a:p>
          <a:p>
            <a:r>
              <a:rPr lang="en-GB" sz="1800" i="1" dirty="0"/>
              <a:t>*Pearson correlation coefficient (often symbolized as r) is a statistical measure that describes the strength and direction of a linear relationship between two variables.</a:t>
            </a:r>
            <a:endParaRPr i="1" dirty="0"/>
          </a:p>
        </p:txBody>
      </p:sp>
      <p:sp>
        <p:nvSpPr>
          <p:cNvPr id="12" name="Slide Number Placeholder 5">
            <a:extLst>
              <a:ext uri="{FF2B5EF4-FFF2-40B4-BE49-F238E27FC236}">
                <a16:creationId xmlns:a16="http://schemas.microsoft.com/office/drawing/2014/main" id="{B51E8314-8F60-5A70-C742-ED7BD0A5ACC9}"/>
              </a:ext>
            </a:extLst>
          </p:cNvPr>
          <p:cNvSpPr txBox="1">
            <a:spLocks/>
          </p:cNvSpPr>
          <p:nvPr/>
        </p:nvSpPr>
        <p:spPr>
          <a:xfrm>
            <a:off x="8610600" y="6356350"/>
            <a:ext cx="2743200" cy="365125"/>
          </a:xfrm>
          <a:prstGeom prst="rect">
            <a:avLst/>
          </a:prstGeom>
        </p:spPr>
        <p:txBody>
          <a:bodyPr/>
          <a:ls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66A8841-2F03-854F-85CD-539C5E58BA8A}" type="slidenum">
              <a:rPr lang="en-DE" smtClean="0"/>
              <a:pPr algn="r"/>
              <a:t>14</a:t>
            </a:fld>
            <a:endParaRPr lang="en-DE"/>
          </a:p>
        </p:txBody>
      </p:sp>
      <p:sp>
        <p:nvSpPr>
          <p:cNvPr id="2" name="TextBox 1">
            <a:extLst>
              <a:ext uri="{FF2B5EF4-FFF2-40B4-BE49-F238E27FC236}">
                <a16:creationId xmlns:a16="http://schemas.microsoft.com/office/drawing/2014/main" id="{4524FE4F-01C2-8ED1-5EFC-76612BBAD87B}"/>
              </a:ext>
            </a:extLst>
          </p:cNvPr>
          <p:cNvSpPr txBox="1"/>
          <p:nvPr/>
        </p:nvSpPr>
        <p:spPr>
          <a:xfrm>
            <a:off x="5587253" y="4463580"/>
            <a:ext cx="7692614" cy="954107"/>
          </a:xfrm>
          <a:prstGeom prst="rect">
            <a:avLst/>
          </a:prstGeom>
          <a:noFill/>
        </p:spPr>
        <p:txBody>
          <a:bodyPr wrap="square">
            <a:spAutoFit/>
          </a:bodyPr>
          <a:lstStyle/>
          <a:p>
            <a:r>
              <a:rPr lang="en-GB" sz="1400" dirty="0"/>
              <a:t># Select the relevant columns: HL, ARE, </a:t>
            </a:r>
            <a:r>
              <a:rPr lang="en-GB" sz="1400" dirty="0" err="1"/>
              <a:t>tAI</a:t>
            </a:r>
            <a:r>
              <a:rPr lang="en-GB" sz="1400" dirty="0"/>
              <a:t>, and m6a.enrich</a:t>
            </a:r>
          </a:p>
          <a:p>
            <a:r>
              <a:rPr lang="en-GB" sz="1400" dirty="0" err="1"/>
              <a:t>variables_to_correlate</a:t>
            </a:r>
            <a:r>
              <a:rPr lang="en-GB" sz="1400" dirty="0"/>
              <a:t> = table[['HL', 'ARE', '</a:t>
            </a:r>
            <a:r>
              <a:rPr lang="en-GB" sz="1400" dirty="0" err="1"/>
              <a:t>tAI</a:t>
            </a:r>
            <a:r>
              <a:rPr lang="en-GB" sz="1400" dirty="0"/>
              <a:t>', 'm6a.enrich']]</a:t>
            </a:r>
          </a:p>
          <a:p>
            <a:r>
              <a:rPr lang="en-GB" sz="1400" dirty="0"/>
              <a:t># Calculate the Pearson correlation coefficient matrix</a:t>
            </a:r>
          </a:p>
          <a:p>
            <a:r>
              <a:rPr lang="en-GB" sz="1400" dirty="0" err="1"/>
              <a:t>correlation_matrix</a:t>
            </a:r>
            <a:r>
              <a:rPr lang="en-GB" sz="1400" dirty="0"/>
              <a:t> = </a:t>
            </a:r>
            <a:r>
              <a:rPr lang="en-GB" sz="1400" dirty="0" err="1"/>
              <a:t>variables_to_correlate.corr</a:t>
            </a:r>
            <a:r>
              <a:rPr lang="en-GB" sz="1400" dirty="0"/>
              <a:t>(method='</a:t>
            </a:r>
            <a:r>
              <a:rPr lang="en-GB" sz="1400" dirty="0" err="1"/>
              <a:t>pearson</a:t>
            </a:r>
            <a:r>
              <a:rPr lang="en-GB" sz="1400" dirty="0"/>
              <a:t>')</a:t>
            </a:r>
            <a:endParaRPr sz="1400" dirty="0"/>
          </a:p>
        </p:txBody>
      </p:sp>
    </p:spTree>
    <p:extLst>
      <p:ext uri="{BB962C8B-B14F-4D97-AF65-F5344CB8AC3E}">
        <p14:creationId xmlns:p14="http://schemas.microsoft.com/office/powerpoint/2010/main" val="265595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6926D-87BB-3AED-8A4A-98B1575DEBBB}"/>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5CFE70-D85D-943E-590B-F92DB881C050}"/>
              </a:ext>
            </a:extLst>
          </p:cNvPr>
          <p:cNvCxnSpPr>
            <a:cxnSpLocks/>
          </p:cNvCxnSpPr>
          <p:nvPr/>
        </p:nvCxnSpPr>
        <p:spPr>
          <a:xfrm>
            <a:off x="413657" y="953122"/>
            <a:ext cx="11169057"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23DF91BC-7907-7F45-2455-E21D3709E9B9}"/>
              </a:ext>
            </a:extLst>
          </p:cNvPr>
          <p:cNvSpPr txBox="1">
            <a:spLocks/>
          </p:cNvSpPr>
          <p:nvPr/>
        </p:nvSpPr>
        <p:spPr>
          <a:xfrm>
            <a:off x="309394" y="505603"/>
            <a:ext cx="12243727" cy="36792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400" b="1" noProof="1">
                <a:solidFill>
                  <a:schemeClr val="accent1">
                    <a:lumMod val="75000"/>
                  </a:schemeClr>
                </a:solidFill>
                <a:latin typeface="Arial" panose="020B0604020202020204" pitchFamily="34" charset="0"/>
                <a:cs typeface="Arial" panose="020B0604020202020204" pitchFamily="34" charset="0"/>
              </a:rPr>
              <a:t>Conclusions</a:t>
            </a:r>
          </a:p>
        </p:txBody>
      </p:sp>
      <p:sp>
        <p:nvSpPr>
          <p:cNvPr id="4" name="TextBox 3">
            <a:extLst>
              <a:ext uri="{FF2B5EF4-FFF2-40B4-BE49-F238E27FC236}">
                <a16:creationId xmlns:a16="http://schemas.microsoft.com/office/drawing/2014/main" id="{308BC4B2-8AF1-7D4B-D0C4-CFF20C0E392A}"/>
              </a:ext>
            </a:extLst>
          </p:cNvPr>
          <p:cNvSpPr txBox="1"/>
          <p:nvPr/>
        </p:nvSpPr>
        <p:spPr>
          <a:xfrm>
            <a:off x="941944" y="2365576"/>
            <a:ext cx="9898726" cy="830997"/>
          </a:xfrm>
          <a:prstGeom prst="rect">
            <a:avLst/>
          </a:prstGeom>
          <a:noFill/>
        </p:spPr>
        <p:txBody>
          <a:bodyPr wrap="square" rtlCol="0">
            <a:spAutoFit/>
          </a:bodyPr>
          <a:lstStyle/>
          <a:p>
            <a:r>
              <a:rPr lang="en-US" sz="2400" dirty="0">
                <a:solidFill>
                  <a:srgbClr val="000000"/>
                </a:solidFill>
                <a:latin typeface="Arial" panose="020B0604020202020204" pitchFamily="34" charset="0"/>
                <a:ea typeface="Arial" panose="020B0604020202020204" pitchFamily="34" charset="0"/>
              </a:rPr>
              <a:t>1) F</a:t>
            </a:r>
            <a:r>
              <a:rPr lang="en-US" sz="2400" dirty="0">
                <a:solidFill>
                  <a:srgbClr val="000000"/>
                </a:solidFill>
                <a:effectLst/>
                <a:latin typeface="Arial" panose="020B0604020202020204" pitchFamily="34" charset="0"/>
                <a:ea typeface="Arial" panose="020B0604020202020204" pitchFamily="34" charset="0"/>
              </a:rPr>
              <a:t>eatures that destabilize mRNA – m6A, ARE, low codon optimality – are depleted from neurites</a:t>
            </a:r>
          </a:p>
        </p:txBody>
      </p:sp>
      <p:sp>
        <p:nvSpPr>
          <p:cNvPr id="12" name="Slide Number Placeholder 5">
            <a:extLst>
              <a:ext uri="{FF2B5EF4-FFF2-40B4-BE49-F238E27FC236}">
                <a16:creationId xmlns:a16="http://schemas.microsoft.com/office/drawing/2014/main" id="{E4B98E13-6156-B635-B3CB-9DAAF0DA4D04}"/>
              </a:ext>
            </a:extLst>
          </p:cNvPr>
          <p:cNvSpPr txBox="1">
            <a:spLocks/>
          </p:cNvSpPr>
          <p:nvPr/>
        </p:nvSpPr>
        <p:spPr>
          <a:xfrm>
            <a:off x="8610600" y="6356350"/>
            <a:ext cx="2743200" cy="365125"/>
          </a:xfrm>
          <a:prstGeom prst="rect">
            <a:avLst/>
          </a:prstGeom>
        </p:spPr>
        <p:txBody>
          <a:bodyPr/>
          <a:ls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66A8841-2F03-854F-85CD-539C5E58BA8A}" type="slidenum">
              <a:rPr lang="en-DE" smtClean="0"/>
              <a:pPr algn="r"/>
              <a:t>15</a:t>
            </a:fld>
            <a:endParaRPr lang="en-DE"/>
          </a:p>
        </p:txBody>
      </p:sp>
    </p:spTree>
    <p:extLst>
      <p:ext uri="{BB962C8B-B14F-4D97-AF65-F5344CB8AC3E}">
        <p14:creationId xmlns:p14="http://schemas.microsoft.com/office/powerpoint/2010/main" val="918381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F704C-9506-3B01-FBFC-059FBCD4F500}"/>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E9CBA26-36D3-BDE7-30C3-34C2428D5884}"/>
              </a:ext>
            </a:extLst>
          </p:cNvPr>
          <p:cNvCxnSpPr>
            <a:cxnSpLocks/>
          </p:cNvCxnSpPr>
          <p:nvPr/>
        </p:nvCxnSpPr>
        <p:spPr>
          <a:xfrm>
            <a:off x="413657" y="953122"/>
            <a:ext cx="11169057"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F80AF6A9-D666-45E3-0BBC-20AB350D1EE4}"/>
              </a:ext>
            </a:extLst>
          </p:cNvPr>
          <p:cNvSpPr txBox="1">
            <a:spLocks/>
          </p:cNvSpPr>
          <p:nvPr/>
        </p:nvSpPr>
        <p:spPr>
          <a:xfrm>
            <a:off x="309394" y="505603"/>
            <a:ext cx="12243727" cy="36792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400" b="1" noProof="1">
                <a:solidFill>
                  <a:schemeClr val="accent1">
                    <a:lumMod val="75000"/>
                  </a:schemeClr>
                </a:solidFill>
                <a:latin typeface="Arial" panose="020B0604020202020204" pitchFamily="34" charset="0"/>
                <a:cs typeface="Arial" panose="020B0604020202020204" pitchFamily="34" charset="0"/>
              </a:rPr>
              <a:t>Conclusions</a:t>
            </a:r>
          </a:p>
        </p:txBody>
      </p:sp>
      <p:sp>
        <p:nvSpPr>
          <p:cNvPr id="4" name="TextBox 3">
            <a:extLst>
              <a:ext uri="{FF2B5EF4-FFF2-40B4-BE49-F238E27FC236}">
                <a16:creationId xmlns:a16="http://schemas.microsoft.com/office/drawing/2014/main" id="{9E9FB68D-4146-4C9B-72A3-804A6A78B799}"/>
              </a:ext>
            </a:extLst>
          </p:cNvPr>
          <p:cNvSpPr txBox="1"/>
          <p:nvPr/>
        </p:nvSpPr>
        <p:spPr>
          <a:xfrm>
            <a:off x="941944" y="2365576"/>
            <a:ext cx="9898726" cy="2677656"/>
          </a:xfrm>
          <a:prstGeom prst="rect">
            <a:avLst/>
          </a:prstGeom>
          <a:noFill/>
        </p:spPr>
        <p:txBody>
          <a:bodyPr wrap="square" rtlCol="0">
            <a:spAutoFit/>
          </a:bodyPr>
          <a:lstStyle/>
          <a:p>
            <a:r>
              <a:rPr lang="en-US" sz="2400" dirty="0">
                <a:solidFill>
                  <a:srgbClr val="000000"/>
                </a:solidFill>
                <a:latin typeface="Arial" panose="020B0604020202020204" pitchFamily="34" charset="0"/>
                <a:ea typeface="Arial" panose="020B0604020202020204" pitchFamily="34" charset="0"/>
              </a:rPr>
              <a:t>1) F</a:t>
            </a:r>
            <a:r>
              <a:rPr lang="en-US" sz="2400" dirty="0">
                <a:solidFill>
                  <a:srgbClr val="000000"/>
                </a:solidFill>
                <a:effectLst/>
                <a:latin typeface="Arial" panose="020B0604020202020204" pitchFamily="34" charset="0"/>
                <a:ea typeface="Arial" panose="020B0604020202020204" pitchFamily="34" charset="0"/>
              </a:rPr>
              <a:t>eatures that destabilize mRNA – m6A, ARE, low codon optimality – are depleted from neurites</a:t>
            </a:r>
          </a:p>
          <a:p>
            <a:endParaRPr lang="en-US" sz="2400" dirty="0">
              <a:solidFill>
                <a:srgbClr val="000000"/>
              </a:solidFill>
              <a:latin typeface="Arial" panose="020B0604020202020204" pitchFamily="34" charset="0"/>
              <a:ea typeface="Arial" panose="020B0604020202020204" pitchFamily="34" charset="0"/>
            </a:endParaRPr>
          </a:p>
          <a:p>
            <a:r>
              <a:rPr lang="en-US" sz="2400" dirty="0">
                <a:solidFill>
                  <a:srgbClr val="000000"/>
                </a:solidFill>
                <a:latin typeface="Arial" panose="020B0604020202020204" pitchFamily="34" charset="0"/>
                <a:ea typeface="Arial" panose="020B0604020202020204" pitchFamily="34" charset="0"/>
              </a:rPr>
              <a:t>2) mRNAs that contain one of the destabilization elements tend to carry other destabilizing elements as well. One possible interpretation of this observation is redundancy: the presence of multiple elements ensures that mRNA is quickly degraded</a:t>
            </a:r>
            <a:endParaRPr lang="en-US" sz="2400" dirty="0">
              <a:effectLst/>
              <a:latin typeface="Arial" panose="020B0604020202020204" pitchFamily="34" charset="0"/>
              <a:ea typeface="Arial" panose="020B0604020202020204" pitchFamily="34" charset="0"/>
            </a:endParaRPr>
          </a:p>
        </p:txBody>
      </p:sp>
      <p:sp>
        <p:nvSpPr>
          <p:cNvPr id="12" name="Slide Number Placeholder 5">
            <a:extLst>
              <a:ext uri="{FF2B5EF4-FFF2-40B4-BE49-F238E27FC236}">
                <a16:creationId xmlns:a16="http://schemas.microsoft.com/office/drawing/2014/main" id="{F3C7EE2C-4C84-D106-58EB-2FF7C81E5C3A}"/>
              </a:ext>
            </a:extLst>
          </p:cNvPr>
          <p:cNvSpPr txBox="1">
            <a:spLocks/>
          </p:cNvSpPr>
          <p:nvPr/>
        </p:nvSpPr>
        <p:spPr>
          <a:xfrm>
            <a:off x="8610600" y="6356350"/>
            <a:ext cx="2743200" cy="365125"/>
          </a:xfrm>
          <a:prstGeom prst="rect">
            <a:avLst/>
          </a:prstGeom>
        </p:spPr>
        <p:txBody>
          <a:bodyPr/>
          <a:ls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66A8841-2F03-854F-85CD-539C5E58BA8A}" type="slidenum">
              <a:rPr lang="en-DE" smtClean="0"/>
              <a:pPr algn="r"/>
              <a:t>16</a:t>
            </a:fld>
            <a:endParaRPr lang="en-DE"/>
          </a:p>
        </p:txBody>
      </p:sp>
    </p:spTree>
    <p:extLst>
      <p:ext uri="{BB962C8B-B14F-4D97-AF65-F5344CB8AC3E}">
        <p14:creationId xmlns:p14="http://schemas.microsoft.com/office/powerpoint/2010/main" val="1952885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14513-2C81-CA34-B1FC-DE2B72F505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7746A1-BF76-FA4B-7F1F-2A9A606A4EA2}"/>
              </a:ext>
            </a:extLst>
          </p:cNvPr>
          <p:cNvSpPr>
            <a:spLocks noGrp="1"/>
          </p:cNvSpPr>
          <p:nvPr>
            <p:ph type="title"/>
          </p:nvPr>
        </p:nvSpPr>
        <p:spPr>
          <a:xfrm>
            <a:off x="0" y="205105"/>
            <a:ext cx="12192000" cy="617855"/>
          </a:xfrm>
        </p:spPr>
        <p:txBody>
          <a:bodyPr>
            <a:normAutofit/>
          </a:bodyPr>
          <a:lstStyle/>
          <a:p>
            <a:pPr algn="ctr"/>
            <a:r>
              <a:rPr lang="en-US" sz="3100" b="1" dirty="0">
                <a:latin typeface="Helvetica" pitchFamily="2" charset="0"/>
              </a:rPr>
              <a:t>My cheat sheet</a:t>
            </a:r>
            <a:endParaRPr sz="3100" b="1" dirty="0">
              <a:latin typeface="Helvetica" pitchFamily="2" charset="0"/>
            </a:endParaRPr>
          </a:p>
        </p:txBody>
      </p:sp>
      <p:sp>
        <p:nvSpPr>
          <p:cNvPr id="3" name="Content Placeholder 2">
            <a:extLst>
              <a:ext uri="{FF2B5EF4-FFF2-40B4-BE49-F238E27FC236}">
                <a16:creationId xmlns:a16="http://schemas.microsoft.com/office/drawing/2014/main" id="{504E748E-F43F-81C2-286E-220A671B46AA}"/>
              </a:ext>
            </a:extLst>
          </p:cNvPr>
          <p:cNvSpPr>
            <a:spLocks noGrp="1"/>
          </p:cNvSpPr>
          <p:nvPr>
            <p:ph idx="1"/>
          </p:nvPr>
        </p:nvSpPr>
        <p:spPr>
          <a:xfrm>
            <a:off x="723755" y="1036954"/>
            <a:ext cx="10515600" cy="5615941"/>
          </a:xfrm>
        </p:spPr>
        <p:txBody>
          <a:bodyPr>
            <a:noAutofit/>
          </a:bodyPr>
          <a:lstStyle/>
          <a:p>
            <a:pPr marL="0" indent="0">
              <a:buNone/>
            </a:pPr>
            <a:r>
              <a:rPr lang="en-GB" sz="1600" b="1" dirty="0"/>
              <a:t>Parametric tests </a:t>
            </a:r>
            <a:r>
              <a:rPr lang="en-GB" sz="1600" dirty="0"/>
              <a:t>are used for data that are continuously distributed, normally distributed, and free from spurious outliers. These tests compare means:</a:t>
            </a:r>
          </a:p>
          <a:p>
            <a:pPr marL="0" indent="0">
              <a:buNone/>
            </a:pPr>
            <a:endParaRPr lang="en-GB" sz="1600" dirty="0"/>
          </a:p>
          <a:p>
            <a:r>
              <a:rPr lang="en-GB" sz="1600" b="1" dirty="0"/>
              <a:t>Unpaired (Independent) t-test</a:t>
            </a:r>
            <a:r>
              <a:rPr lang="en-GB" sz="1600" dirty="0"/>
              <a:t>: Compares the means of two independent samples.</a:t>
            </a:r>
          </a:p>
          <a:p>
            <a:r>
              <a:rPr lang="en-GB" sz="1600" b="1" dirty="0"/>
              <a:t>Paired t-test</a:t>
            </a:r>
            <a:r>
              <a:rPr lang="en-GB" sz="1600" dirty="0"/>
              <a:t>: Compares the means of the same samples at different time points, such as before and after treatment.</a:t>
            </a:r>
          </a:p>
          <a:p>
            <a:r>
              <a:rPr lang="en-GB" sz="1600" b="1" dirty="0"/>
              <a:t>ANOVA </a:t>
            </a:r>
            <a:r>
              <a:rPr lang="en-GB" sz="1600" dirty="0"/>
              <a:t>(Analysis of Variance): Compares the means of more than two samples.</a:t>
            </a:r>
          </a:p>
          <a:p>
            <a:r>
              <a:rPr lang="en-GB" sz="1600" b="1" dirty="0"/>
              <a:t>Welch’s t-test</a:t>
            </a:r>
            <a:r>
              <a:rPr lang="en-GB" sz="1600" dirty="0"/>
              <a:t>: A variation of the t-test used when the variances of the samples being compared are unequal.</a:t>
            </a:r>
          </a:p>
          <a:p>
            <a:pPr marL="0" indent="0">
              <a:buNone/>
            </a:pPr>
            <a:endParaRPr lang="en-GB" sz="1600" dirty="0"/>
          </a:p>
          <a:p>
            <a:pPr marL="0" indent="0">
              <a:buNone/>
            </a:pPr>
            <a:r>
              <a:rPr lang="en-GB" sz="1600" b="1" dirty="0"/>
              <a:t>Non-Parametric Tests </a:t>
            </a:r>
            <a:r>
              <a:rPr lang="en-GB" sz="1600" dirty="0"/>
              <a:t>are used for data that do not meet the criteria for parametric tests, such as data that are not normally distributed or contain outliers. These tests compare ranks instead of means. The non-parametric equivalents of the above tests are:</a:t>
            </a:r>
          </a:p>
          <a:p>
            <a:pPr marL="0" indent="0">
              <a:buNone/>
            </a:pPr>
            <a:endParaRPr lang="en-GB" sz="1600" dirty="0"/>
          </a:p>
          <a:p>
            <a:r>
              <a:rPr lang="en-GB" sz="1600" b="1" dirty="0"/>
              <a:t>Mann-Whitney U Test </a:t>
            </a:r>
            <a:r>
              <a:rPr lang="en-GB" sz="1600" dirty="0"/>
              <a:t>(Wilcoxon Rank-Sum Test): The non-parametric </a:t>
            </a:r>
            <a:r>
              <a:rPr lang="en-GB" sz="1600" dirty="0" err="1"/>
              <a:t>analog</a:t>
            </a:r>
            <a:r>
              <a:rPr lang="en-GB" sz="1600" dirty="0"/>
              <a:t> of the unpaired t-test; it compares the ranks of two independent groups.</a:t>
            </a:r>
          </a:p>
          <a:p>
            <a:r>
              <a:rPr lang="en-GB" sz="1600" b="1" dirty="0"/>
              <a:t>Wilcoxon Signed-Rank Test</a:t>
            </a:r>
            <a:r>
              <a:rPr lang="en-GB" sz="1600" dirty="0"/>
              <a:t>: The non-parametric </a:t>
            </a:r>
            <a:r>
              <a:rPr lang="en-GB" sz="1600" dirty="0" err="1"/>
              <a:t>analog</a:t>
            </a:r>
            <a:r>
              <a:rPr lang="en-GB" sz="1600" dirty="0"/>
              <a:t> of the paired t-test; it compares the ranks of the same group at different time points, such as before and after treatment.</a:t>
            </a:r>
          </a:p>
          <a:p>
            <a:r>
              <a:rPr lang="en-GB" sz="1600" b="1" dirty="0"/>
              <a:t>Kruskal-Wallis Test</a:t>
            </a:r>
            <a:r>
              <a:rPr lang="en-GB" sz="1600" dirty="0"/>
              <a:t>: The non-parametric </a:t>
            </a:r>
            <a:r>
              <a:rPr lang="en-GB" sz="1600" dirty="0" err="1"/>
              <a:t>analog</a:t>
            </a:r>
            <a:r>
              <a:rPr lang="en-GB" sz="1600" dirty="0"/>
              <a:t> of ANOVA; it compares the ranks of more than two groups.</a:t>
            </a:r>
            <a:endParaRPr sz="1600" dirty="0"/>
          </a:p>
        </p:txBody>
      </p:sp>
    </p:spTree>
    <p:extLst>
      <p:ext uri="{BB962C8B-B14F-4D97-AF65-F5344CB8AC3E}">
        <p14:creationId xmlns:p14="http://schemas.microsoft.com/office/powerpoint/2010/main" val="149336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5A0121-3DFC-2426-8856-BC1A2AAD30EE}"/>
            </a:ext>
          </a:extLst>
        </p:cNvPr>
        <p:cNvGrpSpPr/>
        <p:nvPr/>
      </p:nvGrpSpPr>
      <p:grpSpPr>
        <a:xfrm>
          <a:off x="0" y="0"/>
          <a:ext cx="0" cy="0"/>
          <a:chOff x="0" y="0"/>
          <a:chExt cx="0" cy="0"/>
        </a:xfrm>
      </p:grpSpPr>
      <p:pic>
        <p:nvPicPr>
          <p:cNvPr id="12" name="Picture 11" descr="A purple neuron with long thin lines&#10;&#10;Description automatically generated">
            <a:extLst>
              <a:ext uri="{FF2B5EF4-FFF2-40B4-BE49-F238E27FC236}">
                <a16:creationId xmlns:a16="http://schemas.microsoft.com/office/drawing/2014/main" id="{D39575E1-CC6E-F914-4689-4F1D432B23FA}"/>
              </a:ext>
            </a:extLst>
          </p:cNvPr>
          <p:cNvPicPr>
            <a:picLocks noChangeAspect="1"/>
          </p:cNvPicPr>
          <p:nvPr/>
        </p:nvPicPr>
        <p:blipFill>
          <a:blip r:embed="rId3"/>
          <a:stretch>
            <a:fillRect/>
          </a:stretch>
        </p:blipFill>
        <p:spPr>
          <a:xfrm>
            <a:off x="2210546" y="1731849"/>
            <a:ext cx="7770907" cy="3394301"/>
          </a:xfrm>
          <a:prstGeom prst="rect">
            <a:avLst/>
          </a:prstGeom>
        </p:spPr>
      </p:pic>
      <p:grpSp>
        <p:nvGrpSpPr>
          <p:cNvPr id="28" name="Group 27">
            <a:extLst>
              <a:ext uri="{FF2B5EF4-FFF2-40B4-BE49-F238E27FC236}">
                <a16:creationId xmlns:a16="http://schemas.microsoft.com/office/drawing/2014/main" id="{10828A11-FB4D-41AA-7127-78B4B1285831}"/>
              </a:ext>
            </a:extLst>
          </p:cNvPr>
          <p:cNvGrpSpPr>
            <a:grpSpLocks noChangeAspect="1"/>
          </p:cNvGrpSpPr>
          <p:nvPr/>
        </p:nvGrpSpPr>
        <p:grpSpPr>
          <a:xfrm>
            <a:off x="3094239" y="2511933"/>
            <a:ext cx="5248211" cy="3586042"/>
            <a:chOff x="3628411" y="3275326"/>
            <a:chExt cx="4133644" cy="2824473"/>
          </a:xfrm>
        </p:grpSpPr>
        <p:sp>
          <p:nvSpPr>
            <p:cNvPr id="20" name="TextBox 19">
              <a:extLst>
                <a:ext uri="{FF2B5EF4-FFF2-40B4-BE49-F238E27FC236}">
                  <a16:creationId xmlns:a16="http://schemas.microsoft.com/office/drawing/2014/main" id="{D4E26733-0FB9-BD16-E947-3DFC75C37AB8}"/>
                </a:ext>
              </a:extLst>
            </p:cNvPr>
            <p:cNvSpPr txBox="1"/>
            <p:nvPr/>
          </p:nvSpPr>
          <p:spPr>
            <a:xfrm>
              <a:off x="3628411" y="5611264"/>
              <a:ext cx="1509367" cy="488535"/>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Dendrites</a:t>
              </a:r>
              <a:endParaRPr lang="en-US" sz="14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D2E8CDE3-B5BE-745B-DDB4-2CF8221598D8}"/>
                </a:ext>
              </a:extLst>
            </p:cNvPr>
            <p:cNvSpPr txBox="1"/>
            <p:nvPr/>
          </p:nvSpPr>
          <p:spPr>
            <a:xfrm>
              <a:off x="6820099" y="4419947"/>
              <a:ext cx="941956" cy="488535"/>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Axon</a:t>
              </a:r>
              <a:endParaRPr lang="en-US" sz="1400" b="1" dirty="0">
                <a:latin typeface="Arial" panose="020B0604020202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31817BD0-3255-1018-FA57-6905C3286295}"/>
                </a:ext>
              </a:extLst>
            </p:cNvPr>
            <p:cNvGrpSpPr/>
            <p:nvPr/>
          </p:nvGrpSpPr>
          <p:grpSpPr>
            <a:xfrm>
              <a:off x="4794430" y="3275326"/>
              <a:ext cx="1520928" cy="488536"/>
              <a:chOff x="2422776" y="3591930"/>
              <a:chExt cx="1832522" cy="535863"/>
            </a:xfrm>
          </p:grpSpPr>
          <p:sp>
            <p:nvSpPr>
              <p:cNvPr id="23" name="TextBox 22">
                <a:extLst>
                  <a:ext uri="{FF2B5EF4-FFF2-40B4-BE49-F238E27FC236}">
                    <a16:creationId xmlns:a16="http://schemas.microsoft.com/office/drawing/2014/main" id="{2E641738-BFE7-B3F6-3979-1F87259F4566}"/>
                  </a:ext>
                </a:extLst>
              </p:cNvPr>
              <p:cNvSpPr txBox="1"/>
              <p:nvPr/>
            </p:nvSpPr>
            <p:spPr>
              <a:xfrm>
                <a:off x="3006931" y="3591930"/>
                <a:ext cx="1248367" cy="535863"/>
              </a:xfrm>
              <a:prstGeom prst="rect">
                <a:avLst/>
              </a:prstGeom>
              <a:noFill/>
            </p:spPr>
            <p:txBody>
              <a:bodyPr wrap="none" rtlCol="0">
                <a:spAutoFit/>
              </a:bodyPr>
              <a:lstStyle/>
              <a:p>
                <a:r>
                  <a:rPr lang="en-US" sz="1400" dirty="0">
                    <a:solidFill>
                      <a:srgbClr val="000000"/>
                    </a:solidFill>
                    <a:latin typeface="Arial" panose="020B0604020202020204" pitchFamily="34" charset="0"/>
                    <a:cs typeface="Arial" panose="020B0604020202020204" pitchFamily="34" charset="0"/>
                  </a:rPr>
                  <a:t>Soma</a:t>
                </a:r>
                <a:endParaRPr lang="en-US" sz="1400" b="1" dirty="0">
                  <a:solidFill>
                    <a:srgbClr val="000000"/>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428F47E7-D02C-626D-189E-C815328FAC75}"/>
                  </a:ext>
                </a:extLst>
              </p:cNvPr>
              <p:cNvCxnSpPr/>
              <p:nvPr/>
            </p:nvCxnSpPr>
            <p:spPr>
              <a:xfrm flipV="1">
                <a:off x="2422776" y="3859862"/>
                <a:ext cx="514335" cy="15388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5" name="Straight Connector 24">
              <a:extLst>
                <a:ext uri="{FF2B5EF4-FFF2-40B4-BE49-F238E27FC236}">
                  <a16:creationId xmlns:a16="http://schemas.microsoft.com/office/drawing/2014/main" id="{4BFC4BD4-F9C2-977B-6A36-7E0888CBBD10}"/>
                </a:ext>
              </a:extLst>
            </p:cNvPr>
            <p:cNvCxnSpPr>
              <a:cxnSpLocks/>
            </p:cNvCxnSpPr>
            <p:nvPr/>
          </p:nvCxnSpPr>
          <p:spPr>
            <a:xfrm>
              <a:off x="6704152" y="4210591"/>
              <a:ext cx="231892" cy="24043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4A21F8F-482C-24DE-9342-F1D99196F8B0}"/>
                </a:ext>
              </a:extLst>
            </p:cNvPr>
            <p:cNvCxnSpPr>
              <a:cxnSpLocks/>
            </p:cNvCxnSpPr>
            <p:nvPr/>
          </p:nvCxnSpPr>
          <p:spPr>
            <a:xfrm>
              <a:off x="3769889" y="5151434"/>
              <a:ext cx="146913" cy="3866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0A26578D-31AA-F3F6-36A7-482E3EF64FA7}"/>
                </a:ext>
              </a:extLst>
            </p:cNvPr>
            <p:cNvCxnSpPr>
              <a:cxnSpLocks/>
            </p:cNvCxnSpPr>
            <p:nvPr/>
          </p:nvCxnSpPr>
          <p:spPr>
            <a:xfrm flipV="1">
              <a:off x="4170003" y="5167994"/>
              <a:ext cx="104247" cy="37012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9" name="Straight Connector 28">
            <a:extLst>
              <a:ext uri="{FF2B5EF4-FFF2-40B4-BE49-F238E27FC236}">
                <a16:creationId xmlns:a16="http://schemas.microsoft.com/office/drawing/2014/main" id="{D88121F9-BC68-32EA-9DA6-E531B621BB6E}"/>
              </a:ext>
            </a:extLst>
          </p:cNvPr>
          <p:cNvCxnSpPr>
            <a:cxnSpLocks/>
          </p:cNvCxnSpPr>
          <p:nvPr/>
        </p:nvCxnSpPr>
        <p:spPr>
          <a:xfrm>
            <a:off x="413657" y="810986"/>
            <a:ext cx="7092043"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5B35CADD-D205-1C89-047D-2AB0B7F44367}"/>
              </a:ext>
            </a:extLst>
          </p:cNvPr>
          <p:cNvSpPr txBox="1">
            <a:spLocks/>
          </p:cNvSpPr>
          <p:nvPr/>
        </p:nvSpPr>
        <p:spPr>
          <a:xfrm>
            <a:off x="317500" y="323262"/>
            <a:ext cx="11874500" cy="36792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300" b="1" noProof="1">
                <a:solidFill>
                  <a:schemeClr val="accent1">
                    <a:lumMod val="75000"/>
                  </a:schemeClr>
                </a:solidFill>
                <a:latin typeface="Arial" panose="020B0604020202020204" pitchFamily="34" charset="0"/>
                <a:cs typeface="Arial" panose="020B0604020202020204" pitchFamily="34" charset="0"/>
              </a:rPr>
              <a:t>Subcellular localization of mRNAs in neurons</a:t>
            </a:r>
          </a:p>
        </p:txBody>
      </p:sp>
      <p:sp>
        <p:nvSpPr>
          <p:cNvPr id="3" name="Slide Number Placeholder 2">
            <a:extLst>
              <a:ext uri="{FF2B5EF4-FFF2-40B4-BE49-F238E27FC236}">
                <a16:creationId xmlns:a16="http://schemas.microsoft.com/office/drawing/2014/main" id="{8CE12AEC-0BB9-E93F-3EF9-104A29C7CEF4}"/>
              </a:ext>
            </a:extLst>
          </p:cNvPr>
          <p:cNvSpPr>
            <a:spLocks noGrp="1"/>
          </p:cNvSpPr>
          <p:nvPr>
            <p:ph type="sldNum" sz="quarter" idx="12"/>
          </p:nvPr>
        </p:nvSpPr>
        <p:spPr/>
        <p:txBody>
          <a:bodyPr/>
          <a:lstStyle/>
          <a:p>
            <a:fld id="{B66A8841-2F03-854F-85CD-539C5E58BA8A}" type="slidenum">
              <a:rPr lang="en-DE" sz="1800" smtClean="0"/>
              <a:t>2</a:t>
            </a:fld>
            <a:endParaRPr lang="en-DE" sz="1800"/>
          </a:p>
        </p:txBody>
      </p:sp>
      <p:sp>
        <p:nvSpPr>
          <p:cNvPr id="9" name="Right Brace 8">
            <a:extLst>
              <a:ext uri="{FF2B5EF4-FFF2-40B4-BE49-F238E27FC236}">
                <a16:creationId xmlns:a16="http://schemas.microsoft.com/office/drawing/2014/main" id="{D28A527C-E8B4-ABB1-1017-49380A05E129}"/>
              </a:ext>
            </a:extLst>
          </p:cNvPr>
          <p:cNvSpPr/>
          <p:nvPr/>
        </p:nvSpPr>
        <p:spPr>
          <a:xfrm rot="16200000">
            <a:off x="6674099" y="296351"/>
            <a:ext cx="473656" cy="413056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a:p>
        </p:txBody>
      </p:sp>
      <p:sp>
        <p:nvSpPr>
          <p:cNvPr id="11" name="TextBox 10">
            <a:extLst>
              <a:ext uri="{FF2B5EF4-FFF2-40B4-BE49-F238E27FC236}">
                <a16:creationId xmlns:a16="http://schemas.microsoft.com/office/drawing/2014/main" id="{C8CA2C30-405C-95A0-BBDA-152E429470C6}"/>
              </a:ext>
            </a:extLst>
          </p:cNvPr>
          <p:cNvSpPr txBox="1"/>
          <p:nvPr/>
        </p:nvSpPr>
        <p:spPr>
          <a:xfrm>
            <a:off x="5745921" y="1688570"/>
            <a:ext cx="1998560" cy="369332"/>
          </a:xfrm>
          <a:prstGeom prst="rect">
            <a:avLst/>
          </a:prstGeom>
          <a:noFill/>
        </p:spPr>
        <p:txBody>
          <a:bodyPr wrap="none" rtlCol="0">
            <a:spAutoFit/>
          </a:bodyPr>
          <a:lstStyle/>
          <a:p>
            <a:r>
              <a:rPr lang="en-US" dirty="0"/>
              <a:t>Up to 1 meter long</a:t>
            </a:r>
            <a:endParaRPr dirty="0"/>
          </a:p>
        </p:txBody>
      </p:sp>
    </p:spTree>
    <p:extLst>
      <p:ext uri="{BB962C8B-B14F-4D97-AF65-F5344CB8AC3E}">
        <p14:creationId xmlns:p14="http://schemas.microsoft.com/office/powerpoint/2010/main" val="1463208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Image result for DNA"/>
          <p:cNvSpPr>
            <a:spLocks noChangeAspect="1" noChangeArrowheads="1"/>
          </p:cNvSpPr>
          <p:nvPr/>
        </p:nvSpPr>
        <p:spPr bwMode="auto">
          <a:xfrm>
            <a:off x="1679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3" name="Motor3" descr="Motor3">
            <a:hlinkClick r:id="" action="ppaction://media"/>
            <a:extLst>
              <a:ext uri="{FF2B5EF4-FFF2-40B4-BE49-F238E27FC236}">
                <a16:creationId xmlns:a16="http://schemas.microsoft.com/office/drawing/2014/main" id="{3F2AE3CB-EDB2-0537-B2C2-FF3B9C6CD617}"/>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441955" y="1031184"/>
            <a:ext cx="9131451" cy="5136440"/>
          </a:xfrm>
          <a:prstGeom prst="rect">
            <a:avLst/>
          </a:prstGeom>
        </p:spPr>
      </p:pic>
      <p:cxnSp>
        <p:nvCxnSpPr>
          <p:cNvPr id="2" name="Straight Connector 1">
            <a:extLst>
              <a:ext uri="{FF2B5EF4-FFF2-40B4-BE49-F238E27FC236}">
                <a16:creationId xmlns:a16="http://schemas.microsoft.com/office/drawing/2014/main" id="{B1117283-F987-947B-F06F-051C1AA7366A}"/>
              </a:ext>
            </a:extLst>
          </p:cNvPr>
          <p:cNvCxnSpPr>
            <a:cxnSpLocks/>
          </p:cNvCxnSpPr>
          <p:nvPr/>
        </p:nvCxnSpPr>
        <p:spPr>
          <a:xfrm>
            <a:off x="413657" y="810986"/>
            <a:ext cx="7092043"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EF2852EC-79AB-5BB7-41BE-AD0DB66F94DF}"/>
              </a:ext>
            </a:extLst>
          </p:cNvPr>
          <p:cNvSpPr txBox="1">
            <a:spLocks/>
          </p:cNvSpPr>
          <p:nvPr/>
        </p:nvSpPr>
        <p:spPr>
          <a:xfrm>
            <a:off x="317500" y="323262"/>
            <a:ext cx="11874500" cy="36792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300" b="1" noProof="1">
                <a:solidFill>
                  <a:schemeClr val="accent1">
                    <a:lumMod val="75000"/>
                  </a:schemeClr>
                </a:solidFill>
                <a:latin typeface="Arial" panose="020B0604020202020204" pitchFamily="34" charset="0"/>
                <a:cs typeface="Arial" panose="020B0604020202020204" pitchFamily="34" charset="0"/>
              </a:rPr>
              <a:t>mRNAs are moved by motor proteins</a:t>
            </a:r>
          </a:p>
        </p:txBody>
      </p:sp>
      <p:sp>
        <p:nvSpPr>
          <p:cNvPr id="7" name="Slide Number Placeholder 6">
            <a:extLst>
              <a:ext uri="{FF2B5EF4-FFF2-40B4-BE49-F238E27FC236}">
                <a16:creationId xmlns:a16="http://schemas.microsoft.com/office/drawing/2014/main" id="{8EC335AC-B7A4-8E36-EEEB-634A6FA6DEB7}"/>
              </a:ext>
            </a:extLst>
          </p:cNvPr>
          <p:cNvSpPr>
            <a:spLocks noGrp="1"/>
          </p:cNvSpPr>
          <p:nvPr>
            <p:ph type="sldNum" sz="quarter" idx="12"/>
          </p:nvPr>
        </p:nvSpPr>
        <p:spPr/>
        <p:txBody>
          <a:bodyPr/>
          <a:lstStyle/>
          <a:p>
            <a:fld id="{B66A8841-2F03-854F-85CD-539C5E58BA8A}" type="slidenum">
              <a:rPr lang="en-DE" smtClean="0"/>
              <a:t>3</a:t>
            </a:fld>
            <a:endParaRPr lang="en-DE"/>
          </a:p>
        </p:txBody>
      </p:sp>
    </p:spTree>
    <p:extLst>
      <p:ext uri="{BB962C8B-B14F-4D97-AF65-F5344CB8AC3E}">
        <p14:creationId xmlns:p14="http://schemas.microsoft.com/office/powerpoint/2010/main" val="2592036127"/>
      </p:ext>
    </p:extLst>
  </p:cSld>
  <p:clrMapOvr>
    <a:masterClrMapping/>
  </p:clrMapOvr>
  <mc:AlternateContent xmlns:mc="http://schemas.openxmlformats.org/markup-compatibility/2006" xmlns:p14="http://schemas.microsoft.com/office/powerpoint/2010/main">
    <mc:Choice Requires="p14">
      <p:transition p14:dur="10"/>
    </mc:Choice>
    <mc:Fallback xmlns="" xmlns:mv="urn:schemas-microsoft-com:mac:vml">
      <p:transition/>
    </mc:Fallback>
  </mc:AlternateContent>
  <p:timing>
    <p:tnLst>
      <p:par>
        <p:cTn id="1" dur="indefinite" restart="never" nodeType="tmRoot">
          <p:childTnLst>
            <p:video>
              <p:cMediaNode vol="0" mute="1">
                <p:cTn id="2" repeatCount="indefinite" fill="hold" display="0">
                  <p:stCondLst>
                    <p:cond delay="indefinite"/>
                  </p:stCondLst>
                </p:cTn>
                <p:tgtEl>
                  <p:spTgt spid="23"/>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881BAB6-97E6-389A-5417-5E6167566617}"/>
              </a:ext>
            </a:extLst>
          </p:cNvPr>
          <p:cNvGrpSpPr/>
          <p:nvPr/>
        </p:nvGrpSpPr>
        <p:grpSpPr>
          <a:xfrm>
            <a:off x="413657" y="2404395"/>
            <a:ext cx="6029194" cy="2154535"/>
            <a:chOff x="1194831" y="2064026"/>
            <a:chExt cx="6840158" cy="2847579"/>
          </a:xfrm>
        </p:grpSpPr>
        <p:sp>
          <p:nvSpPr>
            <p:cNvPr id="22533" name="TextBox 247"/>
            <p:cNvSpPr txBox="1">
              <a:spLocks noChangeArrowheads="1"/>
            </p:cNvSpPr>
            <p:nvPr/>
          </p:nvSpPr>
          <p:spPr bwMode="auto">
            <a:xfrm>
              <a:off x="1512956" y="2231832"/>
              <a:ext cx="1749407" cy="488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noProof="1">
                  <a:latin typeface="Arial" charset="0"/>
                  <a:cs typeface="Arial" charset="0"/>
                </a:rPr>
                <a:t>Neurons</a:t>
              </a:r>
            </a:p>
          </p:txBody>
        </p:sp>
        <p:sp>
          <p:nvSpPr>
            <p:cNvPr id="22535" name="TextBox 250"/>
            <p:cNvSpPr txBox="1">
              <a:spLocks noChangeArrowheads="1"/>
            </p:cNvSpPr>
            <p:nvPr/>
          </p:nvSpPr>
          <p:spPr bwMode="auto">
            <a:xfrm>
              <a:off x="1248001" y="4423471"/>
              <a:ext cx="2949083" cy="488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800" noProof="1">
                  <a:latin typeface="Arial" charset="0"/>
                  <a:cs typeface="Arial" charset="0"/>
                </a:rPr>
                <a:t>Microporous membrane</a:t>
              </a:r>
            </a:p>
          </p:txBody>
        </p:sp>
        <p:grpSp>
          <p:nvGrpSpPr>
            <p:cNvPr id="98" name="Group 97">
              <a:extLst>
                <a:ext uri="{FF2B5EF4-FFF2-40B4-BE49-F238E27FC236}">
                  <a16:creationId xmlns:a16="http://schemas.microsoft.com/office/drawing/2014/main" id="{D2CE1F80-DB18-0A49-8B5B-B5D5001B7DC0}"/>
                </a:ext>
              </a:extLst>
            </p:cNvPr>
            <p:cNvGrpSpPr/>
            <p:nvPr/>
          </p:nvGrpSpPr>
          <p:grpSpPr>
            <a:xfrm>
              <a:off x="1194831" y="2064026"/>
              <a:ext cx="6840158" cy="2555777"/>
              <a:chOff x="1938318" y="1163234"/>
              <a:chExt cx="4823518" cy="1403725"/>
            </a:xfrm>
          </p:grpSpPr>
          <p:sp>
            <p:nvSpPr>
              <p:cNvPr id="100" name="TextBox 99">
                <a:extLst>
                  <a:ext uri="{FF2B5EF4-FFF2-40B4-BE49-F238E27FC236}">
                    <a16:creationId xmlns:a16="http://schemas.microsoft.com/office/drawing/2014/main" id="{2E2CD173-2D93-B343-819C-7EB09A692ECF}"/>
                  </a:ext>
                </a:extLst>
              </p:cNvPr>
              <p:cNvSpPr txBox="1">
                <a:spLocks noChangeAspect="1"/>
              </p:cNvSpPr>
              <p:nvPr/>
            </p:nvSpPr>
            <p:spPr>
              <a:xfrm>
                <a:off x="5308956" y="1382180"/>
                <a:ext cx="1452880" cy="871328"/>
              </a:xfrm>
              <a:prstGeom prst="rect">
                <a:avLst/>
              </a:prstGeom>
              <a:solidFill>
                <a:schemeClr val="bg1">
                  <a:lumMod val="85000"/>
                </a:schemeClr>
              </a:solidFill>
            </p:spPr>
            <p:txBody>
              <a:bodyPr wrap="square" rtlCol="0">
                <a:spAutoFit/>
              </a:bodyPr>
              <a:lstStyle/>
              <a:p>
                <a:pPr algn="ctr"/>
                <a:endParaRPr lang="en-US" sz="2400" b="1" noProof="1">
                  <a:latin typeface="Arial"/>
                  <a:cs typeface="Arial"/>
                </a:endParaRPr>
              </a:p>
              <a:p>
                <a:pPr algn="ctr"/>
                <a:r>
                  <a:rPr lang="en-US" sz="2400" b="1" noProof="1">
                    <a:latin typeface="Arial"/>
                    <a:cs typeface="Arial"/>
                  </a:rPr>
                  <a:t>RNA-seq</a:t>
                </a:r>
              </a:p>
              <a:p>
                <a:pPr algn="ctr"/>
                <a:endParaRPr lang="en-US" sz="2400" b="1" noProof="1">
                  <a:latin typeface="Arial"/>
                  <a:cs typeface="Arial"/>
                </a:endParaRPr>
              </a:p>
            </p:txBody>
          </p:sp>
          <p:sp>
            <p:nvSpPr>
              <p:cNvPr id="101" name="TextBox 100">
                <a:extLst>
                  <a:ext uri="{FF2B5EF4-FFF2-40B4-BE49-F238E27FC236}">
                    <a16:creationId xmlns:a16="http://schemas.microsoft.com/office/drawing/2014/main" id="{242D75DA-14F0-3A42-BAE2-C775C83B2C02}"/>
                  </a:ext>
                </a:extLst>
              </p:cNvPr>
              <p:cNvSpPr txBox="1">
                <a:spLocks noChangeAspect="1"/>
              </p:cNvSpPr>
              <p:nvPr/>
            </p:nvSpPr>
            <p:spPr>
              <a:xfrm>
                <a:off x="4131738" y="2298858"/>
                <a:ext cx="660716" cy="268101"/>
              </a:xfrm>
              <a:prstGeom prst="rect">
                <a:avLst/>
              </a:prstGeom>
              <a:noFill/>
            </p:spPr>
            <p:txBody>
              <a:bodyPr wrap="none" rtlCol="0">
                <a:spAutoFit/>
              </a:bodyPr>
              <a:lstStyle/>
              <a:p>
                <a:pPr algn="ctr"/>
                <a:r>
                  <a:rPr lang="en-US" noProof="1">
                    <a:latin typeface="Arial"/>
                    <a:cs typeface="Arial"/>
                  </a:rPr>
                  <a:t>Axons</a:t>
                </a:r>
              </a:p>
            </p:txBody>
          </p:sp>
          <p:pic>
            <p:nvPicPr>
              <p:cNvPr id="111" name="Picture 110">
                <a:extLst>
                  <a:ext uri="{FF2B5EF4-FFF2-40B4-BE49-F238E27FC236}">
                    <a16:creationId xmlns:a16="http://schemas.microsoft.com/office/drawing/2014/main" id="{132D9B0B-08EF-7C41-ADC7-C6A540318BF1}"/>
                  </a:ext>
                </a:extLst>
              </p:cNvPr>
              <p:cNvPicPr>
                <a:picLocks noChangeAspect="1"/>
              </p:cNvPicPr>
              <p:nvPr/>
            </p:nvPicPr>
            <p:blipFill>
              <a:blip r:embed="rId3"/>
              <a:stretch>
                <a:fillRect/>
              </a:stretch>
            </p:blipFill>
            <p:spPr>
              <a:xfrm>
                <a:off x="3948379" y="1979431"/>
                <a:ext cx="962533" cy="308737"/>
              </a:xfrm>
              <a:prstGeom prst="rect">
                <a:avLst/>
              </a:prstGeom>
            </p:spPr>
          </p:pic>
          <p:pic>
            <p:nvPicPr>
              <p:cNvPr id="112" name="Picture 111">
                <a:extLst>
                  <a:ext uri="{FF2B5EF4-FFF2-40B4-BE49-F238E27FC236}">
                    <a16:creationId xmlns:a16="http://schemas.microsoft.com/office/drawing/2014/main" id="{A9186429-D7DA-0B4B-8F22-FBD07E567472}"/>
                  </a:ext>
                </a:extLst>
              </p:cNvPr>
              <p:cNvPicPr>
                <a:picLocks noChangeAspect="1"/>
              </p:cNvPicPr>
              <p:nvPr/>
            </p:nvPicPr>
            <p:blipFill>
              <a:blip r:embed="rId4"/>
              <a:stretch>
                <a:fillRect/>
              </a:stretch>
            </p:blipFill>
            <p:spPr>
              <a:xfrm>
                <a:off x="1938318" y="1482173"/>
                <a:ext cx="1452880" cy="726440"/>
              </a:xfrm>
              <a:prstGeom prst="rect">
                <a:avLst/>
              </a:prstGeom>
            </p:spPr>
          </p:pic>
          <p:pic>
            <p:nvPicPr>
              <p:cNvPr id="116" name="Picture 115">
                <a:extLst>
                  <a:ext uri="{FF2B5EF4-FFF2-40B4-BE49-F238E27FC236}">
                    <a16:creationId xmlns:a16="http://schemas.microsoft.com/office/drawing/2014/main" id="{01EC8BEF-B993-6A4A-AEAE-BE921231B055}"/>
                  </a:ext>
                </a:extLst>
              </p:cNvPr>
              <p:cNvPicPr>
                <a:picLocks noChangeAspect="1"/>
              </p:cNvPicPr>
              <p:nvPr/>
            </p:nvPicPr>
            <p:blipFill>
              <a:blip r:embed="rId5"/>
              <a:stretch>
                <a:fillRect/>
              </a:stretch>
            </p:blipFill>
            <p:spPr>
              <a:xfrm>
                <a:off x="3841287" y="1382181"/>
                <a:ext cx="1125982" cy="526669"/>
              </a:xfrm>
              <a:prstGeom prst="rect">
                <a:avLst/>
              </a:prstGeom>
            </p:spPr>
          </p:pic>
          <p:cxnSp>
            <p:nvCxnSpPr>
              <p:cNvPr id="117" name="Straight Arrow Connector 116">
                <a:extLst>
                  <a:ext uri="{FF2B5EF4-FFF2-40B4-BE49-F238E27FC236}">
                    <a16:creationId xmlns:a16="http://schemas.microsoft.com/office/drawing/2014/main" id="{EEB65A62-2441-A54E-A581-7B7BD43206AE}"/>
                  </a:ext>
                </a:extLst>
              </p:cNvPr>
              <p:cNvCxnSpPr/>
              <p:nvPr/>
            </p:nvCxnSpPr>
            <p:spPr>
              <a:xfrm>
                <a:off x="5058012" y="1654808"/>
                <a:ext cx="169414" cy="0"/>
              </a:xfrm>
              <a:prstGeom prst="straightConnector1">
                <a:avLst/>
              </a:prstGeom>
              <a:ln w="190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66794C72-86CB-5046-8293-D9F8026ADE39}"/>
                  </a:ext>
                </a:extLst>
              </p:cNvPr>
              <p:cNvCxnSpPr/>
              <p:nvPr/>
            </p:nvCxnSpPr>
            <p:spPr>
              <a:xfrm>
                <a:off x="5057689" y="2056722"/>
                <a:ext cx="169414" cy="0"/>
              </a:xfrm>
              <a:prstGeom prst="straightConnector1">
                <a:avLst/>
              </a:prstGeom>
              <a:ln w="190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9" name="TextBox 118">
                <a:extLst>
                  <a:ext uri="{FF2B5EF4-FFF2-40B4-BE49-F238E27FC236}">
                    <a16:creationId xmlns:a16="http://schemas.microsoft.com/office/drawing/2014/main" id="{2521AF37-44AA-E046-A3A8-9A7A7ED87F95}"/>
                  </a:ext>
                </a:extLst>
              </p:cNvPr>
              <p:cNvSpPr txBox="1">
                <a:spLocks noChangeAspect="1"/>
              </p:cNvSpPr>
              <p:nvPr/>
            </p:nvSpPr>
            <p:spPr>
              <a:xfrm>
                <a:off x="4055436" y="1163234"/>
                <a:ext cx="629937" cy="268101"/>
              </a:xfrm>
              <a:prstGeom prst="rect">
                <a:avLst/>
              </a:prstGeom>
              <a:noFill/>
            </p:spPr>
            <p:txBody>
              <a:bodyPr wrap="none" rtlCol="0">
                <a:spAutoFit/>
              </a:bodyPr>
              <a:lstStyle/>
              <a:p>
                <a:r>
                  <a:rPr lang="en-US" noProof="1">
                    <a:latin typeface="Arial"/>
                    <a:cs typeface="Arial"/>
                  </a:rPr>
                  <a:t>Soma</a:t>
                </a:r>
              </a:p>
            </p:txBody>
          </p:sp>
          <p:cxnSp>
            <p:nvCxnSpPr>
              <p:cNvPr id="120" name="Straight Arrow Connector 119">
                <a:extLst>
                  <a:ext uri="{FF2B5EF4-FFF2-40B4-BE49-F238E27FC236}">
                    <a16:creationId xmlns:a16="http://schemas.microsoft.com/office/drawing/2014/main" id="{7C705D99-BCB4-F84C-B05F-39EC8F148476}"/>
                  </a:ext>
                </a:extLst>
              </p:cNvPr>
              <p:cNvCxnSpPr/>
              <p:nvPr/>
            </p:nvCxnSpPr>
            <p:spPr>
              <a:xfrm>
                <a:off x="3590930" y="1657774"/>
                <a:ext cx="169414" cy="0"/>
              </a:xfrm>
              <a:prstGeom prst="straightConnector1">
                <a:avLst/>
              </a:prstGeom>
              <a:ln w="190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89DB0A07-445F-2247-A94E-DBC30DFBCC50}"/>
                  </a:ext>
                </a:extLst>
              </p:cNvPr>
              <p:cNvCxnSpPr/>
              <p:nvPr/>
            </p:nvCxnSpPr>
            <p:spPr>
              <a:xfrm>
                <a:off x="3590608" y="2059688"/>
                <a:ext cx="169414" cy="0"/>
              </a:xfrm>
              <a:prstGeom prst="straightConnector1">
                <a:avLst/>
              </a:prstGeom>
              <a:ln w="190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cxnSp>
          <p:nvCxnSpPr>
            <p:cNvPr id="122" name="Straight Arrow Connector 121">
              <a:extLst>
                <a:ext uri="{FF2B5EF4-FFF2-40B4-BE49-F238E27FC236}">
                  <a16:creationId xmlns:a16="http://schemas.microsoft.com/office/drawing/2014/main" id="{0701804C-C62F-EE4C-B570-E26D65121371}"/>
                </a:ext>
              </a:extLst>
            </p:cNvPr>
            <p:cNvCxnSpPr>
              <a:cxnSpLocks/>
            </p:cNvCxnSpPr>
            <p:nvPr/>
          </p:nvCxnSpPr>
          <p:spPr>
            <a:xfrm flipH="1" flipV="1">
              <a:off x="2533573" y="3436805"/>
              <a:ext cx="309331" cy="943445"/>
            </a:xfrm>
            <a:prstGeom prst="straightConnector1">
              <a:avLst/>
            </a:prstGeom>
            <a:ln w="190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B818DBA4-4420-73BA-E8A9-ED1B506EE584}"/>
              </a:ext>
            </a:extLst>
          </p:cNvPr>
          <p:cNvSpPr txBox="1">
            <a:spLocks/>
          </p:cNvSpPr>
          <p:nvPr/>
        </p:nvSpPr>
        <p:spPr>
          <a:xfrm>
            <a:off x="337874" y="325137"/>
            <a:ext cx="8480543" cy="36792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400" b="1" noProof="1">
                <a:solidFill>
                  <a:schemeClr val="accent1">
                    <a:lumMod val="75000"/>
                  </a:schemeClr>
                </a:solidFill>
                <a:latin typeface="Arial" panose="020B0604020202020204" pitchFamily="34" charset="0"/>
                <a:cs typeface="Arial" panose="020B0604020202020204" pitchFamily="34" charset="0"/>
              </a:rPr>
              <a:t>Method to measure mRNA localization in neurons</a:t>
            </a:r>
          </a:p>
        </p:txBody>
      </p:sp>
      <p:cxnSp>
        <p:nvCxnSpPr>
          <p:cNvPr id="3" name="Straight Connector 2">
            <a:extLst>
              <a:ext uri="{FF2B5EF4-FFF2-40B4-BE49-F238E27FC236}">
                <a16:creationId xmlns:a16="http://schemas.microsoft.com/office/drawing/2014/main" id="{B357183B-AF3A-DB94-9185-78D803CA0952}"/>
              </a:ext>
            </a:extLst>
          </p:cNvPr>
          <p:cNvCxnSpPr>
            <a:cxnSpLocks/>
          </p:cNvCxnSpPr>
          <p:nvPr/>
        </p:nvCxnSpPr>
        <p:spPr>
          <a:xfrm>
            <a:off x="413657" y="810986"/>
            <a:ext cx="70920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629A4E32-6186-19C1-BA88-CE805BA25ECE}"/>
              </a:ext>
            </a:extLst>
          </p:cNvPr>
          <p:cNvSpPr>
            <a:spLocks noGrp="1"/>
          </p:cNvSpPr>
          <p:nvPr>
            <p:ph type="sldNum" sz="quarter" idx="12"/>
          </p:nvPr>
        </p:nvSpPr>
        <p:spPr/>
        <p:txBody>
          <a:bodyPr/>
          <a:lstStyle/>
          <a:p>
            <a:fld id="{B66A8841-2F03-854F-85CD-539C5E58BA8A}" type="slidenum">
              <a:rPr lang="en-DE" sz="1800" smtClean="0"/>
              <a:t>4</a:t>
            </a:fld>
            <a:endParaRPr lang="en-DE" sz="1800" dirty="0"/>
          </a:p>
        </p:txBody>
      </p:sp>
      <p:grpSp>
        <p:nvGrpSpPr>
          <p:cNvPr id="20" name="Group 19">
            <a:extLst>
              <a:ext uri="{FF2B5EF4-FFF2-40B4-BE49-F238E27FC236}">
                <a16:creationId xmlns:a16="http://schemas.microsoft.com/office/drawing/2014/main" id="{09773F10-32BE-CCDA-482F-832EFCD40CDE}"/>
              </a:ext>
            </a:extLst>
          </p:cNvPr>
          <p:cNvGrpSpPr/>
          <p:nvPr/>
        </p:nvGrpSpPr>
        <p:grpSpPr>
          <a:xfrm>
            <a:off x="6604701" y="1038102"/>
            <a:ext cx="3067853" cy="5194299"/>
            <a:chOff x="8005986" y="927554"/>
            <a:chExt cx="3067853" cy="5194299"/>
          </a:xfrm>
        </p:grpSpPr>
        <p:pic>
          <p:nvPicPr>
            <p:cNvPr id="17" name="Picture 16" descr="A table with text on it&#10;&#10;Description automatically generated">
              <a:extLst>
                <a:ext uri="{FF2B5EF4-FFF2-40B4-BE49-F238E27FC236}">
                  <a16:creationId xmlns:a16="http://schemas.microsoft.com/office/drawing/2014/main" id="{5178566F-4A1E-C61A-D25B-F2E16A741CF3}"/>
                </a:ext>
              </a:extLst>
            </p:cNvPr>
            <p:cNvPicPr>
              <a:picLocks noChangeAspect="1"/>
            </p:cNvPicPr>
            <p:nvPr/>
          </p:nvPicPr>
          <p:blipFill>
            <a:blip r:embed="rId6"/>
            <a:stretch>
              <a:fillRect/>
            </a:stretch>
          </p:blipFill>
          <p:spPr>
            <a:xfrm>
              <a:off x="8289967" y="927554"/>
              <a:ext cx="2783872" cy="5194299"/>
            </a:xfrm>
            <a:prstGeom prst="rect">
              <a:avLst/>
            </a:prstGeom>
          </p:spPr>
        </p:pic>
        <p:cxnSp>
          <p:nvCxnSpPr>
            <p:cNvPr id="19" name="Straight Arrow Connector 18">
              <a:extLst>
                <a:ext uri="{FF2B5EF4-FFF2-40B4-BE49-F238E27FC236}">
                  <a16:creationId xmlns:a16="http://schemas.microsoft.com/office/drawing/2014/main" id="{27531D6F-AF97-CB6A-7510-79AF70945BA8}"/>
                </a:ext>
              </a:extLst>
            </p:cNvPr>
            <p:cNvCxnSpPr/>
            <p:nvPr/>
          </p:nvCxnSpPr>
          <p:spPr>
            <a:xfrm>
              <a:off x="8005986" y="3255240"/>
              <a:ext cx="240243" cy="0"/>
            </a:xfrm>
            <a:prstGeom prst="straightConnector1">
              <a:avLst/>
            </a:prstGeom>
            <a:ln w="190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11" name="Group 10">
            <a:extLst>
              <a:ext uri="{FF2B5EF4-FFF2-40B4-BE49-F238E27FC236}">
                <a16:creationId xmlns:a16="http://schemas.microsoft.com/office/drawing/2014/main" id="{1C92BE3F-0A8C-37EC-9451-91266F643B78}"/>
              </a:ext>
            </a:extLst>
          </p:cNvPr>
          <p:cNvGrpSpPr/>
          <p:nvPr/>
        </p:nvGrpSpPr>
        <p:grpSpPr>
          <a:xfrm>
            <a:off x="9884716" y="3054853"/>
            <a:ext cx="2034957" cy="1840862"/>
            <a:chOff x="10039095" y="2959853"/>
            <a:chExt cx="2034957" cy="1840862"/>
          </a:xfrm>
        </p:grpSpPr>
        <p:pic>
          <p:nvPicPr>
            <p:cNvPr id="6" name="Picture 5" descr="A black text on a white background&#10;&#10;Description automatically generated">
              <a:extLst>
                <a:ext uri="{FF2B5EF4-FFF2-40B4-BE49-F238E27FC236}">
                  <a16:creationId xmlns:a16="http://schemas.microsoft.com/office/drawing/2014/main" id="{A51C9481-A0E4-F9F8-988B-F061670763B7}"/>
                </a:ext>
              </a:extLst>
            </p:cNvPr>
            <p:cNvPicPr>
              <a:picLocks noChangeAspect="1"/>
            </p:cNvPicPr>
            <p:nvPr/>
          </p:nvPicPr>
          <p:blipFill>
            <a:blip r:embed="rId7"/>
            <a:stretch>
              <a:fillRect/>
            </a:stretch>
          </p:blipFill>
          <p:spPr>
            <a:xfrm>
              <a:off x="10229096" y="3799981"/>
              <a:ext cx="1844956" cy="1000734"/>
            </a:xfrm>
            <a:prstGeom prst="rect">
              <a:avLst/>
            </a:prstGeom>
          </p:spPr>
        </p:pic>
        <p:cxnSp>
          <p:nvCxnSpPr>
            <p:cNvPr id="8" name="Straight Arrow Connector 7">
              <a:extLst>
                <a:ext uri="{FF2B5EF4-FFF2-40B4-BE49-F238E27FC236}">
                  <a16:creationId xmlns:a16="http://schemas.microsoft.com/office/drawing/2014/main" id="{B1A34D15-8C57-F672-C171-B15759FE7FF6}"/>
                </a:ext>
              </a:extLst>
            </p:cNvPr>
            <p:cNvCxnSpPr/>
            <p:nvPr/>
          </p:nvCxnSpPr>
          <p:spPr>
            <a:xfrm>
              <a:off x="10039095" y="3321144"/>
              <a:ext cx="240243" cy="0"/>
            </a:xfrm>
            <a:prstGeom prst="straightConnector1">
              <a:avLst/>
            </a:prstGeom>
            <a:ln w="190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53C2125E-152C-DB28-AA8A-1F09B92E73B7}"/>
                </a:ext>
              </a:extLst>
            </p:cNvPr>
            <p:cNvSpPr txBox="1">
              <a:spLocks noChangeAspect="1"/>
            </p:cNvSpPr>
            <p:nvPr/>
          </p:nvSpPr>
          <p:spPr>
            <a:xfrm>
              <a:off x="10077246" y="2959853"/>
              <a:ext cx="1996806" cy="646331"/>
            </a:xfrm>
            <a:prstGeom prst="rect">
              <a:avLst/>
            </a:prstGeom>
            <a:noFill/>
          </p:spPr>
          <p:txBody>
            <a:bodyPr wrap="square" rtlCol="0">
              <a:spAutoFit/>
            </a:bodyPr>
            <a:lstStyle/>
            <a:p>
              <a:pPr algn="ctr"/>
              <a:r>
                <a:rPr lang="en-US" noProof="1">
                  <a:latin typeface="Arial"/>
                  <a:cs typeface="Arial"/>
                </a:rPr>
                <a:t>mRNAs are classified as:</a:t>
              </a:r>
            </a:p>
          </p:txBody>
        </p:sp>
      </p:grpSp>
    </p:spTree>
    <p:extLst>
      <p:ext uri="{BB962C8B-B14F-4D97-AF65-F5344CB8AC3E}">
        <p14:creationId xmlns:p14="http://schemas.microsoft.com/office/powerpoint/2010/main" val="185819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4CECA9D-54D2-942A-D737-0EFC95CD21EE}"/>
              </a:ext>
            </a:extLst>
          </p:cNvPr>
          <p:cNvCxnSpPr>
            <a:cxnSpLocks/>
          </p:cNvCxnSpPr>
          <p:nvPr/>
        </p:nvCxnSpPr>
        <p:spPr>
          <a:xfrm>
            <a:off x="365791" y="958425"/>
            <a:ext cx="7092043"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308C3E74-5BC9-18B9-D8AA-7BAF3950E120}"/>
              </a:ext>
            </a:extLst>
          </p:cNvPr>
          <p:cNvSpPr txBox="1">
            <a:spLocks/>
          </p:cNvSpPr>
          <p:nvPr/>
        </p:nvSpPr>
        <p:spPr>
          <a:xfrm>
            <a:off x="329565" y="431028"/>
            <a:ext cx="11874500" cy="36792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300" b="1" noProof="1">
                <a:solidFill>
                  <a:schemeClr val="accent1">
                    <a:lumMod val="75000"/>
                  </a:schemeClr>
                </a:solidFill>
                <a:latin typeface="Arial" panose="020B0604020202020204" pitchFamily="34" charset="0"/>
                <a:cs typeface="Arial" panose="020B0604020202020204" pitchFamily="34" charset="0"/>
              </a:rPr>
              <a:t>Types of elements that regulate mRNA stability analyzed in this study</a:t>
            </a:r>
          </a:p>
        </p:txBody>
      </p:sp>
      <p:sp>
        <p:nvSpPr>
          <p:cNvPr id="6" name="Slide Number Placeholder 5">
            <a:extLst>
              <a:ext uri="{FF2B5EF4-FFF2-40B4-BE49-F238E27FC236}">
                <a16:creationId xmlns:a16="http://schemas.microsoft.com/office/drawing/2014/main" id="{4F931AA4-8B9F-0011-AB0D-D8306CBC669B}"/>
              </a:ext>
            </a:extLst>
          </p:cNvPr>
          <p:cNvSpPr>
            <a:spLocks noGrp="1"/>
          </p:cNvSpPr>
          <p:nvPr>
            <p:ph type="sldNum" sz="quarter" idx="12"/>
          </p:nvPr>
        </p:nvSpPr>
        <p:spPr/>
        <p:txBody>
          <a:bodyPr/>
          <a:lstStyle/>
          <a:p>
            <a:fld id="{B66A8841-2F03-854F-85CD-539C5E58BA8A}" type="slidenum">
              <a:rPr lang="en-DE" sz="1800" smtClean="0"/>
              <a:t>5</a:t>
            </a:fld>
            <a:endParaRPr lang="en-DE" sz="1800" dirty="0"/>
          </a:p>
        </p:txBody>
      </p:sp>
      <p:sp>
        <p:nvSpPr>
          <p:cNvPr id="3" name="TextBox 2">
            <a:extLst>
              <a:ext uri="{FF2B5EF4-FFF2-40B4-BE49-F238E27FC236}">
                <a16:creationId xmlns:a16="http://schemas.microsoft.com/office/drawing/2014/main" id="{22295321-9409-4EA8-41DE-1F7E5F79DA71}"/>
              </a:ext>
            </a:extLst>
          </p:cNvPr>
          <p:cNvSpPr txBox="1"/>
          <p:nvPr/>
        </p:nvSpPr>
        <p:spPr>
          <a:xfrm>
            <a:off x="329565" y="1689923"/>
            <a:ext cx="11670177" cy="3046988"/>
          </a:xfrm>
          <a:prstGeom prst="rect">
            <a:avLst/>
          </a:prstGeom>
          <a:noFill/>
        </p:spPr>
        <p:txBody>
          <a:bodyPr wrap="square" rtlCol="0">
            <a:spAutoFit/>
          </a:bodyPr>
          <a:lstStyle/>
          <a:p>
            <a:r>
              <a:rPr lang="en-US" sz="2400" b="1" dirty="0"/>
              <a:t>RNA Motifs:</a:t>
            </a:r>
          </a:p>
          <a:p>
            <a:endParaRPr lang="en-US" sz="2400" dirty="0"/>
          </a:p>
          <a:p>
            <a:r>
              <a:rPr lang="en-US" sz="2400" dirty="0"/>
              <a:t>RNA motifs are specific patterns or sequences in RNA that have particular functions. Think of them as “codes” within the RNA that tell the cell to do something special, e.g. to interact with other molecules. </a:t>
            </a:r>
          </a:p>
          <a:p>
            <a:endParaRPr lang="en-US" sz="2400" dirty="0"/>
          </a:p>
          <a:p>
            <a:endParaRPr lang="en-US" sz="2400" dirty="0"/>
          </a:p>
          <a:p>
            <a:r>
              <a:rPr lang="en-US" sz="2400" dirty="0"/>
              <a:t>Here I analyze one type of motifs – </a:t>
            </a:r>
            <a:r>
              <a:rPr lang="en-US" sz="2400" b="1" dirty="0"/>
              <a:t>ARE</a:t>
            </a:r>
          </a:p>
        </p:txBody>
      </p:sp>
    </p:spTree>
    <p:extLst>
      <p:ext uri="{BB962C8B-B14F-4D97-AF65-F5344CB8AC3E}">
        <p14:creationId xmlns:p14="http://schemas.microsoft.com/office/powerpoint/2010/main" val="1747075421"/>
      </p:ext>
    </p:extLst>
  </p:cSld>
  <p:clrMapOvr>
    <a:masterClrMapping/>
  </p:clrMapOvr>
  <mc:AlternateContent xmlns:mc="http://schemas.openxmlformats.org/markup-compatibility/2006" xmlns:p14="http://schemas.microsoft.com/office/powerpoint/2010/main">
    <mc:Choice Requires="p14">
      <p:transition spd="slow" p14:dur="2000" advTm="55393"/>
    </mc:Choice>
    <mc:Fallback xmlns="">
      <p:transition spd="slow" advTm="5539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875EB-5D73-C98E-9237-341847C795B4}"/>
            </a:ext>
          </a:extLst>
        </p:cNvPr>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B742E3A-0BBC-74E7-8745-E371D5C64915}"/>
              </a:ext>
            </a:extLst>
          </p:cNvPr>
          <p:cNvCxnSpPr>
            <a:cxnSpLocks/>
          </p:cNvCxnSpPr>
          <p:nvPr/>
        </p:nvCxnSpPr>
        <p:spPr>
          <a:xfrm>
            <a:off x="365791" y="958425"/>
            <a:ext cx="7092043"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4A5CA99A-C3CA-7E3D-5BC9-C7F5A39FA440}"/>
              </a:ext>
            </a:extLst>
          </p:cNvPr>
          <p:cNvSpPr>
            <a:spLocks noGrp="1"/>
          </p:cNvSpPr>
          <p:nvPr>
            <p:ph type="sldNum" sz="quarter" idx="12"/>
          </p:nvPr>
        </p:nvSpPr>
        <p:spPr/>
        <p:txBody>
          <a:bodyPr/>
          <a:lstStyle/>
          <a:p>
            <a:fld id="{B66A8841-2F03-854F-85CD-539C5E58BA8A}" type="slidenum">
              <a:rPr lang="en-DE" sz="1800" smtClean="0"/>
              <a:t>6</a:t>
            </a:fld>
            <a:endParaRPr lang="en-DE" sz="1800"/>
          </a:p>
        </p:txBody>
      </p:sp>
      <p:sp>
        <p:nvSpPr>
          <p:cNvPr id="3" name="TextBox 2">
            <a:extLst>
              <a:ext uri="{FF2B5EF4-FFF2-40B4-BE49-F238E27FC236}">
                <a16:creationId xmlns:a16="http://schemas.microsoft.com/office/drawing/2014/main" id="{B6CE0025-FAE1-FD1A-8A73-F559F311A876}"/>
              </a:ext>
            </a:extLst>
          </p:cNvPr>
          <p:cNvSpPr txBox="1"/>
          <p:nvPr/>
        </p:nvSpPr>
        <p:spPr>
          <a:xfrm>
            <a:off x="583882" y="1905506"/>
            <a:ext cx="11024235" cy="2308324"/>
          </a:xfrm>
          <a:prstGeom prst="rect">
            <a:avLst/>
          </a:prstGeom>
          <a:noFill/>
        </p:spPr>
        <p:txBody>
          <a:bodyPr wrap="square" rtlCol="0">
            <a:spAutoFit/>
          </a:bodyPr>
          <a:lstStyle/>
          <a:p>
            <a:r>
              <a:rPr lang="en-US" sz="2400" b="1" dirty="0"/>
              <a:t>m6A:</a:t>
            </a:r>
          </a:p>
          <a:p>
            <a:endParaRPr lang="en-US" sz="2400" dirty="0"/>
          </a:p>
          <a:p>
            <a:r>
              <a:rPr lang="en-US" sz="2400" dirty="0"/>
              <a:t>m6A (N6-methyladenosine) is a chemical modification that can be added to RNA. It’s like a small “tag” or “mark” on certain adenine bases (A) in the RNA. This tag helps the cell control how the RNA is processed, how long it lasts, and when and where it’s used to make proteins. It’s one way the cell fine-tunes gene expression.</a:t>
            </a:r>
          </a:p>
        </p:txBody>
      </p:sp>
      <p:sp>
        <p:nvSpPr>
          <p:cNvPr id="7" name="Title 1">
            <a:extLst>
              <a:ext uri="{FF2B5EF4-FFF2-40B4-BE49-F238E27FC236}">
                <a16:creationId xmlns:a16="http://schemas.microsoft.com/office/drawing/2014/main" id="{2AADC02A-7A79-6585-6406-ACAA7F5E3940}"/>
              </a:ext>
            </a:extLst>
          </p:cNvPr>
          <p:cNvSpPr txBox="1">
            <a:spLocks/>
          </p:cNvSpPr>
          <p:nvPr/>
        </p:nvSpPr>
        <p:spPr>
          <a:xfrm>
            <a:off x="329565" y="431028"/>
            <a:ext cx="11874500" cy="36792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300" b="1" noProof="1">
                <a:solidFill>
                  <a:schemeClr val="accent1">
                    <a:lumMod val="75000"/>
                  </a:schemeClr>
                </a:solidFill>
                <a:latin typeface="Arial" panose="020B0604020202020204" pitchFamily="34" charset="0"/>
                <a:cs typeface="Arial" panose="020B0604020202020204" pitchFamily="34" charset="0"/>
              </a:rPr>
              <a:t>Types of elements that regulate mRNA stability analyzed in this study</a:t>
            </a:r>
          </a:p>
        </p:txBody>
      </p:sp>
    </p:spTree>
    <p:extLst>
      <p:ext uri="{BB962C8B-B14F-4D97-AF65-F5344CB8AC3E}">
        <p14:creationId xmlns:p14="http://schemas.microsoft.com/office/powerpoint/2010/main" val="1014796214"/>
      </p:ext>
    </p:extLst>
  </p:cSld>
  <p:clrMapOvr>
    <a:masterClrMapping/>
  </p:clrMapOvr>
  <mc:AlternateContent xmlns:mc="http://schemas.openxmlformats.org/markup-compatibility/2006" xmlns:p14="http://schemas.microsoft.com/office/powerpoint/2010/main">
    <mc:Choice Requires="p14">
      <p:transition spd="slow" p14:dur="2000" advTm="55393"/>
    </mc:Choice>
    <mc:Fallback xmlns="">
      <p:transition spd="slow" advTm="5539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25DD6-AF20-E92E-97FE-F67939A790DE}"/>
            </a:ext>
          </a:extLst>
        </p:cNvPr>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B66BDCA-3B71-3CAF-6635-03015EB0C7A4}"/>
              </a:ext>
            </a:extLst>
          </p:cNvPr>
          <p:cNvCxnSpPr>
            <a:cxnSpLocks/>
          </p:cNvCxnSpPr>
          <p:nvPr/>
        </p:nvCxnSpPr>
        <p:spPr>
          <a:xfrm>
            <a:off x="365791" y="958425"/>
            <a:ext cx="7092043"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EA8DDEA9-E82B-47FD-AF9F-575F020275AB}"/>
              </a:ext>
            </a:extLst>
          </p:cNvPr>
          <p:cNvSpPr>
            <a:spLocks noGrp="1"/>
          </p:cNvSpPr>
          <p:nvPr>
            <p:ph type="sldNum" sz="quarter" idx="12"/>
          </p:nvPr>
        </p:nvSpPr>
        <p:spPr/>
        <p:txBody>
          <a:bodyPr/>
          <a:lstStyle/>
          <a:p>
            <a:fld id="{B66A8841-2F03-854F-85CD-539C5E58BA8A}" type="slidenum">
              <a:rPr lang="en-DE" sz="1800" smtClean="0"/>
              <a:t>7</a:t>
            </a:fld>
            <a:endParaRPr lang="en-DE" sz="1800" dirty="0"/>
          </a:p>
        </p:txBody>
      </p:sp>
      <p:sp>
        <p:nvSpPr>
          <p:cNvPr id="3" name="TextBox 2">
            <a:extLst>
              <a:ext uri="{FF2B5EF4-FFF2-40B4-BE49-F238E27FC236}">
                <a16:creationId xmlns:a16="http://schemas.microsoft.com/office/drawing/2014/main" id="{39458BB7-01C0-83BD-D90C-E704BC71DF9B}"/>
              </a:ext>
            </a:extLst>
          </p:cNvPr>
          <p:cNvSpPr txBox="1"/>
          <p:nvPr/>
        </p:nvSpPr>
        <p:spPr>
          <a:xfrm>
            <a:off x="365791" y="1675855"/>
            <a:ext cx="10840183" cy="3046988"/>
          </a:xfrm>
          <a:prstGeom prst="rect">
            <a:avLst/>
          </a:prstGeom>
          <a:noFill/>
        </p:spPr>
        <p:txBody>
          <a:bodyPr wrap="square" rtlCol="0">
            <a:spAutoFit/>
          </a:bodyPr>
          <a:lstStyle/>
          <a:p>
            <a:r>
              <a:rPr lang="en-US" sz="2400" b="1" dirty="0"/>
              <a:t>Codon Optimality (</a:t>
            </a:r>
            <a:r>
              <a:rPr lang="en-US" sz="2400" b="1" dirty="0" err="1"/>
              <a:t>tAI</a:t>
            </a:r>
            <a:r>
              <a:rPr lang="en-US" sz="2400" b="1" dirty="0"/>
              <a:t>):</a:t>
            </a:r>
          </a:p>
          <a:p>
            <a:endParaRPr lang="en-US" sz="2400" dirty="0"/>
          </a:p>
          <a:p>
            <a:r>
              <a:rPr lang="en-US" sz="2400" dirty="0"/>
              <a:t>Codon optimality refers to how efficiently a cell reads specific codons in the RNA to make proteins. Codons are 3-letter sequences that tell the cell which amino acid to add to a protein. Some codons are read faster and more accurately than others, making them “optimal” because they help the protein be made more efficiently. Codon optimality can influence how quickly and well a protein is produced by the cell.</a:t>
            </a:r>
            <a:endParaRPr sz="2400" dirty="0"/>
          </a:p>
        </p:txBody>
      </p:sp>
      <p:sp>
        <p:nvSpPr>
          <p:cNvPr id="7" name="Title 1">
            <a:extLst>
              <a:ext uri="{FF2B5EF4-FFF2-40B4-BE49-F238E27FC236}">
                <a16:creationId xmlns:a16="http://schemas.microsoft.com/office/drawing/2014/main" id="{4460BE19-603A-50FA-3D83-DD04E8AB5AEB}"/>
              </a:ext>
            </a:extLst>
          </p:cNvPr>
          <p:cNvSpPr txBox="1">
            <a:spLocks/>
          </p:cNvSpPr>
          <p:nvPr/>
        </p:nvSpPr>
        <p:spPr>
          <a:xfrm>
            <a:off x="329565" y="431028"/>
            <a:ext cx="11874500" cy="36792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300" b="1" noProof="1">
                <a:solidFill>
                  <a:schemeClr val="accent1">
                    <a:lumMod val="75000"/>
                  </a:schemeClr>
                </a:solidFill>
                <a:latin typeface="Arial" panose="020B0604020202020204" pitchFamily="34" charset="0"/>
                <a:cs typeface="Arial" panose="020B0604020202020204" pitchFamily="34" charset="0"/>
              </a:rPr>
              <a:t>Types of elements that regulate mRNA stability analyzed in this study</a:t>
            </a:r>
          </a:p>
        </p:txBody>
      </p:sp>
    </p:spTree>
    <p:extLst>
      <p:ext uri="{BB962C8B-B14F-4D97-AF65-F5344CB8AC3E}">
        <p14:creationId xmlns:p14="http://schemas.microsoft.com/office/powerpoint/2010/main" val="2294348260"/>
      </p:ext>
    </p:extLst>
  </p:cSld>
  <p:clrMapOvr>
    <a:masterClrMapping/>
  </p:clrMapOvr>
  <mc:AlternateContent xmlns:mc="http://schemas.openxmlformats.org/markup-compatibility/2006" xmlns:p14="http://schemas.microsoft.com/office/powerpoint/2010/main">
    <mc:Choice Requires="p14">
      <p:transition spd="slow" p14:dur="2000" advTm="55393"/>
    </mc:Choice>
    <mc:Fallback xmlns="">
      <p:transition spd="slow" advTm="5539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C8ACB-252B-5797-EA7C-B1D15FB7951A}"/>
            </a:ext>
          </a:extLst>
        </p:cNvPr>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ECFAB75-FAC0-D009-DA71-F9405E4556DE}"/>
              </a:ext>
            </a:extLst>
          </p:cNvPr>
          <p:cNvCxnSpPr>
            <a:cxnSpLocks/>
          </p:cNvCxnSpPr>
          <p:nvPr/>
        </p:nvCxnSpPr>
        <p:spPr>
          <a:xfrm>
            <a:off x="365791" y="958425"/>
            <a:ext cx="7092043"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F9F05BCA-E6EE-7DD0-5C82-9D8BBAD5E3EA}"/>
              </a:ext>
            </a:extLst>
          </p:cNvPr>
          <p:cNvSpPr>
            <a:spLocks noGrp="1"/>
          </p:cNvSpPr>
          <p:nvPr>
            <p:ph type="sldNum" sz="quarter" idx="12"/>
          </p:nvPr>
        </p:nvSpPr>
        <p:spPr/>
        <p:txBody>
          <a:bodyPr/>
          <a:lstStyle/>
          <a:p>
            <a:fld id="{B66A8841-2F03-854F-85CD-539C5E58BA8A}" type="slidenum">
              <a:rPr lang="en-DE" sz="1800" smtClean="0"/>
              <a:t>8</a:t>
            </a:fld>
            <a:endParaRPr lang="en-DE" sz="1800" dirty="0"/>
          </a:p>
        </p:txBody>
      </p:sp>
      <p:sp>
        <p:nvSpPr>
          <p:cNvPr id="7" name="Title 1">
            <a:extLst>
              <a:ext uri="{FF2B5EF4-FFF2-40B4-BE49-F238E27FC236}">
                <a16:creationId xmlns:a16="http://schemas.microsoft.com/office/drawing/2014/main" id="{769D5C3C-78E0-F0DF-2631-5DBB891DF43C}"/>
              </a:ext>
            </a:extLst>
          </p:cNvPr>
          <p:cNvSpPr txBox="1">
            <a:spLocks/>
          </p:cNvSpPr>
          <p:nvPr/>
        </p:nvSpPr>
        <p:spPr>
          <a:xfrm>
            <a:off x="329565" y="431028"/>
            <a:ext cx="11874500" cy="36792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300" b="1" noProof="1">
                <a:solidFill>
                  <a:schemeClr val="accent1">
                    <a:lumMod val="75000"/>
                  </a:schemeClr>
                </a:solidFill>
                <a:latin typeface="Arial" panose="020B0604020202020204" pitchFamily="34" charset="0"/>
                <a:cs typeface="Arial" panose="020B0604020202020204" pitchFamily="34" charset="0"/>
              </a:rPr>
              <a:t>Data:</a:t>
            </a:r>
          </a:p>
        </p:txBody>
      </p:sp>
      <p:pic>
        <p:nvPicPr>
          <p:cNvPr id="4" name="Picture 3" descr="A screenshot of a computer&#10;&#10;Description automatically generated">
            <a:extLst>
              <a:ext uri="{FF2B5EF4-FFF2-40B4-BE49-F238E27FC236}">
                <a16:creationId xmlns:a16="http://schemas.microsoft.com/office/drawing/2014/main" id="{A1D94A40-3F4E-3C4C-74BE-103664789A3C}"/>
              </a:ext>
            </a:extLst>
          </p:cNvPr>
          <p:cNvPicPr>
            <a:picLocks noChangeAspect="1"/>
          </p:cNvPicPr>
          <p:nvPr/>
        </p:nvPicPr>
        <p:blipFill>
          <a:blip r:embed="rId3"/>
          <a:stretch>
            <a:fillRect/>
          </a:stretch>
        </p:blipFill>
        <p:spPr>
          <a:xfrm>
            <a:off x="393821" y="838200"/>
            <a:ext cx="11404358" cy="5239839"/>
          </a:xfrm>
          <a:prstGeom prst="rect">
            <a:avLst/>
          </a:prstGeom>
        </p:spPr>
      </p:pic>
    </p:spTree>
    <p:extLst>
      <p:ext uri="{BB962C8B-B14F-4D97-AF65-F5344CB8AC3E}">
        <p14:creationId xmlns:p14="http://schemas.microsoft.com/office/powerpoint/2010/main" val="3445722125"/>
      </p:ext>
    </p:extLst>
  </p:cSld>
  <p:clrMapOvr>
    <a:masterClrMapping/>
  </p:clrMapOvr>
  <mc:AlternateContent xmlns:mc="http://schemas.openxmlformats.org/markup-compatibility/2006" xmlns:p14="http://schemas.microsoft.com/office/powerpoint/2010/main">
    <mc:Choice Requires="p14">
      <p:transition spd="slow" p14:dur="2000" advTm="55393"/>
    </mc:Choice>
    <mc:Fallback xmlns="">
      <p:transition spd="slow" advTm="5539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90B83-06AD-C818-B3E0-1F51DA373C14}"/>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A607FDD-F629-4CB5-604F-CEC3F459CB47}"/>
              </a:ext>
            </a:extLst>
          </p:cNvPr>
          <p:cNvCxnSpPr>
            <a:cxnSpLocks/>
          </p:cNvCxnSpPr>
          <p:nvPr/>
        </p:nvCxnSpPr>
        <p:spPr>
          <a:xfrm>
            <a:off x="413657" y="953122"/>
            <a:ext cx="11169057"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DAAC5900-C235-79A5-6792-462C83681AAD}"/>
              </a:ext>
            </a:extLst>
          </p:cNvPr>
          <p:cNvSpPr txBox="1">
            <a:spLocks/>
          </p:cNvSpPr>
          <p:nvPr/>
        </p:nvSpPr>
        <p:spPr>
          <a:xfrm>
            <a:off x="309394" y="505603"/>
            <a:ext cx="12243727" cy="36792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400" b="1" noProof="1">
                <a:solidFill>
                  <a:schemeClr val="accent1">
                    <a:lumMod val="75000"/>
                  </a:schemeClr>
                </a:solidFill>
                <a:latin typeface="Arial" panose="020B0604020202020204" pitchFamily="34" charset="0"/>
                <a:cs typeface="Arial" panose="020B0604020202020204" pitchFamily="34" charset="0"/>
              </a:rPr>
              <a:t>ARE is not normaly distributed </a:t>
            </a:r>
          </a:p>
        </p:txBody>
      </p:sp>
      <p:sp>
        <p:nvSpPr>
          <p:cNvPr id="8" name="Slide Number Placeholder 5">
            <a:extLst>
              <a:ext uri="{FF2B5EF4-FFF2-40B4-BE49-F238E27FC236}">
                <a16:creationId xmlns:a16="http://schemas.microsoft.com/office/drawing/2014/main" id="{88E06AD8-AAFC-866C-0F38-2B89222481B2}"/>
              </a:ext>
            </a:extLst>
          </p:cNvPr>
          <p:cNvSpPr txBox="1">
            <a:spLocks/>
          </p:cNvSpPr>
          <p:nvPr/>
        </p:nvSpPr>
        <p:spPr>
          <a:xfrm>
            <a:off x="8610600" y="6356350"/>
            <a:ext cx="2743200" cy="365125"/>
          </a:xfrm>
          <a:prstGeom prst="rect">
            <a:avLst/>
          </a:prstGeom>
        </p:spPr>
        <p:txBody>
          <a:bodyPr/>
          <a:ls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66A8841-2F03-854F-85CD-539C5E58BA8A}" type="slidenum">
              <a:rPr lang="en-DE" smtClean="0"/>
              <a:pPr algn="r"/>
              <a:t>9</a:t>
            </a:fld>
            <a:endParaRPr lang="en-DE"/>
          </a:p>
        </p:txBody>
      </p:sp>
      <p:pic>
        <p:nvPicPr>
          <p:cNvPr id="5" name="Picture 4">
            <a:extLst>
              <a:ext uri="{FF2B5EF4-FFF2-40B4-BE49-F238E27FC236}">
                <a16:creationId xmlns:a16="http://schemas.microsoft.com/office/drawing/2014/main" id="{3D35FADA-F047-DC19-9902-2A9B973C168F}"/>
              </a:ext>
            </a:extLst>
          </p:cNvPr>
          <p:cNvPicPr>
            <a:picLocks noChangeAspect="1"/>
          </p:cNvPicPr>
          <p:nvPr/>
        </p:nvPicPr>
        <p:blipFill>
          <a:blip r:embed="rId3"/>
          <a:stretch>
            <a:fillRect/>
          </a:stretch>
        </p:blipFill>
        <p:spPr>
          <a:xfrm>
            <a:off x="2946400" y="1653951"/>
            <a:ext cx="5664200" cy="4622800"/>
          </a:xfrm>
          <a:prstGeom prst="rect">
            <a:avLst/>
          </a:prstGeom>
        </p:spPr>
      </p:pic>
    </p:spTree>
    <p:extLst>
      <p:ext uri="{BB962C8B-B14F-4D97-AF65-F5344CB8AC3E}">
        <p14:creationId xmlns:p14="http://schemas.microsoft.com/office/powerpoint/2010/main" val="945760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561</TotalTime>
  <Words>1093</Words>
  <Application>Microsoft Macintosh PowerPoint</Application>
  <PresentationFormat>Widescreen</PresentationFormat>
  <Paragraphs>112</Paragraphs>
  <Slides>17</Slides>
  <Notes>17</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Aptos Display</vt:lpstr>
      <vt:lpstr>Arial</vt:lpstr>
      <vt:lpstr>Calibri</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My cheat sheet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Marina</dc:creator>
  <cp:lastModifiedBy>Marina</cp:lastModifiedBy>
  <cp:revision>31</cp:revision>
  <dcterms:created xsi:type="dcterms:W3CDTF">2024-08-29T07:27:27Z</dcterms:created>
  <dcterms:modified xsi:type="dcterms:W3CDTF">2024-09-16T07:48:05Z</dcterms:modified>
</cp:coreProperties>
</file>