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57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8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4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0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0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C09224A5-E3BE-4D36-97FA-88D0B23EC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43" r="1" b="1"/>
          <a:stretch/>
        </p:blipFill>
        <p:spPr>
          <a:xfrm>
            <a:off x="2211" y="-76522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78A5111-91AB-4C04-AF4A-1477B1B6C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09" y="565408"/>
            <a:ext cx="6935657" cy="3274307"/>
          </a:xfrm>
        </p:spPr>
        <p:txBody>
          <a:bodyPr anchor="t">
            <a:normAutofit/>
          </a:bodyPr>
          <a:lstStyle/>
          <a:p>
            <a:pPr algn="ctr"/>
            <a:br>
              <a:rPr lang="pt-PT" dirty="0">
                <a:solidFill>
                  <a:srgbClr val="FFFFFF"/>
                </a:solidFill>
              </a:rPr>
            </a:br>
            <a:r>
              <a:rPr lang="pt-PT" sz="4000" dirty="0" err="1">
                <a:solidFill>
                  <a:srgbClr val="FFFFFF"/>
                </a:solidFill>
              </a:rPr>
              <a:t>Parallel</a:t>
            </a:r>
            <a:r>
              <a:rPr lang="pt-PT" sz="4000" dirty="0">
                <a:solidFill>
                  <a:srgbClr val="FFFFFF"/>
                </a:solidFill>
              </a:rPr>
              <a:t> </a:t>
            </a:r>
            <a:r>
              <a:rPr lang="pt-PT" sz="4000" dirty="0" err="1">
                <a:solidFill>
                  <a:srgbClr val="FFFFFF"/>
                </a:solidFill>
              </a:rPr>
              <a:t>Computing</a:t>
            </a:r>
            <a:br>
              <a:rPr lang="pt-PT" sz="2800" dirty="0">
                <a:solidFill>
                  <a:srgbClr val="FFFFFF"/>
                </a:solidFill>
              </a:rPr>
            </a:br>
            <a:br>
              <a:rPr lang="pt-PT" sz="2800" dirty="0">
                <a:solidFill>
                  <a:srgbClr val="FFFFFF"/>
                </a:solidFill>
              </a:rPr>
            </a:br>
            <a:r>
              <a:rPr lang="pt-PT" sz="2400" dirty="0" err="1">
                <a:solidFill>
                  <a:srgbClr val="FFFFFF"/>
                </a:solidFill>
              </a:rPr>
              <a:t>Parallelization</a:t>
            </a:r>
            <a:r>
              <a:rPr lang="pt-PT" sz="2400" dirty="0">
                <a:solidFill>
                  <a:srgbClr val="FFFFFF"/>
                </a:solidFill>
              </a:rPr>
              <a:t> </a:t>
            </a:r>
            <a:r>
              <a:rPr lang="pt-PT" sz="2400" dirty="0" err="1">
                <a:solidFill>
                  <a:srgbClr val="FFFFFF"/>
                </a:solidFill>
              </a:rPr>
              <a:t>of</a:t>
            </a:r>
            <a:r>
              <a:rPr lang="pt-PT" sz="2400" dirty="0">
                <a:solidFill>
                  <a:srgbClr val="FFFFFF"/>
                </a:solidFill>
              </a:rPr>
              <a:t> </a:t>
            </a:r>
            <a:r>
              <a:rPr lang="pt-PT" sz="2400" dirty="0" err="1">
                <a:solidFill>
                  <a:srgbClr val="FFFFFF"/>
                </a:solidFill>
              </a:rPr>
              <a:t>Bucket</a:t>
            </a:r>
            <a:r>
              <a:rPr lang="pt-PT" sz="2400" dirty="0">
                <a:solidFill>
                  <a:srgbClr val="FFFFFF"/>
                </a:solidFill>
              </a:rPr>
              <a:t> </a:t>
            </a:r>
            <a:r>
              <a:rPr lang="pt-PT" sz="2400" dirty="0" err="1">
                <a:solidFill>
                  <a:srgbClr val="FFFFFF"/>
                </a:solidFill>
              </a:rPr>
              <a:t>Sort</a:t>
            </a:r>
            <a:r>
              <a:rPr lang="pt-PT" sz="2400" dirty="0">
                <a:solidFill>
                  <a:srgbClr val="FFFFFF"/>
                </a:solidFill>
              </a:rPr>
              <a:t> </a:t>
            </a:r>
            <a:r>
              <a:rPr lang="pt-PT" sz="2400" dirty="0" err="1">
                <a:solidFill>
                  <a:srgbClr val="FFFFFF"/>
                </a:solidFill>
              </a:rPr>
              <a:t>Algorithm</a:t>
            </a:r>
            <a:endParaRPr lang="pt-PT" sz="2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304E2-5677-4D6A-9FCD-1270524B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65" y="3952031"/>
            <a:ext cx="7151357" cy="2272483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solidFill>
                  <a:srgbClr val="FFFFFF"/>
                </a:solidFill>
              </a:rPr>
              <a:t>Ana Filipa Rodrigues Pereira PG46978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rgbClr val="FFFFFF"/>
                </a:solidFill>
              </a:rPr>
              <a:t>Carolina Gil Afonso Santejo PG47102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rgbClr val="FFFFFF"/>
                </a:solidFill>
              </a:rPr>
              <a:t>Raquel Sofia Miranda da Costa PG47600</a:t>
            </a:r>
          </a:p>
        </p:txBody>
      </p:sp>
    </p:spTree>
    <p:extLst>
      <p:ext uri="{BB962C8B-B14F-4D97-AF65-F5344CB8AC3E}">
        <p14:creationId xmlns:p14="http://schemas.microsoft.com/office/powerpoint/2010/main" val="39411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6ECFC-54F5-4BDD-8239-F791CEB8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Performance 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2DB3A5-94FA-4814-986B-5B5FFB6E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862"/>
            <a:ext cx="10515600" cy="4119324"/>
          </a:xfrm>
        </p:spPr>
        <p:txBody>
          <a:bodyPr/>
          <a:lstStyle/>
          <a:p>
            <a:pPr marL="567055" indent="-228600" algn="just"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pt-PT" sz="1800" dirty="0">
                <a:effectLst/>
                <a:ea typeface="SimSun" panose="02010600030101010101" pitchFamily="2" charset="-122"/>
              </a:rPr>
              <a:t>As </a:t>
            </a:r>
            <a:r>
              <a:rPr lang="pt-PT" sz="1800" dirty="0" err="1">
                <a:effectLst/>
                <a:ea typeface="SimSun" panose="02010600030101010101" pitchFamily="2" charset="-122"/>
              </a:rPr>
              <a:t>expected</a:t>
            </a:r>
            <a:r>
              <a:rPr lang="pt-PT" sz="1800" dirty="0">
                <a:effectLst/>
                <a:ea typeface="SimSun" panose="02010600030101010101" pitchFamily="2" charset="-122"/>
              </a:rPr>
              <a:t> </a:t>
            </a:r>
            <a:r>
              <a:rPr lang="pt-PT" sz="1800" dirty="0" err="1">
                <a:effectLst/>
                <a:ea typeface="SimSun" panose="02010600030101010101" pitchFamily="2" charset="-122"/>
              </a:rPr>
              <a:t>the</a:t>
            </a:r>
            <a:r>
              <a:rPr lang="pt-PT" sz="1800" dirty="0">
                <a:effectLst/>
                <a:ea typeface="SimSun" panose="02010600030101010101" pitchFamily="2" charset="-122"/>
              </a:rPr>
              <a:t> Wall </a:t>
            </a:r>
            <a:r>
              <a:rPr lang="pt-PT" sz="1800" dirty="0" err="1">
                <a:effectLst/>
                <a:ea typeface="SimSun" panose="02010600030101010101" pitchFamily="2" charset="-122"/>
              </a:rPr>
              <a:t>clock</a:t>
            </a:r>
            <a:r>
              <a:rPr lang="pt-PT" sz="1800" dirty="0">
                <a:effectLst/>
                <a:ea typeface="SimSun" panose="02010600030101010101" pitchFamily="2" charset="-122"/>
              </a:rPr>
              <a:t> time </a:t>
            </a:r>
            <a:r>
              <a:rPr lang="pt-PT" sz="1800" dirty="0" err="1">
                <a:effectLst/>
                <a:ea typeface="SimSun" panose="02010600030101010101" pitchFamily="2" charset="-122"/>
              </a:rPr>
              <a:t>decrements</a:t>
            </a:r>
            <a:r>
              <a:rPr lang="pt-PT" sz="1800" dirty="0">
                <a:effectLst/>
                <a:ea typeface="SimSun" panose="02010600030101010101" pitchFamily="2" charset="-122"/>
              </a:rPr>
              <a:t> </a:t>
            </a:r>
            <a:r>
              <a:rPr lang="pt-PT" sz="1800" dirty="0" err="1">
                <a:effectLst/>
                <a:ea typeface="SimSun" panose="02010600030101010101" pitchFamily="2" charset="-122"/>
              </a:rPr>
              <a:t>when</a:t>
            </a:r>
            <a:r>
              <a:rPr lang="pt-PT" sz="1800" dirty="0">
                <a:effectLst/>
                <a:ea typeface="SimSun" panose="02010600030101010101" pitchFamily="2" charset="-122"/>
              </a:rPr>
              <a:t> </a:t>
            </a:r>
            <a:r>
              <a:rPr lang="pt-PT" sz="1800" dirty="0" err="1">
                <a:effectLst/>
                <a:ea typeface="SimSun" panose="02010600030101010101" pitchFamily="2" charset="-122"/>
              </a:rPr>
              <a:t>using</a:t>
            </a:r>
            <a:r>
              <a:rPr lang="pt-PT" sz="1800" dirty="0">
                <a:effectLst/>
                <a:ea typeface="SimSun" panose="02010600030101010101" pitchFamily="2" charset="-122"/>
              </a:rPr>
              <a:t> a cluster node </a:t>
            </a:r>
            <a:r>
              <a:rPr lang="pt-PT" sz="1800" dirty="0" err="1">
                <a:effectLst/>
                <a:ea typeface="SimSun" panose="02010600030101010101" pitchFamily="2" charset="-122"/>
              </a:rPr>
              <a:t>with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better</a:t>
            </a:r>
            <a:r>
              <a:rPr lang="pt-PT" dirty="0">
                <a:ea typeface="SimSun" panose="02010600030101010101" pitchFamily="2" charset="-122"/>
              </a:rPr>
              <a:t> hardware </a:t>
            </a:r>
            <a:r>
              <a:rPr lang="pt-PT" dirty="0" err="1">
                <a:ea typeface="SimSun" panose="02010600030101010101" pitchFamily="2" charset="-122"/>
              </a:rPr>
              <a:t>specifications</a:t>
            </a:r>
            <a:r>
              <a:rPr lang="pt-PT" dirty="0">
                <a:ea typeface="SimSun" panose="02010600030101010101" pitchFamily="2" charset="-122"/>
              </a:rPr>
              <a:t>.</a:t>
            </a:r>
          </a:p>
          <a:p>
            <a:pPr marL="567055" indent="-228600" algn="just"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endParaRPr lang="pt-PT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665D996-749E-4D02-83A2-49AE1C055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7914"/>
              </p:ext>
            </p:extLst>
          </p:nvPr>
        </p:nvGraphicFramePr>
        <p:xfrm>
          <a:off x="3674417" y="3389443"/>
          <a:ext cx="4843166" cy="235852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48460">
                  <a:extLst>
                    <a:ext uri="{9D8B030D-6E8A-4147-A177-3AD203B41FA5}">
                      <a16:colId xmlns:a16="http://schemas.microsoft.com/office/drawing/2014/main" val="517230471"/>
                    </a:ext>
                  </a:extLst>
                </a:gridCol>
                <a:gridCol w="997564">
                  <a:extLst>
                    <a:ext uri="{9D8B030D-6E8A-4147-A177-3AD203B41FA5}">
                      <a16:colId xmlns:a16="http://schemas.microsoft.com/office/drawing/2014/main" val="1252363911"/>
                    </a:ext>
                  </a:extLst>
                </a:gridCol>
                <a:gridCol w="998571">
                  <a:extLst>
                    <a:ext uri="{9D8B030D-6E8A-4147-A177-3AD203B41FA5}">
                      <a16:colId xmlns:a16="http://schemas.microsoft.com/office/drawing/2014/main" val="3492189428"/>
                    </a:ext>
                  </a:extLst>
                </a:gridCol>
                <a:gridCol w="998571">
                  <a:extLst>
                    <a:ext uri="{9D8B030D-6E8A-4147-A177-3AD203B41FA5}">
                      <a16:colId xmlns:a16="http://schemas.microsoft.com/office/drawing/2014/main" val="2930067688"/>
                    </a:ext>
                  </a:extLst>
                </a:gridCol>
              </a:tblGrid>
              <a:tr h="179194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Array Size 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Cluster Nodes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38853"/>
                  </a:ext>
                </a:extLst>
              </a:tr>
              <a:tr h="78299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113-2</a:t>
                      </a:r>
                      <a:endParaRPr lang="pt-PT" sz="1100" b="1" dirty="0">
                        <a:effectLst/>
                      </a:endParaRPr>
                    </a:p>
                    <a:p>
                      <a:pPr algn="ctr"/>
                      <a:r>
                        <a:rPr lang="en-US" sz="1100" b="1" dirty="0">
                          <a:effectLst/>
                        </a:rPr>
                        <a:t>(cores = 4)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134-18 (cores = 8)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134-115</a:t>
                      </a:r>
                      <a:endParaRPr lang="pt-PT" sz="1100" b="1" dirty="0">
                        <a:effectLst/>
                      </a:endParaRPr>
                    </a:p>
                    <a:p>
                      <a:pPr algn="ctr"/>
                      <a:r>
                        <a:rPr lang="en-US" sz="1100" b="1" dirty="0">
                          <a:effectLst/>
                        </a:rPr>
                        <a:t>(cores = 12)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2738160"/>
                  </a:ext>
                </a:extLst>
              </a:tr>
              <a:tr h="391496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32KB (≈8000 int)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4820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2288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2055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4605652"/>
                  </a:ext>
                </a:extLst>
              </a:tr>
              <a:tr h="417595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256KB (≈64000 int)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25422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12142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8967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7744188"/>
                  </a:ext>
                </a:extLst>
              </a:tr>
              <a:tr h="587243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25600KB (≈6400000 int)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2455759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906104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663990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517273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27803EA0-EF01-418C-A859-636536A3DE40}"/>
              </a:ext>
            </a:extLst>
          </p:cNvPr>
          <p:cNvSpPr txBox="1"/>
          <p:nvPr/>
        </p:nvSpPr>
        <p:spPr>
          <a:xfrm>
            <a:off x="3271312" y="5747965"/>
            <a:ext cx="60991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7055" indent="-228600" algn="just"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en-US" sz="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Note: Wall Clock Time in each node for: 500 buckets.   </a:t>
            </a:r>
            <a:r>
              <a:rPr lang="en-US" sz="8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Measure unit  : </a:t>
            </a:r>
            <a:r>
              <a:rPr lang="en-US" sz="8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usecs</a:t>
            </a:r>
            <a:endParaRPr lang="pt-PT" sz="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8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74F7-330D-4FF4-9B48-E4EC20D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Performance evaluation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EC96A764-46DA-4E21-9F67-F1C95DC9A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643932"/>
              </p:ext>
            </p:extLst>
          </p:nvPr>
        </p:nvGraphicFramePr>
        <p:xfrm>
          <a:off x="3084927" y="3879851"/>
          <a:ext cx="6022145" cy="232830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93559">
                  <a:extLst>
                    <a:ext uri="{9D8B030D-6E8A-4147-A177-3AD203B41FA5}">
                      <a16:colId xmlns:a16="http://schemas.microsoft.com/office/drawing/2014/main" val="4239383955"/>
                    </a:ext>
                  </a:extLst>
                </a:gridCol>
                <a:gridCol w="1160713">
                  <a:extLst>
                    <a:ext uri="{9D8B030D-6E8A-4147-A177-3AD203B41FA5}">
                      <a16:colId xmlns:a16="http://schemas.microsoft.com/office/drawing/2014/main" val="4108720171"/>
                    </a:ext>
                  </a:extLst>
                </a:gridCol>
                <a:gridCol w="1160713">
                  <a:extLst>
                    <a:ext uri="{9D8B030D-6E8A-4147-A177-3AD203B41FA5}">
                      <a16:colId xmlns:a16="http://schemas.microsoft.com/office/drawing/2014/main" val="3142589200"/>
                    </a:ext>
                  </a:extLst>
                </a:gridCol>
                <a:gridCol w="1353580">
                  <a:extLst>
                    <a:ext uri="{9D8B030D-6E8A-4147-A177-3AD203B41FA5}">
                      <a16:colId xmlns:a16="http://schemas.microsoft.com/office/drawing/2014/main" val="3826206102"/>
                    </a:ext>
                  </a:extLst>
                </a:gridCol>
                <a:gridCol w="1353580">
                  <a:extLst>
                    <a:ext uri="{9D8B030D-6E8A-4147-A177-3AD203B41FA5}">
                      <a16:colId xmlns:a16="http://schemas.microsoft.com/office/drawing/2014/main" val="2551695057"/>
                    </a:ext>
                  </a:extLst>
                </a:gridCol>
              </a:tblGrid>
              <a:tr h="218263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Num. Threads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Num. Buckets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21282"/>
                  </a:ext>
                </a:extLst>
              </a:tr>
              <a:tr h="69289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= Num. Threads 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= Num. Threads * 2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= Num. Threads * 8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= Num. Threads * 16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580193"/>
                  </a:ext>
                </a:extLst>
              </a:tr>
              <a:tr h="35428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4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195420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229720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456432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798054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029143"/>
                  </a:ext>
                </a:extLst>
              </a:tr>
              <a:tr h="354288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8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132107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194946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468275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878484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492203"/>
                  </a:ext>
                </a:extLst>
              </a:tr>
              <a:tr h="354288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16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112973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177170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454222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874076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431137"/>
                  </a:ext>
                </a:extLst>
              </a:tr>
              <a:tr h="35428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24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129018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198018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585309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1145959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466639"/>
                  </a:ext>
                </a:extLst>
              </a:tr>
            </a:tbl>
          </a:graphicData>
        </a:graphic>
      </p:graphicFrame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F34282A7-D7CF-4680-B657-2C07BD69ABC4}"/>
              </a:ext>
            </a:extLst>
          </p:cNvPr>
          <p:cNvSpPr txBox="1">
            <a:spLocks/>
          </p:cNvSpPr>
          <p:nvPr/>
        </p:nvSpPr>
        <p:spPr>
          <a:xfrm>
            <a:off x="838200" y="1891862"/>
            <a:ext cx="10515600" cy="411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7055" algn="just"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endParaRPr lang="pt-PT" dirty="0">
              <a:ea typeface="SimSun" panose="02010600030101010101" pitchFamily="2" charset="-122"/>
            </a:endParaRPr>
          </a:p>
          <a:p>
            <a:pPr marL="567055" algn="just"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pt-PT" dirty="0" err="1">
                <a:ea typeface="SimSun" panose="02010600030101010101" pitchFamily="2" charset="-122"/>
              </a:rPr>
              <a:t>It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is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possible</a:t>
            </a:r>
            <a:r>
              <a:rPr lang="pt-PT" dirty="0">
                <a:ea typeface="SimSun" panose="02010600030101010101" pitchFamily="2" charset="-122"/>
              </a:rPr>
              <a:t> to </a:t>
            </a:r>
            <a:r>
              <a:rPr lang="pt-PT" dirty="0" err="1">
                <a:ea typeface="SimSun" panose="02010600030101010101" pitchFamily="2" charset="-122"/>
              </a:rPr>
              <a:t>verify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that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we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got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better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results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when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number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of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buckets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is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equal</a:t>
            </a:r>
            <a:r>
              <a:rPr lang="pt-PT" dirty="0">
                <a:ea typeface="SimSun" panose="02010600030101010101" pitchFamily="2" charset="-122"/>
              </a:rPr>
              <a:t> to </a:t>
            </a:r>
            <a:r>
              <a:rPr lang="pt-PT" dirty="0" err="1">
                <a:ea typeface="SimSun" panose="02010600030101010101" pitchFamily="2" charset="-122"/>
              </a:rPr>
              <a:t>the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number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of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threads</a:t>
            </a:r>
            <a:endParaRPr lang="pt-PT" dirty="0">
              <a:ea typeface="SimSun" panose="02010600030101010101" pitchFamily="2" charset="-122"/>
            </a:endParaRPr>
          </a:p>
          <a:p>
            <a:pPr marL="567055" algn="just"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pt-PT" dirty="0" err="1">
                <a:ea typeface="SimSun" panose="02010600030101010101" pitchFamily="2" charset="-122"/>
              </a:rPr>
              <a:t>When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number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of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buckets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is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greater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than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number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of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threads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the</a:t>
            </a:r>
            <a:r>
              <a:rPr lang="pt-PT" dirty="0">
                <a:ea typeface="SimSun" panose="02010600030101010101" pitchFamily="2" charset="-122"/>
              </a:rPr>
              <a:t> Wall </a:t>
            </a:r>
            <a:r>
              <a:rPr lang="pt-PT" dirty="0" err="1">
                <a:ea typeface="SimSun" panose="02010600030101010101" pitchFamily="2" charset="-122"/>
              </a:rPr>
              <a:t>clock</a:t>
            </a:r>
            <a:r>
              <a:rPr lang="pt-PT" dirty="0">
                <a:ea typeface="SimSun" panose="02010600030101010101" pitchFamily="2" charset="-122"/>
              </a:rPr>
              <a:t> Wall </a:t>
            </a:r>
            <a:r>
              <a:rPr lang="pt-PT" dirty="0" err="1">
                <a:ea typeface="SimSun" panose="02010600030101010101" pitchFamily="2" charset="-122"/>
              </a:rPr>
              <a:t>tends</a:t>
            </a:r>
            <a:r>
              <a:rPr lang="pt-PT" dirty="0">
                <a:ea typeface="SimSun" panose="02010600030101010101" pitchFamily="2" charset="-122"/>
              </a:rPr>
              <a:t> to </a:t>
            </a:r>
            <a:r>
              <a:rPr lang="pt-PT" dirty="0" err="1">
                <a:ea typeface="SimSun" panose="02010600030101010101" pitchFamily="2" charset="-122"/>
              </a:rPr>
              <a:t>increase</a:t>
            </a:r>
            <a:endParaRPr lang="pt-PT" dirty="0">
              <a:ea typeface="SimSun" panose="02010600030101010101" pitchFamily="2" charset="-122"/>
            </a:endParaRPr>
          </a:p>
          <a:p>
            <a:pPr marL="338455" indent="0" algn="just">
              <a:spcBef>
                <a:spcPts val="400"/>
              </a:spcBef>
              <a:spcAft>
                <a:spcPts val="1000"/>
              </a:spcAft>
              <a:buNone/>
              <a:tabLst>
                <a:tab pos="338455" algn="l"/>
              </a:tabLst>
            </a:pPr>
            <a:endParaRPr lang="pt-PT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28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997F2-B252-498B-9E60-2F5DA5E0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Performance evaluation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E887ED12-2729-4605-A3A3-47855FCAA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28780"/>
              </p:ext>
            </p:extLst>
          </p:nvPr>
        </p:nvGraphicFramePr>
        <p:xfrm>
          <a:off x="3398126" y="3726097"/>
          <a:ext cx="5732340" cy="188905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78230">
                  <a:extLst>
                    <a:ext uri="{9D8B030D-6E8A-4147-A177-3AD203B41FA5}">
                      <a16:colId xmlns:a16="http://schemas.microsoft.com/office/drawing/2014/main" val="4279634105"/>
                    </a:ext>
                  </a:extLst>
                </a:gridCol>
                <a:gridCol w="613314">
                  <a:extLst>
                    <a:ext uri="{9D8B030D-6E8A-4147-A177-3AD203B41FA5}">
                      <a16:colId xmlns:a16="http://schemas.microsoft.com/office/drawing/2014/main" val="3071218476"/>
                    </a:ext>
                  </a:extLst>
                </a:gridCol>
                <a:gridCol w="613314">
                  <a:extLst>
                    <a:ext uri="{9D8B030D-6E8A-4147-A177-3AD203B41FA5}">
                      <a16:colId xmlns:a16="http://schemas.microsoft.com/office/drawing/2014/main" val="1932565994"/>
                    </a:ext>
                  </a:extLst>
                </a:gridCol>
                <a:gridCol w="613314">
                  <a:extLst>
                    <a:ext uri="{9D8B030D-6E8A-4147-A177-3AD203B41FA5}">
                      <a16:colId xmlns:a16="http://schemas.microsoft.com/office/drawing/2014/main" val="1838673531"/>
                    </a:ext>
                  </a:extLst>
                </a:gridCol>
                <a:gridCol w="613314">
                  <a:extLst>
                    <a:ext uri="{9D8B030D-6E8A-4147-A177-3AD203B41FA5}">
                      <a16:colId xmlns:a16="http://schemas.microsoft.com/office/drawing/2014/main" val="1445168213"/>
                    </a:ext>
                  </a:extLst>
                </a:gridCol>
                <a:gridCol w="613314">
                  <a:extLst>
                    <a:ext uri="{9D8B030D-6E8A-4147-A177-3AD203B41FA5}">
                      <a16:colId xmlns:a16="http://schemas.microsoft.com/office/drawing/2014/main" val="1700091709"/>
                    </a:ext>
                  </a:extLst>
                </a:gridCol>
                <a:gridCol w="613314">
                  <a:extLst>
                    <a:ext uri="{9D8B030D-6E8A-4147-A177-3AD203B41FA5}">
                      <a16:colId xmlns:a16="http://schemas.microsoft.com/office/drawing/2014/main" val="3886087525"/>
                    </a:ext>
                  </a:extLst>
                </a:gridCol>
                <a:gridCol w="613314">
                  <a:extLst>
                    <a:ext uri="{9D8B030D-6E8A-4147-A177-3AD203B41FA5}">
                      <a16:colId xmlns:a16="http://schemas.microsoft.com/office/drawing/2014/main" val="663763898"/>
                    </a:ext>
                  </a:extLst>
                </a:gridCol>
                <a:gridCol w="560912">
                  <a:extLst>
                    <a:ext uri="{9D8B030D-6E8A-4147-A177-3AD203B41FA5}">
                      <a16:colId xmlns:a16="http://schemas.microsoft.com/office/drawing/2014/main" val="2389344306"/>
                    </a:ext>
                  </a:extLst>
                </a:gridCol>
              </a:tblGrid>
              <a:tr h="332540">
                <a:tc rowSpan="3"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Array Size (KB)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Num. Threads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91097"/>
                  </a:ext>
                </a:extLst>
              </a:tr>
              <a:tr h="3325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4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8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16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24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56599"/>
                  </a:ext>
                </a:extLst>
              </a:tr>
              <a:tr h="3325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L1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L2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L1</a:t>
                      </a:r>
                      <a:endParaRPr lang="pt-PT" sz="11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L2</a:t>
                      </a:r>
                      <a:endParaRPr lang="pt-PT" sz="11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L1</a:t>
                      </a:r>
                      <a:endParaRPr lang="pt-PT" sz="11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>
                          <a:effectLst/>
                        </a:rPr>
                        <a:t>L2</a:t>
                      </a:r>
                      <a:endParaRPr lang="pt-PT" sz="11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L1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L2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0608341"/>
                  </a:ext>
                </a:extLst>
              </a:tr>
              <a:tr h="44571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effectLst/>
                        </a:rPr>
                        <a:t>32</a:t>
                      </a:r>
                      <a:endParaRPr lang="pt-PT" sz="11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27390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3843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19841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3845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13694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4019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10297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4148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3296228"/>
                  </a:ext>
                </a:extLst>
              </a:tr>
              <a:tr h="44571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effectLst/>
                        </a:rPr>
                        <a:t>256</a:t>
                      </a:r>
                      <a:endParaRPr lang="pt-PT" sz="11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519704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37981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273165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24443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147853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19638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113195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18913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76252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C382FBB-F6AD-4575-A440-2D2170CF1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94" y="5671700"/>
            <a:ext cx="55324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8138" algn="l"/>
              </a:tabLst>
            </a:pPr>
            <a:r>
              <a:rPr kumimoji="0" lang="en-US" altLang="pt-PT" sz="8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Note: Cache </a:t>
            </a: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misses; Array sizes used: </a:t>
            </a:r>
            <a:r>
              <a:rPr kumimoji="0" lang="en-US" altLang="pt-PT" sz="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32KB (≈8000 int), 256KB (≈64000 int), 25600KB (≈6400000 int); </a:t>
            </a: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Values considered: Buckets = 500. The cluster node used is “compute-134-115”.</a:t>
            </a:r>
            <a:endParaRPr kumimoji="0" lang="en-US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F8AF06A5-AD31-4A7E-8700-FD35EA29CAC4}"/>
              </a:ext>
            </a:extLst>
          </p:cNvPr>
          <p:cNvSpPr txBox="1">
            <a:spLocks/>
          </p:cNvSpPr>
          <p:nvPr/>
        </p:nvSpPr>
        <p:spPr>
          <a:xfrm>
            <a:off x="838200" y="1947481"/>
            <a:ext cx="10515600" cy="411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7055" algn="just"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pt-PT" dirty="0" err="1">
                <a:ea typeface="SimSun" panose="02010600030101010101" pitchFamily="2" charset="-122"/>
              </a:rPr>
              <a:t>It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is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possible</a:t>
            </a:r>
            <a:r>
              <a:rPr lang="pt-PT" dirty="0">
                <a:ea typeface="SimSun" panose="02010600030101010101" pitchFamily="2" charset="-122"/>
              </a:rPr>
              <a:t> to </a:t>
            </a:r>
            <a:r>
              <a:rPr lang="pt-PT" dirty="0" err="1">
                <a:ea typeface="SimSun" panose="02010600030101010101" pitchFamily="2" charset="-122"/>
              </a:rPr>
              <a:t>verify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that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when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array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size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increases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the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number</a:t>
            </a:r>
            <a:r>
              <a:rPr lang="pt-PT" dirty="0">
                <a:ea typeface="SimSun" panose="02010600030101010101" pitchFamily="2" charset="-122"/>
              </a:rPr>
              <a:t> </a:t>
            </a:r>
            <a:r>
              <a:rPr lang="pt-PT" dirty="0" err="1">
                <a:ea typeface="SimSun" panose="02010600030101010101" pitchFamily="2" charset="-122"/>
              </a:rPr>
              <a:t>of</a:t>
            </a:r>
            <a:r>
              <a:rPr lang="pt-PT" dirty="0">
                <a:ea typeface="SimSun" panose="02010600030101010101" pitchFamily="2" charset="-122"/>
              </a:rPr>
              <a:t> L1 </a:t>
            </a:r>
            <a:r>
              <a:rPr lang="pt-PT" dirty="0" err="1">
                <a:ea typeface="SimSun" panose="02010600030101010101" pitchFamily="2" charset="-122"/>
              </a:rPr>
              <a:t>and</a:t>
            </a:r>
            <a:r>
              <a:rPr lang="pt-PT" dirty="0">
                <a:ea typeface="SimSun" panose="02010600030101010101" pitchFamily="2" charset="-122"/>
              </a:rPr>
              <a:t> L2 cache misses </a:t>
            </a:r>
            <a:r>
              <a:rPr lang="pt-PT" dirty="0" err="1">
                <a:ea typeface="SimSun" panose="02010600030101010101" pitchFamily="2" charset="-122"/>
              </a:rPr>
              <a:t>tends</a:t>
            </a:r>
            <a:r>
              <a:rPr lang="pt-PT" dirty="0">
                <a:ea typeface="SimSun" panose="02010600030101010101" pitchFamily="2" charset="-122"/>
              </a:rPr>
              <a:t> to </a:t>
            </a:r>
            <a:r>
              <a:rPr lang="pt-PT" dirty="0" err="1">
                <a:ea typeface="SimSun" panose="02010600030101010101" pitchFamily="2" charset="-122"/>
              </a:rPr>
              <a:t>increase</a:t>
            </a:r>
            <a:r>
              <a:rPr lang="pt-PT" dirty="0">
                <a:ea typeface="SimSun" panose="02010600030101010101" pitchFamily="2" charset="-122"/>
              </a:rPr>
              <a:t> as </a:t>
            </a:r>
            <a:r>
              <a:rPr lang="pt-PT" dirty="0" err="1">
                <a:ea typeface="SimSun" panose="02010600030101010101" pitchFamily="2" charset="-122"/>
              </a:rPr>
              <a:t>well</a:t>
            </a:r>
            <a:endParaRPr lang="pt-PT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69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2F9CC-E1F5-4223-8DCD-4DE196AF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206623"/>
            <a:ext cx="10515600" cy="1325563"/>
          </a:xfrm>
        </p:spPr>
        <p:txBody>
          <a:bodyPr/>
          <a:lstStyle/>
          <a:p>
            <a:r>
              <a:rPr lang="pt-PT" dirty="0" err="1"/>
              <a:t>Strong</a:t>
            </a:r>
            <a:r>
              <a:rPr lang="pt-PT" dirty="0"/>
              <a:t> </a:t>
            </a:r>
            <a:r>
              <a:rPr lang="pt-PT" dirty="0" err="1"/>
              <a:t>scalability</a:t>
            </a:r>
            <a:r>
              <a:rPr lang="pt-PT" dirty="0"/>
              <a:t> </a:t>
            </a:r>
            <a:r>
              <a:rPr lang="pt-PT" dirty="0" err="1"/>
              <a:t>analysis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C270B7-415A-4C8F-A0AD-8D357B38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409033"/>
            <a:ext cx="10515600" cy="4071692"/>
          </a:xfrm>
        </p:spPr>
        <p:txBody>
          <a:bodyPr/>
          <a:lstStyle/>
          <a:p>
            <a:r>
              <a:rPr lang="pt-PT" dirty="0" err="1"/>
              <a:t>Speedup</a:t>
            </a:r>
            <a:r>
              <a:rPr lang="pt-PT" dirty="0"/>
              <a:t> </a:t>
            </a:r>
            <a:r>
              <a:rPr lang="pt-PT" dirty="0" err="1"/>
              <a:t>increases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for a </a:t>
            </a:r>
            <a:r>
              <a:rPr lang="pt-PT" dirty="0" err="1"/>
              <a:t>fixed</a:t>
            </a:r>
            <a:r>
              <a:rPr lang="pt-PT" dirty="0"/>
              <a:t> data </a:t>
            </a:r>
            <a:r>
              <a:rPr lang="pt-PT" dirty="0" err="1"/>
              <a:t>size</a:t>
            </a:r>
            <a:endParaRPr lang="pt-PT" dirty="0"/>
          </a:p>
          <a:p>
            <a:r>
              <a:rPr lang="pt-PT" dirty="0"/>
              <a:t>Ideal </a:t>
            </a:r>
            <a:r>
              <a:rPr lang="pt-PT" dirty="0" err="1"/>
              <a:t>Speedup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proporcionally</a:t>
            </a:r>
            <a:r>
              <a:rPr lang="pt-PT" dirty="0"/>
              <a:t> to </a:t>
            </a:r>
            <a:r>
              <a:rPr lang="pt-PT" dirty="0" err="1"/>
              <a:t>threads</a:t>
            </a:r>
            <a:endParaRPr lang="pt-PT" dirty="0"/>
          </a:p>
          <a:p>
            <a:r>
              <a:rPr lang="pt-PT" dirty="0"/>
              <a:t>As </a:t>
            </a:r>
            <a:r>
              <a:rPr lang="pt-PT" dirty="0" err="1"/>
              <a:t>expected</a:t>
            </a:r>
            <a:r>
              <a:rPr lang="pt-PT" dirty="0"/>
              <a:t>, </a:t>
            </a:r>
            <a:r>
              <a:rPr lang="pt-PT" dirty="0" err="1"/>
              <a:t>increasing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translate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Wall </a:t>
            </a:r>
            <a:r>
              <a:rPr lang="pt-PT" dirty="0" err="1"/>
              <a:t>clock</a:t>
            </a:r>
            <a:r>
              <a:rPr lang="pt-PT" dirty="0"/>
              <a:t> times, </a:t>
            </a:r>
            <a:r>
              <a:rPr lang="pt-PT" dirty="0" err="1"/>
              <a:t>compared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sequential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897A63F1-B225-4E12-8875-94171753E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8393"/>
              </p:ext>
            </p:extLst>
          </p:nvPr>
        </p:nvGraphicFramePr>
        <p:xfrm>
          <a:off x="1156180" y="3544088"/>
          <a:ext cx="4267202" cy="237289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23738">
                  <a:extLst>
                    <a:ext uri="{9D8B030D-6E8A-4147-A177-3AD203B41FA5}">
                      <a16:colId xmlns:a16="http://schemas.microsoft.com/office/drawing/2014/main" val="2450509375"/>
                    </a:ext>
                  </a:extLst>
                </a:gridCol>
                <a:gridCol w="1423738">
                  <a:extLst>
                    <a:ext uri="{9D8B030D-6E8A-4147-A177-3AD203B41FA5}">
                      <a16:colId xmlns:a16="http://schemas.microsoft.com/office/drawing/2014/main" val="2425372917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380614189"/>
                    </a:ext>
                  </a:extLst>
                </a:gridCol>
              </a:tblGrid>
              <a:tr h="49129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Num. Threads/ Num. Buckets</a:t>
                      </a:r>
                      <a:endParaRPr lang="pt-PT" sz="11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Time</a:t>
                      </a:r>
                      <a:endParaRPr lang="pt-PT" sz="11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Speedup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3154748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</a:rPr>
                        <a:t>Sequencial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pt-PT" sz="1100" dirty="0">
                        <a:effectLst/>
                      </a:endParaRPr>
                    </a:p>
                    <a:p>
                      <a:pPr algn="ctr"/>
                      <a:r>
                        <a:rPr lang="en-US" sz="1100" dirty="0">
                          <a:effectLst/>
                        </a:rPr>
                        <a:t>(4 buckets)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278471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213224"/>
                  </a:ext>
                </a:extLst>
              </a:tr>
              <a:tr h="29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215646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1,29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6442770"/>
                  </a:ext>
                </a:extLst>
              </a:tr>
              <a:tr h="29000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132039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2,11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7935149"/>
                  </a:ext>
                </a:extLst>
              </a:tr>
              <a:tr h="29000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92241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3,02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4271293"/>
                  </a:ext>
                </a:extLst>
              </a:tr>
              <a:tr h="29000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16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70869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3,93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2263470"/>
                  </a:ext>
                </a:extLst>
              </a:tr>
              <a:tr h="29000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24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70154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3,97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6512733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0C03BC5C-9D95-4ECB-9F2D-C856E2F7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53" y="5941731"/>
            <a:ext cx="37782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8138" algn="l"/>
              </a:tabLst>
            </a:pP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Note: Wall Clock Time and Speedup for both algorithm versions. Values considered: Array size = </a:t>
            </a: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6.4×10^6</a:t>
            </a: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elements; The cluster node used is “compute-134-115”.</a:t>
            </a:r>
            <a:endParaRPr kumimoji="0" lang="en-US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F4F185F-DB29-485D-8185-A828B07B9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" t="8191" r="-121" b="331"/>
          <a:stretch/>
        </p:blipFill>
        <p:spPr>
          <a:xfrm>
            <a:off x="6935871" y="3275564"/>
            <a:ext cx="4030581" cy="266616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7AF02F-FB64-4D43-8948-99255D8EBCC6}"/>
              </a:ext>
            </a:extLst>
          </p:cNvPr>
          <p:cNvSpPr txBox="1"/>
          <p:nvPr/>
        </p:nvSpPr>
        <p:spPr>
          <a:xfrm>
            <a:off x="7394206" y="5916982"/>
            <a:ext cx="2811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Execution time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SpeedUp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with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num.threads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num.buckets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related to the sequential version with 4 buckets</a:t>
            </a:r>
            <a:endParaRPr lang="pt-PT" sz="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7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0DF62-37E6-404B-91F9-99629291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Weak</a:t>
            </a:r>
            <a:r>
              <a:rPr lang="pt-PT" dirty="0"/>
              <a:t> </a:t>
            </a:r>
            <a:r>
              <a:rPr lang="pt-PT" dirty="0" err="1"/>
              <a:t>scalability</a:t>
            </a:r>
            <a:r>
              <a:rPr lang="pt-PT" dirty="0"/>
              <a:t> </a:t>
            </a:r>
            <a:r>
              <a:rPr lang="pt-PT" dirty="0" err="1"/>
              <a:t>analysis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C6CC68-5E8E-4DAA-82E2-ABF82980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Increase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data </a:t>
            </a:r>
            <a:r>
              <a:rPr lang="pt-PT" dirty="0" err="1"/>
              <a:t>size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increases</a:t>
            </a:r>
            <a:endParaRPr lang="pt-PT" dirty="0"/>
          </a:p>
          <a:p>
            <a:r>
              <a:rPr lang="pt-PT" dirty="0" err="1"/>
              <a:t>Ideally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time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remain</a:t>
            </a:r>
            <a:r>
              <a:rPr lang="pt-PT" dirty="0"/>
              <a:t> </a:t>
            </a:r>
            <a:r>
              <a:rPr lang="pt-PT" dirty="0" err="1"/>
              <a:t>constant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DA56428-8D25-4887-87D9-7490633A2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40623"/>
              </p:ext>
            </p:extLst>
          </p:nvPr>
        </p:nvGraphicFramePr>
        <p:xfrm>
          <a:off x="3706189" y="3794295"/>
          <a:ext cx="3990012" cy="201778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47392">
                  <a:extLst>
                    <a:ext uri="{9D8B030D-6E8A-4147-A177-3AD203B41FA5}">
                      <a16:colId xmlns:a16="http://schemas.microsoft.com/office/drawing/2014/main" val="4084327933"/>
                    </a:ext>
                  </a:extLst>
                </a:gridCol>
                <a:gridCol w="609061">
                  <a:extLst>
                    <a:ext uri="{9D8B030D-6E8A-4147-A177-3AD203B41FA5}">
                      <a16:colId xmlns:a16="http://schemas.microsoft.com/office/drawing/2014/main" val="2801361396"/>
                    </a:ext>
                  </a:extLst>
                </a:gridCol>
                <a:gridCol w="609061">
                  <a:extLst>
                    <a:ext uri="{9D8B030D-6E8A-4147-A177-3AD203B41FA5}">
                      <a16:colId xmlns:a16="http://schemas.microsoft.com/office/drawing/2014/main" val="1133599601"/>
                    </a:ext>
                  </a:extLst>
                </a:gridCol>
                <a:gridCol w="559584">
                  <a:extLst>
                    <a:ext uri="{9D8B030D-6E8A-4147-A177-3AD203B41FA5}">
                      <a16:colId xmlns:a16="http://schemas.microsoft.com/office/drawing/2014/main" val="2054099585"/>
                    </a:ext>
                  </a:extLst>
                </a:gridCol>
                <a:gridCol w="964914">
                  <a:extLst>
                    <a:ext uri="{9D8B030D-6E8A-4147-A177-3AD203B41FA5}">
                      <a16:colId xmlns:a16="http://schemas.microsoft.com/office/drawing/2014/main" val="2409450070"/>
                    </a:ext>
                  </a:extLst>
                </a:gridCol>
              </a:tblGrid>
              <a:tr h="277064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Array Size </a:t>
                      </a:r>
                      <a:endParaRPr lang="pt-PT" sz="11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Num. Threads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22503"/>
                  </a:ext>
                </a:extLst>
              </a:tr>
              <a:tr h="27706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4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8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16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24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998395"/>
                  </a:ext>
                </a:extLst>
              </a:tr>
              <a:tr h="409202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  <a:latin typeface="+mn-lt"/>
                        </a:rPr>
                        <a:t>4000</a:t>
                      </a:r>
                      <a:endParaRPr lang="pt-PT" sz="1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highlight>
                            <a:srgbClr val="C0C0C0"/>
                          </a:highlight>
                        </a:rPr>
                        <a:t>556</a:t>
                      </a:r>
                      <a:r>
                        <a:rPr lang="pt-PT" sz="1100" dirty="0">
                          <a:effectLst/>
                        </a:rPr>
                        <a:t>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296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220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230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589641"/>
                  </a:ext>
                </a:extLst>
              </a:tr>
              <a:tr h="416331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  <a:latin typeface="+mn-lt"/>
                        </a:rPr>
                        <a:t>8000</a:t>
                      </a:r>
                      <a:endParaRPr lang="pt-PT" sz="1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897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C0C0C0"/>
                          </a:highlight>
                        </a:rPr>
                        <a:t>600 </a:t>
                      </a:r>
                      <a:endParaRPr lang="pt-PT" sz="11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402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311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4529055"/>
                  </a:ext>
                </a:extLst>
              </a:tr>
              <a:tr h="344194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  <a:latin typeface="+mn-lt"/>
                        </a:rPr>
                        <a:t>16000</a:t>
                      </a:r>
                      <a:endParaRPr lang="pt-PT" sz="1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1781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1097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C0C0C0"/>
                          </a:highlight>
                        </a:rPr>
                        <a:t>602</a:t>
                      </a:r>
                      <a:endParaRPr lang="pt-PT" sz="11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703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3355847"/>
                  </a:ext>
                </a:extLst>
              </a:tr>
              <a:tr h="293929">
                <a:tc>
                  <a:txBody>
                    <a:bodyPr/>
                    <a:lstStyle/>
                    <a:p>
                      <a:pPr algn="just"/>
                      <a:r>
                        <a:rPr lang="pt-PT" sz="11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2416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1668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  <a:highlight>
                            <a:srgbClr val="C0C0C0"/>
                          </a:highlight>
                          <a:latin typeface="+mn-lt"/>
                          <a:ea typeface="SimSun" panose="02010600030101010101" pitchFamily="2" charset="-122"/>
                        </a:rPr>
                        <a:t>642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1181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7FE0AA6-CC35-4D96-AC07-DC60E8FB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096" y="5903464"/>
            <a:ext cx="46300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8138" algn="l"/>
              </a:tabLst>
            </a:pP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Note: Wall Clock Time. Values considered: Buckets = 50. The cluster node used is “compute-134-115”.</a:t>
            </a:r>
            <a:endParaRPr kumimoji="0" lang="en-US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4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A4D31-6C7D-40D1-A72E-2E14C9B2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BB7AAA-881D-4ACE-977E-65970017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Parallelizing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ended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significantly</a:t>
            </a:r>
            <a:r>
              <a:rPr lang="pt-PT" dirty="0"/>
              <a:t> </a:t>
            </a:r>
            <a:r>
              <a:rPr lang="pt-PT" dirty="0" err="1"/>
              <a:t>improving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overall</a:t>
            </a:r>
            <a:r>
              <a:rPr lang="pt-PT" dirty="0"/>
              <a:t> performance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bucket</a:t>
            </a:r>
            <a:r>
              <a:rPr lang="pt-PT" dirty="0"/>
              <a:t> </a:t>
            </a:r>
            <a:r>
              <a:rPr lang="pt-PT" dirty="0" err="1"/>
              <a:t>sort</a:t>
            </a:r>
            <a:endParaRPr lang="pt-PT" dirty="0"/>
          </a:p>
          <a:p>
            <a:r>
              <a:rPr lang="pt-PT" dirty="0"/>
              <a:t>A </a:t>
            </a:r>
            <a:r>
              <a:rPr lang="pt-PT" dirty="0" err="1"/>
              <a:t>few</a:t>
            </a:r>
            <a:r>
              <a:rPr lang="pt-PT" dirty="0"/>
              <a:t> </a:t>
            </a:r>
            <a:r>
              <a:rPr lang="pt-PT" dirty="0" err="1"/>
              <a:t>improvements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include</a:t>
            </a:r>
            <a:r>
              <a:rPr lang="pt-PT" dirty="0"/>
              <a:t> </a:t>
            </a:r>
            <a:r>
              <a:rPr lang="pt-PT" dirty="0" err="1"/>
              <a:t>searching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pragma</a:t>
            </a:r>
            <a:r>
              <a:rPr lang="pt-PT" dirty="0"/>
              <a:t> </a:t>
            </a:r>
            <a:r>
              <a:rPr lang="pt-PT" dirty="0" err="1"/>
              <a:t>clauses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metrics</a:t>
            </a:r>
            <a:r>
              <a:rPr lang="pt-PT" dirty="0"/>
              <a:t> to </a:t>
            </a:r>
            <a:r>
              <a:rPr lang="pt-PT" dirty="0" err="1"/>
              <a:t>evaluate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55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C09224A5-E3BE-4D36-97FA-88D0B23EC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43" r="1" b="1"/>
          <a:stretch/>
        </p:blipFill>
        <p:spPr>
          <a:xfrm>
            <a:off x="2211" y="-29361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78A5111-91AB-4C04-AF4A-1477B1B6C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09" y="565408"/>
            <a:ext cx="6935657" cy="3274307"/>
          </a:xfrm>
        </p:spPr>
        <p:txBody>
          <a:bodyPr anchor="t">
            <a:normAutofit/>
          </a:bodyPr>
          <a:lstStyle/>
          <a:p>
            <a:pPr algn="ctr"/>
            <a:br>
              <a:rPr lang="pt-PT" dirty="0">
                <a:solidFill>
                  <a:srgbClr val="FFFFFF"/>
                </a:solidFill>
              </a:rPr>
            </a:br>
            <a:r>
              <a:rPr lang="pt-PT" sz="4000" dirty="0" err="1">
                <a:solidFill>
                  <a:srgbClr val="FFFFFF"/>
                </a:solidFill>
              </a:rPr>
              <a:t>Parallel</a:t>
            </a:r>
            <a:r>
              <a:rPr lang="pt-PT" sz="4000" dirty="0">
                <a:solidFill>
                  <a:srgbClr val="FFFFFF"/>
                </a:solidFill>
              </a:rPr>
              <a:t> </a:t>
            </a:r>
            <a:r>
              <a:rPr lang="pt-PT" sz="4000" dirty="0" err="1">
                <a:solidFill>
                  <a:srgbClr val="FFFFFF"/>
                </a:solidFill>
              </a:rPr>
              <a:t>Computing</a:t>
            </a:r>
            <a:br>
              <a:rPr lang="pt-PT" sz="2800" dirty="0">
                <a:solidFill>
                  <a:srgbClr val="FFFFFF"/>
                </a:solidFill>
              </a:rPr>
            </a:br>
            <a:br>
              <a:rPr lang="pt-PT" sz="2800" dirty="0">
                <a:solidFill>
                  <a:srgbClr val="FFFFFF"/>
                </a:solidFill>
              </a:rPr>
            </a:br>
            <a:r>
              <a:rPr lang="pt-PT" sz="2400" dirty="0" err="1">
                <a:solidFill>
                  <a:srgbClr val="FFFFFF"/>
                </a:solidFill>
              </a:rPr>
              <a:t>Parallelization</a:t>
            </a:r>
            <a:r>
              <a:rPr lang="pt-PT" sz="2400" dirty="0">
                <a:solidFill>
                  <a:srgbClr val="FFFFFF"/>
                </a:solidFill>
              </a:rPr>
              <a:t> </a:t>
            </a:r>
            <a:r>
              <a:rPr lang="pt-PT" sz="2400" dirty="0" err="1">
                <a:solidFill>
                  <a:srgbClr val="FFFFFF"/>
                </a:solidFill>
              </a:rPr>
              <a:t>of</a:t>
            </a:r>
            <a:r>
              <a:rPr lang="pt-PT" sz="2400" dirty="0">
                <a:solidFill>
                  <a:srgbClr val="FFFFFF"/>
                </a:solidFill>
              </a:rPr>
              <a:t> </a:t>
            </a:r>
            <a:r>
              <a:rPr lang="pt-PT" sz="2400" dirty="0" err="1">
                <a:solidFill>
                  <a:srgbClr val="FFFFFF"/>
                </a:solidFill>
              </a:rPr>
              <a:t>Bucket</a:t>
            </a:r>
            <a:r>
              <a:rPr lang="pt-PT" sz="2400" dirty="0">
                <a:solidFill>
                  <a:srgbClr val="FFFFFF"/>
                </a:solidFill>
              </a:rPr>
              <a:t> </a:t>
            </a:r>
            <a:r>
              <a:rPr lang="pt-PT" sz="2400" dirty="0" err="1">
                <a:solidFill>
                  <a:srgbClr val="FFFFFF"/>
                </a:solidFill>
              </a:rPr>
              <a:t>Sort</a:t>
            </a:r>
            <a:r>
              <a:rPr lang="pt-PT" sz="2400" dirty="0">
                <a:solidFill>
                  <a:srgbClr val="FFFFFF"/>
                </a:solidFill>
              </a:rPr>
              <a:t> </a:t>
            </a:r>
            <a:r>
              <a:rPr lang="pt-PT" sz="2400" dirty="0" err="1">
                <a:solidFill>
                  <a:srgbClr val="FFFFFF"/>
                </a:solidFill>
              </a:rPr>
              <a:t>Algorithm</a:t>
            </a:r>
            <a:endParaRPr lang="pt-PT" sz="2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304E2-5677-4D6A-9FCD-1270524B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65" y="3952031"/>
            <a:ext cx="7151357" cy="2272483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solidFill>
                  <a:srgbClr val="FFFFFF"/>
                </a:solidFill>
              </a:rPr>
              <a:t>Ana Filipa Rodrigues Pereira PG46978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rgbClr val="FFFFFF"/>
                </a:solidFill>
              </a:rPr>
              <a:t>Carolina Gil Afonso Santejo PG47102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rgbClr val="FFFFFF"/>
                </a:solidFill>
              </a:rPr>
              <a:t>Raquel Sofia Miranda da Costa PG47600</a:t>
            </a:r>
          </a:p>
        </p:txBody>
      </p:sp>
    </p:spTree>
    <p:extLst>
      <p:ext uri="{BB962C8B-B14F-4D97-AF65-F5344CB8AC3E}">
        <p14:creationId xmlns:p14="http://schemas.microsoft.com/office/powerpoint/2010/main" val="68348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E4AC1-6131-4E67-9681-D4F1E6E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Bucket</a:t>
            </a:r>
            <a:r>
              <a:rPr lang="pt-PT" dirty="0"/>
              <a:t> </a:t>
            </a:r>
            <a:r>
              <a:rPr lang="pt-PT" dirty="0" err="1"/>
              <a:t>Sort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EFF796-5D52-4ACF-AE02-323BF43A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steps in this algorithm:</a:t>
            </a:r>
          </a:p>
          <a:p>
            <a:pPr lvl="1"/>
            <a:r>
              <a:rPr lang="en-US" dirty="0"/>
              <a:t>Initialize an array of buckets</a:t>
            </a:r>
          </a:p>
          <a:p>
            <a:pPr lvl="1"/>
            <a:r>
              <a:rPr lang="en-US" dirty="0"/>
              <a:t>Insert each number of the array in the respective bucket</a:t>
            </a:r>
          </a:p>
          <a:p>
            <a:pPr lvl="1"/>
            <a:r>
              <a:rPr lang="en-US" dirty="0"/>
              <a:t>Sort each bucket</a:t>
            </a:r>
          </a:p>
          <a:p>
            <a:pPr lvl="1"/>
            <a:r>
              <a:rPr lang="en-US" dirty="0"/>
              <a:t>Put the numbers, now sorted, into the final array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864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AECAB-7DC7-413A-A9CE-C51EA4C9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Sequential</a:t>
            </a:r>
            <a:r>
              <a:rPr lang="pt-PT" dirty="0"/>
              <a:t> </a:t>
            </a:r>
            <a:r>
              <a:rPr lang="pt-PT" dirty="0" err="1"/>
              <a:t>Bucket</a:t>
            </a:r>
            <a:r>
              <a:rPr lang="pt-PT" dirty="0"/>
              <a:t> </a:t>
            </a:r>
            <a:r>
              <a:rPr lang="pt-PT" dirty="0" err="1"/>
              <a:t>Sort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80F211E-D63A-4CBD-8B28-8691AEF8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491" y="1886557"/>
            <a:ext cx="6421052" cy="4244120"/>
          </a:xfrm>
        </p:spPr>
      </p:pic>
      <p:sp>
        <p:nvSpPr>
          <p:cNvPr id="6" name="Chaveta à esquerda 5">
            <a:extLst>
              <a:ext uri="{FF2B5EF4-FFF2-40B4-BE49-F238E27FC236}">
                <a16:creationId xmlns:a16="http://schemas.microsoft.com/office/drawing/2014/main" id="{BC675855-3C8B-47B5-A9D2-8BDBB44B6B9D}"/>
              </a:ext>
            </a:extLst>
          </p:cNvPr>
          <p:cNvSpPr/>
          <p:nvPr/>
        </p:nvSpPr>
        <p:spPr>
          <a:xfrm>
            <a:off x="3644443" y="2453749"/>
            <a:ext cx="210510" cy="52627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haveta à esquerda 8">
            <a:extLst>
              <a:ext uri="{FF2B5EF4-FFF2-40B4-BE49-F238E27FC236}">
                <a16:creationId xmlns:a16="http://schemas.microsoft.com/office/drawing/2014/main" id="{65F3ED21-5894-442A-A35E-E848E0B64BE5}"/>
              </a:ext>
            </a:extLst>
          </p:cNvPr>
          <p:cNvSpPr/>
          <p:nvPr/>
        </p:nvSpPr>
        <p:spPr>
          <a:xfrm>
            <a:off x="3600457" y="3392142"/>
            <a:ext cx="254496" cy="97167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haveta à esquerda 9">
            <a:extLst>
              <a:ext uri="{FF2B5EF4-FFF2-40B4-BE49-F238E27FC236}">
                <a16:creationId xmlns:a16="http://schemas.microsoft.com/office/drawing/2014/main" id="{1ECD5EB3-C25E-412B-935C-C85956778EE5}"/>
              </a:ext>
            </a:extLst>
          </p:cNvPr>
          <p:cNvSpPr/>
          <p:nvPr/>
        </p:nvSpPr>
        <p:spPr>
          <a:xfrm>
            <a:off x="3644443" y="4594232"/>
            <a:ext cx="210510" cy="52627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haveta à esquerda 10">
            <a:extLst>
              <a:ext uri="{FF2B5EF4-FFF2-40B4-BE49-F238E27FC236}">
                <a16:creationId xmlns:a16="http://schemas.microsoft.com/office/drawing/2014/main" id="{4ADA52FA-8102-4787-8C9D-97E5475D7409}"/>
              </a:ext>
            </a:extLst>
          </p:cNvPr>
          <p:cNvSpPr/>
          <p:nvPr/>
        </p:nvSpPr>
        <p:spPr>
          <a:xfrm>
            <a:off x="3705712" y="5262241"/>
            <a:ext cx="149241" cy="259555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D3A01F-C6C8-4FEE-ACE9-FDE8141CBD1F}"/>
              </a:ext>
            </a:extLst>
          </p:cNvPr>
          <p:cNvSpPr txBox="1"/>
          <p:nvPr/>
        </p:nvSpPr>
        <p:spPr>
          <a:xfrm>
            <a:off x="875905" y="2453749"/>
            <a:ext cx="27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1: </a:t>
            </a:r>
            <a:r>
              <a:rPr lang="pt-PT" dirty="0" err="1"/>
              <a:t>Initialize</a:t>
            </a:r>
            <a:r>
              <a:rPr lang="pt-PT" dirty="0"/>
              <a:t> </a:t>
            </a:r>
            <a:r>
              <a:rPr lang="pt-PT" dirty="0" err="1"/>
              <a:t>array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1C50EC-6336-4DB7-91B3-EB8A69023504}"/>
              </a:ext>
            </a:extLst>
          </p:cNvPr>
          <p:cNvSpPr txBox="1"/>
          <p:nvPr/>
        </p:nvSpPr>
        <p:spPr>
          <a:xfrm>
            <a:off x="875905" y="3527088"/>
            <a:ext cx="252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2: </a:t>
            </a:r>
            <a:r>
              <a:rPr lang="pt-PT" dirty="0" err="1"/>
              <a:t>Insertion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numbers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buckets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03284C-173A-49F3-B065-0A9ECE11778E}"/>
              </a:ext>
            </a:extLst>
          </p:cNvPr>
          <p:cNvSpPr txBox="1"/>
          <p:nvPr/>
        </p:nvSpPr>
        <p:spPr>
          <a:xfrm>
            <a:off x="838200" y="4620449"/>
            <a:ext cx="25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3: </a:t>
            </a:r>
            <a:r>
              <a:rPr lang="pt-PT" dirty="0" err="1"/>
              <a:t>Sorting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buckets</a:t>
            </a:r>
            <a:r>
              <a:rPr lang="pt-PT" dirty="0"/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FA2EB1-74EF-422A-958E-A477FB8F47B3}"/>
              </a:ext>
            </a:extLst>
          </p:cNvPr>
          <p:cNvSpPr txBox="1"/>
          <p:nvPr/>
        </p:nvSpPr>
        <p:spPr>
          <a:xfrm>
            <a:off x="838200" y="5120505"/>
            <a:ext cx="252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4: </a:t>
            </a:r>
            <a:r>
              <a:rPr lang="pt-PT" dirty="0" err="1"/>
              <a:t>Putting</a:t>
            </a:r>
            <a:r>
              <a:rPr lang="pt-PT" dirty="0"/>
              <a:t> </a:t>
            </a:r>
            <a:r>
              <a:rPr lang="pt-PT" dirty="0" err="1"/>
              <a:t>sorted</a:t>
            </a:r>
            <a:r>
              <a:rPr lang="pt-PT" dirty="0"/>
              <a:t> </a:t>
            </a:r>
            <a:r>
              <a:rPr lang="pt-PT" dirty="0" err="1"/>
              <a:t>numbers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buckets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4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EB59E-A304-4257-A311-06233EF2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295523"/>
            <a:ext cx="10515600" cy="1325563"/>
          </a:xfrm>
        </p:spPr>
        <p:txBody>
          <a:bodyPr/>
          <a:lstStyle/>
          <a:p>
            <a:r>
              <a:rPr lang="pt-PT" dirty="0" err="1"/>
              <a:t>Sequential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optimizations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30CD8B-AC17-4787-8154-3FA7EB55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26" y="1642785"/>
            <a:ext cx="10515600" cy="3821778"/>
          </a:xfrm>
        </p:spPr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: </a:t>
            </a:r>
            <a:r>
              <a:rPr lang="pt-PT" dirty="0" err="1"/>
              <a:t>loop</a:t>
            </a:r>
            <a:r>
              <a:rPr lang="pt-PT" dirty="0"/>
              <a:t> </a:t>
            </a:r>
            <a:r>
              <a:rPr lang="pt-PT" dirty="0" err="1"/>
              <a:t>unrolling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vectorization</a:t>
            </a:r>
            <a:endParaRPr lang="pt-PT" dirty="0"/>
          </a:p>
          <a:p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loop</a:t>
            </a:r>
            <a:r>
              <a:rPr lang="pt-PT" dirty="0"/>
              <a:t> </a:t>
            </a:r>
            <a:r>
              <a:rPr lang="pt-PT" dirty="0" err="1"/>
              <a:t>unroll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vectorization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applied</a:t>
            </a:r>
            <a:r>
              <a:rPr lang="pt-PT" dirty="0"/>
              <a:t> </a:t>
            </a:r>
            <a:r>
              <a:rPr lang="pt-PT" dirty="0" err="1"/>
              <a:t>individually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didn’t</a:t>
            </a:r>
            <a:r>
              <a:rPr lang="pt-PT" dirty="0"/>
              <a:t>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much</a:t>
            </a:r>
            <a:endParaRPr lang="pt-PT" dirty="0"/>
          </a:p>
          <a:p>
            <a:r>
              <a:rPr lang="pt-PT" dirty="0" err="1"/>
              <a:t>However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applied</a:t>
            </a:r>
            <a:r>
              <a:rPr lang="pt-PT" dirty="0"/>
              <a:t> </a:t>
            </a:r>
            <a:r>
              <a:rPr lang="pt-PT" dirty="0" err="1"/>
              <a:t>simultaneously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noticeable</a:t>
            </a:r>
            <a:r>
              <a:rPr lang="pt-PT" dirty="0"/>
              <a:t> a </a:t>
            </a:r>
            <a:r>
              <a:rPr lang="pt-PT" dirty="0" err="1"/>
              <a:t>reduction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instructions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Wall </a:t>
            </a:r>
            <a:r>
              <a:rPr lang="pt-PT" dirty="0" err="1"/>
              <a:t>clock</a:t>
            </a:r>
            <a:r>
              <a:rPr lang="pt-PT" dirty="0"/>
              <a:t> time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clock</a:t>
            </a:r>
            <a:r>
              <a:rPr lang="pt-PT" dirty="0"/>
              <a:t> </a:t>
            </a:r>
            <a:r>
              <a:rPr lang="pt-PT" dirty="0" err="1"/>
              <a:t>cycles</a:t>
            </a:r>
            <a:r>
              <a:rPr lang="pt-PT" dirty="0"/>
              <a:t> (as </a:t>
            </a:r>
            <a:r>
              <a:rPr lang="pt-PT" dirty="0" err="1"/>
              <a:t>expected</a:t>
            </a:r>
            <a:r>
              <a:rPr lang="pt-PT" dirty="0"/>
              <a:t>).</a:t>
            </a:r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improvement</a:t>
            </a:r>
            <a:r>
              <a:rPr lang="pt-PT" dirty="0"/>
              <a:t> </a:t>
            </a:r>
            <a:r>
              <a:rPr lang="pt-PT" dirty="0" err="1"/>
              <a:t>wasn’t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significantly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D940DC-B954-41F0-AFD4-E7C70802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05429"/>
              </p:ext>
            </p:extLst>
          </p:nvPr>
        </p:nvGraphicFramePr>
        <p:xfrm>
          <a:off x="3745887" y="3861063"/>
          <a:ext cx="5158474" cy="212586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94340">
                  <a:extLst>
                    <a:ext uri="{9D8B030D-6E8A-4147-A177-3AD203B41FA5}">
                      <a16:colId xmlns:a16="http://schemas.microsoft.com/office/drawing/2014/main" val="4211211887"/>
                    </a:ext>
                  </a:extLst>
                </a:gridCol>
                <a:gridCol w="1732067">
                  <a:extLst>
                    <a:ext uri="{9D8B030D-6E8A-4147-A177-3AD203B41FA5}">
                      <a16:colId xmlns:a16="http://schemas.microsoft.com/office/drawing/2014/main" val="87990828"/>
                    </a:ext>
                  </a:extLst>
                </a:gridCol>
                <a:gridCol w="1732067">
                  <a:extLst>
                    <a:ext uri="{9D8B030D-6E8A-4147-A177-3AD203B41FA5}">
                      <a16:colId xmlns:a16="http://schemas.microsoft.com/office/drawing/2014/main" val="1072268004"/>
                    </a:ext>
                  </a:extLst>
                </a:gridCol>
              </a:tblGrid>
              <a:tr h="4730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Num. Buckets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Flags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3334"/>
                  </a:ext>
                </a:extLst>
              </a:tr>
              <a:tr h="72251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 loop-unrolling and no vectorization (-O2)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loop-unrolling and vectorization (-O3)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7182813"/>
                  </a:ext>
                </a:extLst>
              </a:tr>
              <a:tr h="310107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effectLst/>
                        </a:rPr>
                        <a:t>30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18763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17786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5369351"/>
                  </a:ext>
                </a:extLst>
              </a:tr>
              <a:tr h="310107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300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19057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17477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909679"/>
                  </a:ext>
                </a:extLst>
              </a:tr>
              <a:tr h="310107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3000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19107 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17841 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35343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12AAFBF-B6C8-44D2-A3E1-F14C369E9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9000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8138" algn="l"/>
              </a:tabLst>
            </a:pP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Note: Wall clock time in the sequential version when the size of the input array is 500000 </a:t>
            </a:r>
            <a:r>
              <a:rPr kumimoji="0" lang="en-US" altLang="pt-PT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elems</a:t>
            </a: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; </a:t>
            </a:r>
            <a:endParaRPr kumimoji="0" lang="en-US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8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F45AA-4BDA-4CB0-BF7A-DAC5D0D4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Sequential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optimizations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BB02F4-C30A-42B0-87F1-0EB0B99D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8622"/>
            <a:ext cx="10515600" cy="3821778"/>
          </a:xfrm>
        </p:spPr>
        <p:txBody>
          <a:bodyPr/>
          <a:lstStyle/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optimizations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L1 cache misses </a:t>
            </a:r>
            <a:r>
              <a:rPr lang="pt-PT" dirty="0" err="1"/>
              <a:t>stays</a:t>
            </a:r>
            <a:r>
              <a:rPr lang="pt-PT" dirty="0"/>
              <a:t> </a:t>
            </a:r>
            <a:r>
              <a:rPr lang="pt-PT" dirty="0" err="1"/>
              <a:t>practically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L2 cache misses </a:t>
            </a:r>
            <a:r>
              <a:rPr lang="pt-PT" dirty="0" err="1"/>
              <a:t>increases</a:t>
            </a:r>
            <a:r>
              <a:rPr lang="pt-PT" dirty="0"/>
              <a:t> </a:t>
            </a:r>
            <a:r>
              <a:rPr lang="pt-PT" dirty="0" err="1"/>
              <a:t>significantly</a:t>
            </a:r>
            <a:endParaRPr lang="pt-PT" dirty="0"/>
          </a:p>
          <a:p>
            <a:r>
              <a:rPr lang="pt-PT" dirty="0"/>
              <a:t>In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sequential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loop</a:t>
            </a:r>
            <a:r>
              <a:rPr lang="pt-PT" dirty="0"/>
              <a:t> </a:t>
            </a:r>
            <a:r>
              <a:rPr lang="pt-PT" dirty="0" err="1"/>
              <a:t>unrolling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vectorization</a:t>
            </a:r>
            <a:r>
              <a:rPr lang="pt-PT" dirty="0"/>
              <a:t> 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much</a:t>
            </a:r>
            <a:r>
              <a:rPr lang="pt-PT" dirty="0"/>
              <a:t> </a:t>
            </a:r>
            <a:r>
              <a:rPr lang="pt-PT" dirty="0" err="1"/>
              <a:t>impact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overall</a:t>
            </a:r>
            <a:r>
              <a:rPr lang="pt-PT" dirty="0"/>
              <a:t> performance.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E37B5C-485E-4DFA-ABCF-55B4D72B3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70348"/>
              </p:ext>
            </p:extLst>
          </p:nvPr>
        </p:nvGraphicFramePr>
        <p:xfrm>
          <a:off x="3079750" y="3808949"/>
          <a:ext cx="5149851" cy="212145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81464">
                  <a:extLst>
                    <a:ext uri="{9D8B030D-6E8A-4147-A177-3AD203B41FA5}">
                      <a16:colId xmlns:a16="http://schemas.microsoft.com/office/drawing/2014/main" val="3428106472"/>
                    </a:ext>
                  </a:extLst>
                </a:gridCol>
                <a:gridCol w="1046052">
                  <a:extLst>
                    <a:ext uri="{9D8B030D-6E8A-4147-A177-3AD203B41FA5}">
                      <a16:colId xmlns:a16="http://schemas.microsoft.com/office/drawing/2014/main" val="11193052"/>
                    </a:ext>
                  </a:extLst>
                </a:gridCol>
                <a:gridCol w="1048645">
                  <a:extLst>
                    <a:ext uri="{9D8B030D-6E8A-4147-A177-3AD203B41FA5}">
                      <a16:colId xmlns:a16="http://schemas.microsoft.com/office/drawing/2014/main" val="1503469856"/>
                    </a:ext>
                  </a:extLst>
                </a:gridCol>
                <a:gridCol w="1042488">
                  <a:extLst>
                    <a:ext uri="{9D8B030D-6E8A-4147-A177-3AD203B41FA5}">
                      <a16:colId xmlns:a16="http://schemas.microsoft.com/office/drawing/2014/main" val="3133263881"/>
                    </a:ext>
                  </a:extLst>
                </a:gridCol>
                <a:gridCol w="1031202">
                  <a:extLst>
                    <a:ext uri="{9D8B030D-6E8A-4147-A177-3AD203B41FA5}">
                      <a16:colId xmlns:a16="http://schemas.microsoft.com/office/drawing/2014/main" val="2117319330"/>
                    </a:ext>
                  </a:extLst>
                </a:gridCol>
              </a:tblGrid>
              <a:tr h="193618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Num. Buckets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Flags</a:t>
                      </a:r>
                      <a:endParaRPr lang="pt-PT" sz="1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88832"/>
                  </a:ext>
                </a:extLst>
              </a:tr>
              <a:tr h="66700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 loop-unrolling and no vectorization (-O2)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loop-unrolling and vectorization (-O3)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01003"/>
                  </a:ext>
                </a:extLst>
              </a:tr>
              <a:tr h="19361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L1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L2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L1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L2</a:t>
                      </a:r>
                      <a:endParaRPr lang="pt-PT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2251231"/>
                  </a:ext>
                </a:extLst>
              </a:tr>
              <a:tr h="355736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30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300051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13202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299654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69937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616943"/>
                  </a:ext>
                </a:extLst>
              </a:tr>
              <a:tr h="355736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300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221291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24023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222195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80577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5034422"/>
                  </a:ext>
                </a:extLst>
              </a:tr>
              <a:tr h="355736"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effectLst/>
                        </a:rPr>
                        <a:t>3000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219442</a:t>
                      </a:r>
                      <a:endParaRPr lang="pt-PT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39749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216243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96252</a:t>
                      </a:r>
                      <a:endParaRPr lang="pt-PT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74776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A31AC77-2CCC-4804-A7FE-86E49561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59861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8138" algn="l"/>
              </a:tabLst>
            </a:pP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Note: Cache misses in the sequential version when the size of the input array is 500000 </a:t>
            </a:r>
            <a:r>
              <a:rPr kumimoji="0" lang="en-US" altLang="pt-PT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elems</a:t>
            </a:r>
            <a:r>
              <a:rPr kumimoji="0" lang="en-US" altLang="pt-PT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; </a:t>
            </a:r>
            <a:endParaRPr kumimoji="0" lang="pt-PT" altLang="pt-P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138" algn="l"/>
              </a:tabLst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2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C2CC2-350A-40FD-8554-7EC5BFBF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Bucket</a:t>
            </a:r>
            <a:r>
              <a:rPr lang="pt-PT" dirty="0"/>
              <a:t> </a:t>
            </a:r>
            <a:r>
              <a:rPr lang="pt-PT" dirty="0" err="1"/>
              <a:t>Sort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804521-7EB5-46F4-9E5F-813EC17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852186"/>
          </a:xfrm>
        </p:spPr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sequential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paralelized</a:t>
            </a:r>
            <a:r>
              <a:rPr lang="pt-PT" dirty="0"/>
              <a:t> as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, </a:t>
            </a:r>
            <a:r>
              <a:rPr lang="pt-PT" dirty="0" err="1"/>
              <a:t>due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fact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lead to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accessing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bucket</a:t>
            </a:r>
            <a:endParaRPr lang="pt-PT" dirty="0"/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necessary</a:t>
            </a:r>
            <a:r>
              <a:rPr lang="pt-PT" dirty="0"/>
              <a:t> to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outter</a:t>
            </a:r>
            <a:r>
              <a:rPr lang="pt-PT" dirty="0"/>
              <a:t> </a:t>
            </a:r>
            <a:r>
              <a:rPr lang="pt-PT" dirty="0" err="1"/>
              <a:t>loop</a:t>
            </a:r>
            <a:r>
              <a:rPr lang="pt-PT" dirty="0"/>
              <a:t> </a:t>
            </a:r>
            <a:r>
              <a:rPr lang="pt-PT" dirty="0" err="1"/>
              <a:t>go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buckets</a:t>
            </a:r>
            <a:r>
              <a:rPr lang="pt-PT" dirty="0"/>
              <a:t>.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said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sure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thread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acess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bucket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48327E-8300-44AF-B1AD-C2C75F7E7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64" b="38258"/>
          <a:stretch/>
        </p:blipFill>
        <p:spPr>
          <a:xfrm>
            <a:off x="4928059" y="4579952"/>
            <a:ext cx="6425741" cy="1248354"/>
          </a:xfrm>
          <a:prstGeom prst="rect">
            <a:avLst/>
          </a:prstGeom>
        </p:spPr>
      </p:pic>
      <p:sp>
        <p:nvSpPr>
          <p:cNvPr id="5" name="Chaveta à esquerda 4">
            <a:extLst>
              <a:ext uri="{FF2B5EF4-FFF2-40B4-BE49-F238E27FC236}">
                <a16:creationId xmlns:a16="http://schemas.microsoft.com/office/drawing/2014/main" id="{87C90E4C-5ADD-4890-AAC2-2B56B9043C85}"/>
              </a:ext>
            </a:extLst>
          </p:cNvPr>
          <p:cNvSpPr/>
          <p:nvPr/>
        </p:nvSpPr>
        <p:spPr>
          <a:xfrm>
            <a:off x="4618225" y="4659464"/>
            <a:ext cx="216169" cy="103845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77476A-FDBE-42CA-81B9-31A33D46F2B8}"/>
              </a:ext>
            </a:extLst>
          </p:cNvPr>
          <p:cNvSpPr txBox="1"/>
          <p:nvPr/>
        </p:nvSpPr>
        <p:spPr>
          <a:xfrm>
            <a:off x="2808071" y="4994024"/>
            <a:ext cx="27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Critical</a:t>
            </a:r>
            <a:r>
              <a:rPr lang="pt-PT" dirty="0"/>
              <a:t> </a:t>
            </a:r>
            <a:r>
              <a:rPr lang="pt-PT" dirty="0" err="1"/>
              <a:t>section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30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41E6F-5D3F-4076-9927-CDE4C8EF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333623"/>
            <a:ext cx="10515600" cy="1325563"/>
          </a:xfrm>
        </p:spPr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Bucket</a:t>
            </a:r>
            <a:r>
              <a:rPr lang="pt-PT" dirty="0"/>
              <a:t> </a:t>
            </a:r>
            <a:r>
              <a:rPr lang="pt-PT" dirty="0" err="1"/>
              <a:t>Sort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45059B1-AC54-40FF-9B26-7F4C59E61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815" y="743442"/>
            <a:ext cx="5667785" cy="5371115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6A86796-07C7-4BE2-BFDB-BAF32A745988}"/>
              </a:ext>
            </a:extLst>
          </p:cNvPr>
          <p:cNvSpPr txBox="1">
            <a:spLocks/>
          </p:cNvSpPr>
          <p:nvPr/>
        </p:nvSpPr>
        <p:spPr>
          <a:xfrm>
            <a:off x="666750" y="327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Parallel Bucket Sort</a:t>
            </a:r>
            <a:endParaRPr lang="pt-PT" dirty="0"/>
          </a:p>
        </p:txBody>
      </p:sp>
      <p:sp>
        <p:nvSpPr>
          <p:cNvPr id="7" name="Chaveta à esquerda 6">
            <a:extLst>
              <a:ext uri="{FF2B5EF4-FFF2-40B4-BE49-F238E27FC236}">
                <a16:creationId xmlns:a16="http://schemas.microsoft.com/office/drawing/2014/main" id="{C28D943B-F191-42A1-A15E-AD3B0948387A}"/>
              </a:ext>
            </a:extLst>
          </p:cNvPr>
          <p:cNvSpPr/>
          <p:nvPr/>
        </p:nvSpPr>
        <p:spPr>
          <a:xfrm>
            <a:off x="5258832" y="1372888"/>
            <a:ext cx="210510" cy="52627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haveta à esquerda 7">
            <a:extLst>
              <a:ext uri="{FF2B5EF4-FFF2-40B4-BE49-F238E27FC236}">
                <a16:creationId xmlns:a16="http://schemas.microsoft.com/office/drawing/2014/main" id="{E24C4330-646B-42E9-8613-AB92AF7D3198}"/>
              </a:ext>
            </a:extLst>
          </p:cNvPr>
          <p:cNvSpPr/>
          <p:nvPr/>
        </p:nvSpPr>
        <p:spPr>
          <a:xfrm>
            <a:off x="5223814" y="2607504"/>
            <a:ext cx="245528" cy="1135931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haveta à esquerda 8">
            <a:extLst>
              <a:ext uri="{FF2B5EF4-FFF2-40B4-BE49-F238E27FC236}">
                <a16:creationId xmlns:a16="http://schemas.microsoft.com/office/drawing/2014/main" id="{3728BC0C-67A4-42E8-AD79-2333A6A75FF2}"/>
              </a:ext>
            </a:extLst>
          </p:cNvPr>
          <p:cNvSpPr/>
          <p:nvPr/>
        </p:nvSpPr>
        <p:spPr>
          <a:xfrm>
            <a:off x="5214959" y="3977003"/>
            <a:ext cx="263237" cy="349056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haveta à esquerda 9">
            <a:extLst>
              <a:ext uri="{FF2B5EF4-FFF2-40B4-BE49-F238E27FC236}">
                <a16:creationId xmlns:a16="http://schemas.microsoft.com/office/drawing/2014/main" id="{B9E95474-AD35-43D8-91F0-B8A77477051E}"/>
              </a:ext>
            </a:extLst>
          </p:cNvPr>
          <p:cNvSpPr/>
          <p:nvPr/>
        </p:nvSpPr>
        <p:spPr>
          <a:xfrm>
            <a:off x="5258832" y="4691753"/>
            <a:ext cx="210510" cy="48564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DAE83C-D75F-46DB-BFBD-76181C4414D6}"/>
              </a:ext>
            </a:extLst>
          </p:cNvPr>
          <p:cNvSpPr txBox="1"/>
          <p:nvPr/>
        </p:nvSpPr>
        <p:spPr>
          <a:xfrm>
            <a:off x="1361121" y="1426600"/>
            <a:ext cx="344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1: </a:t>
            </a:r>
            <a:r>
              <a:rPr lang="pt-PT" dirty="0" err="1"/>
              <a:t>Initialize</a:t>
            </a:r>
            <a:r>
              <a:rPr lang="pt-PT" dirty="0"/>
              <a:t> </a:t>
            </a:r>
            <a:r>
              <a:rPr lang="pt-PT" dirty="0" err="1"/>
              <a:t>array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buckets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8DB699-CDE3-41C9-B352-2461D1F50F48}"/>
              </a:ext>
            </a:extLst>
          </p:cNvPr>
          <p:cNvSpPr txBox="1"/>
          <p:nvPr/>
        </p:nvSpPr>
        <p:spPr>
          <a:xfrm>
            <a:off x="1426709" y="2913870"/>
            <a:ext cx="355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2: </a:t>
            </a:r>
            <a:r>
              <a:rPr lang="pt-PT" dirty="0" err="1"/>
              <a:t>Insertion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numbers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buckets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9FEB32-87D8-4359-90DF-408C45B6676E}"/>
              </a:ext>
            </a:extLst>
          </p:cNvPr>
          <p:cNvSpPr txBox="1"/>
          <p:nvPr/>
        </p:nvSpPr>
        <p:spPr>
          <a:xfrm>
            <a:off x="1365233" y="3956727"/>
            <a:ext cx="355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3: </a:t>
            </a:r>
            <a:r>
              <a:rPr lang="pt-PT" dirty="0" err="1"/>
              <a:t>Sorting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buckets</a:t>
            </a:r>
            <a:r>
              <a:rPr lang="pt-PT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7C2334-7952-4FD3-9EE2-3E1104ADC702}"/>
              </a:ext>
            </a:extLst>
          </p:cNvPr>
          <p:cNvSpPr txBox="1"/>
          <p:nvPr/>
        </p:nvSpPr>
        <p:spPr>
          <a:xfrm>
            <a:off x="1324269" y="4691753"/>
            <a:ext cx="375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4: </a:t>
            </a:r>
            <a:r>
              <a:rPr lang="pt-PT" dirty="0" err="1"/>
              <a:t>Putting</a:t>
            </a:r>
            <a:r>
              <a:rPr lang="pt-PT" dirty="0"/>
              <a:t> </a:t>
            </a:r>
            <a:r>
              <a:rPr lang="pt-PT" dirty="0" err="1"/>
              <a:t>sorted</a:t>
            </a:r>
            <a:r>
              <a:rPr lang="pt-PT" dirty="0"/>
              <a:t> </a:t>
            </a:r>
            <a:r>
              <a:rPr lang="pt-PT" dirty="0" err="1"/>
              <a:t>numbers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buckets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115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8A812-C307-4FEC-9543-3142674F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Compromises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21E6A1-1EA2-459D-A1A3-599D43C2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948"/>
            <a:ext cx="10515600" cy="3822932"/>
          </a:xfrm>
        </p:spPr>
        <p:txBody>
          <a:bodyPr/>
          <a:lstStyle/>
          <a:p>
            <a:r>
              <a:rPr lang="pt-PT" dirty="0"/>
              <a:t>For </a:t>
            </a:r>
            <a:r>
              <a:rPr lang="pt-PT" dirty="0" err="1"/>
              <a:t>every</a:t>
            </a:r>
            <a:r>
              <a:rPr lang="pt-PT" dirty="0"/>
              <a:t> </a:t>
            </a:r>
            <a:r>
              <a:rPr lang="pt-PT" dirty="0" err="1"/>
              <a:t>bucket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to </a:t>
            </a:r>
            <a:r>
              <a:rPr lang="pt-PT" dirty="0" err="1"/>
              <a:t>iterate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elements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unsorted</a:t>
            </a:r>
            <a:r>
              <a:rPr lang="pt-PT" dirty="0"/>
              <a:t> </a:t>
            </a:r>
            <a:r>
              <a:rPr lang="pt-PT" dirty="0" err="1"/>
              <a:t>array</a:t>
            </a:r>
            <a:r>
              <a:rPr lang="pt-PT" dirty="0"/>
              <a:t> in </a:t>
            </a:r>
            <a:r>
              <a:rPr lang="pt-PT" dirty="0" err="1"/>
              <a:t>order</a:t>
            </a:r>
            <a:r>
              <a:rPr lang="pt-PT" dirty="0"/>
              <a:t> to </a:t>
            </a:r>
            <a:r>
              <a:rPr lang="pt-PT" dirty="0" err="1"/>
              <a:t>know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current</a:t>
            </a:r>
            <a:r>
              <a:rPr lang="pt-PT" dirty="0"/>
              <a:t> </a:t>
            </a:r>
            <a:r>
              <a:rPr lang="pt-PT" dirty="0" err="1"/>
              <a:t>element</a:t>
            </a:r>
            <a:r>
              <a:rPr lang="pt-PT" dirty="0"/>
              <a:t> </a:t>
            </a:r>
            <a:r>
              <a:rPr lang="pt-PT" dirty="0" err="1"/>
              <a:t>belongs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bucket</a:t>
            </a:r>
            <a:endParaRPr lang="pt-PT" dirty="0"/>
          </a:p>
          <a:p>
            <a:r>
              <a:rPr lang="pt-PT" dirty="0"/>
              <a:t> </a:t>
            </a:r>
            <a:r>
              <a:rPr lang="en-US" dirty="0"/>
              <a:t>Considering n the size of unsorted array and </a:t>
            </a:r>
            <a:r>
              <a:rPr lang="en-US" dirty="0" err="1"/>
              <a:t>n_buckets</a:t>
            </a:r>
            <a:r>
              <a:rPr lang="en-US" dirty="0"/>
              <a:t> the total number of buckets, the total number of iterations will increase from n (sequential) to n*</a:t>
            </a:r>
            <a:r>
              <a:rPr lang="en-US" dirty="0" err="1"/>
              <a:t>n_buckets</a:t>
            </a:r>
            <a:r>
              <a:rPr lang="en-US" dirty="0"/>
              <a:t> (parallelized)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559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E1EBC-D397-40C6-9BC2-A7B901E7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OpenMP</a:t>
            </a:r>
            <a:r>
              <a:rPr lang="pt-PT" dirty="0"/>
              <a:t> </a:t>
            </a:r>
            <a:r>
              <a:rPr lang="pt-PT" dirty="0">
                <a:latin typeface="+mn-lt"/>
              </a:rPr>
              <a:t>-</a:t>
            </a:r>
            <a:r>
              <a:rPr lang="pt-PT" dirty="0"/>
              <a:t> </a:t>
            </a:r>
            <a:r>
              <a:rPr lang="pt-PT" dirty="0" err="1"/>
              <a:t>pragma</a:t>
            </a:r>
            <a:r>
              <a:rPr lang="pt-PT" dirty="0"/>
              <a:t> </a:t>
            </a:r>
            <a:r>
              <a:rPr lang="pt-PT" dirty="0" err="1"/>
              <a:t>clauses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F63B18-9E3F-4CFC-B465-818C61A7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Pragma</a:t>
            </a:r>
            <a:r>
              <a:rPr lang="pt-PT" b="1" dirty="0"/>
              <a:t> </a:t>
            </a:r>
            <a:r>
              <a:rPr lang="pt-PT" b="1" dirty="0" err="1"/>
              <a:t>omp</a:t>
            </a:r>
            <a:r>
              <a:rPr lang="pt-PT" b="1" dirty="0"/>
              <a:t> </a:t>
            </a:r>
            <a:r>
              <a:rPr lang="pt-PT" b="1" dirty="0" err="1"/>
              <a:t>parallel</a:t>
            </a:r>
            <a:r>
              <a:rPr lang="pt-PT" b="1" dirty="0"/>
              <a:t> :</a:t>
            </a:r>
            <a:r>
              <a:rPr lang="pt-PT" dirty="0"/>
              <a:t> </a:t>
            </a:r>
            <a:r>
              <a:rPr lang="pt-PT" dirty="0" err="1"/>
              <a:t>Delimitates</a:t>
            </a:r>
            <a:r>
              <a:rPr lang="pt-PT" dirty="0"/>
              <a:t> a </a:t>
            </a:r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region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creates</a:t>
            </a:r>
            <a:r>
              <a:rPr lang="pt-PT" dirty="0"/>
              <a:t> a set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  <a:p>
            <a:r>
              <a:rPr lang="pt-PT" b="1" dirty="0" err="1"/>
              <a:t>Pragma</a:t>
            </a:r>
            <a:r>
              <a:rPr lang="pt-PT" b="1" dirty="0"/>
              <a:t> </a:t>
            </a:r>
            <a:r>
              <a:rPr lang="pt-PT" b="1" dirty="0" err="1"/>
              <a:t>omp</a:t>
            </a:r>
            <a:r>
              <a:rPr lang="pt-PT" b="1" dirty="0"/>
              <a:t> for Schedule (</a:t>
            </a:r>
            <a:r>
              <a:rPr lang="pt-PT" b="1" dirty="0" err="1"/>
              <a:t>dynamic</a:t>
            </a:r>
            <a:r>
              <a:rPr lang="pt-PT" b="1" dirty="0"/>
              <a:t>) :</a:t>
            </a:r>
            <a:r>
              <a:rPr lang="pt-PT" dirty="0"/>
              <a:t> </a:t>
            </a:r>
            <a:r>
              <a:rPr lang="pt-PT" dirty="0" err="1"/>
              <a:t>Dynamically</a:t>
            </a:r>
            <a:r>
              <a:rPr lang="pt-PT" dirty="0"/>
              <a:t> </a:t>
            </a:r>
            <a:r>
              <a:rPr lang="pt-PT" dirty="0" err="1"/>
              <a:t>assigns</a:t>
            </a:r>
            <a:r>
              <a:rPr lang="pt-PT" dirty="0"/>
              <a:t> </a:t>
            </a:r>
            <a:r>
              <a:rPr lang="pt-PT" dirty="0" err="1"/>
              <a:t>workload</a:t>
            </a:r>
            <a:r>
              <a:rPr lang="pt-PT" dirty="0"/>
              <a:t> to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become</a:t>
            </a:r>
            <a:r>
              <a:rPr lang="pt-PT" dirty="0"/>
              <a:t> free</a:t>
            </a:r>
          </a:p>
          <a:p>
            <a:r>
              <a:rPr lang="pt-PT" b="1" dirty="0" err="1"/>
              <a:t>Pragma</a:t>
            </a:r>
            <a:r>
              <a:rPr lang="pt-PT" b="1" dirty="0"/>
              <a:t> </a:t>
            </a:r>
            <a:r>
              <a:rPr lang="pt-PT" b="1" dirty="0" err="1"/>
              <a:t>omp</a:t>
            </a:r>
            <a:r>
              <a:rPr lang="pt-PT" b="1" dirty="0"/>
              <a:t> </a:t>
            </a:r>
            <a:r>
              <a:rPr lang="pt-PT" b="1" dirty="0" err="1"/>
              <a:t>barrier</a:t>
            </a:r>
            <a:r>
              <a:rPr lang="pt-PT" b="1" dirty="0"/>
              <a:t>:</a:t>
            </a:r>
            <a:r>
              <a:rPr lang="pt-PT" dirty="0"/>
              <a:t>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step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inserting</a:t>
            </a:r>
            <a:r>
              <a:rPr lang="pt-PT" dirty="0"/>
              <a:t> </a:t>
            </a:r>
            <a:r>
              <a:rPr lang="pt-PT" dirty="0" err="1"/>
              <a:t>elements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buckets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sure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finished</a:t>
            </a:r>
            <a:r>
              <a:rPr lang="pt-PT" dirty="0"/>
              <a:t> </a:t>
            </a:r>
            <a:r>
              <a:rPr lang="pt-PT" dirty="0" err="1"/>
              <a:t>allocating</a:t>
            </a:r>
            <a:r>
              <a:rPr lang="pt-PT" dirty="0"/>
              <a:t> </a:t>
            </a:r>
            <a:r>
              <a:rPr lang="pt-PT" dirty="0" err="1"/>
              <a:t>buckets</a:t>
            </a: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704569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Office PowerPoint</Application>
  <PresentationFormat>Ecrã Panorâmico</PresentationFormat>
  <Paragraphs>235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Cambria Math</vt:lpstr>
      <vt:lpstr>Footlight MT Light</vt:lpstr>
      <vt:lpstr>Times New Roman</vt:lpstr>
      <vt:lpstr>ArchVTI</vt:lpstr>
      <vt:lpstr> Parallel Computing  Parallelization of Bucket Sort Algorithm</vt:lpstr>
      <vt:lpstr>Bucket Sort Algorithm</vt:lpstr>
      <vt:lpstr>Sequential Bucket Sort</vt:lpstr>
      <vt:lpstr>Sequential algorithm optimizations</vt:lpstr>
      <vt:lpstr>Sequential algorithm optimizations</vt:lpstr>
      <vt:lpstr>Parallel Bucket Sort</vt:lpstr>
      <vt:lpstr>Parallel Bucket Sort</vt:lpstr>
      <vt:lpstr>Compromises of the parallel algorithm</vt:lpstr>
      <vt:lpstr>OpenMP - pragma clauses</vt:lpstr>
      <vt:lpstr>Performance evaluation</vt:lpstr>
      <vt:lpstr>Performance evaluation</vt:lpstr>
      <vt:lpstr>Performance evaluation</vt:lpstr>
      <vt:lpstr>Strong scalability analysis</vt:lpstr>
      <vt:lpstr>Weak scalability analysis</vt:lpstr>
      <vt:lpstr>Conclusion</vt:lpstr>
      <vt:lpstr> Parallel Computing  Parallelization of Bucket Sort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Parallel Computing  Parallelization of Bucket Sort Algorithm</dc:title>
  <dc:creator>Ana Filipa Pereira</dc:creator>
  <cp:lastModifiedBy>Carolina Gil Afonso Santejo</cp:lastModifiedBy>
  <cp:revision>6</cp:revision>
  <dcterms:created xsi:type="dcterms:W3CDTF">2022-01-19T17:30:49Z</dcterms:created>
  <dcterms:modified xsi:type="dcterms:W3CDTF">2022-01-20T14:32:17Z</dcterms:modified>
</cp:coreProperties>
</file>