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4"/>
  </p:sldMasterIdLst>
  <p:notesMasterIdLst>
    <p:notesMasterId r:id="rId54"/>
  </p:notesMasterIdLst>
  <p:sldIdLst>
    <p:sldId id="256" r:id="rId5"/>
    <p:sldId id="258" r:id="rId6"/>
    <p:sldId id="259" r:id="rId7"/>
    <p:sldId id="298" r:id="rId8"/>
    <p:sldId id="307" r:id="rId9"/>
    <p:sldId id="300" r:id="rId10"/>
    <p:sldId id="328" r:id="rId11"/>
    <p:sldId id="327" r:id="rId12"/>
    <p:sldId id="336" r:id="rId13"/>
    <p:sldId id="299" r:id="rId14"/>
    <p:sldId id="308" r:id="rId15"/>
    <p:sldId id="322" r:id="rId16"/>
    <p:sldId id="313" r:id="rId17"/>
    <p:sldId id="272" r:id="rId18"/>
    <p:sldId id="325" r:id="rId19"/>
    <p:sldId id="341" r:id="rId20"/>
    <p:sldId id="344" r:id="rId21"/>
    <p:sldId id="334" r:id="rId22"/>
    <p:sldId id="345" r:id="rId23"/>
    <p:sldId id="301" r:id="rId24"/>
    <p:sldId id="350" r:id="rId25"/>
    <p:sldId id="351" r:id="rId26"/>
    <p:sldId id="352" r:id="rId27"/>
    <p:sldId id="330" r:id="rId28"/>
    <p:sldId id="297" r:id="rId29"/>
    <p:sldId id="263" r:id="rId30"/>
    <p:sldId id="333" r:id="rId31"/>
    <p:sldId id="311" r:id="rId32"/>
    <p:sldId id="304" r:id="rId33"/>
    <p:sldId id="337" r:id="rId34"/>
    <p:sldId id="338" r:id="rId35"/>
    <p:sldId id="323" r:id="rId36"/>
    <p:sldId id="303" r:id="rId37"/>
    <p:sldId id="316" r:id="rId38"/>
    <p:sldId id="317" r:id="rId39"/>
    <p:sldId id="319" r:id="rId40"/>
    <p:sldId id="320" r:id="rId41"/>
    <p:sldId id="335" r:id="rId42"/>
    <p:sldId id="339" r:id="rId43"/>
    <p:sldId id="340" r:id="rId44"/>
    <p:sldId id="342" r:id="rId45"/>
    <p:sldId id="343" r:id="rId46"/>
    <p:sldId id="305" r:id="rId47"/>
    <p:sldId id="324" r:id="rId48"/>
    <p:sldId id="346" r:id="rId49"/>
    <p:sldId id="347" r:id="rId50"/>
    <p:sldId id="348" r:id="rId51"/>
    <p:sldId id="349" r:id="rId52"/>
    <p:sldId id="306" r:id="rId53"/>
  </p:sldIdLst>
  <p:sldSz cx="9144000" cy="5143500" type="screen16x9"/>
  <p:notesSz cx="6858000" cy="9144000"/>
  <p:embeddedFontLst>
    <p:embeddedFont>
      <p:font typeface="Abadi" panose="020B0604020104020204" pitchFamily="34" charset="0"/>
      <p:regular r:id="rId55"/>
    </p:embeddedFont>
    <p:embeddedFont>
      <p:font typeface="Advent Pro SemiBold" panose="020B0604020202020204" charset="0"/>
      <p:regular r:id="rId56"/>
      <p:bold r:id="rId57"/>
    </p:embeddedFont>
    <p:embeddedFont>
      <p:font typeface="Cambria Math" panose="02040503050406030204" pitchFamily="18" charset="0"/>
      <p:regular r:id="rId58"/>
    </p:embeddedFont>
    <p:embeddedFont>
      <p:font typeface="Fira Sans Condensed Medium" panose="020B0603050000020004" pitchFamily="34" charset="0"/>
      <p:regular r:id="rId59"/>
      <p:bold r:id="rId60"/>
      <p:italic r:id="rId61"/>
      <p:boldItalic r:id="rId62"/>
    </p:embeddedFont>
    <p:embeddedFont>
      <p:font typeface="Fira Sans Extra Condensed Medium" panose="020B0604020202020204" charset="0"/>
      <p:regular r:id="rId63"/>
      <p:bold r:id="rId64"/>
      <p:italic r:id="rId65"/>
      <p:boldItalic r:id="rId66"/>
    </p:embeddedFont>
    <p:embeddedFont>
      <p:font typeface="Maven Pro" panose="020B0604020202020204" charset="0"/>
      <p:regular r:id="rId67"/>
      <p:bold r:id="rId68"/>
    </p:embeddedFont>
    <p:embeddedFont>
      <p:font typeface="Share Tech" panose="020B0604020202020204" charset="0"/>
      <p:regular r:id="rId6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B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8FD7D8-3C46-4C78-AA7E-D9128A60CBDA}">
  <a:tblStyle styleId="{038FD7D8-3C46-4C78-AA7E-D9128A60CB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2832" autoAdjust="0"/>
  </p:normalViewPr>
  <p:slideViewPr>
    <p:cSldViewPr snapToGrid="0">
      <p:cViewPr varScale="1">
        <p:scale>
          <a:sx n="140" d="100"/>
          <a:sy n="140" d="100"/>
        </p:scale>
        <p:origin x="7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font" Target="fonts/font9.fntdata"/><Relationship Id="rId68" Type="http://schemas.openxmlformats.org/officeDocument/2006/relationships/font" Target="fonts/font14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font" Target="fonts/font4.fntdata"/><Relationship Id="rId66" Type="http://schemas.openxmlformats.org/officeDocument/2006/relationships/font" Target="fonts/font12.fntdata"/><Relationship Id="rId5" Type="http://schemas.openxmlformats.org/officeDocument/2006/relationships/slide" Target="slides/slide1.xml"/><Relationship Id="rId61" Type="http://schemas.openxmlformats.org/officeDocument/2006/relationships/font" Target="fonts/font7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font" Target="fonts/font2.fntdata"/><Relationship Id="rId64" Type="http://schemas.openxmlformats.org/officeDocument/2006/relationships/font" Target="fonts/font10.fntdata"/><Relationship Id="rId69" Type="http://schemas.openxmlformats.org/officeDocument/2006/relationships/font" Target="fonts/font15.fnt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font" Target="fonts/font5.fntdata"/><Relationship Id="rId67" Type="http://schemas.openxmlformats.org/officeDocument/2006/relationships/font" Target="fonts/font13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8.fntdata"/><Relationship Id="rId7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font" Target="fonts/font3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font" Target="fonts/font6.fntdata"/><Relationship Id="rId65" Type="http://schemas.openxmlformats.org/officeDocument/2006/relationships/font" Target="fonts/font11.fntdata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font" Target="fonts/font1.fntdata"/><Relationship Id="rId7" Type="http://schemas.openxmlformats.org/officeDocument/2006/relationships/slide" Target="slides/slide3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5815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68184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6c52a2e8d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6c52a2e8d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80404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6c52a2e8d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6c52a2e8d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16393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6c52a2e8d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6c52a2e8d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6c52a2e8d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6c52a2e8d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90061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131820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Depende da análise gráfica e qual o percentil que faz mais sentido escolher</a:t>
            </a:r>
          </a:p>
        </p:txBody>
      </p:sp>
    </p:spTree>
    <p:extLst>
      <p:ext uri="{BB962C8B-B14F-4D97-AF65-F5344CB8AC3E}">
        <p14:creationId xmlns:p14="http://schemas.microsoft.com/office/powerpoint/2010/main" val="6447549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65118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8666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42554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76174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04113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-  Retiramos o </a:t>
            </a:r>
            <a:r>
              <a:rPr lang="pt-PT" dirty="0" err="1"/>
              <a:t>week_day</a:t>
            </a:r>
            <a:r>
              <a:rPr lang="pt-PT" dirty="0"/>
              <a:t> e adicionamos o atributo </a:t>
            </a:r>
            <a:r>
              <a:rPr lang="pt-PT" dirty="0" err="1"/>
              <a:t>is_weekend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96972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PT" b="1" i="0" dirty="0" err="1">
                <a:solidFill>
                  <a:srgbClr val="202124"/>
                </a:solidFill>
                <a:effectLst/>
                <a:latin typeface="zeitung"/>
              </a:rPr>
              <a:t>Employee</a:t>
            </a:r>
            <a:r>
              <a:rPr lang="pt-PT" b="1" i="0" dirty="0">
                <a:solidFill>
                  <a:srgbClr val="202124"/>
                </a:solidFill>
                <a:effectLst/>
                <a:latin typeface="zeitung"/>
              </a:rPr>
              <a:t> </a:t>
            </a:r>
            <a:r>
              <a:rPr lang="pt-PT" b="1" i="0" dirty="0" err="1">
                <a:solidFill>
                  <a:srgbClr val="202124"/>
                </a:solidFill>
                <a:effectLst/>
                <a:latin typeface="zeitung"/>
              </a:rPr>
              <a:t>Burn</a:t>
            </a:r>
            <a:r>
              <a:rPr lang="pt-PT" b="1" i="0" dirty="0">
                <a:solidFill>
                  <a:srgbClr val="202124"/>
                </a:solidFill>
                <a:effectLst/>
                <a:latin typeface="zeitung"/>
              </a:rPr>
              <a:t> Rate </a:t>
            </a:r>
            <a:r>
              <a:rPr lang="pt-PT" b="1" i="0" dirty="0" err="1">
                <a:solidFill>
                  <a:srgbClr val="202124"/>
                </a:solidFill>
                <a:effectLst/>
                <a:latin typeface="zeitung"/>
              </a:rPr>
              <a:t>Analysis</a:t>
            </a:r>
            <a:endParaRPr lang="pt-PT" b="1" i="0" dirty="0">
              <a:solidFill>
                <a:srgbClr val="202124"/>
              </a:solidFill>
              <a:effectLst/>
              <a:latin typeface="zeitung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49600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effectLst/>
                <a:latin typeface="Inter"/>
              </a:rPr>
              <a:t>Understanding what will be the Burn Rate for the employee working in an organization based on the current pandemic situation where work from home is a boon and a bane. How are employees' Burn Rate affected based on various conditions provided?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55668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6c52a2e8d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6c52a2e8d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9222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56302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5320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3137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37696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76437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84294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29759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6114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00589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03067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43435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1787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18314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078751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910195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8099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9425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8041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- Inferências sobre certos atributos;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4072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PT" dirty="0"/>
              <a:t>Horas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PT" dirty="0"/>
              <a:t>Fim de semana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PT" dirty="0"/>
              <a:t>Ano e </a:t>
            </a:r>
            <a:r>
              <a:rPr lang="pt-PT" dirty="0" err="1"/>
              <a:t>Season</a:t>
            </a:r>
            <a:r>
              <a:rPr lang="pt-PT" dirty="0"/>
              <a:t> : não têm grande impacto, não há grande variância no target</a:t>
            </a:r>
          </a:p>
        </p:txBody>
      </p:sp>
    </p:spTree>
    <p:extLst>
      <p:ext uri="{BB962C8B-B14F-4D97-AF65-F5344CB8AC3E}">
        <p14:creationId xmlns:p14="http://schemas.microsoft.com/office/powerpoint/2010/main" val="373917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-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1677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2_1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>
            <a:spLocks noGrp="1"/>
          </p:cNvSpPr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18"/>
          <p:cNvSpPr txBox="1">
            <a:spLocks noGrp="1"/>
          </p:cNvSpPr>
          <p:nvPr>
            <p:ph type="subTitle" idx="1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ctrTitle" idx="2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subTitle" idx="3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ctrTitle" idx="4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subTitle" idx="5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ctrTitle" idx="6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18"/>
          <p:cNvSpPr txBox="1">
            <a:spLocks noGrp="1"/>
          </p:cNvSpPr>
          <p:nvPr>
            <p:ph type="subTitle" idx="7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2" name="Google Shape;362;p18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9" r:id="rId6"/>
    <p:sldLayoutId id="2147483663" r:id="rId7"/>
    <p:sldLayoutId id="2147483664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0.png"/><Relationship Id="rId4" Type="http://schemas.openxmlformats.org/officeDocument/2006/relationships/image" Target="../media/image3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0.png"/><Relationship Id="rId4" Type="http://schemas.openxmlformats.org/officeDocument/2006/relationships/image" Target="../media/image3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1531343" y="3030859"/>
            <a:ext cx="6185404" cy="6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Conceção e otimização de modelos de </a:t>
            </a:r>
            <a:r>
              <a:rPr lang="pt-PT" i="1" dirty="0" err="1"/>
              <a:t>Machine</a:t>
            </a:r>
            <a:r>
              <a:rPr lang="pt-PT" i="1" dirty="0"/>
              <a:t> </a:t>
            </a:r>
            <a:r>
              <a:rPr lang="pt-PT" i="1" dirty="0" err="1"/>
              <a:t>Learning</a:t>
            </a:r>
            <a:endParaRPr i="1"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613695" y="1537952"/>
            <a:ext cx="6020700" cy="14164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PT" dirty="0"/>
              <a:t>TRABALHO </a:t>
            </a:r>
            <a:r>
              <a:rPr lang="pt-PT" dirty="0">
                <a:solidFill>
                  <a:schemeClr val="accent2"/>
                </a:solidFill>
              </a:rPr>
              <a:t>PRÁTICO</a:t>
            </a:r>
            <a:br>
              <a:rPr lang="pt-PT" dirty="0">
                <a:solidFill>
                  <a:schemeClr val="accent2"/>
                </a:solidFill>
              </a:rPr>
            </a:br>
            <a:r>
              <a:rPr lang="pt-PT" sz="2400" dirty="0"/>
              <a:t>Dados e Aprendizagem Automática</a:t>
            </a:r>
            <a:r>
              <a:rPr lang="en" sz="2400"/>
              <a:t> </a:t>
            </a:r>
            <a:endParaRPr lang="pt-PT"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7" name="Google Shape;447;p25"/>
          <p:cNvSpPr/>
          <p:nvPr/>
        </p:nvSpPr>
        <p:spPr>
          <a:xfrm>
            <a:off x="6851410" y="-155207"/>
            <a:ext cx="8464" cy="1695359"/>
          </a:xfrm>
          <a:custGeom>
            <a:avLst/>
            <a:gdLst/>
            <a:ahLst/>
            <a:cxnLst/>
            <a:rect l="l" t="t" r="r" b="b"/>
            <a:pathLst>
              <a:path w="323" h="64696" extrusionOk="0">
                <a:moveTo>
                  <a:pt x="157" y="0"/>
                </a:moveTo>
                <a:lnTo>
                  <a:pt x="1" y="64695"/>
                </a:lnTo>
                <a:lnTo>
                  <a:pt x="322" y="64695"/>
                </a:lnTo>
                <a:lnTo>
                  <a:pt x="157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8" name="Google Shape;448;p25"/>
          <p:cNvGrpSpPr/>
          <p:nvPr/>
        </p:nvGrpSpPr>
        <p:grpSpPr>
          <a:xfrm>
            <a:off x="1520021" y="1220825"/>
            <a:ext cx="308564" cy="2605519"/>
            <a:chOff x="1578570" y="1280046"/>
            <a:chExt cx="199237" cy="3183119"/>
          </a:xfrm>
        </p:grpSpPr>
        <p:sp>
          <p:nvSpPr>
            <p:cNvPr id="449" name="Google Shape;449;p25"/>
            <p:cNvSpPr/>
            <p:nvPr/>
          </p:nvSpPr>
          <p:spPr>
            <a:xfrm>
              <a:off x="1578570" y="4263928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 flipH="1">
            <a:off x="7455064" y="3825364"/>
            <a:ext cx="45719" cy="1318688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82816" y="3595650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434;p25">
            <a:extLst>
              <a:ext uri="{FF2B5EF4-FFF2-40B4-BE49-F238E27FC236}">
                <a16:creationId xmlns:a16="http://schemas.microsoft.com/office/drawing/2014/main" id="{4C770CF6-DAED-445F-992B-06440BFAF8FB}"/>
              </a:ext>
            </a:extLst>
          </p:cNvPr>
          <p:cNvSpPr txBox="1">
            <a:spLocks/>
          </p:cNvSpPr>
          <p:nvPr/>
        </p:nvSpPr>
        <p:spPr>
          <a:xfrm>
            <a:off x="-7569" y="0"/>
            <a:ext cx="3791575" cy="1067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pt-PT" sz="1200" b="1" dirty="0"/>
              <a:t>Grupo 07:</a:t>
            </a:r>
          </a:p>
          <a:p>
            <a:pPr marL="0" indent="0" algn="l"/>
            <a:r>
              <a:rPr lang="pt-PT" sz="1200" dirty="0"/>
              <a:t>Ana Filipa Pereira – </a:t>
            </a:r>
            <a:r>
              <a:rPr lang="pt-PT" sz="1200" b="1" dirty="0"/>
              <a:t>PG46978</a:t>
            </a:r>
          </a:p>
          <a:p>
            <a:pPr marL="0" indent="0" algn="l"/>
            <a:r>
              <a:rPr lang="pt-PT" sz="1200" dirty="0"/>
              <a:t>Bruno Sousa -  </a:t>
            </a:r>
            <a:r>
              <a:rPr lang="pt-PT" sz="1200" b="1" dirty="0"/>
              <a:t>PG45577</a:t>
            </a:r>
          </a:p>
          <a:p>
            <a:pPr marL="0" indent="0" algn="l"/>
            <a:r>
              <a:rPr lang="pt-PT" sz="1200" dirty="0"/>
              <a:t>Carolina Santejo – </a:t>
            </a:r>
            <a:r>
              <a:rPr lang="pt-PT" sz="1200" b="1" dirty="0"/>
              <a:t>PG47102</a:t>
            </a:r>
          </a:p>
          <a:p>
            <a:pPr marL="0" indent="0" algn="l"/>
            <a:r>
              <a:rPr lang="pt-PT" sz="1200" dirty="0"/>
              <a:t>Raquel Costa – </a:t>
            </a:r>
            <a:r>
              <a:rPr lang="pt-PT" sz="1200" b="1" dirty="0"/>
              <a:t>PG47600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1B64D95-5046-4839-A4A8-BA7D7E0B39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3871"/>
          <a:stretch/>
        </p:blipFill>
        <p:spPr>
          <a:xfrm>
            <a:off x="7695004" y="227201"/>
            <a:ext cx="1195539" cy="608408"/>
          </a:xfrm>
          <a:prstGeom prst="rect">
            <a:avLst/>
          </a:prstGeom>
        </p:spPr>
      </p:pic>
      <p:sp>
        <p:nvSpPr>
          <p:cNvPr id="32" name="Google Shape;434;p25">
            <a:extLst>
              <a:ext uri="{FF2B5EF4-FFF2-40B4-BE49-F238E27FC236}">
                <a16:creationId xmlns:a16="http://schemas.microsoft.com/office/drawing/2014/main" id="{472130B9-DEC1-463A-A378-F616865CA170}"/>
              </a:ext>
            </a:extLst>
          </p:cNvPr>
          <p:cNvSpPr txBox="1">
            <a:spLocks/>
          </p:cNvSpPr>
          <p:nvPr/>
        </p:nvSpPr>
        <p:spPr>
          <a:xfrm>
            <a:off x="1479298" y="4585248"/>
            <a:ext cx="6185404" cy="6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pt-PT" dirty="0"/>
              <a:t>Dezembro, 2021</a:t>
            </a:r>
            <a:endParaRPr lang="pt-PT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2108100" y="1731376"/>
            <a:ext cx="3319383" cy="16799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TRATAMENTO DOS DADOS</a:t>
            </a:r>
          </a:p>
        </p:txBody>
      </p:sp>
      <p:sp>
        <p:nvSpPr>
          <p:cNvPr id="688" name="Google Shape;688;p32"/>
          <p:cNvSpPr txBox="1">
            <a:spLocks noGrp="1"/>
          </p:cNvSpPr>
          <p:nvPr>
            <p:ph type="subTitle" idx="1"/>
          </p:nvPr>
        </p:nvSpPr>
        <p:spPr>
          <a:xfrm>
            <a:off x="1406089" y="3383883"/>
            <a:ext cx="4883197" cy="5372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/>
              <a:t>Previsão do Fluxo de Tráfego Rodoviário</a:t>
            </a:r>
            <a:endParaRPr lang="pt-PT"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03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20631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DADOS “RUIDOSOS” E REDUNDANTES</a:t>
            </a:r>
            <a:endParaRPr lang="pt-PT" sz="30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D627F98-4D7C-4AAA-9807-934AE26F0047}"/>
              </a:ext>
            </a:extLst>
          </p:cNvPr>
          <p:cNvSpPr txBox="1"/>
          <p:nvPr/>
        </p:nvSpPr>
        <p:spPr>
          <a:xfrm>
            <a:off x="846597" y="1446181"/>
            <a:ext cx="74508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hare Tech"/>
                <a:sym typeface="Share Tech"/>
              </a:rPr>
              <a:t>SCRIPT EM PYTHON :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ven Pro" panose="020B0604020202020204" charset="0"/>
                <a:sym typeface="Share Tech"/>
              </a:rPr>
              <a:t>Desenvolvimento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ven Pro" panose="020B0604020202020204" charset="0"/>
                <a:sym typeface="Share Tech"/>
              </a:rPr>
              <a:t> de um script para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ven Pro" panose="020B0604020202020204" charset="0"/>
                <a:sym typeface="Share Tech"/>
              </a:rPr>
              <a:t>tratar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ven Pro" panose="020B0604020202020204" charset="0"/>
                <a:sym typeface="Share Tech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ven Pro" panose="020B0604020202020204" charset="0"/>
                <a:sym typeface="Share Tech"/>
              </a:rPr>
              <a:t>caracteres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ven Pro" panose="020B0604020202020204" charset="0"/>
                <a:sym typeface="Share Tech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ven Pro" panose="020B0604020202020204" charset="0"/>
                <a:sym typeface="Share Tech"/>
              </a:rPr>
              <a:t>inválidos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ven Pro" panose="020B0604020202020204" charset="0"/>
                <a:sym typeface="Share Tech"/>
              </a:rPr>
              <a:t>.</a:t>
            </a:r>
          </a:p>
          <a:p>
            <a:pPr>
              <a:buClr>
                <a:schemeClr val="bg1"/>
              </a:buClr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ven Pro" panose="020B0604020202020204" charset="0"/>
              <a:sym typeface="Share Tech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hare Tech" panose="020B0604020202020204" charset="0"/>
                <a:sym typeface="Share Tech"/>
              </a:rPr>
              <a:t>COLUNA “AVERAGE_CLOUDINESS”: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ven Pro" panose="020B0604020202020204" charset="0"/>
                <a:sym typeface="Share Tech"/>
              </a:rPr>
              <a:t>Correção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ven Pro" panose="020B0604020202020204" charset="0"/>
                <a:sym typeface="Share Tech"/>
              </a:rPr>
              <a:t> de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ven Pro" panose="020B0604020202020204" charset="0"/>
                <a:sym typeface="Share Tech"/>
              </a:rPr>
              <a:t>valores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ven Pro" panose="020B0604020202020204" charset="0"/>
                <a:sym typeface="Share Tech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ven Pro" panose="020B0604020202020204" charset="0"/>
                <a:sym typeface="Share Tech"/>
              </a:rPr>
              <a:t>escritos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ven Pro" panose="020B0604020202020204" charset="0"/>
                <a:sym typeface="Share Tech"/>
              </a:rPr>
              <a:t> de forma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ven Pro" panose="020B0604020202020204" charset="0"/>
                <a:sym typeface="Share Tech"/>
              </a:rPr>
              <a:t>diferente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ven Pro" panose="020B0604020202020204" charset="0"/>
                <a:sym typeface="Share Tech"/>
              </a:rPr>
              <a:t> mas que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ven Pro" panose="020B0604020202020204" charset="0"/>
                <a:sym typeface="Share Tech"/>
              </a:rPr>
              <a:t>têm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ven Pro" panose="020B0604020202020204" charset="0"/>
                <a:sym typeface="Share Tech"/>
              </a:rPr>
              <a:t> o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ven Pro" panose="020B0604020202020204" charset="0"/>
                <a:sym typeface="Share Tech"/>
              </a:rPr>
              <a:t>mesmo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ven Pro" panose="020B0604020202020204" charset="0"/>
                <a:sym typeface="Share Tech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ven Pro" panose="020B0604020202020204" charset="0"/>
                <a:sym typeface="Share Tech"/>
              </a:rPr>
              <a:t>siginificado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ven Pro" panose="020B0604020202020204" charset="0"/>
                <a:sym typeface="Share Tech"/>
              </a:rPr>
              <a:t>.</a:t>
            </a:r>
          </a:p>
          <a:p>
            <a:pPr lvl="1">
              <a:buClr>
                <a:schemeClr val="bg1"/>
              </a:buClr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ven Pro" panose="020B0604020202020204" charset="0"/>
                <a:sym typeface="Share Tech"/>
              </a:rPr>
              <a:t>	</a:t>
            </a:r>
          </a:p>
          <a:p>
            <a:pPr lvl="1">
              <a:buClr>
                <a:schemeClr val="bg1"/>
              </a:buClr>
            </a:pPr>
            <a:r>
              <a:rPr lang="en-US" sz="1600" dirty="0">
                <a:solidFill>
                  <a:srgbClr val="FFFFFF"/>
                </a:solidFill>
                <a:latin typeface="Maven Pro" panose="020B0604020202020204" charset="0"/>
                <a:sym typeface="Share Tech"/>
              </a:rPr>
              <a:t>       -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ven Pro" panose="020B0604020202020204" charset="0"/>
                <a:sym typeface="Share Tech"/>
              </a:rPr>
              <a:t>“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ven Pro" panose="020B0604020202020204" charset="0"/>
                <a:sym typeface="Share Tech"/>
              </a:rPr>
              <a:t>Nuvens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ven Pro" panose="020B0604020202020204" charset="0"/>
                <a:sym typeface="Share Tech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ven Pro" panose="020B0604020202020204" charset="0"/>
                <a:sym typeface="Share Tech"/>
              </a:rPr>
              <a:t>quebrados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ven Pro" panose="020B0604020202020204" charset="0"/>
                <a:sym typeface="Share Tech"/>
              </a:rPr>
              <a:t>” = “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ven Pro" panose="020B0604020202020204" charset="0"/>
                <a:sym typeface="Share Tech"/>
              </a:rPr>
              <a:t>Nuvens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ven Pro" panose="020B0604020202020204" charset="0"/>
                <a:sym typeface="Share Tech"/>
              </a:rPr>
              <a:t> quebradas”</a:t>
            </a:r>
          </a:p>
          <a:p>
            <a:pPr lvl="1">
              <a:buClr>
                <a:schemeClr val="bg1"/>
              </a:buClr>
            </a:pP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ven Pro" panose="020B0604020202020204" charset="0"/>
                <a:sym typeface="Share Tech"/>
              </a:rPr>
            </a:b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ven Pro" panose="020B0604020202020204" charset="0"/>
                <a:sym typeface="Share Tech"/>
              </a:rPr>
              <a:t>       - “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ven Pro" panose="020B0604020202020204" charset="0"/>
                <a:sym typeface="Share Tech"/>
              </a:rPr>
              <a:t>Céu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ven Pro" panose="020B0604020202020204" charset="0"/>
                <a:sym typeface="Share Tech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ven Pro" panose="020B0604020202020204" charset="0"/>
                <a:sym typeface="Share Tech"/>
              </a:rPr>
              <a:t>Nublado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ven Pro" panose="020B0604020202020204" charset="0"/>
                <a:sym typeface="Share Tech"/>
              </a:rPr>
              <a:t>” = “Tempo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ven Pro" panose="020B0604020202020204" charset="0"/>
                <a:sym typeface="Share Tech"/>
              </a:rPr>
              <a:t>Nublado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ven Pro" panose="020B0604020202020204" charset="0"/>
                <a:sym typeface="Share Tech"/>
              </a:rPr>
              <a:t>”</a:t>
            </a: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hare Tech"/>
                <a:sym typeface="Share Tech"/>
              </a:rPr>
            </a:br>
            <a:r>
              <a:rPr lang="en-US" sz="1600" dirty="0">
                <a:solidFill>
                  <a:srgbClr val="FFFFFF"/>
                </a:solidFill>
                <a:latin typeface="Maven Pro" panose="020B0604020202020204" charset="0"/>
                <a:sym typeface="Share Tech"/>
              </a:rPr>
              <a:t>		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ven Pro" panose="020B0604020202020204" charset="0"/>
              <a:sym typeface="Share Tech"/>
            </a:endParaRPr>
          </a:p>
          <a:p>
            <a:pPr marL="34290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ven Pro" panose="020B0604020202020204" charset="0"/>
              <a:sym typeface="Share Tech"/>
            </a:endParaRPr>
          </a:p>
          <a:p>
            <a:pPr marL="342900" lvl="2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PT" dirty="0"/>
          </a:p>
        </p:txBody>
      </p:sp>
      <p:pic>
        <p:nvPicPr>
          <p:cNvPr id="9" name="Imagem 8" descr="Uma imagem com texto&#10;&#10;Descrição gerada automaticamente">
            <a:extLst>
              <a:ext uri="{FF2B5EF4-FFF2-40B4-BE49-F238E27FC236}">
                <a16:creationId xmlns:a16="http://schemas.microsoft.com/office/drawing/2014/main" id="{A180E845-B96C-45D9-AC03-5C3942D40E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617" y="3111974"/>
            <a:ext cx="297116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181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4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“MISSING VALUES”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2BF2379-D42F-49B8-A68E-218EB7B46149}"/>
              </a:ext>
            </a:extLst>
          </p:cNvPr>
          <p:cNvSpPr txBox="1"/>
          <p:nvPr/>
        </p:nvSpPr>
        <p:spPr>
          <a:xfrm>
            <a:off x="618825" y="1366910"/>
            <a:ext cx="5800831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PT" sz="1800" dirty="0">
                <a:solidFill>
                  <a:schemeClr val="bg1"/>
                </a:solidFill>
                <a:latin typeface="Maven Pro" panose="020B0604020202020204" charset="0"/>
              </a:rPr>
              <a:t>“AVERAGE_RAIN” : Cerca de 91,7% de valores em falta. Devemos então remover a coluna.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PT" sz="1800" dirty="0">
              <a:solidFill>
                <a:schemeClr val="bg1"/>
              </a:solidFill>
              <a:latin typeface="Maven Pro" panose="020B0604020202020204" charset="0"/>
            </a:endParaRPr>
          </a:p>
          <a:p>
            <a:pPr>
              <a:buClr>
                <a:schemeClr val="bg1"/>
              </a:buClr>
            </a:pPr>
            <a:endParaRPr lang="pt-PT" sz="1800" dirty="0">
              <a:solidFill>
                <a:schemeClr val="bg1"/>
              </a:solidFill>
              <a:latin typeface="Maven Pro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PT" sz="1800" dirty="0">
                <a:solidFill>
                  <a:schemeClr val="bg1"/>
                </a:solidFill>
                <a:latin typeface="Maven Pro" panose="020B0604020202020204" charset="0"/>
              </a:rPr>
              <a:t>“AVERAGE_CLOUDINESS” : Os valores em falta foram substituídos pela moda, isto é o valor mais frequente da coluna.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C35B971-C0D1-4023-B59A-859975027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75" y="3851241"/>
            <a:ext cx="6221541" cy="701677"/>
          </a:xfrm>
          <a:prstGeom prst="rect">
            <a:avLst/>
          </a:prstGeom>
        </p:spPr>
      </p:pic>
      <p:pic>
        <p:nvPicPr>
          <p:cNvPr id="6" name="Imagem 5" descr="Table&#10;&#10;Description automatically generated">
            <a:extLst>
              <a:ext uri="{FF2B5EF4-FFF2-40B4-BE49-F238E27FC236}">
                <a16:creationId xmlns:a16="http://schemas.microsoft.com/office/drawing/2014/main" id="{0D1AEB1E-05F3-4CA7-994D-361E822F31C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57" r="43840"/>
          <a:stretch/>
        </p:blipFill>
        <p:spPr bwMode="auto">
          <a:xfrm>
            <a:off x="6447586" y="989475"/>
            <a:ext cx="2283251" cy="2613534"/>
          </a:xfrm>
          <a:prstGeom prst="rect">
            <a:avLst/>
          </a:prstGeom>
          <a:noFill/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71D4BA3F-B143-49CA-BB2F-3F1E983C4306}"/>
              </a:ext>
            </a:extLst>
          </p:cNvPr>
          <p:cNvSpPr/>
          <p:nvPr/>
        </p:nvSpPr>
        <p:spPr>
          <a:xfrm>
            <a:off x="8038531" y="3022979"/>
            <a:ext cx="661917" cy="2183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56F572-B081-4D71-89CF-EA7263333734}"/>
              </a:ext>
            </a:extLst>
          </p:cNvPr>
          <p:cNvSpPr/>
          <p:nvPr/>
        </p:nvSpPr>
        <p:spPr>
          <a:xfrm>
            <a:off x="8052177" y="3398235"/>
            <a:ext cx="661917" cy="2183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9523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44"/>
          <p:cNvSpPr/>
          <p:nvPr/>
        </p:nvSpPr>
        <p:spPr>
          <a:xfrm>
            <a:off x="810000" y="1573450"/>
            <a:ext cx="7524000" cy="2142518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44"/>
          <p:cNvSpPr/>
          <p:nvPr/>
        </p:nvSpPr>
        <p:spPr>
          <a:xfrm>
            <a:off x="943654" y="1699043"/>
            <a:ext cx="7256700" cy="1943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4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SELEÇÃO DE </a:t>
            </a:r>
            <a:r>
              <a:rPr lang="pt-PT" i="1" dirty="0"/>
              <a:t>FEATURES</a:t>
            </a:r>
          </a:p>
        </p:txBody>
      </p:sp>
      <p:graphicFrame>
        <p:nvGraphicFramePr>
          <p:cNvPr id="1243" name="Google Shape;1243;p44"/>
          <p:cNvGraphicFramePr/>
          <p:nvPr>
            <p:extLst>
              <p:ext uri="{D42A27DB-BD31-4B8C-83A1-F6EECF244321}">
                <p14:modId xmlns:p14="http://schemas.microsoft.com/office/powerpoint/2010/main" val="3779787073"/>
              </p:ext>
            </p:extLst>
          </p:nvPr>
        </p:nvGraphicFramePr>
        <p:xfrm>
          <a:off x="819673" y="780318"/>
          <a:ext cx="7390354" cy="2880785"/>
        </p:xfrm>
        <a:graphic>
          <a:graphicData uri="http://schemas.openxmlformats.org/drawingml/2006/table">
            <a:tbl>
              <a:tblPr>
                <a:noFill/>
                <a:tableStyleId>{038FD7D8-3C46-4C78-AA7E-D9128A60CBDA}</a:tableStyleId>
              </a:tblPr>
              <a:tblGrid>
                <a:gridCol w="3015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820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263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2000">
                          <a:solidFill>
                            <a:schemeClr val="accen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           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2000">
                          <a:solidFill>
                            <a:schemeClr val="accen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          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2000">
                          <a:solidFill>
                            <a:schemeClr val="accen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          AVERAGE_RAIN</a:t>
                      </a:r>
                      <a:endParaRPr sz="2000">
                        <a:solidFill>
                          <a:schemeClr val="accen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t-PT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t-PT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Grande parte das linhas desta coluna têm valores em falta.</a:t>
                      </a: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679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2000">
                          <a:solidFill>
                            <a:schemeClr val="accent1"/>
                          </a:solidFill>
                          <a:latin typeface="Share Tech"/>
                          <a:ea typeface="Share Tech"/>
                          <a:cs typeface="Share Tech"/>
                        </a:rPr>
                        <a:t> </a:t>
                      </a:r>
                      <a:r>
                        <a:rPr lang="pt-PT" sz="2000">
                          <a:solidFill>
                            <a:schemeClr val="accen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AVERAGE_PRECIPITATION</a:t>
                      </a:r>
                      <a:endParaRPr sz="2000">
                        <a:solidFill>
                          <a:schemeClr val="accen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Todas as linhas da coluna deste atributo possuem o mesmo valor.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9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2000">
                          <a:solidFill>
                            <a:schemeClr val="accent3"/>
                          </a:solidFill>
                          <a:latin typeface="Share Tech"/>
                          <a:sym typeface="Share Tech"/>
                        </a:rPr>
                        <a:t>CITY_NAME</a:t>
                      </a:r>
                      <a:endParaRPr lang="en" sz="2000">
                        <a:solidFill>
                          <a:schemeClr val="accent3"/>
                        </a:solidFill>
                        <a:latin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Todas as linhas da coluna deste atributo possuem o mesmo valor.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244" name="Google Shape;1244;p44"/>
          <p:cNvGrpSpPr/>
          <p:nvPr/>
        </p:nvGrpSpPr>
        <p:grpSpPr>
          <a:xfrm>
            <a:off x="4514850" y="3715968"/>
            <a:ext cx="1354329" cy="1402243"/>
            <a:chOff x="4882900" y="-64350"/>
            <a:chExt cx="2493750" cy="2922300"/>
          </a:xfrm>
        </p:grpSpPr>
        <p:sp>
          <p:nvSpPr>
            <p:cNvPr id="1245" name="Google Shape;1245;p44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4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4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4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4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14918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41"/>
          <p:cNvSpPr txBox="1">
            <a:spLocks noGrp="1"/>
          </p:cNvSpPr>
          <p:nvPr>
            <p:ph type="ctrTitle" idx="8"/>
          </p:nvPr>
        </p:nvSpPr>
        <p:spPr>
          <a:xfrm>
            <a:off x="618824" y="411675"/>
            <a:ext cx="551427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TRATAMENTO DOS TIPOS DE DADOS </a:t>
            </a:r>
            <a:endParaRPr sz="3000" dirty="0"/>
          </a:p>
        </p:txBody>
      </p:sp>
      <p:pic>
        <p:nvPicPr>
          <p:cNvPr id="36" name="Imagem 3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6D9C668-016E-461B-9D52-8B56C125A0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44" y="1296272"/>
            <a:ext cx="3355245" cy="2800766"/>
          </a:xfrm>
          <a:prstGeom prst="rect">
            <a:avLst/>
          </a:prstGeom>
          <a:noFill/>
        </p:spPr>
      </p:pic>
      <p:sp>
        <p:nvSpPr>
          <p:cNvPr id="38" name="CaixaDeTexto 37">
            <a:extLst>
              <a:ext uri="{FF2B5EF4-FFF2-40B4-BE49-F238E27FC236}">
                <a16:creationId xmlns:a16="http://schemas.microsoft.com/office/drawing/2014/main" id="{9C26EFF0-278A-4F80-9A20-9034172ACB11}"/>
              </a:ext>
            </a:extLst>
          </p:cNvPr>
          <p:cNvSpPr txBox="1"/>
          <p:nvPr/>
        </p:nvSpPr>
        <p:spPr>
          <a:xfrm>
            <a:off x="4238520" y="1253945"/>
            <a:ext cx="4734883" cy="280076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chemeClr val="bg1"/>
                </a:solidFill>
                <a:latin typeface="Maven Pro" panose="020B0604020202020204" charset="0"/>
              </a:rPr>
              <a:t>5 colunas do tipo </a:t>
            </a:r>
            <a:r>
              <a:rPr lang="pt-PT" sz="1600" i="1" dirty="0" err="1">
                <a:solidFill>
                  <a:schemeClr val="bg1"/>
                </a:solidFill>
                <a:latin typeface="Maven Pro" panose="020B0604020202020204" charset="0"/>
              </a:rPr>
              <a:t>object</a:t>
            </a:r>
            <a:r>
              <a:rPr lang="pt-PT" sz="1600" dirty="0">
                <a:solidFill>
                  <a:schemeClr val="bg1"/>
                </a:solidFill>
                <a:latin typeface="Maven Pro" panose="020B0604020202020204" charset="0"/>
              </a:rPr>
              <a:t>, que devem ser tratadas.</a:t>
            </a:r>
          </a:p>
          <a:p>
            <a:pPr>
              <a:buClr>
                <a:schemeClr val="bg1"/>
              </a:buClr>
            </a:pPr>
            <a:endParaRPr lang="pt-PT" sz="1600" dirty="0">
              <a:solidFill>
                <a:schemeClr val="bg1"/>
              </a:solidFill>
              <a:latin typeface="Maven Pro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chemeClr val="bg1"/>
                </a:solidFill>
                <a:latin typeface="Maven Pro" panose="020B0604020202020204" charset="0"/>
              </a:rPr>
              <a:t>No caso das colunas </a:t>
            </a:r>
            <a:r>
              <a:rPr lang="en-US" sz="1600" dirty="0">
                <a:solidFill>
                  <a:schemeClr val="bg1"/>
                </a:solidFill>
                <a:latin typeface="Maven Pro" panose="020B0604020202020204" charset="0"/>
              </a:rPr>
              <a:t>'AVERAGE_SPEED_DIFF’, 'LUMINOSITY’, ‘AVERAGE_CLOUDINESS’ é </a:t>
            </a:r>
            <a:r>
              <a:rPr lang="en-US" sz="1600" dirty="0" err="1">
                <a:solidFill>
                  <a:schemeClr val="bg1"/>
                </a:solidFill>
                <a:latin typeface="Maven Pro" panose="020B0604020202020204" charset="0"/>
              </a:rPr>
              <a:t>feita</a:t>
            </a:r>
            <a:r>
              <a:rPr lang="en-US" sz="16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aven Pro" panose="020B0604020202020204" charset="0"/>
              </a:rPr>
              <a:t>uma</a:t>
            </a:r>
            <a:r>
              <a:rPr lang="en-US" sz="1600" dirty="0">
                <a:solidFill>
                  <a:schemeClr val="bg1"/>
                </a:solidFill>
                <a:latin typeface="Maven Pro" panose="020B0604020202020204" charset="0"/>
              </a:rPr>
              <a:t> a</a:t>
            </a:r>
            <a:r>
              <a:rPr lang="pt-PT" sz="1600" dirty="0" err="1">
                <a:solidFill>
                  <a:schemeClr val="bg1"/>
                </a:solidFill>
                <a:latin typeface="Maven Pro" panose="020B0604020202020204" charset="0"/>
              </a:rPr>
              <a:t>tribuição</a:t>
            </a:r>
            <a:r>
              <a:rPr lang="pt-PT" sz="1600" dirty="0">
                <a:solidFill>
                  <a:schemeClr val="bg1"/>
                </a:solidFill>
                <a:latin typeface="Maven Pro" panose="020B0604020202020204" charset="0"/>
              </a:rPr>
              <a:t> de números sequenciais aos valores de um atributo.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PT" sz="1600" dirty="0">
              <a:solidFill>
                <a:schemeClr val="bg1"/>
              </a:solidFill>
              <a:latin typeface="Maven Pro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chemeClr val="bg1"/>
                </a:solidFill>
                <a:latin typeface="Maven Pro" panose="020B0604020202020204" charset="0"/>
              </a:rPr>
              <a:t>No caso da ‘</a:t>
            </a:r>
            <a:r>
              <a:rPr lang="pt-PT" sz="1600" dirty="0" err="1">
                <a:solidFill>
                  <a:schemeClr val="bg1"/>
                </a:solidFill>
                <a:latin typeface="Maven Pro" panose="020B0604020202020204" charset="0"/>
              </a:rPr>
              <a:t>record_date</a:t>
            </a:r>
            <a:r>
              <a:rPr lang="pt-PT" sz="1600" dirty="0">
                <a:solidFill>
                  <a:schemeClr val="bg1"/>
                </a:solidFill>
                <a:latin typeface="Maven Pro" panose="020B0604020202020204" charset="0"/>
              </a:rPr>
              <a:t>’ são criados novos atributos correspondentes a cada elemento da data e hora, entre outros.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E6883A6-2406-40DA-81C2-8B4E006CC62E}"/>
              </a:ext>
            </a:extLst>
          </p:cNvPr>
          <p:cNvSpPr/>
          <p:nvPr/>
        </p:nvSpPr>
        <p:spPr>
          <a:xfrm>
            <a:off x="3431774" y="2135875"/>
            <a:ext cx="618615" cy="3411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99E798B-7847-4B05-B704-24860DF57955}"/>
              </a:ext>
            </a:extLst>
          </p:cNvPr>
          <p:cNvSpPr/>
          <p:nvPr/>
        </p:nvSpPr>
        <p:spPr>
          <a:xfrm>
            <a:off x="3469722" y="2775262"/>
            <a:ext cx="580668" cy="1794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BA784BE-2624-4384-B533-D1268DCB4C08}"/>
              </a:ext>
            </a:extLst>
          </p:cNvPr>
          <p:cNvSpPr/>
          <p:nvPr/>
        </p:nvSpPr>
        <p:spPr>
          <a:xfrm>
            <a:off x="3480374" y="3368941"/>
            <a:ext cx="570015" cy="2340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C6CC649-CD50-4974-8018-70C691BE0A54}"/>
              </a:ext>
            </a:extLst>
          </p:cNvPr>
          <p:cNvSpPr/>
          <p:nvPr/>
        </p:nvSpPr>
        <p:spPr>
          <a:xfrm>
            <a:off x="3480374" y="3667133"/>
            <a:ext cx="580668" cy="1794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44"/>
          <p:cNvSpPr txBox="1">
            <a:spLocks noGrp="1"/>
          </p:cNvSpPr>
          <p:nvPr>
            <p:ph type="ctrTitle"/>
          </p:nvPr>
        </p:nvSpPr>
        <p:spPr>
          <a:xfrm>
            <a:off x="419689" y="505236"/>
            <a:ext cx="7817945" cy="5884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‘AVERAGE_CLOUDINESS’ : CATEGÓRICO ORDINAL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80F6826-B858-4AF1-8637-E23FB98E7E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5" r="2310" b="4356"/>
          <a:stretch/>
        </p:blipFill>
        <p:spPr>
          <a:xfrm>
            <a:off x="521493" y="2060155"/>
            <a:ext cx="5664995" cy="1476001"/>
          </a:xfrm>
          <a:prstGeom prst="rect">
            <a:avLst/>
          </a:prstGeom>
          <a:ln w="28575">
            <a:noFill/>
          </a:ln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A0B3B7D-90F2-4EB7-BFE9-EB222FBA8CD9}"/>
              </a:ext>
            </a:extLst>
          </p:cNvPr>
          <p:cNvSpPr txBox="1"/>
          <p:nvPr/>
        </p:nvSpPr>
        <p:spPr>
          <a:xfrm>
            <a:off x="697330" y="1330967"/>
            <a:ext cx="628211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lr>
                <a:schemeClr val="bg1"/>
              </a:buClr>
              <a:buChar char="•"/>
            </a:pPr>
            <a:r>
              <a:rPr lang="pt-PT" sz="1600" dirty="0">
                <a:solidFill>
                  <a:schemeClr val="bg1"/>
                </a:solidFill>
                <a:latin typeface="Maven Pro" panose="020B0604020202020204" charset="0"/>
              </a:rPr>
              <a:t>Valores da coluna foram agrupados em um de três tipos : nublado , parcialmente nublado ou céu limpo.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D1E57A3-C7EA-412F-A6FC-5FF0870EFC00}"/>
              </a:ext>
            </a:extLst>
          </p:cNvPr>
          <p:cNvSpPr/>
          <p:nvPr/>
        </p:nvSpPr>
        <p:spPr>
          <a:xfrm>
            <a:off x="3397298" y="3680569"/>
            <a:ext cx="5064919" cy="120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BE22AC4-9EB7-4EA3-A220-029B033EA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615" y="3772468"/>
            <a:ext cx="4828284" cy="1023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446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8DD5C-BB02-451D-A3C6-59EB52D45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411675"/>
            <a:ext cx="6007163" cy="577800"/>
          </a:xfrm>
        </p:spPr>
        <p:txBody>
          <a:bodyPr/>
          <a:lstStyle/>
          <a:p>
            <a:r>
              <a:rPr lang="pt-PT" i="1" dirty="0" err="1"/>
              <a:t>Feature</a:t>
            </a:r>
            <a:r>
              <a:rPr lang="pt-PT" i="1" dirty="0"/>
              <a:t> </a:t>
            </a:r>
            <a:r>
              <a:rPr lang="pt-PT" i="1" dirty="0" err="1"/>
              <a:t>Engineering</a:t>
            </a:r>
            <a:r>
              <a:rPr lang="pt-PT" i="1" dirty="0"/>
              <a:t>:</a:t>
            </a:r>
            <a:r>
              <a:rPr lang="pt-PT"/>
              <a:t> </a:t>
            </a:r>
            <a:r>
              <a:rPr lang="pt-PT" dirty="0"/>
              <a:t>‘</a:t>
            </a:r>
            <a:r>
              <a:rPr lang="pt-PT" dirty="0" err="1"/>
              <a:t>Record_date</a:t>
            </a:r>
            <a:r>
              <a:rPr lang="pt-PT" dirty="0"/>
              <a:t>’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797A89D-78E4-47DB-BE6B-DBBB3C925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24" y="1223367"/>
            <a:ext cx="5311128" cy="1530427"/>
          </a:xfrm>
          <a:prstGeom prst="rect">
            <a:avLst/>
          </a:prstGeom>
        </p:spPr>
      </p:pic>
      <p:grpSp>
        <p:nvGrpSpPr>
          <p:cNvPr id="8" name="Agrupar 7">
            <a:extLst>
              <a:ext uri="{FF2B5EF4-FFF2-40B4-BE49-F238E27FC236}">
                <a16:creationId xmlns:a16="http://schemas.microsoft.com/office/drawing/2014/main" id="{94D01738-26F0-4A9B-8F6E-4494B9B7679B}"/>
              </a:ext>
            </a:extLst>
          </p:cNvPr>
          <p:cNvGrpSpPr/>
          <p:nvPr/>
        </p:nvGrpSpPr>
        <p:grpSpPr>
          <a:xfrm>
            <a:off x="2968320" y="3154919"/>
            <a:ext cx="6124302" cy="1530428"/>
            <a:chOff x="59074" y="-1"/>
            <a:chExt cx="6627254" cy="1700531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F25012F9-728B-4C7C-A81E-689112099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74" y="-1"/>
              <a:ext cx="3263265" cy="853440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7503BE95-210A-42E7-8876-640394B48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927" y="-1"/>
              <a:ext cx="3422401" cy="853440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5946F9DE-9BF7-41B8-A742-EA5E04DF4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8280" y="861060"/>
              <a:ext cx="3139440" cy="839470"/>
            </a:xfrm>
            <a:prstGeom prst="rect">
              <a:avLst/>
            </a:prstGeom>
          </p:spPr>
        </p:pic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4561E87-AF12-4B80-B9D2-AA2A70372188}"/>
              </a:ext>
            </a:extLst>
          </p:cNvPr>
          <p:cNvSpPr txBox="1"/>
          <p:nvPr/>
        </p:nvSpPr>
        <p:spPr>
          <a:xfrm>
            <a:off x="5983932" y="1390600"/>
            <a:ext cx="287346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lr>
                <a:schemeClr val="bg1"/>
              </a:buClr>
              <a:buChar char="•"/>
            </a:pPr>
            <a:r>
              <a:rPr lang="pt-PT" sz="1600" dirty="0">
                <a:solidFill>
                  <a:schemeClr val="bg1"/>
                </a:solidFill>
                <a:latin typeface="Maven Pro" panose="020B0604020202020204" charset="0"/>
              </a:rPr>
              <a:t>Divisão do dia por partes através do </a:t>
            </a:r>
            <a:r>
              <a:rPr lang="pt-PT" sz="1600" i="1" dirty="0" err="1">
                <a:solidFill>
                  <a:schemeClr val="bg1"/>
                </a:solidFill>
                <a:latin typeface="Maven Pro" panose="020B0604020202020204" charset="0"/>
              </a:rPr>
              <a:t>lineplot</a:t>
            </a:r>
            <a:r>
              <a:rPr lang="pt-PT" sz="1600" dirty="0">
                <a:solidFill>
                  <a:schemeClr val="bg1"/>
                </a:solidFill>
                <a:latin typeface="Maven Pro" panose="020B0604020202020204" charset="0"/>
              </a:rPr>
              <a:t> representado.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4872B69-3434-4346-B779-B0E688129269}"/>
              </a:ext>
            </a:extLst>
          </p:cNvPr>
          <p:cNvSpPr txBox="1"/>
          <p:nvPr/>
        </p:nvSpPr>
        <p:spPr>
          <a:xfrm>
            <a:off x="146986" y="3154919"/>
            <a:ext cx="282133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lr>
                <a:schemeClr val="bg1"/>
              </a:buClr>
              <a:buChar char="•"/>
            </a:pPr>
            <a:r>
              <a:rPr lang="pt-PT" sz="1600" dirty="0">
                <a:solidFill>
                  <a:schemeClr val="bg1"/>
                </a:solidFill>
                <a:latin typeface="Maven Pro" panose="020B0604020202020204" charset="0"/>
              </a:rPr>
              <a:t>Não há grande variância no atributo target.</a:t>
            </a:r>
          </a:p>
          <a:p>
            <a:pPr>
              <a:buClr>
                <a:schemeClr val="bg1"/>
              </a:buClr>
            </a:pPr>
            <a:endParaRPr lang="pt-PT" sz="1600" dirty="0">
              <a:solidFill>
                <a:schemeClr val="bg1"/>
              </a:solidFill>
              <a:latin typeface="Maven Pro" panose="020B0604020202020204" charset="0"/>
            </a:endParaRPr>
          </a:p>
          <a:p>
            <a:pPr marL="285750" indent="-285750">
              <a:buClr>
                <a:schemeClr val="bg1"/>
              </a:buClr>
              <a:buChar char="•"/>
            </a:pPr>
            <a:r>
              <a:rPr lang="pt-PT" sz="1600" dirty="0">
                <a:solidFill>
                  <a:schemeClr val="bg1"/>
                </a:solidFill>
                <a:latin typeface="Maven Pro" panose="020B0604020202020204" charset="0"/>
              </a:rPr>
              <a:t>No final, retiramos 3 colunas.</a:t>
            </a:r>
          </a:p>
        </p:txBody>
      </p:sp>
    </p:spTree>
    <p:extLst>
      <p:ext uri="{BB962C8B-B14F-4D97-AF65-F5344CB8AC3E}">
        <p14:creationId xmlns:p14="http://schemas.microsoft.com/office/powerpoint/2010/main" val="2796632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59E3B4-47CC-4F2F-B2F0-E0BB13A605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TRATAMENTO DOS OUTLIERS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CCC0B2E-042A-48DD-8183-FFE79943A8D8}"/>
              </a:ext>
            </a:extLst>
          </p:cNvPr>
          <p:cNvSpPr txBox="1"/>
          <p:nvPr/>
        </p:nvSpPr>
        <p:spPr>
          <a:xfrm>
            <a:off x="618825" y="1223037"/>
            <a:ext cx="7112991" cy="33547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PT" sz="2000" b="1" i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Whitney"/>
              </a:rPr>
              <a:t>P</a:t>
            </a:r>
            <a:r>
              <a:rPr lang="pt-PT" sz="2000" b="1" i="1" dirty="0" err="1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Whitney"/>
              </a:rPr>
              <a:t>ercentile</a:t>
            </a:r>
            <a:r>
              <a:rPr lang="pt-PT" sz="2000" b="1" i="1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Whitney"/>
              </a:rPr>
              <a:t> </a:t>
            </a:r>
            <a:r>
              <a:rPr lang="pt-PT" sz="2000" b="1" i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Whitney"/>
              </a:rPr>
              <a:t>C</a:t>
            </a:r>
            <a:r>
              <a:rPr lang="pt-PT" sz="2000" b="1" i="1" dirty="0" err="1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Whitney"/>
              </a:rPr>
              <a:t>apping</a:t>
            </a:r>
            <a:r>
              <a:rPr lang="pt-PT" sz="2000" b="1" i="1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Whitney"/>
              </a:rPr>
              <a:t> : </a:t>
            </a:r>
            <a:r>
              <a:rPr lang="pt-PT" sz="1600" dirty="0">
                <a:solidFill>
                  <a:srgbClr val="FFFFFF"/>
                </a:solidFill>
                <a:latin typeface="Maven Pro" panose="020B0604020202020204" charset="0"/>
              </a:rPr>
              <a:t>Em vez de se remover </a:t>
            </a:r>
            <a:r>
              <a:rPr lang="pt-PT" sz="1600" dirty="0" err="1">
                <a:solidFill>
                  <a:srgbClr val="FFFFFF"/>
                </a:solidFill>
                <a:latin typeface="Maven Pro" panose="020B0604020202020204" charset="0"/>
              </a:rPr>
              <a:t>outliers</a:t>
            </a:r>
            <a:r>
              <a:rPr lang="pt-PT" sz="1600" dirty="0">
                <a:solidFill>
                  <a:srgbClr val="FFFFFF"/>
                </a:solidFill>
                <a:latin typeface="Maven Pro" panose="020B0604020202020204" charset="0"/>
              </a:rPr>
              <a:t>, decidiu-se utilizar este método que consiste em modificar os valores desses </a:t>
            </a:r>
            <a:r>
              <a:rPr lang="pt-PT" sz="1600" dirty="0" err="1">
                <a:solidFill>
                  <a:srgbClr val="FFFFFF"/>
                </a:solidFill>
                <a:latin typeface="Maven Pro" panose="020B0604020202020204" charset="0"/>
              </a:rPr>
              <a:t>outliers</a:t>
            </a:r>
            <a:r>
              <a:rPr lang="pt-PT" sz="1600" dirty="0">
                <a:solidFill>
                  <a:srgbClr val="FFFFFF"/>
                </a:solidFill>
                <a:latin typeface="Maven Pro" panose="020B0604020202020204" charset="0"/>
              </a:rPr>
              <a:t> para valores de percentis definidos por nós.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PT" sz="1600" dirty="0">
              <a:solidFill>
                <a:srgbClr val="FFFFFF"/>
              </a:solidFill>
              <a:latin typeface="Maven Pro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rgbClr val="FFFFFF"/>
                </a:solidFill>
                <a:latin typeface="Maven Pro" panose="020B0604020202020204" charset="0"/>
              </a:rPr>
              <a:t>Os valores considerados para percentis deve ser capaz de atenuar o impacto dos </a:t>
            </a:r>
            <a:r>
              <a:rPr lang="pt-PT" sz="1600" dirty="0" err="1">
                <a:solidFill>
                  <a:srgbClr val="FFFFFF"/>
                </a:solidFill>
                <a:latin typeface="Maven Pro" panose="020B0604020202020204" charset="0"/>
              </a:rPr>
              <a:t>outliers</a:t>
            </a:r>
            <a:r>
              <a:rPr lang="pt-PT" sz="1600" dirty="0">
                <a:solidFill>
                  <a:srgbClr val="FFFFFF"/>
                </a:solidFill>
                <a:latin typeface="Maven Pro" panose="020B0604020202020204" charset="0"/>
              </a:rPr>
              <a:t>, sem afetar os outros dados do </a:t>
            </a:r>
            <a:r>
              <a:rPr lang="pt-PT" sz="1600" dirty="0" err="1">
                <a:solidFill>
                  <a:srgbClr val="FFFFFF"/>
                </a:solidFill>
                <a:latin typeface="Maven Pro" panose="020B0604020202020204" charset="0"/>
              </a:rPr>
              <a:t>dataset</a:t>
            </a:r>
            <a:r>
              <a:rPr lang="pt-PT" sz="1600" dirty="0">
                <a:solidFill>
                  <a:srgbClr val="FFFFFF"/>
                </a:solidFill>
                <a:latin typeface="Maven Pro" panose="020B0604020202020204" charset="0"/>
              </a:rPr>
              <a:t>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PT" sz="1600" dirty="0">
              <a:solidFill>
                <a:srgbClr val="FFFFFF"/>
              </a:solidFill>
              <a:latin typeface="Maven Pro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PT" sz="1600" dirty="0" err="1">
                <a:solidFill>
                  <a:srgbClr val="FFFFFF"/>
                </a:solidFill>
                <a:latin typeface="Maven Pro" panose="020B0604020202020204" charset="0"/>
              </a:rPr>
              <a:t>Outliers</a:t>
            </a:r>
            <a:r>
              <a:rPr lang="pt-PT" sz="1600" dirty="0">
                <a:solidFill>
                  <a:srgbClr val="FFFFFF"/>
                </a:solidFill>
                <a:latin typeface="Maven Pro" panose="020B0604020202020204" charset="0"/>
              </a:rPr>
              <a:t> por </a:t>
            </a:r>
            <a:r>
              <a:rPr lang="pt-PT" sz="1600" b="1" dirty="0">
                <a:solidFill>
                  <a:srgbClr val="FFFFFF"/>
                </a:solidFill>
                <a:latin typeface="Maven Pro" panose="020B0604020202020204" charset="0"/>
              </a:rPr>
              <a:t>defeito</a:t>
            </a:r>
            <a:r>
              <a:rPr lang="pt-PT" sz="1600" dirty="0">
                <a:solidFill>
                  <a:srgbClr val="FFFFFF"/>
                </a:solidFill>
                <a:latin typeface="Maven Pro" panose="020B0604020202020204" charset="0"/>
              </a:rPr>
              <a:t>: Percentis mais baixos (1%,2%,…)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PT" sz="1600" dirty="0">
              <a:solidFill>
                <a:srgbClr val="FFFFFF"/>
              </a:solidFill>
              <a:latin typeface="Maven Pro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PT" sz="1600" dirty="0" err="1">
                <a:solidFill>
                  <a:srgbClr val="FFFFFF"/>
                </a:solidFill>
                <a:latin typeface="Maven Pro" panose="020B0604020202020204" charset="0"/>
              </a:rPr>
              <a:t>Outliers</a:t>
            </a:r>
            <a:r>
              <a:rPr lang="pt-PT" sz="1600" dirty="0">
                <a:solidFill>
                  <a:srgbClr val="FFFFFF"/>
                </a:solidFill>
                <a:latin typeface="Maven Pro" panose="020B0604020202020204" charset="0"/>
              </a:rPr>
              <a:t> por </a:t>
            </a:r>
            <a:r>
              <a:rPr lang="pt-PT" sz="1600" b="1" dirty="0">
                <a:solidFill>
                  <a:srgbClr val="FFFFFF"/>
                </a:solidFill>
                <a:latin typeface="Maven Pro" panose="020B0604020202020204" charset="0"/>
              </a:rPr>
              <a:t>excesso</a:t>
            </a:r>
            <a:r>
              <a:rPr lang="pt-PT" sz="1600" dirty="0">
                <a:solidFill>
                  <a:srgbClr val="FFFFFF"/>
                </a:solidFill>
                <a:latin typeface="Maven Pro" panose="020B0604020202020204" charset="0"/>
              </a:rPr>
              <a:t>: Percentis mais elevados (99%,98%,…)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PT" sz="1600" dirty="0">
              <a:solidFill>
                <a:srgbClr val="FFFFFF"/>
              </a:solidFill>
              <a:latin typeface="Maven Pro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rgbClr val="FFFFFF"/>
                </a:solidFill>
                <a:latin typeface="Maven Pro" panose="020B0604020202020204" charset="0"/>
              </a:rPr>
              <a:t>Assim sendo, não há perda de informação. </a:t>
            </a:r>
            <a:r>
              <a:rPr kumimoji="0" lang="pt-PT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ven Pro" panose="020B0604020202020204" charset="0"/>
                <a:cs typeface="Arial"/>
                <a:sym typeface="Arial"/>
              </a:rPr>
              <a:t> </a:t>
            </a:r>
            <a:endParaRPr lang="pt-PT" sz="2000" b="1" i="1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Whitney"/>
            </a:endParaRPr>
          </a:p>
          <a:p>
            <a:pPr>
              <a:buClr>
                <a:schemeClr val="bg1"/>
              </a:buClr>
            </a:pPr>
            <a:endParaRPr lang="pt-PT" sz="1600" b="1" i="1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106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950306" y="1975675"/>
            <a:ext cx="3734414" cy="9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MODELOS ML</a:t>
            </a:r>
          </a:p>
        </p:txBody>
      </p:sp>
      <p:sp>
        <p:nvSpPr>
          <p:cNvPr id="688" name="Google Shape;688;p32"/>
          <p:cNvSpPr txBox="1">
            <a:spLocks noGrp="1"/>
          </p:cNvSpPr>
          <p:nvPr>
            <p:ph type="subTitle" idx="1"/>
          </p:nvPr>
        </p:nvSpPr>
        <p:spPr>
          <a:xfrm>
            <a:off x="1406089" y="3383883"/>
            <a:ext cx="4883197" cy="5372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/>
              <a:t>Previsão do Fluxo de Tráfego Rodoviário</a:t>
            </a:r>
            <a:endParaRPr lang="pt-PT"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04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30210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59E3B4-47CC-4F2F-B2F0-E0BB13A60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141" y="374691"/>
            <a:ext cx="4727700" cy="577800"/>
          </a:xfrm>
        </p:spPr>
        <p:txBody>
          <a:bodyPr/>
          <a:lstStyle/>
          <a:p>
            <a:r>
              <a:rPr lang="pt-PT" dirty="0"/>
              <a:t>MODELOS TESTADOS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76BCE49-8371-4BB7-A87D-A910B1F80E2D}"/>
              </a:ext>
            </a:extLst>
          </p:cNvPr>
          <p:cNvSpPr txBox="1"/>
          <p:nvPr/>
        </p:nvSpPr>
        <p:spPr>
          <a:xfrm>
            <a:off x="946985" y="1388143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PT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892C27F-0879-48E8-9D1E-F962E06A7D6D}"/>
              </a:ext>
            </a:extLst>
          </p:cNvPr>
          <p:cNvSpPr txBox="1"/>
          <p:nvPr/>
        </p:nvSpPr>
        <p:spPr>
          <a:xfrm>
            <a:off x="739141" y="1220538"/>
            <a:ext cx="7112991" cy="36317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PT" sz="18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Maven Pro"/>
              </a:rPr>
              <a:t>Decision</a:t>
            </a:r>
            <a:r>
              <a:rPr lang="pt-PT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Maven Pro"/>
              </a:rPr>
              <a:t> </a:t>
            </a:r>
            <a:r>
              <a:rPr lang="pt-PT" sz="18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Maven Pro"/>
              </a:rPr>
              <a:t>Trees</a:t>
            </a:r>
            <a:r>
              <a:rPr lang="pt-PT" sz="1800" b="1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Maven Pro"/>
              </a:rPr>
              <a:t>: </a:t>
            </a:r>
          </a:p>
          <a:p>
            <a:pPr lvl="3">
              <a:buClr>
                <a:schemeClr val="bg1"/>
              </a:buClr>
            </a:pPr>
            <a:r>
              <a:rPr lang="pt-PT" sz="1600" dirty="0">
                <a:solidFill>
                  <a:srgbClr val="FFFFFF"/>
                </a:solidFill>
                <a:latin typeface="Maven Pro"/>
              </a:rPr>
              <a:t>	- Modelo utilizado inicialmente.</a:t>
            </a:r>
          </a:p>
          <a:p>
            <a:pPr lvl="3">
              <a:buClr>
                <a:schemeClr val="bg1"/>
              </a:buClr>
            </a:pPr>
            <a:endParaRPr lang="pt-PT" sz="1600" dirty="0">
              <a:solidFill>
                <a:srgbClr val="FFFFFF"/>
              </a:solidFill>
              <a:latin typeface="Maven Pro"/>
            </a:endParaRPr>
          </a:p>
          <a:p>
            <a:pPr marL="285750" lvl="3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PT" sz="1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Maven Pro"/>
              </a:rPr>
              <a:t>Random</a:t>
            </a:r>
            <a:r>
              <a:rPr lang="pt-PT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Maven Pro"/>
              </a:rPr>
              <a:t> </a:t>
            </a:r>
            <a:r>
              <a:rPr lang="pt-PT" sz="18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Maven Pro"/>
              </a:rPr>
              <a:t>Forest</a:t>
            </a:r>
            <a:r>
              <a:rPr lang="pt-PT" sz="1800" b="1" i="1" dirty="0">
                <a:solidFill>
                  <a:schemeClr val="tx1">
                    <a:lumMod val="60000"/>
                    <a:lumOff val="40000"/>
                  </a:schemeClr>
                </a:solidFill>
                <a:latin typeface="Maven Pro"/>
              </a:rPr>
              <a:t>: </a:t>
            </a:r>
          </a:p>
          <a:p>
            <a:pPr lvl="4">
              <a:buClr>
                <a:schemeClr val="bg1"/>
              </a:buClr>
            </a:pPr>
            <a:r>
              <a:rPr lang="pt-PT" sz="1600" dirty="0">
                <a:solidFill>
                  <a:srgbClr val="FFFFFF"/>
                </a:solidFill>
                <a:latin typeface="Maven Pro"/>
              </a:rPr>
              <a:t>	- De forma a tentar obter melhores resultados.</a:t>
            </a:r>
          </a:p>
          <a:p>
            <a:pPr lvl="4">
              <a:buClr>
                <a:schemeClr val="bg1"/>
              </a:buClr>
            </a:pPr>
            <a:r>
              <a:rPr lang="pt-PT" sz="1600" dirty="0">
                <a:solidFill>
                  <a:schemeClr val="bg1"/>
                </a:solidFill>
                <a:latin typeface="Maven Pro"/>
              </a:rPr>
              <a:t>	- Tem menos tendência a </a:t>
            </a:r>
            <a:r>
              <a:rPr lang="pt-PT" sz="1600" dirty="0" err="1">
                <a:solidFill>
                  <a:schemeClr val="bg1"/>
                </a:solidFill>
                <a:latin typeface="Maven Pro"/>
              </a:rPr>
              <a:t>overfitting</a:t>
            </a:r>
            <a:r>
              <a:rPr lang="pt-PT" sz="1600" dirty="0">
                <a:solidFill>
                  <a:schemeClr val="bg1"/>
                </a:solidFill>
                <a:latin typeface="Maven Pro"/>
              </a:rPr>
              <a:t>.</a:t>
            </a:r>
            <a:endParaRPr lang="pt-PT" sz="1600" dirty="0">
              <a:solidFill>
                <a:schemeClr val="bg1"/>
              </a:solidFill>
              <a:latin typeface="Maven Pro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PT" sz="1600" dirty="0">
              <a:solidFill>
                <a:schemeClr val="bg1"/>
              </a:solidFill>
              <a:latin typeface="Maven Pro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PT" sz="1800" b="1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Maven Pro"/>
              </a:rPr>
              <a:t>Model</a:t>
            </a:r>
            <a:r>
              <a:rPr lang="pt-PT" sz="1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Maven Pro"/>
              </a:rPr>
              <a:t> </a:t>
            </a:r>
            <a:r>
              <a:rPr lang="pt-PT" sz="1800" b="1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Maven Pro"/>
              </a:rPr>
              <a:t>Tuning</a:t>
            </a:r>
            <a:r>
              <a:rPr lang="pt-PT" sz="1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Maven Pro"/>
              </a:rPr>
              <a:t> com </a:t>
            </a:r>
            <a:r>
              <a:rPr lang="pt-PT" sz="1800" b="1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Maven Pro"/>
              </a:rPr>
              <a:t>GridsearchCV</a:t>
            </a:r>
            <a:r>
              <a:rPr lang="pt-PT" sz="1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Maven Pro"/>
              </a:rPr>
              <a:t>:</a:t>
            </a:r>
          </a:p>
          <a:p>
            <a:pPr>
              <a:buClr>
                <a:schemeClr val="bg1"/>
              </a:buClr>
            </a:pPr>
            <a:r>
              <a:rPr lang="pt-PT" sz="1600" dirty="0">
                <a:solidFill>
                  <a:schemeClr val="bg1"/>
                </a:solidFill>
                <a:latin typeface="Maven Pro"/>
              </a:rPr>
              <a:t>	- Otimizar alguns </a:t>
            </a:r>
            <a:r>
              <a:rPr lang="pt-PT" sz="1600" dirty="0" err="1">
                <a:solidFill>
                  <a:schemeClr val="bg1"/>
                </a:solidFill>
                <a:latin typeface="Maven Pro"/>
              </a:rPr>
              <a:t>hiperparametros</a:t>
            </a:r>
            <a:r>
              <a:rPr lang="pt-PT" sz="1600" dirty="0">
                <a:solidFill>
                  <a:schemeClr val="bg1"/>
                </a:solidFill>
                <a:latin typeface="Maven Pro"/>
              </a:rPr>
              <a:t> da </a:t>
            </a:r>
            <a:r>
              <a:rPr lang="pt-PT" sz="1600" dirty="0" err="1">
                <a:solidFill>
                  <a:schemeClr val="bg1"/>
                </a:solidFill>
                <a:latin typeface="Maven Pro"/>
              </a:rPr>
              <a:t>random</a:t>
            </a:r>
            <a:r>
              <a:rPr lang="pt-PT" sz="1600" dirty="0">
                <a:solidFill>
                  <a:schemeClr val="bg1"/>
                </a:solidFill>
                <a:latin typeface="Maven Pro"/>
              </a:rPr>
              <a:t> </a:t>
            </a:r>
            <a:r>
              <a:rPr lang="pt-PT" sz="1600" dirty="0" err="1">
                <a:solidFill>
                  <a:schemeClr val="bg1"/>
                </a:solidFill>
                <a:latin typeface="Maven Pro"/>
              </a:rPr>
              <a:t>forest</a:t>
            </a:r>
            <a:r>
              <a:rPr lang="pt-PT" sz="1600" dirty="0">
                <a:solidFill>
                  <a:schemeClr val="bg1"/>
                </a:solidFill>
                <a:latin typeface="Maven Pro"/>
              </a:rPr>
              <a:t> de maneira a melhorar ainda mais os resultados.</a:t>
            </a:r>
            <a:endParaRPr lang="pt-PT" sz="1600" dirty="0">
              <a:solidFill>
                <a:schemeClr val="bg1"/>
              </a:solidFill>
              <a:latin typeface="Maven Pro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PT" sz="1600" dirty="0">
              <a:solidFill>
                <a:schemeClr val="bg1"/>
              </a:solidFill>
              <a:latin typeface="Maven Pro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PT" sz="1600" dirty="0">
              <a:solidFill>
                <a:schemeClr val="bg1"/>
              </a:solidFill>
              <a:latin typeface="Maven Pro" panose="020B0604020202020204" charset="0"/>
            </a:endParaRPr>
          </a:p>
          <a:p>
            <a:pPr>
              <a:buClr>
                <a:schemeClr val="bg1"/>
              </a:buClr>
            </a:pPr>
            <a:endParaRPr lang="pt-PT" sz="1600" dirty="0">
              <a:solidFill>
                <a:schemeClr val="bg1"/>
              </a:solidFill>
              <a:latin typeface="Maven Pro" panose="020B0604020202020204" charset="0"/>
            </a:endParaRPr>
          </a:p>
          <a:p>
            <a:pPr>
              <a:buClr>
                <a:schemeClr val="bg1"/>
              </a:buClr>
            </a:pPr>
            <a:endParaRPr lang="pt-PT" sz="1600" b="1" i="1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791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2456798" y="3210361"/>
            <a:ext cx="1785647" cy="7392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VISUALIZAÇÃO </a:t>
            </a:r>
            <a:br>
              <a:rPr lang="en" dirty="0"/>
            </a:br>
            <a:r>
              <a:rPr lang="en" dirty="0"/>
              <a:t>&amp; EXPLORAÇÃO</a:t>
            </a:r>
            <a:endParaRPr dirty="0"/>
          </a:p>
        </p:txBody>
      </p:sp>
      <p:sp>
        <p:nvSpPr>
          <p:cNvPr id="472" name="Google Shape;472;p27"/>
          <p:cNvSpPr txBox="1">
            <a:spLocks noGrp="1"/>
          </p:cNvSpPr>
          <p:nvPr>
            <p:ph type="subTitle" idx="1"/>
          </p:nvPr>
        </p:nvSpPr>
        <p:spPr>
          <a:xfrm>
            <a:off x="2477892" y="3807517"/>
            <a:ext cx="1914376" cy="8920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Consultar e explorar os </a:t>
            </a:r>
            <a:r>
              <a:rPr lang="pt-PT" dirty="0" err="1"/>
              <a:t>datasets</a:t>
            </a:r>
            <a:r>
              <a:rPr lang="pt-PT" dirty="0"/>
              <a:t>, de forma a extrair conhecimento.</a:t>
            </a:r>
            <a:endParaRPr dirty="0"/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4287434" y="3315359"/>
            <a:ext cx="160283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TRATAMENTO DOS DADOS</a:t>
            </a:r>
            <a:endParaRPr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643499" y="3268207"/>
            <a:ext cx="2152500" cy="7202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PROBLEMAS &amp; CONTEXTO</a:t>
            </a:r>
            <a:endParaRPr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644099" y="3847297"/>
            <a:ext cx="1753200" cy="11116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Apresentação e contextualização dos temas dos </a:t>
            </a:r>
            <a:r>
              <a:rPr lang="pt-PT" i="1" dirty="0" err="1"/>
              <a:t>datasets</a:t>
            </a:r>
            <a:r>
              <a:rPr lang="pt-PT" i="1" dirty="0"/>
              <a:t> </a:t>
            </a:r>
            <a:r>
              <a:rPr lang="pt-PT" dirty="0"/>
              <a:t>utilizados.</a:t>
            </a:r>
            <a:endParaRPr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643499" y="2660678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4301944" y="3799442"/>
            <a:ext cx="1660236" cy="8920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Preparação de ambos os </a:t>
            </a:r>
            <a:r>
              <a:rPr lang="pt-PT" dirty="0" err="1"/>
              <a:t>datasets</a:t>
            </a:r>
            <a:r>
              <a:rPr lang="pt-PT" dirty="0"/>
              <a:t> e seleção de dados.</a:t>
            </a: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4354485" y="2624486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ÍNDICE</a:t>
            </a:r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2517328" y="263256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81" name="Google Shape;481;p27"/>
          <p:cNvSpPr/>
          <p:nvPr/>
        </p:nvSpPr>
        <p:spPr>
          <a:xfrm>
            <a:off x="765280" y="151104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4379438" y="1488219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3" name="Google Shape;483;p27"/>
          <p:cNvSpPr/>
          <p:nvPr/>
        </p:nvSpPr>
        <p:spPr>
          <a:xfrm>
            <a:off x="2634660" y="1488219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84" name="Google Shape;484;p27"/>
          <p:cNvCxnSpPr>
            <a:cxnSpLocks/>
            <a:stCxn id="481" idx="1"/>
            <a:endCxn id="476" idx="1"/>
          </p:cNvCxnSpPr>
          <p:nvPr/>
        </p:nvCxnSpPr>
        <p:spPr>
          <a:xfrm rot="10800000" flipV="1">
            <a:off x="643500" y="1923090"/>
            <a:ext cx="121781" cy="1026488"/>
          </a:xfrm>
          <a:prstGeom prst="bentConnector3">
            <a:avLst>
              <a:gd name="adj1" fmla="val 35028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cxnSpLocks/>
            <a:stCxn id="482" idx="1"/>
          </p:cNvCxnSpPr>
          <p:nvPr/>
        </p:nvCxnSpPr>
        <p:spPr>
          <a:xfrm rot="10800000" flipV="1">
            <a:off x="4368092" y="1900269"/>
            <a:ext cx="11346" cy="1015454"/>
          </a:xfrm>
          <a:prstGeom prst="bentConnector3">
            <a:avLst>
              <a:gd name="adj1" fmla="val 318147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 rot="10800000" flipV="1">
            <a:off x="2517328" y="1900269"/>
            <a:ext cx="117332" cy="1021192"/>
          </a:xfrm>
          <a:prstGeom prst="bentConnector3">
            <a:avLst>
              <a:gd name="adj1" fmla="val 366991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1802817" y="1339504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5353485" y="2347677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896809" y="1653498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2766652" y="1610128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4475928" y="1610112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483;p27">
            <a:extLst>
              <a:ext uri="{FF2B5EF4-FFF2-40B4-BE49-F238E27FC236}">
                <a16:creationId xmlns:a16="http://schemas.microsoft.com/office/drawing/2014/main" id="{04207443-A37B-4653-B0BE-CF1ED8F8C20E}"/>
              </a:ext>
            </a:extLst>
          </p:cNvPr>
          <p:cNvSpPr/>
          <p:nvPr/>
        </p:nvSpPr>
        <p:spPr>
          <a:xfrm>
            <a:off x="7909870" y="1460320"/>
            <a:ext cx="824100" cy="8241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3" name="Google Shape;486;p27">
            <a:extLst>
              <a:ext uri="{FF2B5EF4-FFF2-40B4-BE49-F238E27FC236}">
                <a16:creationId xmlns:a16="http://schemas.microsoft.com/office/drawing/2014/main" id="{A7D5E9A1-44C8-4F04-808D-5BDFC1A192B5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 flipV="1">
            <a:off x="7764994" y="1872369"/>
            <a:ext cx="144876" cy="1022905"/>
          </a:xfrm>
          <a:prstGeom prst="bentConnector3">
            <a:avLst>
              <a:gd name="adj1" fmla="val 25779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" name="Google Shape;480;p27">
            <a:extLst>
              <a:ext uri="{FF2B5EF4-FFF2-40B4-BE49-F238E27FC236}">
                <a16:creationId xmlns:a16="http://schemas.microsoft.com/office/drawing/2014/main" id="{D22071C7-3C9D-4944-A7A1-BD905B6A3308}"/>
              </a:ext>
            </a:extLst>
          </p:cNvPr>
          <p:cNvSpPr txBox="1">
            <a:spLocks/>
          </p:cNvSpPr>
          <p:nvPr/>
        </p:nvSpPr>
        <p:spPr>
          <a:xfrm>
            <a:off x="7750139" y="2561020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>
                <a:solidFill>
                  <a:schemeClr val="tx1">
                    <a:lumMod val="40000"/>
                    <a:lumOff val="60000"/>
                  </a:schemeClr>
                </a:solidFill>
              </a:rPr>
              <a:t>05</a:t>
            </a:r>
          </a:p>
        </p:txBody>
      </p:sp>
      <p:sp>
        <p:nvSpPr>
          <p:cNvPr id="57" name="Google Shape;471;p27">
            <a:extLst>
              <a:ext uri="{FF2B5EF4-FFF2-40B4-BE49-F238E27FC236}">
                <a16:creationId xmlns:a16="http://schemas.microsoft.com/office/drawing/2014/main" id="{0013FD1D-BF48-414B-962A-57B7671B6E2D}"/>
              </a:ext>
            </a:extLst>
          </p:cNvPr>
          <p:cNvSpPr txBox="1">
            <a:spLocks/>
          </p:cNvSpPr>
          <p:nvPr/>
        </p:nvSpPr>
        <p:spPr>
          <a:xfrm>
            <a:off x="7408631" y="3130812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pt-PT" dirty="0"/>
              <a:t>RESULTADOS</a:t>
            </a:r>
          </a:p>
        </p:txBody>
      </p:sp>
      <p:sp>
        <p:nvSpPr>
          <p:cNvPr id="59" name="Google Shape;472;p27">
            <a:extLst>
              <a:ext uri="{FF2B5EF4-FFF2-40B4-BE49-F238E27FC236}">
                <a16:creationId xmlns:a16="http://schemas.microsoft.com/office/drawing/2014/main" id="{60F51B54-15BA-41AD-9299-D56B2ED968F0}"/>
              </a:ext>
            </a:extLst>
          </p:cNvPr>
          <p:cNvSpPr txBox="1">
            <a:spLocks/>
          </p:cNvSpPr>
          <p:nvPr/>
        </p:nvSpPr>
        <p:spPr>
          <a:xfrm>
            <a:off x="7441830" y="3583925"/>
            <a:ext cx="1702170" cy="1212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dirty="0" err="1"/>
              <a:t>Análise</a:t>
            </a:r>
            <a:r>
              <a:rPr lang="en-US" dirty="0"/>
              <a:t> final e </a:t>
            </a:r>
            <a:r>
              <a:rPr lang="en-US" dirty="0" err="1"/>
              <a:t>crítica</a:t>
            </a:r>
            <a:r>
              <a:rPr lang="en-US" dirty="0"/>
              <a:t> à </a:t>
            </a:r>
            <a:r>
              <a:rPr lang="en-US" dirty="0" err="1"/>
              <a:t>exploração</a:t>
            </a:r>
            <a:r>
              <a:rPr lang="en-US" dirty="0"/>
              <a:t> </a:t>
            </a:r>
            <a:r>
              <a:rPr lang="en-US" dirty="0" err="1"/>
              <a:t>feita</a:t>
            </a:r>
            <a:r>
              <a:rPr lang="en-US" dirty="0"/>
              <a:t> e </a:t>
            </a:r>
            <a:r>
              <a:rPr lang="en-US" dirty="0" err="1"/>
              <a:t>conhecimento</a:t>
            </a:r>
            <a:r>
              <a:rPr lang="en-US" dirty="0"/>
              <a:t> final </a:t>
            </a:r>
            <a:r>
              <a:rPr lang="en-US" dirty="0" err="1"/>
              <a:t>retirado</a:t>
            </a:r>
            <a:r>
              <a:rPr lang="en-US" dirty="0"/>
              <a:t>.</a:t>
            </a:r>
          </a:p>
        </p:txBody>
      </p:sp>
      <p:grpSp>
        <p:nvGrpSpPr>
          <p:cNvPr id="83" name="Google Shape;13677;p64">
            <a:extLst>
              <a:ext uri="{FF2B5EF4-FFF2-40B4-BE49-F238E27FC236}">
                <a16:creationId xmlns:a16="http://schemas.microsoft.com/office/drawing/2014/main" id="{35233B54-1080-4210-9919-86097D3A4DED}"/>
              </a:ext>
            </a:extLst>
          </p:cNvPr>
          <p:cNvGrpSpPr/>
          <p:nvPr/>
        </p:nvGrpSpPr>
        <p:grpSpPr>
          <a:xfrm>
            <a:off x="8100222" y="1641535"/>
            <a:ext cx="526817" cy="488020"/>
            <a:chOff x="855096" y="1504485"/>
            <a:chExt cx="380910" cy="339594"/>
          </a:xfrm>
          <a:solidFill>
            <a:srgbClr val="002060"/>
          </a:solidFill>
        </p:grpSpPr>
        <p:sp>
          <p:nvSpPr>
            <p:cNvPr id="84" name="Google Shape;13678;p64">
              <a:extLst>
                <a:ext uri="{FF2B5EF4-FFF2-40B4-BE49-F238E27FC236}">
                  <a16:creationId xmlns:a16="http://schemas.microsoft.com/office/drawing/2014/main" id="{F76C187E-6B14-40D2-81A1-95FFE9BA139C}"/>
                </a:ext>
              </a:extLst>
            </p:cNvPr>
            <p:cNvSpPr/>
            <p:nvPr/>
          </p:nvSpPr>
          <p:spPr>
            <a:xfrm>
              <a:off x="1092707" y="1504485"/>
              <a:ext cx="107299" cy="136837"/>
            </a:xfrm>
            <a:custGeom>
              <a:avLst/>
              <a:gdLst/>
              <a:ahLst/>
              <a:cxnLst/>
              <a:rect l="l" t="t" r="r" b="b"/>
              <a:pathLst>
                <a:path w="3371" h="4299" extrusionOk="0">
                  <a:moveTo>
                    <a:pt x="1691" y="357"/>
                  </a:moveTo>
                  <a:cubicBezTo>
                    <a:pt x="2418" y="357"/>
                    <a:pt x="3013" y="953"/>
                    <a:pt x="3013" y="1679"/>
                  </a:cubicBezTo>
                  <a:cubicBezTo>
                    <a:pt x="3013" y="2250"/>
                    <a:pt x="2644" y="2750"/>
                    <a:pt x="2108" y="2929"/>
                  </a:cubicBezTo>
                  <a:lnTo>
                    <a:pt x="2418" y="1726"/>
                  </a:lnTo>
                  <a:cubicBezTo>
                    <a:pt x="2453" y="1643"/>
                    <a:pt x="2394" y="1536"/>
                    <a:pt x="2287" y="1512"/>
                  </a:cubicBezTo>
                  <a:cubicBezTo>
                    <a:pt x="2273" y="1509"/>
                    <a:pt x="2258" y="1507"/>
                    <a:pt x="2244" y="1507"/>
                  </a:cubicBezTo>
                  <a:cubicBezTo>
                    <a:pt x="2162" y="1507"/>
                    <a:pt x="2082" y="1564"/>
                    <a:pt x="2072" y="1655"/>
                  </a:cubicBezTo>
                  <a:lnTo>
                    <a:pt x="2060" y="1715"/>
                  </a:lnTo>
                  <a:lnTo>
                    <a:pt x="1322" y="1715"/>
                  </a:lnTo>
                  <a:lnTo>
                    <a:pt x="1298" y="1655"/>
                  </a:lnTo>
                  <a:cubicBezTo>
                    <a:pt x="1277" y="1568"/>
                    <a:pt x="1195" y="1511"/>
                    <a:pt x="1117" y="1511"/>
                  </a:cubicBezTo>
                  <a:cubicBezTo>
                    <a:pt x="1110" y="1511"/>
                    <a:pt x="1103" y="1511"/>
                    <a:pt x="1096" y="1512"/>
                  </a:cubicBezTo>
                  <a:cubicBezTo>
                    <a:pt x="1001" y="1548"/>
                    <a:pt x="941" y="1631"/>
                    <a:pt x="965" y="1726"/>
                  </a:cubicBezTo>
                  <a:lnTo>
                    <a:pt x="1275" y="2929"/>
                  </a:lnTo>
                  <a:cubicBezTo>
                    <a:pt x="751" y="2750"/>
                    <a:pt x="370" y="2262"/>
                    <a:pt x="370" y="1679"/>
                  </a:cubicBezTo>
                  <a:cubicBezTo>
                    <a:pt x="370" y="953"/>
                    <a:pt x="965" y="357"/>
                    <a:pt x="1691" y="357"/>
                  </a:cubicBezTo>
                  <a:close/>
                  <a:moveTo>
                    <a:pt x="1989" y="2036"/>
                  </a:moveTo>
                  <a:lnTo>
                    <a:pt x="1751" y="3012"/>
                  </a:lnTo>
                  <a:lnTo>
                    <a:pt x="1656" y="3012"/>
                  </a:lnTo>
                  <a:lnTo>
                    <a:pt x="1406" y="2036"/>
                  </a:lnTo>
                  <a:close/>
                  <a:moveTo>
                    <a:pt x="2072" y="3310"/>
                  </a:moveTo>
                  <a:lnTo>
                    <a:pt x="2072" y="3739"/>
                  </a:lnTo>
                  <a:lnTo>
                    <a:pt x="1322" y="3751"/>
                  </a:lnTo>
                  <a:cubicBezTo>
                    <a:pt x="1322" y="3751"/>
                    <a:pt x="1298" y="3751"/>
                    <a:pt x="1298" y="3739"/>
                  </a:cubicBezTo>
                  <a:lnTo>
                    <a:pt x="1298" y="3310"/>
                  </a:lnTo>
                  <a:cubicBezTo>
                    <a:pt x="1417" y="3334"/>
                    <a:pt x="1560" y="3346"/>
                    <a:pt x="1691" y="3346"/>
                  </a:cubicBezTo>
                  <a:cubicBezTo>
                    <a:pt x="1822" y="3346"/>
                    <a:pt x="1953" y="3334"/>
                    <a:pt x="2072" y="3310"/>
                  </a:cubicBezTo>
                  <a:close/>
                  <a:moveTo>
                    <a:pt x="1691" y="0"/>
                  </a:moveTo>
                  <a:cubicBezTo>
                    <a:pt x="763" y="0"/>
                    <a:pt x="1" y="750"/>
                    <a:pt x="1" y="1679"/>
                  </a:cubicBezTo>
                  <a:cubicBezTo>
                    <a:pt x="1" y="2334"/>
                    <a:pt x="394" y="2917"/>
                    <a:pt x="941" y="3191"/>
                  </a:cubicBezTo>
                  <a:lnTo>
                    <a:pt x="941" y="3751"/>
                  </a:lnTo>
                  <a:cubicBezTo>
                    <a:pt x="941" y="3941"/>
                    <a:pt x="1108" y="4108"/>
                    <a:pt x="1298" y="4108"/>
                  </a:cubicBezTo>
                  <a:lnTo>
                    <a:pt x="1501" y="4108"/>
                  </a:lnTo>
                  <a:lnTo>
                    <a:pt x="1501" y="4120"/>
                  </a:lnTo>
                  <a:cubicBezTo>
                    <a:pt x="1501" y="4227"/>
                    <a:pt x="1572" y="4298"/>
                    <a:pt x="1679" y="4298"/>
                  </a:cubicBezTo>
                  <a:cubicBezTo>
                    <a:pt x="1775" y="4298"/>
                    <a:pt x="1858" y="4227"/>
                    <a:pt x="1858" y="4120"/>
                  </a:cubicBezTo>
                  <a:lnTo>
                    <a:pt x="1858" y="4108"/>
                  </a:lnTo>
                  <a:lnTo>
                    <a:pt x="2048" y="4108"/>
                  </a:lnTo>
                  <a:cubicBezTo>
                    <a:pt x="2239" y="4108"/>
                    <a:pt x="2406" y="3941"/>
                    <a:pt x="2406" y="3751"/>
                  </a:cubicBezTo>
                  <a:lnTo>
                    <a:pt x="2406" y="3191"/>
                  </a:lnTo>
                  <a:cubicBezTo>
                    <a:pt x="2953" y="2917"/>
                    <a:pt x="3346" y="2334"/>
                    <a:pt x="3346" y="1679"/>
                  </a:cubicBezTo>
                  <a:cubicBezTo>
                    <a:pt x="3370" y="750"/>
                    <a:pt x="2608" y="0"/>
                    <a:pt x="16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3679;p64">
              <a:extLst>
                <a:ext uri="{FF2B5EF4-FFF2-40B4-BE49-F238E27FC236}">
                  <a16:creationId xmlns:a16="http://schemas.microsoft.com/office/drawing/2014/main" id="{C4BB1B86-CF33-4603-86BC-0AA769F56884}"/>
                </a:ext>
              </a:extLst>
            </p:cNvPr>
            <p:cNvSpPr/>
            <p:nvPr/>
          </p:nvSpPr>
          <p:spPr>
            <a:xfrm>
              <a:off x="855096" y="1521896"/>
              <a:ext cx="214152" cy="322183"/>
            </a:xfrm>
            <a:custGeom>
              <a:avLst/>
              <a:gdLst/>
              <a:ahLst/>
              <a:cxnLst/>
              <a:rect l="l" t="t" r="r" b="b"/>
              <a:pathLst>
                <a:path w="6728" h="10122" extrusionOk="0">
                  <a:moveTo>
                    <a:pt x="3346" y="358"/>
                  </a:moveTo>
                  <a:cubicBezTo>
                    <a:pt x="3870" y="358"/>
                    <a:pt x="4299" y="703"/>
                    <a:pt x="4299" y="1120"/>
                  </a:cubicBezTo>
                  <a:cubicBezTo>
                    <a:pt x="4001" y="1001"/>
                    <a:pt x="3691" y="941"/>
                    <a:pt x="3346" y="941"/>
                  </a:cubicBezTo>
                  <a:cubicBezTo>
                    <a:pt x="3001" y="941"/>
                    <a:pt x="2691" y="1001"/>
                    <a:pt x="2394" y="1120"/>
                  </a:cubicBezTo>
                  <a:cubicBezTo>
                    <a:pt x="2394" y="703"/>
                    <a:pt x="2810" y="358"/>
                    <a:pt x="3346" y="358"/>
                  </a:cubicBezTo>
                  <a:close/>
                  <a:moveTo>
                    <a:pt x="3370" y="1299"/>
                  </a:moveTo>
                  <a:cubicBezTo>
                    <a:pt x="4620" y="1299"/>
                    <a:pt x="5620" y="2311"/>
                    <a:pt x="5620" y="3561"/>
                  </a:cubicBezTo>
                  <a:cubicBezTo>
                    <a:pt x="5620" y="3882"/>
                    <a:pt x="5549" y="4216"/>
                    <a:pt x="5418" y="4513"/>
                  </a:cubicBezTo>
                  <a:lnTo>
                    <a:pt x="5418" y="4347"/>
                  </a:lnTo>
                  <a:cubicBezTo>
                    <a:pt x="5418" y="4144"/>
                    <a:pt x="5322" y="3930"/>
                    <a:pt x="5168" y="3799"/>
                  </a:cubicBezTo>
                  <a:cubicBezTo>
                    <a:pt x="4811" y="3489"/>
                    <a:pt x="4025" y="2953"/>
                    <a:pt x="2632" y="2811"/>
                  </a:cubicBezTo>
                  <a:cubicBezTo>
                    <a:pt x="2626" y="2810"/>
                    <a:pt x="2619" y="2809"/>
                    <a:pt x="2613" y="2809"/>
                  </a:cubicBezTo>
                  <a:cubicBezTo>
                    <a:pt x="2535" y="2809"/>
                    <a:pt x="2452" y="2878"/>
                    <a:pt x="2441" y="2977"/>
                  </a:cubicBezTo>
                  <a:cubicBezTo>
                    <a:pt x="2429" y="3073"/>
                    <a:pt x="2501" y="3156"/>
                    <a:pt x="2608" y="3168"/>
                  </a:cubicBezTo>
                  <a:cubicBezTo>
                    <a:pt x="3882" y="3311"/>
                    <a:pt x="4632" y="3787"/>
                    <a:pt x="4941" y="4061"/>
                  </a:cubicBezTo>
                  <a:cubicBezTo>
                    <a:pt x="5013" y="4144"/>
                    <a:pt x="5072" y="4239"/>
                    <a:pt x="5072" y="4347"/>
                  </a:cubicBezTo>
                  <a:lnTo>
                    <a:pt x="5072" y="4680"/>
                  </a:lnTo>
                  <a:cubicBezTo>
                    <a:pt x="5072" y="5609"/>
                    <a:pt x="4310" y="6371"/>
                    <a:pt x="3382" y="6371"/>
                  </a:cubicBezTo>
                  <a:cubicBezTo>
                    <a:pt x="3374" y="6371"/>
                    <a:pt x="3367" y="6371"/>
                    <a:pt x="3359" y="6371"/>
                  </a:cubicBezTo>
                  <a:cubicBezTo>
                    <a:pt x="2405" y="6371"/>
                    <a:pt x="1643" y="5625"/>
                    <a:pt x="1643" y="4692"/>
                  </a:cubicBezTo>
                  <a:lnTo>
                    <a:pt x="1643" y="4549"/>
                  </a:lnTo>
                  <a:cubicBezTo>
                    <a:pt x="1643" y="4466"/>
                    <a:pt x="1679" y="4406"/>
                    <a:pt x="1739" y="4382"/>
                  </a:cubicBezTo>
                  <a:cubicBezTo>
                    <a:pt x="1965" y="4263"/>
                    <a:pt x="2251" y="4025"/>
                    <a:pt x="2382" y="3620"/>
                  </a:cubicBezTo>
                  <a:cubicBezTo>
                    <a:pt x="2405" y="3525"/>
                    <a:pt x="2370" y="3430"/>
                    <a:pt x="2274" y="3394"/>
                  </a:cubicBezTo>
                  <a:cubicBezTo>
                    <a:pt x="2258" y="3389"/>
                    <a:pt x="2240" y="3387"/>
                    <a:pt x="2222" y="3387"/>
                  </a:cubicBezTo>
                  <a:cubicBezTo>
                    <a:pt x="2152" y="3387"/>
                    <a:pt x="2079" y="3425"/>
                    <a:pt x="2060" y="3501"/>
                  </a:cubicBezTo>
                  <a:cubicBezTo>
                    <a:pt x="1953" y="3799"/>
                    <a:pt x="1739" y="3966"/>
                    <a:pt x="1584" y="4061"/>
                  </a:cubicBezTo>
                  <a:cubicBezTo>
                    <a:pt x="1417" y="4156"/>
                    <a:pt x="1310" y="4335"/>
                    <a:pt x="1310" y="4513"/>
                  </a:cubicBezTo>
                  <a:cubicBezTo>
                    <a:pt x="1179" y="4216"/>
                    <a:pt x="1108" y="3882"/>
                    <a:pt x="1108" y="3561"/>
                  </a:cubicBezTo>
                  <a:cubicBezTo>
                    <a:pt x="1108" y="2311"/>
                    <a:pt x="2120" y="1299"/>
                    <a:pt x="3370" y="1299"/>
                  </a:cubicBezTo>
                  <a:close/>
                  <a:moveTo>
                    <a:pt x="4108" y="6585"/>
                  </a:moveTo>
                  <a:lnTo>
                    <a:pt x="4108" y="7002"/>
                  </a:lnTo>
                  <a:cubicBezTo>
                    <a:pt x="4108" y="7228"/>
                    <a:pt x="4239" y="7418"/>
                    <a:pt x="4430" y="7502"/>
                  </a:cubicBezTo>
                  <a:lnTo>
                    <a:pt x="4691" y="7621"/>
                  </a:lnTo>
                  <a:cubicBezTo>
                    <a:pt x="4441" y="8133"/>
                    <a:pt x="3918" y="8442"/>
                    <a:pt x="3346" y="8442"/>
                  </a:cubicBezTo>
                  <a:cubicBezTo>
                    <a:pt x="2786" y="8442"/>
                    <a:pt x="2263" y="8133"/>
                    <a:pt x="2013" y="7621"/>
                  </a:cubicBezTo>
                  <a:lnTo>
                    <a:pt x="2263" y="7502"/>
                  </a:lnTo>
                  <a:cubicBezTo>
                    <a:pt x="2453" y="7418"/>
                    <a:pt x="2584" y="7228"/>
                    <a:pt x="2584" y="7002"/>
                  </a:cubicBezTo>
                  <a:lnTo>
                    <a:pt x="2584" y="6585"/>
                  </a:lnTo>
                  <a:cubicBezTo>
                    <a:pt x="2822" y="6668"/>
                    <a:pt x="3084" y="6728"/>
                    <a:pt x="3346" y="6728"/>
                  </a:cubicBezTo>
                  <a:cubicBezTo>
                    <a:pt x="3620" y="6728"/>
                    <a:pt x="3870" y="6668"/>
                    <a:pt x="4108" y="6585"/>
                  </a:cubicBezTo>
                  <a:close/>
                  <a:moveTo>
                    <a:pt x="3346" y="1"/>
                  </a:moveTo>
                  <a:cubicBezTo>
                    <a:pt x="2632" y="1"/>
                    <a:pt x="2060" y="513"/>
                    <a:pt x="2060" y="1120"/>
                  </a:cubicBezTo>
                  <a:cubicBezTo>
                    <a:pt x="2060" y="1179"/>
                    <a:pt x="2060" y="1227"/>
                    <a:pt x="2072" y="1287"/>
                  </a:cubicBezTo>
                  <a:cubicBezTo>
                    <a:pt x="1286" y="1727"/>
                    <a:pt x="750" y="2572"/>
                    <a:pt x="750" y="3561"/>
                  </a:cubicBezTo>
                  <a:cubicBezTo>
                    <a:pt x="750" y="4204"/>
                    <a:pt x="989" y="4811"/>
                    <a:pt x="1405" y="5287"/>
                  </a:cubicBezTo>
                  <a:cubicBezTo>
                    <a:pt x="1548" y="5751"/>
                    <a:pt x="1846" y="6156"/>
                    <a:pt x="2251" y="6406"/>
                  </a:cubicBezTo>
                  <a:lnTo>
                    <a:pt x="2251" y="7014"/>
                  </a:lnTo>
                  <a:cubicBezTo>
                    <a:pt x="2251" y="7085"/>
                    <a:pt x="2203" y="7168"/>
                    <a:pt x="2132" y="7192"/>
                  </a:cubicBezTo>
                  <a:lnTo>
                    <a:pt x="548" y="7895"/>
                  </a:lnTo>
                  <a:cubicBezTo>
                    <a:pt x="203" y="8037"/>
                    <a:pt x="0" y="8371"/>
                    <a:pt x="0" y="8740"/>
                  </a:cubicBezTo>
                  <a:lnTo>
                    <a:pt x="0" y="9942"/>
                  </a:lnTo>
                  <a:cubicBezTo>
                    <a:pt x="0" y="10050"/>
                    <a:pt x="72" y="10121"/>
                    <a:pt x="179" y="10121"/>
                  </a:cubicBezTo>
                  <a:cubicBezTo>
                    <a:pt x="286" y="10121"/>
                    <a:pt x="358" y="10050"/>
                    <a:pt x="358" y="9942"/>
                  </a:cubicBezTo>
                  <a:lnTo>
                    <a:pt x="358" y="8740"/>
                  </a:lnTo>
                  <a:cubicBezTo>
                    <a:pt x="358" y="8514"/>
                    <a:pt x="489" y="8311"/>
                    <a:pt x="703" y="8216"/>
                  </a:cubicBezTo>
                  <a:lnTo>
                    <a:pt x="1691" y="7776"/>
                  </a:lnTo>
                  <a:cubicBezTo>
                    <a:pt x="2013" y="8395"/>
                    <a:pt x="2644" y="8799"/>
                    <a:pt x="3358" y="8799"/>
                  </a:cubicBezTo>
                  <a:cubicBezTo>
                    <a:pt x="4072" y="8799"/>
                    <a:pt x="4715" y="8395"/>
                    <a:pt x="5025" y="7776"/>
                  </a:cubicBezTo>
                  <a:lnTo>
                    <a:pt x="6025" y="8216"/>
                  </a:lnTo>
                  <a:cubicBezTo>
                    <a:pt x="6239" y="8311"/>
                    <a:pt x="6370" y="8514"/>
                    <a:pt x="6370" y="8740"/>
                  </a:cubicBezTo>
                  <a:lnTo>
                    <a:pt x="6370" y="9942"/>
                  </a:lnTo>
                  <a:cubicBezTo>
                    <a:pt x="6370" y="10050"/>
                    <a:pt x="6442" y="10121"/>
                    <a:pt x="6549" y="10121"/>
                  </a:cubicBezTo>
                  <a:cubicBezTo>
                    <a:pt x="6656" y="10121"/>
                    <a:pt x="6727" y="10050"/>
                    <a:pt x="6727" y="9942"/>
                  </a:cubicBezTo>
                  <a:lnTo>
                    <a:pt x="6727" y="8740"/>
                  </a:lnTo>
                  <a:cubicBezTo>
                    <a:pt x="6704" y="8371"/>
                    <a:pt x="6489" y="8037"/>
                    <a:pt x="6144" y="7895"/>
                  </a:cubicBezTo>
                  <a:lnTo>
                    <a:pt x="4572" y="7192"/>
                  </a:lnTo>
                  <a:cubicBezTo>
                    <a:pt x="4501" y="7168"/>
                    <a:pt x="4453" y="7085"/>
                    <a:pt x="4453" y="7014"/>
                  </a:cubicBezTo>
                  <a:lnTo>
                    <a:pt x="4453" y="6406"/>
                  </a:lnTo>
                  <a:cubicBezTo>
                    <a:pt x="4858" y="6156"/>
                    <a:pt x="5156" y="5751"/>
                    <a:pt x="5299" y="5287"/>
                  </a:cubicBezTo>
                  <a:cubicBezTo>
                    <a:pt x="5715" y="4811"/>
                    <a:pt x="5954" y="4204"/>
                    <a:pt x="5954" y="3561"/>
                  </a:cubicBezTo>
                  <a:cubicBezTo>
                    <a:pt x="5954" y="2596"/>
                    <a:pt x="5418" y="1727"/>
                    <a:pt x="4632" y="1287"/>
                  </a:cubicBezTo>
                  <a:cubicBezTo>
                    <a:pt x="4644" y="1227"/>
                    <a:pt x="4644" y="1179"/>
                    <a:pt x="4644" y="1120"/>
                  </a:cubicBezTo>
                  <a:cubicBezTo>
                    <a:pt x="4644" y="513"/>
                    <a:pt x="4060" y="1"/>
                    <a:pt x="33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13680;p64">
              <a:extLst>
                <a:ext uri="{FF2B5EF4-FFF2-40B4-BE49-F238E27FC236}">
                  <a16:creationId xmlns:a16="http://schemas.microsoft.com/office/drawing/2014/main" id="{133E0CC5-C230-43FE-A58E-8B7563D33E5E}"/>
                </a:ext>
              </a:extLst>
            </p:cNvPr>
            <p:cNvSpPr/>
            <p:nvPr/>
          </p:nvSpPr>
          <p:spPr>
            <a:xfrm>
              <a:off x="896411" y="1808780"/>
              <a:ext cx="11395" cy="34918"/>
            </a:xfrm>
            <a:custGeom>
              <a:avLst/>
              <a:gdLst/>
              <a:ahLst/>
              <a:cxnLst/>
              <a:rect l="l" t="t" r="r" b="b"/>
              <a:pathLst>
                <a:path w="358" h="1097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lnTo>
                    <a:pt x="0" y="918"/>
                  </a:lnTo>
                  <a:cubicBezTo>
                    <a:pt x="0" y="1025"/>
                    <a:pt x="72" y="1096"/>
                    <a:pt x="179" y="1096"/>
                  </a:cubicBezTo>
                  <a:cubicBezTo>
                    <a:pt x="286" y="1096"/>
                    <a:pt x="357" y="1025"/>
                    <a:pt x="357" y="918"/>
                  </a:cubicBezTo>
                  <a:lnTo>
                    <a:pt x="357" y="179"/>
                  </a:lnTo>
                  <a:cubicBezTo>
                    <a:pt x="345" y="84"/>
                    <a:pt x="262" y="1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3681;p64">
              <a:extLst>
                <a:ext uri="{FF2B5EF4-FFF2-40B4-BE49-F238E27FC236}">
                  <a16:creationId xmlns:a16="http://schemas.microsoft.com/office/drawing/2014/main" id="{78B4DE33-7CBD-4D97-84CB-644F4D33C401}"/>
                </a:ext>
              </a:extLst>
            </p:cNvPr>
            <p:cNvSpPr/>
            <p:nvPr/>
          </p:nvSpPr>
          <p:spPr>
            <a:xfrm>
              <a:off x="1015391" y="1808780"/>
              <a:ext cx="11395" cy="34918"/>
            </a:xfrm>
            <a:custGeom>
              <a:avLst/>
              <a:gdLst/>
              <a:ahLst/>
              <a:cxnLst/>
              <a:rect l="l" t="t" r="r" b="b"/>
              <a:pathLst>
                <a:path w="358" h="1097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lnTo>
                    <a:pt x="1" y="918"/>
                  </a:lnTo>
                  <a:cubicBezTo>
                    <a:pt x="1" y="1025"/>
                    <a:pt x="72" y="1096"/>
                    <a:pt x="179" y="1096"/>
                  </a:cubicBezTo>
                  <a:cubicBezTo>
                    <a:pt x="275" y="1096"/>
                    <a:pt x="346" y="1025"/>
                    <a:pt x="346" y="918"/>
                  </a:cubicBezTo>
                  <a:lnTo>
                    <a:pt x="346" y="179"/>
                  </a:lnTo>
                  <a:cubicBezTo>
                    <a:pt x="358" y="84"/>
                    <a:pt x="275" y="1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3682;p64">
              <a:extLst>
                <a:ext uri="{FF2B5EF4-FFF2-40B4-BE49-F238E27FC236}">
                  <a16:creationId xmlns:a16="http://schemas.microsoft.com/office/drawing/2014/main" id="{BC669C37-73CC-45B8-8A93-BB3E17497103}"/>
                </a:ext>
              </a:extLst>
            </p:cNvPr>
            <p:cNvSpPr/>
            <p:nvPr/>
          </p:nvSpPr>
          <p:spPr>
            <a:xfrm>
              <a:off x="1057471" y="1522660"/>
              <a:ext cx="178534" cy="186110"/>
            </a:xfrm>
            <a:custGeom>
              <a:avLst/>
              <a:gdLst/>
              <a:ahLst/>
              <a:cxnLst/>
              <a:rect l="l" t="t" r="r" b="b"/>
              <a:pathLst>
                <a:path w="5609" h="5847" extrusionOk="0">
                  <a:moveTo>
                    <a:pt x="739" y="1"/>
                  </a:moveTo>
                  <a:cubicBezTo>
                    <a:pt x="346" y="1"/>
                    <a:pt x="0" y="322"/>
                    <a:pt x="0" y="739"/>
                  </a:cubicBezTo>
                  <a:lnTo>
                    <a:pt x="0" y="3751"/>
                  </a:lnTo>
                  <a:cubicBezTo>
                    <a:pt x="0" y="4144"/>
                    <a:pt x="322" y="4489"/>
                    <a:pt x="739" y="4489"/>
                  </a:cubicBezTo>
                  <a:lnTo>
                    <a:pt x="1084" y="4489"/>
                  </a:lnTo>
                  <a:lnTo>
                    <a:pt x="834" y="5513"/>
                  </a:lnTo>
                  <a:cubicBezTo>
                    <a:pt x="798" y="5620"/>
                    <a:pt x="846" y="5739"/>
                    <a:pt x="941" y="5799"/>
                  </a:cubicBezTo>
                  <a:cubicBezTo>
                    <a:pt x="977" y="5823"/>
                    <a:pt x="1036" y="5847"/>
                    <a:pt x="1084" y="5847"/>
                  </a:cubicBezTo>
                  <a:cubicBezTo>
                    <a:pt x="1143" y="5847"/>
                    <a:pt x="1191" y="5823"/>
                    <a:pt x="1250" y="5799"/>
                  </a:cubicBezTo>
                  <a:lnTo>
                    <a:pt x="3048" y="4489"/>
                  </a:lnTo>
                  <a:lnTo>
                    <a:pt x="4870" y="4489"/>
                  </a:lnTo>
                  <a:cubicBezTo>
                    <a:pt x="5263" y="4489"/>
                    <a:pt x="5608" y="4156"/>
                    <a:pt x="5608" y="3739"/>
                  </a:cubicBezTo>
                  <a:lnTo>
                    <a:pt x="5608" y="739"/>
                  </a:lnTo>
                  <a:cubicBezTo>
                    <a:pt x="5596" y="322"/>
                    <a:pt x="5263" y="1"/>
                    <a:pt x="4870" y="1"/>
                  </a:cubicBezTo>
                  <a:cubicBezTo>
                    <a:pt x="4763" y="1"/>
                    <a:pt x="4691" y="72"/>
                    <a:pt x="4691" y="179"/>
                  </a:cubicBezTo>
                  <a:cubicBezTo>
                    <a:pt x="4691" y="274"/>
                    <a:pt x="4763" y="346"/>
                    <a:pt x="4870" y="346"/>
                  </a:cubicBezTo>
                  <a:cubicBezTo>
                    <a:pt x="5072" y="346"/>
                    <a:pt x="5251" y="524"/>
                    <a:pt x="5251" y="739"/>
                  </a:cubicBezTo>
                  <a:lnTo>
                    <a:pt x="5251" y="3739"/>
                  </a:lnTo>
                  <a:cubicBezTo>
                    <a:pt x="5251" y="3953"/>
                    <a:pt x="5072" y="4132"/>
                    <a:pt x="4870" y="4132"/>
                  </a:cubicBezTo>
                  <a:lnTo>
                    <a:pt x="2989" y="4132"/>
                  </a:lnTo>
                  <a:cubicBezTo>
                    <a:pt x="2965" y="4132"/>
                    <a:pt x="2917" y="4144"/>
                    <a:pt x="2882" y="4156"/>
                  </a:cubicBezTo>
                  <a:lnTo>
                    <a:pt x="1215" y="5382"/>
                  </a:lnTo>
                  <a:lnTo>
                    <a:pt x="1477" y="4358"/>
                  </a:lnTo>
                  <a:cubicBezTo>
                    <a:pt x="1489" y="4299"/>
                    <a:pt x="1477" y="4251"/>
                    <a:pt x="1441" y="4203"/>
                  </a:cubicBezTo>
                  <a:cubicBezTo>
                    <a:pt x="1417" y="4156"/>
                    <a:pt x="1358" y="4132"/>
                    <a:pt x="1310" y="4132"/>
                  </a:cubicBezTo>
                  <a:lnTo>
                    <a:pt x="739" y="4132"/>
                  </a:lnTo>
                  <a:cubicBezTo>
                    <a:pt x="536" y="4132"/>
                    <a:pt x="358" y="3953"/>
                    <a:pt x="358" y="3739"/>
                  </a:cubicBezTo>
                  <a:lnTo>
                    <a:pt x="358" y="739"/>
                  </a:lnTo>
                  <a:cubicBezTo>
                    <a:pt x="358" y="524"/>
                    <a:pt x="536" y="346"/>
                    <a:pt x="739" y="346"/>
                  </a:cubicBezTo>
                  <a:cubicBezTo>
                    <a:pt x="846" y="346"/>
                    <a:pt x="917" y="274"/>
                    <a:pt x="917" y="179"/>
                  </a:cubicBezTo>
                  <a:cubicBezTo>
                    <a:pt x="917" y="72"/>
                    <a:pt x="846" y="1"/>
                    <a:pt x="7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83;p27">
            <a:extLst>
              <a:ext uri="{FF2B5EF4-FFF2-40B4-BE49-F238E27FC236}">
                <a16:creationId xmlns:a16="http://schemas.microsoft.com/office/drawing/2014/main" id="{4ABDB278-F035-4107-8C92-1C214AF0C671}"/>
              </a:ext>
            </a:extLst>
          </p:cNvPr>
          <p:cNvSpPr/>
          <p:nvPr/>
        </p:nvSpPr>
        <p:spPr>
          <a:xfrm>
            <a:off x="6148418" y="1463786"/>
            <a:ext cx="824100" cy="8241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8" name="Google Shape;486;p27">
            <a:extLst>
              <a:ext uri="{FF2B5EF4-FFF2-40B4-BE49-F238E27FC236}">
                <a16:creationId xmlns:a16="http://schemas.microsoft.com/office/drawing/2014/main" id="{18CA991E-1B5A-4022-80CC-5E8F3D7DC7B1}"/>
              </a:ext>
            </a:extLst>
          </p:cNvPr>
          <p:cNvCxnSpPr>
            <a:cxnSpLocks/>
            <a:stCxn id="47" idx="1"/>
          </p:cNvCxnSpPr>
          <p:nvPr/>
        </p:nvCxnSpPr>
        <p:spPr>
          <a:xfrm rot="10800000" flipV="1">
            <a:off x="6003542" y="1875835"/>
            <a:ext cx="144876" cy="1022905"/>
          </a:xfrm>
          <a:prstGeom prst="bentConnector3">
            <a:avLst>
              <a:gd name="adj1" fmla="val 25779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80;p27">
            <a:extLst>
              <a:ext uri="{FF2B5EF4-FFF2-40B4-BE49-F238E27FC236}">
                <a16:creationId xmlns:a16="http://schemas.microsoft.com/office/drawing/2014/main" id="{5485F40D-4486-4163-BADB-DD60FAF43180}"/>
              </a:ext>
            </a:extLst>
          </p:cNvPr>
          <p:cNvSpPr txBox="1">
            <a:spLocks/>
          </p:cNvSpPr>
          <p:nvPr/>
        </p:nvSpPr>
        <p:spPr>
          <a:xfrm>
            <a:off x="6070595" y="2612702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>
                <a:solidFill>
                  <a:schemeClr val="bg1">
                    <a:lumMod val="85000"/>
                  </a:schemeClr>
                </a:solidFill>
              </a:rPr>
              <a:t>04</a:t>
            </a:r>
          </a:p>
        </p:txBody>
      </p:sp>
      <p:sp>
        <p:nvSpPr>
          <p:cNvPr id="51" name="Google Shape;471;p27">
            <a:extLst>
              <a:ext uri="{FF2B5EF4-FFF2-40B4-BE49-F238E27FC236}">
                <a16:creationId xmlns:a16="http://schemas.microsoft.com/office/drawing/2014/main" id="{CC4CA579-3A08-420C-A1D3-0102CE20F6A5}"/>
              </a:ext>
            </a:extLst>
          </p:cNvPr>
          <p:cNvSpPr txBox="1">
            <a:spLocks/>
          </p:cNvSpPr>
          <p:nvPr/>
        </p:nvSpPr>
        <p:spPr>
          <a:xfrm>
            <a:off x="5872849" y="3134278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pt-PT" dirty="0"/>
              <a:t>MODELOS ML</a:t>
            </a:r>
          </a:p>
        </p:txBody>
      </p:sp>
      <p:sp>
        <p:nvSpPr>
          <p:cNvPr id="52" name="Google Shape;472;p27">
            <a:extLst>
              <a:ext uri="{FF2B5EF4-FFF2-40B4-BE49-F238E27FC236}">
                <a16:creationId xmlns:a16="http://schemas.microsoft.com/office/drawing/2014/main" id="{9DDAA893-C277-4557-84AF-E115AEE39059}"/>
              </a:ext>
            </a:extLst>
          </p:cNvPr>
          <p:cNvSpPr txBox="1">
            <a:spLocks/>
          </p:cNvSpPr>
          <p:nvPr/>
        </p:nvSpPr>
        <p:spPr>
          <a:xfrm>
            <a:off x="5923878" y="3812127"/>
            <a:ext cx="1702170" cy="1212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dirty="0" err="1"/>
              <a:t>Conceção</a:t>
            </a:r>
            <a:r>
              <a:rPr lang="en-US" dirty="0"/>
              <a:t> e </a:t>
            </a:r>
            <a:r>
              <a:rPr lang="en-US" dirty="0" err="1"/>
              <a:t>otimização</a:t>
            </a:r>
            <a:r>
              <a:rPr lang="en-US" dirty="0"/>
              <a:t> de </a:t>
            </a:r>
            <a:r>
              <a:rPr lang="en-US" dirty="0" err="1"/>
              <a:t>modelos</a:t>
            </a:r>
            <a:r>
              <a:rPr lang="en-US" dirty="0"/>
              <a:t> de </a:t>
            </a:r>
            <a:r>
              <a:rPr lang="en-US" i="1" dirty="0"/>
              <a:t>Machine Learning</a:t>
            </a:r>
          </a:p>
        </p:txBody>
      </p:sp>
      <p:grpSp>
        <p:nvGrpSpPr>
          <p:cNvPr id="61" name="Google Shape;19989;p79">
            <a:extLst>
              <a:ext uri="{FF2B5EF4-FFF2-40B4-BE49-F238E27FC236}">
                <a16:creationId xmlns:a16="http://schemas.microsoft.com/office/drawing/2014/main" id="{00D77931-FABC-4B18-B795-E4DD460CDE08}"/>
              </a:ext>
            </a:extLst>
          </p:cNvPr>
          <p:cNvGrpSpPr/>
          <p:nvPr/>
        </p:nvGrpSpPr>
        <p:grpSpPr>
          <a:xfrm>
            <a:off x="6338770" y="1641143"/>
            <a:ext cx="481344" cy="462451"/>
            <a:chOff x="-61783350" y="2297100"/>
            <a:chExt cx="316650" cy="316650"/>
          </a:xfrm>
          <a:noFill/>
        </p:grpSpPr>
        <p:sp>
          <p:nvSpPr>
            <p:cNvPr id="62" name="Google Shape;19990;p79">
              <a:extLst>
                <a:ext uri="{FF2B5EF4-FFF2-40B4-BE49-F238E27FC236}">
                  <a16:creationId xmlns:a16="http://schemas.microsoft.com/office/drawing/2014/main" id="{E913B18E-C181-4EED-8567-E6FE43336521}"/>
                </a:ext>
              </a:extLst>
            </p:cNvPr>
            <p:cNvSpPr/>
            <p:nvPr/>
          </p:nvSpPr>
          <p:spPr>
            <a:xfrm>
              <a:off x="-61783350" y="2297100"/>
              <a:ext cx="316650" cy="316650"/>
            </a:xfrm>
            <a:custGeom>
              <a:avLst/>
              <a:gdLst/>
              <a:ahLst/>
              <a:cxnLst/>
              <a:rect l="l" t="t" r="r" b="b"/>
              <a:pathLst>
                <a:path w="12666" h="12666" extrusionOk="0">
                  <a:moveTo>
                    <a:pt x="379" y="0"/>
                  </a:moveTo>
                  <a:cubicBezTo>
                    <a:pt x="158" y="0"/>
                    <a:pt x="1" y="189"/>
                    <a:pt x="1" y="441"/>
                  </a:cubicBezTo>
                  <a:lnTo>
                    <a:pt x="1" y="12287"/>
                  </a:lnTo>
                  <a:cubicBezTo>
                    <a:pt x="1" y="12508"/>
                    <a:pt x="190" y="12665"/>
                    <a:pt x="379" y="12665"/>
                  </a:cubicBezTo>
                  <a:lnTo>
                    <a:pt x="12256" y="12665"/>
                  </a:lnTo>
                  <a:cubicBezTo>
                    <a:pt x="12477" y="12665"/>
                    <a:pt x="12666" y="12476"/>
                    <a:pt x="12666" y="12287"/>
                  </a:cubicBezTo>
                  <a:cubicBezTo>
                    <a:pt x="12634" y="12098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41"/>
                  </a:lnTo>
                  <a:cubicBezTo>
                    <a:pt x="820" y="189"/>
                    <a:pt x="631" y="0"/>
                    <a:pt x="379" y="0"/>
                  </a:cubicBezTo>
                  <a:close/>
                </a:path>
              </a:pathLst>
            </a:custGeom>
            <a:grpFill/>
            <a:ln w="12700"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9991;p79">
              <a:extLst>
                <a:ext uri="{FF2B5EF4-FFF2-40B4-BE49-F238E27FC236}">
                  <a16:creationId xmlns:a16="http://schemas.microsoft.com/office/drawing/2014/main" id="{BDF45F15-445B-4C2F-B5E7-ED9521274149}"/>
                </a:ext>
              </a:extLst>
            </p:cNvPr>
            <p:cNvSpPr/>
            <p:nvPr/>
          </p:nvSpPr>
          <p:spPr>
            <a:xfrm>
              <a:off x="-61742375" y="2387675"/>
              <a:ext cx="275675" cy="151250"/>
            </a:xfrm>
            <a:custGeom>
              <a:avLst/>
              <a:gdLst/>
              <a:ahLst/>
              <a:cxnLst/>
              <a:rect l="l" t="t" r="r" b="b"/>
              <a:pathLst>
                <a:path w="11027" h="6050" extrusionOk="0">
                  <a:moveTo>
                    <a:pt x="9767" y="788"/>
                  </a:moveTo>
                  <a:cubicBezTo>
                    <a:pt x="10019" y="788"/>
                    <a:pt x="10208" y="977"/>
                    <a:pt x="10208" y="1229"/>
                  </a:cubicBezTo>
                  <a:cubicBezTo>
                    <a:pt x="10176" y="1450"/>
                    <a:pt x="10019" y="1639"/>
                    <a:pt x="9767" y="1639"/>
                  </a:cubicBezTo>
                  <a:cubicBezTo>
                    <a:pt x="9546" y="1639"/>
                    <a:pt x="9389" y="1450"/>
                    <a:pt x="9389" y="1229"/>
                  </a:cubicBezTo>
                  <a:cubicBezTo>
                    <a:pt x="9389" y="977"/>
                    <a:pt x="9578" y="788"/>
                    <a:pt x="9767" y="788"/>
                  </a:cubicBezTo>
                  <a:close/>
                  <a:moveTo>
                    <a:pt x="4001" y="1607"/>
                  </a:moveTo>
                  <a:cubicBezTo>
                    <a:pt x="4222" y="1607"/>
                    <a:pt x="4379" y="1796"/>
                    <a:pt x="4379" y="2048"/>
                  </a:cubicBezTo>
                  <a:cubicBezTo>
                    <a:pt x="4379" y="2269"/>
                    <a:pt x="4222" y="2489"/>
                    <a:pt x="4001" y="2489"/>
                  </a:cubicBezTo>
                  <a:cubicBezTo>
                    <a:pt x="3749" y="2489"/>
                    <a:pt x="3560" y="2269"/>
                    <a:pt x="3560" y="2048"/>
                  </a:cubicBezTo>
                  <a:cubicBezTo>
                    <a:pt x="3560" y="1796"/>
                    <a:pt x="3749" y="1607"/>
                    <a:pt x="4001" y="1607"/>
                  </a:cubicBezTo>
                  <a:close/>
                  <a:moveTo>
                    <a:pt x="6459" y="4128"/>
                  </a:moveTo>
                  <a:cubicBezTo>
                    <a:pt x="6679" y="4128"/>
                    <a:pt x="6900" y="4317"/>
                    <a:pt x="6900" y="4569"/>
                  </a:cubicBezTo>
                  <a:cubicBezTo>
                    <a:pt x="6868" y="4758"/>
                    <a:pt x="6711" y="4947"/>
                    <a:pt x="6459" y="4947"/>
                  </a:cubicBezTo>
                  <a:cubicBezTo>
                    <a:pt x="6238" y="4947"/>
                    <a:pt x="6081" y="4758"/>
                    <a:pt x="6081" y="4569"/>
                  </a:cubicBezTo>
                  <a:cubicBezTo>
                    <a:pt x="6081" y="4317"/>
                    <a:pt x="6270" y="4128"/>
                    <a:pt x="6459" y="4128"/>
                  </a:cubicBezTo>
                  <a:close/>
                  <a:moveTo>
                    <a:pt x="1229" y="4380"/>
                  </a:moveTo>
                  <a:cubicBezTo>
                    <a:pt x="1481" y="4380"/>
                    <a:pt x="1638" y="4569"/>
                    <a:pt x="1638" y="4789"/>
                  </a:cubicBezTo>
                  <a:cubicBezTo>
                    <a:pt x="1638" y="5041"/>
                    <a:pt x="1481" y="5230"/>
                    <a:pt x="1229" y="5230"/>
                  </a:cubicBezTo>
                  <a:cubicBezTo>
                    <a:pt x="1008" y="5230"/>
                    <a:pt x="788" y="5041"/>
                    <a:pt x="788" y="4789"/>
                  </a:cubicBezTo>
                  <a:cubicBezTo>
                    <a:pt x="788" y="4569"/>
                    <a:pt x="1008" y="4380"/>
                    <a:pt x="1229" y="4380"/>
                  </a:cubicBezTo>
                  <a:close/>
                  <a:moveTo>
                    <a:pt x="9767" y="0"/>
                  </a:moveTo>
                  <a:cubicBezTo>
                    <a:pt x="9105" y="0"/>
                    <a:pt x="8570" y="536"/>
                    <a:pt x="8570" y="1229"/>
                  </a:cubicBezTo>
                  <a:cubicBezTo>
                    <a:pt x="8570" y="1418"/>
                    <a:pt x="8601" y="1576"/>
                    <a:pt x="8664" y="1765"/>
                  </a:cubicBezTo>
                  <a:lnTo>
                    <a:pt x="7026" y="3434"/>
                  </a:lnTo>
                  <a:cubicBezTo>
                    <a:pt x="6868" y="3340"/>
                    <a:pt x="6679" y="3308"/>
                    <a:pt x="6459" y="3308"/>
                  </a:cubicBezTo>
                  <a:cubicBezTo>
                    <a:pt x="6270" y="3308"/>
                    <a:pt x="6112" y="3340"/>
                    <a:pt x="5923" y="3434"/>
                  </a:cubicBezTo>
                  <a:lnTo>
                    <a:pt x="5104" y="2584"/>
                  </a:lnTo>
                  <a:cubicBezTo>
                    <a:pt x="5167" y="2426"/>
                    <a:pt x="5199" y="2237"/>
                    <a:pt x="5199" y="2048"/>
                  </a:cubicBezTo>
                  <a:cubicBezTo>
                    <a:pt x="5199" y="1387"/>
                    <a:pt x="4663" y="788"/>
                    <a:pt x="4001" y="788"/>
                  </a:cubicBezTo>
                  <a:cubicBezTo>
                    <a:pt x="3308" y="788"/>
                    <a:pt x="2773" y="1324"/>
                    <a:pt x="2773" y="2048"/>
                  </a:cubicBezTo>
                  <a:cubicBezTo>
                    <a:pt x="2773" y="2237"/>
                    <a:pt x="2804" y="2395"/>
                    <a:pt x="2899" y="2584"/>
                  </a:cubicBezTo>
                  <a:lnTo>
                    <a:pt x="1796" y="3686"/>
                  </a:lnTo>
                  <a:cubicBezTo>
                    <a:pt x="1638" y="3623"/>
                    <a:pt x="1418" y="3592"/>
                    <a:pt x="1229" y="3592"/>
                  </a:cubicBezTo>
                  <a:cubicBezTo>
                    <a:pt x="567" y="3592"/>
                    <a:pt x="0" y="4128"/>
                    <a:pt x="0" y="4852"/>
                  </a:cubicBezTo>
                  <a:cubicBezTo>
                    <a:pt x="0" y="5514"/>
                    <a:pt x="567" y="6049"/>
                    <a:pt x="1229" y="6049"/>
                  </a:cubicBezTo>
                  <a:cubicBezTo>
                    <a:pt x="1890" y="6049"/>
                    <a:pt x="2458" y="5514"/>
                    <a:pt x="2458" y="4852"/>
                  </a:cubicBezTo>
                  <a:cubicBezTo>
                    <a:pt x="2458" y="4632"/>
                    <a:pt x="2426" y="4474"/>
                    <a:pt x="2332" y="4285"/>
                  </a:cubicBezTo>
                  <a:lnTo>
                    <a:pt x="3434" y="3182"/>
                  </a:lnTo>
                  <a:cubicBezTo>
                    <a:pt x="3592" y="3245"/>
                    <a:pt x="3781" y="3308"/>
                    <a:pt x="4001" y="3308"/>
                  </a:cubicBezTo>
                  <a:cubicBezTo>
                    <a:pt x="4190" y="3308"/>
                    <a:pt x="4348" y="3277"/>
                    <a:pt x="4537" y="3182"/>
                  </a:cubicBezTo>
                  <a:lnTo>
                    <a:pt x="5356" y="4001"/>
                  </a:lnTo>
                  <a:cubicBezTo>
                    <a:pt x="5293" y="4159"/>
                    <a:pt x="5262" y="4348"/>
                    <a:pt x="5262" y="4569"/>
                  </a:cubicBezTo>
                  <a:cubicBezTo>
                    <a:pt x="5262" y="5230"/>
                    <a:pt x="5797" y="5766"/>
                    <a:pt x="6459" y="5766"/>
                  </a:cubicBezTo>
                  <a:cubicBezTo>
                    <a:pt x="7152" y="5766"/>
                    <a:pt x="7687" y="5230"/>
                    <a:pt x="7687" y="4569"/>
                  </a:cubicBezTo>
                  <a:cubicBezTo>
                    <a:pt x="7687" y="4348"/>
                    <a:pt x="7656" y="4191"/>
                    <a:pt x="7561" y="4001"/>
                  </a:cubicBezTo>
                  <a:lnTo>
                    <a:pt x="9231" y="2363"/>
                  </a:lnTo>
                  <a:cubicBezTo>
                    <a:pt x="9389" y="2426"/>
                    <a:pt x="9578" y="2489"/>
                    <a:pt x="9767" y="2489"/>
                  </a:cubicBezTo>
                  <a:cubicBezTo>
                    <a:pt x="10460" y="2489"/>
                    <a:pt x="11027" y="1922"/>
                    <a:pt x="11027" y="1229"/>
                  </a:cubicBezTo>
                  <a:cubicBezTo>
                    <a:pt x="10995" y="536"/>
                    <a:pt x="10460" y="0"/>
                    <a:pt x="9767" y="0"/>
                  </a:cubicBezTo>
                  <a:close/>
                </a:path>
              </a:pathLst>
            </a:custGeom>
            <a:grpFill/>
            <a:ln w="12700"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950306" y="1975675"/>
            <a:ext cx="3734414" cy="9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RESULTADOS</a:t>
            </a:r>
          </a:p>
        </p:txBody>
      </p:sp>
      <p:sp>
        <p:nvSpPr>
          <p:cNvPr id="688" name="Google Shape;688;p32"/>
          <p:cNvSpPr txBox="1">
            <a:spLocks noGrp="1"/>
          </p:cNvSpPr>
          <p:nvPr>
            <p:ph type="subTitle" idx="1"/>
          </p:nvPr>
        </p:nvSpPr>
        <p:spPr>
          <a:xfrm>
            <a:off x="1406089" y="3383883"/>
            <a:ext cx="4883197" cy="5372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/>
              <a:t>Previsão do Fluxo de Tráfego Rodoviário</a:t>
            </a:r>
            <a:endParaRPr lang="pt-PT"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05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03515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365045" y="454538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 dirty="0"/>
              <a:t>RESULTADOS: </a:t>
            </a:r>
            <a:r>
              <a:rPr lang="pt-PT" sz="3000" dirty="0" err="1"/>
              <a:t>Decision</a:t>
            </a:r>
            <a:r>
              <a:rPr lang="pt-PT" sz="3000" dirty="0"/>
              <a:t> </a:t>
            </a:r>
            <a:r>
              <a:rPr lang="pt-PT" sz="3000" dirty="0" err="1"/>
              <a:t>Tree</a:t>
            </a:r>
            <a:r>
              <a:rPr lang="pt-PT" sz="3000" dirty="0"/>
              <a:t> 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386D4EEB-0393-4820-AA36-23E8EE7E4AE8}"/>
              </a:ext>
            </a:extLst>
          </p:cNvPr>
          <p:cNvGrpSpPr/>
          <p:nvPr/>
        </p:nvGrpSpPr>
        <p:grpSpPr>
          <a:xfrm>
            <a:off x="1071348" y="1671852"/>
            <a:ext cx="6441743" cy="2190465"/>
            <a:chOff x="-82974" y="0"/>
            <a:chExt cx="4480049" cy="1408430"/>
          </a:xfrm>
        </p:grpSpPr>
        <p:pic>
          <p:nvPicPr>
            <p:cNvPr id="5" name="Picture 3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5EDF278-64B6-4C79-9A11-4391A5579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" t="3384" r="3322" b="2950"/>
            <a:stretch>
              <a:fillRect/>
            </a:stretch>
          </p:blipFill>
          <p:spPr bwMode="auto">
            <a:xfrm>
              <a:off x="-82974" y="25400"/>
              <a:ext cx="1998769" cy="1383030"/>
            </a:xfrm>
            <a:prstGeom prst="rect">
              <a:avLst/>
            </a:prstGeom>
            <a:noFill/>
          </p:spPr>
        </p:pic>
        <p:pic>
          <p:nvPicPr>
            <p:cNvPr id="6" name="Picture 31" descr="Uma imagem com texto, recibo, captura de ecrã&#10;&#10;Descrição gerada automaticamente">
              <a:extLst>
                <a:ext uri="{FF2B5EF4-FFF2-40B4-BE49-F238E27FC236}">
                  <a16:creationId xmlns:a16="http://schemas.microsoft.com/office/drawing/2014/main" id="{1CEFF0F6-1713-45FF-A9E3-2EBA6DD84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3665" y="0"/>
              <a:ext cx="2333410" cy="136017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171225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365045" y="454538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 dirty="0"/>
              <a:t>RESULTADOS: </a:t>
            </a:r>
            <a:r>
              <a:rPr lang="pt-PT" sz="3000" dirty="0" err="1"/>
              <a:t>Random</a:t>
            </a:r>
            <a:r>
              <a:rPr lang="pt-PT" sz="3000" dirty="0"/>
              <a:t> </a:t>
            </a:r>
            <a:r>
              <a:rPr lang="pt-PT" sz="3000" dirty="0" err="1"/>
              <a:t>Forest</a:t>
            </a:r>
            <a:endParaRPr lang="pt-PT" sz="3000" dirty="0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7A395D3E-C9DB-40CC-9F6D-C5FC86A9D324}"/>
              </a:ext>
            </a:extLst>
          </p:cNvPr>
          <p:cNvGrpSpPr/>
          <p:nvPr/>
        </p:nvGrpSpPr>
        <p:grpSpPr>
          <a:xfrm>
            <a:off x="1091821" y="1746913"/>
            <a:ext cx="6400800" cy="2072197"/>
            <a:chOff x="0" y="0"/>
            <a:chExt cx="5429250" cy="1678940"/>
          </a:xfrm>
        </p:grpSpPr>
        <p:pic>
          <p:nvPicPr>
            <p:cNvPr id="4" name="Picture 35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3C350E3D-A2A7-450A-86FE-BC3C4AB29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80285" cy="1678940"/>
            </a:xfrm>
            <a:prstGeom prst="rect">
              <a:avLst/>
            </a:prstGeom>
            <a:noFill/>
          </p:spPr>
        </p:pic>
        <p:pic>
          <p:nvPicPr>
            <p:cNvPr id="5" name="Picture 34" descr="Uma imagem com texto, recibo&#10;&#10;Descrição gerada automaticamente">
              <a:extLst>
                <a:ext uri="{FF2B5EF4-FFF2-40B4-BE49-F238E27FC236}">
                  <a16:creationId xmlns:a16="http://schemas.microsoft.com/office/drawing/2014/main" id="{4D89972E-7E9E-4DED-BFBF-293FF378A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400" y="76200"/>
              <a:ext cx="2990850" cy="154622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148787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365044" y="509129"/>
            <a:ext cx="729817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 dirty="0"/>
              <a:t>RESULTADOS: </a:t>
            </a:r>
            <a:r>
              <a:rPr lang="pt-PT" sz="3000" dirty="0" err="1"/>
              <a:t>Model</a:t>
            </a:r>
            <a:r>
              <a:rPr lang="pt-PT" sz="3000" dirty="0"/>
              <a:t> </a:t>
            </a:r>
            <a:r>
              <a:rPr lang="pt-PT" sz="3000" dirty="0" err="1"/>
              <a:t>Tuning</a:t>
            </a:r>
            <a:r>
              <a:rPr lang="pt-PT" sz="3000" dirty="0"/>
              <a:t> com </a:t>
            </a:r>
            <a:r>
              <a:rPr lang="pt-PT" sz="3000" dirty="0" err="1"/>
              <a:t>GridsearchCV</a:t>
            </a:r>
            <a:endParaRPr lang="pt-PT" sz="3000" dirty="0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B9F17A8-0B0B-48FB-8603-782E3CA78231}"/>
              </a:ext>
            </a:extLst>
          </p:cNvPr>
          <p:cNvGrpSpPr/>
          <p:nvPr/>
        </p:nvGrpSpPr>
        <p:grpSpPr>
          <a:xfrm>
            <a:off x="1009935" y="1715777"/>
            <a:ext cx="6325738" cy="2207954"/>
            <a:chOff x="0" y="0"/>
            <a:chExt cx="5288280" cy="1657350"/>
          </a:xfrm>
        </p:grpSpPr>
        <p:pic>
          <p:nvPicPr>
            <p:cNvPr id="4" name="Picture 41" descr="Uma imagem com texto, recibo&#10;&#10;Descrição gerada automaticamente">
              <a:extLst>
                <a:ext uri="{FF2B5EF4-FFF2-40B4-BE49-F238E27FC236}">
                  <a16:creationId xmlns:a16="http://schemas.microsoft.com/office/drawing/2014/main" id="{E9A986E5-8E19-439E-A1E0-F0B886B15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7450" y="28575"/>
              <a:ext cx="2830830" cy="1562100"/>
            </a:xfrm>
            <a:prstGeom prst="rect">
              <a:avLst/>
            </a:prstGeom>
            <a:noFill/>
          </p:spPr>
        </p:pic>
        <p:pic>
          <p:nvPicPr>
            <p:cNvPr id="5" name="Picture 40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76011B38-E48C-4874-B23B-0DD470BBAC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360295" cy="165735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739997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399164" y="570544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ANÁLISE FINAL</a:t>
            </a:r>
            <a:endParaRPr lang="pt-PT" sz="30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9DBFE2A-3716-4512-A22B-CCF0110E4A7C}"/>
              </a:ext>
            </a:extLst>
          </p:cNvPr>
          <p:cNvSpPr txBox="1"/>
          <p:nvPr/>
        </p:nvSpPr>
        <p:spPr>
          <a:xfrm>
            <a:off x="783789" y="1668430"/>
            <a:ext cx="6927195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PT" dirty="0">
                <a:solidFill>
                  <a:srgbClr val="FFFFFF"/>
                </a:solidFill>
              </a:rPr>
              <a:t>Obtivemos melhores resultados com o modelo </a:t>
            </a:r>
            <a:r>
              <a:rPr lang="pt-PT" i="1" dirty="0" err="1">
                <a:solidFill>
                  <a:srgbClr val="FFFFFF"/>
                </a:solidFill>
              </a:rPr>
              <a:t>random</a:t>
            </a:r>
            <a:r>
              <a:rPr lang="pt-PT" i="1" dirty="0">
                <a:solidFill>
                  <a:srgbClr val="FFFFFF"/>
                </a:solidFill>
              </a:rPr>
              <a:t> </a:t>
            </a:r>
            <a:r>
              <a:rPr lang="pt-PT" i="1" dirty="0" err="1">
                <a:solidFill>
                  <a:srgbClr val="FFFFFF"/>
                </a:solidFill>
              </a:rPr>
              <a:t>forest</a:t>
            </a:r>
            <a:r>
              <a:rPr lang="pt-PT" dirty="0">
                <a:solidFill>
                  <a:srgbClr val="FFFFFF"/>
                </a:solidFill>
              </a:rPr>
              <a:t> e com os </a:t>
            </a:r>
            <a:r>
              <a:rPr lang="pt-PT" dirty="0" err="1">
                <a:solidFill>
                  <a:srgbClr val="FFFFFF"/>
                </a:solidFill>
              </a:rPr>
              <a:t>hiperparâmentros</a:t>
            </a:r>
            <a:r>
              <a:rPr lang="pt-PT" dirty="0">
                <a:solidFill>
                  <a:srgbClr val="FFFFFF"/>
                </a:solidFill>
              </a:rPr>
              <a:t> otimizados.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PT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bg1"/>
                </a:solidFill>
              </a:rPr>
              <a:t>No </a:t>
            </a:r>
            <a:r>
              <a:rPr lang="pt-PT" i="1" dirty="0" err="1">
                <a:solidFill>
                  <a:schemeClr val="bg1"/>
                </a:solidFill>
              </a:rPr>
              <a:t>kaggle</a:t>
            </a:r>
            <a:r>
              <a:rPr lang="pt-PT" dirty="0">
                <a:solidFill>
                  <a:schemeClr val="bg1"/>
                </a:solidFill>
              </a:rPr>
              <a:t> obtivemos o 2º lugar no </a:t>
            </a:r>
            <a:r>
              <a:rPr lang="pt-PT" i="1" dirty="0" err="1">
                <a:solidFill>
                  <a:schemeClr val="bg1"/>
                </a:solidFill>
              </a:rPr>
              <a:t>leaderboard</a:t>
            </a:r>
            <a:r>
              <a:rPr lang="pt-PT" dirty="0">
                <a:solidFill>
                  <a:schemeClr val="bg1"/>
                </a:solidFill>
              </a:rPr>
              <a:t> público (86.4%) e o 4º lugar no </a:t>
            </a:r>
            <a:r>
              <a:rPr lang="pt-PT" i="1" dirty="0" err="1">
                <a:solidFill>
                  <a:schemeClr val="bg1"/>
                </a:solidFill>
              </a:rPr>
              <a:t>leaderboard</a:t>
            </a:r>
            <a:r>
              <a:rPr lang="pt-PT" dirty="0">
                <a:solidFill>
                  <a:schemeClr val="bg1"/>
                </a:solidFill>
              </a:rPr>
              <a:t> privado (80.36%).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PT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bg1"/>
                </a:solidFill>
              </a:rPr>
              <a:t>Diferença de </a:t>
            </a:r>
            <a:r>
              <a:rPr lang="pt-PT" i="1" dirty="0" err="1">
                <a:solidFill>
                  <a:schemeClr val="bg1"/>
                </a:solidFill>
              </a:rPr>
              <a:t>accuracy</a:t>
            </a:r>
            <a:r>
              <a:rPr lang="pt-PT" dirty="0">
                <a:solidFill>
                  <a:schemeClr val="bg1"/>
                </a:solidFill>
              </a:rPr>
              <a:t> entre o </a:t>
            </a:r>
            <a:r>
              <a:rPr lang="pt-PT" i="1" dirty="0" err="1">
                <a:solidFill>
                  <a:schemeClr val="bg1"/>
                </a:solidFill>
              </a:rPr>
              <a:t>leaderboard</a:t>
            </a:r>
            <a:r>
              <a:rPr lang="pt-PT" dirty="0">
                <a:solidFill>
                  <a:schemeClr val="bg1"/>
                </a:solidFill>
              </a:rPr>
              <a:t> público e privado não é muito significativa.</a:t>
            </a:r>
          </a:p>
          <a:p>
            <a:pPr>
              <a:buClr>
                <a:schemeClr val="bg1"/>
              </a:buClr>
            </a:pPr>
            <a:endParaRPr lang="pt-PT" sz="16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PT" sz="1600" dirty="0">
              <a:solidFill>
                <a:schemeClr val="bg1"/>
              </a:solidFill>
              <a:latin typeface="Maven Pro" panose="020B0604020202020204" charset="0"/>
            </a:endParaRPr>
          </a:p>
          <a:p>
            <a:pPr>
              <a:buClr>
                <a:schemeClr val="bg1"/>
              </a:buClr>
            </a:pPr>
            <a:endParaRPr lang="pt-PT" sz="1600" b="1" i="1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2371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331224" y="640063"/>
            <a:ext cx="6282912" cy="22250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pt-PT" sz="6000" dirty="0">
                <a:solidFill>
                  <a:schemeClr val="accent3"/>
                </a:solidFill>
              </a:rPr>
              <a:t>DATASET </a:t>
            </a:r>
            <a:br>
              <a:rPr lang="pt-PT" dirty="0">
                <a:solidFill>
                  <a:schemeClr val="accent3"/>
                </a:solidFill>
              </a:rPr>
            </a:br>
            <a:r>
              <a:rPr lang="pt-PT" sz="3200" dirty="0"/>
              <a:t>ANÁLISE DA TAXA DE “BURN OUT” DOS FUNCIONÁRIOS</a:t>
            </a:r>
            <a:endParaRPr dirty="0"/>
          </a:p>
        </p:txBody>
      </p:sp>
      <p:grpSp>
        <p:nvGrpSpPr>
          <p:cNvPr id="209" name="Google Shape;937;p26">
            <a:extLst>
              <a:ext uri="{FF2B5EF4-FFF2-40B4-BE49-F238E27FC236}">
                <a16:creationId xmlns:a16="http://schemas.microsoft.com/office/drawing/2014/main" id="{CEF53B79-E15F-4942-BFEC-B25A765F8519}"/>
              </a:ext>
            </a:extLst>
          </p:cNvPr>
          <p:cNvGrpSpPr/>
          <p:nvPr/>
        </p:nvGrpSpPr>
        <p:grpSpPr>
          <a:xfrm>
            <a:off x="5545507" y="2062014"/>
            <a:ext cx="2985461" cy="3005286"/>
            <a:chOff x="5449625" y="1389325"/>
            <a:chExt cx="3237261" cy="3342655"/>
          </a:xfrm>
        </p:grpSpPr>
        <p:sp>
          <p:nvSpPr>
            <p:cNvPr id="210" name="Google Shape;938;p26">
              <a:extLst>
                <a:ext uri="{FF2B5EF4-FFF2-40B4-BE49-F238E27FC236}">
                  <a16:creationId xmlns:a16="http://schemas.microsoft.com/office/drawing/2014/main" id="{26ACAF79-5E49-4CB0-A348-8EB24442BBA0}"/>
                </a:ext>
              </a:extLst>
            </p:cNvPr>
            <p:cNvSpPr/>
            <p:nvPr/>
          </p:nvSpPr>
          <p:spPr>
            <a:xfrm>
              <a:off x="6533088" y="4360137"/>
              <a:ext cx="1749195" cy="185374"/>
            </a:xfrm>
            <a:custGeom>
              <a:avLst/>
              <a:gdLst/>
              <a:ahLst/>
              <a:cxnLst/>
              <a:rect l="l" t="t" r="r" b="b"/>
              <a:pathLst>
                <a:path w="44472" h="4713" extrusionOk="0">
                  <a:moveTo>
                    <a:pt x="21091" y="0"/>
                  </a:moveTo>
                  <a:lnTo>
                    <a:pt x="19961" y="10"/>
                  </a:lnTo>
                  <a:lnTo>
                    <a:pt x="18850" y="29"/>
                  </a:lnTo>
                  <a:lnTo>
                    <a:pt x="17758" y="48"/>
                  </a:lnTo>
                  <a:lnTo>
                    <a:pt x="16676" y="77"/>
                  </a:lnTo>
                  <a:lnTo>
                    <a:pt x="15622" y="105"/>
                  </a:lnTo>
                  <a:lnTo>
                    <a:pt x="14587" y="144"/>
                  </a:lnTo>
                  <a:lnTo>
                    <a:pt x="13582" y="182"/>
                  </a:lnTo>
                  <a:lnTo>
                    <a:pt x="12595" y="230"/>
                  </a:lnTo>
                  <a:lnTo>
                    <a:pt x="11637" y="287"/>
                  </a:lnTo>
                  <a:lnTo>
                    <a:pt x="10708" y="335"/>
                  </a:lnTo>
                  <a:lnTo>
                    <a:pt x="9808" y="402"/>
                  </a:lnTo>
                  <a:lnTo>
                    <a:pt x="8936" y="469"/>
                  </a:lnTo>
                  <a:lnTo>
                    <a:pt x="8094" y="536"/>
                  </a:lnTo>
                  <a:lnTo>
                    <a:pt x="7289" y="613"/>
                  </a:lnTo>
                  <a:lnTo>
                    <a:pt x="6513" y="690"/>
                  </a:lnTo>
                  <a:lnTo>
                    <a:pt x="5776" y="776"/>
                  </a:lnTo>
                  <a:lnTo>
                    <a:pt x="5076" y="852"/>
                  </a:lnTo>
                  <a:lnTo>
                    <a:pt x="4416" y="948"/>
                  </a:lnTo>
                  <a:lnTo>
                    <a:pt x="3803" y="1034"/>
                  </a:lnTo>
                  <a:lnTo>
                    <a:pt x="3218" y="1130"/>
                  </a:lnTo>
                  <a:lnTo>
                    <a:pt x="2682" y="1236"/>
                  </a:lnTo>
                  <a:lnTo>
                    <a:pt x="2193" y="1331"/>
                  </a:lnTo>
                  <a:lnTo>
                    <a:pt x="1753" y="1437"/>
                  </a:lnTo>
                  <a:lnTo>
                    <a:pt x="1351" y="1542"/>
                  </a:lnTo>
                  <a:lnTo>
                    <a:pt x="1006" y="1657"/>
                  </a:lnTo>
                  <a:lnTo>
                    <a:pt x="699" y="1772"/>
                  </a:lnTo>
                  <a:lnTo>
                    <a:pt x="575" y="1829"/>
                  </a:lnTo>
                  <a:lnTo>
                    <a:pt x="450" y="1877"/>
                  </a:lnTo>
                  <a:lnTo>
                    <a:pt x="345" y="1944"/>
                  </a:lnTo>
                  <a:lnTo>
                    <a:pt x="259" y="2002"/>
                  </a:lnTo>
                  <a:lnTo>
                    <a:pt x="182" y="2059"/>
                  </a:lnTo>
                  <a:lnTo>
                    <a:pt x="115" y="2117"/>
                  </a:lnTo>
                  <a:lnTo>
                    <a:pt x="67" y="2174"/>
                  </a:lnTo>
                  <a:lnTo>
                    <a:pt x="29" y="2232"/>
                  </a:lnTo>
                  <a:lnTo>
                    <a:pt x="10" y="2299"/>
                  </a:lnTo>
                  <a:lnTo>
                    <a:pt x="0" y="2356"/>
                  </a:lnTo>
                  <a:lnTo>
                    <a:pt x="10" y="2423"/>
                  </a:lnTo>
                  <a:lnTo>
                    <a:pt x="29" y="2481"/>
                  </a:lnTo>
                  <a:lnTo>
                    <a:pt x="67" y="2538"/>
                  </a:lnTo>
                  <a:lnTo>
                    <a:pt x="115" y="2596"/>
                  </a:lnTo>
                  <a:lnTo>
                    <a:pt x="182" y="2663"/>
                  </a:lnTo>
                  <a:lnTo>
                    <a:pt x="259" y="2720"/>
                  </a:lnTo>
                  <a:lnTo>
                    <a:pt x="345" y="2778"/>
                  </a:lnTo>
                  <a:lnTo>
                    <a:pt x="450" y="2835"/>
                  </a:lnTo>
                  <a:lnTo>
                    <a:pt x="575" y="2893"/>
                  </a:lnTo>
                  <a:lnTo>
                    <a:pt x="699" y="2950"/>
                  </a:lnTo>
                  <a:lnTo>
                    <a:pt x="1006" y="3055"/>
                  </a:lnTo>
                  <a:lnTo>
                    <a:pt x="1351" y="3170"/>
                  </a:lnTo>
                  <a:lnTo>
                    <a:pt x="1753" y="3276"/>
                  </a:lnTo>
                  <a:lnTo>
                    <a:pt x="2193" y="3381"/>
                  </a:lnTo>
                  <a:lnTo>
                    <a:pt x="2682" y="3486"/>
                  </a:lnTo>
                  <a:lnTo>
                    <a:pt x="3218" y="3582"/>
                  </a:lnTo>
                  <a:lnTo>
                    <a:pt x="3803" y="3678"/>
                  </a:lnTo>
                  <a:lnTo>
                    <a:pt x="4416" y="3774"/>
                  </a:lnTo>
                  <a:lnTo>
                    <a:pt x="5076" y="3860"/>
                  </a:lnTo>
                  <a:lnTo>
                    <a:pt x="5776" y="3946"/>
                  </a:lnTo>
                  <a:lnTo>
                    <a:pt x="6513" y="4023"/>
                  </a:lnTo>
                  <a:lnTo>
                    <a:pt x="7289" y="4099"/>
                  </a:lnTo>
                  <a:lnTo>
                    <a:pt x="8094" y="4176"/>
                  </a:lnTo>
                  <a:lnTo>
                    <a:pt x="8936" y="4253"/>
                  </a:lnTo>
                  <a:lnTo>
                    <a:pt x="9808" y="4310"/>
                  </a:lnTo>
                  <a:lnTo>
                    <a:pt x="10708" y="4377"/>
                  </a:lnTo>
                  <a:lnTo>
                    <a:pt x="11637" y="4435"/>
                  </a:lnTo>
                  <a:lnTo>
                    <a:pt x="12595" y="4483"/>
                  </a:lnTo>
                  <a:lnTo>
                    <a:pt x="13582" y="4530"/>
                  </a:lnTo>
                  <a:lnTo>
                    <a:pt x="14587" y="4578"/>
                  </a:lnTo>
                  <a:lnTo>
                    <a:pt x="15622" y="4607"/>
                  </a:lnTo>
                  <a:lnTo>
                    <a:pt x="16676" y="4645"/>
                  </a:lnTo>
                  <a:lnTo>
                    <a:pt x="17758" y="4665"/>
                  </a:lnTo>
                  <a:lnTo>
                    <a:pt x="18850" y="4693"/>
                  </a:lnTo>
                  <a:lnTo>
                    <a:pt x="19961" y="4703"/>
                  </a:lnTo>
                  <a:lnTo>
                    <a:pt x="21091" y="4712"/>
                  </a:lnTo>
                  <a:lnTo>
                    <a:pt x="23380" y="4712"/>
                  </a:lnTo>
                  <a:lnTo>
                    <a:pt x="24510" y="4703"/>
                  </a:lnTo>
                  <a:lnTo>
                    <a:pt x="25621" y="4693"/>
                  </a:lnTo>
                  <a:lnTo>
                    <a:pt x="26713" y="4665"/>
                  </a:lnTo>
                  <a:lnTo>
                    <a:pt x="27796" y="4645"/>
                  </a:lnTo>
                  <a:lnTo>
                    <a:pt x="28849" y="4607"/>
                  </a:lnTo>
                  <a:lnTo>
                    <a:pt x="29884" y="4578"/>
                  </a:lnTo>
                  <a:lnTo>
                    <a:pt x="30889" y="4530"/>
                  </a:lnTo>
                  <a:lnTo>
                    <a:pt x="31876" y="4483"/>
                  </a:lnTo>
                  <a:lnTo>
                    <a:pt x="32834" y="4435"/>
                  </a:lnTo>
                  <a:lnTo>
                    <a:pt x="33763" y="4377"/>
                  </a:lnTo>
                  <a:lnTo>
                    <a:pt x="34663" y="4310"/>
                  </a:lnTo>
                  <a:lnTo>
                    <a:pt x="35535" y="4253"/>
                  </a:lnTo>
                  <a:lnTo>
                    <a:pt x="36378" y="4176"/>
                  </a:lnTo>
                  <a:lnTo>
                    <a:pt x="37182" y="4099"/>
                  </a:lnTo>
                  <a:lnTo>
                    <a:pt x="37958" y="4023"/>
                  </a:lnTo>
                  <a:lnTo>
                    <a:pt x="38696" y="3946"/>
                  </a:lnTo>
                  <a:lnTo>
                    <a:pt x="39395" y="3860"/>
                  </a:lnTo>
                  <a:lnTo>
                    <a:pt x="40056" y="3774"/>
                  </a:lnTo>
                  <a:lnTo>
                    <a:pt x="40669" y="3678"/>
                  </a:lnTo>
                  <a:lnTo>
                    <a:pt x="41253" y="3582"/>
                  </a:lnTo>
                  <a:lnTo>
                    <a:pt x="41789" y="3486"/>
                  </a:lnTo>
                  <a:lnTo>
                    <a:pt x="42278" y="3381"/>
                  </a:lnTo>
                  <a:lnTo>
                    <a:pt x="42718" y="3276"/>
                  </a:lnTo>
                  <a:lnTo>
                    <a:pt x="43121" y="3170"/>
                  </a:lnTo>
                  <a:lnTo>
                    <a:pt x="43465" y="3055"/>
                  </a:lnTo>
                  <a:lnTo>
                    <a:pt x="43772" y="2950"/>
                  </a:lnTo>
                  <a:lnTo>
                    <a:pt x="43896" y="2893"/>
                  </a:lnTo>
                  <a:lnTo>
                    <a:pt x="44021" y="2835"/>
                  </a:lnTo>
                  <a:lnTo>
                    <a:pt x="44126" y="2778"/>
                  </a:lnTo>
                  <a:lnTo>
                    <a:pt x="44213" y="2720"/>
                  </a:lnTo>
                  <a:lnTo>
                    <a:pt x="44289" y="2663"/>
                  </a:lnTo>
                  <a:lnTo>
                    <a:pt x="44356" y="2596"/>
                  </a:lnTo>
                  <a:lnTo>
                    <a:pt x="44404" y="2538"/>
                  </a:lnTo>
                  <a:lnTo>
                    <a:pt x="44442" y="2481"/>
                  </a:lnTo>
                  <a:lnTo>
                    <a:pt x="44462" y="2423"/>
                  </a:lnTo>
                  <a:lnTo>
                    <a:pt x="44471" y="2356"/>
                  </a:lnTo>
                  <a:lnTo>
                    <a:pt x="44462" y="2299"/>
                  </a:lnTo>
                  <a:lnTo>
                    <a:pt x="44442" y="2232"/>
                  </a:lnTo>
                  <a:lnTo>
                    <a:pt x="44404" y="2174"/>
                  </a:lnTo>
                  <a:lnTo>
                    <a:pt x="44356" y="2117"/>
                  </a:lnTo>
                  <a:lnTo>
                    <a:pt x="44289" y="2059"/>
                  </a:lnTo>
                  <a:lnTo>
                    <a:pt x="44213" y="2002"/>
                  </a:lnTo>
                  <a:lnTo>
                    <a:pt x="44126" y="1944"/>
                  </a:lnTo>
                  <a:lnTo>
                    <a:pt x="44021" y="1877"/>
                  </a:lnTo>
                  <a:lnTo>
                    <a:pt x="43896" y="1829"/>
                  </a:lnTo>
                  <a:lnTo>
                    <a:pt x="43772" y="1772"/>
                  </a:lnTo>
                  <a:lnTo>
                    <a:pt x="43465" y="1657"/>
                  </a:lnTo>
                  <a:lnTo>
                    <a:pt x="43121" y="1542"/>
                  </a:lnTo>
                  <a:lnTo>
                    <a:pt x="42718" y="1437"/>
                  </a:lnTo>
                  <a:lnTo>
                    <a:pt x="42278" y="1331"/>
                  </a:lnTo>
                  <a:lnTo>
                    <a:pt x="41789" y="1236"/>
                  </a:lnTo>
                  <a:lnTo>
                    <a:pt x="41253" y="1130"/>
                  </a:lnTo>
                  <a:lnTo>
                    <a:pt x="40669" y="1034"/>
                  </a:lnTo>
                  <a:lnTo>
                    <a:pt x="40056" y="948"/>
                  </a:lnTo>
                  <a:lnTo>
                    <a:pt x="39395" y="852"/>
                  </a:lnTo>
                  <a:lnTo>
                    <a:pt x="38696" y="776"/>
                  </a:lnTo>
                  <a:lnTo>
                    <a:pt x="37958" y="690"/>
                  </a:lnTo>
                  <a:lnTo>
                    <a:pt x="37182" y="613"/>
                  </a:lnTo>
                  <a:lnTo>
                    <a:pt x="36378" y="536"/>
                  </a:lnTo>
                  <a:lnTo>
                    <a:pt x="35535" y="469"/>
                  </a:lnTo>
                  <a:lnTo>
                    <a:pt x="34663" y="402"/>
                  </a:lnTo>
                  <a:lnTo>
                    <a:pt x="33763" y="335"/>
                  </a:lnTo>
                  <a:lnTo>
                    <a:pt x="32834" y="287"/>
                  </a:lnTo>
                  <a:lnTo>
                    <a:pt x="31876" y="230"/>
                  </a:lnTo>
                  <a:lnTo>
                    <a:pt x="30889" y="182"/>
                  </a:lnTo>
                  <a:lnTo>
                    <a:pt x="29884" y="144"/>
                  </a:lnTo>
                  <a:lnTo>
                    <a:pt x="28849" y="105"/>
                  </a:lnTo>
                  <a:lnTo>
                    <a:pt x="27796" y="77"/>
                  </a:lnTo>
                  <a:lnTo>
                    <a:pt x="26713" y="48"/>
                  </a:lnTo>
                  <a:lnTo>
                    <a:pt x="25621" y="29"/>
                  </a:lnTo>
                  <a:lnTo>
                    <a:pt x="24510" y="10"/>
                  </a:lnTo>
                  <a:lnTo>
                    <a:pt x="23380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939;p26">
              <a:extLst>
                <a:ext uri="{FF2B5EF4-FFF2-40B4-BE49-F238E27FC236}">
                  <a16:creationId xmlns:a16="http://schemas.microsoft.com/office/drawing/2014/main" id="{C5DB3B29-2DB1-456D-89FA-B901A00983AD}"/>
                </a:ext>
              </a:extLst>
            </p:cNvPr>
            <p:cNvSpPr/>
            <p:nvPr/>
          </p:nvSpPr>
          <p:spPr>
            <a:xfrm>
              <a:off x="5449625" y="4579763"/>
              <a:ext cx="3237261" cy="152217"/>
            </a:xfrm>
            <a:custGeom>
              <a:avLst/>
              <a:gdLst/>
              <a:ahLst/>
              <a:cxnLst/>
              <a:rect l="l" t="t" r="r" b="b"/>
              <a:pathLst>
                <a:path w="82305" h="3870" extrusionOk="0">
                  <a:moveTo>
                    <a:pt x="41148" y="0"/>
                  </a:moveTo>
                  <a:lnTo>
                    <a:pt x="36943" y="10"/>
                  </a:lnTo>
                  <a:lnTo>
                    <a:pt x="32853" y="38"/>
                  </a:lnTo>
                  <a:lnTo>
                    <a:pt x="28907" y="86"/>
                  </a:lnTo>
                  <a:lnTo>
                    <a:pt x="25133" y="153"/>
                  </a:lnTo>
                  <a:lnTo>
                    <a:pt x="21532" y="230"/>
                  </a:lnTo>
                  <a:lnTo>
                    <a:pt x="18141" y="335"/>
                  </a:lnTo>
                  <a:lnTo>
                    <a:pt x="14971" y="441"/>
                  </a:lnTo>
                  <a:lnTo>
                    <a:pt x="13477" y="508"/>
                  </a:lnTo>
                  <a:lnTo>
                    <a:pt x="12050" y="565"/>
                  </a:lnTo>
                  <a:lnTo>
                    <a:pt x="10690" y="632"/>
                  </a:lnTo>
                  <a:lnTo>
                    <a:pt x="9397" y="709"/>
                  </a:lnTo>
                  <a:lnTo>
                    <a:pt x="8171" y="776"/>
                  </a:lnTo>
                  <a:lnTo>
                    <a:pt x="7021" y="853"/>
                  </a:lnTo>
                  <a:lnTo>
                    <a:pt x="5958" y="929"/>
                  </a:lnTo>
                  <a:lnTo>
                    <a:pt x="4962" y="1015"/>
                  </a:lnTo>
                  <a:lnTo>
                    <a:pt x="4052" y="1092"/>
                  </a:lnTo>
                  <a:lnTo>
                    <a:pt x="3228" y="1178"/>
                  </a:lnTo>
                  <a:lnTo>
                    <a:pt x="2491" y="1264"/>
                  </a:lnTo>
                  <a:lnTo>
                    <a:pt x="1849" y="1360"/>
                  </a:lnTo>
                  <a:lnTo>
                    <a:pt x="1294" y="1446"/>
                  </a:lnTo>
                  <a:lnTo>
                    <a:pt x="834" y="1542"/>
                  </a:lnTo>
                  <a:lnTo>
                    <a:pt x="642" y="1590"/>
                  </a:lnTo>
                  <a:lnTo>
                    <a:pt x="470" y="1638"/>
                  </a:lnTo>
                  <a:lnTo>
                    <a:pt x="326" y="1686"/>
                  </a:lnTo>
                  <a:lnTo>
                    <a:pt x="211" y="1734"/>
                  </a:lnTo>
                  <a:lnTo>
                    <a:pt x="115" y="1782"/>
                  </a:lnTo>
                  <a:lnTo>
                    <a:pt x="48" y="1829"/>
                  </a:lnTo>
                  <a:lnTo>
                    <a:pt x="10" y="1887"/>
                  </a:lnTo>
                  <a:lnTo>
                    <a:pt x="0" y="1906"/>
                  </a:lnTo>
                  <a:lnTo>
                    <a:pt x="0" y="1935"/>
                  </a:lnTo>
                  <a:lnTo>
                    <a:pt x="0" y="1954"/>
                  </a:lnTo>
                  <a:lnTo>
                    <a:pt x="10" y="1983"/>
                  </a:lnTo>
                  <a:lnTo>
                    <a:pt x="48" y="2031"/>
                  </a:lnTo>
                  <a:lnTo>
                    <a:pt x="115" y="2079"/>
                  </a:lnTo>
                  <a:lnTo>
                    <a:pt x="211" y="2126"/>
                  </a:lnTo>
                  <a:lnTo>
                    <a:pt x="326" y="2184"/>
                  </a:lnTo>
                  <a:lnTo>
                    <a:pt x="470" y="2232"/>
                  </a:lnTo>
                  <a:lnTo>
                    <a:pt x="642" y="2280"/>
                  </a:lnTo>
                  <a:lnTo>
                    <a:pt x="834" y="2318"/>
                  </a:lnTo>
                  <a:lnTo>
                    <a:pt x="1294" y="2414"/>
                  </a:lnTo>
                  <a:lnTo>
                    <a:pt x="1849" y="2510"/>
                  </a:lnTo>
                  <a:lnTo>
                    <a:pt x="2491" y="2596"/>
                  </a:lnTo>
                  <a:lnTo>
                    <a:pt x="3228" y="2682"/>
                  </a:lnTo>
                  <a:lnTo>
                    <a:pt x="4052" y="2768"/>
                  </a:lnTo>
                  <a:lnTo>
                    <a:pt x="4962" y="2854"/>
                  </a:lnTo>
                  <a:lnTo>
                    <a:pt x="5958" y="2931"/>
                  </a:lnTo>
                  <a:lnTo>
                    <a:pt x="7021" y="3017"/>
                  </a:lnTo>
                  <a:lnTo>
                    <a:pt x="8171" y="3094"/>
                  </a:lnTo>
                  <a:lnTo>
                    <a:pt x="9397" y="3161"/>
                  </a:lnTo>
                  <a:lnTo>
                    <a:pt x="10690" y="3228"/>
                  </a:lnTo>
                  <a:lnTo>
                    <a:pt x="12050" y="3295"/>
                  </a:lnTo>
                  <a:lnTo>
                    <a:pt x="13477" y="3362"/>
                  </a:lnTo>
                  <a:lnTo>
                    <a:pt x="14971" y="3419"/>
                  </a:lnTo>
                  <a:lnTo>
                    <a:pt x="18141" y="3534"/>
                  </a:lnTo>
                  <a:lnTo>
                    <a:pt x="21532" y="3630"/>
                  </a:lnTo>
                  <a:lnTo>
                    <a:pt x="25133" y="3716"/>
                  </a:lnTo>
                  <a:lnTo>
                    <a:pt x="28907" y="3774"/>
                  </a:lnTo>
                  <a:lnTo>
                    <a:pt x="32853" y="3822"/>
                  </a:lnTo>
                  <a:lnTo>
                    <a:pt x="36943" y="3860"/>
                  </a:lnTo>
                  <a:lnTo>
                    <a:pt x="41148" y="3870"/>
                  </a:lnTo>
                  <a:lnTo>
                    <a:pt x="45353" y="3860"/>
                  </a:lnTo>
                  <a:lnTo>
                    <a:pt x="49443" y="3822"/>
                  </a:lnTo>
                  <a:lnTo>
                    <a:pt x="53389" y="3774"/>
                  </a:lnTo>
                  <a:lnTo>
                    <a:pt x="57172" y="3716"/>
                  </a:lnTo>
                  <a:lnTo>
                    <a:pt x="60764" y="3630"/>
                  </a:lnTo>
                  <a:lnTo>
                    <a:pt x="64155" y="3534"/>
                  </a:lnTo>
                  <a:lnTo>
                    <a:pt x="67325" y="3419"/>
                  </a:lnTo>
                  <a:lnTo>
                    <a:pt x="68819" y="3362"/>
                  </a:lnTo>
                  <a:lnTo>
                    <a:pt x="70246" y="3295"/>
                  </a:lnTo>
                  <a:lnTo>
                    <a:pt x="71616" y="3228"/>
                  </a:lnTo>
                  <a:lnTo>
                    <a:pt x="72909" y="3161"/>
                  </a:lnTo>
                  <a:lnTo>
                    <a:pt x="74125" y="3094"/>
                  </a:lnTo>
                  <a:lnTo>
                    <a:pt x="75275" y="3017"/>
                  </a:lnTo>
                  <a:lnTo>
                    <a:pt x="76347" y="2931"/>
                  </a:lnTo>
                  <a:lnTo>
                    <a:pt x="77334" y="2854"/>
                  </a:lnTo>
                  <a:lnTo>
                    <a:pt x="78244" y="2768"/>
                  </a:lnTo>
                  <a:lnTo>
                    <a:pt x="79068" y="2682"/>
                  </a:lnTo>
                  <a:lnTo>
                    <a:pt x="79805" y="2596"/>
                  </a:lnTo>
                  <a:lnTo>
                    <a:pt x="80456" y="2510"/>
                  </a:lnTo>
                  <a:lnTo>
                    <a:pt x="81012" y="2414"/>
                  </a:lnTo>
                  <a:lnTo>
                    <a:pt x="81462" y="2318"/>
                  </a:lnTo>
                  <a:lnTo>
                    <a:pt x="81663" y="2280"/>
                  </a:lnTo>
                  <a:lnTo>
                    <a:pt x="81826" y="2232"/>
                  </a:lnTo>
                  <a:lnTo>
                    <a:pt x="81970" y="2184"/>
                  </a:lnTo>
                  <a:lnTo>
                    <a:pt x="82094" y="2126"/>
                  </a:lnTo>
                  <a:lnTo>
                    <a:pt x="82180" y="2079"/>
                  </a:lnTo>
                  <a:lnTo>
                    <a:pt x="82248" y="2031"/>
                  </a:lnTo>
                  <a:lnTo>
                    <a:pt x="82286" y="1983"/>
                  </a:lnTo>
                  <a:lnTo>
                    <a:pt x="82295" y="1954"/>
                  </a:lnTo>
                  <a:lnTo>
                    <a:pt x="82305" y="1935"/>
                  </a:lnTo>
                  <a:lnTo>
                    <a:pt x="82295" y="1906"/>
                  </a:lnTo>
                  <a:lnTo>
                    <a:pt x="82286" y="1887"/>
                  </a:lnTo>
                  <a:lnTo>
                    <a:pt x="82248" y="1829"/>
                  </a:lnTo>
                  <a:lnTo>
                    <a:pt x="82180" y="1782"/>
                  </a:lnTo>
                  <a:lnTo>
                    <a:pt x="82094" y="1734"/>
                  </a:lnTo>
                  <a:lnTo>
                    <a:pt x="81970" y="1686"/>
                  </a:lnTo>
                  <a:lnTo>
                    <a:pt x="81826" y="1638"/>
                  </a:lnTo>
                  <a:lnTo>
                    <a:pt x="81663" y="1590"/>
                  </a:lnTo>
                  <a:lnTo>
                    <a:pt x="81462" y="1542"/>
                  </a:lnTo>
                  <a:lnTo>
                    <a:pt x="81012" y="1446"/>
                  </a:lnTo>
                  <a:lnTo>
                    <a:pt x="80456" y="1360"/>
                  </a:lnTo>
                  <a:lnTo>
                    <a:pt x="79805" y="1264"/>
                  </a:lnTo>
                  <a:lnTo>
                    <a:pt x="79068" y="1178"/>
                  </a:lnTo>
                  <a:lnTo>
                    <a:pt x="78244" y="1092"/>
                  </a:lnTo>
                  <a:lnTo>
                    <a:pt x="77334" y="1015"/>
                  </a:lnTo>
                  <a:lnTo>
                    <a:pt x="76347" y="929"/>
                  </a:lnTo>
                  <a:lnTo>
                    <a:pt x="75275" y="853"/>
                  </a:lnTo>
                  <a:lnTo>
                    <a:pt x="74125" y="776"/>
                  </a:lnTo>
                  <a:lnTo>
                    <a:pt x="72909" y="709"/>
                  </a:lnTo>
                  <a:lnTo>
                    <a:pt x="71616" y="632"/>
                  </a:lnTo>
                  <a:lnTo>
                    <a:pt x="70246" y="565"/>
                  </a:lnTo>
                  <a:lnTo>
                    <a:pt x="68819" y="508"/>
                  </a:lnTo>
                  <a:lnTo>
                    <a:pt x="67325" y="441"/>
                  </a:lnTo>
                  <a:lnTo>
                    <a:pt x="64155" y="335"/>
                  </a:lnTo>
                  <a:lnTo>
                    <a:pt x="60764" y="230"/>
                  </a:lnTo>
                  <a:lnTo>
                    <a:pt x="57172" y="153"/>
                  </a:lnTo>
                  <a:lnTo>
                    <a:pt x="53389" y="86"/>
                  </a:lnTo>
                  <a:lnTo>
                    <a:pt x="49443" y="38"/>
                  </a:lnTo>
                  <a:lnTo>
                    <a:pt x="45353" y="10"/>
                  </a:lnTo>
                  <a:lnTo>
                    <a:pt x="41148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940;p26">
              <a:extLst>
                <a:ext uri="{FF2B5EF4-FFF2-40B4-BE49-F238E27FC236}">
                  <a16:creationId xmlns:a16="http://schemas.microsoft.com/office/drawing/2014/main" id="{1F7F1BD4-9DEA-4152-9F0F-A59A4FF9C10E}"/>
                </a:ext>
              </a:extLst>
            </p:cNvPr>
            <p:cNvSpPr/>
            <p:nvPr/>
          </p:nvSpPr>
          <p:spPr>
            <a:xfrm>
              <a:off x="8191774" y="3231092"/>
              <a:ext cx="378261" cy="86296"/>
            </a:xfrm>
            <a:custGeom>
              <a:avLst/>
              <a:gdLst/>
              <a:ahLst/>
              <a:cxnLst/>
              <a:rect l="l" t="t" r="r" b="b"/>
              <a:pathLst>
                <a:path w="9617" h="2194" extrusionOk="0">
                  <a:moveTo>
                    <a:pt x="4473" y="0"/>
                  </a:moveTo>
                  <a:lnTo>
                    <a:pt x="4186" y="10"/>
                  </a:lnTo>
                  <a:lnTo>
                    <a:pt x="3860" y="29"/>
                  </a:lnTo>
                  <a:lnTo>
                    <a:pt x="3075" y="77"/>
                  </a:lnTo>
                  <a:lnTo>
                    <a:pt x="2223" y="154"/>
                  </a:lnTo>
                  <a:lnTo>
                    <a:pt x="1389" y="240"/>
                  </a:lnTo>
                  <a:lnTo>
                    <a:pt x="680" y="307"/>
                  </a:lnTo>
                  <a:lnTo>
                    <a:pt x="0" y="384"/>
                  </a:lnTo>
                  <a:lnTo>
                    <a:pt x="1657" y="1322"/>
                  </a:lnTo>
                  <a:lnTo>
                    <a:pt x="2184" y="1466"/>
                  </a:lnTo>
                  <a:lnTo>
                    <a:pt x="2730" y="1590"/>
                  </a:lnTo>
                  <a:lnTo>
                    <a:pt x="3305" y="1705"/>
                  </a:lnTo>
                  <a:lnTo>
                    <a:pt x="3899" y="1811"/>
                  </a:lnTo>
                  <a:lnTo>
                    <a:pt x="4502" y="1897"/>
                  </a:lnTo>
                  <a:lnTo>
                    <a:pt x="5096" y="1973"/>
                  </a:lnTo>
                  <a:lnTo>
                    <a:pt x="5690" y="2041"/>
                  </a:lnTo>
                  <a:lnTo>
                    <a:pt x="6264" y="2098"/>
                  </a:lnTo>
                  <a:lnTo>
                    <a:pt x="6820" y="2136"/>
                  </a:lnTo>
                  <a:lnTo>
                    <a:pt x="7337" y="2165"/>
                  </a:lnTo>
                  <a:lnTo>
                    <a:pt x="7826" y="2184"/>
                  </a:lnTo>
                  <a:lnTo>
                    <a:pt x="8266" y="2194"/>
                  </a:lnTo>
                  <a:lnTo>
                    <a:pt x="8649" y="2184"/>
                  </a:lnTo>
                  <a:lnTo>
                    <a:pt x="8975" y="2165"/>
                  </a:lnTo>
                  <a:lnTo>
                    <a:pt x="9234" y="2127"/>
                  </a:lnTo>
                  <a:lnTo>
                    <a:pt x="9339" y="2108"/>
                  </a:lnTo>
                  <a:lnTo>
                    <a:pt x="9416" y="2088"/>
                  </a:lnTo>
                  <a:lnTo>
                    <a:pt x="9483" y="2060"/>
                  </a:lnTo>
                  <a:lnTo>
                    <a:pt x="9531" y="2031"/>
                  </a:lnTo>
                  <a:lnTo>
                    <a:pt x="9569" y="2002"/>
                  </a:lnTo>
                  <a:lnTo>
                    <a:pt x="9598" y="1983"/>
                  </a:lnTo>
                  <a:lnTo>
                    <a:pt x="9617" y="1954"/>
                  </a:lnTo>
                  <a:lnTo>
                    <a:pt x="9617" y="1926"/>
                  </a:lnTo>
                  <a:lnTo>
                    <a:pt x="9617" y="1897"/>
                  </a:lnTo>
                  <a:lnTo>
                    <a:pt x="9598" y="1868"/>
                  </a:lnTo>
                  <a:lnTo>
                    <a:pt x="9578" y="1839"/>
                  </a:lnTo>
                  <a:lnTo>
                    <a:pt x="9540" y="1811"/>
                  </a:lnTo>
                  <a:lnTo>
                    <a:pt x="9464" y="1753"/>
                  </a:lnTo>
                  <a:lnTo>
                    <a:pt x="9349" y="1696"/>
                  </a:lnTo>
                  <a:lnTo>
                    <a:pt x="9224" y="1638"/>
                  </a:lnTo>
                  <a:lnTo>
                    <a:pt x="8927" y="1523"/>
                  </a:lnTo>
                  <a:lnTo>
                    <a:pt x="8611" y="1408"/>
                  </a:lnTo>
                  <a:lnTo>
                    <a:pt x="8314" y="1313"/>
                  </a:lnTo>
                  <a:lnTo>
                    <a:pt x="8190" y="1255"/>
                  </a:lnTo>
                  <a:lnTo>
                    <a:pt x="8084" y="1217"/>
                  </a:lnTo>
                  <a:lnTo>
                    <a:pt x="7605" y="997"/>
                  </a:lnTo>
                  <a:lnTo>
                    <a:pt x="7107" y="786"/>
                  </a:lnTo>
                  <a:lnTo>
                    <a:pt x="6628" y="604"/>
                  </a:lnTo>
                  <a:lnTo>
                    <a:pt x="6169" y="431"/>
                  </a:lnTo>
                  <a:lnTo>
                    <a:pt x="5747" y="288"/>
                  </a:lnTo>
                  <a:lnTo>
                    <a:pt x="5364" y="173"/>
                  </a:lnTo>
                  <a:lnTo>
                    <a:pt x="5058" y="77"/>
                  </a:lnTo>
                  <a:lnTo>
                    <a:pt x="4828" y="20"/>
                  </a:lnTo>
                  <a:lnTo>
                    <a:pt x="4761" y="10"/>
                  </a:lnTo>
                  <a:lnTo>
                    <a:pt x="4684" y="0"/>
                  </a:lnTo>
                  <a:close/>
                </a:path>
              </a:pathLst>
            </a:custGeom>
            <a:solidFill>
              <a:srgbClr val="EDC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941;p26">
              <a:extLst>
                <a:ext uri="{FF2B5EF4-FFF2-40B4-BE49-F238E27FC236}">
                  <a16:creationId xmlns:a16="http://schemas.microsoft.com/office/drawing/2014/main" id="{9197B82D-A59D-45E4-96BC-DCF6113DE8D4}"/>
                </a:ext>
              </a:extLst>
            </p:cNvPr>
            <p:cNvSpPr/>
            <p:nvPr/>
          </p:nvSpPr>
          <p:spPr>
            <a:xfrm>
              <a:off x="8252423" y="3224681"/>
              <a:ext cx="342114" cy="102500"/>
            </a:xfrm>
            <a:custGeom>
              <a:avLst/>
              <a:gdLst/>
              <a:ahLst/>
              <a:cxnLst/>
              <a:rect l="l" t="t" r="r" b="b"/>
              <a:pathLst>
                <a:path w="8698" h="2606" extrusionOk="0">
                  <a:moveTo>
                    <a:pt x="2998" y="1"/>
                  </a:moveTo>
                  <a:lnTo>
                    <a:pt x="2797" y="10"/>
                  </a:lnTo>
                  <a:lnTo>
                    <a:pt x="2558" y="20"/>
                  </a:lnTo>
                  <a:lnTo>
                    <a:pt x="2021" y="68"/>
                  </a:lnTo>
                  <a:lnTo>
                    <a:pt x="1456" y="144"/>
                  </a:lnTo>
                  <a:lnTo>
                    <a:pt x="901" y="211"/>
                  </a:lnTo>
                  <a:lnTo>
                    <a:pt x="441" y="278"/>
                  </a:lnTo>
                  <a:lnTo>
                    <a:pt x="0" y="345"/>
                  </a:lnTo>
                  <a:lnTo>
                    <a:pt x="0" y="403"/>
                  </a:lnTo>
                  <a:lnTo>
                    <a:pt x="249" y="432"/>
                  </a:lnTo>
                  <a:lnTo>
                    <a:pt x="489" y="479"/>
                  </a:lnTo>
                  <a:lnTo>
                    <a:pt x="728" y="527"/>
                  </a:lnTo>
                  <a:lnTo>
                    <a:pt x="949" y="594"/>
                  </a:lnTo>
                  <a:lnTo>
                    <a:pt x="1169" y="661"/>
                  </a:lnTo>
                  <a:lnTo>
                    <a:pt x="1380" y="748"/>
                  </a:lnTo>
                  <a:lnTo>
                    <a:pt x="1571" y="843"/>
                  </a:lnTo>
                  <a:lnTo>
                    <a:pt x="1763" y="949"/>
                  </a:lnTo>
                  <a:lnTo>
                    <a:pt x="1945" y="1064"/>
                  </a:lnTo>
                  <a:lnTo>
                    <a:pt x="2117" y="1188"/>
                  </a:lnTo>
                  <a:lnTo>
                    <a:pt x="2270" y="1322"/>
                  </a:lnTo>
                  <a:lnTo>
                    <a:pt x="2424" y="1476"/>
                  </a:lnTo>
                  <a:lnTo>
                    <a:pt x="2558" y="1638"/>
                  </a:lnTo>
                  <a:lnTo>
                    <a:pt x="2692" y="1811"/>
                  </a:lnTo>
                  <a:lnTo>
                    <a:pt x="2807" y="2002"/>
                  </a:lnTo>
                  <a:lnTo>
                    <a:pt x="2912" y="2204"/>
                  </a:lnTo>
                  <a:lnTo>
                    <a:pt x="4205" y="2347"/>
                  </a:lnTo>
                  <a:lnTo>
                    <a:pt x="4770" y="2414"/>
                  </a:lnTo>
                  <a:lnTo>
                    <a:pt x="5335" y="2472"/>
                  </a:lnTo>
                  <a:lnTo>
                    <a:pt x="5747" y="2500"/>
                  </a:lnTo>
                  <a:lnTo>
                    <a:pt x="6207" y="2539"/>
                  </a:lnTo>
                  <a:lnTo>
                    <a:pt x="6686" y="2568"/>
                  </a:lnTo>
                  <a:lnTo>
                    <a:pt x="7155" y="2587"/>
                  </a:lnTo>
                  <a:lnTo>
                    <a:pt x="7586" y="2606"/>
                  </a:lnTo>
                  <a:lnTo>
                    <a:pt x="7950" y="2606"/>
                  </a:lnTo>
                  <a:lnTo>
                    <a:pt x="8218" y="2596"/>
                  </a:lnTo>
                  <a:lnTo>
                    <a:pt x="8314" y="2587"/>
                  </a:lnTo>
                  <a:lnTo>
                    <a:pt x="8381" y="2577"/>
                  </a:lnTo>
                  <a:lnTo>
                    <a:pt x="8506" y="2520"/>
                  </a:lnTo>
                  <a:lnTo>
                    <a:pt x="8602" y="2462"/>
                  </a:lnTo>
                  <a:lnTo>
                    <a:pt x="8640" y="2433"/>
                  </a:lnTo>
                  <a:lnTo>
                    <a:pt x="8659" y="2395"/>
                  </a:lnTo>
                  <a:lnTo>
                    <a:pt x="8678" y="2366"/>
                  </a:lnTo>
                  <a:lnTo>
                    <a:pt x="8697" y="2328"/>
                  </a:lnTo>
                  <a:lnTo>
                    <a:pt x="8697" y="2290"/>
                  </a:lnTo>
                  <a:lnTo>
                    <a:pt x="8697" y="2251"/>
                  </a:lnTo>
                  <a:lnTo>
                    <a:pt x="8678" y="2213"/>
                  </a:lnTo>
                  <a:lnTo>
                    <a:pt x="8659" y="2175"/>
                  </a:lnTo>
                  <a:lnTo>
                    <a:pt x="8592" y="2089"/>
                  </a:lnTo>
                  <a:lnTo>
                    <a:pt x="8496" y="1993"/>
                  </a:lnTo>
                  <a:lnTo>
                    <a:pt x="8362" y="1897"/>
                  </a:lnTo>
                  <a:lnTo>
                    <a:pt x="8199" y="1792"/>
                  </a:lnTo>
                  <a:lnTo>
                    <a:pt x="8008" y="1677"/>
                  </a:lnTo>
                  <a:lnTo>
                    <a:pt x="7778" y="1562"/>
                  </a:lnTo>
                  <a:lnTo>
                    <a:pt x="7519" y="1437"/>
                  </a:lnTo>
                  <a:lnTo>
                    <a:pt x="7232" y="1303"/>
                  </a:lnTo>
                  <a:lnTo>
                    <a:pt x="6906" y="1169"/>
                  </a:lnTo>
                  <a:lnTo>
                    <a:pt x="6542" y="1016"/>
                  </a:lnTo>
                  <a:lnTo>
                    <a:pt x="6063" y="834"/>
                  </a:lnTo>
                  <a:lnTo>
                    <a:pt x="5565" y="671"/>
                  </a:lnTo>
                  <a:lnTo>
                    <a:pt x="5086" y="518"/>
                  </a:lnTo>
                  <a:lnTo>
                    <a:pt x="4627" y="374"/>
                  </a:lnTo>
                  <a:lnTo>
                    <a:pt x="4205" y="259"/>
                  </a:lnTo>
                  <a:lnTo>
                    <a:pt x="3832" y="154"/>
                  </a:lnTo>
                  <a:lnTo>
                    <a:pt x="3286" y="20"/>
                  </a:lnTo>
                  <a:lnTo>
                    <a:pt x="3171" y="10"/>
                  </a:lnTo>
                  <a:lnTo>
                    <a:pt x="29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942;p26">
              <a:extLst>
                <a:ext uri="{FF2B5EF4-FFF2-40B4-BE49-F238E27FC236}">
                  <a16:creationId xmlns:a16="http://schemas.microsoft.com/office/drawing/2014/main" id="{2B406080-79E6-461F-BE42-B0267A0E77DF}"/>
                </a:ext>
              </a:extLst>
            </p:cNvPr>
            <p:cNvSpPr/>
            <p:nvPr/>
          </p:nvSpPr>
          <p:spPr>
            <a:xfrm>
              <a:off x="7744222" y="3452213"/>
              <a:ext cx="62185" cy="898944"/>
            </a:xfrm>
            <a:custGeom>
              <a:avLst/>
              <a:gdLst/>
              <a:ahLst/>
              <a:cxnLst/>
              <a:rect l="l" t="t" r="r" b="b"/>
              <a:pathLst>
                <a:path w="1581" h="22855" extrusionOk="0">
                  <a:moveTo>
                    <a:pt x="1" y="1"/>
                  </a:moveTo>
                  <a:lnTo>
                    <a:pt x="1" y="22854"/>
                  </a:lnTo>
                  <a:lnTo>
                    <a:pt x="1581" y="22854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rgbClr val="959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943;p26">
              <a:extLst>
                <a:ext uri="{FF2B5EF4-FFF2-40B4-BE49-F238E27FC236}">
                  <a16:creationId xmlns:a16="http://schemas.microsoft.com/office/drawing/2014/main" id="{B9EBC07F-5A02-420D-A97E-5BD540F90EA4}"/>
                </a:ext>
              </a:extLst>
            </p:cNvPr>
            <p:cNvSpPr/>
            <p:nvPr/>
          </p:nvSpPr>
          <p:spPr>
            <a:xfrm>
              <a:off x="7478656" y="4279862"/>
              <a:ext cx="592977" cy="160162"/>
            </a:xfrm>
            <a:custGeom>
              <a:avLst/>
              <a:gdLst/>
              <a:ahLst/>
              <a:cxnLst/>
              <a:rect l="l" t="t" r="r" b="b"/>
              <a:pathLst>
                <a:path w="15076" h="4072" extrusionOk="0">
                  <a:moveTo>
                    <a:pt x="4071" y="1"/>
                  </a:moveTo>
                  <a:lnTo>
                    <a:pt x="3860" y="10"/>
                  </a:lnTo>
                  <a:lnTo>
                    <a:pt x="3659" y="30"/>
                  </a:lnTo>
                  <a:lnTo>
                    <a:pt x="3458" y="49"/>
                  </a:lnTo>
                  <a:lnTo>
                    <a:pt x="3257" y="87"/>
                  </a:lnTo>
                  <a:lnTo>
                    <a:pt x="3055" y="135"/>
                  </a:lnTo>
                  <a:lnTo>
                    <a:pt x="2864" y="192"/>
                  </a:lnTo>
                  <a:lnTo>
                    <a:pt x="2672" y="250"/>
                  </a:lnTo>
                  <a:lnTo>
                    <a:pt x="2490" y="327"/>
                  </a:lnTo>
                  <a:lnTo>
                    <a:pt x="2308" y="403"/>
                  </a:lnTo>
                  <a:lnTo>
                    <a:pt x="2136" y="499"/>
                  </a:lnTo>
                  <a:lnTo>
                    <a:pt x="1964" y="595"/>
                  </a:lnTo>
                  <a:lnTo>
                    <a:pt x="1801" y="700"/>
                  </a:lnTo>
                  <a:lnTo>
                    <a:pt x="1638" y="815"/>
                  </a:lnTo>
                  <a:lnTo>
                    <a:pt x="1485" y="940"/>
                  </a:lnTo>
                  <a:lnTo>
                    <a:pt x="1341" y="1064"/>
                  </a:lnTo>
                  <a:lnTo>
                    <a:pt x="1197" y="1198"/>
                  </a:lnTo>
                  <a:lnTo>
                    <a:pt x="1063" y="1342"/>
                  </a:lnTo>
                  <a:lnTo>
                    <a:pt x="929" y="1485"/>
                  </a:lnTo>
                  <a:lnTo>
                    <a:pt x="814" y="1639"/>
                  </a:lnTo>
                  <a:lnTo>
                    <a:pt x="699" y="1802"/>
                  </a:lnTo>
                  <a:lnTo>
                    <a:pt x="594" y="1964"/>
                  </a:lnTo>
                  <a:lnTo>
                    <a:pt x="498" y="2137"/>
                  </a:lnTo>
                  <a:lnTo>
                    <a:pt x="402" y="2309"/>
                  </a:lnTo>
                  <a:lnTo>
                    <a:pt x="326" y="2491"/>
                  </a:lnTo>
                  <a:lnTo>
                    <a:pt x="249" y="2673"/>
                  </a:lnTo>
                  <a:lnTo>
                    <a:pt x="182" y="2865"/>
                  </a:lnTo>
                  <a:lnTo>
                    <a:pt x="134" y="3056"/>
                  </a:lnTo>
                  <a:lnTo>
                    <a:pt x="86" y="3257"/>
                  </a:lnTo>
                  <a:lnTo>
                    <a:pt x="48" y="3459"/>
                  </a:lnTo>
                  <a:lnTo>
                    <a:pt x="29" y="3660"/>
                  </a:lnTo>
                  <a:lnTo>
                    <a:pt x="10" y="3861"/>
                  </a:lnTo>
                  <a:lnTo>
                    <a:pt x="0" y="4072"/>
                  </a:lnTo>
                  <a:lnTo>
                    <a:pt x="1293" y="4072"/>
                  </a:lnTo>
                  <a:lnTo>
                    <a:pt x="1303" y="3928"/>
                  </a:lnTo>
                  <a:lnTo>
                    <a:pt x="1312" y="3794"/>
                  </a:lnTo>
                  <a:lnTo>
                    <a:pt x="1331" y="3650"/>
                  </a:lnTo>
                  <a:lnTo>
                    <a:pt x="1351" y="3516"/>
                  </a:lnTo>
                  <a:lnTo>
                    <a:pt x="1389" y="3382"/>
                  </a:lnTo>
                  <a:lnTo>
                    <a:pt x="1427" y="3248"/>
                  </a:lnTo>
                  <a:lnTo>
                    <a:pt x="1466" y="3123"/>
                  </a:lnTo>
                  <a:lnTo>
                    <a:pt x="1513" y="2999"/>
                  </a:lnTo>
                  <a:lnTo>
                    <a:pt x="1571" y="2874"/>
                  </a:lnTo>
                  <a:lnTo>
                    <a:pt x="1628" y="2750"/>
                  </a:lnTo>
                  <a:lnTo>
                    <a:pt x="1695" y="2635"/>
                  </a:lnTo>
                  <a:lnTo>
                    <a:pt x="1772" y="2520"/>
                  </a:lnTo>
                  <a:lnTo>
                    <a:pt x="1849" y="2415"/>
                  </a:lnTo>
                  <a:lnTo>
                    <a:pt x="1935" y="2309"/>
                  </a:lnTo>
                  <a:lnTo>
                    <a:pt x="2021" y="2213"/>
                  </a:lnTo>
                  <a:lnTo>
                    <a:pt x="2107" y="2108"/>
                  </a:lnTo>
                  <a:lnTo>
                    <a:pt x="2203" y="2022"/>
                  </a:lnTo>
                  <a:lnTo>
                    <a:pt x="2308" y="1936"/>
                  </a:lnTo>
                  <a:lnTo>
                    <a:pt x="2414" y="1849"/>
                  </a:lnTo>
                  <a:lnTo>
                    <a:pt x="2519" y="1773"/>
                  </a:lnTo>
                  <a:lnTo>
                    <a:pt x="2634" y="1706"/>
                  </a:lnTo>
                  <a:lnTo>
                    <a:pt x="2749" y="1639"/>
                  </a:lnTo>
                  <a:lnTo>
                    <a:pt x="2873" y="1572"/>
                  </a:lnTo>
                  <a:lnTo>
                    <a:pt x="2998" y="1514"/>
                  </a:lnTo>
                  <a:lnTo>
                    <a:pt x="3123" y="1466"/>
                  </a:lnTo>
                  <a:lnTo>
                    <a:pt x="3247" y="1428"/>
                  </a:lnTo>
                  <a:lnTo>
                    <a:pt x="3381" y="1390"/>
                  </a:lnTo>
                  <a:lnTo>
                    <a:pt x="3515" y="1351"/>
                  </a:lnTo>
                  <a:lnTo>
                    <a:pt x="3649" y="1332"/>
                  </a:lnTo>
                  <a:lnTo>
                    <a:pt x="3793" y="1313"/>
                  </a:lnTo>
                  <a:lnTo>
                    <a:pt x="3927" y="1304"/>
                  </a:lnTo>
                  <a:lnTo>
                    <a:pt x="11149" y="1304"/>
                  </a:lnTo>
                  <a:lnTo>
                    <a:pt x="11293" y="1313"/>
                  </a:lnTo>
                  <a:lnTo>
                    <a:pt x="11427" y="1332"/>
                  </a:lnTo>
                  <a:lnTo>
                    <a:pt x="11570" y="1351"/>
                  </a:lnTo>
                  <a:lnTo>
                    <a:pt x="11704" y="1390"/>
                  </a:lnTo>
                  <a:lnTo>
                    <a:pt x="11829" y="1428"/>
                  </a:lnTo>
                  <a:lnTo>
                    <a:pt x="11963" y="1466"/>
                  </a:lnTo>
                  <a:lnTo>
                    <a:pt x="12088" y="1514"/>
                  </a:lnTo>
                  <a:lnTo>
                    <a:pt x="12212" y="1572"/>
                  </a:lnTo>
                  <a:lnTo>
                    <a:pt x="12327" y="1639"/>
                  </a:lnTo>
                  <a:lnTo>
                    <a:pt x="12442" y="1706"/>
                  </a:lnTo>
                  <a:lnTo>
                    <a:pt x="12557" y="1773"/>
                  </a:lnTo>
                  <a:lnTo>
                    <a:pt x="12662" y="1849"/>
                  </a:lnTo>
                  <a:lnTo>
                    <a:pt x="12768" y="1936"/>
                  </a:lnTo>
                  <a:lnTo>
                    <a:pt x="12873" y="2022"/>
                  </a:lnTo>
                  <a:lnTo>
                    <a:pt x="12969" y="2108"/>
                  </a:lnTo>
                  <a:lnTo>
                    <a:pt x="13065" y="2213"/>
                  </a:lnTo>
                  <a:lnTo>
                    <a:pt x="13151" y="2309"/>
                  </a:lnTo>
                  <a:lnTo>
                    <a:pt x="13227" y="2415"/>
                  </a:lnTo>
                  <a:lnTo>
                    <a:pt x="13304" y="2520"/>
                  </a:lnTo>
                  <a:lnTo>
                    <a:pt x="13381" y="2635"/>
                  </a:lnTo>
                  <a:lnTo>
                    <a:pt x="13448" y="2750"/>
                  </a:lnTo>
                  <a:lnTo>
                    <a:pt x="13505" y="2874"/>
                  </a:lnTo>
                  <a:lnTo>
                    <a:pt x="13563" y="2999"/>
                  </a:lnTo>
                  <a:lnTo>
                    <a:pt x="13611" y="3123"/>
                  </a:lnTo>
                  <a:lnTo>
                    <a:pt x="13658" y="3248"/>
                  </a:lnTo>
                  <a:lnTo>
                    <a:pt x="13697" y="3382"/>
                  </a:lnTo>
                  <a:lnTo>
                    <a:pt x="13725" y="3516"/>
                  </a:lnTo>
                  <a:lnTo>
                    <a:pt x="13754" y="3650"/>
                  </a:lnTo>
                  <a:lnTo>
                    <a:pt x="13764" y="3794"/>
                  </a:lnTo>
                  <a:lnTo>
                    <a:pt x="13783" y="3928"/>
                  </a:lnTo>
                  <a:lnTo>
                    <a:pt x="13783" y="4072"/>
                  </a:lnTo>
                  <a:lnTo>
                    <a:pt x="15076" y="4072"/>
                  </a:lnTo>
                  <a:lnTo>
                    <a:pt x="15076" y="3861"/>
                  </a:lnTo>
                  <a:lnTo>
                    <a:pt x="15057" y="3660"/>
                  </a:lnTo>
                  <a:lnTo>
                    <a:pt x="15028" y="3459"/>
                  </a:lnTo>
                  <a:lnTo>
                    <a:pt x="14990" y="3257"/>
                  </a:lnTo>
                  <a:lnTo>
                    <a:pt x="14951" y="3056"/>
                  </a:lnTo>
                  <a:lnTo>
                    <a:pt x="14894" y="2865"/>
                  </a:lnTo>
                  <a:lnTo>
                    <a:pt x="14827" y="2673"/>
                  </a:lnTo>
                  <a:lnTo>
                    <a:pt x="14760" y="2491"/>
                  </a:lnTo>
                  <a:lnTo>
                    <a:pt x="14674" y="2309"/>
                  </a:lnTo>
                  <a:lnTo>
                    <a:pt x="14588" y="2137"/>
                  </a:lnTo>
                  <a:lnTo>
                    <a:pt x="14492" y="1964"/>
                  </a:lnTo>
                  <a:lnTo>
                    <a:pt x="14377" y="1802"/>
                  </a:lnTo>
                  <a:lnTo>
                    <a:pt x="14271" y="1639"/>
                  </a:lnTo>
                  <a:lnTo>
                    <a:pt x="14147" y="1485"/>
                  </a:lnTo>
                  <a:lnTo>
                    <a:pt x="14022" y="1342"/>
                  </a:lnTo>
                  <a:lnTo>
                    <a:pt x="13888" y="1198"/>
                  </a:lnTo>
                  <a:lnTo>
                    <a:pt x="13745" y="1064"/>
                  </a:lnTo>
                  <a:lnTo>
                    <a:pt x="13591" y="940"/>
                  </a:lnTo>
                  <a:lnTo>
                    <a:pt x="13438" y="815"/>
                  </a:lnTo>
                  <a:lnTo>
                    <a:pt x="13285" y="700"/>
                  </a:lnTo>
                  <a:lnTo>
                    <a:pt x="13112" y="595"/>
                  </a:lnTo>
                  <a:lnTo>
                    <a:pt x="12950" y="499"/>
                  </a:lnTo>
                  <a:lnTo>
                    <a:pt x="12768" y="403"/>
                  </a:lnTo>
                  <a:lnTo>
                    <a:pt x="12586" y="327"/>
                  </a:lnTo>
                  <a:lnTo>
                    <a:pt x="12404" y="250"/>
                  </a:lnTo>
                  <a:lnTo>
                    <a:pt x="12212" y="192"/>
                  </a:lnTo>
                  <a:lnTo>
                    <a:pt x="12021" y="135"/>
                  </a:lnTo>
                  <a:lnTo>
                    <a:pt x="11829" y="87"/>
                  </a:lnTo>
                  <a:lnTo>
                    <a:pt x="11628" y="49"/>
                  </a:lnTo>
                  <a:lnTo>
                    <a:pt x="11427" y="30"/>
                  </a:lnTo>
                  <a:lnTo>
                    <a:pt x="11216" y="10"/>
                  </a:lnTo>
                  <a:lnTo>
                    <a:pt x="110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944;p26">
              <a:extLst>
                <a:ext uri="{FF2B5EF4-FFF2-40B4-BE49-F238E27FC236}">
                  <a16:creationId xmlns:a16="http://schemas.microsoft.com/office/drawing/2014/main" id="{0A138E0A-7E74-41A4-BD2A-B93EB26AE9D0}"/>
                </a:ext>
              </a:extLst>
            </p:cNvPr>
            <p:cNvSpPr/>
            <p:nvPr/>
          </p:nvSpPr>
          <p:spPr>
            <a:xfrm>
              <a:off x="7708076" y="3426608"/>
              <a:ext cx="134517" cy="208738"/>
            </a:xfrm>
            <a:custGeom>
              <a:avLst/>
              <a:gdLst/>
              <a:ahLst/>
              <a:cxnLst/>
              <a:rect l="l" t="t" r="r" b="b"/>
              <a:pathLst>
                <a:path w="3420" h="5307" extrusionOk="0">
                  <a:moveTo>
                    <a:pt x="0" y="0"/>
                  </a:moveTo>
                  <a:lnTo>
                    <a:pt x="642" y="5307"/>
                  </a:lnTo>
                  <a:lnTo>
                    <a:pt x="2768" y="5307"/>
                  </a:lnTo>
                  <a:lnTo>
                    <a:pt x="34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945;p26">
              <a:extLst>
                <a:ext uri="{FF2B5EF4-FFF2-40B4-BE49-F238E27FC236}">
                  <a16:creationId xmlns:a16="http://schemas.microsoft.com/office/drawing/2014/main" id="{15A7CB2A-D1E7-4E22-BD34-C0E2FC2E1D98}"/>
                </a:ext>
              </a:extLst>
            </p:cNvPr>
            <p:cNvSpPr/>
            <p:nvPr/>
          </p:nvSpPr>
          <p:spPr>
            <a:xfrm>
              <a:off x="7343002" y="3414179"/>
              <a:ext cx="864646" cy="71624"/>
            </a:xfrm>
            <a:custGeom>
              <a:avLst/>
              <a:gdLst/>
              <a:ahLst/>
              <a:cxnLst/>
              <a:rect l="l" t="t" r="r" b="b"/>
              <a:pathLst>
                <a:path w="21983" h="1821" extrusionOk="0">
                  <a:moveTo>
                    <a:pt x="1" y="0"/>
                  </a:moveTo>
                  <a:lnTo>
                    <a:pt x="1" y="1820"/>
                  </a:lnTo>
                  <a:lnTo>
                    <a:pt x="21983" y="1820"/>
                  </a:lnTo>
                  <a:lnTo>
                    <a:pt x="21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946;p26">
              <a:extLst>
                <a:ext uri="{FF2B5EF4-FFF2-40B4-BE49-F238E27FC236}">
                  <a16:creationId xmlns:a16="http://schemas.microsoft.com/office/drawing/2014/main" id="{340601A4-2FC4-4151-BF0F-5E08A74453DD}"/>
                </a:ext>
              </a:extLst>
            </p:cNvPr>
            <p:cNvSpPr/>
            <p:nvPr/>
          </p:nvSpPr>
          <p:spPr>
            <a:xfrm>
              <a:off x="7311733" y="3305310"/>
              <a:ext cx="926831" cy="137152"/>
            </a:xfrm>
            <a:custGeom>
              <a:avLst/>
              <a:gdLst/>
              <a:ahLst/>
              <a:cxnLst/>
              <a:rect l="l" t="t" r="r" b="b"/>
              <a:pathLst>
                <a:path w="23564" h="3487" extrusionOk="0">
                  <a:moveTo>
                    <a:pt x="3181" y="0"/>
                  </a:moveTo>
                  <a:lnTo>
                    <a:pt x="3008" y="19"/>
                  </a:lnTo>
                  <a:lnTo>
                    <a:pt x="2846" y="39"/>
                  </a:lnTo>
                  <a:lnTo>
                    <a:pt x="2683" y="67"/>
                  </a:lnTo>
                  <a:lnTo>
                    <a:pt x="2520" y="106"/>
                  </a:lnTo>
                  <a:lnTo>
                    <a:pt x="2357" y="154"/>
                  </a:lnTo>
                  <a:lnTo>
                    <a:pt x="2204" y="201"/>
                  </a:lnTo>
                  <a:lnTo>
                    <a:pt x="2051" y="259"/>
                  </a:lnTo>
                  <a:lnTo>
                    <a:pt x="1897" y="326"/>
                  </a:lnTo>
                  <a:lnTo>
                    <a:pt x="1754" y="403"/>
                  </a:lnTo>
                  <a:lnTo>
                    <a:pt x="1620" y="489"/>
                  </a:lnTo>
                  <a:lnTo>
                    <a:pt x="1476" y="575"/>
                  </a:lnTo>
                  <a:lnTo>
                    <a:pt x="1351" y="661"/>
                  </a:lnTo>
                  <a:lnTo>
                    <a:pt x="1227" y="767"/>
                  </a:lnTo>
                  <a:lnTo>
                    <a:pt x="1102" y="872"/>
                  </a:lnTo>
                  <a:lnTo>
                    <a:pt x="988" y="977"/>
                  </a:lnTo>
                  <a:lnTo>
                    <a:pt x="873" y="1092"/>
                  </a:lnTo>
                  <a:lnTo>
                    <a:pt x="767" y="1217"/>
                  </a:lnTo>
                  <a:lnTo>
                    <a:pt x="671" y="1341"/>
                  </a:lnTo>
                  <a:lnTo>
                    <a:pt x="576" y="1475"/>
                  </a:lnTo>
                  <a:lnTo>
                    <a:pt x="489" y="1609"/>
                  </a:lnTo>
                  <a:lnTo>
                    <a:pt x="403" y="1753"/>
                  </a:lnTo>
                  <a:lnTo>
                    <a:pt x="336" y="1897"/>
                  </a:lnTo>
                  <a:lnTo>
                    <a:pt x="269" y="2050"/>
                  </a:lnTo>
                  <a:lnTo>
                    <a:pt x="202" y="2194"/>
                  </a:lnTo>
                  <a:lnTo>
                    <a:pt x="154" y="2357"/>
                  </a:lnTo>
                  <a:lnTo>
                    <a:pt x="106" y="2510"/>
                  </a:lnTo>
                  <a:lnTo>
                    <a:pt x="68" y="2673"/>
                  </a:lnTo>
                  <a:lnTo>
                    <a:pt x="39" y="2835"/>
                  </a:lnTo>
                  <a:lnTo>
                    <a:pt x="20" y="3008"/>
                  </a:lnTo>
                  <a:lnTo>
                    <a:pt x="11" y="3180"/>
                  </a:lnTo>
                  <a:lnTo>
                    <a:pt x="1" y="3353"/>
                  </a:lnTo>
                  <a:lnTo>
                    <a:pt x="1" y="3487"/>
                  </a:lnTo>
                  <a:lnTo>
                    <a:pt x="23563" y="3487"/>
                  </a:lnTo>
                  <a:lnTo>
                    <a:pt x="23563" y="3353"/>
                  </a:lnTo>
                  <a:lnTo>
                    <a:pt x="23563" y="3180"/>
                  </a:lnTo>
                  <a:lnTo>
                    <a:pt x="23544" y="3008"/>
                  </a:lnTo>
                  <a:lnTo>
                    <a:pt x="23525" y="2835"/>
                  </a:lnTo>
                  <a:lnTo>
                    <a:pt x="23496" y="2673"/>
                  </a:lnTo>
                  <a:lnTo>
                    <a:pt x="23458" y="2510"/>
                  </a:lnTo>
                  <a:lnTo>
                    <a:pt x="23419" y="2357"/>
                  </a:lnTo>
                  <a:lnTo>
                    <a:pt x="23362" y="2194"/>
                  </a:lnTo>
                  <a:lnTo>
                    <a:pt x="23304" y="2050"/>
                  </a:lnTo>
                  <a:lnTo>
                    <a:pt x="23237" y="1897"/>
                  </a:lnTo>
                  <a:lnTo>
                    <a:pt x="23161" y="1753"/>
                  </a:lnTo>
                  <a:lnTo>
                    <a:pt x="23084" y="1609"/>
                  </a:lnTo>
                  <a:lnTo>
                    <a:pt x="22998" y="1475"/>
                  </a:lnTo>
                  <a:lnTo>
                    <a:pt x="22902" y="1341"/>
                  </a:lnTo>
                  <a:lnTo>
                    <a:pt x="22797" y="1217"/>
                  </a:lnTo>
                  <a:lnTo>
                    <a:pt x="22691" y="1092"/>
                  </a:lnTo>
                  <a:lnTo>
                    <a:pt x="22586" y="977"/>
                  </a:lnTo>
                  <a:lnTo>
                    <a:pt x="22471" y="872"/>
                  </a:lnTo>
                  <a:lnTo>
                    <a:pt x="22347" y="767"/>
                  </a:lnTo>
                  <a:lnTo>
                    <a:pt x="22222" y="661"/>
                  </a:lnTo>
                  <a:lnTo>
                    <a:pt x="22088" y="575"/>
                  </a:lnTo>
                  <a:lnTo>
                    <a:pt x="21954" y="489"/>
                  </a:lnTo>
                  <a:lnTo>
                    <a:pt x="21810" y="403"/>
                  </a:lnTo>
                  <a:lnTo>
                    <a:pt x="21667" y="326"/>
                  </a:lnTo>
                  <a:lnTo>
                    <a:pt x="21523" y="259"/>
                  </a:lnTo>
                  <a:lnTo>
                    <a:pt x="21370" y="201"/>
                  </a:lnTo>
                  <a:lnTo>
                    <a:pt x="21207" y="154"/>
                  </a:lnTo>
                  <a:lnTo>
                    <a:pt x="21054" y="106"/>
                  </a:lnTo>
                  <a:lnTo>
                    <a:pt x="20891" y="67"/>
                  </a:lnTo>
                  <a:lnTo>
                    <a:pt x="20728" y="39"/>
                  </a:lnTo>
                  <a:lnTo>
                    <a:pt x="20556" y="19"/>
                  </a:lnTo>
                  <a:lnTo>
                    <a:pt x="20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947;p26">
              <a:extLst>
                <a:ext uri="{FF2B5EF4-FFF2-40B4-BE49-F238E27FC236}">
                  <a16:creationId xmlns:a16="http://schemas.microsoft.com/office/drawing/2014/main" id="{DC618D55-E159-423B-B1D8-E4B95FE10E8E}"/>
                </a:ext>
              </a:extLst>
            </p:cNvPr>
            <p:cNvSpPr/>
            <p:nvPr/>
          </p:nvSpPr>
          <p:spPr>
            <a:xfrm>
              <a:off x="7532147" y="1433376"/>
              <a:ext cx="1154684" cy="1453100"/>
            </a:xfrm>
            <a:custGeom>
              <a:avLst/>
              <a:gdLst/>
              <a:ahLst/>
              <a:cxnLst/>
              <a:rect l="l" t="t" r="r" b="b"/>
              <a:pathLst>
                <a:path w="29357" h="36944" extrusionOk="0">
                  <a:moveTo>
                    <a:pt x="4818" y="1"/>
                  </a:moveTo>
                  <a:lnTo>
                    <a:pt x="3276" y="6399"/>
                  </a:lnTo>
                  <a:lnTo>
                    <a:pt x="3391" y="6351"/>
                  </a:lnTo>
                  <a:lnTo>
                    <a:pt x="3707" y="6236"/>
                  </a:lnTo>
                  <a:lnTo>
                    <a:pt x="3927" y="6159"/>
                  </a:lnTo>
                  <a:lnTo>
                    <a:pt x="4176" y="6083"/>
                  </a:lnTo>
                  <a:lnTo>
                    <a:pt x="4454" y="6006"/>
                  </a:lnTo>
                  <a:lnTo>
                    <a:pt x="4751" y="5929"/>
                  </a:lnTo>
                  <a:lnTo>
                    <a:pt x="5048" y="5862"/>
                  </a:lnTo>
                  <a:lnTo>
                    <a:pt x="5364" y="5815"/>
                  </a:lnTo>
                  <a:lnTo>
                    <a:pt x="5670" y="5776"/>
                  </a:lnTo>
                  <a:lnTo>
                    <a:pt x="5824" y="5767"/>
                  </a:lnTo>
                  <a:lnTo>
                    <a:pt x="6111" y="5767"/>
                  </a:lnTo>
                  <a:lnTo>
                    <a:pt x="6255" y="5776"/>
                  </a:lnTo>
                  <a:lnTo>
                    <a:pt x="6389" y="5795"/>
                  </a:lnTo>
                  <a:lnTo>
                    <a:pt x="6523" y="5824"/>
                  </a:lnTo>
                  <a:lnTo>
                    <a:pt x="6647" y="5853"/>
                  </a:lnTo>
                  <a:lnTo>
                    <a:pt x="6762" y="5901"/>
                  </a:lnTo>
                  <a:lnTo>
                    <a:pt x="6868" y="5958"/>
                  </a:lnTo>
                  <a:lnTo>
                    <a:pt x="6963" y="6016"/>
                  </a:lnTo>
                  <a:lnTo>
                    <a:pt x="7059" y="6092"/>
                  </a:lnTo>
                  <a:lnTo>
                    <a:pt x="7145" y="6169"/>
                  </a:lnTo>
                  <a:lnTo>
                    <a:pt x="7318" y="6341"/>
                  </a:lnTo>
                  <a:lnTo>
                    <a:pt x="7471" y="6533"/>
                  </a:lnTo>
                  <a:lnTo>
                    <a:pt x="7615" y="6744"/>
                  </a:lnTo>
                  <a:lnTo>
                    <a:pt x="7739" y="6964"/>
                  </a:lnTo>
                  <a:lnTo>
                    <a:pt x="7854" y="7203"/>
                  </a:lnTo>
                  <a:lnTo>
                    <a:pt x="7940" y="7452"/>
                  </a:lnTo>
                  <a:lnTo>
                    <a:pt x="7979" y="7587"/>
                  </a:lnTo>
                  <a:lnTo>
                    <a:pt x="8017" y="7711"/>
                  </a:lnTo>
                  <a:lnTo>
                    <a:pt x="8036" y="7845"/>
                  </a:lnTo>
                  <a:lnTo>
                    <a:pt x="8065" y="7979"/>
                  </a:lnTo>
                  <a:lnTo>
                    <a:pt x="8074" y="8113"/>
                  </a:lnTo>
                  <a:lnTo>
                    <a:pt x="8084" y="8247"/>
                  </a:lnTo>
                  <a:lnTo>
                    <a:pt x="8084" y="8381"/>
                  </a:lnTo>
                  <a:lnTo>
                    <a:pt x="8084" y="8525"/>
                  </a:lnTo>
                  <a:lnTo>
                    <a:pt x="8065" y="8659"/>
                  </a:lnTo>
                  <a:lnTo>
                    <a:pt x="8046" y="8793"/>
                  </a:lnTo>
                  <a:lnTo>
                    <a:pt x="8027" y="8927"/>
                  </a:lnTo>
                  <a:lnTo>
                    <a:pt x="7988" y="9062"/>
                  </a:lnTo>
                  <a:lnTo>
                    <a:pt x="7950" y="9196"/>
                  </a:lnTo>
                  <a:lnTo>
                    <a:pt x="7893" y="9330"/>
                  </a:lnTo>
                  <a:lnTo>
                    <a:pt x="7835" y="9464"/>
                  </a:lnTo>
                  <a:lnTo>
                    <a:pt x="7768" y="9588"/>
                  </a:lnTo>
                  <a:lnTo>
                    <a:pt x="7691" y="9713"/>
                  </a:lnTo>
                  <a:lnTo>
                    <a:pt x="7605" y="9837"/>
                  </a:lnTo>
                  <a:lnTo>
                    <a:pt x="7270" y="10288"/>
                  </a:lnTo>
                  <a:lnTo>
                    <a:pt x="6839" y="10833"/>
                  </a:lnTo>
                  <a:lnTo>
                    <a:pt x="5757" y="12194"/>
                  </a:lnTo>
                  <a:lnTo>
                    <a:pt x="5134" y="12989"/>
                  </a:lnTo>
                  <a:lnTo>
                    <a:pt x="4492" y="13841"/>
                  </a:lnTo>
                  <a:lnTo>
                    <a:pt x="4167" y="14291"/>
                  </a:lnTo>
                  <a:lnTo>
                    <a:pt x="3831" y="14751"/>
                  </a:lnTo>
                  <a:lnTo>
                    <a:pt x="3506" y="15220"/>
                  </a:lnTo>
                  <a:lnTo>
                    <a:pt x="3180" y="15699"/>
                  </a:lnTo>
                  <a:lnTo>
                    <a:pt x="2864" y="16188"/>
                  </a:lnTo>
                  <a:lnTo>
                    <a:pt x="2548" y="16686"/>
                  </a:lnTo>
                  <a:lnTo>
                    <a:pt x="2241" y="17184"/>
                  </a:lnTo>
                  <a:lnTo>
                    <a:pt x="1945" y="17691"/>
                  </a:lnTo>
                  <a:lnTo>
                    <a:pt x="1667" y="18209"/>
                  </a:lnTo>
                  <a:lnTo>
                    <a:pt x="1399" y="18716"/>
                  </a:lnTo>
                  <a:lnTo>
                    <a:pt x="1150" y="19233"/>
                  </a:lnTo>
                  <a:lnTo>
                    <a:pt x="920" y="19751"/>
                  </a:lnTo>
                  <a:lnTo>
                    <a:pt x="709" y="20268"/>
                  </a:lnTo>
                  <a:lnTo>
                    <a:pt x="527" y="20776"/>
                  </a:lnTo>
                  <a:lnTo>
                    <a:pt x="441" y="21034"/>
                  </a:lnTo>
                  <a:lnTo>
                    <a:pt x="364" y="21283"/>
                  </a:lnTo>
                  <a:lnTo>
                    <a:pt x="297" y="21532"/>
                  </a:lnTo>
                  <a:lnTo>
                    <a:pt x="230" y="21791"/>
                  </a:lnTo>
                  <a:lnTo>
                    <a:pt x="173" y="22040"/>
                  </a:lnTo>
                  <a:lnTo>
                    <a:pt x="125" y="22289"/>
                  </a:lnTo>
                  <a:lnTo>
                    <a:pt x="86" y="22528"/>
                  </a:lnTo>
                  <a:lnTo>
                    <a:pt x="48" y="22777"/>
                  </a:lnTo>
                  <a:lnTo>
                    <a:pt x="29" y="23017"/>
                  </a:lnTo>
                  <a:lnTo>
                    <a:pt x="10" y="23256"/>
                  </a:lnTo>
                  <a:lnTo>
                    <a:pt x="0" y="23496"/>
                  </a:lnTo>
                  <a:lnTo>
                    <a:pt x="0" y="23735"/>
                  </a:lnTo>
                  <a:lnTo>
                    <a:pt x="10" y="23908"/>
                  </a:lnTo>
                  <a:lnTo>
                    <a:pt x="19" y="24080"/>
                  </a:lnTo>
                  <a:lnTo>
                    <a:pt x="48" y="24272"/>
                  </a:lnTo>
                  <a:lnTo>
                    <a:pt x="77" y="24473"/>
                  </a:lnTo>
                  <a:lnTo>
                    <a:pt x="153" y="24894"/>
                  </a:lnTo>
                  <a:lnTo>
                    <a:pt x="259" y="25344"/>
                  </a:lnTo>
                  <a:lnTo>
                    <a:pt x="402" y="25823"/>
                  </a:lnTo>
                  <a:lnTo>
                    <a:pt x="565" y="26321"/>
                  </a:lnTo>
                  <a:lnTo>
                    <a:pt x="766" y="26839"/>
                  </a:lnTo>
                  <a:lnTo>
                    <a:pt x="996" y="27384"/>
                  </a:lnTo>
                  <a:lnTo>
                    <a:pt x="1245" y="27930"/>
                  </a:lnTo>
                  <a:lnTo>
                    <a:pt x="1389" y="28218"/>
                  </a:lnTo>
                  <a:lnTo>
                    <a:pt x="1542" y="28496"/>
                  </a:lnTo>
                  <a:lnTo>
                    <a:pt x="1695" y="28783"/>
                  </a:lnTo>
                  <a:lnTo>
                    <a:pt x="1858" y="29070"/>
                  </a:lnTo>
                  <a:lnTo>
                    <a:pt x="2031" y="29348"/>
                  </a:lnTo>
                  <a:lnTo>
                    <a:pt x="2213" y="29635"/>
                  </a:lnTo>
                  <a:lnTo>
                    <a:pt x="2395" y="29923"/>
                  </a:lnTo>
                  <a:lnTo>
                    <a:pt x="2586" y="30210"/>
                  </a:lnTo>
                  <a:lnTo>
                    <a:pt x="2797" y="30497"/>
                  </a:lnTo>
                  <a:lnTo>
                    <a:pt x="3008" y="30785"/>
                  </a:lnTo>
                  <a:lnTo>
                    <a:pt x="3218" y="31072"/>
                  </a:lnTo>
                  <a:lnTo>
                    <a:pt x="3448" y="31350"/>
                  </a:lnTo>
                  <a:lnTo>
                    <a:pt x="3688" y="31628"/>
                  </a:lnTo>
                  <a:lnTo>
                    <a:pt x="3927" y="31905"/>
                  </a:lnTo>
                  <a:lnTo>
                    <a:pt x="4176" y="32183"/>
                  </a:lnTo>
                  <a:lnTo>
                    <a:pt x="4444" y="32451"/>
                  </a:lnTo>
                  <a:lnTo>
                    <a:pt x="4703" y="32719"/>
                  </a:lnTo>
                  <a:lnTo>
                    <a:pt x="4981" y="32978"/>
                  </a:lnTo>
                  <a:lnTo>
                    <a:pt x="5268" y="33237"/>
                  </a:lnTo>
                  <a:lnTo>
                    <a:pt x="5565" y="33495"/>
                  </a:lnTo>
                  <a:lnTo>
                    <a:pt x="5862" y="33735"/>
                  </a:lnTo>
                  <a:lnTo>
                    <a:pt x="6168" y="33984"/>
                  </a:lnTo>
                  <a:lnTo>
                    <a:pt x="6494" y="34214"/>
                  </a:lnTo>
                  <a:lnTo>
                    <a:pt x="6820" y="34444"/>
                  </a:lnTo>
                  <a:lnTo>
                    <a:pt x="7155" y="34664"/>
                  </a:lnTo>
                  <a:lnTo>
                    <a:pt x="7500" y="34875"/>
                  </a:lnTo>
                  <a:lnTo>
                    <a:pt x="7845" y="35076"/>
                  </a:lnTo>
                  <a:lnTo>
                    <a:pt x="8209" y="35277"/>
                  </a:lnTo>
                  <a:lnTo>
                    <a:pt x="8582" y="35468"/>
                  </a:lnTo>
                  <a:lnTo>
                    <a:pt x="8956" y="35641"/>
                  </a:lnTo>
                  <a:lnTo>
                    <a:pt x="9339" y="35813"/>
                  </a:lnTo>
                  <a:lnTo>
                    <a:pt x="9741" y="35966"/>
                  </a:lnTo>
                  <a:lnTo>
                    <a:pt x="10143" y="36120"/>
                  </a:lnTo>
                  <a:lnTo>
                    <a:pt x="10555" y="36254"/>
                  </a:lnTo>
                  <a:lnTo>
                    <a:pt x="10977" y="36388"/>
                  </a:lnTo>
                  <a:lnTo>
                    <a:pt x="11408" y="36503"/>
                  </a:lnTo>
                  <a:lnTo>
                    <a:pt x="11848" y="36599"/>
                  </a:lnTo>
                  <a:lnTo>
                    <a:pt x="12298" y="36694"/>
                  </a:lnTo>
                  <a:lnTo>
                    <a:pt x="12758" y="36771"/>
                  </a:lnTo>
                  <a:lnTo>
                    <a:pt x="13228" y="36828"/>
                  </a:lnTo>
                  <a:lnTo>
                    <a:pt x="13697" y="36886"/>
                  </a:lnTo>
                  <a:lnTo>
                    <a:pt x="14185" y="36915"/>
                  </a:lnTo>
                  <a:lnTo>
                    <a:pt x="14683" y="36943"/>
                  </a:lnTo>
                  <a:lnTo>
                    <a:pt x="15699" y="36943"/>
                  </a:lnTo>
                  <a:lnTo>
                    <a:pt x="16216" y="36915"/>
                  </a:lnTo>
                  <a:lnTo>
                    <a:pt x="16570" y="36886"/>
                  </a:lnTo>
                  <a:lnTo>
                    <a:pt x="16915" y="36857"/>
                  </a:lnTo>
                  <a:lnTo>
                    <a:pt x="17260" y="36819"/>
                  </a:lnTo>
                  <a:lnTo>
                    <a:pt x="17595" y="36771"/>
                  </a:lnTo>
                  <a:lnTo>
                    <a:pt x="17930" y="36723"/>
                  </a:lnTo>
                  <a:lnTo>
                    <a:pt x="18266" y="36666"/>
                  </a:lnTo>
                  <a:lnTo>
                    <a:pt x="18591" y="36599"/>
                  </a:lnTo>
                  <a:lnTo>
                    <a:pt x="18907" y="36532"/>
                  </a:lnTo>
                  <a:lnTo>
                    <a:pt x="19233" y="36455"/>
                  </a:lnTo>
                  <a:lnTo>
                    <a:pt x="19539" y="36369"/>
                  </a:lnTo>
                  <a:lnTo>
                    <a:pt x="19856" y="36283"/>
                  </a:lnTo>
                  <a:lnTo>
                    <a:pt x="20152" y="36187"/>
                  </a:lnTo>
                  <a:lnTo>
                    <a:pt x="20459" y="36081"/>
                  </a:lnTo>
                  <a:lnTo>
                    <a:pt x="20756" y="35976"/>
                  </a:lnTo>
                  <a:lnTo>
                    <a:pt x="21043" y="35861"/>
                  </a:lnTo>
                  <a:lnTo>
                    <a:pt x="21331" y="35746"/>
                  </a:lnTo>
                  <a:lnTo>
                    <a:pt x="21608" y="35622"/>
                  </a:lnTo>
                  <a:lnTo>
                    <a:pt x="21886" y="35497"/>
                  </a:lnTo>
                  <a:lnTo>
                    <a:pt x="22164" y="35363"/>
                  </a:lnTo>
                  <a:lnTo>
                    <a:pt x="22432" y="35229"/>
                  </a:lnTo>
                  <a:lnTo>
                    <a:pt x="22700" y="35085"/>
                  </a:lnTo>
                  <a:lnTo>
                    <a:pt x="22959" y="34932"/>
                  </a:lnTo>
                  <a:lnTo>
                    <a:pt x="23208" y="34788"/>
                  </a:lnTo>
                  <a:lnTo>
                    <a:pt x="23457" y="34626"/>
                  </a:lnTo>
                  <a:lnTo>
                    <a:pt x="23706" y="34463"/>
                  </a:lnTo>
                  <a:lnTo>
                    <a:pt x="23945" y="34300"/>
                  </a:lnTo>
                  <a:lnTo>
                    <a:pt x="24185" y="34127"/>
                  </a:lnTo>
                  <a:lnTo>
                    <a:pt x="24415" y="33955"/>
                  </a:lnTo>
                  <a:lnTo>
                    <a:pt x="24635" y="33773"/>
                  </a:lnTo>
                  <a:lnTo>
                    <a:pt x="24855" y="33591"/>
                  </a:lnTo>
                  <a:lnTo>
                    <a:pt x="25076" y="33409"/>
                  </a:lnTo>
                  <a:lnTo>
                    <a:pt x="25286" y="33218"/>
                  </a:lnTo>
                  <a:lnTo>
                    <a:pt x="25497" y="33026"/>
                  </a:lnTo>
                  <a:lnTo>
                    <a:pt x="25698" y="32825"/>
                  </a:lnTo>
                  <a:lnTo>
                    <a:pt x="25890" y="32624"/>
                  </a:lnTo>
                  <a:lnTo>
                    <a:pt x="26081" y="32423"/>
                  </a:lnTo>
                  <a:lnTo>
                    <a:pt x="26273" y="32212"/>
                  </a:lnTo>
                  <a:lnTo>
                    <a:pt x="26455" y="32001"/>
                  </a:lnTo>
                  <a:lnTo>
                    <a:pt x="26627" y="31790"/>
                  </a:lnTo>
                  <a:lnTo>
                    <a:pt x="26800" y="31570"/>
                  </a:lnTo>
                  <a:lnTo>
                    <a:pt x="26962" y="31350"/>
                  </a:lnTo>
                  <a:lnTo>
                    <a:pt x="27125" y="31130"/>
                  </a:lnTo>
                  <a:lnTo>
                    <a:pt x="27279" y="30909"/>
                  </a:lnTo>
                  <a:lnTo>
                    <a:pt x="27432" y="30679"/>
                  </a:lnTo>
                  <a:lnTo>
                    <a:pt x="27575" y="30449"/>
                  </a:lnTo>
                  <a:lnTo>
                    <a:pt x="27719" y="30220"/>
                  </a:lnTo>
                  <a:lnTo>
                    <a:pt x="27978" y="29741"/>
                  </a:lnTo>
                  <a:lnTo>
                    <a:pt x="28217" y="29262"/>
                  </a:lnTo>
                  <a:lnTo>
                    <a:pt x="28438" y="28773"/>
                  </a:lnTo>
                  <a:lnTo>
                    <a:pt x="28639" y="28285"/>
                  </a:lnTo>
                  <a:lnTo>
                    <a:pt x="28811" y="27787"/>
                  </a:lnTo>
                  <a:lnTo>
                    <a:pt x="28964" y="27279"/>
                  </a:lnTo>
                  <a:lnTo>
                    <a:pt x="29098" y="26771"/>
                  </a:lnTo>
                  <a:lnTo>
                    <a:pt x="29156" y="26513"/>
                  </a:lnTo>
                  <a:lnTo>
                    <a:pt x="29204" y="26264"/>
                  </a:lnTo>
                  <a:lnTo>
                    <a:pt x="29252" y="26005"/>
                  </a:lnTo>
                  <a:lnTo>
                    <a:pt x="29290" y="25747"/>
                  </a:lnTo>
                  <a:lnTo>
                    <a:pt x="29319" y="25536"/>
                  </a:lnTo>
                  <a:lnTo>
                    <a:pt x="29338" y="25325"/>
                  </a:lnTo>
                  <a:lnTo>
                    <a:pt x="29347" y="25105"/>
                  </a:lnTo>
                  <a:lnTo>
                    <a:pt x="29357" y="24885"/>
                  </a:lnTo>
                  <a:lnTo>
                    <a:pt x="29357" y="24664"/>
                  </a:lnTo>
                  <a:lnTo>
                    <a:pt x="29347" y="24444"/>
                  </a:lnTo>
                  <a:lnTo>
                    <a:pt x="29328" y="24214"/>
                  </a:lnTo>
                  <a:lnTo>
                    <a:pt x="29309" y="23994"/>
                  </a:lnTo>
                  <a:lnTo>
                    <a:pt x="29280" y="23764"/>
                  </a:lnTo>
                  <a:lnTo>
                    <a:pt x="29252" y="23524"/>
                  </a:lnTo>
                  <a:lnTo>
                    <a:pt x="29165" y="23055"/>
                  </a:lnTo>
                  <a:lnTo>
                    <a:pt x="29060" y="22586"/>
                  </a:lnTo>
                  <a:lnTo>
                    <a:pt x="28926" y="22097"/>
                  </a:lnTo>
                  <a:lnTo>
                    <a:pt x="28773" y="21609"/>
                  </a:lnTo>
                  <a:lnTo>
                    <a:pt x="28600" y="21111"/>
                  </a:lnTo>
                  <a:lnTo>
                    <a:pt x="28409" y="20613"/>
                  </a:lnTo>
                  <a:lnTo>
                    <a:pt x="28188" y="20105"/>
                  </a:lnTo>
                  <a:lnTo>
                    <a:pt x="27959" y="19597"/>
                  </a:lnTo>
                  <a:lnTo>
                    <a:pt x="27710" y="19080"/>
                  </a:lnTo>
                  <a:lnTo>
                    <a:pt x="27441" y="18563"/>
                  </a:lnTo>
                  <a:lnTo>
                    <a:pt x="27154" y="18046"/>
                  </a:lnTo>
                  <a:lnTo>
                    <a:pt x="26857" y="17519"/>
                  </a:lnTo>
                  <a:lnTo>
                    <a:pt x="26541" y="17002"/>
                  </a:lnTo>
                  <a:lnTo>
                    <a:pt x="26215" y="16475"/>
                  </a:lnTo>
                  <a:lnTo>
                    <a:pt x="25871" y="15948"/>
                  </a:lnTo>
                  <a:lnTo>
                    <a:pt x="25526" y="15431"/>
                  </a:lnTo>
                  <a:lnTo>
                    <a:pt x="25152" y="14904"/>
                  </a:lnTo>
                  <a:lnTo>
                    <a:pt x="24779" y="14387"/>
                  </a:lnTo>
                  <a:lnTo>
                    <a:pt x="24396" y="13860"/>
                  </a:lnTo>
                  <a:lnTo>
                    <a:pt x="24003" y="13353"/>
                  </a:lnTo>
                  <a:lnTo>
                    <a:pt x="23601" y="12835"/>
                  </a:lnTo>
                  <a:lnTo>
                    <a:pt x="23189" y="12328"/>
                  </a:lnTo>
                  <a:lnTo>
                    <a:pt x="22767" y="11820"/>
                  </a:lnTo>
                  <a:lnTo>
                    <a:pt x="22346" y="11312"/>
                  </a:lnTo>
                  <a:lnTo>
                    <a:pt x="21924" y="10824"/>
                  </a:lnTo>
                  <a:lnTo>
                    <a:pt x="21493" y="10326"/>
                  </a:lnTo>
                  <a:lnTo>
                    <a:pt x="21053" y="9847"/>
                  </a:lnTo>
                  <a:lnTo>
                    <a:pt x="20622" y="9368"/>
                  </a:lnTo>
                  <a:lnTo>
                    <a:pt x="20181" y="8899"/>
                  </a:lnTo>
                  <a:lnTo>
                    <a:pt x="19741" y="8439"/>
                  </a:lnTo>
                  <a:lnTo>
                    <a:pt x="19300" y="7989"/>
                  </a:lnTo>
                  <a:lnTo>
                    <a:pt x="18859" y="7539"/>
                  </a:lnTo>
                  <a:lnTo>
                    <a:pt x="18419" y="7108"/>
                  </a:lnTo>
                  <a:lnTo>
                    <a:pt x="17547" y="6265"/>
                  </a:lnTo>
                  <a:lnTo>
                    <a:pt x="16695" y="5479"/>
                  </a:lnTo>
                  <a:lnTo>
                    <a:pt x="15871" y="4732"/>
                  </a:lnTo>
                  <a:lnTo>
                    <a:pt x="15066" y="4052"/>
                  </a:lnTo>
                  <a:lnTo>
                    <a:pt x="14674" y="3727"/>
                  </a:lnTo>
                  <a:lnTo>
                    <a:pt x="14300" y="3420"/>
                  </a:lnTo>
                  <a:lnTo>
                    <a:pt x="13927" y="3133"/>
                  </a:lnTo>
                  <a:lnTo>
                    <a:pt x="13572" y="2855"/>
                  </a:lnTo>
                  <a:lnTo>
                    <a:pt x="13228" y="2596"/>
                  </a:lnTo>
                  <a:lnTo>
                    <a:pt x="12892" y="2357"/>
                  </a:lnTo>
                  <a:lnTo>
                    <a:pt x="12576" y="2137"/>
                  </a:lnTo>
                  <a:lnTo>
                    <a:pt x="12270" y="1926"/>
                  </a:lnTo>
                  <a:lnTo>
                    <a:pt x="11982" y="1744"/>
                  </a:lnTo>
                  <a:lnTo>
                    <a:pt x="11705" y="1581"/>
                  </a:lnTo>
                  <a:lnTo>
                    <a:pt x="11446" y="1437"/>
                  </a:lnTo>
                  <a:lnTo>
                    <a:pt x="11207" y="1313"/>
                  </a:lnTo>
                  <a:lnTo>
                    <a:pt x="10986" y="1207"/>
                  </a:lnTo>
                  <a:lnTo>
                    <a:pt x="10785" y="1131"/>
                  </a:lnTo>
                  <a:lnTo>
                    <a:pt x="10603" y="1073"/>
                  </a:lnTo>
                  <a:lnTo>
                    <a:pt x="10450" y="1035"/>
                  </a:lnTo>
                  <a:lnTo>
                    <a:pt x="10306" y="1025"/>
                  </a:lnTo>
                  <a:lnTo>
                    <a:pt x="10249" y="1025"/>
                  </a:lnTo>
                  <a:lnTo>
                    <a:pt x="10191" y="1035"/>
                  </a:lnTo>
                  <a:lnTo>
                    <a:pt x="9981" y="1083"/>
                  </a:lnTo>
                  <a:lnTo>
                    <a:pt x="9760" y="1112"/>
                  </a:lnTo>
                  <a:lnTo>
                    <a:pt x="9540" y="1131"/>
                  </a:lnTo>
                  <a:lnTo>
                    <a:pt x="9320" y="1140"/>
                  </a:lnTo>
                  <a:lnTo>
                    <a:pt x="9090" y="1140"/>
                  </a:lnTo>
                  <a:lnTo>
                    <a:pt x="8869" y="1131"/>
                  </a:lnTo>
                  <a:lnTo>
                    <a:pt x="8640" y="1121"/>
                  </a:lnTo>
                  <a:lnTo>
                    <a:pt x="8410" y="1093"/>
                  </a:lnTo>
                  <a:lnTo>
                    <a:pt x="8180" y="1064"/>
                  </a:lnTo>
                  <a:lnTo>
                    <a:pt x="7950" y="1025"/>
                  </a:lnTo>
                  <a:lnTo>
                    <a:pt x="7509" y="939"/>
                  </a:lnTo>
                  <a:lnTo>
                    <a:pt x="7078" y="834"/>
                  </a:lnTo>
                  <a:lnTo>
                    <a:pt x="6667" y="719"/>
                  </a:lnTo>
                  <a:lnTo>
                    <a:pt x="6283" y="594"/>
                  </a:lnTo>
                  <a:lnTo>
                    <a:pt x="5929" y="470"/>
                  </a:lnTo>
                  <a:lnTo>
                    <a:pt x="5613" y="345"/>
                  </a:lnTo>
                  <a:lnTo>
                    <a:pt x="5345" y="240"/>
                  </a:lnTo>
                  <a:lnTo>
                    <a:pt x="4962" y="68"/>
                  </a:lnTo>
                  <a:lnTo>
                    <a:pt x="48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948;p26">
              <a:extLst>
                <a:ext uri="{FF2B5EF4-FFF2-40B4-BE49-F238E27FC236}">
                  <a16:creationId xmlns:a16="http://schemas.microsoft.com/office/drawing/2014/main" id="{DBDE69E5-9FB6-4B3D-AC91-A7302993C3B8}"/>
                </a:ext>
              </a:extLst>
            </p:cNvPr>
            <p:cNvSpPr/>
            <p:nvPr/>
          </p:nvSpPr>
          <p:spPr>
            <a:xfrm>
              <a:off x="7128685" y="1433376"/>
              <a:ext cx="722971" cy="837900"/>
            </a:xfrm>
            <a:custGeom>
              <a:avLst/>
              <a:gdLst/>
              <a:ahLst/>
              <a:cxnLst/>
              <a:rect l="l" t="t" r="r" b="b"/>
              <a:pathLst>
                <a:path w="18381" h="21303" extrusionOk="0">
                  <a:moveTo>
                    <a:pt x="11551" y="1"/>
                  </a:moveTo>
                  <a:lnTo>
                    <a:pt x="10919" y="403"/>
                  </a:lnTo>
                  <a:lnTo>
                    <a:pt x="10306" y="815"/>
                  </a:lnTo>
                  <a:lnTo>
                    <a:pt x="9703" y="1236"/>
                  </a:lnTo>
                  <a:lnTo>
                    <a:pt x="9118" y="1658"/>
                  </a:lnTo>
                  <a:lnTo>
                    <a:pt x="8553" y="2079"/>
                  </a:lnTo>
                  <a:lnTo>
                    <a:pt x="8007" y="2501"/>
                  </a:lnTo>
                  <a:lnTo>
                    <a:pt x="7471" y="2932"/>
                  </a:lnTo>
                  <a:lnTo>
                    <a:pt x="6954" y="3353"/>
                  </a:lnTo>
                  <a:lnTo>
                    <a:pt x="6456" y="3784"/>
                  </a:lnTo>
                  <a:lnTo>
                    <a:pt x="5977" y="4205"/>
                  </a:lnTo>
                  <a:lnTo>
                    <a:pt x="5507" y="4627"/>
                  </a:lnTo>
                  <a:lnTo>
                    <a:pt x="5067" y="5039"/>
                  </a:lnTo>
                  <a:lnTo>
                    <a:pt x="4636" y="5451"/>
                  </a:lnTo>
                  <a:lnTo>
                    <a:pt x="4224" y="5862"/>
                  </a:lnTo>
                  <a:lnTo>
                    <a:pt x="3831" y="6265"/>
                  </a:lnTo>
                  <a:lnTo>
                    <a:pt x="3458" y="6657"/>
                  </a:lnTo>
                  <a:lnTo>
                    <a:pt x="3103" y="7041"/>
                  </a:lnTo>
                  <a:lnTo>
                    <a:pt x="2768" y="7405"/>
                  </a:lnTo>
                  <a:lnTo>
                    <a:pt x="2442" y="7768"/>
                  </a:lnTo>
                  <a:lnTo>
                    <a:pt x="2146" y="8123"/>
                  </a:lnTo>
                  <a:lnTo>
                    <a:pt x="1868" y="8458"/>
                  </a:lnTo>
                  <a:lnTo>
                    <a:pt x="1600" y="8784"/>
                  </a:lnTo>
                  <a:lnTo>
                    <a:pt x="1360" y="9090"/>
                  </a:lnTo>
                  <a:lnTo>
                    <a:pt x="1130" y="9387"/>
                  </a:lnTo>
                  <a:lnTo>
                    <a:pt x="929" y="9665"/>
                  </a:lnTo>
                  <a:lnTo>
                    <a:pt x="747" y="9924"/>
                  </a:lnTo>
                  <a:lnTo>
                    <a:pt x="584" y="10173"/>
                  </a:lnTo>
                  <a:lnTo>
                    <a:pt x="441" y="10393"/>
                  </a:lnTo>
                  <a:lnTo>
                    <a:pt x="316" y="10594"/>
                  </a:lnTo>
                  <a:lnTo>
                    <a:pt x="211" y="10776"/>
                  </a:lnTo>
                  <a:lnTo>
                    <a:pt x="125" y="10929"/>
                  </a:lnTo>
                  <a:lnTo>
                    <a:pt x="57" y="11063"/>
                  </a:lnTo>
                  <a:lnTo>
                    <a:pt x="29" y="11159"/>
                  </a:lnTo>
                  <a:lnTo>
                    <a:pt x="10" y="11255"/>
                  </a:lnTo>
                  <a:lnTo>
                    <a:pt x="0" y="11351"/>
                  </a:lnTo>
                  <a:lnTo>
                    <a:pt x="0" y="11446"/>
                  </a:lnTo>
                  <a:lnTo>
                    <a:pt x="19" y="11542"/>
                  </a:lnTo>
                  <a:lnTo>
                    <a:pt x="48" y="11638"/>
                  </a:lnTo>
                  <a:lnTo>
                    <a:pt x="86" y="11734"/>
                  </a:lnTo>
                  <a:lnTo>
                    <a:pt x="144" y="11810"/>
                  </a:lnTo>
                  <a:lnTo>
                    <a:pt x="498" y="12299"/>
                  </a:lnTo>
                  <a:lnTo>
                    <a:pt x="862" y="12778"/>
                  </a:lnTo>
                  <a:lnTo>
                    <a:pt x="1226" y="13228"/>
                  </a:lnTo>
                  <a:lnTo>
                    <a:pt x="1580" y="13669"/>
                  </a:lnTo>
                  <a:lnTo>
                    <a:pt x="1944" y="14090"/>
                  </a:lnTo>
                  <a:lnTo>
                    <a:pt x="2308" y="14492"/>
                  </a:lnTo>
                  <a:lnTo>
                    <a:pt x="2672" y="14885"/>
                  </a:lnTo>
                  <a:lnTo>
                    <a:pt x="3027" y="15268"/>
                  </a:lnTo>
                  <a:lnTo>
                    <a:pt x="3391" y="15623"/>
                  </a:lnTo>
                  <a:lnTo>
                    <a:pt x="3745" y="15967"/>
                  </a:lnTo>
                  <a:lnTo>
                    <a:pt x="4109" y="16303"/>
                  </a:lnTo>
                  <a:lnTo>
                    <a:pt x="4463" y="16619"/>
                  </a:lnTo>
                  <a:lnTo>
                    <a:pt x="4818" y="16925"/>
                  </a:lnTo>
                  <a:lnTo>
                    <a:pt x="5172" y="17222"/>
                  </a:lnTo>
                  <a:lnTo>
                    <a:pt x="5517" y="17500"/>
                  </a:lnTo>
                  <a:lnTo>
                    <a:pt x="5871" y="17758"/>
                  </a:lnTo>
                  <a:lnTo>
                    <a:pt x="6216" y="18017"/>
                  </a:lnTo>
                  <a:lnTo>
                    <a:pt x="6561" y="18257"/>
                  </a:lnTo>
                  <a:lnTo>
                    <a:pt x="6896" y="18486"/>
                  </a:lnTo>
                  <a:lnTo>
                    <a:pt x="7241" y="18707"/>
                  </a:lnTo>
                  <a:lnTo>
                    <a:pt x="7576" y="18908"/>
                  </a:lnTo>
                  <a:lnTo>
                    <a:pt x="7902" y="19099"/>
                  </a:lnTo>
                  <a:lnTo>
                    <a:pt x="8228" y="19291"/>
                  </a:lnTo>
                  <a:lnTo>
                    <a:pt x="8553" y="19463"/>
                  </a:lnTo>
                  <a:lnTo>
                    <a:pt x="8879" y="19626"/>
                  </a:lnTo>
                  <a:lnTo>
                    <a:pt x="9195" y="19779"/>
                  </a:lnTo>
                  <a:lnTo>
                    <a:pt x="9501" y="19923"/>
                  </a:lnTo>
                  <a:lnTo>
                    <a:pt x="9808" y="20057"/>
                  </a:lnTo>
                  <a:lnTo>
                    <a:pt x="10114" y="20182"/>
                  </a:lnTo>
                  <a:lnTo>
                    <a:pt x="10411" y="20306"/>
                  </a:lnTo>
                  <a:lnTo>
                    <a:pt x="10699" y="20412"/>
                  </a:lnTo>
                  <a:lnTo>
                    <a:pt x="10986" y="20517"/>
                  </a:lnTo>
                  <a:lnTo>
                    <a:pt x="11542" y="20689"/>
                  </a:lnTo>
                  <a:lnTo>
                    <a:pt x="12068" y="20843"/>
                  </a:lnTo>
                  <a:lnTo>
                    <a:pt x="12576" y="20967"/>
                  </a:lnTo>
                  <a:lnTo>
                    <a:pt x="13055" y="21072"/>
                  </a:lnTo>
                  <a:lnTo>
                    <a:pt x="13505" y="21149"/>
                  </a:lnTo>
                  <a:lnTo>
                    <a:pt x="13917" y="21207"/>
                  </a:lnTo>
                  <a:lnTo>
                    <a:pt x="14310" y="21245"/>
                  </a:lnTo>
                  <a:lnTo>
                    <a:pt x="14664" y="21274"/>
                  </a:lnTo>
                  <a:lnTo>
                    <a:pt x="14980" y="21293"/>
                  </a:lnTo>
                  <a:lnTo>
                    <a:pt x="15258" y="21302"/>
                  </a:lnTo>
                  <a:lnTo>
                    <a:pt x="15497" y="21302"/>
                  </a:lnTo>
                  <a:lnTo>
                    <a:pt x="15699" y="21293"/>
                  </a:lnTo>
                  <a:lnTo>
                    <a:pt x="15976" y="21274"/>
                  </a:lnTo>
                  <a:lnTo>
                    <a:pt x="16072" y="21264"/>
                  </a:lnTo>
                  <a:lnTo>
                    <a:pt x="16369" y="21235"/>
                  </a:lnTo>
                  <a:lnTo>
                    <a:pt x="16647" y="21187"/>
                  </a:lnTo>
                  <a:lnTo>
                    <a:pt x="16905" y="21130"/>
                  </a:lnTo>
                  <a:lnTo>
                    <a:pt x="17135" y="21053"/>
                  </a:lnTo>
                  <a:lnTo>
                    <a:pt x="17356" y="20958"/>
                  </a:lnTo>
                  <a:lnTo>
                    <a:pt x="17547" y="20852"/>
                  </a:lnTo>
                  <a:lnTo>
                    <a:pt x="17719" y="20728"/>
                  </a:lnTo>
                  <a:lnTo>
                    <a:pt x="17873" y="20594"/>
                  </a:lnTo>
                  <a:lnTo>
                    <a:pt x="18007" y="20450"/>
                  </a:lnTo>
                  <a:lnTo>
                    <a:pt x="18122" y="20297"/>
                  </a:lnTo>
                  <a:lnTo>
                    <a:pt x="18218" y="20134"/>
                  </a:lnTo>
                  <a:lnTo>
                    <a:pt x="18285" y="19961"/>
                  </a:lnTo>
                  <a:lnTo>
                    <a:pt x="18342" y="19779"/>
                  </a:lnTo>
                  <a:lnTo>
                    <a:pt x="18371" y="19588"/>
                  </a:lnTo>
                  <a:lnTo>
                    <a:pt x="18380" y="19396"/>
                  </a:lnTo>
                  <a:lnTo>
                    <a:pt x="18371" y="19195"/>
                  </a:lnTo>
                  <a:lnTo>
                    <a:pt x="18342" y="18994"/>
                  </a:lnTo>
                  <a:lnTo>
                    <a:pt x="18294" y="18793"/>
                  </a:lnTo>
                  <a:lnTo>
                    <a:pt x="18227" y="18582"/>
                  </a:lnTo>
                  <a:lnTo>
                    <a:pt x="18141" y="18371"/>
                  </a:lnTo>
                  <a:lnTo>
                    <a:pt x="18026" y="18161"/>
                  </a:lnTo>
                  <a:lnTo>
                    <a:pt x="17901" y="17940"/>
                  </a:lnTo>
                  <a:lnTo>
                    <a:pt x="17748" y="17730"/>
                  </a:lnTo>
                  <a:lnTo>
                    <a:pt x="17585" y="17529"/>
                  </a:lnTo>
                  <a:lnTo>
                    <a:pt x="17394" y="17318"/>
                  </a:lnTo>
                  <a:lnTo>
                    <a:pt x="17183" y="17117"/>
                  </a:lnTo>
                  <a:lnTo>
                    <a:pt x="16963" y="16916"/>
                  </a:lnTo>
                  <a:lnTo>
                    <a:pt x="16714" y="16724"/>
                  </a:lnTo>
                  <a:lnTo>
                    <a:pt x="16446" y="16532"/>
                  </a:lnTo>
                  <a:lnTo>
                    <a:pt x="16158" y="16360"/>
                  </a:lnTo>
                  <a:lnTo>
                    <a:pt x="15852" y="16188"/>
                  </a:lnTo>
                  <a:lnTo>
                    <a:pt x="15526" y="16025"/>
                  </a:lnTo>
                  <a:lnTo>
                    <a:pt x="14817" y="15699"/>
                  </a:lnTo>
                  <a:lnTo>
                    <a:pt x="14022" y="15345"/>
                  </a:lnTo>
                  <a:lnTo>
                    <a:pt x="13179" y="14981"/>
                  </a:lnTo>
                  <a:lnTo>
                    <a:pt x="12289" y="14607"/>
                  </a:lnTo>
                  <a:lnTo>
                    <a:pt x="10459" y="13851"/>
                  </a:lnTo>
                  <a:lnTo>
                    <a:pt x="8659" y="13132"/>
                  </a:lnTo>
                  <a:lnTo>
                    <a:pt x="7021" y="12491"/>
                  </a:lnTo>
                  <a:lnTo>
                    <a:pt x="5689" y="11973"/>
                  </a:lnTo>
                  <a:lnTo>
                    <a:pt x="4463" y="11494"/>
                  </a:lnTo>
                  <a:lnTo>
                    <a:pt x="10804" y="2175"/>
                  </a:lnTo>
                  <a:lnTo>
                    <a:pt x="11015" y="1868"/>
                  </a:lnTo>
                  <a:lnTo>
                    <a:pt x="11216" y="1533"/>
                  </a:lnTo>
                  <a:lnTo>
                    <a:pt x="11408" y="1188"/>
                  </a:lnTo>
                  <a:lnTo>
                    <a:pt x="11494" y="1016"/>
                  </a:lnTo>
                  <a:lnTo>
                    <a:pt x="11561" y="853"/>
                  </a:lnTo>
                  <a:lnTo>
                    <a:pt x="11628" y="700"/>
                  </a:lnTo>
                  <a:lnTo>
                    <a:pt x="11666" y="556"/>
                  </a:lnTo>
                  <a:lnTo>
                    <a:pt x="11704" y="422"/>
                  </a:lnTo>
                  <a:lnTo>
                    <a:pt x="11714" y="298"/>
                  </a:lnTo>
                  <a:lnTo>
                    <a:pt x="11704" y="192"/>
                  </a:lnTo>
                  <a:lnTo>
                    <a:pt x="11695" y="144"/>
                  </a:lnTo>
                  <a:lnTo>
                    <a:pt x="11676" y="106"/>
                  </a:lnTo>
                  <a:lnTo>
                    <a:pt x="11657" y="68"/>
                  </a:lnTo>
                  <a:lnTo>
                    <a:pt x="11628" y="39"/>
                  </a:lnTo>
                  <a:lnTo>
                    <a:pt x="11590" y="20"/>
                  </a:lnTo>
                  <a:lnTo>
                    <a:pt x="11551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949;p26">
              <a:extLst>
                <a:ext uri="{FF2B5EF4-FFF2-40B4-BE49-F238E27FC236}">
                  <a16:creationId xmlns:a16="http://schemas.microsoft.com/office/drawing/2014/main" id="{16E47FF8-BC4C-4135-8CE8-DA2C485F9746}"/>
                </a:ext>
              </a:extLst>
            </p:cNvPr>
            <p:cNvSpPr/>
            <p:nvPr/>
          </p:nvSpPr>
          <p:spPr>
            <a:xfrm>
              <a:off x="7365617" y="1934024"/>
              <a:ext cx="505226" cy="418222"/>
            </a:xfrm>
            <a:custGeom>
              <a:avLst/>
              <a:gdLst/>
              <a:ahLst/>
              <a:cxnLst/>
              <a:rect l="l" t="t" r="r" b="b"/>
              <a:pathLst>
                <a:path w="12845" h="10633" extrusionOk="0">
                  <a:moveTo>
                    <a:pt x="1619" y="1"/>
                  </a:moveTo>
                  <a:lnTo>
                    <a:pt x="1" y="6667"/>
                  </a:lnTo>
                  <a:lnTo>
                    <a:pt x="547" y="6964"/>
                  </a:lnTo>
                  <a:lnTo>
                    <a:pt x="1093" y="7242"/>
                  </a:lnTo>
                  <a:lnTo>
                    <a:pt x="1629" y="7510"/>
                  </a:lnTo>
                  <a:lnTo>
                    <a:pt x="2156" y="7759"/>
                  </a:lnTo>
                  <a:lnTo>
                    <a:pt x="2673" y="7999"/>
                  </a:lnTo>
                  <a:lnTo>
                    <a:pt x="3181" y="8229"/>
                  </a:lnTo>
                  <a:lnTo>
                    <a:pt x="3679" y="8439"/>
                  </a:lnTo>
                  <a:lnTo>
                    <a:pt x="4177" y="8640"/>
                  </a:lnTo>
                  <a:lnTo>
                    <a:pt x="4656" y="8832"/>
                  </a:lnTo>
                  <a:lnTo>
                    <a:pt x="5125" y="9014"/>
                  </a:lnTo>
                  <a:lnTo>
                    <a:pt x="5575" y="9177"/>
                  </a:lnTo>
                  <a:lnTo>
                    <a:pt x="6016" y="9330"/>
                  </a:lnTo>
                  <a:lnTo>
                    <a:pt x="6859" y="9608"/>
                  </a:lnTo>
                  <a:lnTo>
                    <a:pt x="7634" y="9857"/>
                  </a:lnTo>
                  <a:lnTo>
                    <a:pt x="8343" y="10058"/>
                  </a:lnTo>
                  <a:lnTo>
                    <a:pt x="8975" y="10221"/>
                  </a:lnTo>
                  <a:lnTo>
                    <a:pt x="9531" y="10355"/>
                  </a:lnTo>
                  <a:lnTo>
                    <a:pt x="10000" y="10460"/>
                  </a:lnTo>
                  <a:lnTo>
                    <a:pt x="10374" y="10537"/>
                  </a:lnTo>
                  <a:lnTo>
                    <a:pt x="10642" y="10594"/>
                  </a:lnTo>
                  <a:lnTo>
                    <a:pt x="10872" y="10633"/>
                  </a:lnTo>
                  <a:lnTo>
                    <a:pt x="11025" y="10614"/>
                  </a:lnTo>
                  <a:lnTo>
                    <a:pt x="11169" y="10594"/>
                  </a:lnTo>
                  <a:lnTo>
                    <a:pt x="11303" y="10566"/>
                  </a:lnTo>
                  <a:lnTo>
                    <a:pt x="11437" y="10527"/>
                  </a:lnTo>
                  <a:lnTo>
                    <a:pt x="11561" y="10489"/>
                  </a:lnTo>
                  <a:lnTo>
                    <a:pt x="11686" y="10441"/>
                  </a:lnTo>
                  <a:lnTo>
                    <a:pt x="11801" y="10384"/>
                  </a:lnTo>
                  <a:lnTo>
                    <a:pt x="11906" y="10326"/>
                  </a:lnTo>
                  <a:lnTo>
                    <a:pt x="12012" y="10259"/>
                  </a:lnTo>
                  <a:lnTo>
                    <a:pt x="12098" y="10182"/>
                  </a:lnTo>
                  <a:lnTo>
                    <a:pt x="12194" y="10106"/>
                  </a:lnTo>
                  <a:lnTo>
                    <a:pt x="12270" y="10020"/>
                  </a:lnTo>
                  <a:lnTo>
                    <a:pt x="12356" y="9933"/>
                  </a:lnTo>
                  <a:lnTo>
                    <a:pt x="12423" y="9838"/>
                  </a:lnTo>
                  <a:lnTo>
                    <a:pt x="12490" y="9742"/>
                  </a:lnTo>
                  <a:lnTo>
                    <a:pt x="12548" y="9637"/>
                  </a:lnTo>
                  <a:lnTo>
                    <a:pt x="12605" y="9531"/>
                  </a:lnTo>
                  <a:lnTo>
                    <a:pt x="12653" y="9416"/>
                  </a:lnTo>
                  <a:lnTo>
                    <a:pt x="12692" y="9301"/>
                  </a:lnTo>
                  <a:lnTo>
                    <a:pt x="12730" y="9177"/>
                  </a:lnTo>
                  <a:lnTo>
                    <a:pt x="12768" y="9052"/>
                  </a:lnTo>
                  <a:lnTo>
                    <a:pt x="12787" y="8928"/>
                  </a:lnTo>
                  <a:lnTo>
                    <a:pt x="12816" y="8794"/>
                  </a:lnTo>
                  <a:lnTo>
                    <a:pt x="12826" y="8660"/>
                  </a:lnTo>
                  <a:lnTo>
                    <a:pt x="12845" y="8391"/>
                  </a:lnTo>
                  <a:lnTo>
                    <a:pt x="12835" y="8104"/>
                  </a:lnTo>
                  <a:lnTo>
                    <a:pt x="12807" y="7817"/>
                  </a:lnTo>
                  <a:lnTo>
                    <a:pt x="12759" y="7520"/>
                  </a:lnTo>
                  <a:lnTo>
                    <a:pt x="12692" y="7213"/>
                  </a:lnTo>
                  <a:lnTo>
                    <a:pt x="12605" y="6916"/>
                  </a:lnTo>
                  <a:lnTo>
                    <a:pt x="12500" y="6610"/>
                  </a:lnTo>
                  <a:lnTo>
                    <a:pt x="12376" y="6303"/>
                  </a:lnTo>
                  <a:lnTo>
                    <a:pt x="12232" y="5997"/>
                  </a:lnTo>
                  <a:lnTo>
                    <a:pt x="12069" y="5700"/>
                  </a:lnTo>
                  <a:lnTo>
                    <a:pt x="11887" y="5413"/>
                  </a:lnTo>
                  <a:lnTo>
                    <a:pt x="11686" y="5125"/>
                  </a:lnTo>
                  <a:lnTo>
                    <a:pt x="11475" y="4847"/>
                  </a:lnTo>
                  <a:lnTo>
                    <a:pt x="11236" y="4579"/>
                  </a:lnTo>
                  <a:lnTo>
                    <a:pt x="10987" y="4321"/>
                  </a:lnTo>
                  <a:lnTo>
                    <a:pt x="10719" y="4081"/>
                  </a:lnTo>
                  <a:lnTo>
                    <a:pt x="10441" y="3861"/>
                  </a:lnTo>
                  <a:lnTo>
                    <a:pt x="10297" y="3756"/>
                  </a:lnTo>
                  <a:lnTo>
                    <a:pt x="10144" y="3650"/>
                  </a:lnTo>
                  <a:lnTo>
                    <a:pt x="9991" y="3554"/>
                  </a:lnTo>
                  <a:lnTo>
                    <a:pt x="9828" y="3459"/>
                  </a:lnTo>
                  <a:lnTo>
                    <a:pt x="9665" y="3372"/>
                  </a:lnTo>
                  <a:lnTo>
                    <a:pt x="9502" y="3296"/>
                  </a:lnTo>
                  <a:lnTo>
                    <a:pt x="8525" y="2846"/>
                  </a:lnTo>
                  <a:lnTo>
                    <a:pt x="7529" y="2405"/>
                  </a:lnTo>
                  <a:lnTo>
                    <a:pt x="6514" y="1964"/>
                  </a:lnTo>
                  <a:lnTo>
                    <a:pt x="5498" y="1543"/>
                  </a:lnTo>
                  <a:lnTo>
                    <a:pt x="4493" y="1131"/>
                  </a:lnTo>
                  <a:lnTo>
                    <a:pt x="3497" y="738"/>
                  </a:lnTo>
                  <a:lnTo>
                    <a:pt x="16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950;p26">
              <a:extLst>
                <a:ext uri="{FF2B5EF4-FFF2-40B4-BE49-F238E27FC236}">
                  <a16:creationId xmlns:a16="http://schemas.microsoft.com/office/drawing/2014/main" id="{8CADB868-5643-4D2C-8BE0-F949ED3FF7C2}"/>
                </a:ext>
              </a:extLst>
            </p:cNvPr>
            <p:cNvSpPr/>
            <p:nvPr/>
          </p:nvSpPr>
          <p:spPr>
            <a:xfrm>
              <a:off x="7778519" y="1446945"/>
              <a:ext cx="622397" cy="789679"/>
            </a:xfrm>
            <a:custGeom>
              <a:avLst/>
              <a:gdLst/>
              <a:ahLst/>
              <a:cxnLst/>
              <a:rect l="l" t="t" r="r" b="b"/>
              <a:pathLst>
                <a:path w="15824" h="20077" extrusionOk="0">
                  <a:moveTo>
                    <a:pt x="546" y="0"/>
                  </a:moveTo>
                  <a:lnTo>
                    <a:pt x="412" y="163"/>
                  </a:lnTo>
                  <a:lnTo>
                    <a:pt x="307" y="336"/>
                  </a:lnTo>
                  <a:lnTo>
                    <a:pt x="211" y="508"/>
                  </a:lnTo>
                  <a:lnTo>
                    <a:pt x="144" y="690"/>
                  </a:lnTo>
                  <a:lnTo>
                    <a:pt x="86" y="882"/>
                  </a:lnTo>
                  <a:lnTo>
                    <a:pt x="39" y="1073"/>
                  </a:lnTo>
                  <a:lnTo>
                    <a:pt x="19" y="1274"/>
                  </a:lnTo>
                  <a:lnTo>
                    <a:pt x="0" y="1475"/>
                  </a:lnTo>
                  <a:lnTo>
                    <a:pt x="11475" y="6629"/>
                  </a:lnTo>
                  <a:lnTo>
                    <a:pt x="10900" y="7328"/>
                  </a:lnTo>
                  <a:lnTo>
                    <a:pt x="10249" y="8123"/>
                  </a:lnTo>
                  <a:lnTo>
                    <a:pt x="9444" y="9148"/>
                  </a:lnTo>
                  <a:lnTo>
                    <a:pt x="8515" y="10345"/>
                  </a:lnTo>
                  <a:lnTo>
                    <a:pt x="8036" y="10987"/>
                  </a:lnTo>
                  <a:lnTo>
                    <a:pt x="7538" y="11657"/>
                  </a:lnTo>
                  <a:lnTo>
                    <a:pt x="7040" y="12337"/>
                  </a:lnTo>
                  <a:lnTo>
                    <a:pt x="6542" y="13036"/>
                  </a:lnTo>
                  <a:lnTo>
                    <a:pt x="6063" y="13735"/>
                  </a:lnTo>
                  <a:lnTo>
                    <a:pt x="5603" y="14425"/>
                  </a:lnTo>
                  <a:lnTo>
                    <a:pt x="5498" y="14597"/>
                  </a:lnTo>
                  <a:lnTo>
                    <a:pt x="5393" y="14770"/>
                  </a:lnTo>
                  <a:lnTo>
                    <a:pt x="5297" y="14942"/>
                  </a:lnTo>
                  <a:lnTo>
                    <a:pt x="5211" y="15115"/>
                  </a:lnTo>
                  <a:lnTo>
                    <a:pt x="5134" y="15278"/>
                  </a:lnTo>
                  <a:lnTo>
                    <a:pt x="5057" y="15450"/>
                  </a:lnTo>
                  <a:lnTo>
                    <a:pt x="4990" y="15613"/>
                  </a:lnTo>
                  <a:lnTo>
                    <a:pt x="4933" y="15776"/>
                  </a:lnTo>
                  <a:lnTo>
                    <a:pt x="4875" y="15938"/>
                  </a:lnTo>
                  <a:lnTo>
                    <a:pt x="4837" y="16101"/>
                  </a:lnTo>
                  <a:lnTo>
                    <a:pt x="4789" y="16264"/>
                  </a:lnTo>
                  <a:lnTo>
                    <a:pt x="4761" y="16417"/>
                  </a:lnTo>
                  <a:lnTo>
                    <a:pt x="4732" y="16580"/>
                  </a:lnTo>
                  <a:lnTo>
                    <a:pt x="4713" y="16733"/>
                  </a:lnTo>
                  <a:lnTo>
                    <a:pt x="4703" y="16887"/>
                  </a:lnTo>
                  <a:lnTo>
                    <a:pt x="4693" y="17030"/>
                  </a:lnTo>
                  <a:lnTo>
                    <a:pt x="4684" y="17184"/>
                  </a:lnTo>
                  <a:lnTo>
                    <a:pt x="4693" y="17327"/>
                  </a:lnTo>
                  <a:lnTo>
                    <a:pt x="4703" y="17471"/>
                  </a:lnTo>
                  <a:lnTo>
                    <a:pt x="4713" y="17605"/>
                  </a:lnTo>
                  <a:lnTo>
                    <a:pt x="4761" y="17883"/>
                  </a:lnTo>
                  <a:lnTo>
                    <a:pt x="4818" y="18141"/>
                  </a:lnTo>
                  <a:lnTo>
                    <a:pt x="4904" y="18381"/>
                  </a:lnTo>
                  <a:lnTo>
                    <a:pt x="5010" y="18620"/>
                  </a:lnTo>
                  <a:lnTo>
                    <a:pt x="5134" y="18841"/>
                  </a:lnTo>
                  <a:lnTo>
                    <a:pt x="5278" y="19042"/>
                  </a:lnTo>
                  <a:lnTo>
                    <a:pt x="5431" y="19233"/>
                  </a:lnTo>
                  <a:lnTo>
                    <a:pt x="5603" y="19396"/>
                  </a:lnTo>
                  <a:lnTo>
                    <a:pt x="5690" y="19482"/>
                  </a:lnTo>
                  <a:lnTo>
                    <a:pt x="5785" y="19549"/>
                  </a:lnTo>
                  <a:lnTo>
                    <a:pt x="5891" y="19626"/>
                  </a:lnTo>
                  <a:lnTo>
                    <a:pt x="5987" y="19693"/>
                  </a:lnTo>
                  <a:lnTo>
                    <a:pt x="6092" y="19751"/>
                  </a:lnTo>
                  <a:lnTo>
                    <a:pt x="6207" y="19808"/>
                  </a:lnTo>
                  <a:lnTo>
                    <a:pt x="6312" y="19856"/>
                  </a:lnTo>
                  <a:lnTo>
                    <a:pt x="6427" y="19904"/>
                  </a:lnTo>
                  <a:lnTo>
                    <a:pt x="6552" y="19942"/>
                  </a:lnTo>
                  <a:lnTo>
                    <a:pt x="6667" y="19980"/>
                  </a:lnTo>
                  <a:lnTo>
                    <a:pt x="6791" y="20009"/>
                  </a:lnTo>
                  <a:lnTo>
                    <a:pt x="6916" y="20028"/>
                  </a:lnTo>
                  <a:lnTo>
                    <a:pt x="7040" y="20047"/>
                  </a:lnTo>
                  <a:lnTo>
                    <a:pt x="7174" y="20067"/>
                  </a:lnTo>
                  <a:lnTo>
                    <a:pt x="7308" y="20067"/>
                  </a:lnTo>
                  <a:lnTo>
                    <a:pt x="7442" y="20076"/>
                  </a:lnTo>
                  <a:lnTo>
                    <a:pt x="7576" y="20067"/>
                  </a:lnTo>
                  <a:lnTo>
                    <a:pt x="7720" y="20057"/>
                  </a:lnTo>
                  <a:lnTo>
                    <a:pt x="7854" y="20038"/>
                  </a:lnTo>
                  <a:lnTo>
                    <a:pt x="7998" y="20019"/>
                  </a:lnTo>
                  <a:lnTo>
                    <a:pt x="8142" y="19990"/>
                  </a:lnTo>
                  <a:lnTo>
                    <a:pt x="8285" y="19952"/>
                  </a:lnTo>
                  <a:lnTo>
                    <a:pt x="8429" y="19904"/>
                  </a:lnTo>
                  <a:lnTo>
                    <a:pt x="8582" y="19856"/>
                  </a:lnTo>
                  <a:lnTo>
                    <a:pt x="8726" y="19798"/>
                  </a:lnTo>
                  <a:lnTo>
                    <a:pt x="8879" y="19741"/>
                  </a:lnTo>
                  <a:lnTo>
                    <a:pt x="9032" y="19664"/>
                  </a:lnTo>
                  <a:lnTo>
                    <a:pt x="9186" y="19588"/>
                  </a:lnTo>
                  <a:lnTo>
                    <a:pt x="9262" y="19530"/>
                  </a:lnTo>
                  <a:lnTo>
                    <a:pt x="9492" y="19348"/>
                  </a:lnTo>
                  <a:lnTo>
                    <a:pt x="9856" y="19042"/>
                  </a:lnTo>
                  <a:lnTo>
                    <a:pt x="10076" y="18841"/>
                  </a:lnTo>
                  <a:lnTo>
                    <a:pt x="10316" y="18611"/>
                  </a:lnTo>
                  <a:lnTo>
                    <a:pt x="10574" y="18352"/>
                  </a:lnTo>
                  <a:lnTo>
                    <a:pt x="10862" y="18065"/>
                  </a:lnTo>
                  <a:lnTo>
                    <a:pt x="11149" y="17749"/>
                  </a:lnTo>
                  <a:lnTo>
                    <a:pt x="11465" y="17404"/>
                  </a:lnTo>
                  <a:lnTo>
                    <a:pt x="11781" y="17030"/>
                  </a:lnTo>
                  <a:lnTo>
                    <a:pt x="12097" y="16618"/>
                  </a:lnTo>
                  <a:lnTo>
                    <a:pt x="12423" y="16187"/>
                  </a:lnTo>
                  <a:lnTo>
                    <a:pt x="12749" y="15718"/>
                  </a:lnTo>
                  <a:lnTo>
                    <a:pt x="13074" y="15230"/>
                  </a:lnTo>
                  <a:lnTo>
                    <a:pt x="13400" y="14703"/>
                  </a:lnTo>
                  <a:lnTo>
                    <a:pt x="13706" y="14157"/>
                  </a:lnTo>
                  <a:lnTo>
                    <a:pt x="13860" y="13870"/>
                  </a:lnTo>
                  <a:lnTo>
                    <a:pt x="14003" y="13573"/>
                  </a:lnTo>
                  <a:lnTo>
                    <a:pt x="14157" y="13276"/>
                  </a:lnTo>
                  <a:lnTo>
                    <a:pt x="14300" y="12969"/>
                  </a:lnTo>
                  <a:lnTo>
                    <a:pt x="14434" y="12653"/>
                  </a:lnTo>
                  <a:lnTo>
                    <a:pt x="14569" y="12327"/>
                  </a:lnTo>
                  <a:lnTo>
                    <a:pt x="14693" y="12002"/>
                  </a:lnTo>
                  <a:lnTo>
                    <a:pt x="14818" y="11667"/>
                  </a:lnTo>
                  <a:lnTo>
                    <a:pt x="14932" y="11322"/>
                  </a:lnTo>
                  <a:lnTo>
                    <a:pt x="15047" y="10967"/>
                  </a:lnTo>
                  <a:lnTo>
                    <a:pt x="15153" y="10613"/>
                  </a:lnTo>
                  <a:lnTo>
                    <a:pt x="15258" y="10249"/>
                  </a:lnTo>
                  <a:lnTo>
                    <a:pt x="15344" y="9875"/>
                  </a:lnTo>
                  <a:lnTo>
                    <a:pt x="15431" y="9492"/>
                  </a:lnTo>
                  <a:lnTo>
                    <a:pt x="15507" y="9109"/>
                  </a:lnTo>
                  <a:lnTo>
                    <a:pt x="15584" y="8717"/>
                  </a:lnTo>
                  <a:lnTo>
                    <a:pt x="15641" y="8314"/>
                  </a:lnTo>
                  <a:lnTo>
                    <a:pt x="15699" y="7912"/>
                  </a:lnTo>
                  <a:lnTo>
                    <a:pt x="15737" y="7500"/>
                  </a:lnTo>
                  <a:lnTo>
                    <a:pt x="15775" y="7079"/>
                  </a:lnTo>
                  <a:lnTo>
                    <a:pt x="15804" y="6648"/>
                  </a:lnTo>
                  <a:lnTo>
                    <a:pt x="15814" y="6217"/>
                  </a:lnTo>
                  <a:lnTo>
                    <a:pt x="15823" y="5776"/>
                  </a:lnTo>
                  <a:lnTo>
                    <a:pt x="15814" y="5326"/>
                  </a:lnTo>
                  <a:lnTo>
                    <a:pt x="15795" y="4866"/>
                  </a:lnTo>
                  <a:lnTo>
                    <a:pt x="15766" y="4406"/>
                  </a:lnTo>
                  <a:lnTo>
                    <a:pt x="15756" y="4291"/>
                  </a:lnTo>
                  <a:lnTo>
                    <a:pt x="15737" y="4186"/>
                  </a:lnTo>
                  <a:lnTo>
                    <a:pt x="15708" y="4081"/>
                  </a:lnTo>
                  <a:lnTo>
                    <a:pt x="15670" y="3975"/>
                  </a:lnTo>
                  <a:lnTo>
                    <a:pt x="15622" y="3880"/>
                  </a:lnTo>
                  <a:lnTo>
                    <a:pt x="15565" y="3793"/>
                  </a:lnTo>
                  <a:lnTo>
                    <a:pt x="15488" y="3717"/>
                  </a:lnTo>
                  <a:lnTo>
                    <a:pt x="15402" y="3650"/>
                  </a:lnTo>
                  <a:lnTo>
                    <a:pt x="15124" y="3458"/>
                  </a:lnTo>
                  <a:lnTo>
                    <a:pt x="14760" y="3238"/>
                  </a:lnTo>
                  <a:lnTo>
                    <a:pt x="14319" y="2979"/>
                  </a:lnTo>
                  <a:lnTo>
                    <a:pt x="13802" y="2711"/>
                  </a:lnTo>
                  <a:lnTo>
                    <a:pt x="13505" y="2567"/>
                  </a:lnTo>
                  <a:lnTo>
                    <a:pt x="13189" y="2414"/>
                  </a:lnTo>
                  <a:lnTo>
                    <a:pt x="12854" y="2270"/>
                  </a:lnTo>
                  <a:lnTo>
                    <a:pt x="12500" y="2117"/>
                  </a:lnTo>
                  <a:lnTo>
                    <a:pt x="12126" y="1964"/>
                  </a:lnTo>
                  <a:lnTo>
                    <a:pt x="11724" y="1811"/>
                  </a:lnTo>
                  <a:lnTo>
                    <a:pt x="11302" y="1667"/>
                  </a:lnTo>
                  <a:lnTo>
                    <a:pt x="10862" y="1514"/>
                  </a:lnTo>
                  <a:lnTo>
                    <a:pt x="10392" y="1370"/>
                  </a:lnTo>
                  <a:lnTo>
                    <a:pt x="9904" y="1226"/>
                  </a:lnTo>
                  <a:lnTo>
                    <a:pt x="9387" y="1083"/>
                  </a:lnTo>
                  <a:lnTo>
                    <a:pt x="8850" y="949"/>
                  </a:lnTo>
                  <a:lnTo>
                    <a:pt x="8295" y="824"/>
                  </a:lnTo>
                  <a:lnTo>
                    <a:pt x="7711" y="700"/>
                  </a:lnTo>
                  <a:lnTo>
                    <a:pt x="7107" y="585"/>
                  </a:lnTo>
                  <a:lnTo>
                    <a:pt x="6475" y="479"/>
                  </a:lnTo>
                  <a:lnTo>
                    <a:pt x="5824" y="374"/>
                  </a:lnTo>
                  <a:lnTo>
                    <a:pt x="5144" y="288"/>
                  </a:lnTo>
                  <a:lnTo>
                    <a:pt x="4435" y="211"/>
                  </a:lnTo>
                  <a:lnTo>
                    <a:pt x="3707" y="144"/>
                  </a:lnTo>
                  <a:lnTo>
                    <a:pt x="2960" y="87"/>
                  </a:lnTo>
                  <a:lnTo>
                    <a:pt x="2174" y="39"/>
                  </a:lnTo>
                  <a:lnTo>
                    <a:pt x="1370" y="1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FF8C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951;p26">
              <a:extLst>
                <a:ext uri="{FF2B5EF4-FFF2-40B4-BE49-F238E27FC236}">
                  <a16:creationId xmlns:a16="http://schemas.microsoft.com/office/drawing/2014/main" id="{152C0AE8-251A-4FE6-875F-EFA7E550721B}"/>
                </a:ext>
              </a:extLst>
            </p:cNvPr>
            <p:cNvSpPr/>
            <p:nvPr/>
          </p:nvSpPr>
          <p:spPr>
            <a:xfrm>
              <a:off x="7069137" y="2926707"/>
              <a:ext cx="1213132" cy="381643"/>
            </a:xfrm>
            <a:custGeom>
              <a:avLst/>
              <a:gdLst/>
              <a:ahLst/>
              <a:cxnLst/>
              <a:rect l="l" t="t" r="r" b="b"/>
              <a:pathLst>
                <a:path w="30843" h="9703" extrusionOk="0">
                  <a:moveTo>
                    <a:pt x="5479" y="0"/>
                  </a:moveTo>
                  <a:lnTo>
                    <a:pt x="5163" y="19"/>
                  </a:lnTo>
                  <a:lnTo>
                    <a:pt x="4857" y="39"/>
                  </a:lnTo>
                  <a:lnTo>
                    <a:pt x="4560" y="67"/>
                  </a:lnTo>
                  <a:lnTo>
                    <a:pt x="4282" y="106"/>
                  </a:lnTo>
                  <a:lnTo>
                    <a:pt x="4004" y="144"/>
                  </a:lnTo>
                  <a:lnTo>
                    <a:pt x="3736" y="201"/>
                  </a:lnTo>
                  <a:lnTo>
                    <a:pt x="3478" y="249"/>
                  </a:lnTo>
                  <a:lnTo>
                    <a:pt x="3228" y="316"/>
                  </a:lnTo>
                  <a:lnTo>
                    <a:pt x="2989" y="383"/>
                  </a:lnTo>
                  <a:lnTo>
                    <a:pt x="2759" y="460"/>
                  </a:lnTo>
                  <a:lnTo>
                    <a:pt x="2539" y="537"/>
                  </a:lnTo>
                  <a:lnTo>
                    <a:pt x="2328" y="623"/>
                  </a:lnTo>
                  <a:lnTo>
                    <a:pt x="2127" y="719"/>
                  </a:lnTo>
                  <a:lnTo>
                    <a:pt x="1935" y="824"/>
                  </a:lnTo>
                  <a:lnTo>
                    <a:pt x="1744" y="929"/>
                  </a:lnTo>
                  <a:lnTo>
                    <a:pt x="1571" y="1044"/>
                  </a:lnTo>
                  <a:lnTo>
                    <a:pt x="1409" y="1159"/>
                  </a:lnTo>
                  <a:lnTo>
                    <a:pt x="1255" y="1284"/>
                  </a:lnTo>
                  <a:lnTo>
                    <a:pt x="1112" y="1418"/>
                  </a:lnTo>
                  <a:lnTo>
                    <a:pt x="968" y="1552"/>
                  </a:lnTo>
                  <a:lnTo>
                    <a:pt x="844" y="1696"/>
                  </a:lnTo>
                  <a:lnTo>
                    <a:pt x="729" y="1849"/>
                  </a:lnTo>
                  <a:lnTo>
                    <a:pt x="614" y="2002"/>
                  </a:lnTo>
                  <a:lnTo>
                    <a:pt x="518" y="2165"/>
                  </a:lnTo>
                  <a:lnTo>
                    <a:pt x="422" y="2328"/>
                  </a:lnTo>
                  <a:lnTo>
                    <a:pt x="336" y="2500"/>
                  </a:lnTo>
                  <a:lnTo>
                    <a:pt x="269" y="2682"/>
                  </a:lnTo>
                  <a:lnTo>
                    <a:pt x="202" y="2864"/>
                  </a:lnTo>
                  <a:lnTo>
                    <a:pt x="144" y="3046"/>
                  </a:lnTo>
                  <a:lnTo>
                    <a:pt x="96" y="3247"/>
                  </a:lnTo>
                  <a:lnTo>
                    <a:pt x="68" y="3448"/>
                  </a:lnTo>
                  <a:lnTo>
                    <a:pt x="39" y="3650"/>
                  </a:lnTo>
                  <a:lnTo>
                    <a:pt x="20" y="3860"/>
                  </a:lnTo>
                  <a:lnTo>
                    <a:pt x="1" y="4081"/>
                  </a:lnTo>
                  <a:lnTo>
                    <a:pt x="1" y="4301"/>
                  </a:lnTo>
                  <a:lnTo>
                    <a:pt x="10" y="4531"/>
                  </a:lnTo>
                  <a:lnTo>
                    <a:pt x="29" y="4761"/>
                  </a:lnTo>
                  <a:lnTo>
                    <a:pt x="49" y="5000"/>
                  </a:lnTo>
                  <a:lnTo>
                    <a:pt x="87" y="5240"/>
                  </a:lnTo>
                  <a:lnTo>
                    <a:pt x="125" y="5489"/>
                  </a:lnTo>
                  <a:lnTo>
                    <a:pt x="183" y="5738"/>
                  </a:lnTo>
                  <a:lnTo>
                    <a:pt x="211" y="5881"/>
                  </a:lnTo>
                  <a:lnTo>
                    <a:pt x="259" y="6025"/>
                  </a:lnTo>
                  <a:lnTo>
                    <a:pt x="317" y="6159"/>
                  </a:lnTo>
                  <a:lnTo>
                    <a:pt x="384" y="6293"/>
                  </a:lnTo>
                  <a:lnTo>
                    <a:pt x="460" y="6418"/>
                  </a:lnTo>
                  <a:lnTo>
                    <a:pt x="547" y="6542"/>
                  </a:lnTo>
                  <a:lnTo>
                    <a:pt x="642" y="6667"/>
                  </a:lnTo>
                  <a:lnTo>
                    <a:pt x="738" y="6791"/>
                  </a:lnTo>
                  <a:lnTo>
                    <a:pt x="844" y="6906"/>
                  </a:lnTo>
                  <a:lnTo>
                    <a:pt x="968" y="7011"/>
                  </a:lnTo>
                  <a:lnTo>
                    <a:pt x="1093" y="7126"/>
                  </a:lnTo>
                  <a:lnTo>
                    <a:pt x="1217" y="7232"/>
                  </a:lnTo>
                  <a:lnTo>
                    <a:pt x="1351" y="7328"/>
                  </a:lnTo>
                  <a:lnTo>
                    <a:pt x="1495" y="7433"/>
                  </a:lnTo>
                  <a:lnTo>
                    <a:pt x="1801" y="7615"/>
                  </a:lnTo>
                  <a:lnTo>
                    <a:pt x="2127" y="7797"/>
                  </a:lnTo>
                  <a:lnTo>
                    <a:pt x="2462" y="7960"/>
                  </a:lnTo>
                  <a:lnTo>
                    <a:pt x="2817" y="8113"/>
                  </a:lnTo>
                  <a:lnTo>
                    <a:pt x="3190" y="8257"/>
                  </a:lnTo>
                  <a:lnTo>
                    <a:pt x="3564" y="8391"/>
                  </a:lnTo>
                  <a:lnTo>
                    <a:pt x="3947" y="8515"/>
                  </a:lnTo>
                  <a:lnTo>
                    <a:pt x="4330" y="8630"/>
                  </a:lnTo>
                  <a:lnTo>
                    <a:pt x="4713" y="8736"/>
                  </a:lnTo>
                  <a:lnTo>
                    <a:pt x="5106" y="8831"/>
                  </a:lnTo>
                  <a:lnTo>
                    <a:pt x="5479" y="8918"/>
                  </a:lnTo>
                  <a:lnTo>
                    <a:pt x="5853" y="8994"/>
                  </a:lnTo>
                  <a:lnTo>
                    <a:pt x="6217" y="9061"/>
                  </a:lnTo>
                  <a:lnTo>
                    <a:pt x="6897" y="9176"/>
                  </a:lnTo>
                  <a:lnTo>
                    <a:pt x="7510" y="9272"/>
                  </a:lnTo>
                  <a:lnTo>
                    <a:pt x="8018" y="9329"/>
                  </a:lnTo>
                  <a:lnTo>
                    <a:pt x="8410" y="9377"/>
                  </a:lnTo>
                  <a:lnTo>
                    <a:pt x="8755" y="9406"/>
                  </a:lnTo>
                  <a:lnTo>
                    <a:pt x="29884" y="9703"/>
                  </a:lnTo>
                  <a:lnTo>
                    <a:pt x="30028" y="9588"/>
                  </a:lnTo>
                  <a:lnTo>
                    <a:pt x="30153" y="9463"/>
                  </a:lnTo>
                  <a:lnTo>
                    <a:pt x="30267" y="9329"/>
                  </a:lnTo>
                  <a:lnTo>
                    <a:pt x="30363" y="9195"/>
                  </a:lnTo>
                  <a:lnTo>
                    <a:pt x="30449" y="9052"/>
                  </a:lnTo>
                  <a:lnTo>
                    <a:pt x="30516" y="8908"/>
                  </a:lnTo>
                  <a:lnTo>
                    <a:pt x="30574" y="8755"/>
                  </a:lnTo>
                  <a:lnTo>
                    <a:pt x="30631" y="8611"/>
                  </a:lnTo>
                  <a:lnTo>
                    <a:pt x="30670" y="8458"/>
                  </a:lnTo>
                  <a:lnTo>
                    <a:pt x="30708" y="8314"/>
                  </a:lnTo>
                  <a:lnTo>
                    <a:pt x="30766" y="8027"/>
                  </a:lnTo>
                  <a:lnTo>
                    <a:pt x="30842" y="7529"/>
                  </a:lnTo>
                  <a:lnTo>
                    <a:pt x="30660" y="7414"/>
                  </a:lnTo>
                  <a:lnTo>
                    <a:pt x="30421" y="7280"/>
                  </a:lnTo>
                  <a:lnTo>
                    <a:pt x="30076" y="7088"/>
                  </a:lnTo>
                  <a:lnTo>
                    <a:pt x="29616" y="6849"/>
                  </a:lnTo>
                  <a:lnTo>
                    <a:pt x="29041" y="6561"/>
                  </a:lnTo>
                  <a:lnTo>
                    <a:pt x="28342" y="6236"/>
                  </a:lnTo>
                  <a:lnTo>
                    <a:pt x="27509" y="5862"/>
                  </a:lnTo>
                  <a:lnTo>
                    <a:pt x="26542" y="5450"/>
                  </a:lnTo>
                  <a:lnTo>
                    <a:pt x="25431" y="5000"/>
                  </a:lnTo>
                  <a:lnTo>
                    <a:pt x="24827" y="4761"/>
                  </a:lnTo>
                  <a:lnTo>
                    <a:pt x="24176" y="4521"/>
                  </a:lnTo>
                  <a:lnTo>
                    <a:pt x="23486" y="4263"/>
                  </a:lnTo>
                  <a:lnTo>
                    <a:pt x="22758" y="4004"/>
                  </a:lnTo>
                  <a:lnTo>
                    <a:pt x="21992" y="3736"/>
                  </a:lnTo>
                  <a:lnTo>
                    <a:pt x="21187" y="3458"/>
                  </a:lnTo>
                  <a:lnTo>
                    <a:pt x="20335" y="3171"/>
                  </a:lnTo>
                  <a:lnTo>
                    <a:pt x="19444" y="2883"/>
                  </a:lnTo>
                  <a:lnTo>
                    <a:pt x="18506" y="2577"/>
                  </a:lnTo>
                  <a:lnTo>
                    <a:pt x="17529" y="2280"/>
                  </a:lnTo>
                  <a:lnTo>
                    <a:pt x="16504" y="1964"/>
                  </a:lnTo>
                  <a:lnTo>
                    <a:pt x="15431" y="1657"/>
                  </a:lnTo>
                  <a:lnTo>
                    <a:pt x="14358" y="1351"/>
                  </a:lnTo>
                  <a:lnTo>
                    <a:pt x="13324" y="1083"/>
                  </a:lnTo>
                  <a:lnTo>
                    <a:pt x="12328" y="843"/>
                  </a:lnTo>
                  <a:lnTo>
                    <a:pt x="11379" y="632"/>
                  </a:lnTo>
                  <a:lnTo>
                    <a:pt x="10460" y="450"/>
                  </a:lnTo>
                  <a:lnTo>
                    <a:pt x="9588" y="307"/>
                  </a:lnTo>
                  <a:lnTo>
                    <a:pt x="9167" y="240"/>
                  </a:lnTo>
                  <a:lnTo>
                    <a:pt x="8755" y="182"/>
                  </a:lnTo>
                  <a:lnTo>
                    <a:pt x="8353" y="134"/>
                  </a:lnTo>
                  <a:lnTo>
                    <a:pt x="7960" y="96"/>
                  </a:lnTo>
                  <a:lnTo>
                    <a:pt x="7577" y="58"/>
                  </a:lnTo>
                  <a:lnTo>
                    <a:pt x="7203" y="39"/>
                  </a:lnTo>
                  <a:lnTo>
                    <a:pt x="6839" y="10"/>
                  </a:lnTo>
                  <a:lnTo>
                    <a:pt x="6485" y="0"/>
                  </a:lnTo>
                  <a:close/>
                </a:path>
              </a:pathLst>
            </a:custGeom>
            <a:solidFill>
              <a:srgbClr val="0A5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952;p26">
              <a:extLst>
                <a:ext uri="{FF2B5EF4-FFF2-40B4-BE49-F238E27FC236}">
                  <a16:creationId xmlns:a16="http://schemas.microsoft.com/office/drawing/2014/main" id="{74BDB9E9-A0C8-45A4-AAEE-09ADE246DA83}"/>
                </a:ext>
              </a:extLst>
            </p:cNvPr>
            <p:cNvSpPr/>
            <p:nvPr/>
          </p:nvSpPr>
          <p:spPr>
            <a:xfrm>
              <a:off x="6683374" y="4178898"/>
              <a:ext cx="242642" cy="241148"/>
            </a:xfrm>
            <a:custGeom>
              <a:avLst/>
              <a:gdLst/>
              <a:ahLst/>
              <a:cxnLst/>
              <a:rect l="l" t="t" r="r" b="b"/>
              <a:pathLst>
                <a:path w="6169" h="6131" extrusionOk="0">
                  <a:moveTo>
                    <a:pt x="5173" y="1"/>
                  </a:moveTo>
                  <a:lnTo>
                    <a:pt x="4761" y="346"/>
                  </a:lnTo>
                  <a:lnTo>
                    <a:pt x="4330" y="719"/>
                  </a:lnTo>
                  <a:lnTo>
                    <a:pt x="3899" y="1122"/>
                  </a:lnTo>
                  <a:lnTo>
                    <a:pt x="3478" y="1543"/>
                  </a:lnTo>
                  <a:lnTo>
                    <a:pt x="3047" y="1974"/>
                  </a:lnTo>
                  <a:lnTo>
                    <a:pt x="2635" y="2415"/>
                  </a:lnTo>
                  <a:lnTo>
                    <a:pt x="2242" y="2855"/>
                  </a:lnTo>
                  <a:lnTo>
                    <a:pt x="1859" y="3286"/>
                  </a:lnTo>
                  <a:lnTo>
                    <a:pt x="1504" y="3717"/>
                  </a:lnTo>
                  <a:lnTo>
                    <a:pt x="1169" y="4120"/>
                  </a:lnTo>
                  <a:lnTo>
                    <a:pt x="872" y="4503"/>
                  </a:lnTo>
                  <a:lnTo>
                    <a:pt x="614" y="4857"/>
                  </a:lnTo>
                  <a:lnTo>
                    <a:pt x="393" y="5183"/>
                  </a:lnTo>
                  <a:lnTo>
                    <a:pt x="221" y="5451"/>
                  </a:lnTo>
                  <a:lnTo>
                    <a:pt x="96" y="5681"/>
                  </a:lnTo>
                  <a:lnTo>
                    <a:pt x="58" y="5777"/>
                  </a:lnTo>
                  <a:lnTo>
                    <a:pt x="29" y="5863"/>
                  </a:lnTo>
                  <a:lnTo>
                    <a:pt x="10" y="5930"/>
                  </a:lnTo>
                  <a:lnTo>
                    <a:pt x="1" y="5978"/>
                  </a:lnTo>
                  <a:lnTo>
                    <a:pt x="1" y="6026"/>
                  </a:lnTo>
                  <a:lnTo>
                    <a:pt x="10" y="6064"/>
                  </a:lnTo>
                  <a:lnTo>
                    <a:pt x="20" y="6093"/>
                  </a:lnTo>
                  <a:lnTo>
                    <a:pt x="39" y="6112"/>
                  </a:lnTo>
                  <a:lnTo>
                    <a:pt x="68" y="6131"/>
                  </a:lnTo>
                  <a:lnTo>
                    <a:pt x="135" y="6131"/>
                  </a:lnTo>
                  <a:lnTo>
                    <a:pt x="173" y="6121"/>
                  </a:lnTo>
                  <a:lnTo>
                    <a:pt x="269" y="6083"/>
                  </a:lnTo>
                  <a:lnTo>
                    <a:pt x="384" y="6035"/>
                  </a:lnTo>
                  <a:lnTo>
                    <a:pt x="508" y="5959"/>
                  </a:lnTo>
                  <a:lnTo>
                    <a:pt x="777" y="5786"/>
                  </a:lnTo>
                  <a:lnTo>
                    <a:pt x="1045" y="5595"/>
                  </a:lnTo>
                  <a:lnTo>
                    <a:pt x="1303" y="5422"/>
                  </a:lnTo>
                  <a:lnTo>
                    <a:pt x="1409" y="5346"/>
                  </a:lnTo>
                  <a:lnTo>
                    <a:pt x="1514" y="5288"/>
                  </a:lnTo>
                  <a:lnTo>
                    <a:pt x="1974" y="5020"/>
                  </a:lnTo>
                  <a:lnTo>
                    <a:pt x="2424" y="4742"/>
                  </a:lnTo>
                  <a:lnTo>
                    <a:pt x="2865" y="4464"/>
                  </a:lnTo>
                  <a:lnTo>
                    <a:pt x="3267" y="4187"/>
                  </a:lnTo>
                  <a:lnTo>
                    <a:pt x="3631" y="3928"/>
                  </a:lnTo>
                  <a:lnTo>
                    <a:pt x="3947" y="3689"/>
                  </a:lnTo>
                  <a:lnTo>
                    <a:pt x="4196" y="3487"/>
                  </a:lnTo>
                  <a:lnTo>
                    <a:pt x="4387" y="3334"/>
                  </a:lnTo>
                  <a:lnTo>
                    <a:pt x="4474" y="3248"/>
                  </a:lnTo>
                  <a:lnTo>
                    <a:pt x="4579" y="3123"/>
                  </a:lnTo>
                  <a:lnTo>
                    <a:pt x="4694" y="2951"/>
                  </a:lnTo>
                  <a:lnTo>
                    <a:pt x="4828" y="2759"/>
                  </a:lnTo>
                  <a:lnTo>
                    <a:pt x="5125" y="2309"/>
                  </a:lnTo>
                  <a:lnTo>
                    <a:pt x="5422" y="1830"/>
                  </a:lnTo>
                  <a:lnTo>
                    <a:pt x="5949" y="959"/>
                  </a:lnTo>
                  <a:lnTo>
                    <a:pt x="6169" y="576"/>
                  </a:lnTo>
                  <a:lnTo>
                    <a:pt x="5173" y="1"/>
                  </a:lnTo>
                  <a:close/>
                </a:path>
              </a:pathLst>
            </a:custGeom>
            <a:solidFill>
              <a:srgbClr val="EDC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953;p26">
              <a:extLst>
                <a:ext uri="{FF2B5EF4-FFF2-40B4-BE49-F238E27FC236}">
                  <a16:creationId xmlns:a16="http://schemas.microsoft.com/office/drawing/2014/main" id="{23ABBF5F-332F-484A-8225-A6115E80CE86}"/>
                </a:ext>
              </a:extLst>
            </p:cNvPr>
            <p:cNvSpPr/>
            <p:nvPr/>
          </p:nvSpPr>
          <p:spPr>
            <a:xfrm>
              <a:off x="6660798" y="4200373"/>
              <a:ext cx="265219" cy="235877"/>
            </a:xfrm>
            <a:custGeom>
              <a:avLst/>
              <a:gdLst/>
              <a:ahLst/>
              <a:cxnLst/>
              <a:rect l="l" t="t" r="r" b="b"/>
              <a:pathLst>
                <a:path w="6743" h="5997" extrusionOk="0">
                  <a:moveTo>
                    <a:pt x="6695" y="1"/>
                  </a:moveTo>
                  <a:lnTo>
                    <a:pt x="6523" y="183"/>
                  </a:lnTo>
                  <a:lnTo>
                    <a:pt x="6350" y="355"/>
                  </a:lnTo>
                  <a:lnTo>
                    <a:pt x="6168" y="518"/>
                  </a:lnTo>
                  <a:lnTo>
                    <a:pt x="5986" y="662"/>
                  </a:lnTo>
                  <a:lnTo>
                    <a:pt x="5804" y="796"/>
                  </a:lnTo>
                  <a:lnTo>
                    <a:pt x="5613" y="911"/>
                  </a:lnTo>
                  <a:lnTo>
                    <a:pt x="5421" y="1026"/>
                  </a:lnTo>
                  <a:lnTo>
                    <a:pt x="5230" y="1112"/>
                  </a:lnTo>
                  <a:lnTo>
                    <a:pt x="5029" y="1189"/>
                  </a:lnTo>
                  <a:lnTo>
                    <a:pt x="4827" y="1256"/>
                  </a:lnTo>
                  <a:lnTo>
                    <a:pt x="4617" y="1304"/>
                  </a:lnTo>
                  <a:lnTo>
                    <a:pt x="4406" y="1342"/>
                  </a:lnTo>
                  <a:lnTo>
                    <a:pt x="4195" y="1351"/>
                  </a:lnTo>
                  <a:lnTo>
                    <a:pt x="3985" y="1351"/>
                  </a:lnTo>
                  <a:lnTo>
                    <a:pt x="3764" y="1342"/>
                  </a:lnTo>
                  <a:lnTo>
                    <a:pt x="3544" y="1304"/>
                  </a:lnTo>
                  <a:lnTo>
                    <a:pt x="2663" y="2280"/>
                  </a:lnTo>
                  <a:lnTo>
                    <a:pt x="2280" y="2692"/>
                  </a:lnTo>
                  <a:lnTo>
                    <a:pt x="1906" y="3123"/>
                  </a:lnTo>
                  <a:lnTo>
                    <a:pt x="1628" y="3439"/>
                  </a:lnTo>
                  <a:lnTo>
                    <a:pt x="1341" y="3794"/>
                  </a:lnTo>
                  <a:lnTo>
                    <a:pt x="1034" y="4167"/>
                  </a:lnTo>
                  <a:lnTo>
                    <a:pt x="747" y="4531"/>
                  </a:lnTo>
                  <a:lnTo>
                    <a:pt x="479" y="4867"/>
                  </a:lnTo>
                  <a:lnTo>
                    <a:pt x="268" y="5164"/>
                  </a:lnTo>
                  <a:lnTo>
                    <a:pt x="115" y="5393"/>
                  </a:lnTo>
                  <a:lnTo>
                    <a:pt x="67" y="5470"/>
                  </a:lnTo>
                  <a:lnTo>
                    <a:pt x="38" y="5527"/>
                  </a:lnTo>
                  <a:lnTo>
                    <a:pt x="10" y="5662"/>
                  </a:lnTo>
                  <a:lnTo>
                    <a:pt x="0" y="5777"/>
                  </a:lnTo>
                  <a:lnTo>
                    <a:pt x="10" y="5824"/>
                  </a:lnTo>
                  <a:lnTo>
                    <a:pt x="19" y="5863"/>
                  </a:lnTo>
                  <a:lnTo>
                    <a:pt x="38" y="5901"/>
                  </a:lnTo>
                  <a:lnTo>
                    <a:pt x="57" y="5930"/>
                  </a:lnTo>
                  <a:lnTo>
                    <a:pt x="86" y="5958"/>
                  </a:lnTo>
                  <a:lnTo>
                    <a:pt x="115" y="5968"/>
                  </a:lnTo>
                  <a:lnTo>
                    <a:pt x="163" y="5987"/>
                  </a:lnTo>
                  <a:lnTo>
                    <a:pt x="201" y="5997"/>
                  </a:lnTo>
                  <a:lnTo>
                    <a:pt x="316" y="5987"/>
                  </a:lnTo>
                  <a:lnTo>
                    <a:pt x="441" y="5968"/>
                  </a:lnTo>
                  <a:lnTo>
                    <a:pt x="603" y="5920"/>
                  </a:lnTo>
                  <a:lnTo>
                    <a:pt x="785" y="5844"/>
                  </a:lnTo>
                  <a:lnTo>
                    <a:pt x="987" y="5757"/>
                  </a:lnTo>
                  <a:lnTo>
                    <a:pt x="1216" y="5642"/>
                  </a:lnTo>
                  <a:lnTo>
                    <a:pt x="1465" y="5499"/>
                  </a:lnTo>
                  <a:lnTo>
                    <a:pt x="1743" y="5336"/>
                  </a:lnTo>
                  <a:lnTo>
                    <a:pt x="2050" y="5154"/>
                  </a:lnTo>
                  <a:lnTo>
                    <a:pt x="2375" y="4953"/>
                  </a:lnTo>
                  <a:lnTo>
                    <a:pt x="2806" y="4665"/>
                  </a:lnTo>
                  <a:lnTo>
                    <a:pt x="3228" y="4359"/>
                  </a:lnTo>
                  <a:lnTo>
                    <a:pt x="3640" y="4062"/>
                  </a:lnTo>
                  <a:lnTo>
                    <a:pt x="4013" y="3765"/>
                  </a:lnTo>
                  <a:lnTo>
                    <a:pt x="4358" y="3497"/>
                  </a:lnTo>
                  <a:lnTo>
                    <a:pt x="4655" y="3248"/>
                  </a:lnTo>
                  <a:lnTo>
                    <a:pt x="5086" y="2884"/>
                  </a:lnTo>
                  <a:lnTo>
                    <a:pt x="5172" y="2798"/>
                  </a:lnTo>
                  <a:lnTo>
                    <a:pt x="5268" y="2664"/>
                  </a:lnTo>
                  <a:lnTo>
                    <a:pt x="5383" y="2501"/>
                  </a:lnTo>
                  <a:lnTo>
                    <a:pt x="5507" y="2300"/>
                  </a:lnTo>
                  <a:lnTo>
                    <a:pt x="5785" y="1830"/>
                  </a:lnTo>
                  <a:lnTo>
                    <a:pt x="6063" y="1332"/>
                  </a:lnTo>
                  <a:lnTo>
                    <a:pt x="6322" y="844"/>
                  </a:lnTo>
                  <a:lnTo>
                    <a:pt x="6542" y="422"/>
                  </a:lnTo>
                  <a:lnTo>
                    <a:pt x="6743" y="30"/>
                  </a:lnTo>
                  <a:lnTo>
                    <a:pt x="66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954;p26">
              <a:extLst>
                <a:ext uri="{FF2B5EF4-FFF2-40B4-BE49-F238E27FC236}">
                  <a16:creationId xmlns:a16="http://schemas.microsoft.com/office/drawing/2014/main" id="{A5D28692-22A2-4C3D-91C6-2D3C01583815}"/>
                </a:ext>
              </a:extLst>
            </p:cNvPr>
            <p:cNvSpPr/>
            <p:nvPr/>
          </p:nvSpPr>
          <p:spPr>
            <a:xfrm>
              <a:off x="7608607" y="1993179"/>
              <a:ext cx="739176" cy="1192404"/>
            </a:xfrm>
            <a:custGeom>
              <a:avLst/>
              <a:gdLst/>
              <a:ahLst/>
              <a:cxnLst/>
              <a:rect l="l" t="t" r="r" b="b"/>
              <a:pathLst>
                <a:path w="18793" h="30316" extrusionOk="0">
                  <a:moveTo>
                    <a:pt x="9310" y="1"/>
                  </a:moveTo>
                  <a:lnTo>
                    <a:pt x="9081" y="10"/>
                  </a:lnTo>
                  <a:lnTo>
                    <a:pt x="8870" y="20"/>
                  </a:lnTo>
                  <a:lnTo>
                    <a:pt x="8669" y="49"/>
                  </a:lnTo>
                  <a:lnTo>
                    <a:pt x="8496" y="68"/>
                  </a:lnTo>
                  <a:lnTo>
                    <a:pt x="8190" y="125"/>
                  </a:lnTo>
                  <a:lnTo>
                    <a:pt x="7960" y="183"/>
                  </a:lnTo>
                  <a:lnTo>
                    <a:pt x="7816" y="231"/>
                  </a:lnTo>
                  <a:lnTo>
                    <a:pt x="7768" y="250"/>
                  </a:lnTo>
                  <a:lnTo>
                    <a:pt x="7653" y="355"/>
                  </a:lnTo>
                  <a:lnTo>
                    <a:pt x="7500" y="460"/>
                  </a:lnTo>
                  <a:lnTo>
                    <a:pt x="7318" y="566"/>
                  </a:lnTo>
                  <a:lnTo>
                    <a:pt x="7117" y="681"/>
                  </a:lnTo>
                  <a:lnTo>
                    <a:pt x="6887" y="796"/>
                  </a:lnTo>
                  <a:lnTo>
                    <a:pt x="6629" y="901"/>
                  </a:lnTo>
                  <a:lnTo>
                    <a:pt x="6351" y="1016"/>
                  </a:lnTo>
                  <a:lnTo>
                    <a:pt x="6044" y="1121"/>
                  </a:lnTo>
                  <a:lnTo>
                    <a:pt x="5719" y="1227"/>
                  </a:lnTo>
                  <a:lnTo>
                    <a:pt x="5383" y="1322"/>
                  </a:lnTo>
                  <a:lnTo>
                    <a:pt x="5019" y="1418"/>
                  </a:lnTo>
                  <a:lnTo>
                    <a:pt x="4646" y="1504"/>
                  </a:lnTo>
                  <a:lnTo>
                    <a:pt x="4253" y="1581"/>
                  </a:lnTo>
                  <a:lnTo>
                    <a:pt x="3851" y="1658"/>
                  </a:lnTo>
                  <a:lnTo>
                    <a:pt x="3439" y="1715"/>
                  </a:lnTo>
                  <a:lnTo>
                    <a:pt x="3008" y="1773"/>
                  </a:lnTo>
                  <a:lnTo>
                    <a:pt x="2807" y="1801"/>
                  </a:lnTo>
                  <a:lnTo>
                    <a:pt x="2615" y="1849"/>
                  </a:lnTo>
                  <a:lnTo>
                    <a:pt x="2520" y="1878"/>
                  </a:lnTo>
                  <a:lnTo>
                    <a:pt x="2433" y="1907"/>
                  </a:lnTo>
                  <a:lnTo>
                    <a:pt x="2357" y="1955"/>
                  </a:lnTo>
                  <a:lnTo>
                    <a:pt x="2280" y="1993"/>
                  </a:lnTo>
                  <a:lnTo>
                    <a:pt x="2203" y="2041"/>
                  </a:lnTo>
                  <a:lnTo>
                    <a:pt x="2136" y="2098"/>
                  </a:lnTo>
                  <a:lnTo>
                    <a:pt x="2069" y="2156"/>
                  </a:lnTo>
                  <a:lnTo>
                    <a:pt x="2002" y="2223"/>
                  </a:lnTo>
                  <a:lnTo>
                    <a:pt x="1945" y="2299"/>
                  </a:lnTo>
                  <a:lnTo>
                    <a:pt x="1887" y="2376"/>
                  </a:lnTo>
                  <a:lnTo>
                    <a:pt x="1840" y="2462"/>
                  </a:lnTo>
                  <a:lnTo>
                    <a:pt x="1782" y="2548"/>
                  </a:lnTo>
                  <a:lnTo>
                    <a:pt x="1696" y="2759"/>
                  </a:lnTo>
                  <a:lnTo>
                    <a:pt x="1619" y="2989"/>
                  </a:lnTo>
                  <a:lnTo>
                    <a:pt x="1552" y="3248"/>
                  </a:lnTo>
                  <a:lnTo>
                    <a:pt x="1495" y="3545"/>
                  </a:lnTo>
                  <a:lnTo>
                    <a:pt x="1447" y="3861"/>
                  </a:lnTo>
                  <a:lnTo>
                    <a:pt x="1418" y="4225"/>
                  </a:lnTo>
                  <a:lnTo>
                    <a:pt x="1389" y="4617"/>
                  </a:lnTo>
                  <a:lnTo>
                    <a:pt x="1370" y="5048"/>
                  </a:lnTo>
                  <a:lnTo>
                    <a:pt x="1361" y="5527"/>
                  </a:lnTo>
                  <a:lnTo>
                    <a:pt x="1361" y="6035"/>
                  </a:lnTo>
                  <a:lnTo>
                    <a:pt x="1370" y="6590"/>
                  </a:lnTo>
                  <a:lnTo>
                    <a:pt x="1380" y="7184"/>
                  </a:lnTo>
                  <a:lnTo>
                    <a:pt x="1418" y="8516"/>
                  </a:lnTo>
                  <a:lnTo>
                    <a:pt x="1476" y="10039"/>
                  </a:lnTo>
                  <a:lnTo>
                    <a:pt x="1638" y="13697"/>
                  </a:lnTo>
                  <a:lnTo>
                    <a:pt x="1725" y="15862"/>
                  </a:lnTo>
                  <a:lnTo>
                    <a:pt x="1820" y="18266"/>
                  </a:lnTo>
                  <a:lnTo>
                    <a:pt x="1820" y="18716"/>
                  </a:lnTo>
                  <a:lnTo>
                    <a:pt x="1811" y="19157"/>
                  </a:lnTo>
                  <a:lnTo>
                    <a:pt x="1782" y="19598"/>
                  </a:lnTo>
                  <a:lnTo>
                    <a:pt x="1744" y="20029"/>
                  </a:lnTo>
                  <a:lnTo>
                    <a:pt x="1686" y="20469"/>
                  </a:lnTo>
                  <a:lnTo>
                    <a:pt x="1619" y="20900"/>
                  </a:lnTo>
                  <a:lnTo>
                    <a:pt x="1543" y="21322"/>
                  </a:lnTo>
                  <a:lnTo>
                    <a:pt x="1456" y="21743"/>
                  </a:lnTo>
                  <a:lnTo>
                    <a:pt x="1361" y="22164"/>
                  </a:lnTo>
                  <a:lnTo>
                    <a:pt x="1265" y="22586"/>
                  </a:lnTo>
                  <a:lnTo>
                    <a:pt x="1054" y="23410"/>
                  </a:lnTo>
                  <a:lnTo>
                    <a:pt x="614" y="24990"/>
                  </a:lnTo>
                  <a:lnTo>
                    <a:pt x="412" y="25747"/>
                  </a:lnTo>
                  <a:lnTo>
                    <a:pt x="326" y="26120"/>
                  </a:lnTo>
                  <a:lnTo>
                    <a:pt x="240" y="26484"/>
                  </a:lnTo>
                  <a:lnTo>
                    <a:pt x="173" y="26848"/>
                  </a:lnTo>
                  <a:lnTo>
                    <a:pt x="106" y="27203"/>
                  </a:lnTo>
                  <a:lnTo>
                    <a:pt x="58" y="27547"/>
                  </a:lnTo>
                  <a:lnTo>
                    <a:pt x="29" y="27883"/>
                  </a:lnTo>
                  <a:lnTo>
                    <a:pt x="10" y="28218"/>
                  </a:lnTo>
                  <a:lnTo>
                    <a:pt x="1" y="28544"/>
                  </a:lnTo>
                  <a:lnTo>
                    <a:pt x="20" y="28860"/>
                  </a:lnTo>
                  <a:lnTo>
                    <a:pt x="58" y="29166"/>
                  </a:lnTo>
                  <a:lnTo>
                    <a:pt x="77" y="29319"/>
                  </a:lnTo>
                  <a:lnTo>
                    <a:pt x="115" y="29463"/>
                  </a:lnTo>
                  <a:lnTo>
                    <a:pt x="154" y="29616"/>
                  </a:lnTo>
                  <a:lnTo>
                    <a:pt x="192" y="29760"/>
                  </a:lnTo>
                  <a:lnTo>
                    <a:pt x="240" y="29904"/>
                  </a:lnTo>
                  <a:lnTo>
                    <a:pt x="297" y="30047"/>
                  </a:lnTo>
                  <a:lnTo>
                    <a:pt x="355" y="30181"/>
                  </a:lnTo>
                  <a:lnTo>
                    <a:pt x="422" y="30315"/>
                  </a:lnTo>
                  <a:lnTo>
                    <a:pt x="15881" y="27394"/>
                  </a:lnTo>
                  <a:lnTo>
                    <a:pt x="16015" y="27318"/>
                  </a:lnTo>
                  <a:lnTo>
                    <a:pt x="16149" y="27222"/>
                  </a:lnTo>
                  <a:lnTo>
                    <a:pt x="16283" y="27107"/>
                  </a:lnTo>
                  <a:lnTo>
                    <a:pt x="16417" y="26973"/>
                  </a:lnTo>
                  <a:lnTo>
                    <a:pt x="16551" y="26819"/>
                  </a:lnTo>
                  <a:lnTo>
                    <a:pt x="16676" y="26647"/>
                  </a:lnTo>
                  <a:lnTo>
                    <a:pt x="16800" y="26465"/>
                  </a:lnTo>
                  <a:lnTo>
                    <a:pt x="16925" y="26254"/>
                  </a:lnTo>
                  <a:lnTo>
                    <a:pt x="17040" y="26034"/>
                  </a:lnTo>
                  <a:lnTo>
                    <a:pt x="17155" y="25804"/>
                  </a:lnTo>
                  <a:lnTo>
                    <a:pt x="17270" y="25555"/>
                  </a:lnTo>
                  <a:lnTo>
                    <a:pt x="17385" y="25287"/>
                  </a:lnTo>
                  <a:lnTo>
                    <a:pt x="17490" y="25000"/>
                  </a:lnTo>
                  <a:lnTo>
                    <a:pt x="17595" y="24712"/>
                  </a:lnTo>
                  <a:lnTo>
                    <a:pt x="17701" y="24406"/>
                  </a:lnTo>
                  <a:lnTo>
                    <a:pt x="17797" y="24080"/>
                  </a:lnTo>
                  <a:lnTo>
                    <a:pt x="17892" y="23745"/>
                  </a:lnTo>
                  <a:lnTo>
                    <a:pt x="17979" y="23410"/>
                  </a:lnTo>
                  <a:lnTo>
                    <a:pt x="18065" y="23046"/>
                  </a:lnTo>
                  <a:lnTo>
                    <a:pt x="18151" y="22682"/>
                  </a:lnTo>
                  <a:lnTo>
                    <a:pt x="18228" y="22308"/>
                  </a:lnTo>
                  <a:lnTo>
                    <a:pt x="18295" y="21925"/>
                  </a:lnTo>
                  <a:lnTo>
                    <a:pt x="18371" y="21523"/>
                  </a:lnTo>
                  <a:lnTo>
                    <a:pt x="18429" y="21120"/>
                  </a:lnTo>
                  <a:lnTo>
                    <a:pt x="18496" y="20709"/>
                  </a:lnTo>
                  <a:lnTo>
                    <a:pt x="18544" y="20287"/>
                  </a:lnTo>
                  <a:lnTo>
                    <a:pt x="18592" y="19866"/>
                  </a:lnTo>
                  <a:lnTo>
                    <a:pt x="18639" y="19425"/>
                  </a:lnTo>
                  <a:lnTo>
                    <a:pt x="18678" y="18985"/>
                  </a:lnTo>
                  <a:lnTo>
                    <a:pt x="18716" y="18544"/>
                  </a:lnTo>
                  <a:lnTo>
                    <a:pt x="18745" y="18094"/>
                  </a:lnTo>
                  <a:lnTo>
                    <a:pt x="18764" y="17634"/>
                  </a:lnTo>
                  <a:lnTo>
                    <a:pt x="18783" y="17174"/>
                  </a:lnTo>
                  <a:lnTo>
                    <a:pt x="18793" y="16715"/>
                  </a:lnTo>
                  <a:lnTo>
                    <a:pt x="18793" y="16245"/>
                  </a:lnTo>
                  <a:lnTo>
                    <a:pt x="18793" y="15776"/>
                  </a:lnTo>
                  <a:lnTo>
                    <a:pt x="18783" y="15307"/>
                  </a:lnTo>
                  <a:lnTo>
                    <a:pt x="18774" y="14837"/>
                  </a:lnTo>
                  <a:lnTo>
                    <a:pt x="18754" y="14368"/>
                  </a:lnTo>
                  <a:lnTo>
                    <a:pt x="18726" y="13889"/>
                  </a:lnTo>
                  <a:lnTo>
                    <a:pt x="18687" y="13420"/>
                  </a:lnTo>
                  <a:lnTo>
                    <a:pt x="18649" y="12941"/>
                  </a:lnTo>
                  <a:lnTo>
                    <a:pt x="18592" y="12471"/>
                  </a:lnTo>
                  <a:lnTo>
                    <a:pt x="18534" y="12002"/>
                  </a:lnTo>
                  <a:lnTo>
                    <a:pt x="18477" y="11533"/>
                  </a:lnTo>
                  <a:lnTo>
                    <a:pt x="18400" y="11063"/>
                  </a:lnTo>
                  <a:lnTo>
                    <a:pt x="18323" y="10594"/>
                  </a:lnTo>
                  <a:lnTo>
                    <a:pt x="18237" y="10134"/>
                  </a:lnTo>
                  <a:lnTo>
                    <a:pt x="18141" y="9684"/>
                  </a:lnTo>
                  <a:lnTo>
                    <a:pt x="18036" y="9234"/>
                  </a:lnTo>
                  <a:lnTo>
                    <a:pt x="17921" y="8784"/>
                  </a:lnTo>
                  <a:lnTo>
                    <a:pt x="17806" y="8343"/>
                  </a:lnTo>
                  <a:lnTo>
                    <a:pt x="17672" y="7903"/>
                  </a:lnTo>
                  <a:lnTo>
                    <a:pt x="17538" y="7481"/>
                  </a:lnTo>
                  <a:lnTo>
                    <a:pt x="17394" y="7060"/>
                  </a:lnTo>
                  <a:lnTo>
                    <a:pt x="17231" y="6638"/>
                  </a:lnTo>
                  <a:lnTo>
                    <a:pt x="17069" y="6236"/>
                  </a:lnTo>
                  <a:lnTo>
                    <a:pt x="16896" y="5834"/>
                  </a:lnTo>
                  <a:lnTo>
                    <a:pt x="16714" y="5451"/>
                  </a:lnTo>
                  <a:lnTo>
                    <a:pt x="16523" y="5068"/>
                  </a:lnTo>
                  <a:lnTo>
                    <a:pt x="16322" y="4704"/>
                  </a:lnTo>
                  <a:lnTo>
                    <a:pt x="16101" y="4349"/>
                  </a:lnTo>
                  <a:lnTo>
                    <a:pt x="15881" y="3995"/>
                  </a:lnTo>
                  <a:lnTo>
                    <a:pt x="15651" y="3660"/>
                  </a:lnTo>
                  <a:lnTo>
                    <a:pt x="15479" y="3430"/>
                  </a:lnTo>
                  <a:lnTo>
                    <a:pt x="15306" y="3209"/>
                  </a:lnTo>
                  <a:lnTo>
                    <a:pt x="15134" y="2999"/>
                  </a:lnTo>
                  <a:lnTo>
                    <a:pt x="14961" y="2798"/>
                  </a:lnTo>
                  <a:lnTo>
                    <a:pt x="14789" y="2596"/>
                  </a:lnTo>
                  <a:lnTo>
                    <a:pt x="14617" y="2414"/>
                  </a:lnTo>
                  <a:lnTo>
                    <a:pt x="14444" y="2232"/>
                  </a:lnTo>
                  <a:lnTo>
                    <a:pt x="14272" y="2070"/>
                  </a:lnTo>
                  <a:lnTo>
                    <a:pt x="14099" y="1907"/>
                  </a:lnTo>
                  <a:lnTo>
                    <a:pt x="13927" y="1754"/>
                  </a:lnTo>
                  <a:lnTo>
                    <a:pt x="13745" y="1610"/>
                  </a:lnTo>
                  <a:lnTo>
                    <a:pt x="13573" y="1476"/>
                  </a:lnTo>
                  <a:lnTo>
                    <a:pt x="13228" y="1227"/>
                  </a:lnTo>
                  <a:lnTo>
                    <a:pt x="12893" y="1006"/>
                  </a:lnTo>
                  <a:lnTo>
                    <a:pt x="12548" y="805"/>
                  </a:lnTo>
                  <a:lnTo>
                    <a:pt x="12213" y="633"/>
                  </a:lnTo>
                  <a:lnTo>
                    <a:pt x="11887" y="489"/>
                  </a:lnTo>
                  <a:lnTo>
                    <a:pt x="11561" y="365"/>
                  </a:lnTo>
                  <a:lnTo>
                    <a:pt x="11245" y="259"/>
                  </a:lnTo>
                  <a:lnTo>
                    <a:pt x="10939" y="183"/>
                  </a:lnTo>
                  <a:lnTo>
                    <a:pt x="10642" y="116"/>
                  </a:lnTo>
                  <a:lnTo>
                    <a:pt x="10345" y="68"/>
                  </a:lnTo>
                  <a:lnTo>
                    <a:pt x="10067" y="29"/>
                  </a:lnTo>
                  <a:lnTo>
                    <a:pt x="9799" y="10"/>
                  </a:lnTo>
                  <a:lnTo>
                    <a:pt x="95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955;p26">
              <a:extLst>
                <a:ext uri="{FF2B5EF4-FFF2-40B4-BE49-F238E27FC236}">
                  <a16:creationId xmlns:a16="http://schemas.microsoft.com/office/drawing/2014/main" id="{3579C553-3399-4149-8E7A-B97F71D37AF3}"/>
                </a:ext>
              </a:extLst>
            </p:cNvPr>
            <p:cNvSpPr/>
            <p:nvPr/>
          </p:nvSpPr>
          <p:spPr>
            <a:xfrm>
              <a:off x="7525342" y="3053669"/>
              <a:ext cx="716599" cy="360561"/>
            </a:xfrm>
            <a:custGeom>
              <a:avLst/>
              <a:gdLst/>
              <a:ahLst/>
              <a:cxnLst/>
              <a:rect l="l" t="t" r="r" b="b"/>
              <a:pathLst>
                <a:path w="18219" h="9167" extrusionOk="0">
                  <a:moveTo>
                    <a:pt x="1265" y="0"/>
                  </a:moveTo>
                  <a:lnTo>
                    <a:pt x="1208" y="163"/>
                  </a:lnTo>
                  <a:lnTo>
                    <a:pt x="1141" y="355"/>
                  </a:lnTo>
                  <a:lnTo>
                    <a:pt x="1016" y="805"/>
                  </a:lnTo>
                  <a:lnTo>
                    <a:pt x="882" y="1341"/>
                  </a:lnTo>
                  <a:lnTo>
                    <a:pt x="748" y="1954"/>
                  </a:lnTo>
                  <a:lnTo>
                    <a:pt x="623" y="2615"/>
                  </a:lnTo>
                  <a:lnTo>
                    <a:pt x="489" y="3314"/>
                  </a:lnTo>
                  <a:lnTo>
                    <a:pt x="374" y="4033"/>
                  </a:lnTo>
                  <a:lnTo>
                    <a:pt x="269" y="4770"/>
                  </a:lnTo>
                  <a:lnTo>
                    <a:pt x="173" y="5498"/>
                  </a:lnTo>
                  <a:lnTo>
                    <a:pt x="97" y="6207"/>
                  </a:lnTo>
                  <a:lnTo>
                    <a:pt x="39" y="6877"/>
                  </a:lnTo>
                  <a:lnTo>
                    <a:pt x="10" y="7490"/>
                  </a:lnTo>
                  <a:lnTo>
                    <a:pt x="1" y="7778"/>
                  </a:lnTo>
                  <a:lnTo>
                    <a:pt x="1" y="8046"/>
                  </a:lnTo>
                  <a:lnTo>
                    <a:pt x="10" y="8295"/>
                  </a:lnTo>
                  <a:lnTo>
                    <a:pt x="29" y="8525"/>
                  </a:lnTo>
                  <a:lnTo>
                    <a:pt x="49" y="8726"/>
                  </a:lnTo>
                  <a:lnTo>
                    <a:pt x="77" y="8898"/>
                  </a:lnTo>
                  <a:lnTo>
                    <a:pt x="125" y="9051"/>
                  </a:lnTo>
                  <a:lnTo>
                    <a:pt x="173" y="9166"/>
                  </a:lnTo>
                  <a:lnTo>
                    <a:pt x="10795" y="7318"/>
                  </a:lnTo>
                  <a:lnTo>
                    <a:pt x="11130" y="7251"/>
                  </a:lnTo>
                  <a:lnTo>
                    <a:pt x="11466" y="7174"/>
                  </a:lnTo>
                  <a:lnTo>
                    <a:pt x="11801" y="7078"/>
                  </a:lnTo>
                  <a:lnTo>
                    <a:pt x="12127" y="6983"/>
                  </a:lnTo>
                  <a:lnTo>
                    <a:pt x="12452" y="6868"/>
                  </a:lnTo>
                  <a:lnTo>
                    <a:pt x="12768" y="6743"/>
                  </a:lnTo>
                  <a:lnTo>
                    <a:pt x="13084" y="6609"/>
                  </a:lnTo>
                  <a:lnTo>
                    <a:pt x="13391" y="6456"/>
                  </a:lnTo>
                  <a:lnTo>
                    <a:pt x="13688" y="6303"/>
                  </a:lnTo>
                  <a:lnTo>
                    <a:pt x="13985" y="6130"/>
                  </a:lnTo>
                  <a:lnTo>
                    <a:pt x="14263" y="5958"/>
                  </a:lnTo>
                  <a:lnTo>
                    <a:pt x="14550" y="5766"/>
                  </a:lnTo>
                  <a:lnTo>
                    <a:pt x="14818" y="5575"/>
                  </a:lnTo>
                  <a:lnTo>
                    <a:pt x="15086" y="5364"/>
                  </a:lnTo>
                  <a:lnTo>
                    <a:pt x="15335" y="5144"/>
                  </a:lnTo>
                  <a:lnTo>
                    <a:pt x="15584" y="4923"/>
                  </a:lnTo>
                  <a:lnTo>
                    <a:pt x="15824" y="4693"/>
                  </a:lnTo>
                  <a:lnTo>
                    <a:pt x="16054" y="4444"/>
                  </a:lnTo>
                  <a:lnTo>
                    <a:pt x="16274" y="4195"/>
                  </a:lnTo>
                  <a:lnTo>
                    <a:pt x="16494" y="3937"/>
                  </a:lnTo>
                  <a:lnTo>
                    <a:pt x="16695" y="3669"/>
                  </a:lnTo>
                  <a:lnTo>
                    <a:pt x="16887" y="3400"/>
                  </a:lnTo>
                  <a:lnTo>
                    <a:pt x="17069" y="3113"/>
                  </a:lnTo>
                  <a:lnTo>
                    <a:pt x="17241" y="2826"/>
                  </a:lnTo>
                  <a:lnTo>
                    <a:pt x="17404" y="2529"/>
                  </a:lnTo>
                  <a:lnTo>
                    <a:pt x="17548" y="2222"/>
                  </a:lnTo>
                  <a:lnTo>
                    <a:pt x="17691" y="1916"/>
                  </a:lnTo>
                  <a:lnTo>
                    <a:pt x="17816" y="1600"/>
                  </a:lnTo>
                  <a:lnTo>
                    <a:pt x="17931" y="1284"/>
                  </a:lnTo>
                  <a:lnTo>
                    <a:pt x="18036" y="948"/>
                  </a:lnTo>
                  <a:lnTo>
                    <a:pt x="18123" y="623"/>
                  </a:lnTo>
                  <a:lnTo>
                    <a:pt x="18199" y="278"/>
                  </a:lnTo>
                  <a:lnTo>
                    <a:pt x="18218" y="211"/>
                  </a:lnTo>
                  <a:lnTo>
                    <a:pt x="17749" y="182"/>
                  </a:lnTo>
                  <a:lnTo>
                    <a:pt x="17136" y="163"/>
                  </a:lnTo>
                  <a:lnTo>
                    <a:pt x="15575" y="125"/>
                  </a:lnTo>
                  <a:lnTo>
                    <a:pt x="13611" y="86"/>
                  </a:lnTo>
                  <a:lnTo>
                    <a:pt x="11351" y="58"/>
                  </a:lnTo>
                  <a:lnTo>
                    <a:pt x="8889" y="29"/>
                  </a:lnTo>
                  <a:lnTo>
                    <a:pt x="6322" y="10"/>
                  </a:lnTo>
                  <a:lnTo>
                    <a:pt x="37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956;p26">
              <a:extLst>
                <a:ext uri="{FF2B5EF4-FFF2-40B4-BE49-F238E27FC236}">
                  <a16:creationId xmlns:a16="http://schemas.microsoft.com/office/drawing/2014/main" id="{C00BFF83-2CC8-4468-A8F2-867866ECE481}"/>
                </a:ext>
              </a:extLst>
            </p:cNvPr>
            <p:cNvSpPr/>
            <p:nvPr/>
          </p:nvSpPr>
          <p:spPr>
            <a:xfrm>
              <a:off x="7773602" y="1679393"/>
              <a:ext cx="218925" cy="431399"/>
            </a:xfrm>
            <a:custGeom>
              <a:avLst/>
              <a:gdLst/>
              <a:ahLst/>
              <a:cxnLst/>
              <a:rect l="l" t="t" r="r" b="b"/>
              <a:pathLst>
                <a:path w="5566" h="10968" extrusionOk="0">
                  <a:moveTo>
                    <a:pt x="2204" y="0"/>
                  </a:moveTo>
                  <a:lnTo>
                    <a:pt x="1" y="3314"/>
                  </a:lnTo>
                  <a:lnTo>
                    <a:pt x="96" y="3669"/>
                  </a:lnTo>
                  <a:lnTo>
                    <a:pt x="173" y="4004"/>
                  </a:lnTo>
                  <a:lnTo>
                    <a:pt x="250" y="4339"/>
                  </a:lnTo>
                  <a:lnTo>
                    <a:pt x="317" y="4665"/>
                  </a:lnTo>
                  <a:lnTo>
                    <a:pt x="374" y="4981"/>
                  </a:lnTo>
                  <a:lnTo>
                    <a:pt x="422" y="5297"/>
                  </a:lnTo>
                  <a:lnTo>
                    <a:pt x="499" y="5881"/>
                  </a:lnTo>
                  <a:lnTo>
                    <a:pt x="556" y="6437"/>
                  </a:lnTo>
                  <a:lnTo>
                    <a:pt x="585" y="6954"/>
                  </a:lnTo>
                  <a:lnTo>
                    <a:pt x="595" y="7433"/>
                  </a:lnTo>
                  <a:lnTo>
                    <a:pt x="595" y="7864"/>
                  </a:lnTo>
                  <a:lnTo>
                    <a:pt x="575" y="8247"/>
                  </a:lnTo>
                  <a:lnTo>
                    <a:pt x="556" y="8592"/>
                  </a:lnTo>
                  <a:lnTo>
                    <a:pt x="528" y="8889"/>
                  </a:lnTo>
                  <a:lnTo>
                    <a:pt x="499" y="9128"/>
                  </a:lnTo>
                  <a:lnTo>
                    <a:pt x="441" y="9463"/>
                  </a:lnTo>
                  <a:lnTo>
                    <a:pt x="413" y="9578"/>
                  </a:lnTo>
                  <a:lnTo>
                    <a:pt x="413" y="9770"/>
                  </a:lnTo>
                  <a:lnTo>
                    <a:pt x="422" y="9952"/>
                  </a:lnTo>
                  <a:lnTo>
                    <a:pt x="451" y="10115"/>
                  </a:lnTo>
                  <a:lnTo>
                    <a:pt x="489" y="10258"/>
                  </a:lnTo>
                  <a:lnTo>
                    <a:pt x="528" y="10392"/>
                  </a:lnTo>
                  <a:lnTo>
                    <a:pt x="585" y="10507"/>
                  </a:lnTo>
                  <a:lnTo>
                    <a:pt x="652" y="10603"/>
                  </a:lnTo>
                  <a:lnTo>
                    <a:pt x="729" y="10699"/>
                  </a:lnTo>
                  <a:lnTo>
                    <a:pt x="815" y="10766"/>
                  </a:lnTo>
                  <a:lnTo>
                    <a:pt x="911" y="10833"/>
                  </a:lnTo>
                  <a:lnTo>
                    <a:pt x="1006" y="10881"/>
                  </a:lnTo>
                  <a:lnTo>
                    <a:pt x="1112" y="10919"/>
                  </a:lnTo>
                  <a:lnTo>
                    <a:pt x="1227" y="10948"/>
                  </a:lnTo>
                  <a:lnTo>
                    <a:pt x="1351" y="10958"/>
                  </a:lnTo>
                  <a:lnTo>
                    <a:pt x="1476" y="10967"/>
                  </a:lnTo>
                  <a:lnTo>
                    <a:pt x="1610" y="10958"/>
                  </a:lnTo>
                  <a:lnTo>
                    <a:pt x="1744" y="10948"/>
                  </a:lnTo>
                  <a:lnTo>
                    <a:pt x="1888" y="10919"/>
                  </a:lnTo>
                  <a:lnTo>
                    <a:pt x="2031" y="10890"/>
                  </a:lnTo>
                  <a:lnTo>
                    <a:pt x="2175" y="10852"/>
                  </a:lnTo>
                  <a:lnTo>
                    <a:pt x="2328" y="10804"/>
                  </a:lnTo>
                  <a:lnTo>
                    <a:pt x="2481" y="10747"/>
                  </a:lnTo>
                  <a:lnTo>
                    <a:pt x="2788" y="10622"/>
                  </a:lnTo>
                  <a:lnTo>
                    <a:pt x="3094" y="10469"/>
                  </a:lnTo>
                  <a:lnTo>
                    <a:pt x="3401" y="10297"/>
                  </a:lnTo>
                  <a:lnTo>
                    <a:pt x="3707" y="10105"/>
                  </a:lnTo>
                  <a:lnTo>
                    <a:pt x="3995" y="9904"/>
                  </a:lnTo>
                  <a:lnTo>
                    <a:pt x="4177" y="9770"/>
                  </a:lnTo>
                  <a:lnTo>
                    <a:pt x="4349" y="9636"/>
                  </a:lnTo>
                  <a:lnTo>
                    <a:pt x="4512" y="9492"/>
                  </a:lnTo>
                  <a:lnTo>
                    <a:pt x="4656" y="9348"/>
                  </a:lnTo>
                  <a:lnTo>
                    <a:pt x="4799" y="9205"/>
                  </a:lnTo>
                  <a:lnTo>
                    <a:pt x="4924" y="9071"/>
                  </a:lnTo>
                  <a:lnTo>
                    <a:pt x="5154" y="8802"/>
                  </a:lnTo>
                  <a:lnTo>
                    <a:pt x="5336" y="8573"/>
                  </a:lnTo>
                  <a:lnTo>
                    <a:pt x="5460" y="8391"/>
                  </a:lnTo>
                  <a:lnTo>
                    <a:pt x="5566" y="8237"/>
                  </a:lnTo>
                  <a:lnTo>
                    <a:pt x="5336" y="7998"/>
                  </a:lnTo>
                  <a:lnTo>
                    <a:pt x="5115" y="7739"/>
                  </a:lnTo>
                  <a:lnTo>
                    <a:pt x="4895" y="7471"/>
                  </a:lnTo>
                  <a:lnTo>
                    <a:pt x="4694" y="7184"/>
                  </a:lnTo>
                  <a:lnTo>
                    <a:pt x="4502" y="6887"/>
                  </a:lnTo>
                  <a:lnTo>
                    <a:pt x="4311" y="6571"/>
                  </a:lnTo>
                  <a:lnTo>
                    <a:pt x="4138" y="6255"/>
                  </a:lnTo>
                  <a:lnTo>
                    <a:pt x="3966" y="5919"/>
                  </a:lnTo>
                  <a:lnTo>
                    <a:pt x="3813" y="5584"/>
                  </a:lnTo>
                  <a:lnTo>
                    <a:pt x="3660" y="5249"/>
                  </a:lnTo>
                  <a:lnTo>
                    <a:pt x="3516" y="4904"/>
                  </a:lnTo>
                  <a:lnTo>
                    <a:pt x="3382" y="4559"/>
                  </a:lnTo>
                  <a:lnTo>
                    <a:pt x="3257" y="4215"/>
                  </a:lnTo>
                  <a:lnTo>
                    <a:pt x="3142" y="3879"/>
                  </a:lnTo>
                  <a:lnTo>
                    <a:pt x="3037" y="3544"/>
                  </a:lnTo>
                  <a:lnTo>
                    <a:pt x="2932" y="3209"/>
                  </a:lnTo>
                  <a:lnTo>
                    <a:pt x="2750" y="2567"/>
                  </a:lnTo>
                  <a:lnTo>
                    <a:pt x="2596" y="1964"/>
                  </a:lnTo>
                  <a:lnTo>
                    <a:pt x="2472" y="1427"/>
                  </a:lnTo>
                  <a:lnTo>
                    <a:pt x="2376" y="948"/>
                  </a:lnTo>
                  <a:lnTo>
                    <a:pt x="2299" y="556"/>
                  </a:lnTo>
                  <a:lnTo>
                    <a:pt x="2242" y="259"/>
                  </a:lnTo>
                  <a:lnTo>
                    <a:pt x="2204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957;p26">
              <a:extLst>
                <a:ext uri="{FF2B5EF4-FFF2-40B4-BE49-F238E27FC236}">
                  <a16:creationId xmlns:a16="http://schemas.microsoft.com/office/drawing/2014/main" id="{A5327FA9-C083-4E4D-9B73-7EF02A54FC6C}"/>
                </a:ext>
              </a:extLst>
            </p:cNvPr>
            <p:cNvSpPr/>
            <p:nvPr/>
          </p:nvSpPr>
          <p:spPr>
            <a:xfrm>
              <a:off x="7603337" y="1639826"/>
              <a:ext cx="309350" cy="325516"/>
            </a:xfrm>
            <a:custGeom>
              <a:avLst/>
              <a:gdLst/>
              <a:ahLst/>
              <a:cxnLst/>
              <a:rect l="l" t="t" r="r" b="b"/>
              <a:pathLst>
                <a:path w="7865" h="8276" extrusionOk="0">
                  <a:moveTo>
                    <a:pt x="6169" y="0"/>
                  </a:moveTo>
                  <a:lnTo>
                    <a:pt x="6015" y="29"/>
                  </a:lnTo>
                  <a:lnTo>
                    <a:pt x="5853" y="58"/>
                  </a:lnTo>
                  <a:lnTo>
                    <a:pt x="5517" y="154"/>
                  </a:lnTo>
                  <a:lnTo>
                    <a:pt x="5335" y="192"/>
                  </a:lnTo>
                  <a:lnTo>
                    <a:pt x="5153" y="230"/>
                  </a:lnTo>
                  <a:lnTo>
                    <a:pt x="4962" y="259"/>
                  </a:lnTo>
                  <a:lnTo>
                    <a:pt x="4761" y="278"/>
                  </a:lnTo>
                  <a:lnTo>
                    <a:pt x="4358" y="297"/>
                  </a:lnTo>
                  <a:lnTo>
                    <a:pt x="3947" y="326"/>
                  </a:lnTo>
                  <a:lnTo>
                    <a:pt x="3535" y="364"/>
                  </a:lnTo>
                  <a:lnTo>
                    <a:pt x="3123" y="412"/>
                  </a:lnTo>
                  <a:lnTo>
                    <a:pt x="2721" y="470"/>
                  </a:lnTo>
                  <a:lnTo>
                    <a:pt x="2328" y="527"/>
                  </a:lnTo>
                  <a:lnTo>
                    <a:pt x="1590" y="652"/>
                  </a:lnTo>
                  <a:lnTo>
                    <a:pt x="949" y="767"/>
                  </a:lnTo>
                  <a:lnTo>
                    <a:pt x="451" y="872"/>
                  </a:lnTo>
                  <a:lnTo>
                    <a:pt x="0" y="968"/>
                  </a:lnTo>
                  <a:lnTo>
                    <a:pt x="144" y="1408"/>
                  </a:lnTo>
                  <a:lnTo>
                    <a:pt x="508" y="2510"/>
                  </a:lnTo>
                  <a:lnTo>
                    <a:pt x="738" y="3190"/>
                  </a:lnTo>
                  <a:lnTo>
                    <a:pt x="997" y="3908"/>
                  </a:lnTo>
                  <a:lnTo>
                    <a:pt x="1265" y="4617"/>
                  </a:lnTo>
                  <a:lnTo>
                    <a:pt x="1533" y="5268"/>
                  </a:lnTo>
                  <a:lnTo>
                    <a:pt x="1638" y="5508"/>
                  </a:lnTo>
                  <a:lnTo>
                    <a:pt x="1763" y="5757"/>
                  </a:lnTo>
                  <a:lnTo>
                    <a:pt x="1916" y="5996"/>
                  </a:lnTo>
                  <a:lnTo>
                    <a:pt x="2079" y="6255"/>
                  </a:lnTo>
                  <a:lnTo>
                    <a:pt x="2261" y="6494"/>
                  </a:lnTo>
                  <a:lnTo>
                    <a:pt x="2452" y="6743"/>
                  </a:lnTo>
                  <a:lnTo>
                    <a:pt x="2654" y="6983"/>
                  </a:lnTo>
                  <a:lnTo>
                    <a:pt x="2874" y="7203"/>
                  </a:lnTo>
                  <a:lnTo>
                    <a:pt x="3094" y="7414"/>
                  </a:lnTo>
                  <a:lnTo>
                    <a:pt x="3324" y="7615"/>
                  </a:lnTo>
                  <a:lnTo>
                    <a:pt x="3563" y="7787"/>
                  </a:lnTo>
                  <a:lnTo>
                    <a:pt x="3803" y="7941"/>
                  </a:lnTo>
                  <a:lnTo>
                    <a:pt x="3927" y="8008"/>
                  </a:lnTo>
                  <a:lnTo>
                    <a:pt x="4052" y="8075"/>
                  </a:lnTo>
                  <a:lnTo>
                    <a:pt x="4176" y="8123"/>
                  </a:lnTo>
                  <a:lnTo>
                    <a:pt x="4291" y="8171"/>
                  </a:lnTo>
                  <a:lnTo>
                    <a:pt x="4416" y="8209"/>
                  </a:lnTo>
                  <a:lnTo>
                    <a:pt x="4540" y="8238"/>
                  </a:lnTo>
                  <a:lnTo>
                    <a:pt x="4665" y="8257"/>
                  </a:lnTo>
                  <a:lnTo>
                    <a:pt x="4780" y="8276"/>
                  </a:lnTo>
                  <a:lnTo>
                    <a:pt x="4943" y="8276"/>
                  </a:lnTo>
                  <a:lnTo>
                    <a:pt x="5106" y="8257"/>
                  </a:lnTo>
                  <a:lnTo>
                    <a:pt x="5259" y="8218"/>
                  </a:lnTo>
                  <a:lnTo>
                    <a:pt x="5412" y="8171"/>
                  </a:lnTo>
                  <a:lnTo>
                    <a:pt x="5556" y="8113"/>
                  </a:lnTo>
                  <a:lnTo>
                    <a:pt x="5709" y="8036"/>
                  </a:lnTo>
                  <a:lnTo>
                    <a:pt x="5843" y="7950"/>
                  </a:lnTo>
                  <a:lnTo>
                    <a:pt x="5987" y="7855"/>
                  </a:lnTo>
                  <a:lnTo>
                    <a:pt x="6111" y="7749"/>
                  </a:lnTo>
                  <a:lnTo>
                    <a:pt x="6236" y="7634"/>
                  </a:lnTo>
                  <a:lnTo>
                    <a:pt x="6360" y="7519"/>
                  </a:lnTo>
                  <a:lnTo>
                    <a:pt x="6475" y="7395"/>
                  </a:lnTo>
                  <a:lnTo>
                    <a:pt x="6581" y="7280"/>
                  </a:lnTo>
                  <a:lnTo>
                    <a:pt x="6676" y="7155"/>
                  </a:lnTo>
                  <a:lnTo>
                    <a:pt x="6849" y="6906"/>
                  </a:lnTo>
                  <a:lnTo>
                    <a:pt x="7021" y="6629"/>
                  </a:lnTo>
                  <a:lnTo>
                    <a:pt x="7174" y="6360"/>
                  </a:lnTo>
                  <a:lnTo>
                    <a:pt x="7308" y="6083"/>
                  </a:lnTo>
                  <a:lnTo>
                    <a:pt x="7423" y="5814"/>
                  </a:lnTo>
                  <a:lnTo>
                    <a:pt x="7529" y="5556"/>
                  </a:lnTo>
                  <a:lnTo>
                    <a:pt x="7615" y="5288"/>
                  </a:lnTo>
                  <a:lnTo>
                    <a:pt x="7682" y="5029"/>
                  </a:lnTo>
                  <a:lnTo>
                    <a:pt x="7749" y="4780"/>
                  </a:lnTo>
                  <a:lnTo>
                    <a:pt x="7787" y="4531"/>
                  </a:lnTo>
                  <a:lnTo>
                    <a:pt x="7826" y="4282"/>
                  </a:lnTo>
                  <a:lnTo>
                    <a:pt x="7845" y="4042"/>
                  </a:lnTo>
                  <a:lnTo>
                    <a:pt x="7854" y="3813"/>
                  </a:lnTo>
                  <a:lnTo>
                    <a:pt x="7864" y="3583"/>
                  </a:lnTo>
                  <a:lnTo>
                    <a:pt x="7854" y="3372"/>
                  </a:lnTo>
                  <a:lnTo>
                    <a:pt x="7845" y="3161"/>
                  </a:lnTo>
                  <a:lnTo>
                    <a:pt x="7826" y="2960"/>
                  </a:lnTo>
                  <a:lnTo>
                    <a:pt x="7797" y="2759"/>
                  </a:lnTo>
                  <a:lnTo>
                    <a:pt x="7768" y="2577"/>
                  </a:lnTo>
                  <a:lnTo>
                    <a:pt x="7701" y="2242"/>
                  </a:lnTo>
                  <a:lnTo>
                    <a:pt x="7625" y="1945"/>
                  </a:lnTo>
                  <a:lnTo>
                    <a:pt x="7548" y="1686"/>
                  </a:lnTo>
                  <a:lnTo>
                    <a:pt x="7471" y="1485"/>
                  </a:lnTo>
                  <a:lnTo>
                    <a:pt x="7404" y="1341"/>
                  </a:lnTo>
                  <a:lnTo>
                    <a:pt x="7347" y="1217"/>
                  </a:lnTo>
                  <a:lnTo>
                    <a:pt x="7270" y="987"/>
                  </a:lnTo>
                  <a:lnTo>
                    <a:pt x="7194" y="776"/>
                  </a:lnTo>
                  <a:lnTo>
                    <a:pt x="7136" y="661"/>
                  </a:lnTo>
                  <a:lnTo>
                    <a:pt x="7079" y="546"/>
                  </a:lnTo>
                  <a:lnTo>
                    <a:pt x="7031" y="451"/>
                  </a:lnTo>
                  <a:lnTo>
                    <a:pt x="6964" y="364"/>
                  </a:lnTo>
                  <a:lnTo>
                    <a:pt x="6906" y="288"/>
                  </a:lnTo>
                  <a:lnTo>
                    <a:pt x="6849" y="221"/>
                  </a:lnTo>
                  <a:lnTo>
                    <a:pt x="6782" y="173"/>
                  </a:lnTo>
                  <a:lnTo>
                    <a:pt x="6724" y="125"/>
                  </a:lnTo>
                  <a:lnTo>
                    <a:pt x="6657" y="87"/>
                  </a:lnTo>
                  <a:lnTo>
                    <a:pt x="6590" y="48"/>
                  </a:lnTo>
                  <a:lnTo>
                    <a:pt x="6523" y="29"/>
                  </a:lnTo>
                  <a:lnTo>
                    <a:pt x="6456" y="10"/>
                  </a:lnTo>
                  <a:lnTo>
                    <a:pt x="6389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958;p26">
              <a:extLst>
                <a:ext uri="{FF2B5EF4-FFF2-40B4-BE49-F238E27FC236}">
                  <a16:creationId xmlns:a16="http://schemas.microsoft.com/office/drawing/2014/main" id="{45622F95-5AA9-4FB7-A112-42BA33FA6A08}"/>
                </a:ext>
              </a:extLst>
            </p:cNvPr>
            <p:cNvSpPr/>
            <p:nvPr/>
          </p:nvSpPr>
          <p:spPr>
            <a:xfrm>
              <a:off x="7868902" y="1648479"/>
              <a:ext cx="64112" cy="110052"/>
            </a:xfrm>
            <a:custGeom>
              <a:avLst/>
              <a:gdLst/>
              <a:ahLst/>
              <a:cxnLst/>
              <a:rect l="l" t="t" r="r" b="b"/>
              <a:pathLst>
                <a:path w="1630" h="2798" extrusionOk="0">
                  <a:moveTo>
                    <a:pt x="624" y="1"/>
                  </a:moveTo>
                  <a:lnTo>
                    <a:pt x="547" y="10"/>
                  </a:lnTo>
                  <a:lnTo>
                    <a:pt x="470" y="29"/>
                  </a:lnTo>
                  <a:lnTo>
                    <a:pt x="394" y="68"/>
                  </a:lnTo>
                  <a:lnTo>
                    <a:pt x="327" y="116"/>
                  </a:lnTo>
                  <a:lnTo>
                    <a:pt x="269" y="173"/>
                  </a:lnTo>
                  <a:lnTo>
                    <a:pt x="212" y="240"/>
                  </a:lnTo>
                  <a:lnTo>
                    <a:pt x="164" y="326"/>
                  </a:lnTo>
                  <a:lnTo>
                    <a:pt x="116" y="422"/>
                  </a:lnTo>
                  <a:lnTo>
                    <a:pt x="78" y="518"/>
                  </a:lnTo>
                  <a:lnTo>
                    <a:pt x="49" y="623"/>
                  </a:lnTo>
                  <a:lnTo>
                    <a:pt x="20" y="738"/>
                  </a:lnTo>
                  <a:lnTo>
                    <a:pt x="11" y="863"/>
                  </a:lnTo>
                  <a:lnTo>
                    <a:pt x="1" y="997"/>
                  </a:lnTo>
                  <a:lnTo>
                    <a:pt x="1" y="1121"/>
                  </a:lnTo>
                  <a:lnTo>
                    <a:pt x="1" y="1265"/>
                  </a:lnTo>
                  <a:lnTo>
                    <a:pt x="20" y="1399"/>
                  </a:lnTo>
                  <a:lnTo>
                    <a:pt x="39" y="1543"/>
                  </a:lnTo>
                  <a:lnTo>
                    <a:pt x="68" y="1686"/>
                  </a:lnTo>
                  <a:lnTo>
                    <a:pt x="106" y="1821"/>
                  </a:lnTo>
                  <a:lnTo>
                    <a:pt x="154" y="1955"/>
                  </a:lnTo>
                  <a:lnTo>
                    <a:pt x="202" y="2079"/>
                  </a:lnTo>
                  <a:lnTo>
                    <a:pt x="260" y="2194"/>
                  </a:lnTo>
                  <a:lnTo>
                    <a:pt x="327" y="2299"/>
                  </a:lnTo>
                  <a:lnTo>
                    <a:pt x="384" y="2395"/>
                  </a:lnTo>
                  <a:lnTo>
                    <a:pt x="461" y="2491"/>
                  </a:lnTo>
                  <a:lnTo>
                    <a:pt x="528" y="2568"/>
                  </a:lnTo>
                  <a:lnTo>
                    <a:pt x="604" y="2635"/>
                  </a:lnTo>
                  <a:lnTo>
                    <a:pt x="681" y="2692"/>
                  </a:lnTo>
                  <a:lnTo>
                    <a:pt x="758" y="2740"/>
                  </a:lnTo>
                  <a:lnTo>
                    <a:pt x="844" y="2769"/>
                  </a:lnTo>
                  <a:lnTo>
                    <a:pt x="920" y="2798"/>
                  </a:lnTo>
                  <a:lnTo>
                    <a:pt x="997" y="2798"/>
                  </a:lnTo>
                  <a:lnTo>
                    <a:pt x="1083" y="2788"/>
                  </a:lnTo>
                  <a:lnTo>
                    <a:pt x="1160" y="2769"/>
                  </a:lnTo>
                  <a:lnTo>
                    <a:pt x="1237" y="2731"/>
                  </a:lnTo>
                  <a:lnTo>
                    <a:pt x="1304" y="2683"/>
                  </a:lnTo>
                  <a:lnTo>
                    <a:pt x="1361" y="2625"/>
                  </a:lnTo>
                  <a:lnTo>
                    <a:pt x="1419" y="2549"/>
                  </a:lnTo>
                  <a:lnTo>
                    <a:pt x="1466" y="2472"/>
                  </a:lnTo>
                  <a:lnTo>
                    <a:pt x="1514" y="2376"/>
                  </a:lnTo>
                  <a:lnTo>
                    <a:pt x="1553" y="2280"/>
                  </a:lnTo>
                  <a:lnTo>
                    <a:pt x="1581" y="2175"/>
                  </a:lnTo>
                  <a:lnTo>
                    <a:pt x="1601" y="2050"/>
                  </a:lnTo>
                  <a:lnTo>
                    <a:pt x="1620" y="1936"/>
                  </a:lnTo>
                  <a:lnTo>
                    <a:pt x="1629" y="1801"/>
                  </a:lnTo>
                  <a:lnTo>
                    <a:pt x="1629" y="1667"/>
                  </a:lnTo>
                  <a:lnTo>
                    <a:pt x="1629" y="1533"/>
                  </a:lnTo>
                  <a:lnTo>
                    <a:pt x="1610" y="1390"/>
                  </a:lnTo>
                  <a:lnTo>
                    <a:pt x="1591" y="1246"/>
                  </a:lnTo>
                  <a:lnTo>
                    <a:pt x="1553" y="1112"/>
                  </a:lnTo>
                  <a:lnTo>
                    <a:pt x="1514" y="968"/>
                  </a:lnTo>
                  <a:lnTo>
                    <a:pt x="1476" y="844"/>
                  </a:lnTo>
                  <a:lnTo>
                    <a:pt x="1419" y="719"/>
                  </a:lnTo>
                  <a:lnTo>
                    <a:pt x="1371" y="604"/>
                  </a:lnTo>
                  <a:lnTo>
                    <a:pt x="1304" y="499"/>
                  </a:lnTo>
                  <a:lnTo>
                    <a:pt x="1237" y="393"/>
                  </a:lnTo>
                  <a:lnTo>
                    <a:pt x="1169" y="307"/>
                  </a:lnTo>
                  <a:lnTo>
                    <a:pt x="1102" y="231"/>
                  </a:lnTo>
                  <a:lnTo>
                    <a:pt x="1026" y="164"/>
                  </a:lnTo>
                  <a:lnTo>
                    <a:pt x="949" y="106"/>
                  </a:lnTo>
                  <a:lnTo>
                    <a:pt x="873" y="58"/>
                  </a:lnTo>
                  <a:lnTo>
                    <a:pt x="786" y="20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959;p26">
              <a:extLst>
                <a:ext uri="{FF2B5EF4-FFF2-40B4-BE49-F238E27FC236}">
                  <a16:creationId xmlns:a16="http://schemas.microsoft.com/office/drawing/2014/main" id="{939D60DD-31A5-486E-91B6-FA557CEBF274}"/>
                </a:ext>
              </a:extLst>
            </p:cNvPr>
            <p:cNvSpPr/>
            <p:nvPr/>
          </p:nvSpPr>
          <p:spPr>
            <a:xfrm>
              <a:off x="7730652" y="1771311"/>
              <a:ext cx="42243" cy="79884"/>
            </a:xfrm>
            <a:custGeom>
              <a:avLst/>
              <a:gdLst/>
              <a:ahLst/>
              <a:cxnLst/>
              <a:rect l="l" t="t" r="r" b="b"/>
              <a:pathLst>
                <a:path w="1074" h="2031" extrusionOk="0">
                  <a:moveTo>
                    <a:pt x="1" y="0"/>
                  </a:moveTo>
                  <a:lnTo>
                    <a:pt x="77" y="211"/>
                  </a:lnTo>
                  <a:lnTo>
                    <a:pt x="144" y="422"/>
                  </a:lnTo>
                  <a:lnTo>
                    <a:pt x="192" y="632"/>
                  </a:lnTo>
                  <a:lnTo>
                    <a:pt x="231" y="843"/>
                  </a:lnTo>
                  <a:lnTo>
                    <a:pt x="259" y="1063"/>
                  </a:lnTo>
                  <a:lnTo>
                    <a:pt x="269" y="1274"/>
                  </a:lnTo>
                  <a:lnTo>
                    <a:pt x="279" y="1494"/>
                  </a:lnTo>
                  <a:lnTo>
                    <a:pt x="269" y="1705"/>
                  </a:lnTo>
                  <a:lnTo>
                    <a:pt x="298" y="1791"/>
                  </a:lnTo>
                  <a:lnTo>
                    <a:pt x="336" y="1868"/>
                  </a:lnTo>
                  <a:lnTo>
                    <a:pt x="394" y="1935"/>
                  </a:lnTo>
                  <a:lnTo>
                    <a:pt x="461" y="1983"/>
                  </a:lnTo>
                  <a:lnTo>
                    <a:pt x="537" y="2021"/>
                  </a:lnTo>
                  <a:lnTo>
                    <a:pt x="623" y="2031"/>
                  </a:lnTo>
                  <a:lnTo>
                    <a:pt x="710" y="2031"/>
                  </a:lnTo>
                  <a:lnTo>
                    <a:pt x="796" y="2012"/>
                  </a:lnTo>
                  <a:lnTo>
                    <a:pt x="882" y="1973"/>
                  </a:lnTo>
                  <a:lnTo>
                    <a:pt x="959" y="1916"/>
                  </a:lnTo>
                  <a:lnTo>
                    <a:pt x="1016" y="1849"/>
                  </a:lnTo>
                  <a:lnTo>
                    <a:pt x="1054" y="1772"/>
                  </a:lnTo>
                  <a:lnTo>
                    <a:pt x="1074" y="1686"/>
                  </a:lnTo>
                  <a:lnTo>
                    <a:pt x="1074" y="1590"/>
                  </a:lnTo>
                  <a:lnTo>
                    <a:pt x="1054" y="1504"/>
                  </a:lnTo>
                  <a:lnTo>
                    <a:pt x="1016" y="14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6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960;p26">
              <a:extLst>
                <a:ext uri="{FF2B5EF4-FFF2-40B4-BE49-F238E27FC236}">
                  <a16:creationId xmlns:a16="http://schemas.microsoft.com/office/drawing/2014/main" id="{439CF891-575B-435A-8DA2-BA517B012168}"/>
                </a:ext>
              </a:extLst>
            </p:cNvPr>
            <p:cNvSpPr/>
            <p:nvPr/>
          </p:nvSpPr>
          <p:spPr>
            <a:xfrm>
              <a:off x="7484280" y="1425864"/>
              <a:ext cx="326656" cy="355644"/>
            </a:xfrm>
            <a:custGeom>
              <a:avLst/>
              <a:gdLst/>
              <a:ahLst/>
              <a:cxnLst/>
              <a:rect l="l" t="t" r="r" b="b"/>
              <a:pathLst>
                <a:path w="8305" h="9042" extrusionOk="0">
                  <a:moveTo>
                    <a:pt x="4502" y="0"/>
                  </a:moveTo>
                  <a:lnTo>
                    <a:pt x="4225" y="29"/>
                  </a:lnTo>
                  <a:lnTo>
                    <a:pt x="3937" y="58"/>
                  </a:lnTo>
                  <a:lnTo>
                    <a:pt x="3640" y="115"/>
                  </a:lnTo>
                  <a:lnTo>
                    <a:pt x="3487" y="153"/>
                  </a:lnTo>
                  <a:lnTo>
                    <a:pt x="3343" y="192"/>
                  </a:lnTo>
                  <a:lnTo>
                    <a:pt x="3200" y="249"/>
                  </a:lnTo>
                  <a:lnTo>
                    <a:pt x="3056" y="307"/>
                  </a:lnTo>
                  <a:lnTo>
                    <a:pt x="2912" y="374"/>
                  </a:lnTo>
                  <a:lnTo>
                    <a:pt x="2769" y="450"/>
                  </a:lnTo>
                  <a:lnTo>
                    <a:pt x="2635" y="527"/>
                  </a:lnTo>
                  <a:lnTo>
                    <a:pt x="2501" y="623"/>
                  </a:lnTo>
                  <a:lnTo>
                    <a:pt x="2367" y="718"/>
                  </a:lnTo>
                  <a:lnTo>
                    <a:pt x="2232" y="824"/>
                  </a:lnTo>
                  <a:lnTo>
                    <a:pt x="2108" y="929"/>
                  </a:lnTo>
                  <a:lnTo>
                    <a:pt x="1983" y="1044"/>
                  </a:lnTo>
                  <a:lnTo>
                    <a:pt x="1859" y="1159"/>
                  </a:lnTo>
                  <a:lnTo>
                    <a:pt x="1734" y="1284"/>
                  </a:lnTo>
                  <a:lnTo>
                    <a:pt x="1504" y="1552"/>
                  </a:lnTo>
                  <a:lnTo>
                    <a:pt x="1284" y="1839"/>
                  </a:lnTo>
                  <a:lnTo>
                    <a:pt x="1083" y="2136"/>
                  </a:lnTo>
                  <a:lnTo>
                    <a:pt x="892" y="2452"/>
                  </a:lnTo>
                  <a:lnTo>
                    <a:pt x="719" y="2787"/>
                  </a:lnTo>
                  <a:lnTo>
                    <a:pt x="566" y="3123"/>
                  </a:lnTo>
                  <a:lnTo>
                    <a:pt x="422" y="3467"/>
                  </a:lnTo>
                  <a:lnTo>
                    <a:pt x="298" y="3822"/>
                  </a:lnTo>
                  <a:lnTo>
                    <a:pt x="202" y="4176"/>
                  </a:lnTo>
                  <a:lnTo>
                    <a:pt x="116" y="4531"/>
                  </a:lnTo>
                  <a:lnTo>
                    <a:pt x="58" y="4894"/>
                  </a:lnTo>
                  <a:lnTo>
                    <a:pt x="10" y="5249"/>
                  </a:lnTo>
                  <a:lnTo>
                    <a:pt x="1" y="5603"/>
                  </a:lnTo>
                  <a:lnTo>
                    <a:pt x="1" y="5776"/>
                  </a:lnTo>
                  <a:lnTo>
                    <a:pt x="1" y="5948"/>
                  </a:lnTo>
                  <a:lnTo>
                    <a:pt x="10" y="6120"/>
                  </a:lnTo>
                  <a:lnTo>
                    <a:pt x="29" y="6283"/>
                  </a:lnTo>
                  <a:lnTo>
                    <a:pt x="58" y="6446"/>
                  </a:lnTo>
                  <a:lnTo>
                    <a:pt x="87" y="6609"/>
                  </a:lnTo>
                  <a:lnTo>
                    <a:pt x="125" y="6772"/>
                  </a:lnTo>
                  <a:lnTo>
                    <a:pt x="173" y="6925"/>
                  </a:lnTo>
                  <a:lnTo>
                    <a:pt x="221" y="7078"/>
                  </a:lnTo>
                  <a:lnTo>
                    <a:pt x="279" y="7222"/>
                  </a:lnTo>
                  <a:lnTo>
                    <a:pt x="346" y="7366"/>
                  </a:lnTo>
                  <a:lnTo>
                    <a:pt x="413" y="7509"/>
                  </a:lnTo>
                  <a:lnTo>
                    <a:pt x="499" y="7643"/>
                  </a:lnTo>
                  <a:lnTo>
                    <a:pt x="585" y="7778"/>
                  </a:lnTo>
                  <a:lnTo>
                    <a:pt x="671" y="7902"/>
                  </a:lnTo>
                  <a:lnTo>
                    <a:pt x="777" y="8017"/>
                  </a:lnTo>
                  <a:lnTo>
                    <a:pt x="882" y="8132"/>
                  </a:lnTo>
                  <a:lnTo>
                    <a:pt x="1006" y="8237"/>
                  </a:lnTo>
                  <a:lnTo>
                    <a:pt x="1131" y="8343"/>
                  </a:lnTo>
                  <a:lnTo>
                    <a:pt x="1255" y="8438"/>
                  </a:lnTo>
                  <a:lnTo>
                    <a:pt x="1399" y="8525"/>
                  </a:lnTo>
                  <a:lnTo>
                    <a:pt x="1552" y="8601"/>
                  </a:lnTo>
                  <a:lnTo>
                    <a:pt x="1706" y="8678"/>
                  </a:lnTo>
                  <a:lnTo>
                    <a:pt x="1868" y="8745"/>
                  </a:lnTo>
                  <a:lnTo>
                    <a:pt x="2041" y="8802"/>
                  </a:lnTo>
                  <a:lnTo>
                    <a:pt x="2204" y="8860"/>
                  </a:lnTo>
                  <a:lnTo>
                    <a:pt x="2367" y="8908"/>
                  </a:lnTo>
                  <a:lnTo>
                    <a:pt x="2529" y="8946"/>
                  </a:lnTo>
                  <a:lnTo>
                    <a:pt x="2692" y="8975"/>
                  </a:lnTo>
                  <a:lnTo>
                    <a:pt x="2855" y="9004"/>
                  </a:lnTo>
                  <a:lnTo>
                    <a:pt x="3008" y="9023"/>
                  </a:lnTo>
                  <a:lnTo>
                    <a:pt x="3162" y="9032"/>
                  </a:lnTo>
                  <a:lnTo>
                    <a:pt x="3315" y="9042"/>
                  </a:lnTo>
                  <a:lnTo>
                    <a:pt x="3621" y="9042"/>
                  </a:lnTo>
                  <a:lnTo>
                    <a:pt x="3765" y="9032"/>
                  </a:lnTo>
                  <a:lnTo>
                    <a:pt x="4052" y="8994"/>
                  </a:lnTo>
                  <a:lnTo>
                    <a:pt x="4330" y="8936"/>
                  </a:lnTo>
                  <a:lnTo>
                    <a:pt x="4598" y="8860"/>
                  </a:lnTo>
                  <a:lnTo>
                    <a:pt x="4857" y="8754"/>
                  </a:lnTo>
                  <a:lnTo>
                    <a:pt x="5115" y="8640"/>
                  </a:lnTo>
                  <a:lnTo>
                    <a:pt x="5355" y="8505"/>
                  </a:lnTo>
                  <a:lnTo>
                    <a:pt x="5594" y="8362"/>
                  </a:lnTo>
                  <a:lnTo>
                    <a:pt x="5824" y="8189"/>
                  </a:lnTo>
                  <a:lnTo>
                    <a:pt x="6035" y="8007"/>
                  </a:lnTo>
                  <a:lnTo>
                    <a:pt x="6246" y="7816"/>
                  </a:lnTo>
                  <a:lnTo>
                    <a:pt x="6447" y="7605"/>
                  </a:lnTo>
                  <a:lnTo>
                    <a:pt x="6638" y="7394"/>
                  </a:lnTo>
                  <a:lnTo>
                    <a:pt x="6811" y="7165"/>
                  </a:lnTo>
                  <a:lnTo>
                    <a:pt x="6983" y="6925"/>
                  </a:lnTo>
                  <a:lnTo>
                    <a:pt x="7146" y="6676"/>
                  </a:lnTo>
                  <a:lnTo>
                    <a:pt x="7299" y="6417"/>
                  </a:lnTo>
                  <a:lnTo>
                    <a:pt x="7443" y="6149"/>
                  </a:lnTo>
                  <a:lnTo>
                    <a:pt x="7577" y="5881"/>
                  </a:lnTo>
                  <a:lnTo>
                    <a:pt x="7702" y="5613"/>
                  </a:lnTo>
                  <a:lnTo>
                    <a:pt x="7807" y="5335"/>
                  </a:lnTo>
                  <a:lnTo>
                    <a:pt x="7912" y="5048"/>
                  </a:lnTo>
                  <a:lnTo>
                    <a:pt x="8008" y="4770"/>
                  </a:lnTo>
                  <a:lnTo>
                    <a:pt x="8085" y="4483"/>
                  </a:lnTo>
                  <a:lnTo>
                    <a:pt x="8161" y="4195"/>
                  </a:lnTo>
                  <a:lnTo>
                    <a:pt x="8219" y="3908"/>
                  </a:lnTo>
                  <a:lnTo>
                    <a:pt x="8276" y="3630"/>
                  </a:lnTo>
                  <a:lnTo>
                    <a:pt x="8295" y="3458"/>
                  </a:lnTo>
                  <a:lnTo>
                    <a:pt x="8305" y="3285"/>
                  </a:lnTo>
                  <a:lnTo>
                    <a:pt x="8305" y="3103"/>
                  </a:lnTo>
                  <a:lnTo>
                    <a:pt x="8286" y="2921"/>
                  </a:lnTo>
                  <a:lnTo>
                    <a:pt x="8267" y="2749"/>
                  </a:lnTo>
                  <a:lnTo>
                    <a:pt x="8228" y="2567"/>
                  </a:lnTo>
                  <a:lnTo>
                    <a:pt x="8180" y="2395"/>
                  </a:lnTo>
                  <a:lnTo>
                    <a:pt x="8123" y="2213"/>
                  </a:lnTo>
                  <a:lnTo>
                    <a:pt x="8056" y="2040"/>
                  </a:lnTo>
                  <a:lnTo>
                    <a:pt x="7970" y="1868"/>
                  </a:lnTo>
                  <a:lnTo>
                    <a:pt x="7884" y="1705"/>
                  </a:lnTo>
                  <a:lnTo>
                    <a:pt x="7778" y="1542"/>
                  </a:lnTo>
                  <a:lnTo>
                    <a:pt x="7673" y="1379"/>
                  </a:lnTo>
                  <a:lnTo>
                    <a:pt x="7548" y="1226"/>
                  </a:lnTo>
                  <a:lnTo>
                    <a:pt x="7414" y="1073"/>
                  </a:lnTo>
                  <a:lnTo>
                    <a:pt x="7271" y="939"/>
                  </a:lnTo>
                  <a:lnTo>
                    <a:pt x="7117" y="805"/>
                  </a:lnTo>
                  <a:lnTo>
                    <a:pt x="6954" y="680"/>
                  </a:lnTo>
                  <a:lnTo>
                    <a:pt x="6772" y="556"/>
                  </a:lnTo>
                  <a:lnTo>
                    <a:pt x="6590" y="450"/>
                  </a:lnTo>
                  <a:lnTo>
                    <a:pt x="6399" y="354"/>
                  </a:lnTo>
                  <a:lnTo>
                    <a:pt x="6198" y="268"/>
                  </a:lnTo>
                  <a:lnTo>
                    <a:pt x="5977" y="192"/>
                  </a:lnTo>
                  <a:lnTo>
                    <a:pt x="5757" y="125"/>
                  </a:lnTo>
                  <a:lnTo>
                    <a:pt x="5527" y="77"/>
                  </a:lnTo>
                  <a:lnTo>
                    <a:pt x="5278" y="38"/>
                  </a:lnTo>
                  <a:lnTo>
                    <a:pt x="5029" y="10"/>
                  </a:lnTo>
                  <a:lnTo>
                    <a:pt x="47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961;p26">
              <a:extLst>
                <a:ext uri="{FF2B5EF4-FFF2-40B4-BE49-F238E27FC236}">
                  <a16:creationId xmlns:a16="http://schemas.microsoft.com/office/drawing/2014/main" id="{BD52F0FD-41B1-46ED-907D-3331823951CC}"/>
                </a:ext>
              </a:extLst>
            </p:cNvPr>
            <p:cNvSpPr/>
            <p:nvPr/>
          </p:nvSpPr>
          <p:spPr>
            <a:xfrm>
              <a:off x="7748352" y="1861340"/>
              <a:ext cx="54672" cy="30168"/>
            </a:xfrm>
            <a:custGeom>
              <a:avLst/>
              <a:gdLst/>
              <a:ahLst/>
              <a:cxnLst/>
              <a:rect l="l" t="t" r="r" b="b"/>
              <a:pathLst>
                <a:path w="1390" h="767" extrusionOk="0">
                  <a:moveTo>
                    <a:pt x="796" y="0"/>
                  </a:moveTo>
                  <a:lnTo>
                    <a:pt x="700" y="10"/>
                  </a:lnTo>
                  <a:lnTo>
                    <a:pt x="595" y="29"/>
                  </a:lnTo>
                  <a:lnTo>
                    <a:pt x="489" y="58"/>
                  </a:lnTo>
                  <a:lnTo>
                    <a:pt x="394" y="115"/>
                  </a:lnTo>
                  <a:lnTo>
                    <a:pt x="298" y="173"/>
                  </a:lnTo>
                  <a:lnTo>
                    <a:pt x="221" y="249"/>
                  </a:lnTo>
                  <a:lnTo>
                    <a:pt x="145" y="326"/>
                  </a:lnTo>
                  <a:lnTo>
                    <a:pt x="87" y="422"/>
                  </a:lnTo>
                  <a:lnTo>
                    <a:pt x="39" y="518"/>
                  </a:lnTo>
                  <a:lnTo>
                    <a:pt x="1" y="633"/>
                  </a:lnTo>
                  <a:lnTo>
                    <a:pt x="1" y="671"/>
                  </a:lnTo>
                  <a:lnTo>
                    <a:pt x="20" y="709"/>
                  </a:lnTo>
                  <a:lnTo>
                    <a:pt x="49" y="747"/>
                  </a:lnTo>
                  <a:lnTo>
                    <a:pt x="87" y="767"/>
                  </a:lnTo>
                  <a:lnTo>
                    <a:pt x="116" y="767"/>
                  </a:lnTo>
                  <a:lnTo>
                    <a:pt x="145" y="757"/>
                  </a:lnTo>
                  <a:lnTo>
                    <a:pt x="183" y="747"/>
                  </a:lnTo>
                  <a:lnTo>
                    <a:pt x="202" y="719"/>
                  </a:lnTo>
                  <a:lnTo>
                    <a:pt x="221" y="680"/>
                  </a:lnTo>
                  <a:lnTo>
                    <a:pt x="250" y="604"/>
                  </a:lnTo>
                  <a:lnTo>
                    <a:pt x="279" y="527"/>
                  </a:lnTo>
                  <a:lnTo>
                    <a:pt x="327" y="460"/>
                  </a:lnTo>
                  <a:lnTo>
                    <a:pt x="375" y="403"/>
                  </a:lnTo>
                  <a:lnTo>
                    <a:pt x="442" y="345"/>
                  </a:lnTo>
                  <a:lnTo>
                    <a:pt x="499" y="307"/>
                  </a:lnTo>
                  <a:lnTo>
                    <a:pt x="576" y="269"/>
                  </a:lnTo>
                  <a:lnTo>
                    <a:pt x="652" y="240"/>
                  </a:lnTo>
                  <a:lnTo>
                    <a:pt x="729" y="230"/>
                  </a:lnTo>
                  <a:lnTo>
                    <a:pt x="806" y="221"/>
                  </a:lnTo>
                  <a:lnTo>
                    <a:pt x="873" y="230"/>
                  </a:lnTo>
                  <a:lnTo>
                    <a:pt x="949" y="240"/>
                  </a:lnTo>
                  <a:lnTo>
                    <a:pt x="1016" y="259"/>
                  </a:lnTo>
                  <a:lnTo>
                    <a:pt x="1083" y="288"/>
                  </a:lnTo>
                  <a:lnTo>
                    <a:pt x="1150" y="326"/>
                  </a:lnTo>
                  <a:lnTo>
                    <a:pt x="1208" y="374"/>
                  </a:lnTo>
                  <a:lnTo>
                    <a:pt x="1246" y="393"/>
                  </a:lnTo>
                  <a:lnTo>
                    <a:pt x="1284" y="403"/>
                  </a:lnTo>
                  <a:lnTo>
                    <a:pt x="1323" y="393"/>
                  </a:lnTo>
                  <a:lnTo>
                    <a:pt x="1361" y="364"/>
                  </a:lnTo>
                  <a:lnTo>
                    <a:pt x="1380" y="326"/>
                  </a:lnTo>
                  <a:lnTo>
                    <a:pt x="1390" y="288"/>
                  </a:lnTo>
                  <a:lnTo>
                    <a:pt x="1380" y="240"/>
                  </a:lnTo>
                  <a:lnTo>
                    <a:pt x="1351" y="211"/>
                  </a:lnTo>
                  <a:lnTo>
                    <a:pt x="1275" y="144"/>
                  </a:lnTo>
                  <a:lnTo>
                    <a:pt x="1189" y="96"/>
                  </a:lnTo>
                  <a:lnTo>
                    <a:pt x="1093" y="48"/>
                  </a:lnTo>
                  <a:lnTo>
                    <a:pt x="997" y="20"/>
                  </a:lnTo>
                  <a:lnTo>
                    <a:pt x="901" y="10"/>
                  </a:lnTo>
                  <a:lnTo>
                    <a:pt x="796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962;p26">
              <a:extLst>
                <a:ext uri="{FF2B5EF4-FFF2-40B4-BE49-F238E27FC236}">
                  <a16:creationId xmlns:a16="http://schemas.microsoft.com/office/drawing/2014/main" id="{BD02491F-25F6-4696-9074-CD6993BBE3B5}"/>
                </a:ext>
              </a:extLst>
            </p:cNvPr>
            <p:cNvSpPr/>
            <p:nvPr/>
          </p:nvSpPr>
          <p:spPr>
            <a:xfrm>
              <a:off x="7754763" y="1746060"/>
              <a:ext cx="51290" cy="29027"/>
            </a:xfrm>
            <a:custGeom>
              <a:avLst/>
              <a:gdLst/>
              <a:ahLst/>
              <a:cxnLst/>
              <a:rect l="l" t="t" r="r" b="b"/>
              <a:pathLst>
                <a:path w="1304" h="738" extrusionOk="0">
                  <a:moveTo>
                    <a:pt x="1198" y="0"/>
                  </a:moveTo>
                  <a:lnTo>
                    <a:pt x="1160" y="10"/>
                  </a:lnTo>
                  <a:lnTo>
                    <a:pt x="1121" y="29"/>
                  </a:lnTo>
                  <a:lnTo>
                    <a:pt x="1093" y="58"/>
                  </a:lnTo>
                  <a:lnTo>
                    <a:pt x="1007" y="192"/>
                  </a:lnTo>
                  <a:lnTo>
                    <a:pt x="911" y="297"/>
                  </a:lnTo>
                  <a:lnTo>
                    <a:pt x="815" y="384"/>
                  </a:lnTo>
                  <a:lnTo>
                    <a:pt x="757" y="412"/>
                  </a:lnTo>
                  <a:lnTo>
                    <a:pt x="700" y="441"/>
                  </a:lnTo>
                  <a:lnTo>
                    <a:pt x="643" y="470"/>
                  </a:lnTo>
                  <a:lnTo>
                    <a:pt x="575" y="489"/>
                  </a:lnTo>
                  <a:lnTo>
                    <a:pt x="441" y="508"/>
                  </a:lnTo>
                  <a:lnTo>
                    <a:pt x="298" y="508"/>
                  </a:lnTo>
                  <a:lnTo>
                    <a:pt x="135" y="489"/>
                  </a:lnTo>
                  <a:lnTo>
                    <a:pt x="87" y="489"/>
                  </a:lnTo>
                  <a:lnTo>
                    <a:pt x="49" y="508"/>
                  </a:lnTo>
                  <a:lnTo>
                    <a:pt x="20" y="537"/>
                  </a:lnTo>
                  <a:lnTo>
                    <a:pt x="1" y="585"/>
                  </a:lnTo>
                  <a:lnTo>
                    <a:pt x="1" y="623"/>
                  </a:lnTo>
                  <a:lnTo>
                    <a:pt x="20" y="661"/>
                  </a:lnTo>
                  <a:lnTo>
                    <a:pt x="58" y="700"/>
                  </a:lnTo>
                  <a:lnTo>
                    <a:pt x="97" y="709"/>
                  </a:lnTo>
                  <a:lnTo>
                    <a:pt x="231" y="728"/>
                  </a:lnTo>
                  <a:lnTo>
                    <a:pt x="355" y="738"/>
                  </a:lnTo>
                  <a:lnTo>
                    <a:pt x="499" y="728"/>
                  </a:lnTo>
                  <a:lnTo>
                    <a:pt x="643" y="700"/>
                  </a:lnTo>
                  <a:lnTo>
                    <a:pt x="767" y="652"/>
                  </a:lnTo>
                  <a:lnTo>
                    <a:pt x="892" y="594"/>
                  </a:lnTo>
                  <a:lnTo>
                    <a:pt x="1007" y="518"/>
                  </a:lnTo>
                  <a:lnTo>
                    <a:pt x="1102" y="412"/>
                  </a:lnTo>
                  <a:lnTo>
                    <a:pt x="1198" y="297"/>
                  </a:lnTo>
                  <a:lnTo>
                    <a:pt x="1284" y="173"/>
                  </a:lnTo>
                  <a:lnTo>
                    <a:pt x="1303" y="125"/>
                  </a:lnTo>
                  <a:lnTo>
                    <a:pt x="1294" y="87"/>
                  </a:lnTo>
                  <a:lnTo>
                    <a:pt x="1275" y="48"/>
                  </a:lnTo>
                  <a:lnTo>
                    <a:pt x="1246" y="20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963;p26">
              <a:extLst>
                <a:ext uri="{FF2B5EF4-FFF2-40B4-BE49-F238E27FC236}">
                  <a16:creationId xmlns:a16="http://schemas.microsoft.com/office/drawing/2014/main" id="{5E050662-2A2F-4D07-BBD0-A275174A28FD}"/>
                </a:ext>
              </a:extLst>
            </p:cNvPr>
            <p:cNvSpPr/>
            <p:nvPr/>
          </p:nvSpPr>
          <p:spPr>
            <a:xfrm>
              <a:off x="7744222" y="1708027"/>
              <a:ext cx="46373" cy="40316"/>
            </a:xfrm>
            <a:custGeom>
              <a:avLst/>
              <a:gdLst/>
              <a:ahLst/>
              <a:cxnLst/>
              <a:rect l="l" t="t" r="r" b="b"/>
              <a:pathLst>
                <a:path w="1179" h="1025" extrusionOk="0">
                  <a:moveTo>
                    <a:pt x="1035" y="0"/>
                  </a:moveTo>
                  <a:lnTo>
                    <a:pt x="997" y="19"/>
                  </a:lnTo>
                  <a:lnTo>
                    <a:pt x="39" y="833"/>
                  </a:lnTo>
                  <a:lnTo>
                    <a:pt x="10" y="862"/>
                  </a:lnTo>
                  <a:lnTo>
                    <a:pt x="1" y="910"/>
                  </a:lnTo>
                  <a:lnTo>
                    <a:pt x="1" y="948"/>
                  </a:lnTo>
                  <a:lnTo>
                    <a:pt x="29" y="987"/>
                  </a:lnTo>
                  <a:lnTo>
                    <a:pt x="68" y="1015"/>
                  </a:lnTo>
                  <a:lnTo>
                    <a:pt x="106" y="1025"/>
                  </a:lnTo>
                  <a:lnTo>
                    <a:pt x="144" y="1025"/>
                  </a:lnTo>
                  <a:lnTo>
                    <a:pt x="183" y="1006"/>
                  </a:lnTo>
                  <a:lnTo>
                    <a:pt x="1140" y="192"/>
                  </a:lnTo>
                  <a:lnTo>
                    <a:pt x="1169" y="163"/>
                  </a:lnTo>
                  <a:lnTo>
                    <a:pt x="1179" y="115"/>
                  </a:lnTo>
                  <a:lnTo>
                    <a:pt x="1179" y="77"/>
                  </a:lnTo>
                  <a:lnTo>
                    <a:pt x="1160" y="38"/>
                  </a:lnTo>
                  <a:lnTo>
                    <a:pt x="1121" y="10"/>
                  </a:lnTo>
                  <a:lnTo>
                    <a:pt x="1083" y="0"/>
                  </a:lnTo>
                  <a:close/>
                </a:path>
              </a:pathLst>
            </a:custGeom>
            <a:solidFill>
              <a:srgbClr val="9650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964;p26">
              <a:extLst>
                <a:ext uri="{FF2B5EF4-FFF2-40B4-BE49-F238E27FC236}">
                  <a16:creationId xmlns:a16="http://schemas.microsoft.com/office/drawing/2014/main" id="{09A7DB2E-8E81-4DD5-8D59-8DE865EF2F33}"/>
                </a:ext>
              </a:extLst>
            </p:cNvPr>
            <p:cNvSpPr/>
            <p:nvPr/>
          </p:nvSpPr>
          <p:spPr>
            <a:xfrm>
              <a:off x="7671891" y="1787122"/>
              <a:ext cx="51290" cy="29067"/>
            </a:xfrm>
            <a:custGeom>
              <a:avLst/>
              <a:gdLst/>
              <a:ahLst/>
              <a:cxnLst/>
              <a:rect l="l" t="t" r="r" b="b"/>
              <a:pathLst>
                <a:path w="1304" h="739" extrusionOk="0">
                  <a:moveTo>
                    <a:pt x="1198" y="0"/>
                  </a:moveTo>
                  <a:lnTo>
                    <a:pt x="1160" y="10"/>
                  </a:lnTo>
                  <a:lnTo>
                    <a:pt x="1121" y="29"/>
                  </a:lnTo>
                  <a:lnTo>
                    <a:pt x="1093" y="58"/>
                  </a:lnTo>
                  <a:lnTo>
                    <a:pt x="1006" y="192"/>
                  </a:lnTo>
                  <a:lnTo>
                    <a:pt x="911" y="297"/>
                  </a:lnTo>
                  <a:lnTo>
                    <a:pt x="815" y="384"/>
                  </a:lnTo>
                  <a:lnTo>
                    <a:pt x="757" y="412"/>
                  </a:lnTo>
                  <a:lnTo>
                    <a:pt x="700" y="441"/>
                  </a:lnTo>
                  <a:lnTo>
                    <a:pt x="642" y="470"/>
                  </a:lnTo>
                  <a:lnTo>
                    <a:pt x="575" y="489"/>
                  </a:lnTo>
                  <a:lnTo>
                    <a:pt x="441" y="508"/>
                  </a:lnTo>
                  <a:lnTo>
                    <a:pt x="298" y="508"/>
                  </a:lnTo>
                  <a:lnTo>
                    <a:pt x="135" y="489"/>
                  </a:lnTo>
                  <a:lnTo>
                    <a:pt x="87" y="499"/>
                  </a:lnTo>
                  <a:lnTo>
                    <a:pt x="49" y="508"/>
                  </a:lnTo>
                  <a:lnTo>
                    <a:pt x="20" y="546"/>
                  </a:lnTo>
                  <a:lnTo>
                    <a:pt x="1" y="585"/>
                  </a:lnTo>
                  <a:lnTo>
                    <a:pt x="1" y="623"/>
                  </a:lnTo>
                  <a:lnTo>
                    <a:pt x="20" y="671"/>
                  </a:lnTo>
                  <a:lnTo>
                    <a:pt x="58" y="700"/>
                  </a:lnTo>
                  <a:lnTo>
                    <a:pt x="96" y="709"/>
                  </a:lnTo>
                  <a:lnTo>
                    <a:pt x="231" y="728"/>
                  </a:lnTo>
                  <a:lnTo>
                    <a:pt x="355" y="738"/>
                  </a:lnTo>
                  <a:lnTo>
                    <a:pt x="499" y="728"/>
                  </a:lnTo>
                  <a:lnTo>
                    <a:pt x="642" y="700"/>
                  </a:lnTo>
                  <a:lnTo>
                    <a:pt x="767" y="661"/>
                  </a:lnTo>
                  <a:lnTo>
                    <a:pt x="891" y="594"/>
                  </a:lnTo>
                  <a:lnTo>
                    <a:pt x="1006" y="518"/>
                  </a:lnTo>
                  <a:lnTo>
                    <a:pt x="1102" y="422"/>
                  </a:lnTo>
                  <a:lnTo>
                    <a:pt x="1198" y="307"/>
                  </a:lnTo>
                  <a:lnTo>
                    <a:pt x="1284" y="173"/>
                  </a:lnTo>
                  <a:lnTo>
                    <a:pt x="1303" y="125"/>
                  </a:lnTo>
                  <a:lnTo>
                    <a:pt x="1294" y="87"/>
                  </a:lnTo>
                  <a:lnTo>
                    <a:pt x="1275" y="48"/>
                  </a:lnTo>
                  <a:lnTo>
                    <a:pt x="1246" y="20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965;p26">
              <a:extLst>
                <a:ext uri="{FF2B5EF4-FFF2-40B4-BE49-F238E27FC236}">
                  <a16:creationId xmlns:a16="http://schemas.microsoft.com/office/drawing/2014/main" id="{04B58563-ABAF-4877-9BC5-3E999E2AC95E}"/>
                </a:ext>
              </a:extLst>
            </p:cNvPr>
            <p:cNvSpPr/>
            <p:nvPr/>
          </p:nvSpPr>
          <p:spPr>
            <a:xfrm>
              <a:off x="7651557" y="1763012"/>
              <a:ext cx="61831" cy="18132"/>
            </a:xfrm>
            <a:custGeom>
              <a:avLst/>
              <a:gdLst/>
              <a:ahLst/>
              <a:cxnLst/>
              <a:rect l="l" t="t" r="r" b="b"/>
              <a:pathLst>
                <a:path w="1572" h="461" extrusionOk="0">
                  <a:moveTo>
                    <a:pt x="1447" y="0"/>
                  </a:moveTo>
                  <a:lnTo>
                    <a:pt x="96" y="240"/>
                  </a:lnTo>
                  <a:lnTo>
                    <a:pt x="48" y="259"/>
                  </a:lnTo>
                  <a:lnTo>
                    <a:pt x="20" y="288"/>
                  </a:lnTo>
                  <a:lnTo>
                    <a:pt x="0" y="326"/>
                  </a:lnTo>
                  <a:lnTo>
                    <a:pt x="0" y="374"/>
                  </a:lnTo>
                  <a:lnTo>
                    <a:pt x="20" y="412"/>
                  </a:lnTo>
                  <a:lnTo>
                    <a:pt x="39" y="441"/>
                  </a:lnTo>
                  <a:lnTo>
                    <a:pt x="77" y="460"/>
                  </a:lnTo>
                  <a:lnTo>
                    <a:pt x="135" y="460"/>
                  </a:lnTo>
                  <a:lnTo>
                    <a:pt x="1485" y="221"/>
                  </a:lnTo>
                  <a:lnTo>
                    <a:pt x="1523" y="211"/>
                  </a:lnTo>
                  <a:lnTo>
                    <a:pt x="1552" y="182"/>
                  </a:lnTo>
                  <a:lnTo>
                    <a:pt x="1571" y="135"/>
                  </a:lnTo>
                  <a:lnTo>
                    <a:pt x="1571" y="96"/>
                  </a:lnTo>
                  <a:lnTo>
                    <a:pt x="1562" y="58"/>
                  </a:lnTo>
                  <a:lnTo>
                    <a:pt x="1533" y="20"/>
                  </a:lnTo>
                  <a:lnTo>
                    <a:pt x="1495" y="10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9650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966;p26">
              <a:extLst>
                <a:ext uri="{FF2B5EF4-FFF2-40B4-BE49-F238E27FC236}">
                  <a16:creationId xmlns:a16="http://schemas.microsoft.com/office/drawing/2014/main" id="{B50EAEA6-945A-4380-8831-1510D01AF00B}"/>
                </a:ext>
              </a:extLst>
            </p:cNvPr>
            <p:cNvSpPr/>
            <p:nvPr/>
          </p:nvSpPr>
          <p:spPr>
            <a:xfrm>
              <a:off x="6851005" y="3053669"/>
              <a:ext cx="875974" cy="1164871"/>
            </a:xfrm>
            <a:custGeom>
              <a:avLst/>
              <a:gdLst/>
              <a:ahLst/>
              <a:cxnLst/>
              <a:rect l="l" t="t" r="r" b="b"/>
              <a:pathLst>
                <a:path w="22271" h="29616" extrusionOk="0">
                  <a:moveTo>
                    <a:pt x="17807" y="0"/>
                  </a:moveTo>
                  <a:lnTo>
                    <a:pt x="17615" y="19"/>
                  </a:lnTo>
                  <a:lnTo>
                    <a:pt x="17424" y="48"/>
                  </a:lnTo>
                  <a:lnTo>
                    <a:pt x="17242" y="96"/>
                  </a:lnTo>
                  <a:lnTo>
                    <a:pt x="17050" y="144"/>
                  </a:lnTo>
                  <a:lnTo>
                    <a:pt x="16858" y="201"/>
                  </a:lnTo>
                  <a:lnTo>
                    <a:pt x="16676" y="278"/>
                  </a:lnTo>
                  <a:lnTo>
                    <a:pt x="16485" y="364"/>
                  </a:lnTo>
                  <a:lnTo>
                    <a:pt x="16303" y="450"/>
                  </a:lnTo>
                  <a:lnTo>
                    <a:pt x="16111" y="556"/>
                  </a:lnTo>
                  <a:lnTo>
                    <a:pt x="15929" y="671"/>
                  </a:lnTo>
                  <a:lnTo>
                    <a:pt x="15738" y="805"/>
                  </a:lnTo>
                  <a:lnTo>
                    <a:pt x="15546" y="939"/>
                  </a:lnTo>
                  <a:lnTo>
                    <a:pt x="15364" y="1082"/>
                  </a:lnTo>
                  <a:lnTo>
                    <a:pt x="15173" y="1245"/>
                  </a:lnTo>
                  <a:lnTo>
                    <a:pt x="14981" y="1408"/>
                  </a:lnTo>
                  <a:lnTo>
                    <a:pt x="14799" y="1590"/>
                  </a:lnTo>
                  <a:lnTo>
                    <a:pt x="14608" y="1782"/>
                  </a:lnTo>
                  <a:lnTo>
                    <a:pt x="14416" y="1983"/>
                  </a:lnTo>
                  <a:lnTo>
                    <a:pt x="14224" y="2184"/>
                  </a:lnTo>
                  <a:lnTo>
                    <a:pt x="14033" y="2404"/>
                  </a:lnTo>
                  <a:lnTo>
                    <a:pt x="13841" y="2644"/>
                  </a:lnTo>
                  <a:lnTo>
                    <a:pt x="13449" y="3132"/>
                  </a:lnTo>
                  <a:lnTo>
                    <a:pt x="13046" y="3659"/>
                  </a:lnTo>
                  <a:lnTo>
                    <a:pt x="12654" y="4234"/>
                  </a:lnTo>
                  <a:lnTo>
                    <a:pt x="12242" y="4847"/>
                  </a:lnTo>
                  <a:lnTo>
                    <a:pt x="11830" y="5498"/>
                  </a:lnTo>
                  <a:lnTo>
                    <a:pt x="11399" y="6188"/>
                  </a:lnTo>
                  <a:lnTo>
                    <a:pt x="10968" y="6925"/>
                  </a:lnTo>
                  <a:lnTo>
                    <a:pt x="10537" y="7691"/>
                  </a:lnTo>
                  <a:lnTo>
                    <a:pt x="10087" y="8496"/>
                  </a:lnTo>
                  <a:lnTo>
                    <a:pt x="9617" y="9348"/>
                  </a:lnTo>
                  <a:lnTo>
                    <a:pt x="9148" y="10230"/>
                  </a:lnTo>
                  <a:lnTo>
                    <a:pt x="8669" y="11149"/>
                  </a:lnTo>
                  <a:lnTo>
                    <a:pt x="7663" y="13113"/>
                  </a:lnTo>
                  <a:lnTo>
                    <a:pt x="6208" y="15976"/>
                  </a:lnTo>
                  <a:lnTo>
                    <a:pt x="4819" y="18764"/>
                  </a:lnTo>
                  <a:lnTo>
                    <a:pt x="3526" y="21369"/>
                  </a:lnTo>
                  <a:lnTo>
                    <a:pt x="2367" y="23716"/>
                  </a:lnTo>
                  <a:lnTo>
                    <a:pt x="652" y="27231"/>
                  </a:lnTo>
                  <a:lnTo>
                    <a:pt x="1" y="28572"/>
                  </a:lnTo>
                  <a:lnTo>
                    <a:pt x="365" y="28907"/>
                  </a:lnTo>
                  <a:lnTo>
                    <a:pt x="585" y="29079"/>
                  </a:lnTo>
                  <a:lnTo>
                    <a:pt x="700" y="29165"/>
                  </a:lnTo>
                  <a:lnTo>
                    <a:pt x="815" y="29252"/>
                  </a:lnTo>
                  <a:lnTo>
                    <a:pt x="949" y="29328"/>
                  </a:lnTo>
                  <a:lnTo>
                    <a:pt x="1083" y="29405"/>
                  </a:lnTo>
                  <a:lnTo>
                    <a:pt x="1217" y="29472"/>
                  </a:lnTo>
                  <a:lnTo>
                    <a:pt x="1371" y="29520"/>
                  </a:lnTo>
                  <a:lnTo>
                    <a:pt x="1524" y="29568"/>
                  </a:lnTo>
                  <a:lnTo>
                    <a:pt x="1696" y="29596"/>
                  </a:lnTo>
                  <a:lnTo>
                    <a:pt x="1869" y="29616"/>
                  </a:lnTo>
                  <a:lnTo>
                    <a:pt x="2051" y="29616"/>
                  </a:lnTo>
                  <a:lnTo>
                    <a:pt x="18333" y="11034"/>
                  </a:lnTo>
                  <a:lnTo>
                    <a:pt x="18410" y="10957"/>
                  </a:lnTo>
                  <a:lnTo>
                    <a:pt x="18621" y="10747"/>
                  </a:lnTo>
                  <a:lnTo>
                    <a:pt x="18937" y="10402"/>
                  </a:lnTo>
                  <a:lnTo>
                    <a:pt x="19339" y="9942"/>
                  </a:lnTo>
                  <a:lnTo>
                    <a:pt x="19559" y="9674"/>
                  </a:lnTo>
                  <a:lnTo>
                    <a:pt x="19789" y="9387"/>
                  </a:lnTo>
                  <a:lnTo>
                    <a:pt x="20029" y="9080"/>
                  </a:lnTo>
                  <a:lnTo>
                    <a:pt x="20268" y="8745"/>
                  </a:lnTo>
                  <a:lnTo>
                    <a:pt x="20517" y="8400"/>
                  </a:lnTo>
                  <a:lnTo>
                    <a:pt x="20757" y="8046"/>
                  </a:lnTo>
                  <a:lnTo>
                    <a:pt x="20987" y="7672"/>
                  </a:lnTo>
                  <a:lnTo>
                    <a:pt x="21216" y="7279"/>
                  </a:lnTo>
                  <a:lnTo>
                    <a:pt x="21427" y="6887"/>
                  </a:lnTo>
                  <a:lnTo>
                    <a:pt x="21619" y="6484"/>
                  </a:lnTo>
                  <a:lnTo>
                    <a:pt x="21801" y="6073"/>
                  </a:lnTo>
                  <a:lnTo>
                    <a:pt x="21877" y="5871"/>
                  </a:lnTo>
                  <a:lnTo>
                    <a:pt x="21954" y="5661"/>
                  </a:lnTo>
                  <a:lnTo>
                    <a:pt x="22021" y="5460"/>
                  </a:lnTo>
                  <a:lnTo>
                    <a:pt x="22078" y="5249"/>
                  </a:lnTo>
                  <a:lnTo>
                    <a:pt x="22126" y="5038"/>
                  </a:lnTo>
                  <a:lnTo>
                    <a:pt x="22174" y="4837"/>
                  </a:lnTo>
                  <a:lnTo>
                    <a:pt x="22213" y="4626"/>
                  </a:lnTo>
                  <a:lnTo>
                    <a:pt x="22241" y="4416"/>
                  </a:lnTo>
                  <a:lnTo>
                    <a:pt x="22260" y="4214"/>
                  </a:lnTo>
                  <a:lnTo>
                    <a:pt x="22270" y="4004"/>
                  </a:lnTo>
                  <a:lnTo>
                    <a:pt x="22270" y="3803"/>
                  </a:lnTo>
                  <a:lnTo>
                    <a:pt x="22251" y="3601"/>
                  </a:lnTo>
                  <a:lnTo>
                    <a:pt x="22232" y="3400"/>
                  </a:lnTo>
                  <a:lnTo>
                    <a:pt x="22203" y="3209"/>
                  </a:lnTo>
                  <a:lnTo>
                    <a:pt x="22155" y="3008"/>
                  </a:lnTo>
                  <a:lnTo>
                    <a:pt x="22098" y="2816"/>
                  </a:lnTo>
                  <a:lnTo>
                    <a:pt x="22031" y="2625"/>
                  </a:lnTo>
                  <a:lnTo>
                    <a:pt x="21944" y="2433"/>
                  </a:lnTo>
                  <a:lnTo>
                    <a:pt x="21849" y="2251"/>
                  </a:lnTo>
                  <a:lnTo>
                    <a:pt x="21743" y="2069"/>
                  </a:lnTo>
                  <a:lnTo>
                    <a:pt x="21619" y="1887"/>
                  </a:lnTo>
                  <a:lnTo>
                    <a:pt x="21485" y="1715"/>
                  </a:lnTo>
                  <a:lnTo>
                    <a:pt x="21331" y="1552"/>
                  </a:lnTo>
                  <a:lnTo>
                    <a:pt x="21159" y="1379"/>
                  </a:lnTo>
                  <a:lnTo>
                    <a:pt x="20977" y="1217"/>
                  </a:lnTo>
                  <a:lnTo>
                    <a:pt x="20785" y="1063"/>
                  </a:lnTo>
                  <a:lnTo>
                    <a:pt x="20575" y="910"/>
                  </a:lnTo>
                  <a:lnTo>
                    <a:pt x="20364" y="776"/>
                  </a:lnTo>
                  <a:lnTo>
                    <a:pt x="20163" y="651"/>
                  </a:lnTo>
                  <a:lnTo>
                    <a:pt x="19952" y="536"/>
                  </a:lnTo>
                  <a:lnTo>
                    <a:pt x="19751" y="431"/>
                  </a:lnTo>
                  <a:lnTo>
                    <a:pt x="19550" y="335"/>
                  </a:lnTo>
                  <a:lnTo>
                    <a:pt x="19358" y="259"/>
                  </a:lnTo>
                  <a:lnTo>
                    <a:pt x="19157" y="182"/>
                  </a:lnTo>
                  <a:lnTo>
                    <a:pt x="18966" y="125"/>
                  </a:lnTo>
                  <a:lnTo>
                    <a:pt x="18764" y="77"/>
                  </a:lnTo>
                  <a:lnTo>
                    <a:pt x="18573" y="38"/>
                  </a:lnTo>
                  <a:lnTo>
                    <a:pt x="18381" y="10"/>
                  </a:lnTo>
                  <a:lnTo>
                    <a:pt x="181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967;p26">
              <a:extLst>
                <a:ext uri="{FF2B5EF4-FFF2-40B4-BE49-F238E27FC236}">
                  <a16:creationId xmlns:a16="http://schemas.microsoft.com/office/drawing/2014/main" id="{B924E8EC-1A23-4ED6-9F10-DA1F125051E4}"/>
                </a:ext>
              </a:extLst>
            </p:cNvPr>
            <p:cNvSpPr/>
            <p:nvPr/>
          </p:nvSpPr>
          <p:spPr>
            <a:xfrm>
              <a:off x="7694507" y="1602894"/>
              <a:ext cx="201579" cy="123976"/>
            </a:xfrm>
            <a:custGeom>
              <a:avLst/>
              <a:gdLst/>
              <a:ahLst/>
              <a:cxnLst/>
              <a:rect l="l" t="t" r="r" b="b"/>
              <a:pathLst>
                <a:path w="5125" h="3152" extrusionOk="0">
                  <a:moveTo>
                    <a:pt x="3190" y="1"/>
                  </a:moveTo>
                  <a:lnTo>
                    <a:pt x="2998" y="10"/>
                  </a:lnTo>
                  <a:lnTo>
                    <a:pt x="2797" y="20"/>
                  </a:lnTo>
                  <a:lnTo>
                    <a:pt x="2596" y="39"/>
                  </a:lnTo>
                  <a:lnTo>
                    <a:pt x="2395" y="58"/>
                  </a:lnTo>
                  <a:lnTo>
                    <a:pt x="2203" y="87"/>
                  </a:lnTo>
                  <a:lnTo>
                    <a:pt x="2002" y="116"/>
                  </a:lnTo>
                  <a:lnTo>
                    <a:pt x="1820" y="154"/>
                  </a:lnTo>
                  <a:lnTo>
                    <a:pt x="1629" y="202"/>
                  </a:lnTo>
                  <a:lnTo>
                    <a:pt x="1456" y="250"/>
                  </a:lnTo>
                  <a:lnTo>
                    <a:pt x="1284" y="298"/>
                  </a:lnTo>
                  <a:lnTo>
                    <a:pt x="1121" y="355"/>
                  </a:lnTo>
                  <a:lnTo>
                    <a:pt x="977" y="413"/>
                  </a:lnTo>
                  <a:lnTo>
                    <a:pt x="834" y="480"/>
                  </a:lnTo>
                  <a:lnTo>
                    <a:pt x="709" y="547"/>
                  </a:lnTo>
                  <a:lnTo>
                    <a:pt x="604" y="614"/>
                  </a:lnTo>
                  <a:lnTo>
                    <a:pt x="422" y="757"/>
                  </a:lnTo>
                  <a:lnTo>
                    <a:pt x="269" y="872"/>
                  </a:lnTo>
                  <a:lnTo>
                    <a:pt x="163" y="978"/>
                  </a:lnTo>
                  <a:lnTo>
                    <a:pt x="87" y="1074"/>
                  </a:lnTo>
                  <a:lnTo>
                    <a:pt x="39" y="1150"/>
                  </a:lnTo>
                  <a:lnTo>
                    <a:pt x="10" y="1208"/>
                  </a:lnTo>
                  <a:lnTo>
                    <a:pt x="0" y="1265"/>
                  </a:lnTo>
                  <a:lnTo>
                    <a:pt x="19" y="1313"/>
                  </a:lnTo>
                  <a:lnTo>
                    <a:pt x="39" y="1342"/>
                  </a:lnTo>
                  <a:lnTo>
                    <a:pt x="77" y="1370"/>
                  </a:lnTo>
                  <a:lnTo>
                    <a:pt x="115" y="1390"/>
                  </a:lnTo>
                  <a:lnTo>
                    <a:pt x="154" y="1409"/>
                  </a:lnTo>
                  <a:lnTo>
                    <a:pt x="221" y="1428"/>
                  </a:lnTo>
                  <a:lnTo>
                    <a:pt x="259" y="1428"/>
                  </a:lnTo>
                  <a:lnTo>
                    <a:pt x="527" y="1409"/>
                  </a:lnTo>
                  <a:lnTo>
                    <a:pt x="1044" y="1409"/>
                  </a:lnTo>
                  <a:lnTo>
                    <a:pt x="1284" y="1428"/>
                  </a:lnTo>
                  <a:lnTo>
                    <a:pt x="1514" y="1457"/>
                  </a:lnTo>
                  <a:lnTo>
                    <a:pt x="1724" y="1495"/>
                  </a:lnTo>
                  <a:lnTo>
                    <a:pt x="1935" y="1533"/>
                  </a:lnTo>
                  <a:lnTo>
                    <a:pt x="2127" y="1591"/>
                  </a:lnTo>
                  <a:lnTo>
                    <a:pt x="2309" y="1648"/>
                  </a:lnTo>
                  <a:lnTo>
                    <a:pt x="2481" y="1715"/>
                  </a:lnTo>
                  <a:lnTo>
                    <a:pt x="2644" y="1782"/>
                  </a:lnTo>
                  <a:lnTo>
                    <a:pt x="2797" y="1859"/>
                  </a:lnTo>
                  <a:lnTo>
                    <a:pt x="2941" y="1936"/>
                  </a:lnTo>
                  <a:lnTo>
                    <a:pt x="3075" y="2022"/>
                  </a:lnTo>
                  <a:lnTo>
                    <a:pt x="3199" y="2108"/>
                  </a:lnTo>
                  <a:lnTo>
                    <a:pt x="3324" y="2194"/>
                  </a:lnTo>
                  <a:lnTo>
                    <a:pt x="3525" y="2367"/>
                  </a:lnTo>
                  <a:lnTo>
                    <a:pt x="3697" y="2539"/>
                  </a:lnTo>
                  <a:lnTo>
                    <a:pt x="3841" y="2702"/>
                  </a:lnTo>
                  <a:lnTo>
                    <a:pt x="3956" y="2845"/>
                  </a:lnTo>
                  <a:lnTo>
                    <a:pt x="4033" y="2970"/>
                  </a:lnTo>
                  <a:lnTo>
                    <a:pt x="4090" y="3066"/>
                  </a:lnTo>
                  <a:lnTo>
                    <a:pt x="4138" y="3152"/>
                  </a:lnTo>
                  <a:lnTo>
                    <a:pt x="4464" y="3123"/>
                  </a:lnTo>
                  <a:lnTo>
                    <a:pt x="4502" y="2750"/>
                  </a:lnTo>
                  <a:lnTo>
                    <a:pt x="4550" y="2434"/>
                  </a:lnTo>
                  <a:lnTo>
                    <a:pt x="4607" y="2156"/>
                  </a:lnTo>
                  <a:lnTo>
                    <a:pt x="4655" y="1926"/>
                  </a:lnTo>
                  <a:lnTo>
                    <a:pt x="4713" y="1734"/>
                  </a:lnTo>
                  <a:lnTo>
                    <a:pt x="4770" y="1572"/>
                  </a:lnTo>
                  <a:lnTo>
                    <a:pt x="4818" y="1447"/>
                  </a:lnTo>
                  <a:lnTo>
                    <a:pt x="4866" y="1342"/>
                  </a:lnTo>
                  <a:lnTo>
                    <a:pt x="4914" y="1265"/>
                  </a:lnTo>
                  <a:lnTo>
                    <a:pt x="4962" y="1217"/>
                  </a:lnTo>
                  <a:lnTo>
                    <a:pt x="5000" y="1179"/>
                  </a:lnTo>
                  <a:lnTo>
                    <a:pt x="5038" y="1150"/>
                  </a:lnTo>
                  <a:lnTo>
                    <a:pt x="5067" y="1141"/>
                  </a:lnTo>
                  <a:lnTo>
                    <a:pt x="5105" y="1141"/>
                  </a:lnTo>
                  <a:lnTo>
                    <a:pt x="5125" y="997"/>
                  </a:lnTo>
                  <a:lnTo>
                    <a:pt x="5125" y="872"/>
                  </a:lnTo>
                  <a:lnTo>
                    <a:pt x="5096" y="748"/>
                  </a:lnTo>
                  <a:lnTo>
                    <a:pt x="5048" y="643"/>
                  </a:lnTo>
                  <a:lnTo>
                    <a:pt x="4990" y="537"/>
                  </a:lnTo>
                  <a:lnTo>
                    <a:pt x="4904" y="451"/>
                  </a:lnTo>
                  <a:lnTo>
                    <a:pt x="4809" y="365"/>
                  </a:lnTo>
                  <a:lnTo>
                    <a:pt x="4694" y="298"/>
                  </a:lnTo>
                  <a:lnTo>
                    <a:pt x="4569" y="231"/>
                  </a:lnTo>
                  <a:lnTo>
                    <a:pt x="4425" y="173"/>
                  </a:lnTo>
                  <a:lnTo>
                    <a:pt x="4272" y="125"/>
                  </a:lnTo>
                  <a:lnTo>
                    <a:pt x="4109" y="87"/>
                  </a:lnTo>
                  <a:lnTo>
                    <a:pt x="3946" y="58"/>
                  </a:lnTo>
                  <a:lnTo>
                    <a:pt x="3765" y="30"/>
                  </a:lnTo>
                  <a:lnTo>
                    <a:pt x="3583" y="20"/>
                  </a:lnTo>
                  <a:lnTo>
                    <a:pt x="3391" y="10"/>
                  </a:lnTo>
                  <a:lnTo>
                    <a:pt x="31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968;p26">
              <a:extLst>
                <a:ext uri="{FF2B5EF4-FFF2-40B4-BE49-F238E27FC236}">
                  <a16:creationId xmlns:a16="http://schemas.microsoft.com/office/drawing/2014/main" id="{AE1CE293-7448-46C6-A435-49C20CD6620B}"/>
                </a:ext>
              </a:extLst>
            </p:cNvPr>
            <p:cNvSpPr/>
            <p:nvPr/>
          </p:nvSpPr>
          <p:spPr>
            <a:xfrm>
              <a:off x="7778519" y="1446945"/>
              <a:ext cx="622397" cy="789679"/>
            </a:xfrm>
            <a:custGeom>
              <a:avLst/>
              <a:gdLst/>
              <a:ahLst/>
              <a:cxnLst/>
              <a:rect l="l" t="t" r="r" b="b"/>
              <a:pathLst>
                <a:path w="15824" h="20077" extrusionOk="0">
                  <a:moveTo>
                    <a:pt x="546" y="0"/>
                  </a:moveTo>
                  <a:lnTo>
                    <a:pt x="412" y="163"/>
                  </a:lnTo>
                  <a:lnTo>
                    <a:pt x="307" y="336"/>
                  </a:lnTo>
                  <a:lnTo>
                    <a:pt x="211" y="508"/>
                  </a:lnTo>
                  <a:lnTo>
                    <a:pt x="144" y="690"/>
                  </a:lnTo>
                  <a:lnTo>
                    <a:pt x="86" y="882"/>
                  </a:lnTo>
                  <a:lnTo>
                    <a:pt x="39" y="1073"/>
                  </a:lnTo>
                  <a:lnTo>
                    <a:pt x="19" y="1274"/>
                  </a:lnTo>
                  <a:lnTo>
                    <a:pt x="0" y="1475"/>
                  </a:lnTo>
                  <a:lnTo>
                    <a:pt x="11475" y="6629"/>
                  </a:lnTo>
                  <a:lnTo>
                    <a:pt x="10900" y="7328"/>
                  </a:lnTo>
                  <a:lnTo>
                    <a:pt x="10249" y="8123"/>
                  </a:lnTo>
                  <a:lnTo>
                    <a:pt x="9444" y="9148"/>
                  </a:lnTo>
                  <a:lnTo>
                    <a:pt x="8515" y="10345"/>
                  </a:lnTo>
                  <a:lnTo>
                    <a:pt x="8036" y="10987"/>
                  </a:lnTo>
                  <a:lnTo>
                    <a:pt x="7538" y="11657"/>
                  </a:lnTo>
                  <a:lnTo>
                    <a:pt x="7040" y="12337"/>
                  </a:lnTo>
                  <a:lnTo>
                    <a:pt x="6542" y="13036"/>
                  </a:lnTo>
                  <a:lnTo>
                    <a:pt x="6063" y="13735"/>
                  </a:lnTo>
                  <a:lnTo>
                    <a:pt x="5603" y="14425"/>
                  </a:lnTo>
                  <a:lnTo>
                    <a:pt x="5498" y="14597"/>
                  </a:lnTo>
                  <a:lnTo>
                    <a:pt x="5393" y="14770"/>
                  </a:lnTo>
                  <a:lnTo>
                    <a:pt x="5297" y="14942"/>
                  </a:lnTo>
                  <a:lnTo>
                    <a:pt x="5211" y="15115"/>
                  </a:lnTo>
                  <a:lnTo>
                    <a:pt x="5134" y="15278"/>
                  </a:lnTo>
                  <a:lnTo>
                    <a:pt x="5057" y="15450"/>
                  </a:lnTo>
                  <a:lnTo>
                    <a:pt x="4990" y="15613"/>
                  </a:lnTo>
                  <a:lnTo>
                    <a:pt x="4933" y="15776"/>
                  </a:lnTo>
                  <a:lnTo>
                    <a:pt x="4875" y="15938"/>
                  </a:lnTo>
                  <a:lnTo>
                    <a:pt x="4837" y="16101"/>
                  </a:lnTo>
                  <a:lnTo>
                    <a:pt x="4789" y="16264"/>
                  </a:lnTo>
                  <a:lnTo>
                    <a:pt x="4761" y="16417"/>
                  </a:lnTo>
                  <a:lnTo>
                    <a:pt x="4732" y="16580"/>
                  </a:lnTo>
                  <a:lnTo>
                    <a:pt x="4713" y="16733"/>
                  </a:lnTo>
                  <a:lnTo>
                    <a:pt x="4703" y="16887"/>
                  </a:lnTo>
                  <a:lnTo>
                    <a:pt x="4693" y="17030"/>
                  </a:lnTo>
                  <a:lnTo>
                    <a:pt x="4684" y="17184"/>
                  </a:lnTo>
                  <a:lnTo>
                    <a:pt x="4693" y="17327"/>
                  </a:lnTo>
                  <a:lnTo>
                    <a:pt x="4703" y="17471"/>
                  </a:lnTo>
                  <a:lnTo>
                    <a:pt x="4713" y="17605"/>
                  </a:lnTo>
                  <a:lnTo>
                    <a:pt x="4761" y="17883"/>
                  </a:lnTo>
                  <a:lnTo>
                    <a:pt x="4818" y="18141"/>
                  </a:lnTo>
                  <a:lnTo>
                    <a:pt x="4904" y="18381"/>
                  </a:lnTo>
                  <a:lnTo>
                    <a:pt x="5010" y="18620"/>
                  </a:lnTo>
                  <a:lnTo>
                    <a:pt x="5134" y="18841"/>
                  </a:lnTo>
                  <a:lnTo>
                    <a:pt x="5278" y="19042"/>
                  </a:lnTo>
                  <a:lnTo>
                    <a:pt x="5431" y="19233"/>
                  </a:lnTo>
                  <a:lnTo>
                    <a:pt x="5603" y="19396"/>
                  </a:lnTo>
                  <a:lnTo>
                    <a:pt x="5690" y="19482"/>
                  </a:lnTo>
                  <a:lnTo>
                    <a:pt x="5785" y="19549"/>
                  </a:lnTo>
                  <a:lnTo>
                    <a:pt x="5891" y="19626"/>
                  </a:lnTo>
                  <a:lnTo>
                    <a:pt x="5987" y="19693"/>
                  </a:lnTo>
                  <a:lnTo>
                    <a:pt x="6092" y="19751"/>
                  </a:lnTo>
                  <a:lnTo>
                    <a:pt x="6207" y="19808"/>
                  </a:lnTo>
                  <a:lnTo>
                    <a:pt x="6312" y="19856"/>
                  </a:lnTo>
                  <a:lnTo>
                    <a:pt x="6427" y="19904"/>
                  </a:lnTo>
                  <a:lnTo>
                    <a:pt x="6552" y="19942"/>
                  </a:lnTo>
                  <a:lnTo>
                    <a:pt x="6667" y="19980"/>
                  </a:lnTo>
                  <a:lnTo>
                    <a:pt x="6791" y="20009"/>
                  </a:lnTo>
                  <a:lnTo>
                    <a:pt x="6916" y="20028"/>
                  </a:lnTo>
                  <a:lnTo>
                    <a:pt x="7040" y="20047"/>
                  </a:lnTo>
                  <a:lnTo>
                    <a:pt x="7174" y="20067"/>
                  </a:lnTo>
                  <a:lnTo>
                    <a:pt x="7308" y="20067"/>
                  </a:lnTo>
                  <a:lnTo>
                    <a:pt x="7442" y="20076"/>
                  </a:lnTo>
                  <a:lnTo>
                    <a:pt x="7576" y="20067"/>
                  </a:lnTo>
                  <a:lnTo>
                    <a:pt x="7720" y="20057"/>
                  </a:lnTo>
                  <a:lnTo>
                    <a:pt x="7854" y="20038"/>
                  </a:lnTo>
                  <a:lnTo>
                    <a:pt x="7998" y="20019"/>
                  </a:lnTo>
                  <a:lnTo>
                    <a:pt x="8142" y="19990"/>
                  </a:lnTo>
                  <a:lnTo>
                    <a:pt x="8285" y="19952"/>
                  </a:lnTo>
                  <a:lnTo>
                    <a:pt x="8429" y="19904"/>
                  </a:lnTo>
                  <a:lnTo>
                    <a:pt x="8582" y="19856"/>
                  </a:lnTo>
                  <a:lnTo>
                    <a:pt x="8726" y="19798"/>
                  </a:lnTo>
                  <a:lnTo>
                    <a:pt x="8879" y="19741"/>
                  </a:lnTo>
                  <a:lnTo>
                    <a:pt x="9032" y="19664"/>
                  </a:lnTo>
                  <a:lnTo>
                    <a:pt x="9186" y="19588"/>
                  </a:lnTo>
                  <a:lnTo>
                    <a:pt x="9262" y="19530"/>
                  </a:lnTo>
                  <a:lnTo>
                    <a:pt x="9492" y="19348"/>
                  </a:lnTo>
                  <a:lnTo>
                    <a:pt x="9856" y="19042"/>
                  </a:lnTo>
                  <a:lnTo>
                    <a:pt x="10076" y="18841"/>
                  </a:lnTo>
                  <a:lnTo>
                    <a:pt x="10316" y="18611"/>
                  </a:lnTo>
                  <a:lnTo>
                    <a:pt x="10574" y="18352"/>
                  </a:lnTo>
                  <a:lnTo>
                    <a:pt x="10862" y="18065"/>
                  </a:lnTo>
                  <a:lnTo>
                    <a:pt x="11149" y="17749"/>
                  </a:lnTo>
                  <a:lnTo>
                    <a:pt x="11465" y="17404"/>
                  </a:lnTo>
                  <a:lnTo>
                    <a:pt x="11781" y="17030"/>
                  </a:lnTo>
                  <a:lnTo>
                    <a:pt x="12097" y="16618"/>
                  </a:lnTo>
                  <a:lnTo>
                    <a:pt x="12423" y="16187"/>
                  </a:lnTo>
                  <a:lnTo>
                    <a:pt x="12749" y="15718"/>
                  </a:lnTo>
                  <a:lnTo>
                    <a:pt x="13074" y="15230"/>
                  </a:lnTo>
                  <a:lnTo>
                    <a:pt x="13400" y="14703"/>
                  </a:lnTo>
                  <a:lnTo>
                    <a:pt x="13706" y="14157"/>
                  </a:lnTo>
                  <a:lnTo>
                    <a:pt x="13860" y="13870"/>
                  </a:lnTo>
                  <a:lnTo>
                    <a:pt x="14003" y="13573"/>
                  </a:lnTo>
                  <a:lnTo>
                    <a:pt x="14157" y="13276"/>
                  </a:lnTo>
                  <a:lnTo>
                    <a:pt x="14300" y="12969"/>
                  </a:lnTo>
                  <a:lnTo>
                    <a:pt x="14434" y="12653"/>
                  </a:lnTo>
                  <a:lnTo>
                    <a:pt x="14569" y="12327"/>
                  </a:lnTo>
                  <a:lnTo>
                    <a:pt x="14693" y="12002"/>
                  </a:lnTo>
                  <a:lnTo>
                    <a:pt x="14818" y="11667"/>
                  </a:lnTo>
                  <a:lnTo>
                    <a:pt x="14932" y="11322"/>
                  </a:lnTo>
                  <a:lnTo>
                    <a:pt x="15047" y="10967"/>
                  </a:lnTo>
                  <a:lnTo>
                    <a:pt x="15153" y="10613"/>
                  </a:lnTo>
                  <a:lnTo>
                    <a:pt x="15258" y="10249"/>
                  </a:lnTo>
                  <a:lnTo>
                    <a:pt x="15344" y="9875"/>
                  </a:lnTo>
                  <a:lnTo>
                    <a:pt x="15431" y="9492"/>
                  </a:lnTo>
                  <a:lnTo>
                    <a:pt x="15507" y="9109"/>
                  </a:lnTo>
                  <a:lnTo>
                    <a:pt x="15584" y="8717"/>
                  </a:lnTo>
                  <a:lnTo>
                    <a:pt x="15641" y="8314"/>
                  </a:lnTo>
                  <a:lnTo>
                    <a:pt x="15699" y="7912"/>
                  </a:lnTo>
                  <a:lnTo>
                    <a:pt x="15737" y="7500"/>
                  </a:lnTo>
                  <a:lnTo>
                    <a:pt x="15775" y="7079"/>
                  </a:lnTo>
                  <a:lnTo>
                    <a:pt x="15804" y="6648"/>
                  </a:lnTo>
                  <a:lnTo>
                    <a:pt x="15814" y="6217"/>
                  </a:lnTo>
                  <a:lnTo>
                    <a:pt x="15823" y="5776"/>
                  </a:lnTo>
                  <a:lnTo>
                    <a:pt x="15814" y="5326"/>
                  </a:lnTo>
                  <a:lnTo>
                    <a:pt x="15795" y="4866"/>
                  </a:lnTo>
                  <a:lnTo>
                    <a:pt x="15766" y="4406"/>
                  </a:lnTo>
                  <a:lnTo>
                    <a:pt x="15756" y="4291"/>
                  </a:lnTo>
                  <a:lnTo>
                    <a:pt x="15737" y="4186"/>
                  </a:lnTo>
                  <a:lnTo>
                    <a:pt x="15708" y="4081"/>
                  </a:lnTo>
                  <a:lnTo>
                    <a:pt x="15670" y="3975"/>
                  </a:lnTo>
                  <a:lnTo>
                    <a:pt x="15622" y="3880"/>
                  </a:lnTo>
                  <a:lnTo>
                    <a:pt x="15565" y="3793"/>
                  </a:lnTo>
                  <a:lnTo>
                    <a:pt x="15488" y="3717"/>
                  </a:lnTo>
                  <a:lnTo>
                    <a:pt x="15402" y="3650"/>
                  </a:lnTo>
                  <a:lnTo>
                    <a:pt x="15124" y="3458"/>
                  </a:lnTo>
                  <a:lnTo>
                    <a:pt x="14760" y="3238"/>
                  </a:lnTo>
                  <a:lnTo>
                    <a:pt x="14319" y="2979"/>
                  </a:lnTo>
                  <a:lnTo>
                    <a:pt x="13802" y="2711"/>
                  </a:lnTo>
                  <a:lnTo>
                    <a:pt x="13505" y="2567"/>
                  </a:lnTo>
                  <a:lnTo>
                    <a:pt x="13189" y="2414"/>
                  </a:lnTo>
                  <a:lnTo>
                    <a:pt x="12854" y="2270"/>
                  </a:lnTo>
                  <a:lnTo>
                    <a:pt x="12500" y="2117"/>
                  </a:lnTo>
                  <a:lnTo>
                    <a:pt x="12126" y="1964"/>
                  </a:lnTo>
                  <a:lnTo>
                    <a:pt x="11724" y="1811"/>
                  </a:lnTo>
                  <a:lnTo>
                    <a:pt x="11302" y="1667"/>
                  </a:lnTo>
                  <a:lnTo>
                    <a:pt x="10862" y="1514"/>
                  </a:lnTo>
                  <a:lnTo>
                    <a:pt x="10392" y="1370"/>
                  </a:lnTo>
                  <a:lnTo>
                    <a:pt x="9904" y="1226"/>
                  </a:lnTo>
                  <a:lnTo>
                    <a:pt x="9387" y="1083"/>
                  </a:lnTo>
                  <a:lnTo>
                    <a:pt x="8850" y="949"/>
                  </a:lnTo>
                  <a:lnTo>
                    <a:pt x="8295" y="824"/>
                  </a:lnTo>
                  <a:lnTo>
                    <a:pt x="7711" y="700"/>
                  </a:lnTo>
                  <a:lnTo>
                    <a:pt x="7107" y="585"/>
                  </a:lnTo>
                  <a:lnTo>
                    <a:pt x="6475" y="479"/>
                  </a:lnTo>
                  <a:lnTo>
                    <a:pt x="5824" y="374"/>
                  </a:lnTo>
                  <a:lnTo>
                    <a:pt x="5144" y="288"/>
                  </a:lnTo>
                  <a:lnTo>
                    <a:pt x="4435" y="211"/>
                  </a:lnTo>
                  <a:lnTo>
                    <a:pt x="3707" y="144"/>
                  </a:lnTo>
                  <a:lnTo>
                    <a:pt x="2960" y="87"/>
                  </a:lnTo>
                  <a:lnTo>
                    <a:pt x="2174" y="39"/>
                  </a:lnTo>
                  <a:lnTo>
                    <a:pt x="1370" y="1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969;p26">
              <a:extLst>
                <a:ext uri="{FF2B5EF4-FFF2-40B4-BE49-F238E27FC236}">
                  <a16:creationId xmlns:a16="http://schemas.microsoft.com/office/drawing/2014/main" id="{A4427FA5-C1F1-40EA-9FAE-62D01307E53C}"/>
                </a:ext>
              </a:extLst>
            </p:cNvPr>
            <p:cNvSpPr/>
            <p:nvPr/>
          </p:nvSpPr>
          <p:spPr>
            <a:xfrm>
              <a:off x="7951420" y="1776188"/>
              <a:ext cx="441586" cy="528983"/>
            </a:xfrm>
            <a:custGeom>
              <a:avLst/>
              <a:gdLst/>
              <a:ahLst/>
              <a:cxnLst/>
              <a:rect l="l" t="t" r="r" b="b"/>
              <a:pathLst>
                <a:path w="11227" h="13449" extrusionOk="0">
                  <a:moveTo>
                    <a:pt x="5067" y="1"/>
                  </a:moveTo>
                  <a:lnTo>
                    <a:pt x="4818" y="355"/>
                  </a:lnTo>
                  <a:lnTo>
                    <a:pt x="4445" y="891"/>
                  </a:lnTo>
                  <a:lnTo>
                    <a:pt x="3468" y="2367"/>
                  </a:lnTo>
                  <a:lnTo>
                    <a:pt x="2884" y="3219"/>
                  </a:lnTo>
                  <a:lnTo>
                    <a:pt x="2280" y="4100"/>
                  </a:lnTo>
                  <a:lnTo>
                    <a:pt x="1658" y="4962"/>
                  </a:lnTo>
                  <a:lnTo>
                    <a:pt x="1351" y="5374"/>
                  </a:lnTo>
                  <a:lnTo>
                    <a:pt x="1045" y="5776"/>
                  </a:lnTo>
                  <a:lnTo>
                    <a:pt x="901" y="5968"/>
                  </a:lnTo>
                  <a:lnTo>
                    <a:pt x="767" y="6169"/>
                  </a:lnTo>
                  <a:lnTo>
                    <a:pt x="652" y="6361"/>
                  </a:lnTo>
                  <a:lnTo>
                    <a:pt x="537" y="6562"/>
                  </a:lnTo>
                  <a:lnTo>
                    <a:pt x="441" y="6763"/>
                  </a:lnTo>
                  <a:lnTo>
                    <a:pt x="355" y="6964"/>
                  </a:lnTo>
                  <a:lnTo>
                    <a:pt x="269" y="7175"/>
                  </a:lnTo>
                  <a:lnTo>
                    <a:pt x="202" y="7376"/>
                  </a:lnTo>
                  <a:lnTo>
                    <a:pt x="144" y="7577"/>
                  </a:lnTo>
                  <a:lnTo>
                    <a:pt x="96" y="7778"/>
                  </a:lnTo>
                  <a:lnTo>
                    <a:pt x="58" y="7989"/>
                  </a:lnTo>
                  <a:lnTo>
                    <a:pt x="29" y="8190"/>
                  </a:lnTo>
                  <a:lnTo>
                    <a:pt x="10" y="8391"/>
                  </a:lnTo>
                  <a:lnTo>
                    <a:pt x="1" y="8592"/>
                  </a:lnTo>
                  <a:lnTo>
                    <a:pt x="1" y="8793"/>
                  </a:lnTo>
                  <a:lnTo>
                    <a:pt x="10" y="8995"/>
                  </a:lnTo>
                  <a:lnTo>
                    <a:pt x="20" y="9196"/>
                  </a:lnTo>
                  <a:lnTo>
                    <a:pt x="39" y="9387"/>
                  </a:lnTo>
                  <a:lnTo>
                    <a:pt x="77" y="9588"/>
                  </a:lnTo>
                  <a:lnTo>
                    <a:pt x="116" y="9780"/>
                  </a:lnTo>
                  <a:lnTo>
                    <a:pt x="154" y="9972"/>
                  </a:lnTo>
                  <a:lnTo>
                    <a:pt x="211" y="10154"/>
                  </a:lnTo>
                  <a:lnTo>
                    <a:pt x="269" y="10345"/>
                  </a:lnTo>
                  <a:lnTo>
                    <a:pt x="336" y="10527"/>
                  </a:lnTo>
                  <a:lnTo>
                    <a:pt x="412" y="10699"/>
                  </a:lnTo>
                  <a:lnTo>
                    <a:pt x="489" y="10881"/>
                  </a:lnTo>
                  <a:lnTo>
                    <a:pt x="575" y="11044"/>
                  </a:lnTo>
                  <a:lnTo>
                    <a:pt x="661" y="11217"/>
                  </a:lnTo>
                  <a:lnTo>
                    <a:pt x="757" y="11380"/>
                  </a:lnTo>
                  <a:lnTo>
                    <a:pt x="863" y="11533"/>
                  </a:lnTo>
                  <a:lnTo>
                    <a:pt x="968" y="11696"/>
                  </a:lnTo>
                  <a:lnTo>
                    <a:pt x="1083" y="11839"/>
                  </a:lnTo>
                  <a:lnTo>
                    <a:pt x="1198" y="11983"/>
                  </a:lnTo>
                  <a:lnTo>
                    <a:pt x="1313" y="12127"/>
                  </a:lnTo>
                  <a:lnTo>
                    <a:pt x="1437" y="12261"/>
                  </a:lnTo>
                  <a:lnTo>
                    <a:pt x="1571" y="12385"/>
                  </a:lnTo>
                  <a:lnTo>
                    <a:pt x="1705" y="12500"/>
                  </a:lnTo>
                  <a:lnTo>
                    <a:pt x="1840" y="12615"/>
                  </a:lnTo>
                  <a:lnTo>
                    <a:pt x="1983" y="12730"/>
                  </a:lnTo>
                  <a:lnTo>
                    <a:pt x="2127" y="12826"/>
                  </a:lnTo>
                  <a:lnTo>
                    <a:pt x="2271" y="12922"/>
                  </a:lnTo>
                  <a:lnTo>
                    <a:pt x="2414" y="13017"/>
                  </a:lnTo>
                  <a:lnTo>
                    <a:pt x="2568" y="13094"/>
                  </a:lnTo>
                  <a:lnTo>
                    <a:pt x="2721" y="13171"/>
                  </a:lnTo>
                  <a:lnTo>
                    <a:pt x="2874" y="13228"/>
                  </a:lnTo>
                  <a:lnTo>
                    <a:pt x="3037" y="13286"/>
                  </a:lnTo>
                  <a:lnTo>
                    <a:pt x="3190" y="13343"/>
                  </a:lnTo>
                  <a:lnTo>
                    <a:pt x="3353" y="13381"/>
                  </a:lnTo>
                  <a:lnTo>
                    <a:pt x="3516" y="13410"/>
                  </a:lnTo>
                  <a:lnTo>
                    <a:pt x="3679" y="13429"/>
                  </a:lnTo>
                  <a:lnTo>
                    <a:pt x="3841" y="13448"/>
                  </a:lnTo>
                  <a:lnTo>
                    <a:pt x="4167" y="13448"/>
                  </a:lnTo>
                  <a:lnTo>
                    <a:pt x="4330" y="13429"/>
                  </a:lnTo>
                  <a:lnTo>
                    <a:pt x="4493" y="13401"/>
                  </a:lnTo>
                  <a:lnTo>
                    <a:pt x="4656" y="13372"/>
                  </a:lnTo>
                  <a:lnTo>
                    <a:pt x="4818" y="13324"/>
                  </a:lnTo>
                  <a:lnTo>
                    <a:pt x="4981" y="13266"/>
                  </a:lnTo>
                  <a:lnTo>
                    <a:pt x="5144" y="13199"/>
                  </a:lnTo>
                  <a:lnTo>
                    <a:pt x="5297" y="13123"/>
                  </a:lnTo>
                  <a:lnTo>
                    <a:pt x="5460" y="13027"/>
                  </a:lnTo>
                  <a:lnTo>
                    <a:pt x="5613" y="12931"/>
                  </a:lnTo>
                  <a:lnTo>
                    <a:pt x="5767" y="12816"/>
                  </a:lnTo>
                  <a:lnTo>
                    <a:pt x="5920" y="12692"/>
                  </a:lnTo>
                  <a:lnTo>
                    <a:pt x="6111" y="12500"/>
                  </a:lnTo>
                  <a:lnTo>
                    <a:pt x="6332" y="12261"/>
                  </a:lnTo>
                  <a:lnTo>
                    <a:pt x="6619" y="11945"/>
                  </a:lnTo>
                  <a:lnTo>
                    <a:pt x="6964" y="11542"/>
                  </a:lnTo>
                  <a:lnTo>
                    <a:pt x="7357" y="11054"/>
                  </a:lnTo>
                  <a:lnTo>
                    <a:pt x="7567" y="10786"/>
                  </a:lnTo>
                  <a:lnTo>
                    <a:pt x="7778" y="10498"/>
                  </a:lnTo>
                  <a:lnTo>
                    <a:pt x="7998" y="10192"/>
                  </a:lnTo>
                  <a:lnTo>
                    <a:pt x="8228" y="9866"/>
                  </a:lnTo>
                  <a:lnTo>
                    <a:pt x="8458" y="9521"/>
                  </a:lnTo>
                  <a:lnTo>
                    <a:pt x="8688" y="9167"/>
                  </a:lnTo>
                  <a:lnTo>
                    <a:pt x="8918" y="8793"/>
                  </a:lnTo>
                  <a:lnTo>
                    <a:pt x="9148" y="8401"/>
                  </a:lnTo>
                  <a:lnTo>
                    <a:pt x="9368" y="7998"/>
                  </a:lnTo>
                  <a:lnTo>
                    <a:pt x="9588" y="7577"/>
                  </a:lnTo>
                  <a:lnTo>
                    <a:pt x="9809" y="7146"/>
                  </a:lnTo>
                  <a:lnTo>
                    <a:pt x="10010" y="6696"/>
                  </a:lnTo>
                  <a:lnTo>
                    <a:pt x="10211" y="6236"/>
                  </a:lnTo>
                  <a:lnTo>
                    <a:pt x="10402" y="5767"/>
                  </a:lnTo>
                  <a:lnTo>
                    <a:pt x="10575" y="5278"/>
                  </a:lnTo>
                  <a:lnTo>
                    <a:pt x="10738" y="4780"/>
                  </a:lnTo>
                  <a:lnTo>
                    <a:pt x="10891" y="4273"/>
                  </a:lnTo>
                  <a:lnTo>
                    <a:pt x="11015" y="3746"/>
                  </a:lnTo>
                  <a:lnTo>
                    <a:pt x="11130" y="3219"/>
                  </a:lnTo>
                  <a:lnTo>
                    <a:pt x="11226" y="2673"/>
                  </a:lnTo>
                  <a:lnTo>
                    <a:pt x="50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970;p26">
              <a:extLst>
                <a:ext uri="{FF2B5EF4-FFF2-40B4-BE49-F238E27FC236}">
                  <a16:creationId xmlns:a16="http://schemas.microsoft.com/office/drawing/2014/main" id="{05867B86-CAF4-4B6E-A50E-1B3F1611F3DB}"/>
                </a:ext>
              </a:extLst>
            </p:cNvPr>
            <p:cNvSpPr/>
            <p:nvPr/>
          </p:nvSpPr>
          <p:spPr>
            <a:xfrm>
              <a:off x="7534389" y="1389325"/>
              <a:ext cx="265652" cy="115677"/>
            </a:xfrm>
            <a:custGeom>
              <a:avLst/>
              <a:gdLst/>
              <a:ahLst/>
              <a:cxnLst/>
              <a:rect l="l" t="t" r="r" b="b"/>
              <a:pathLst>
                <a:path w="6754" h="2941" extrusionOk="0">
                  <a:moveTo>
                    <a:pt x="3123" y="0"/>
                  </a:moveTo>
                  <a:lnTo>
                    <a:pt x="2970" y="10"/>
                  </a:lnTo>
                  <a:lnTo>
                    <a:pt x="2817" y="38"/>
                  </a:lnTo>
                  <a:lnTo>
                    <a:pt x="2673" y="67"/>
                  </a:lnTo>
                  <a:lnTo>
                    <a:pt x="2520" y="115"/>
                  </a:lnTo>
                  <a:lnTo>
                    <a:pt x="2376" y="172"/>
                  </a:lnTo>
                  <a:lnTo>
                    <a:pt x="2242" y="239"/>
                  </a:lnTo>
                  <a:lnTo>
                    <a:pt x="2098" y="316"/>
                  </a:lnTo>
                  <a:lnTo>
                    <a:pt x="1974" y="402"/>
                  </a:lnTo>
                  <a:lnTo>
                    <a:pt x="1840" y="498"/>
                  </a:lnTo>
                  <a:lnTo>
                    <a:pt x="1533" y="651"/>
                  </a:lnTo>
                  <a:lnTo>
                    <a:pt x="1217" y="824"/>
                  </a:lnTo>
                  <a:lnTo>
                    <a:pt x="1035" y="929"/>
                  </a:lnTo>
                  <a:lnTo>
                    <a:pt x="853" y="1034"/>
                  </a:lnTo>
                  <a:lnTo>
                    <a:pt x="681" y="1159"/>
                  </a:lnTo>
                  <a:lnTo>
                    <a:pt x="508" y="1274"/>
                  </a:lnTo>
                  <a:lnTo>
                    <a:pt x="355" y="1398"/>
                  </a:lnTo>
                  <a:lnTo>
                    <a:pt x="221" y="1523"/>
                  </a:lnTo>
                  <a:lnTo>
                    <a:pt x="116" y="1647"/>
                  </a:lnTo>
                  <a:lnTo>
                    <a:pt x="68" y="1714"/>
                  </a:lnTo>
                  <a:lnTo>
                    <a:pt x="39" y="1772"/>
                  </a:lnTo>
                  <a:lnTo>
                    <a:pt x="20" y="1829"/>
                  </a:lnTo>
                  <a:lnTo>
                    <a:pt x="1" y="1887"/>
                  </a:lnTo>
                  <a:lnTo>
                    <a:pt x="1" y="1944"/>
                  </a:lnTo>
                  <a:lnTo>
                    <a:pt x="20" y="1992"/>
                  </a:lnTo>
                  <a:lnTo>
                    <a:pt x="3315" y="1992"/>
                  </a:lnTo>
                  <a:lnTo>
                    <a:pt x="6207" y="2940"/>
                  </a:lnTo>
                  <a:lnTo>
                    <a:pt x="6753" y="1465"/>
                  </a:lnTo>
                  <a:lnTo>
                    <a:pt x="4177" y="220"/>
                  </a:lnTo>
                  <a:lnTo>
                    <a:pt x="4033" y="153"/>
                  </a:lnTo>
                  <a:lnTo>
                    <a:pt x="3889" y="105"/>
                  </a:lnTo>
                  <a:lnTo>
                    <a:pt x="3736" y="57"/>
                  </a:lnTo>
                  <a:lnTo>
                    <a:pt x="3583" y="29"/>
                  </a:lnTo>
                  <a:lnTo>
                    <a:pt x="3430" y="10"/>
                  </a:lnTo>
                  <a:lnTo>
                    <a:pt x="327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971;p26">
              <a:extLst>
                <a:ext uri="{FF2B5EF4-FFF2-40B4-BE49-F238E27FC236}">
                  <a16:creationId xmlns:a16="http://schemas.microsoft.com/office/drawing/2014/main" id="{8BE6A0F0-A813-4E0D-92AA-D8C0E6EE0AC2}"/>
                </a:ext>
              </a:extLst>
            </p:cNvPr>
            <p:cNvSpPr/>
            <p:nvPr/>
          </p:nvSpPr>
          <p:spPr>
            <a:xfrm>
              <a:off x="6751575" y="2828733"/>
              <a:ext cx="442333" cy="90858"/>
            </a:xfrm>
            <a:custGeom>
              <a:avLst/>
              <a:gdLst/>
              <a:ahLst/>
              <a:cxnLst/>
              <a:rect l="l" t="t" r="r" b="b"/>
              <a:pathLst>
                <a:path w="11246" h="2310" extrusionOk="0">
                  <a:moveTo>
                    <a:pt x="2117" y="1"/>
                  </a:moveTo>
                  <a:lnTo>
                    <a:pt x="1897" y="20"/>
                  </a:lnTo>
                  <a:lnTo>
                    <a:pt x="1686" y="49"/>
                  </a:lnTo>
                  <a:lnTo>
                    <a:pt x="1485" y="97"/>
                  </a:lnTo>
                  <a:lnTo>
                    <a:pt x="1293" y="173"/>
                  </a:lnTo>
                  <a:lnTo>
                    <a:pt x="1111" y="260"/>
                  </a:lnTo>
                  <a:lnTo>
                    <a:pt x="939" y="365"/>
                  </a:lnTo>
                  <a:lnTo>
                    <a:pt x="776" y="489"/>
                  </a:lnTo>
                  <a:lnTo>
                    <a:pt x="623" y="624"/>
                  </a:lnTo>
                  <a:lnTo>
                    <a:pt x="489" y="777"/>
                  </a:lnTo>
                  <a:lnTo>
                    <a:pt x="364" y="940"/>
                  </a:lnTo>
                  <a:lnTo>
                    <a:pt x="259" y="1112"/>
                  </a:lnTo>
                  <a:lnTo>
                    <a:pt x="173" y="1294"/>
                  </a:lnTo>
                  <a:lnTo>
                    <a:pt x="96" y="1486"/>
                  </a:lnTo>
                  <a:lnTo>
                    <a:pt x="48" y="1687"/>
                  </a:lnTo>
                  <a:lnTo>
                    <a:pt x="20" y="1897"/>
                  </a:lnTo>
                  <a:lnTo>
                    <a:pt x="0" y="2118"/>
                  </a:lnTo>
                  <a:lnTo>
                    <a:pt x="0" y="2309"/>
                  </a:lnTo>
                  <a:lnTo>
                    <a:pt x="11245" y="2309"/>
                  </a:lnTo>
                  <a:lnTo>
                    <a:pt x="11245" y="2118"/>
                  </a:lnTo>
                  <a:lnTo>
                    <a:pt x="11235" y="1897"/>
                  </a:lnTo>
                  <a:lnTo>
                    <a:pt x="11207" y="1687"/>
                  </a:lnTo>
                  <a:lnTo>
                    <a:pt x="11149" y="1486"/>
                  </a:lnTo>
                  <a:lnTo>
                    <a:pt x="11082" y="1294"/>
                  </a:lnTo>
                  <a:lnTo>
                    <a:pt x="10986" y="1112"/>
                  </a:lnTo>
                  <a:lnTo>
                    <a:pt x="10881" y="940"/>
                  </a:lnTo>
                  <a:lnTo>
                    <a:pt x="10766" y="777"/>
                  </a:lnTo>
                  <a:lnTo>
                    <a:pt x="10622" y="624"/>
                  </a:lnTo>
                  <a:lnTo>
                    <a:pt x="10479" y="489"/>
                  </a:lnTo>
                  <a:lnTo>
                    <a:pt x="10316" y="365"/>
                  </a:lnTo>
                  <a:lnTo>
                    <a:pt x="10144" y="260"/>
                  </a:lnTo>
                  <a:lnTo>
                    <a:pt x="9952" y="173"/>
                  </a:lnTo>
                  <a:lnTo>
                    <a:pt x="9760" y="97"/>
                  </a:lnTo>
                  <a:lnTo>
                    <a:pt x="9559" y="49"/>
                  </a:lnTo>
                  <a:lnTo>
                    <a:pt x="9349" y="20"/>
                  </a:lnTo>
                  <a:lnTo>
                    <a:pt x="91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972;p26">
              <a:extLst>
                <a:ext uri="{FF2B5EF4-FFF2-40B4-BE49-F238E27FC236}">
                  <a16:creationId xmlns:a16="http://schemas.microsoft.com/office/drawing/2014/main" id="{19712BAB-C5BA-46F5-9047-3B08F5A8B437}"/>
                </a:ext>
              </a:extLst>
            </p:cNvPr>
            <p:cNvSpPr/>
            <p:nvPr/>
          </p:nvSpPr>
          <p:spPr>
            <a:xfrm>
              <a:off x="6644947" y="2603837"/>
              <a:ext cx="334208" cy="315761"/>
            </a:xfrm>
            <a:custGeom>
              <a:avLst/>
              <a:gdLst/>
              <a:ahLst/>
              <a:cxnLst/>
              <a:rect l="l" t="t" r="r" b="b"/>
              <a:pathLst>
                <a:path w="8497" h="8028" extrusionOk="0">
                  <a:moveTo>
                    <a:pt x="2041" y="1"/>
                  </a:moveTo>
                  <a:lnTo>
                    <a:pt x="1" y="8027"/>
                  </a:lnTo>
                  <a:lnTo>
                    <a:pt x="6456" y="8027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973;p26">
              <a:extLst>
                <a:ext uri="{FF2B5EF4-FFF2-40B4-BE49-F238E27FC236}">
                  <a16:creationId xmlns:a16="http://schemas.microsoft.com/office/drawing/2014/main" id="{4C4D6ED1-CBF7-4CCC-8A4B-4451126B8273}"/>
                </a:ext>
              </a:extLst>
            </p:cNvPr>
            <p:cNvSpPr/>
            <p:nvPr/>
          </p:nvSpPr>
          <p:spPr>
            <a:xfrm>
              <a:off x="6143904" y="1766394"/>
              <a:ext cx="1389814" cy="897410"/>
            </a:xfrm>
            <a:custGeom>
              <a:avLst/>
              <a:gdLst/>
              <a:ahLst/>
              <a:cxnLst/>
              <a:rect l="l" t="t" r="r" b="b"/>
              <a:pathLst>
                <a:path w="35335" h="22816" extrusionOk="0">
                  <a:moveTo>
                    <a:pt x="1687" y="1"/>
                  </a:moveTo>
                  <a:lnTo>
                    <a:pt x="1514" y="10"/>
                  </a:lnTo>
                  <a:lnTo>
                    <a:pt x="1342" y="39"/>
                  </a:lnTo>
                  <a:lnTo>
                    <a:pt x="1179" y="77"/>
                  </a:lnTo>
                  <a:lnTo>
                    <a:pt x="1026" y="135"/>
                  </a:lnTo>
                  <a:lnTo>
                    <a:pt x="882" y="202"/>
                  </a:lnTo>
                  <a:lnTo>
                    <a:pt x="738" y="288"/>
                  </a:lnTo>
                  <a:lnTo>
                    <a:pt x="614" y="384"/>
                  </a:lnTo>
                  <a:lnTo>
                    <a:pt x="489" y="499"/>
                  </a:lnTo>
                  <a:lnTo>
                    <a:pt x="384" y="614"/>
                  </a:lnTo>
                  <a:lnTo>
                    <a:pt x="288" y="748"/>
                  </a:lnTo>
                  <a:lnTo>
                    <a:pt x="202" y="882"/>
                  </a:lnTo>
                  <a:lnTo>
                    <a:pt x="135" y="1026"/>
                  </a:lnTo>
                  <a:lnTo>
                    <a:pt x="78" y="1188"/>
                  </a:lnTo>
                  <a:lnTo>
                    <a:pt x="30" y="1342"/>
                  </a:lnTo>
                  <a:lnTo>
                    <a:pt x="10" y="1514"/>
                  </a:lnTo>
                  <a:lnTo>
                    <a:pt x="1" y="1686"/>
                  </a:lnTo>
                  <a:lnTo>
                    <a:pt x="2405" y="21130"/>
                  </a:lnTo>
                  <a:lnTo>
                    <a:pt x="2415" y="21302"/>
                  </a:lnTo>
                  <a:lnTo>
                    <a:pt x="2434" y="21475"/>
                  </a:lnTo>
                  <a:lnTo>
                    <a:pt x="2482" y="21638"/>
                  </a:lnTo>
                  <a:lnTo>
                    <a:pt x="2539" y="21791"/>
                  </a:lnTo>
                  <a:lnTo>
                    <a:pt x="2606" y="21935"/>
                  </a:lnTo>
                  <a:lnTo>
                    <a:pt x="2692" y="22078"/>
                  </a:lnTo>
                  <a:lnTo>
                    <a:pt x="2788" y="22203"/>
                  </a:lnTo>
                  <a:lnTo>
                    <a:pt x="2893" y="22327"/>
                  </a:lnTo>
                  <a:lnTo>
                    <a:pt x="3018" y="22433"/>
                  </a:lnTo>
                  <a:lnTo>
                    <a:pt x="3143" y="22528"/>
                  </a:lnTo>
                  <a:lnTo>
                    <a:pt x="3286" y="22615"/>
                  </a:lnTo>
                  <a:lnTo>
                    <a:pt x="3430" y="22682"/>
                  </a:lnTo>
                  <a:lnTo>
                    <a:pt x="3583" y="22739"/>
                  </a:lnTo>
                  <a:lnTo>
                    <a:pt x="3746" y="22787"/>
                  </a:lnTo>
                  <a:lnTo>
                    <a:pt x="3918" y="22806"/>
                  </a:lnTo>
                  <a:lnTo>
                    <a:pt x="4091" y="22816"/>
                  </a:lnTo>
                  <a:lnTo>
                    <a:pt x="33649" y="22816"/>
                  </a:lnTo>
                  <a:lnTo>
                    <a:pt x="33821" y="22806"/>
                  </a:lnTo>
                  <a:lnTo>
                    <a:pt x="33984" y="22787"/>
                  </a:lnTo>
                  <a:lnTo>
                    <a:pt x="34147" y="22739"/>
                  </a:lnTo>
                  <a:lnTo>
                    <a:pt x="34300" y="22682"/>
                  </a:lnTo>
                  <a:lnTo>
                    <a:pt x="34453" y="22615"/>
                  </a:lnTo>
                  <a:lnTo>
                    <a:pt x="34587" y="22528"/>
                  </a:lnTo>
                  <a:lnTo>
                    <a:pt x="34721" y="22433"/>
                  </a:lnTo>
                  <a:lnTo>
                    <a:pt x="34836" y="22327"/>
                  </a:lnTo>
                  <a:lnTo>
                    <a:pt x="34951" y="22203"/>
                  </a:lnTo>
                  <a:lnTo>
                    <a:pt x="35047" y="22078"/>
                  </a:lnTo>
                  <a:lnTo>
                    <a:pt x="35133" y="21935"/>
                  </a:lnTo>
                  <a:lnTo>
                    <a:pt x="35200" y="21791"/>
                  </a:lnTo>
                  <a:lnTo>
                    <a:pt x="35258" y="21638"/>
                  </a:lnTo>
                  <a:lnTo>
                    <a:pt x="35296" y="21475"/>
                  </a:lnTo>
                  <a:lnTo>
                    <a:pt x="35325" y="21302"/>
                  </a:lnTo>
                  <a:lnTo>
                    <a:pt x="35334" y="21130"/>
                  </a:lnTo>
                  <a:lnTo>
                    <a:pt x="32930" y="1686"/>
                  </a:lnTo>
                  <a:lnTo>
                    <a:pt x="32921" y="1514"/>
                  </a:lnTo>
                  <a:lnTo>
                    <a:pt x="32892" y="1342"/>
                  </a:lnTo>
                  <a:lnTo>
                    <a:pt x="32854" y="1188"/>
                  </a:lnTo>
                  <a:lnTo>
                    <a:pt x="32796" y="1026"/>
                  </a:lnTo>
                  <a:lnTo>
                    <a:pt x="32729" y="882"/>
                  </a:lnTo>
                  <a:lnTo>
                    <a:pt x="32643" y="748"/>
                  </a:lnTo>
                  <a:lnTo>
                    <a:pt x="32547" y="614"/>
                  </a:lnTo>
                  <a:lnTo>
                    <a:pt x="32432" y="499"/>
                  </a:lnTo>
                  <a:lnTo>
                    <a:pt x="32317" y="384"/>
                  </a:lnTo>
                  <a:lnTo>
                    <a:pt x="32183" y="288"/>
                  </a:lnTo>
                  <a:lnTo>
                    <a:pt x="32049" y="202"/>
                  </a:lnTo>
                  <a:lnTo>
                    <a:pt x="31896" y="135"/>
                  </a:lnTo>
                  <a:lnTo>
                    <a:pt x="31743" y="77"/>
                  </a:lnTo>
                  <a:lnTo>
                    <a:pt x="31580" y="39"/>
                  </a:lnTo>
                  <a:lnTo>
                    <a:pt x="31417" y="10"/>
                  </a:lnTo>
                  <a:lnTo>
                    <a:pt x="3124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974;p26">
              <a:extLst>
                <a:ext uri="{FF2B5EF4-FFF2-40B4-BE49-F238E27FC236}">
                  <a16:creationId xmlns:a16="http://schemas.microsoft.com/office/drawing/2014/main" id="{1C6BDC99-EFAE-4B51-A91A-C45FA5CB37EA}"/>
                </a:ext>
              </a:extLst>
            </p:cNvPr>
            <p:cNvSpPr/>
            <p:nvPr/>
          </p:nvSpPr>
          <p:spPr>
            <a:xfrm>
              <a:off x="5860993" y="3031447"/>
              <a:ext cx="2330490" cy="50503"/>
            </a:xfrm>
            <a:custGeom>
              <a:avLst/>
              <a:gdLst/>
              <a:ahLst/>
              <a:cxnLst/>
              <a:rect l="l" t="t" r="r" b="b"/>
              <a:pathLst>
                <a:path w="59251" h="1284" extrusionOk="0">
                  <a:moveTo>
                    <a:pt x="1" y="0"/>
                  </a:moveTo>
                  <a:lnTo>
                    <a:pt x="1" y="1283"/>
                  </a:lnTo>
                  <a:lnTo>
                    <a:pt x="59251" y="1283"/>
                  </a:lnTo>
                  <a:lnTo>
                    <a:pt x="592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975;p26">
              <a:extLst>
                <a:ext uri="{FF2B5EF4-FFF2-40B4-BE49-F238E27FC236}">
                  <a16:creationId xmlns:a16="http://schemas.microsoft.com/office/drawing/2014/main" id="{F024F914-A660-4C4F-8103-85D3CD689B08}"/>
                </a:ext>
              </a:extLst>
            </p:cNvPr>
            <p:cNvSpPr/>
            <p:nvPr/>
          </p:nvSpPr>
          <p:spPr>
            <a:xfrm>
              <a:off x="5559242" y="2992233"/>
              <a:ext cx="603557" cy="1663686"/>
            </a:xfrm>
            <a:custGeom>
              <a:avLst/>
              <a:gdLst/>
              <a:ahLst/>
              <a:cxnLst/>
              <a:rect l="l" t="t" r="r" b="b"/>
              <a:pathLst>
                <a:path w="15345" h="42298" extrusionOk="0">
                  <a:moveTo>
                    <a:pt x="11341" y="1"/>
                  </a:moveTo>
                  <a:lnTo>
                    <a:pt x="1" y="42298"/>
                  </a:lnTo>
                  <a:lnTo>
                    <a:pt x="1437" y="42298"/>
                  </a:lnTo>
                  <a:lnTo>
                    <a:pt x="15345" y="394"/>
                  </a:lnTo>
                  <a:lnTo>
                    <a:pt x="113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976;p26">
              <a:extLst>
                <a:ext uri="{FF2B5EF4-FFF2-40B4-BE49-F238E27FC236}">
                  <a16:creationId xmlns:a16="http://schemas.microsoft.com/office/drawing/2014/main" id="{DB173585-B83E-4A87-80F9-9EDB0DFD580E}"/>
                </a:ext>
              </a:extLst>
            </p:cNvPr>
            <p:cNvSpPr/>
            <p:nvPr/>
          </p:nvSpPr>
          <p:spPr>
            <a:xfrm>
              <a:off x="7855726" y="2992233"/>
              <a:ext cx="603557" cy="1663686"/>
            </a:xfrm>
            <a:custGeom>
              <a:avLst/>
              <a:gdLst/>
              <a:ahLst/>
              <a:cxnLst/>
              <a:rect l="l" t="t" r="r" b="b"/>
              <a:pathLst>
                <a:path w="15345" h="42298" extrusionOk="0">
                  <a:moveTo>
                    <a:pt x="4004" y="1"/>
                  </a:moveTo>
                  <a:lnTo>
                    <a:pt x="1" y="394"/>
                  </a:lnTo>
                  <a:lnTo>
                    <a:pt x="13908" y="42298"/>
                  </a:lnTo>
                  <a:lnTo>
                    <a:pt x="15345" y="42298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977;p26">
              <a:extLst>
                <a:ext uri="{FF2B5EF4-FFF2-40B4-BE49-F238E27FC236}">
                  <a16:creationId xmlns:a16="http://schemas.microsoft.com/office/drawing/2014/main" id="{5D9149F2-44B2-45C8-AD4A-9F54BC29EAEE}"/>
                </a:ext>
              </a:extLst>
            </p:cNvPr>
            <p:cNvSpPr/>
            <p:nvPr/>
          </p:nvSpPr>
          <p:spPr>
            <a:xfrm>
              <a:off x="5745712" y="2913531"/>
              <a:ext cx="2567862" cy="129247"/>
            </a:xfrm>
            <a:custGeom>
              <a:avLst/>
              <a:gdLst/>
              <a:ahLst/>
              <a:cxnLst/>
              <a:rect l="l" t="t" r="r" b="b"/>
              <a:pathLst>
                <a:path w="65286" h="3286" extrusionOk="0">
                  <a:moveTo>
                    <a:pt x="1" y="0"/>
                  </a:moveTo>
                  <a:lnTo>
                    <a:pt x="1" y="3285"/>
                  </a:lnTo>
                  <a:lnTo>
                    <a:pt x="65285" y="3285"/>
                  </a:lnTo>
                  <a:lnTo>
                    <a:pt x="6528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20935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2118426" y="1737956"/>
            <a:ext cx="3393174" cy="16728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 &amp; CONTEXTO</a:t>
            </a:r>
            <a:endParaRPr dirty="0"/>
          </a:p>
        </p:txBody>
      </p:sp>
      <p:sp>
        <p:nvSpPr>
          <p:cNvPr id="688" name="Google Shape;688;p32"/>
          <p:cNvSpPr txBox="1">
            <a:spLocks noGrp="1"/>
          </p:cNvSpPr>
          <p:nvPr>
            <p:ph type="subTitle" idx="1"/>
          </p:nvPr>
        </p:nvSpPr>
        <p:spPr>
          <a:xfrm>
            <a:off x="1289698" y="3421188"/>
            <a:ext cx="5154730" cy="541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/>
              <a:t>Análise da Taxa de “</a:t>
            </a:r>
            <a:r>
              <a:rPr lang="pt-PT" sz="1800" dirty="0" err="1"/>
              <a:t>Burn</a:t>
            </a:r>
            <a:r>
              <a:rPr lang="pt-PT" sz="1800" dirty="0"/>
              <a:t> Out” dos Funcionários</a:t>
            </a:r>
            <a:endParaRPr lang="en-US" dirty="0"/>
          </a:p>
        </p:txBody>
      </p:sp>
      <p:sp>
        <p:nvSpPr>
          <p:cNvPr id="689" name="Google Shape;689;p32"/>
          <p:cNvSpPr/>
          <p:nvPr/>
        </p:nvSpPr>
        <p:spPr>
          <a:xfrm>
            <a:off x="5843987" y="1929562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96012" y="2183212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01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cxnSpLocks/>
          </p:cNvCxnSpPr>
          <p:nvPr/>
        </p:nvCxnSpPr>
        <p:spPr>
          <a:xfrm>
            <a:off x="6404006" y="2974500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Análise do Problema</a:t>
            </a:r>
            <a:endParaRPr sz="30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BB00EA0-CA4A-48F0-866E-016762799A09}"/>
              </a:ext>
            </a:extLst>
          </p:cNvPr>
          <p:cNvSpPr txBox="1"/>
          <p:nvPr/>
        </p:nvSpPr>
        <p:spPr>
          <a:xfrm>
            <a:off x="623213" y="1315128"/>
            <a:ext cx="5946662" cy="286232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hitney"/>
                <a:sym typeface="Share Tech"/>
              </a:rPr>
              <a:t>O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hitney"/>
                <a:sym typeface="Share Tech"/>
              </a:rPr>
              <a:t>objetivo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hitney"/>
                <a:sym typeface="Share Tech"/>
              </a:rPr>
              <a:t> é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hitney"/>
                <a:sym typeface="Share Tech"/>
              </a:rPr>
              <a:t>compreender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hitney"/>
                <a:sym typeface="Share Tech"/>
              </a:rPr>
              <a:t> e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hitney"/>
                <a:sym typeface="Share Tech"/>
              </a:rPr>
              <a:t>prever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hitney"/>
                <a:sym typeface="Share Tech"/>
              </a:rPr>
              <a:t> qual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hitney"/>
                <a:sym typeface="Share Tech"/>
              </a:rPr>
              <a:t>será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hitney"/>
                <a:sym typeface="Share Tech"/>
              </a:rPr>
              <a:t> a taxa de “burn out” para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hitney"/>
                <a:sym typeface="Share Tech"/>
              </a:rPr>
              <a:t>os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hitney"/>
                <a:sym typeface="Share Tech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hitney"/>
                <a:sym typeface="Share Tech"/>
              </a:rPr>
              <a:t>funcionários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hitney"/>
                <a:sym typeface="Share Tech"/>
              </a:rPr>
              <a:t> que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hitney"/>
                <a:sym typeface="Share Tech"/>
              </a:rPr>
              <a:t>trabalham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hitney"/>
                <a:sym typeface="Share Tech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hitney"/>
                <a:sym typeface="Share Tech"/>
              </a:rPr>
              <a:t>numa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hitney"/>
                <a:sym typeface="Share Tech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hitney"/>
                <a:sym typeface="Share Tech"/>
              </a:rPr>
              <a:t>empresa</a:t>
            </a:r>
            <a:r>
              <a:rPr lang="en-US" sz="1800" dirty="0">
                <a:solidFill>
                  <a:srgbClr val="FFFFFF"/>
                </a:solidFill>
                <a:latin typeface="Whitney"/>
                <a:sym typeface="Share Tech"/>
              </a:rPr>
              <a:t>, </a:t>
            </a:r>
            <a:r>
              <a:rPr lang="en-US" sz="1800" dirty="0" err="1">
                <a:solidFill>
                  <a:srgbClr val="FFFFFF"/>
                </a:solidFill>
                <a:latin typeface="Whitney"/>
                <a:sym typeface="Share Tech"/>
              </a:rPr>
              <a:t>tendo</a:t>
            </a:r>
            <a:r>
              <a:rPr lang="en-US" sz="1800" dirty="0">
                <a:solidFill>
                  <a:srgbClr val="FFFFFF"/>
                </a:solidFill>
                <a:latin typeface="Whitney"/>
                <a:sym typeface="Share Tech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Whitney"/>
                <a:sym typeface="Share Tech"/>
              </a:rPr>
              <a:t>em</a:t>
            </a:r>
            <a:r>
              <a:rPr lang="en-US" sz="1800" dirty="0">
                <a:solidFill>
                  <a:srgbClr val="FFFFFF"/>
                </a:solidFill>
                <a:latin typeface="Whitney"/>
                <a:sym typeface="Share Tech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Whitney"/>
                <a:sym typeface="Share Tech"/>
              </a:rPr>
              <a:t>conta</a:t>
            </a:r>
            <a:r>
              <a:rPr lang="en-US" sz="1800" dirty="0">
                <a:solidFill>
                  <a:srgbClr val="FFFFFF"/>
                </a:solidFill>
                <a:latin typeface="Whitney"/>
                <a:sym typeface="Share Tech"/>
              </a:rPr>
              <a:t> a </a:t>
            </a:r>
            <a:r>
              <a:rPr lang="en-US" sz="1800" dirty="0" err="1">
                <a:solidFill>
                  <a:srgbClr val="FFFFFF"/>
                </a:solidFill>
                <a:latin typeface="Whitney"/>
                <a:sym typeface="Share Tech"/>
              </a:rPr>
              <a:t>situação</a:t>
            </a:r>
            <a:r>
              <a:rPr lang="en-US" sz="1800" dirty="0">
                <a:solidFill>
                  <a:srgbClr val="FFFFFF"/>
                </a:solidFill>
                <a:latin typeface="Whitney"/>
                <a:sym typeface="Share Tech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Whitney"/>
                <a:sym typeface="Share Tech"/>
              </a:rPr>
              <a:t>pandémica</a:t>
            </a:r>
            <a:r>
              <a:rPr lang="en-US" sz="1800" dirty="0">
                <a:solidFill>
                  <a:srgbClr val="FFFFFF"/>
                </a:solidFill>
                <a:latin typeface="Whitney"/>
                <a:sym typeface="Share Tech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Whitney"/>
                <a:sym typeface="Share Tech"/>
              </a:rPr>
              <a:t>destes</a:t>
            </a:r>
            <a:r>
              <a:rPr lang="en-US" sz="1800" dirty="0">
                <a:solidFill>
                  <a:srgbClr val="FFFFFF"/>
                </a:solidFill>
                <a:latin typeface="Whitney"/>
                <a:sym typeface="Share Tech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Whitney"/>
                <a:sym typeface="Share Tech"/>
              </a:rPr>
              <a:t>últimos</a:t>
            </a:r>
            <a:r>
              <a:rPr lang="en-US" sz="1800" dirty="0">
                <a:solidFill>
                  <a:srgbClr val="FFFFFF"/>
                </a:solidFill>
                <a:latin typeface="Whitney"/>
                <a:sym typeface="Share Tech"/>
              </a:rPr>
              <a:t> tempos.</a:t>
            </a:r>
            <a:endParaRPr lang="pt-PT" sz="1800" dirty="0">
              <a:solidFill>
                <a:srgbClr val="FFFFFF"/>
              </a:solidFill>
              <a:latin typeface="Whitney"/>
              <a:sym typeface="Share Tech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PT" sz="1800" dirty="0">
              <a:solidFill>
                <a:srgbClr val="FFFFFF"/>
              </a:solidFill>
              <a:latin typeface="Whitney"/>
              <a:sym typeface="Share Tech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PT" sz="1800" dirty="0">
                <a:solidFill>
                  <a:srgbClr val="FFFFFF"/>
                </a:solidFill>
                <a:latin typeface="Whitney"/>
                <a:sym typeface="Share Tech"/>
              </a:rPr>
              <a:t>Será então o trabalho em casa uma bênção ou uma maldição?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PT" sz="1800" dirty="0">
              <a:solidFill>
                <a:srgbClr val="FFFFFF"/>
              </a:solidFill>
              <a:latin typeface="Whitney"/>
              <a:sym typeface="Share Tech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PT" sz="1800" dirty="0">
                <a:solidFill>
                  <a:srgbClr val="FFFFFF"/>
                </a:solidFill>
                <a:latin typeface="Whitney"/>
                <a:sym typeface="Share Tech"/>
              </a:rPr>
              <a:t>O objetivo é então perceber como é que a taxa de “</a:t>
            </a:r>
            <a:r>
              <a:rPr lang="pt-PT" sz="1800" dirty="0" err="1">
                <a:solidFill>
                  <a:srgbClr val="FFFFFF"/>
                </a:solidFill>
                <a:latin typeface="Whitney"/>
                <a:sym typeface="Share Tech"/>
              </a:rPr>
              <a:t>burn</a:t>
            </a:r>
            <a:r>
              <a:rPr lang="pt-PT" sz="1800" dirty="0">
                <a:solidFill>
                  <a:srgbClr val="FFFFFF"/>
                </a:solidFill>
                <a:latin typeface="Whitney"/>
                <a:sym typeface="Share Tech"/>
              </a:rPr>
              <a:t> out” é afetada com base nas várias condições fornecidas.</a:t>
            </a:r>
            <a:endParaRPr lang="en-US" sz="1800" dirty="0">
              <a:solidFill>
                <a:srgbClr val="FFFFFF"/>
              </a:solidFill>
              <a:latin typeface="Whitney"/>
              <a:sym typeface="Share Tech"/>
            </a:endParaRPr>
          </a:p>
        </p:txBody>
      </p:sp>
      <p:grpSp>
        <p:nvGrpSpPr>
          <p:cNvPr id="4" name="Google Shape;241;p16">
            <a:extLst>
              <a:ext uri="{FF2B5EF4-FFF2-40B4-BE49-F238E27FC236}">
                <a16:creationId xmlns:a16="http://schemas.microsoft.com/office/drawing/2014/main" id="{1FF42BBB-81BC-4A8E-A1F2-FDA10ABA3AEE}"/>
              </a:ext>
            </a:extLst>
          </p:cNvPr>
          <p:cNvGrpSpPr/>
          <p:nvPr/>
        </p:nvGrpSpPr>
        <p:grpSpPr>
          <a:xfrm>
            <a:off x="6569875" y="2559177"/>
            <a:ext cx="2240014" cy="2204329"/>
            <a:chOff x="3525722" y="1985800"/>
            <a:chExt cx="2702609" cy="2746178"/>
          </a:xfrm>
        </p:grpSpPr>
        <p:sp>
          <p:nvSpPr>
            <p:cNvPr id="5" name="Google Shape;242;p16">
              <a:extLst>
                <a:ext uri="{FF2B5EF4-FFF2-40B4-BE49-F238E27FC236}">
                  <a16:creationId xmlns:a16="http://schemas.microsoft.com/office/drawing/2014/main" id="{EB7535B6-BCF6-4C69-959C-05F916E5640D}"/>
                </a:ext>
              </a:extLst>
            </p:cNvPr>
            <p:cNvSpPr/>
            <p:nvPr/>
          </p:nvSpPr>
          <p:spPr>
            <a:xfrm>
              <a:off x="5442457" y="4676877"/>
              <a:ext cx="683885" cy="51372"/>
            </a:xfrm>
            <a:custGeom>
              <a:avLst/>
              <a:gdLst/>
              <a:ahLst/>
              <a:cxnLst/>
              <a:rect l="l" t="t" r="r" b="b"/>
              <a:pathLst>
                <a:path w="19263" h="1447" extrusionOk="0">
                  <a:moveTo>
                    <a:pt x="8650" y="0"/>
                  </a:moveTo>
                  <a:lnTo>
                    <a:pt x="7692" y="10"/>
                  </a:lnTo>
                  <a:lnTo>
                    <a:pt x="6763" y="29"/>
                  </a:lnTo>
                  <a:lnTo>
                    <a:pt x="5882" y="58"/>
                  </a:lnTo>
                  <a:lnTo>
                    <a:pt x="5039" y="86"/>
                  </a:lnTo>
                  <a:lnTo>
                    <a:pt x="4244" y="125"/>
                  </a:lnTo>
                  <a:lnTo>
                    <a:pt x="3506" y="163"/>
                  </a:lnTo>
                  <a:lnTo>
                    <a:pt x="2826" y="211"/>
                  </a:lnTo>
                  <a:lnTo>
                    <a:pt x="2204" y="259"/>
                  </a:lnTo>
                  <a:lnTo>
                    <a:pt x="1648" y="316"/>
                  </a:lnTo>
                  <a:lnTo>
                    <a:pt x="1160" y="374"/>
                  </a:lnTo>
                  <a:lnTo>
                    <a:pt x="757" y="441"/>
                  </a:lnTo>
                  <a:lnTo>
                    <a:pt x="432" y="508"/>
                  </a:lnTo>
                  <a:lnTo>
                    <a:pt x="307" y="536"/>
                  </a:lnTo>
                  <a:lnTo>
                    <a:pt x="202" y="575"/>
                  </a:lnTo>
                  <a:lnTo>
                    <a:pt x="116" y="613"/>
                  </a:lnTo>
                  <a:lnTo>
                    <a:pt x="49" y="642"/>
                  </a:lnTo>
                  <a:lnTo>
                    <a:pt x="10" y="680"/>
                  </a:lnTo>
                  <a:lnTo>
                    <a:pt x="1" y="699"/>
                  </a:lnTo>
                  <a:lnTo>
                    <a:pt x="1" y="718"/>
                  </a:lnTo>
                  <a:lnTo>
                    <a:pt x="1" y="738"/>
                  </a:lnTo>
                  <a:lnTo>
                    <a:pt x="10" y="757"/>
                  </a:lnTo>
                  <a:lnTo>
                    <a:pt x="49" y="795"/>
                  </a:lnTo>
                  <a:lnTo>
                    <a:pt x="116" y="833"/>
                  </a:lnTo>
                  <a:lnTo>
                    <a:pt x="202" y="862"/>
                  </a:lnTo>
                  <a:lnTo>
                    <a:pt x="307" y="900"/>
                  </a:lnTo>
                  <a:lnTo>
                    <a:pt x="432" y="939"/>
                  </a:lnTo>
                  <a:lnTo>
                    <a:pt x="757" y="1006"/>
                  </a:lnTo>
                  <a:lnTo>
                    <a:pt x="1160" y="1063"/>
                  </a:lnTo>
                  <a:lnTo>
                    <a:pt x="1648" y="1121"/>
                  </a:lnTo>
                  <a:lnTo>
                    <a:pt x="2204" y="1178"/>
                  </a:lnTo>
                  <a:lnTo>
                    <a:pt x="2826" y="1236"/>
                  </a:lnTo>
                  <a:lnTo>
                    <a:pt x="3506" y="1274"/>
                  </a:lnTo>
                  <a:lnTo>
                    <a:pt x="4244" y="1322"/>
                  </a:lnTo>
                  <a:lnTo>
                    <a:pt x="5039" y="1360"/>
                  </a:lnTo>
                  <a:lnTo>
                    <a:pt x="5882" y="1389"/>
                  </a:lnTo>
                  <a:lnTo>
                    <a:pt x="6763" y="1408"/>
                  </a:lnTo>
                  <a:lnTo>
                    <a:pt x="7692" y="1427"/>
                  </a:lnTo>
                  <a:lnTo>
                    <a:pt x="8650" y="1437"/>
                  </a:lnTo>
                  <a:lnTo>
                    <a:pt x="9627" y="1446"/>
                  </a:lnTo>
                  <a:lnTo>
                    <a:pt x="10613" y="1437"/>
                  </a:lnTo>
                  <a:lnTo>
                    <a:pt x="11571" y="1427"/>
                  </a:lnTo>
                  <a:lnTo>
                    <a:pt x="12491" y="1408"/>
                  </a:lnTo>
                  <a:lnTo>
                    <a:pt x="13381" y="1389"/>
                  </a:lnTo>
                  <a:lnTo>
                    <a:pt x="14224" y="1360"/>
                  </a:lnTo>
                  <a:lnTo>
                    <a:pt x="15019" y="1322"/>
                  </a:lnTo>
                  <a:lnTo>
                    <a:pt x="15757" y="1274"/>
                  </a:lnTo>
                  <a:lnTo>
                    <a:pt x="16437" y="1236"/>
                  </a:lnTo>
                  <a:lnTo>
                    <a:pt x="17059" y="1178"/>
                  </a:lnTo>
                  <a:lnTo>
                    <a:pt x="17615" y="1121"/>
                  </a:lnTo>
                  <a:lnTo>
                    <a:pt x="18094" y="1063"/>
                  </a:lnTo>
                  <a:lnTo>
                    <a:pt x="18506" y="1006"/>
                  </a:lnTo>
                  <a:lnTo>
                    <a:pt x="18831" y="939"/>
                  </a:lnTo>
                  <a:lnTo>
                    <a:pt x="18956" y="900"/>
                  </a:lnTo>
                  <a:lnTo>
                    <a:pt x="19061" y="862"/>
                  </a:lnTo>
                  <a:lnTo>
                    <a:pt x="19147" y="833"/>
                  </a:lnTo>
                  <a:lnTo>
                    <a:pt x="19214" y="795"/>
                  </a:lnTo>
                  <a:lnTo>
                    <a:pt x="19243" y="757"/>
                  </a:lnTo>
                  <a:lnTo>
                    <a:pt x="19253" y="738"/>
                  </a:lnTo>
                  <a:lnTo>
                    <a:pt x="19262" y="718"/>
                  </a:lnTo>
                  <a:lnTo>
                    <a:pt x="19253" y="699"/>
                  </a:lnTo>
                  <a:lnTo>
                    <a:pt x="19243" y="680"/>
                  </a:lnTo>
                  <a:lnTo>
                    <a:pt x="19214" y="642"/>
                  </a:lnTo>
                  <a:lnTo>
                    <a:pt x="19147" y="613"/>
                  </a:lnTo>
                  <a:lnTo>
                    <a:pt x="19061" y="575"/>
                  </a:lnTo>
                  <a:lnTo>
                    <a:pt x="18956" y="536"/>
                  </a:lnTo>
                  <a:lnTo>
                    <a:pt x="18831" y="508"/>
                  </a:lnTo>
                  <a:lnTo>
                    <a:pt x="18506" y="441"/>
                  </a:lnTo>
                  <a:lnTo>
                    <a:pt x="18094" y="374"/>
                  </a:lnTo>
                  <a:lnTo>
                    <a:pt x="17615" y="316"/>
                  </a:lnTo>
                  <a:lnTo>
                    <a:pt x="17059" y="259"/>
                  </a:lnTo>
                  <a:lnTo>
                    <a:pt x="16437" y="211"/>
                  </a:lnTo>
                  <a:lnTo>
                    <a:pt x="15757" y="163"/>
                  </a:lnTo>
                  <a:lnTo>
                    <a:pt x="15019" y="125"/>
                  </a:lnTo>
                  <a:lnTo>
                    <a:pt x="14224" y="86"/>
                  </a:lnTo>
                  <a:lnTo>
                    <a:pt x="13381" y="58"/>
                  </a:lnTo>
                  <a:lnTo>
                    <a:pt x="12491" y="29"/>
                  </a:lnTo>
                  <a:lnTo>
                    <a:pt x="11571" y="10"/>
                  </a:lnTo>
                  <a:lnTo>
                    <a:pt x="10613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43;p16">
              <a:extLst>
                <a:ext uri="{FF2B5EF4-FFF2-40B4-BE49-F238E27FC236}">
                  <a16:creationId xmlns:a16="http://schemas.microsoft.com/office/drawing/2014/main" id="{8E10827A-5A80-4F6B-8802-53B01E85E67A}"/>
                </a:ext>
              </a:extLst>
            </p:cNvPr>
            <p:cNvSpPr/>
            <p:nvPr/>
          </p:nvSpPr>
          <p:spPr>
            <a:xfrm>
              <a:off x="3525722" y="4641150"/>
              <a:ext cx="995383" cy="90828"/>
            </a:xfrm>
            <a:custGeom>
              <a:avLst/>
              <a:gdLst/>
              <a:ahLst/>
              <a:cxnLst/>
              <a:rect l="l" t="t" r="r" b="b"/>
              <a:pathLst>
                <a:path w="45219" h="2558" extrusionOk="0">
                  <a:moveTo>
                    <a:pt x="22614" y="0"/>
                  </a:moveTo>
                  <a:lnTo>
                    <a:pt x="20296" y="10"/>
                  </a:lnTo>
                  <a:lnTo>
                    <a:pt x="18055" y="29"/>
                  </a:lnTo>
                  <a:lnTo>
                    <a:pt x="15890" y="58"/>
                  </a:lnTo>
                  <a:lnTo>
                    <a:pt x="13812" y="106"/>
                  </a:lnTo>
                  <a:lnTo>
                    <a:pt x="11839" y="154"/>
                  </a:lnTo>
                  <a:lnTo>
                    <a:pt x="9971" y="221"/>
                  </a:lnTo>
                  <a:lnTo>
                    <a:pt x="8228" y="297"/>
                  </a:lnTo>
                  <a:lnTo>
                    <a:pt x="6628" y="374"/>
                  </a:lnTo>
                  <a:lnTo>
                    <a:pt x="5163" y="470"/>
                  </a:lnTo>
                  <a:lnTo>
                    <a:pt x="3870" y="566"/>
                  </a:lnTo>
                  <a:lnTo>
                    <a:pt x="2730" y="671"/>
                  </a:lnTo>
                  <a:lnTo>
                    <a:pt x="2232" y="728"/>
                  </a:lnTo>
                  <a:lnTo>
                    <a:pt x="1782" y="786"/>
                  </a:lnTo>
                  <a:lnTo>
                    <a:pt x="1379" y="843"/>
                  </a:lnTo>
                  <a:lnTo>
                    <a:pt x="1025" y="901"/>
                  </a:lnTo>
                  <a:lnTo>
                    <a:pt x="718" y="958"/>
                  </a:lnTo>
                  <a:lnTo>
                    <a:pt x="460" y="1025"/>
                  </a:lnTo>
                  <a:lnTo>
                    <a:pt x="268" y="1083"/>
                  </a:lnTo>
                  <a:lnTo>
                    <a:pt x="182" y="1121"/>
                  </a:lnTo>
                  <a:lnTo>
                    <a:pt x="125" y="1150"/>
                  </a:lnTo>
                  <a:lnTo>
                    <a:pt x="67" y="1179"/>
                  </a:lnTo>
                  <a:lnTo>
                    <a:pt x="38" y="1217"/>
                  </a:lnTo>
                  <a:lnTo>
                    <a:pt x="10" y="1246"/>
                  </a:lnTo>
                  <a:lnTo>
                    <a:pt x="0" y="1274"/>
                  </a:lnTo>
                  <a:lnTo>
                    <a:pt x="10" y="1313"/>
                  </a:lnTo>
                  <a:lnTo>
                    <a:pt x="38" y="1341"/>
                  </a:lnTo>
                  <a:lnTo>
                    <a:pt x="67" y="1380"/>
                  </a:lnTo>
                  <a:lnTo>
                    <a:pt x="125" y="1408"/>
                  </a:lnTo>
                  <a:lnTo>
                    <a:pt x="182" y="1437"/>
                  </a:lnTo>
                  <a:lnTo>
                    <a:pt x="268" y="1475"/>
                  </a:lnTo>
                  <a:lnTo>
                    <a:pt x="460" y="1533"/>
                  </a:lnTo>
                  <a:lnTo>
                    <a:pt x="718" y="1600"/>
                  </a:lnTo>
                  <a:lnTo>
                    <a:pt x="1025" y="1657"/>
                  </a:lnTo>
                  <a:lnTo>
                    <a:pt x="1379" y="1715"/>
                  </a:lnTo>
                  <a:lnTo>
                    <a:pt x="1782" y="1772"/>
                  </a:lnTo>
                  <a:lnTo>
                    <a:pt x="2232" y="1830"/>
                  </a:lnTo>
                  <a:lnTo>
                    <a:pt x="2730" y="1887"/>
                  </a:lnTo>
                  <a:lnTo>
                    <a:pt x="3870" y="1993"/>
                  </a:lnTo>
                  <a:lnTo>
                    <a:pt x="5163" y="2088"/>
                  </a:lnTo>
                  <a:lnTo>
                    <a:pt x="6628" y="2184"/>
                  </a:lnTo>
                  <a:lnTo>
                    <a:pt x="8228" y="2261"/>
                  </a:lnTo>
                  <a:lnTo>
                    <a:pt x="9971" y="2337"/>
                  </a:lnTo>
                  <a:lnTo>
                    <a:pt x="11839" y="2405"/>
                  </a:lnTo>
                  <a:lnTo>
                    <a:pt x="13812" y="2452"/>
                  </a:lnTo>
                  <a:lnTo>
                    <a:pt x="15890" y="2500"/>
                  </a:lnTo>
                  <a:lnTo>
                    <a:pt x="18055" y="2529"/>
                  </a:lnTo>
                  <a:lnTo>
                    <a:pt x="20296" y="2548"/>
                  </a:lnTo>
                  <a:lnTo>
                    <a:pt x="22614" y="2558"/>
                  </a:lnTo>
                  <a:lnTo>
                    <a:pt x="24922" y="2548"/>
                  </a:lnTo>
                  <a:lnTo>
                    <a:pt x="27163" y="2529"/>
                  </a:lnTo>
                  <a:lnTo>
                    <a:pt x="29328" y="2500"/>
                  </a:lnTo>
                  <a:lnTo>
                    <a:pt x="31407" y="2452"/>
                  </a:lnTo>
                  <a:lnTo>
                    <a:pt x="33380" y="2405"/>
                  </a:lnTo>
                  <a:lnTo>
                    <a:pt x="35247" y="2337"/>
                  </a:lnTo>
                  <a:lnTo>
                    <a:pt x="36991" y="2261"/>
                  </a:lnTo>
                  <a:lnTo>
                    <a:pt x="38590" y="2184"/>
                  </a:lnTo>
                  <a:lnTo>
                    <a:pt x="40056" y="2088"/>
                  </a:lnTo>
                  <a:lnTo>
                    <a:pt x="41358" y="1993"/>
                  </a:lnTo>
                  <a:lnTo>
                    <a:pt x="42488" y="1887"/>
                  </a:lnTo>
                  <a:lnTo>
                    <a:pt x="42986" y="1830"/>
                  </a:lnTo>
                  <a:lnTo>
                    <a:pt x="43437" y="1772"/>
                  </a:lnTo>
                  <a:lnTo>
                    <a:pt x="43839" y="1715"/>
                  </a:lnTo>
                  <a:lnTo>
                    <a:pt x="44193" y="1657"/>
                  </a:lnTo>
                  <a:lnTo>
                    <a:pt x="44500" y="1600"/>
                  </a:lnTo>
                  <a:lnTo>
                    <a:pt x="44758" y="1533"/>
                  </a:lnTo>
                  <a:lnTo>
                    <a:pt x="44950" y="1475"/>
                  </a:lnTo>
                  <a:lnTo>
                    <a:pt x="45036" y="1437"/>
                  </a:lnTo>
                  <a:lnTo>
                    <a:pt x="45094" y="1408"/>
                  </a:lnTo>
                  <a:lnTo>
                    <a:pt x="45151" y="1380"/>
                  </a:lnTo>
                  <a:lnTo>
                    <a:pt x="45189" y="1341"/>
                  </a:lnTo>
                  <a:lnTo>
                    <a:pt x="45209" y="1313"/>
                  </a:lnTo>
                  <a:lnTo>
                    <a:pt x="45218" y="1274"/>
                  </a:lnTo>
                  <a:lnTo>
                    <a:pt x="45209" y="1246"/>
                  </a:lnTo>
                  <a:lnTo>
                    <a:pt x="45189" y="1217"/>
                  </a:lnTo>
                  <a:lnTo>
                    <a:pt x="45151" y="1179"/>
                  </a:lnTo>
                  <a:lnTo>
                    <a:pt x="45094" y="1150"/>
                  </a:lnTo>
                  <a:lnTo>
                    <a:pt x="45036" y="1121"/>
                  </a:lnTo>
                  <a:lnTo>
                    <a:pt x="44950" y="1083"/>
                  </a:lnTo>
                  <a:lnTo>
                    <a:pt x="44758" y="1025"/>
                  </a:lnTo>
                  <a:lnTo>
                    <a:pt x="44500" y="958"/>
                  </a:lnTo>
                  <a:lnTo>
                    <a:pt x="44193" y="901"/>
                  </a:lnTo>
                  <a:lnTo>
                    <a:pt x="43839" y="843"/>
                  </a:lnTo>
                  <a:lnTo>
                    <a:pt x="43437" y="786"/>
                  </a:lnTo>
                  <a:lnTo>
                    <a:pt x="42986" y="728"/>
                  </a:lnTo>
                  <a:lnTo>
                    <a:pt x="42488" y="671"/>
                  </a:lnTo>
                  <a:lnTo>
                    <a:pt x="41358" y="566"/>
                  </a:lnTo>
                  <a:lnTo>
                    <a:pt x="40056" y="470"/>
                  </a:lnTo>
                  <a:lnTo>
                    <a:pt x="38590" y="374"/>
                  </a:lnTo>
                  <a:lnTo>
                    <a:pt x="36991" y="297"/>
                  </a:lnTo>
                  <a:lnTo>
                    <a:pt x="35247" y="221"/>
                  </a:lnTo>
                  <a:lnTo>
                    <a:pt x="33380" y="154"/>
                  </a:lnTo>
                  <a:lnTo>
                    <a:pt x="31407" y="106"/>
                  </a:lnTo>
                  <a:lnTo>
                    <a:pt x="29328" y="58"/>
                  </a:lnTo>
                  <a:lnTo>
                    <a:pt x="27163" y="29"/>
                  </a:lnTo>
                  <a:lnTo>
                    <a:pt x="24922" y="10"/>
                  </a:lnTo>
                  <a:lnTo>
                    <a:pt x="22614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44;p16">
              <a:extLst>
                <a:ext uri="{FF2B5EF4-FFF2-40B4-BE49-F238E27FC236}">
                  <a16:creationId xmlns:a16="http://schemas.microsoft.com/office/drawing/2014/main" id="{559601C1-7004-4C44-B26F-6F693EC9DB8D}"/>
                </a:ext>
              </a:extLst>
            </p:cNvPr>
            <p:cNvSpPr/>
            <p:nvPr/>
          </p:nvSpPr>
          <p:spPr>
            <a:xfrm>
              <a:off x="5580521" y="4523830"/>
              <a:ext cx="288067" cy="139134"/>
            </a:xfrm>
            <a:custGeom>
              <a:avLst/>
              <a:gdLst/>
              <a:ahLst/>
              <a:cxnLst/>
              <a:rect l="l" t="t" r="r" b="b"/>
              <a:pathLst>
                <a:path w="8114" h="3919" extrusionOk="0">
                  <a:moveTo>
                    <a:pt x="1447" y="1"/>
                  </a:moveTo>
                  <a:lnTo>
                    <a:pt x="1" y="1007"/>
                  </a:lnTo>
                  <a:lnTo>
                    <a:pt x="2050" y="2826"/>
                  </a:lnTo>
                  <a:lnTo>
                    <a:pt x="2184" y="2932"/>
                  </a:lnTo>
                  <a:lnTo>
                    <a:pt x="2318" y="3037"/>
                  </a:lnTo>
                  <a:lnTo>
                    <a:pt x="2462" y="3123"/>
                  </a:lnTo>
                  <a:lnTo>
                    <a:pt x="2615" y="3210"/>
                  </a:lnTo>
                  <a:lnTo>
                    <a:pt x="2769" y="3277"/>
                  </a:lnTo>
                  <a:lnTo>
                    <a:pt x="2922" y="3344"/>
                  </a:lnTo>
                  <a:lnTo>
                    <a:pt x="3085" y="3392"/>
                  </a:lnTo>
                  <a:lnTo>
                    <a:pt x="3247" y="3439"/>
                  </a:lnTo>
                  <a:lnTo>
                    <a:pt x="3860" y="3564"/>
                  </a:lnTo>
                  <a:lnTo>
                    <a:pt x="4588" y="3698"/>
                  </a:lnTo>
                  <a:lnTo>
                    <a:pt x="4972" y="3765"/>
                  </a:lnTo>
                  <a:lnTo>
                    <a:pt x="5364" y="3813"/>
                  </a:lnTo>
                  <a:lnTo>
                    <a:pt x="5757" y="3861"/>
                  </a:lnTo>
                  <a:lnTo>
                    <a:pt x="6140" y="3899"/>
                  </a:lnTo>
                  <a:lnTo>
                    <a:pt x="6514" y="3918"/>
                  </a:lnTo>
                  <a:lnTo>
                    <a:pt x="6858" y="3918"/>
                  </a:lnTo>
                  <a:lnTo>
                    <a:pt x="7021" y="3909"/>
                  </a:lnTo>
                  <a:lnTo>
                    <a:pt x="7175" y="3899"/>
                  </a:lnTo>
                  <a:lnTo>
                    <a:pt x="7328" y="3880"/>
                  </a:lnTo>
                  <a:lnTo>
                    <a:pt x="7462" y="3861"/>
                  </a:lnTo>
                  <a:lnTo>
                    <a:pt x="7586" y="3832"/>
                  </a:lnTo>
                  <a:lnTo>
                    <a:pt x="7701" y="3794"/>
                  </a:lnTo>
                  <a:lnTo>
                    <a:pt x="7807" y="3746"/>
                  </a:lnTo>
                  <a:lnTo>
                    <a:pt x="7893" y="3698"/>
                  </a:lnTo>
                  <a:lnTo>
                    <a:pt x="7969" y="3641"/>
                  </a:lnTo>
                  <a:lnTo>
                    <a:pt x="8027" y="3574"/>
                  </a:lnTo>
                  <a:lnTo>
                    <a:pt x="8075" y="3497"/>
                  </a:lnTo>
                  <a:lnTo>
                    <a:pt x="8104" y="3420"/>
                  </a:lnTo>
                  <a:lnTo>
                    <a:pt x="8113" y="3353"/>
                  </a:lnTo>
                  <a:lnTo>
                    <a:pt x="8113" y="3296"/>
                  </a:lnTo>
                  <a:lnTo>
                    <a:pt x="8113" y="3238"/>
                  </a:lnTo>
                  <a:lnTo>
                    <a:pt x="8094" y="3181"/>
                  </a:lnTo>
                  <a:lnTo>
                    <a:pt x="8075" y="3123"/>
                  </a:lnTo>
                  <a:lnTo>
                    <a:pt x="8046" y="3076"/>
                  </a:lnTo>
                  <a:lnTo>
                    <a:pt x="7979" y="2961"/>
                  </a:lnTo>
                  <a:lnTo>
                    <a:pt x="7883" y="2855"/>
                  </a:lnTo>
                  <a:lnTo>
                    <a:pt x="7768" y="2750"/>
                  </a:lnTo>
                  <a:lnTo>
                    <a:pt x="7634" y="2654"/>
                  </a:lnTo>
                  <a:lnTo>
                    <a:pt x="7481" y="2549"/>
                  </a:lnTo>
                  <a:lnTo>
                    <a:pt x="7318" y="2453"/>
                  </a:lnTo>
                  <a:lnTo>
                    <a:pt x="7136" y="2367"/>
                  </a:lnTo>
                  <a:lnTo>
                    <a:pt x="6945" y="2271"/>
                  </a:lnTo>
                  <a:lnTo>
                    <a:pt x="6734" y="2185"/>
                  </a:lnTo>
                  <a:lnTo>
                    <a:pt x="6312" y="2022"/>
                  </a:lnTo>
                  <a:lnTo>
                    <a:pt x="5862" y="1878"/>
                  </a:lnTo>
                  <a:lnTo>
                    <a:pt x="5403" y="1744"/>
                  </a:lnTo>
                  <a:lnTo>
                    <a:pt x="4972" y="1629"/>
                  </a:lnTo>
                  <a:lnTo>
                    <a:pt x="4550" y="1524"/>
                  </a:lnTo>
                  <a:lnTo>
                    <a:pt x="4186" y="1438"/>
                  </a:lnTo>
                  <a:lnTo>
                    <a:pt x="3621" y="1323"/>
                  </a:lnTo>
                  <a:lnTo>
                    <a:pt x="3410" y="128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45;p16">
              <a:extLst>
                <a:ext uri="{FF2B5EF4-FFF2-40B4-BE49-F238E27FC236}">
                  <a16:creationId xmlns:a16="http://schemas.microsoft.com/office/drawing/2014/main" id="{ACBCCB62-333F-4FA4-9775-4A0238445D7E}"/>
                </a:ext>
              </a:extLst>
            </p:cNvPr>
            <p:cNvSpPr/>
            <p:nvPr/>
          </p:nvSpPr>
          <p:spPr>
            <a:xfrm>
              <a:off x="3950723" y="4466034"/>
              <a:ext cx="209181" cy="236376"/>
            </a:xfrm>
            <a:custGeom>
              <a:avLst/>
              <a:gdLst/>
              <a:ahLst/>
              <a:cxnLst/>
              <a:rect l="l" t="t" r="r" b="b"/>
              <a:pathLst>
                <a:path w="5892" h="6658" extrusionOk="0">
                  <a:moveTo>
                    <a:pt x="5508" y="1"/>
                  </a:moveTo>
                  <a:lnTo>
                    <a:pt x="3047" y="1198"/>
                  </a:lnTo>
                  <a:lnTo>
                    <a:pt x="2893" y="1284"/>
                  </a:lnTo>
                  <a:lnTo>
                    <a:pt x="2750" y="1370"/>
                  </a:lnTo>
                  <a:lnTo>
                    <a:pt x="2616" y="1466"/>
                  </a:lnTo>
                  <a:lnTo>
                    <a:pt x="2481" y="1571"/>
                  </a:lnTo>
                  <a:lnTo>
                    <a:pt x="2357" y="1686"/>
                  </a:lnTo>
                  <a:lnTo>
                    <a:pt x="2242" y="1811"/>
                  </a:lnTo>
                  <a:lnTo>
                    <a:pt x="2127" y="1945"/>
                  </a:lnTo>
                  <a:lnTo>
                    <a:pt x="2022" y="2079"/>
                  </a:lnTo>
                  <a:lnTo>
                    <a:pt x="1677" y="2596"/>
                  </a:lnTo>
                  <a:lnTo>
                    <a:pt x="1275" y="3219"/>
                  </a:lnTo>
                  <a:lnTo>
                    <a:pt x="1064" y="3545"/>
                  </a:lnTo>
                  <a:lnTo>
                    <a:pt x="872" y="3889"/>
                  </a:lnTo>
                  <a:lnTo>
                    <a:pt x="681" y="4234"/>
                  </a:lnTo>
                  <a:lnTo>
                    <a:pt x="499" y="4579"/>
                  </a:lnTo>
                  <a:lnTo>
                    <a:pt x="336" y="4914"/>
                  </a:lnTo>
                  <a:lnTo>
                    <a:pt x="202" y="5230"/>
                  </a:lnTo>
                  <a:lnTo>
                    <a:pt x="154" y="5384"/>
                  </a:lnTo>
                  <a:lnTo>
                    <a:pt x="96" y="5537"/>
                  </a:lnTo>
                  <a:lnTo>
                    <a:pt x="58" y="5680"/>
                  </a:lnTo>
                  <a:lnTo>
                    <a:pt x="29" y="5815"/>
                  </a:lnTo>
                  <a:lnTo>
                    <a:pt x="10" y="5939"/>
                  </a:lnTo>
                  <a:lnTo>
                    <a:pt x="1" y="6064"/>
                  </a:lnTo>
                  <a:lnTo>
                    <a:pt x="1" y="6169"/>
                  </a:lnTo>
                  <a:lnTo>
                    <a:pt x="10" y="6274"/>
                  </a:lnTo>
                  <a:lnTo>
                    <a:pt x="39" y="6370"/>
                  </a:lnTo>
                  <a:lnTo>
                    <a:pt x="77" y="6447"/>
                  </a:lnTo>
                  <a:lnTo>
                    <a:pt x="125" y="6514"/>
                  </a:lnTo>
                  <a:lnTo>
                    <a:pt x="192" y="6571"/>
                  </a:lnTo>
                  <a:lnTo>
                    <a:pt x="250" y="6610"/>
                  </a:lnTo>
                  <a:lnTo>
                    <a:pt x="298" y="6629"/>
                  </a:lnTo>
                  <a:lnTo>
                    <a:pt x="355" y="6648"/>
                  </a:lnTo>
                  <a:lnTo>
                    <a:pt x="413" y="6657"/>
                  </a:lnTo>
                  <a:lnTo>
                    <a:pt x="537" y="6657"/>
                  </a:lnTo>
                  <a:lnTo>
                    <a:pt x="662" y="6629"/>
                  </a:lnTo>
                  <a:lnTo>
                    <a:pt x="796" y="6590"/>
                  </a:lnTo>
                  <a:lnTo>
                    <a:pt x="939" y="6523"/>
                  </a:lnTo>
                  <a:lnTo>
                    <a:pt x="1083" y="6437"/>
                  </a:lnTo>
                  <a:lnTo>
                    <a:pt x="1227" y="6332"/>
                  </a:lnTo>
                  <a:lnTo>
                    <a:pt x="1380" y="6217"/>
                  </a:lnTo>
                  <a:lnTo>
                    <a:pt x="1533" y="6083"/>
                  </a:lnTo>
                  <a:lnTo>
                    <a:pt x="1696" y="5939"/>
                  </a:lnTo>
                  <a:lnTo>
                    <a:pt x="1849" y="5776"/>
                  </a:lnTo>
                  <a:lnTo>
                    <a:pt x="2165" y="5441"/>
                  </a:lnTo>
                  <a:lnTo>
                    <a:pt x="2472" y="5087"/>
                  </a:lnTo>
                  <a:lnTo>
                    <a:pt x="2769" y="4723"/>
                  </a:lnTo>
                  <a:lnTo>
                    <a:pt x="3047" y="4359"/>
                  </a:lnTo>
                  <a:lnTo>
                    <a:pt x="3296" y="4014"/>
                  </a:lnTo>
                  <a:lnTo>
                    <a:pt x="3516" y="3698"/>
                  </a:lnTo>
                  <a:lnTo>
                    <a:pt x="3842" y="3228"/>
                  </a:lnTo>
                  <a:lnTo>
                    <a:pt x="3956" y="3047"/>
                  </a:lnTo>
                  <a:lnTo>
                    <a:pt x="5891" y="1725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46;p16">
              <a:extLst>
                <a:ext uri="{FF2B5EF4-FFF2-40B4-BE49-F238E27FC236}">
                  <a16:creationId xmlns:a16="http://schemas.microsoft.com/office/drawing/2014/main" id="{65FCE102-1D99-4222-8B30-9DAEB3F5D132}"/>
                </a:ext>
              </a:extLst>
            </p:cNvPr>
            <p:cNvSpPr/>
            <p:nvPr/>
          </p:nvSpPr>
          <p:spPr>
            <a:xfrm>
              <a:off x="4109202" y="3262998"/>
              <a:ext cx="1703978" cy="44911"/>
            </a:xfrm>
            <a:custGeom>
              <a:avLst/>
              <a:gdLst/>
              <a:ahLst/>
              <a:cxnLst/>
              <a:rect l="l" t="t" r="r" b="b"/>
              <a:pathLst>
                <a:path w="47996" h="1265" extrusionOk="0">
                  <a:moveTo>
                    <a:pt x="0" y="0"/>
                  </a:moveTo>
                  <a:lnTo>
                    <a:pt x="0" y="1265"/>
                  </a:lnTo>
                  <a:lnTo>
                    <a:pt x="47996" y="1265"/>
                  </a:lnTo>
                  <a:lnTo>
                    <a:pt x="4799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47;p16">
              <a:extLst>
                <a:ext uri="{FF2B5EF4-FFF2-40B4-BE49-F238E27FC236}">
                  <a16:creationId xmlns:a16="http://schemas.microsoft.com/office/drawing/2014/main" id="{D2C05A38-897D-43D7-86E0-0D78F1837450}"/>
                </a:ext>
              </a:extLst>
            </p:cNvPr>
            <p:cNvSpPr/>
            <p:nvPr/>
          </p:nvSpPr>
          <p:spPr>
            <a:xfrm>
              <a:off x="3841912" y="3228313"/>
              <a:ext cx="534952" cy="1474135"/>
            </a:xfrm>
            <a:custGeom>
              <a:avLst/>
              <a:gdLst/>
              <a:ahLst/>
              <a:cxnLst/>
              <a:rect l="l" t="t" r="r" b="b"/>
              <a:pathLst>
                <a:path w="15068" h="41522" extrusionOk="0">
                  <a:moveTo>
                    <a:pt x="11130" y="0"/>
                  </a:moveTo>
                  <a:lnTo>
                    <a:pt x="1" y="41521"/>
                  </a:lnTo>
                  <a:lnTo>
                    <a:pt x="1409" y="41521"/>
                  </a:lnTo>
                  <a:lnTo>
                    <a:pt x="15067" y="383"/>
                  </a:lnTo>
                  <a:lnTo>
                    <a:pt x="1113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48;p16">
              <a:extLst>
                <a:ext uri="{FF2B5EF4-FFF2-40B4-BE49-F238E27FC236}">
                  <a16:creationId xmlns:a16="http://schemas.microsoft.com/office/drawing/2014/main" id="{8AFC70BF-1C9B-4C1C-8040-83373636871F}"/>
                </a:ext>
              </a:extLst>
            </p:cNvPr>
            <p:cNvSpPr/>
            <p:nvPr/>
          </p:nvSpPr>
          <p:spPr>
            <a:xfrm>
              <a:off x="5515909" y="3228313"/>
              <a:ext cx="534916" cy="1474135"/>
            </a:xfrm>
            <a:custGeom>
              <a:avLst/>
              <a:gdLst/>
              <a:ahLst/>
              <a:cxnLst/>
              <a:rect l="l" t="t" r="r" b="b"/>
              <a:pathLst>
                <a:path w="15067" h="41522" extrusionOk="0">
                  <a:moveTo>
                    <a:pt x="3928" y="0"/>
                  </a:moveTo>
                  <a:lnTo>
                    <a:pt x="1" y="383"/>
                  </a:lnTo>
                  <a:lnTo>
                    <a:pt x="13649" y="41521"/>
                  </a:lnTo>
                  <a:lnTo>
                    <a:pt x="15067" y="41521"/>
                  </a:lnTo>
                  <a:lnTo>
                    <a:pt x="392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49;p16">
              <a:extLst>
                <a:ext uri="{FF2B5EF4-FFF2-40B4-BE49-F238E27FC236}">
                  <a16:creationId xmlns:a16="http://schemas.microsoft.com/office/drawing/2014/main" id="{D9D2387D-B2B2-45F7-A2C0-5F0E899CF1BE}"/>
                </a:ext>
              </a:extLst>
            </p:cNvPr>
            <p:cNvSpPr/>
            <p:nvPr/>
          </p:nvSpPr>
          <p:spPr>
            <a:xfrm>
              <a:off x="4007171" y="3158589"/>
              <a:ext cx="1914153" cy="114638"/>
            </a:xfrm>
            <a:custGeom>
              <a:avLst/>
              <a:gdLst/>
              <a:ahLst/>
              <a:cxnLst/>
              <a:rect l="l" t="t" r="r" b="b"/>
              <a:pathLst>
                <a:path w="53916" h="3229" extrusionOk="0">
                  <a:moveTo>
                    <a:pt x="1" y="1"/>
                  </a:moveTo>
                  <a:lnTo>
                    <a:pt x="1" y="3229"/>
                  </a:lnTo>
                  <a:lnTo>
                    <a:pt x="53916" y="3229"/>
                  </a:lnTo>
                  <a:lnTo>
                    <a:pt x="5391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0;p16">
              <a:extLst>
                <a:ext uri="{FF2B5EF4-FFF2-40B4-BE49-F238E27FC236}">
                  <a16:creationId xmlns:a16="http://schemas.microsoft.com/office/drawing/2014/main" id="{D69EA030-D31D-4631-B518-FF13D75A1591}"/>
                </a:ext>
              </a:extLst>
            </p:cNvPr>
            <p:cNvSpPr/>
            <p:nvPr/>
          </p:nvSpPr>
          <p:spPr>
            <a:xfrm>
              <a:off x="5118400" y="2880435"/>
              <a:ext cx="295203" cy="279227"/>
            </a:xfrm>
            <a:custGeom>
              <a:avLst/>
              <a:gdLst/>
              <a:ahLst/>
              <a:cxnLst/>
              <a:rect l="l" t="t" r="r" b="b"/>
              <a:pathLst>
                <a:path w="8315" h="7865" extrusionOk="0">
                  <a:moveTo>
                    <a:pt x="1" y="1"/>
                  </a:moveTo>
                  <a:lnTo>
                    <a:pt x="1993" y="7865"/>
                  </a:lnTo>
                  <a:lnTo>
                    <a:pt x="8315" y="7865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1;p16">
              <a:extLst>
                <a:ext uri="{FF2B5EF4-FFF2-40B4-BE49-F238E27FC236}">
                  <a16:creationId xmlns:a16="http://schemas.microsoft.com/office/drawing/2014/main" id="{34C7D5D6-BCAA-41F5-943E-C75BF52BC96F}"/>
                </a:ext>
              </a:extLst>
            </p:cNvPr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52;p16">
              <a:extLst>
                <a:ext uri="{FF2B5EF4-FFF2-40B4-BE49-F238E27FC236}">
                  <a16:creationId xmlns:a16="http://schemas.microsoft.com/office/drawing/2014/main" id="{72BE271B-BDB5-4F0A-8BA6-5936F1640DB4}"/>
                </a:ext>
              </a:extLst>
            </p:cNvPr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32642" y="1916"/>
                  </a:moveTo>
                  <a:lnTo>
                    <a:pt x="30353" y="20430"/>
                  </a:lnTo>
                  <a:lnTo>
                    <a:pt x="1964" y="20430"/>
                  </a:lnTo>
                  <a:lnTo>
                    <a:pt x="4253" y="1916"/>
                  </a:lnTo>
                  <a:close/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3;p16">
              <a:extLst>
                <a:ext uri="{FF2B5EF4-FFF2-40B4-BE49-F238E27FC236}">
                  <a16:creationId xmlns:a16="http://schemas.microsoft.com/office/drawing/2014/main" id="{5E7C301B-8105-4014-BF32-96BD814BEF44}"/>
                </a:ext>
              </a:extLst>
            </p:cNvPr>
            <p:cNvSpPr/>
            <p:nvPr/>
          </p:nvSpPr>
          <p:spPr>
            <a:xfrm>
              <a:off x="4697779" y="2208181"/>
              <a:ext cx="1089217" cy="657364"/>
            </a:xfrm>
            <a:custGeom>
              <a:avLst/>
              <a:gdLst/>
              <a:ahLst/>
              <a:cxnLst/>
              <a:rect l="l" t="t" r="r" b="b"/>
              <a:pathLst>
                <a:path w="30680" h="18516" fill="none" extrusionOk="0">
                  <a:moveTo>
                    <a:pt x="30679" y="1"/>
                  </a:moveTo>
                  <a:lnTo>
                    <a:pt x="28390" y="18515"/>
                  </a:lnTo>
                  <a:lnTo>
                    <a:pt x="1" y="18515"/>
                  </a:lnTo>
                  <a:lnTo>
                    <a:pt x="2290" y="1"/>
                  </a:lnTo>
                  <a:lnTo>
                    <a:pt x="306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4;p16">
              <a:extLst>
                <a:ext uri="{FF2B5EF4-FFF2-40B4-BE49-F238E27FC236}">
                  <a16:creationId xmlns:a16="http://schemas.microsoft.com/office/drawing/2014/main" id="{61DC12E8-0267-4C2E-A248-DDCDDF01BB88}"/>
                </a:ext>
              </a:extLst>
            </p:cNvPr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fill="none" extrusionOk="0">
                  <a:moveTo>
                    <a:pt x="32958" y="0"/>
                  </a:moveTo>
                  <a:lnTo>
                    <a:pt x="4004" y="0"/>
                  </a:lnTo>
                  <a:lnTo>
                    <a:pt x="4004" y="0"/>
                  </a:ln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lnTo>
                    <a:pt x="329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5;p16">
              <a:extLst>
                <a:ext uri="{FF2B5EF4-FFF2-40B4-BE49-F238E27FC236}">
                  <a16:creationId xmlns:a16="http://schemas.microsoft.com/office/drawing/2014/main" id="{E7976761-322C-4959-9C98-CB215AC3E736}"/>
                </a:ext>
              </a:extLst>
            </p:cNvPr>
            <p:cNvSpPr/>
            <p:nvPr/>
          </p:nvSpPr>
          <p:spPr>
            <a:xfrm>
              <a:off x="5022866" y="3079385"/>
              <a:ext cx="390741" cy="80271"/>
            </a:xfrm>
            <a:custGeom>
              <a:avLst/>
              <a:gdLst/>
              <a:ahLst/>
              <a:cxnLst/>
              <a:rect l="l" t="t" r="r" b="b"/>
              <a:pathLst>
                <a:path w="11006" h="2261" extrusionOk="0">
                  <a:moveTo>
                    <a:pt x="2165" y="0"/>
                  </a:moveTo>
                  <a:lnTo>
                    <a:pt x="1945" y="10"/>
                  </a:lnTo>
                  <a:lnTo>
                    <a:pt x="1734" y="48"/>
                  </a:lnTo>
                  <a:lnTo>
                    <a:pt x="1523" y="96"/>
                  </a:lnTo>
                  <a:lnTo>
                    <a:pt x="1322" y="173"/>
                  </a:lnTo>
                  <a:lnTo>
                    <a:pt x="1131" y="259"/>
                  </a:lnTo>
                  <a:lnTo>
                    <a:pt x="958" y="374"/>
                  </a:lnTo>
                  <a:lnTo>
                    <a:pt x="786" y="498"/>
                  </a:lnTo>
                  <a:lnTo>
                    <a:pt x="633" y="632"/>
                  </a:lnTo>
                  <a:lnTo>
                    <a:pt x="499" y="786"/>
                  </a:lnTo>
                  <a:lnTo>
                    <a:pt x="374" y="958"/>
                  </a:lnTo>
                  <a:lnTo>
                    <a:pt x="259" y="1140"/>
                  </a:lnTo>
                  <a:lnTo>
                    <a:pt x="173" y="1322"/>
                  </a:lnTo>
                  <a:lnTo>
                    <a:pt x="96" y="1523"/>
                  </a:lnTo>
                  <a:lnTo>
                    <a:pt x="48" y="1734"/>
                  </a:lnTo>
                  <a:lnTo>
                    <a:pt x="10" y="1944"/>
                  </a:lnTo>
                  <a:lnTo>
                    <a:pt x="0" y="2165"/>
                  </a:lnTo>
                  <a:lnTo>
                    <a:pt x="0" y="2261"/>
                  </a:lnTo>
                  <a:lnTo>
                    <a:pt x="11006" y="2261"/>
                  </a:lnTo>
                  <a:lnTo>
                    <a:pt x="11006" y="2165"/>
                  </a:lnTo>
                  <a:lnTo>
                    <a:pt x="10996" y="1944"/>
                  </a:lnTo>
                  <a:lnTo>
                    <a:pt x="10967" y="1734"/>
                  </a:lnTo>
                  <a:lnTo>
                    <a:pt x="10910" y="1523"/>
                  </a:lnTo>
                  <a:lnTo>
                    <a:pt x="10843" y="1322"/>
                  </a:lnTo>
                  <a:lnTo>
                    <a:pt x="10747" y="1140"/>
                  </a:lnTo>
                  <a:lnTo>
                    <a:pt x="10642" y="958"/>
                  </a:lnTo>
                  <a:lnTo>
                    <a:pt x="10517" y="786"/>
                  </a:lnTo>
                  <a:lnTo>
                    <a:pt x="10374" y="632"/>
                  </a:lnTo>
                  <a:lnTo>
                    <a:pt x="10220" y="498"/>
                  </a:lnTo>
                  <a:lnTo>
                    <a:pt x="10057" y="374"/>
                  </a:lnTo>
                  <a:lnTo>
                    <a:pt x="9875" y="259"/>
                  </a:lnTo>
                  <a:lnTo>
                    <a:pt x="9684" y="173"/>
                  </a:lnTo>
                  <a:lnTo>
                    <a:pt x="9483" y="96"/>
                  </a:lnTo>
                  <a:lnTo>
                    <a:pt x="9282" y="48"/>
                  </a:lnTo>
                  <a:lnTo>
                    <a:pt x="9061" y="10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56;p16">
              <a:extLst>
                <a:ext uri="{FF2B5EF4-FFF2-40B4-BE49-F238E27FC236}">
                  <a16:creationId xmlns:a16="http://schemas.microsoft.com/office/drawing/2014/main" id="{C7A84FE8-4DAE-426C-A3A4-64687F777CAB}"/>
                </a:ext>
              </a:extLst>
            </p:cNvPr>
            <p:cNvSpPr/>
            <p:nvPr/>
          </p:nvSpPr>
          <p:spPr>
            <a:xfrm>
              <a:off x="4852494" y="2303395"/>
              <a:ext cx="320375" cy="46970"/>
            </a:xfrm>
            <a:custGeom>
              <a:avLst/>
              <a:gdLst/>
              <a:ahLst/>
              <a:cxnLst/>
              <a:rect l="l" t="t" r="r" b="b"/>
              <a:pathLst>
                <a:path w="9024" h="1323" extrusionOk="0">
                  <a:moveTo>
                    <a:pt x="173" y="1"/>
                  </a:moveTo>
                  <a:lnTo>
                    <a:pt x="1" y="1323"/>
                  </a:lnTo>
                  <a:lnTo>
                    <a:pt x="8861" y="1323"/>
                  </a:lnTo>
                  <a:lnTo>
                    <a:pt x="9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57;p16">
              <a:extLst>
                <a:ext uri="{FF2B5EF4-FFF2-40B4-BE49-F238E27FC236}">
                  <a16:creationId xmlns:a16="http://schemas.microsoft.com/office/drawing/2014/main" id="{2EFEDD5C-E817-4187-9E9A-104A65F2A804}"/>
                </a:ext>
              </a:extLst>
            </p:cNvPr>
            <p:cNvSpPr/>
            <p:nvPr/>
          </p:nvSpPr>
          <p:spPr>
            <a:xfrm>
              <a:off x="5336733" y="2406456"/>
              <a:ext cx="320339" cy="47289"/>
            </a:xfrm>
            <a:custGeom>
              <a:avLst/>
              <a:gdLst/>
              <a:ahLst/>
              <a:cxnLst/>
              <a:rect l="l" t="t" r="r" b="b"/>
              <a:pathLst>
                <a:path w="9023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8860" y="1331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58;p16">
              <a:extLst>
                <a:ext uri="{FF2B5EF4-FFF2-40B4-BE49-F238E27FC236}">
                  <a16:creationId xmlns:a16="http://schemas.microsoft.com/office/drawing/2014/main" id="{97C9F03C-504E-4942-BBC4-70F9FD77610F}"/>
                </a:ext>
              </a:extLst>
            </p:cNvPr>
            <p:cNvSpPr/>
            <p:nvPr/>
          </p:nvSpPr>
          <p:spPr>
            <a:xfrm>
              <a:off x="5160220" y="2509801"/>
              <a:ext cx="343842" cy="47325"/>
            </a:xfrm>
            <a:custGeom>
              <a:avLst/>
              <a:gdLst/>
              <a:ahLst/>
              <a:cxnLst/>
              <a:rect l="l" t="t" r="r" b="b"/>
              <a:pathLst>
                <a:path w="9685" h="1333" extrusionOk="0">
                  <a:moveTo>
                    <a:pt x="164" y="1"/>
                  </a:moveTo>
                  <a:lnTo>
                    <a:pt x="1" y="1332"/>
                  </a:lnTo>
                  <a:lnTo>
                    <a:pt x="9522" y="1332"/>
                  </a:lnTo>
                  <a:lnTo>
                    <a:pt x="9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59;p16">
              <a:extLst>
                <a:ext uri="{FF2B5EF4-FFF2-40B4-BE49-F238E27FC236}">
                  <a16:creationId xmlns:a16="http://schemas.microsoft.com/office/drawing/2014/main" id="{04ACAE97-FAFD-48ED-8D27-EDBA0AA517AB}"/>
                </a:ext>
              </a:extLst>
            </p:cNvPr>
            <p:cNvSpPr/>
            <p:nvPr/>
          </p:nvSpPr>
          <p:spPr>
            <a:xfrm>
              <a:off x="4842305" y="2406456"/>
              <a:ext cx="440053" cy="47289"/>
            </a:xfrm>
            <a:custGeom>
              <a:avLst/>
              <a:gdLst/>
              <a:ahLst/>
              <a:cxnLst/>
              <a:rect l="l" t="t" r="r" b="b"/>
              <a:pathLst>
                <a:path w="12395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12232" y="1331"/>
                  </a:lnTo>
                  <a:lnTo>
                    <a:pt x="12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60;p16">
              <a:extLst>
                <a:ext uri="{FF2B5EF4-FFF2-40B4-BE49-F238E27FC236}">
                  <a16:creationId xmlns:a16="http://schemas.microsoft.com/office/drawing/2014/main" id="{1AF82B7C-123A-45EF-993F-5F6B9B0973E4}"/>
                </a:ext>
              </a:extLst>
            </p:cNvPr>
            <p:cNvSpPr/>
            <p:nvPr/>
          </p:nvSpPr>
          <p:spPr>
            <a:xfrm>
              <a:off x="4831087" y="2509801"/>
              <a:ext cx="274789" cy="47325"/>
            </a:xfrm>
            <a:custGeom>
              <a:avLst/>
              <a:gdLst/>
              <a:ahLst/>
              <a:cxnLst/>
              <a:rect l="l" t="t" r="r" b="b"/>
              <a:pathLst>
                <a:path w="7740" h="1333" extrusionOk="0">
                  <a:moveTo>
                    <a:pt x="163" y="1"/>
                  </a:moveTo>
                  <a:lnTo>
                    <a:pt x="0" y="1332"/>
                  </a:lnTo>
                  <a:lnTo>
                    <a:pt x="7577" y="1332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61;p16">
              <a:extLst>
                <a:ext uri="{FF2B5EF4-FFF2-40B4-BE49-F238E27FC236}">
                  <a16:creationId xmlns:a16="http://schemas.microsoft.com/office/drawing/2014/main" id="{A5343C60-7819-4A4C-B8F4-4015815352A0}"/>
                </a:ext>
              </a:extLst>
            </p:cNvPr>
            <p:cNvSpPr/>
            <p:nvPr/>
          </p:nvSpPr>
          <p:spPr>
            <a:xfrm>
              <a:off x="4816105" y="2613181"/>
              <a:ext cx="369333" cy="47289"/>
            </a:xfrm>
            <a:custGeom>
              <a:avLst/>
              <a:gdLst/>
              <a:ahLst/>
              <a:cxnLst/>
              <a:rect l="l" t="t" r="r" b="b"/>
              <a:pathLst>
                <a:path w="10403" h="1332" extrusionOk="0">
                  <a:moveTo>
                    <a:pt x="164" y="1"/>
                  </a:moveTo>
                  <a:lnTo>
                    <a:pt x="1" y="1332"/>
                  </a:lnTo>
                  <a:lnTo>
                    <a:pt x="10240" y="1332"/>
                  </a:lnTo>
                  <a:lnTo>
                    <a:pt x="10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2;p16">
              <a:extLst>
                <a:ext uri="{FF2B5EF4-FFF2-40B4-BE49-F238E27FC236}">
                  <a16:creationId xmlns:a16="http://schemas.microsoft.com/office/drawing/2014/main" id="{9BF6BF7F-31F1-42A7-A05C-4549AD677A7F}"/>
                </a:ext>
              </a:extLst>
            </p:cNvPr>
            <p:cNvSpPr/>
            <p:nvPr/>
          </p:nvSpPr>
          <p:spPr>
            <a:xfrm>
              <a:off x="5229271" y="2613181"/>
              <a:ext cx="180246" cy="47289"/>
            </a:xfrm>
            <a:custGeom>
              <a:avLst/>
              <a:gdLst/>
              <a:ahLst/>
              <a:cxnLst/>
              <a:rect l="l" t="t" r="r" b="b"/>
              <a:pathLst>
                <a:path w="5077" h="1332" extrusionOk="0">
                  <a:moveTo>
                    <a:pt x="163" y="1"/>
                  </a:moveTo>
                  <a:lnTo>
                    <a:pt x="0" y="1332"/>
                  </a:lnTo>
                  <a:lnTo>
                    <a:pt x="4914" y="1332"/>
                  </a:lnTo>
                  <a:lnTo>
                    <a:pt x="5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63;p16">
              <a:extLst>
                <a:ext uri="{FF2B5EF4-FFF2-40B4-BE49-F238E27FC236}">
                  <a16:creationId xmlns:a16="http://schemas.microsoft.com/office/drawing/2014/main" id="{5A6FD449-12E1-4930-A4C0-4EB7A7851606}"/>
                </a:ext>
              </a:extLst>
            </p:cNvPr>
            <p:cNvSpPr/>
            <p:nvPr/>
          </p:nvSpPr>
          <p:spPr>
            <a:xfrm>
              <a:off x="4802863" y="2716561"/>
              <a:ext cx="204068" cy="47289"/>
            </a:xfrm>
            <a:custGeom>
              <a:avLst/>
              <a:gdLst/>
              <a:ahLst/>
              <a:cxnLst/>
              <a:rect l="l" t="t" r="r" b="b"/>
              <a:pathLst>
                <a:path w="5748" h="1332" extrusionOk="0">
                  <a:moveTo>
                    <a:pt x="163" y="0"/>
                  </a:moveTo>
                  <a:lnTo>
                    <a:pt x="0" y="1332"/>
                  </a:lnTo>
                  <a:lnTo>
                    <a:pt x="5584" y="1332"/>
                  </a:lnTo>
                  <a:lnTo>
                    <a:pt x="57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64;p16">
              <a:extLst>
                <a:ext uri="{FF2B5EF4-FFF2-40B4-BE49-F238E27FC236}">
                  <a16:creationId xmlns:a16="http://schemas.microsoft.com/office/drawing/2014/main" id="{1C5AAE75-64FB-459B-B30F-A9DCD3A6D76E}"/>
                </a:ext>
              </a:extLst>
            </p:cNvPr>
            <p:cNvSpPr/>
            <p:nvPr/>
          </p:nvSpPr>
          <p:spPr>
            <a:xfrm>
              <a:off x="4439365" y="3464966"/>
              <a:ext cx="1235771" cy="1133772"/>
            </a:xfrm>
            <a:custGeom>
              <a:avLst/>
              <a:gdLst/>
              <a:ahLst/>
              <a:cxnLst/>
              <a:rect l="l" t="t" r="r" b="b"/>
              <a:pathLst>
                <a:path w="34808" h="31935" extrusionOk="0">
                  <a:moveTo>
                    <a:pt x="6092" y="1"/>
                  </a:moveTo>
                  <a:lnTo>
                    <a:pt x="5814" y="20"/>
                  </a:lnTo>
                  <a:lnTo>
                    <a:pt x="5537" y="39"/>
                  </a:lnTo>
                  <a:lnTo>
                    <a:pt x="5268" y="77"/>
                  </a:lnTo>
                  <a:lnTo>
                    <a:pt x="4991" y="135"/>
                  </a:lnTo>
                  <a:lnTo>
                    <a:pt x="4713" y="192"/>
                  </a:lnTo>
                  <a:lnTo>
                    <a:pt x="4445" y="269"/>
                  </a:lnTo>
                  <a:lnTo>
                    <a:pt x="4176" y="365"/>
                  </a:lnTo>
                  <a:lnTo>
                    <a:pt x="3918" y="460"/>
                  </a:lnTo>
                  <a:lnTo>
                    <a:pt x="3650" y="575"/>
                  </a:lnTo>
                  <a:lnTo>
                    <a:pt x="3391" y="700"/>
                  </a:lnTo>
                  <a:lnTo>
                    <a:pt x="3142" y="844"/>
                  </a:lnTo>
                  <a:lnTo>
                    <a:pt x="2893" y="997"/>
                  </a:lnTo>
                  <a:lnTo>
                    <a:pt x="2711" y="1112"/>
                  </a:lnTo>
                  <a:lnTo>
                    <a:pt x="2548" y="1227"/>
                  </a:lnTo>
                  <a:lnTo>
                    <a:pt x="2385" y="1351"/>
                  </a:lnTo>
                  <a:lnTo>
                    <a:pt x="2223" y="1485"/>
                  </a:lnTo>
                  <a:lnTo>
                    <a:pt x="2069" y="1619"/>
                  </a:lnTo>
                  <a:lnTo>
                    <a:pt x="1926" y="1753"/>
                  </a:lnTo>
                  <a:lnTo>
                    <a:pt x="1782" y="1897"/>
                  </a:lnTo>
                  <a:lnTo>
                    <a:pt x="1648" y="2041"/>
                  </a:lnTo>
                  <a:lnTo>
                    <a:pt x="1514" y="2185"/>
                  </a:lnTo>
                  <a:lnTo>
                    <a:pt x="1389" y="2338"/>
                  </a:lnTo>
                  <a:lnTo>
                    <a:pt x="1265" y="2491"/>
                  </a:lnTo>
                  <a:lnTo>
                    <a:pt x="1150" y="2644"/>
                  </a:lnTo>
                  <a:lnTo>
                    <a:pt x="1044" y="2807"/>
                  </a:lnTo>
                  <a:lnTo>
                    <a:pt x="939" y="2960"/>
                  </a:lnTo>
                  <a:lnTo>
                    <a:pt x="843" y="3133"/>
                  </a:lnTo>
                  <a:lnTo>
                    <a:pt x="748" y="3296"/>
                  </a:lnTo>
                  <a:lnTo>
                    <a:pt x="661" y="3468"/>
                  </a:lnTo>
                  <a:lnTo>
                    <a:pt x="575" y="3640"/>
                  </a:lnTo>
                  <a:lnTo>
                    <a:pt x="498" y="3813"/>
                  </a:lnTo>
                  <a:lnTo>
                    <a:pt x="431" y="3985"/>
                  </a:lnTo>
                  <a:lnTo>
                    <a:pt x="307" y="4340"/>
                  </a:lnTo>
                  <a:lnTo>
                    <a:pt x="202" y="4704"/>
                  </a:lnTo>
                  <a:lnTo>
                    <a:pt x="115" y="5068"/>
                  </a:lnTo>
                  <a:lnTo>
                    <a:pt x="58" y="5441"/>
                  </a:lnTo>
                  <a:lnTo>
                    <a:pt x="20" y="5815"/>
                  </a:lnTo>
                  <a:lnTo>
                    <a:pt x="0" y="6188"/>
                  </a:lnTo>
                  <a:lnTo>
                    <a:pt x="10" y="6562"/>
                  </a:lnTo>
                  <a:lnTo>
                    <a:pt x="29" y="6935"/>
                  </a:lnTo>
                  <a:lnTo>
                    <a:pt x="87" y="7309"/>
                  </a:lnTo>
                  <a:lnTo>
                    <a:pt x="154" y="7673"/>
                  </a:lnTo>
                  <a:lnTo>
                    <a:pt x="249" y="8037"/>
                  </a:lnTo>
                  <a:lnTo>
                    <a:pt x="364" y="8401"/>
                  </a:lnTo>
                  <a:lnTo>
                    <a:pt x="431" y="8573"/>
                  </a:lnTo>
                  <a:lnTo>
                    <a:pt x="498" y="8746"/>
                  </a:lnTo>
                  <a:lnTo>
                    <a:pt x="575" y="8928"/>
                  </a:lnTo>
                  <a:lnTo>
                    <a:pt x="661" y="9100"/>
                  </a:lnTo>
                  <a:lnTo>
                    <a:pt x="748" y="9263"/>
                  </a:lnTo>
                  <a:lnTo>
                    <a:pt x="843" y="9435"/>
                  </a:lnTo>
                  <a:lnTo>
                    <a:pt x="939" y="9598"/>
                  </a:lnTo>
                  <a:lnTo>
                    <a:pt x="1044" y="9761"/>
                  </a:lnTo>
                  <a:lnTo>
                    <a:pt x="1150" y="9924"/>
                  </a:lnTo>
                  <a:lnTo>
                    <a:pt x="1265" y="10077"/>
                  </a:lnTo>
                  <a:lnTo>
                    <a:pt x="1389" y="10230"/>
                  </a:lnTo>
                  <a:lnTo>
                    <a:pt x="1514" y="10383"/>
                  </a:lnTo>
                  <a:lnTo>
                    <a:pt x="1648" y="10527"/>
                  </a:lnTo>
                  <a:lnTo>
                    <a:pt x="1782" y="10671"/>
                  </a:lnTo>
                  <a:lnTo>
                    <a:pt x="1926" y="10814"/>
                  </a:lnTo>
                  <a:lnTo>
                    <a:pt x="2079" y="10948"/>
                  </a:lnTo>
                  <a:lnTo>
                    <a:pt x="2232" y="11083"/>
                  </a:lnTo>
                  <a:lnTo>
                    <a:pt x="2395" y="11217"/>
                  </a:lnTo>
                  <a:lnTo>
                    <a:pt x="2558" y="11341"/>
                  </a:lnTo>
                  <a:lnTo>
                    <a:pt x="2730" y="11466"/>
                  </a:lnTo>
                  <a:lnTo>
                    <a:pt x="32566" y="31934"/>
                  </a:lnTo>
                  <a:lnTo>
                    <a:pt x="32767" y="31838"/>
                  </a:lnTo>
                  <a:lnTo>
                    <a:pt x="32968" y="31723"/>
                  </a:lnTo>
                  <a:lnTo>
                    <a:pt x="33150" y="31618"/>
                  </a:lnTo>
                  <a:lnTo>
                    <a:pt x="33332" y="31503"/>
                  </a:lnTo>
                  <a:lnTo>
                    <a:pt x="33505" y="31388"/>
                  </a:lnTo>
                  <a:lnTo>
                    <a:pt x="33677" y="31264"/>
                  </a:lnTo>
                  <a:lnTo>
                    <a:pt x="33830" y="31139"/>
                  </a:lnTo>
                  <a:lnTo>
                    <a:pt x="33974" y="31015"/>
                  </a:lnTo>
                  <a:lnTo>
                    <a:pt x="34118" y="30881"/>
                  </a:lnTo>
                  <a:lnTo>
                    <a:pt x="34242" y="30737"/>
                  </a:lnTo>
                  <a:lnTo>
                    <a:pt x="34367" y="30603"/>
                  </a:lnTo>
                  <a:lnTo>
                    <a:pt x="34472" y="30459"/>
                  </a:lnTo>
                  <a:lnTo>
                    <a:pt x="34568" y="30306"/>
                  </a:lnTo>
                  <a:lnTo>
                    <a:pt x="34664" y="30153"/>
                  </a:lnTo>
                  <a:lnTo>
                    <a:pt x="34740" y="29990"/>
                  </a:lnTo>
                  <a:lnTo>
                    <a:pt x="34807" y="29827"/>
                  </a:lnTo>
                  <a:lnTo>
                    <a:pt x="11054" y="2185"/>
                  </a:lnTo>
                  <a:lnTo>
                    <a:pt x="10852" y="1964"/>
                  </a:lnTo>
                  <a:lnTo>
                    <a:pt x="10651" y="1763"/>
                  </a:lnTo>
                  <a:lnTo>
                    <a:pt x="10441" y="1572"/>
                  </a:lnTo>
                  <a:lnTo>
                    <a:pt x="10220" y="1380"/>
                  </a:lnTo>
                  <a:lnTo>
                    <a:pt x="10000" y="1208"/>
                  </a:lnTo>
                  <a:lnTo>
                    <a:pt x="9761" y="1045"/>
                  </a:lnTo>
                  <a:lnTo>
                    <a:pt x="9531" y="901"/>
                  </a:lnTo>
                  <a:lnTo>
                    <a:pt x="9282" y="757"/>
                  </a:lnTo>
                  <a:lnTo>
                    <a:pt x="9033" y="633"/>
                  </a:lnTo>
                  <a:lnTo>
                    <a:pt x="8784" y="518"/>
                  </a:lnTo>
                  <a:lnTo>
                    <a:pt x="8525" y="413"/>
                  </a:lnTo>
                  <a:lnTo>
                    <a:pt x="8266" y="317"/>
                  </a:lnTo>
                  <a:lnTo>
                    <a:pt x="7998" y="240"/>
                  </a:lnTo>
                  <a:lnTo>
                    <a:pt x="7730" y="164"/>
                  </a:lnTo>
                  <a:lnTo>
                    <a:pt x="7462" y="106"/>
                  </a:lnTo>
                  <a:lnTo>
                    <a:pt x="7194" y="68"/>
                  </a:lnTo>
                  <a:lnTo>
                    <a:pt x="6916" y="29"/>
                  </a:lnTo>
                  <a:lnTo>
                    <a:pt x="6648" y="10"/>
                  </a:lnTo>
                  <a:lnTo>
                    <a:pt x="6370" y="1"/>
                  </a:lnTo>
                  <a:close/>
                </a:path>
              </a:pathLst>
            </a:custGeom>
            <a:solidFill>
              <a:srgbClr val="6F1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65;p16">
              <a:extLst>
                <a:ext uri="{FF2B5EF4-FFF2-40B4-BE49-F238E27FC236}">
                  <a16:creationId xmlns:a16="http://schemas.microsoft.com/office/drawing/2014/main" id="{657E57EA-5D25-42A8-942D-898B220148F0}"/>
                </a:ext>
              </a:extLst>
            </p:cNvPr>
            <p:cNvSpPr/>
            <p:nvPr/>
          </p:nvSpPr>
          <p:spPr>
            <a:xfrm>
              <a:off x="4195221" y="2199696"/>
              <a:ext cx="205772" cy="324777"/>
            </a:xfrm>
            <a:custGeom>
              <a:avLst/>
              <a:gdLst/>
              <a:ahLst/>
              <a:cxnLst/>
              <a:rect l="l" t="t" r="r" b="b"/>
              <a:pathLst>
                <a:path w="5796" h="9148" extrusionOk="0">
                  <a:moveTo>
                    <a:pt x="3573" y="1"/>
                  </a:moveTo>
                  <a:lnTo>
                    <a:pt x="3228" y="796"/>
                  </a:lnTo>
                  <a:lnTo>
                    <a:pt x="2893" y="1543"/>
                  </a:lnTo>
                  <a:lnTo>
                    <a:pt x="2567" y="2232"/>
                  </a:lnTo>
                  <a:lnTo>
                    <a:pt x="2242" y="2874"/>
                  </a:lnTo>
                  <a:lnTo>
                    <a:pt x="1935" y="3458"/>
                  </a:lnTo>
                  <a:lnTo>
                    <a:pt x="1638" y="3995"/>
                  </a:lnTo>
                  <a:lnTo>
                    <a:pt x="1360" y="4483"/>
                  </a:lnTo>
                  <a:lnTo>
                    <a:pt x="1102" y="4914"/>
                  </a:lnTo>
                  <a:lnTo>
                    <a:pt x="862" y="5297"/>
                  </a:lnTo>
                  <a:lnTo>
                    <a:pt x="652" y="5632"/>
                  </a:lnTo>
                  <a:lnTo>
                    <a:pt x="460" y="5910"/>
                  </a:lnTo>
                  <a:lnTo>
                    <a:pt x="307" y="6140"/>
                  </a:lnTo>
                  <a:lnTo>
                    <a:pt x="87" y="6447"/>
                  </a:lnTo>
                  <a:lnTo>
                    <a:pt x="0" y="6552"/>
                  </a:lnTo>
                  <a:lnTo>
                    <a:pt x="230" y="6542"/>
                  </a:lnTo>
                  <a:lnTo>
                    <a:pt x="451" y="6562"/>
                  </a:lnTo>
                  <a:lnTo>
                    <a:pt x="680" y="6590"/>
                  </a:lnTo>
                  <a:lnTo>
                    <a:pt x="920" y="6638"/>
                  </a:lnTo>
                  <a:lnTo>
                    <a:pt x="1159" y="6705"/>
                  </a:lnTo>
                  <a:lnTo>
                    <a:pt x="1399" y="6782"/>
                  </a:lnTo>
                  <a:lnTo>
                    <a:pt x="1638" y="6868"/>
                  </a:lnTo>
                  <a:lnTo>
                    <a:pt x="1878" y="6973"/>
                  </a:lnTo>
                  <a:lnTo>
                    <a:pt x="2117" y="7079"/>
                  </a:lnTo>
                  <a:lnTo>
                    <a:pt x="2357" y="7194"/>
                  </a:lnTo>
                  <a:lnTo>
                    <a:pt x="2586" y="7318"/>
                  </a:lnTo>
                  <a:lnTo>
                    <a:pt x="2826" y="7452"/>
                  </a:lnTo>
                  <a:lnTo>
                    <a:pt x="3286" y="7720"/>
                  </a:lnTo>
                  <a:lnTo>
                    <a:pt x="3717" y="7989"/>
                  </a:lnTo>
                  <a:lnTo>
                    <a:pt x="4512" y="8506"/>
                  </a:lnTo>
                  <a:lnTo>
                    <a:pt x="4856" y="8736"/>
                  </a:lnTo>
                  <a:lnTo>
                    <a:pt x="5153" y="8918"/>
                  </a:lnTo>
                  <a:lnTo>
                    <a:pt x="5278" y="8994"/>
                  </a:lnTo>
                  <a:lnTo>
                    <a:pt x="5402" y="9052"/>
                  </a:lnTo>
                  <a:lnTo>
                    <a:pt x="5498" y="9100"/>
                  </a:lnTo>
                  <a:lnTo>
                    <a:pt x="5594" y="9128"/>
                  </a:lnTo>
                  <a:lnTo>
                    <a:pt x="5661" y="9148"/>
                  </a:lnTo>
                  <a:lnTo>
                    <a:pt x="5728" y="9138"/>
                  </a:lnTo>
                  <a:lnTo>
                    <a:pt x="5747" y="9128"/>
                  </a:lnTo>
                  <a:lnTo>
                    <a:pt x="5766" y="9109"/>
                  </a:lnTo>
                  <a:lnTo>
                    <a:pt x="5776" y="9090"/>
                  </a:lnTo>
                  <a:lnTo>
                    <a:pt x="5786" y="9061"/>
                  </a:lnTo>
                  <a:lnTo>
                    <a:pt x="5795" y="1361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66;p16">
              <a:extLst>
                <a:ext uri="{FF2B5EF4-FFF2-40B4-BE49-F238E27FC236}">
                  <a16:creationId xmlns:a16="http://schemas.microsoft.com/office/drawing/2014/main" id="{67664EEE-8B5F-48F9-ABA8-F24F72AAC897}"/>
                </a:ext>
              </a:extLst>
            </p:cNvPr>
            <p:cNvSpPr/>
            <p:nvPr/>
          </p:nvSpPr>
          <p:spPr>
            <a:xfrm>
              <a:off x="4350256" y="2323134"/>
              <a:ext cx="50733" cy="169027"/>
            </a:xfrm>
            <a:custGeom>
              <a:avLst/>
              <a:gdLst/>
              <a:ahLst/>
              <a:cxnLst/>
              <a:rect l="l" t="t" r="r" b="b"/>
              <a:pathLst>
                <a:path w="1429" h="4761" extrusionOk="0">
                  <a:moveTo>
                    <a:pt x="384" y="0"/>
                  </a:moveTo>
                  <a:lnTo>
                    <a:pt x="365" y="10"/>
                  </a:lnTo>
                  <a:lnTo>
                    <a:pt x="346" y="29"/>
                  </a:lnTo>
                  <a:lnTo>
                    <a:pt x="336" y="48"/>
                  </a:lnTo>
                  <a:lnTo>
                    <a:pt x="307" y="106"/>
                  </a:lnTo>
                  <a:lnTo>
                    <a:pt x="240" y="269"/>
                  </a:lnTo>
                  <a:lnTo>
                    <a:pt x="183" y="441"/>
                  </a:lnTo>
                  <a:lnTo>
                    <a:pt x="135" y="613"/>
                  </a:lnTo>
                  <a:lnTo>
                    <a:pt x="97" y="786"/>
                  </a:lnTo>
                  <a:lnTo>
                    <a:pt x="58" y="958"/>
                  </a:lnTo>
                  <a:lnTo>
                    <a:pt x="30" y="1140"/>
                  </a:lnTo>
                  <a:lnTo>
                    <a:pt x="20" y="1313"/>
                  </a:lnTo>
                  <a:lnTo>
                    <a:pt x="11" y="1495"/>
                  </a:lnTo>
                  <a:lnTo>
                    <a:pt x="1" y="1667"/>
                  </a:lnTo>
                  <a:lnTo>
                    <a:pt x="11" y="1849"/>
                  </a:lnTo>
                  <a:lnTo>
                    <a:pt x="20" y="2021"/>
                  </a:lnTo>
                  <a:lnTo>
                    <a:pt x="39" y="2194"/>
                  </a:lnTo>
                  <a:lnTo>
                    <a:pt x="58" y="2366"/>
                  </a:lnTo>
                  <a:lnTo>
                    <a:pt x="97" y="2539"/>
                  </a:lnTo>
                  <a:lnTo>
                    <a:pt x="125" y="2711"/>
                  </a:lnTo>
                  <a:lnTo>
                    <a:pt x="173" y="2874"/>
                  </a:lnTo>
                  <a:lnTo>
                    <a:pt x="221" y="3037"/>
                  </a:lnTo>
                  <a:lnTo>
                    <a:pt x="269" y="3190"/>
                  </a:lnTo>
                  <a:lnTo>
                    <a:pt x="327" y="3343"/>
                  </a:lnTo>
                  <a:lnTo>
                    <a:pt x="394" y="3496"/>
                  </a:lnTo>
                  <a:lnTo>
                    <a:pt x="461" y="3640"/>
                  </a:lnTo>
                  <a:lnTo>
                    <a:pt x="528" y="3774"/>
                  </a:lnTo>
                  <a:lnTo>
                    <a:pt x="604" y="3908"/>
                  </a:lnTo>
                  <a:lnTo>
                    <a:pt x="681" y="4033"/>
                  </a:lnTo>
                  <a:lnTo>
                    <a:pt x="767" y="4157"/>
                  </a:lnTo>
                  <a:lnTo>
                    <a:pt x="853" y="4263"/>
                  </a:lnTo>
                  <a:lnTo>
                    <a:pt x="940" y="4368"/>
                  </a:lnTo>
                  <a:lnTo>
                    <a:pt x="1035" y="4464"/>
                  </a:lnTo>
                  <a:lnTo>
                    <a:pt x="1122" y="4560"/>
                  </a:lnTo>
                  <a:lnTo>
                    <a:pt x="1217" y="4636"/>
                  </a:lnTo>
                  <a:lnTo>
                    <a:pt x="1323" y="4703"/>
                  </a:lnTo>
                  <a:lnTo>
                    <a:pt x="1419" y="4761"/>
                  </a:lnTo>
                  <a:lnTo>
                    <a:pt x="1428" y="1092"/>
                  </a:lnTo>
                  <a:lnTo>
                    <a:pt x="1237" y="872"/>
                  </a:lnTo>
                  <a:lnTo>
                    <a:pt x="1055" y="652"/>
                  </a:lnTo>
                  <a:lnTo>
                    <a:pt x="882" y="431"/>
                  </a:lnTo>
                  <a:lnTo>
                    <a:pt x="719" y="240"/>
                  </a:lnTo>
                  <a:lnTo>
                    <a:pt x="643" y="163"/>
                  </a:lnTo>
                  <a:lnTo>
                    <a:pt x="576" y="96"/>
                  </a:lnTo>
                  <a:lnTo>
                    <a:pt x="509" y="48"/>
                  </a:lnTo>
                  <a:lnTo>
                    <a:pt x="451" y="2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67;p16">
              <a:extLst>
                <a:ext uri="{FF2B5EF4-FFF2-40B4-BE49-F238E27FC236}">
                  <a16:creationId xmlns:a16="http://schemas.microsoft.com/office/drawing/2014/main" id="{BBBC6149-AA15-4E17-B79C-80877899DAD0}"/>
                </a:ext>
              </a:extLst>
            </p:cNvPr>
            <p:cNvSpPr/>
            <p:nvPr/>
          </p:nvSpPr>
          <p:spPr>
            <a:xfrm>
              <a:off x="4349262" y="2111972"/>
              <a:ext cx="225121" cy="345865"/>
            </a:xfrm>
            <a:custGeom>
              <a:avLst/>
              <a:gdLst/>
              <a:ahLst/>
              <a:cxnLst/>
              <a:rect l="l" t="t" r="r" b="b"/>
              <a:pathLst>
                <a:path w="6341" h="9742" extrusionOk="0">
                  <a:moveTo>
                    <a:pt x="153" y="0"/>
                  </a:moveTo>
                  <a:lnTo>
                    <a:pt x="96" y="20"/>
                  </a:lnTo>
                  <a:lnTo>
                    <a:pt x="58" y="39"/>
                  </a:lnTo>
                  <a:lnTo>
                    <a:pt x="29" y="67"/>
                  </a:lnTo>
                  <a:lnTo>
                    <a:pt x="10" y="106"/>
                  </a:lnTo>
                  <a:lnTo>
                    <a:pt x="0" y="154"/>
                  </a:lnTo>
                  <a:lnTo>
                    <a:pt x="10" y="211"/>
                  </a:lnTo>
                  <a:lnTo>
                    <a:pt x="39" y="364"/>
                  </a:lnTo>
                  <a:lnTo>
                    <a:pt x="106" y="556"/>
                  </a:lnTo>
                  <a:lnTo>
                    <a:pt x="182" y="795"/>
                  </a:lnTo>
                  <a:lnTo>
                    <a:pt x="268" y="1083"/>
                  </a:lnTo>
                  <a:lnTo>
                    <a:pt x="355" y="1428"/>
                  </a:lnTo>
                  <a:lnTo>
                    <a:pt x="393" y="1610"/>
                  </a:lnTo>
                  <a:lnTo>
                    <a:pt x="431" y="1811"/>
                  </a:lnTo>
                  <a:lnTo>
                    <a:pt x="470" y="2031"/>
                  </a:lnTo>
                  <a:lnTo>
                    <a:pt x="498" y="2261"/>
                  </a:lnTo>
                  <a:lnTo>
                    <a:pt x="517" y="2500"/>
                  </a:lnTo>
                  <a:lnTo>
                    <a:pt x="537" y="2759"/>
                  </a:lnTo>
                  <a:lnTo>
                    <a:pt x="537" y="3037"/>
                  </a:lnTo>
                  <a:lnTo>
                    <a:pt x="537" y="3324"/>
                  </a:lnTo>
                  <a:lnTo>
                    <a:pt x="527" y="3630"/>
                  </a:lnTo>
                  <a:lnTo>
                    <a:pt x="498" y="3947"/>
                  </a:lnTo>
                  <a:lnTo>
                    <a:pt x="460" y="4282"/>
                  </a:lnTo>
                  <a:lnTo>
                    <a:pt x="403" y="4636"/>
                  </a:lnTo>
                  <a:lnTo>
                    <a:pt x="364" y="4952"/>
                  </a:lnTo>
                  <a:lnTo>
                    <a:pt x="326" y="5268"/>
                  </a:lnTo>
                  <a:lnTo>
                    <a:pt x="316" y="5575"/>
                  </a:lnTo>
                  <a:lnTo>
                    <a:pt x="316" y="5872"/>
                  </a:lnTo>
                  <a:lnTo>
                    <a:pt x="326" y="6159"/>
                  </a:lnTo>
                  <a:lnTo>
                    <a:pt x="355" y="6437"/>
                  </a:lnTo>
                  <a:lnTo>
                    <a:pt x="393" y="6705"/>
                  </a:lnTo>
                  <a:lnTo>
                    <a:pt x="441" y="6964"/>
                  </a:lnTo>
                  <a:lnTo>
                    <a:pt x="498" y="7222"/>
                  </a:lnTo>
                  <a:lnTo>
                    <a:pt x="565" y="7462"/>
                  </a:lnTo>
                  <a:lnTo>
                    <a:pt x="652" y="7692"/>
                  </a:lnTo>
                  <a:lnTo>
                    <a:pt x="738" y="7912"/>
                  </a:lnTo>
                  <a:lnTo>
                    <a:pt x="824" y="8113"/>
                  </a:lnTo>
                  <a:lnTo>
                    <a:pt x="929" y="8314"/>
                  </a:lnTo>
                  <a:lnTo>
                    <a:pt x="1035" y="8496"/>
                  </a:lnTo>
                  <a:lnTo>
                    <a:pt x="1140" y="8678"/>
                  </a:lnTo>
                  <a:lnTo>
                    <a:pt x="1255" y="8831"/>
                  </a:lnTo>
                  <a:lnTo>
                    <a:pt x="1379" y="8985"/>
                  </a:lnTo>
                  <a:lnTo>
                    <a:pt x="1504" y="9119"/>
                  </a:lnTo>
                  <a:lnTo>
                    <a:pt x="1619" y="9243"/>
                  </a:lnTo>
                  <a:lnTo>
                    <a:pt x="1743" y="9358"/>
                  </a:lnTo>
                  <a:lnTo>
                    <a:pt x="1878" y="9454"/>
                  </a:lnTo>
                  <a:lnTo>
                    <a:pt x="2002" y="9540"/>
                  </a:lnTo>
                  <a:lnTo>
                    <a:pt x="2117" y="9607"/>
                  </a:lnTo>
                  <a:lnTo>
                    <a:pt x="2242" y="9665"/>
                  </a:lnTo>
                  <a:lnTo>
                    <a:pt x="2366" y="9703"/>
                  </a:lnTo>
                  <a:lnTo>
                    <a:pt x="2481" y="9732"/>
                  </a:lnTo>
                  <a:lnTo>
                    <a:pt x="2586" y="9741"/>
                  </a:lnTo>
                  <a:lnTo>
                    <a:pt x="2692" y="9741"/>
                  </a:lnTo>
                  <a:lnTo>
                    <a:pt x="2797" y="9722"/>
                  </a:lnTo>
                  <a:lnTo>
                    <a:pt x="2893" y="9684"/>
                  </a:lnTo>
                  <a:lnTo>
                    <a:pt x="2979" y="9626"/>
                  </a:lnTo>
                  <a:lnTo>
                    <a:pt x="3247" y="9416"/>
                  </a:lnTo>
                  <a:lnTo>
                    <a:pt x="3506" y="9186"/>
                  </a:lnTo>
                  <a:lnTo>
                    <a:pt x="3745" y="8946"/>
                  </a:lnTo>
                  <a:lnTo>
                    <a:pt x="3975" y="8688"/>
                  </a:lnTo>
                  <a:lnTo>
                    <a:pt x="4186" y="8420"/>
                  </a:lnTo>
                  <a:lnTo>
                    <a:pt x="4387" y="8132"/>
                  </a:lnTo>
                  <a:lnTo>
                    <a:pt x="4579" y="7845"/>
                  </a:lnTo>
                  <a:lnTo>
                    <a:pt x="4751" y="7548"/>
                  </a:lnTo>
                  <a:lnTo>
                    <a:pt x="4914" y="7251"/>
                  </a:lnTo>
                  <a:lnTo>
                    <a:pt x="5067" y="6945"/>
                  </a:lnTo>
                  <a:lnTo>
                    <a:pt x="5211" y="6638"/>
                  </a:lnTo>
                  <a:lnTo>
                    <a:pt x="5345" y="6332"/>
                  </a:lnTo>
                  <a:lnTo>
                    <a:pt x="5460" y="6015"/>
                  </a:lnTo>
                  <a:lnTo>
                    <a:pt x="5575" y="5709"/>
                  </a:lnTo>
                  <a:lnTo>
                    <a:pt x="5670" y="5412"/>
                  </a:lnTo>
                  <a:lnTo>
                    <a:pt x="5766" y="5115"/>
                  </a:lnTo>
                  <a:lnTo>
                    <a:pt x="5852" y="4818"/>
                  </a:lnTo>
                  <a:lnTo>
                    <a:pt x="5920" y="4531"/>
                  </a:lnTo>
                  <a:lnTo>
                    <a:pt x="6054" y="3994"/>
                  </a:lnTo>
                  <a:lnTo>
                    <a:pt x="6149" y="3506"/>
                  </a:lnTo>
                  <a:lnTo>
                    <a:pt x="6226" y="3075"/>
                  </a:lnTo>
                  <a:lnTo>
                    <a:pt x="6274" y="2730"/>
                  </a:lnTo>
                  <a:lnTo>
                    <a:pt x="6303" y="2462"/>
                  </a:lnTo>
                  <a:lnTo>
                    <a:pt x="6331" y="2232"/>
                  </a:lnTo>
                  <a:lnTo>
                    <a:pt x="6341" y="2146"/>
                  </a:lnTo>
                  <a:lnTo>
                    <a:pt x="6341" y="2069"/>
                  </a:lnTo>
                  <a:lnTo>
                    <a:pt x="6341" y="1993"/>
                  </a:lnTo>
                  <a:lnTo>
                    <a:pt x="6331" y="1916"/>
                  </a:lnTo>
                  <a:lnTo>
                    <a:pt x="6312" y="1849"/>
                  </a:lnTo>
                  <a:lnTo>
                    <a:pt x="6293" y="1772"/>
                  </a:lnTo>
                  <a:lnTo>
                    <a:pt x="6264" y="1705"/>
                  </a:lnTo>
                  <a:lnTo>
                    <a:pt x="6226" y="1638"/>
                  </a:lnTo>
                  <a:lnTo>
                    <a:pt x="6188" y="1571"/>
                  </a:lnTo>
                  <a:lnTo>
                    <a:pt x="6140" y="1514"/>
                  </a:lnTo>
                  <a:lnTo>
                    <a:pt x="6034" y="1389"/>
                  </a:lnTo>
                  <a:lnTo>
                    <a:pt x="5910" y="1284"/>
                  </a:lnTo>
                  <a:lnTo>
                    <a:pt x="5766" y="1178"/>
                  </a:lnTo>
                  <a:lnTo>
                    <a:pt x="5594" y="1083"/>
                  </a:lnTo>
                  <a:lnTo>
                    <a:pt x="5421" y="987"/>
                  </a:lnTo>
                  <a:lnTo>
                    <a:pt x="5220" y="910"/>
                  </a:lnTo>
                  <a:lnTo>
                    <a:pt x="5019" y="824"/>
                  </a:lnTo>
                  <a:lnTo>
                    <a:pt x="4799" y="757"/>
                  </a:lnTo>
                  <a:lnTo>
                    <a:pt x="4569" y="690"/>
                  </a:lnTo>
                  <a:lnTo>
                    <a:pt x="4339" y="623"/>
                  </a:lnTo>
                  <a:lnTo>
                    <a:pt x="4090" y="565"/>
                  </a:lnTo>
                  <a:lnTo>
                    <a:pt x="3592" y="470"/>
                  </a:lnTo>
                  <a:lnTo>
                    <a:pt x="3084" y="374"/>
                  </a:lnTo>
                  <a:lnTo>
                    <a:pt x="2586" y="307"/>
                  </a:lnTo>
                  <a:lnTo>
                    <a:pt x="2098" y="240"/>
                  </a:lnTo>
                  <a:lnTo>
                    <a:pt x="1217" y="134"/>
                  </a:lnTo>
                  <a:lnTo>
                    <a:pt x="853" y="87"/>
                  </a:lnTo>
                  <a:lnTo>
                    <a:pt x="546" y="39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68;p16">
              <a:extLst>
                <a:ext uri="{FF2B5EF4-FFF2-40B4-BE49-F238E27FC236}">
                  <a16:creationId xmlns:a16="http://schemas.microsoft.com/office/drawing/2014/main" id="{F50FE777-DF45-4FD7-8ACE-8D76381CF970}"/>
                </a:ext>
              </a:extLst>
            </p:cNvPr>
            <p:cNvSpPr/>
            <p:nvPr/>
          </p:nvSpPr>
          <p:spPr>
            <a:xfrm>
              <a:off x="4182618" y="1985800"/>
              <a:ext cx="505378" cy="302694"/>
            </a:xfrm>
            <a:custGeom>
              <a:avLst/>
              <a:gdLst/>
              <a:ahLst/>
              <a:cxnLst/>
              <a:rect l="l" t="t" r="r" b="b"/>
              <a:pathLst>
                <a:path w="14235" h="8526" extrusionOk="0">
                  <a:moveTo>
                    <a:pt x="4800" y="1"/>
                  </a:moveTo>
                  <a:lnTo>
                    <a:pt x="4646" y="10"/>
                  </a:lnTo>
                  <a:lnTo>
                    <a:pt x="4484" y="20"/>
                  </a:lnTo>
                  <a:lnTo>
                    <a:pt x="4302" y="49"/>
                  </a:lnTo>
                  <a:lnTo>
                    <a:pt x="4129" y="87"/>
                  </a:lnTo>
                  <a:lnTo>
                    <a:pt x="3957" y="125"/>
                  </a:lnTo>
                  <a:lnTo>
                    <a:pt x="3784" y="164"/>
                  </a:lnTo>
                  <a:lnTo>
                    <a:pt x="3621" y="221"/>
                  </a:lnTo>
                  <a:lnTo>
                    <a:pt x="3459" y="279"/>
                  </a:lnTo>
                  <a:lnTo>
                    <a:pt x="3305" y="336"/>
                  </a:lnTo>
                  <a:lnTo>
                    <a:pt x="3152" y="403"/>
                  </a:lnTo>
                  <a:lnTo>
                    <a:pt x="2999" y="480"/>
                  </a:lnTo>
                  <a:lnTo>
                    <a:pt x="2855" y="556"/>
                  </a:lnTo>
                  <a:lnTo>
                    <a:pt x="2712" y="643"/>
                  </a:lnTo>
                  <a:lnTo>
                    <a:pt x="2568" y="729"/>
                  </a:lnTo>
                  <a:lnTo>
                    <a:pt x="2434" y="825"/>
                  </a:lnTo>
                  <a:lnTo>
                    <a:pt x="2309" y="920"/>
                  </a:lnTo>
                  <a:lnTo>
                    <a:pt x="2051" y="1131"/>
                  </a:lnTo>
                  <a:lnTo>
                    <a:pt x="1811" y="1361"/>
                  </a:lnTo>
                  <a:lnTo>
                    <a:pt x="1591" y="1600"/>
                  </a:lnTo>
                  <a:lnTo>
                    <a:pt x="1380" y="1849"/>
                  </a:lnTo>
                  <a:lnTo>
                    <a:pt x="1189" y="2118"/>
                  </a:lnTo>
                  <a:lnTo>
                    <a:pt x="1007" y="2395"/>
                  </a:lnTo>
                  <a:lnTo>
                    <a:pt x="844" y="2683"/>
                  </a:lnTo>
                  <a:lnTo>
                    <a:pt x="691" y="2980"/>
                  </a:lnTo>
                  <a:lnTo>
                    <a:pt x="557" y="3286"/>
                  </a:lnTo>
                  <a:lnTo>
                    <a:pt x="442" y="3593"/>
                  </a:lnTo>
                  <a:lnTo>
                    <a:pt x="336" y="3909"/>
                  </a:lnTo>
                  <a:lnTo>
                    <a:pt x="240" y="4225"/>
                  </a:lnTo>
                  <a:lnTo>
                    <a:pt x="164" y="4551"/>
                  </a:lnTo>
                  <a:lnTo>
                    <a:pt x="106" y="4876"/>
                  </a:lnTo>
                  <a:lnTo>
                    <a:pt x="58" y="5192"/>
                  </a:lnTo>
                  <a:lnTo>
                    <a:pt x="20" y="5518"/>
                  </a:lnTo>
                  <a:lnTo>
                    <a:pt x="1" y="5834"/>
                  </a:lnTo>
                  <a:lnTo>
                    <a:pt x="1" y="6150"/>
                  </a:lnTo>
                  <a:lnTo>
                    <a:pt x="11" y="6457"/>
                  </a:lnTo>
                  <a:lnTo>
                    <a:pt x="39" y="6763"/>
                  </a:lnTo>
                  <a:lnTo>
                    <a:pt x="78" y="7050"/>
                  </a:lnTo>
                  <a:lnTo>
                    <a:pt x="135" y="7338"/>
                  </a:lnTo>
                  <a:lnTo>
                    <a:pt x="202" y="7616"/>
                  </a:lnTo>
                  <a:lnTo>
                    <a:pt x="288" y="7884"/>
                  </a:lnTo>
                  <a:lnTo>
                    <a:pt x="394" y="8133"/>
                  </a:lnTo>
                  <a:lnTo>
                    <a:pt x="432" y="8229"/>
                  </a:lnTo>
                  <a:lnTo>
                    <a:pt x="489" y="8305"/>
                  </a:lnTo>
                  <a:lnTo>
                    <a:pt x="547" y="8372"/>
                  </a:lnTo>
                  <a:lnTo>
                    <a:pt x="604" y="8430"/>
                  </a:lnTo>
                  <a:lnTo>
                    <a:pt x="662" y="8468"/>
                  </a:lnTo>
                  <a:lnTo>
                    <a:pt x="729" y="8497"/>
                  </a:lnTo>
                  <a:lnTo>
                    <a:pt x="806" y="8516"/>
                  </a:lnTo>
                  <a:lnTo>
                    <a:pt x="882" y="8525"/>
                  </a:lnTo>
                  <a:lnTo>
                    <a:pt x="959" y="8525"/>
                  </a:lnTo>
                  <a:lnTo>
                    <a:pt x="1045" y="8516"/>
                  </a:lnTo>
                  <a:lnTo>
                    <a:pt x="1131" y="8487"/>
                  </a:lnTo>
                  <a:lnTo>
                    <a:pt x="1217" y="8458"/>
                  </a:lnTo>
                  <a:lnTo>
                    <a:pt x="1313" y="8420"/>
                  </a:lnTo>
                  <a:lnTo>
                    <a:pt x="1409" y="8372"/>
                  </a:lnTo>
                  <a:lnTo>
                    <a:pt x="1610" y="8257"/>
                  </a:lnTo>
                  <a:lnTo>
                    <a:pt x="1830" y="8114"/>
                  </a:lnTo>
                  <a:lnTo>
                    <a:pt x="2051" y="7951"/>
                  </a:lnTo>
                  <a:lnTo>
                    <a:pt x="2290" y="7759"/>
                  </a:lnTo>
                  <a:lnTo>
                    <a:pt x="2539" y="7558"/>
                  </a:lnTo>
                  <a:lnTo>
                    <a:pt x="3066" y="7127"/>
                  </a:lnTo>
                  <a:lnTo>
                    <a:pt x="3621" y="6667"/>
                  </a:lnTo>
                  <a:lnTo>
                    <a:pt x="3909" y="6447"/>
                  </a:lnTo>
                  <a:lnTo>
                    <a:pt x="4196" y="6227"/>
                  </a:lnTo>
                  <a:lnTo>
                    <a:pt x="4493" y="6016"/>
                  </a:lnTo>
                  <a:lnTo>
                    <a:pt x="4800" y="5824"/>
                  </a:lnTo>
                  <a:lnTo>
                    <a:pt x="5106" y="5642"/>
                  </a:lnTo>
                  <a:lnTo>
                    <a:pt x="5413" y="5489"/>
                  </a:lnTo>
                  <a:lnTo>
                    <a:pt x="5566" y="5422"/>
                  </a:lnTo>
                  <a:lnTo>
                    <a:pt x="5729" y="5355"/>
                  </a:lnTo>
                  <a:lnTo>
                    <a:pt x="5882" y="5298"/>
                  </a:lnTo>
                  <a:lnTo>
                    <a:pt x="6035" y="5250"/>
                  </a:lnTo>
                  <a:lnTo>
                    <a:pt x="6198" y="5211"/>
                  </a:lnTo>
                  <a:lnTo>
                    <a:pt x="6351" y="5183"/>
                  </a:lnTo>
                  <a:lnTo>
                    <a:pt x="6514" y="5154"/>
                  </a:lnTo>
                  <a:lnTo>
                    <a:pt x="6667" y="5144"/>
                  </a:lnTo>
                  <a:lnTo>
                    <a:pt x="6983" y="5144"/>
                  </a:lnTo>
                  <a:lnTo>
                    <a:pt x="7137" y="5164"/>
                  </a:lnTo>
                  <a:lnTo>
                    <a:pt x="7290" y="5192"/>
                  </a:lnTo>
                  <a:lnTo>
                    <a:pt x="7443" y="5231"/>
                  </a:lnTo>
                  <a:lnTo>
                    <a:pt x="7596" y="5288"/>
                  </a:lnTo>
                  <a:lnTo>
                    <a:pt x="7750" y="5355"/>
                  </a:lnTo>
                  <a:lnTo>
                    <a:pt x="7903" y="5432"/>
                  </a:lnTo>
                  <a:lnTo>
                    <a:pt x="8056" y="5527"/>
                  </a:lnTo>
                  <a:lnTo>
                    <a:pt x="8209" y="5633"/>
                  </a:lnTo>
                  <a:lnTo>
                    <a:pt x="8363" y="5748"/>
                  </a:lnTo>
                  <a:lnTo>
                    <a:pt x="8506" y="5882"/>
                  </a:lnTo>
                  <a:lnTo>
                    <a:pt x="8765" y="6121"/>
                  </a:lnTo>
                  <a:lnTo>
                    <a:pt x="9014" y="6322"/>
                  </a:lnTo>
                  <a:lnTo>
                    <a:pt x="9263" y="6504"/>
                  </a:lnTo>
                  <a:lnTo>
                    <a:pt x="9502" y="6667"/>
                  </a:lnTo>
                  <a:lnTo>
                    <a:pt x="9742" y="6801"/>
                  </a:lnTo>
                  <a:lnTo>
                    <a:pt x="9981" y="6916"/>
                  </a:lnTo>
                  <a:lnTo>
                    <a:pt x="10211" y="7003"/>
                  </a:lnTo>
                  <a:lnTo>
                    <a:pt x="10441" y="7079"/>
                  </a:lnTo>
                  <a:lnTo>
                    <a:pt x="10661" y="7127"/>
                  </a:lnTo>
                  <a:lnTo>
                    <a:pt x="10882" y="7165"/>
                  </a:lnTo>
                  <a:lnTo>
                    <a:pt x="11102" y="7175"/>
                  </a:lnTo>
                  <a:lnTo>
                    <a:pt x="11303" y="7175"/>
                  </a:lnTo>
                  <a:lnTo>
                    <a:pt x="11514" y="7156"/>
                  </a:lnTo>
                  <a:lnTo>
                    <a:pt x="11705" y="7127"/>
                  </a:lnTo>
                  <a:lnTo>
                    <a:pt x="11897" y="7079"/>
                  </a:lnTo>
                  <a:lnTo>
                    <a:pt x="12089" y="7022"/>
                  </a:lnTo>
                  <a:lnTo>
                    <a:pt x="12271" y="6945"/>
                  </a:lnTo>
                  <a:lnTo>
                    <a:pt x="12443" y="6859"/>
                  </a:lnTo>
                  <a:lnTo>
                    <a:pt x="12606" y="6763"/>
                  </a:lnTo>
                  <a:lnTo>
                    <a:pt x="12769" y="6658"/>
                  </a:lnTo>
                  <a:lnTo>
                    <a:pt x="12922" y="6543"/>
                  </a:lnTo>
                  <a:lnTo>
                    <a:pt x="13065" y="6418"/>
                  </a:lnTo>
                  <a:lnTo>
                    <a:pt x="13200" y="6294"/>
                  </a:lnTo>
                  <a:lnTo>
                    <a:pt x="13324" y="6150"/>
                  </a:lnTo>
                  <a:lnTo>
                    <a:pt x="13449" y="6016"/>
                  </a:lnTo>
                  <a:lnTo>
                    <a:pt x="13564" y="5863"/>
                  </a:lnTo>
                  <a:lnTo>
                    <a:pt x="13669" y="5709"/>
                  </a:lnTo>
                  <a:lnTo>
                    <a:pt x="13765" y="5556"/>
                  </a:lnTo>
                  <a:lnTo>
                    <a:pt x="13851" y="5403"/>
                  </a:lnTo>
                  <a:lnTo>
                    <a:pt x="13928" y="5240"/>
                  </a:lnTo>
                  <a:lnTo>
                    <a:pt x="13995" y="5077"/>
                  </a:lnTo>
                  <a:lnTo>
                    <a:pt x="14052" y="4924"/>
                  </a:lnTo>
                  <a:lnTo>
                    <a:pt x="14100" y="4742"/>
                  </a:lnTo>
                  <a:lnTo>
                    <a:pt x="14148" y="4531"/>
                  </a:lnTo>
                  <a:lnTo>
                    <a:pt x="14196" y="4292"/>
                  </a:lnTo>
                  <a:lnTo>
                    <a:pt x="14224" y="4033"/>
                  </a:lnTo>
                  <a:lnTo>
                    <a:pt x="14234" y="3765"/>
                  </a:lnTo>
                  <a:lnTo>
                    <a:pt x="14234" y="3478"/>
                  </a:lnTo>
                  <a:lnTo>
                    <a:pt x="14224" y="3334"/>
                  </a:lnTo>
                  <a:lnTo>
                    <a:pt x="14205" y="3190"/>
                  </a:lnTo>
                  <a:lnTo>
                    <a:pt x="14177" y="3047"/>
                  </a:lnTo>
                  <a:lnTo>
                    <a:pt x="14148" y="2903"/>
                  </a:lnTo>
                  <a:lnTo>
                    <a:pt x="14110" y="2759"/>
                  </a:lnTo>
                  <a:lnTo>
                    <a:pt x="14071" y="2616"/>
                  </a:lnTo>
                  <a:lnTo>
                    <a:pt x="14014" y="2472"/>
                  </a:lnTo>
                  <a:lnTo>
                    <a:pt x="13956" y="2338"/>
                  </a:lnTo>
                  <a:lnTo>
                    <a:pt x="13880" y="2204"/>
                  </a:lnTo>
                  <a:lnTo>
                    <a:pt x="13803" y="2070"/>
                  </a:lnTo>
                  <a:lnTo>
                    <a:pt x="13707" y="1945"/>
                  </a:lnTo>
                  <a:lnTo>
                    <a:pt x="13602" y="1830"/>
                  </a:lnTo>
                  <a:lnTo>
                    <a:pt x="13497" y="1715"/>
                  </a:lnTo>
                  <a:lnTo>
                    <a:pt x="13372" y="1610"/>
                  </a:lnTo>
                  <a:lnTo>
                    <a:pt x="13228" y="1514"/>
                  </a:lnTo>
                  <a:lnTo>
                    <a:pt x="13085" y="1418"/>
                  </a:lnTo>
                  <a:lnTo>
                    <a:pt x="12922" y="1332"/>
                  </a:lnTo>
                  <a:lnTo>
                    <a:pt x="12749" y="1265"/>
                  </a:lnTo>
                  <a:lnTo>
                    <a:pt x="12558" y="1198"/>
                  </a:lnTo>
                  <a:lnTo>
                    <a:pt x="12357" y="1141"/>
                  </a:lnTo>
                  <a:lnTo>
                    <a:pt x="12280" y="1131"/>
                  </a:lnTo>
                  <a:lnTo>
                    <a:pt x="12203" y="1122"/>
                  </a:lnTo>
                  <a:lnTo>
                    <a:pt x="12041" y="1122"/>
                  </a:lnTo>
                  <a:lnTo>
                    <a:pt x="11887" y="1150"/>
                  </a:lnTo>
                  <a:lnTo>
                    <a:pt x="11715" y="1189"/>
                  </a:lnTo>
                  <a:lnTo>
                    <a:pt x="11543" y="1246"/>
                  </a:lnTo>
                  <a:lnTo>
                    <a:pt x="11351" y="1304"/>
                  </a:lnTo>
                  <a:lnTo>
                    <a:pt x="11150" y="1371"/>
                  </a:lnTo>
                  <a:lnTo>
                    <a:pt x="10939" y="1438"/>
                  </a:lnTo>
                  <a:lnTo>
                    <a:pt x="10700" y="1505"/>
                  </a:lnTo>
                  <a:lnTo>
                    <a:pt x="10451" y="1562"/>
                  </a:lnTo>
                  <a:lnTo>
                    <a:pt x="10173" y="1610"/>
                  </a:lnTo>
                  <a:lnTo>
                    <a:pt x="9866" y="1639"/>
                  </a:lnTo>
                  <a:lnTo>
                    <a:pt x="9704" y="1639"/>
                  </a:lnTo>
                  <a:lnTo>
                    <a:pt x="9541" y="1648"/>
                  </a:lnTo>
                  <a:lnTo>
                    <a:pt x="9368" y="1639"/>
                  </a:lnTo>
                  <a:lnTo>
                    <a:pt x="9186" y="1629"/>
                  </a:lnTo>
                  <a:lnTo>
                    <a:pt x="8995" y="1610"/>
                  </a:lnTo>
                  <a:lnTo>
                    <a:pt x="8803" y="1591"/>
                  </a:lnTo>
                  <a:lnTo>
                    <a:pt x="8593" y="1553"/>
                  </a:lnTo>
                  <a:lnTo>
                    <a:pt x="8382" y="1514"/>
                  </a:lnTo>
                  <a:lnTo>
                    <a:pt x="8296" y="1495"/>
                  </a:lnTo>
                  <a:lnTo>
                    <a:pt x="8209" y="1466"/>
                  </a:lnTo>
                  <a:lnTo>
                    <a:pt x="8037" y="1390"/>
                  </a:lnTo>
                  <a:lnTo>
                    <a:pt x="7845" y="1284"/>
                  </a:lnTo>
                  <a:lnTo>
                    <a:pt x="7644" y="1169"/>
                  </a:lnTo>
                  <a:lnTo>
                    <a:pt x="7223" y="901"/>
                  </a:lnTo>
                  <a:lnTo>
                    <a:pt x="6993" y="758"/>
                  </a:lnTo>
                  <a:lnTo>
                    <a:pt x="6754" y="614"/>
                  </a:lnTo>
                  <a:lnTo>
                    <a:pt x="6504" y="480"/>
                  </a:lnTo>
                  <a:lnTo>
                    <a:pt x="6246" y="346"/>
                  </a:lnTo>
                  <a:lnTo>
                    <a:pt x="5978" y="231"/>
                  </a:lnTo>
                  <a:lnTo>
                    <a:pt x="5844" y="183"/>
                  </a:lnTo>
                  <a:lnTo>
                    <a:pt x="5700" y="135"/>
                  </a:lnTo>
                  <a:lnTo>
                    <a:pt x="5556" y="97"/>
                  </a:lnTo>
                  <a:lnTo>
                    <a:pt x="5413" y="58"/>
                  </a:lnTo>
                  <a:lnTo>
                    <a:pt x="5259" y="30"/>
                  </a:lnTo>
                  <a:lnTo>
                    <a:pt x="5116" y="10"/>
                  </a:lnTo>
                  <a:lnTo>
                    <a:pt x="4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69;p16">
              <a:extLst>
                <a:ext uri="{FF2B5EF4-FFF2-40B4-BE49-F238E27FC236}">
                  <a16:creationId xmlns:a16="http://schemas.microsoft.com/office/drawing/2014/main" id="{6DD17CEF-A3A6-488B-93AE-A1C224919E42}"/>
                </a:ext>
              </a:extLst>
            </p:cNvPr>
            <p:cNvSpPr/>
            <p:nvPr/>
          </p:nvSpPr>
          <p:spPr>
            <a:xfrm>
              <a:off x="4517219" y="2289124"/>
              <a:ext cx="35751" cy="87088"/>
            </a:xfrm>
            <a:custGeom>
              <a:avLst/>
              <a:gdLst/>
              <a:ahLst/>
              <a:cxnLst/>
              <a:rect l="l" t="t" r="r" b="b"/>
              <a:pathLst>
                <a:path w="1007" h="2453" extrusionOk="0">
                  <a:moveTo>
                    <a:pt x="1007" y="1"/>
                  </a:moveTo>
                  <a:lnTo>
                    <a:pt x="30" y="1907"/>
                  </a:lnTo>
                  <a:lnTo>
                    <a:pt x="10" y="1974"/>
                  </a:lnTo>
                  <a:lnTo>
                    <a:pt x="1" y="2041"/>
                  </a:lnTo>
                  <a:lnTo>
                    <a:pt x="1" y="2108"/>
                  </a:lnTo>
                  <a:lnTo>
                    <a:pt x="20" y="2175"/>
                  </a:lnTo>
                  <a:lnTo>
                    <a:pt x="49" y="2232"/>
                  </a:lnTo>
                  <a:lnTo>
                    <a:pt x="97" y="2290"/>
                  </a:lnTo>
                  <a:lnTo>
                    <a:pt x="144" y="2338"/>
                  </a:lnTo>
                  <a:lnTo>
                    <a:pt x="202" y="2366"/>
                  </a:lnTo>
                  <a:lnTo>
                    <a:pt x="326" y="2414"/>
                  </a:lnTo>
                  <a:lnTo>
                    <a:pt x="451" y="2443"/>
                  </a:lnTo>
                  <a:lnTo>
                    <a:pt x="499" y="2453"/>
                  </a:lnTo>
                  <a:lnTo>
                    <a:pt x="547" y="2453"/>
                  </a:lnTo>
                  <a:lnTo>
                    <a:pt x="643" y="2443"/>
                  </a:lnTo>
                  <a:lnTo>
                    <a:pt x="729" y="2405"/>
                  </a:lnTo>
                  <a:lnTo>
                    <a:pt x="805" y="2357"/>
                  </a:lnTo>
                  <a:lnTo>
                    <a:pt x="882" y="2290"/>
                  </a:lnTo>
                  <a:lnTo>
                    <a:pt x="930" y="2213"/>
                  </a:lnTo>
                  <a:lnTo>
                    <a:pt x="968" y="2127"/>
                  </a:lnTo>
                  <a:lnTo>
                    <a:pt x="987" y="203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70;p16">
              <a:extLst>
                <a:ext uri="{FF2B5EF4-FFF2-40B4-BE49-F238E27FC236}">
                  <a16:creationId xmlns:a16="http://schemas.microsoft.com/office/drawing/2014/main" id="{7AE325A0-8461-44D6-A73E-608B2F167FB3}"/>
                </a:ext>
              </a:extLst>
            </p:cNvPr>
            <p:cNvSpPr/>
            <p:nvPr/>
          </p:nvSpPr>
          <p:spPr>
            <a:xfrm>
              <a:off x="4495457" y="2269066"/>
              <a:ext cx="20804" cy="32343"/>
            </a:xfrm>
            <a:custGeom>
              <a:avLst/>
              <a:gdLst/>
              <a:ahLst/>
              <a:cxnLst/>
              <a:rect l="l" t="t" r="r" b="b"/>
              <a:pathLst>
                <a:path w="586" h="911" extrusionOk="0">
                  <a:moveTo>
                    <a:pt x="441" y="0"/>
                  </a:moveTo>
                  <a:lnTo>
                    <a:pt x="384" y="10"/>
                  </a:lnTo>
                  <a:lnTo>
                    <a:pt x="326" y="29"/>
                  </a:lnTo>
                  <a:lnTo>
                    <a:pt x="279" y="77"/>
                  </a:lnTo>
                  <a:lnTo>
                    <a:pt x="221" y="125"/>
                  </a:lnTo>
                  <a:lnTo>
                    <a:pt x="164" y="192"/>
                  </a:lnTo>
                  <a:lnTo>
                    <a:pt x="116" y="269"/>
                  </a:lnTo>
                  <a:lnTo>
                    <a:pt x="68" y="364"/>
                  </a:lnTo>
                  <a:lnTo>
                    <a:pt x="39" y="451"/>
                  </a:lnTo>
                  <a:lnTo>
                    <a:pt x="10" y="537"/>
                  </a:lnTo>
                  <a:lnTo>
                    <a:pt x="1" y="623"/>
                  </a:lnTo>
                  <a:lnTo>
                    <a:pt x="1" y="700"/>
                  </a:lnTo>
                  <a:lnTo>
                    <a:pt x="1" y="767"/>
                  </a:lnTo>
                  <a:lnTo>
                    <a:pt x="20" y="824"/>
                  </a:lnTo>
                  <a:lnTo>
                    <a:pt x="49" y="872"/>
                  </a:lnTo>
                  <a:lnTo>
                    <a:pt x="97" y="901"/>
                  </a:lnTo>
                  <a:lnTo>
                    <a:pt x="144" y="910"/>
                  </a:lnTo>
                  <a:lnTo>
                    <a:pt x="192" y="901"/>
                  </a:lnTo>
                  <a:lnTo>
                    <a:pt x="250" y="882"/>
                  </a:lnTo>
                  <a:lnTo>
                    <a:pt x="307" y="843"/>
                  </a:lnTo>
                  <a:lnTo>
                    <a:pt x="355" y="786"/>
                  </a:lnTo>
                  <a:lnTo>
                    <a:pt x="413" y="719"/>
                  </a:lnTo>
                  <a:lnTo>
                    <a:pt x="461" y="642"/>
                  </a:lnTo>
                  <a:lnTo>
                    <a:pt x="508" y="556"/>
                  </a:lnTo>
                  <a:lnTo>
                    <a:pt x="537" y="460"/>
                  </a:lnTo>
                  <a:lnTo>
                    <a:pt x="566" y="374"/>
                  </a:lnTo>
                  <a:lnTo>
                    <a:pt x="576" y="288"/>
                  </a:lnTo>
                  <a:lnTo>
                    <a:pt x="585" y="211"/>
                  </a:lnTo>
                  <a:lnTo>
                    <a:pt x="576" y="144"/>
                  </a:lnTo>
                  <a:lnTo>
                    <a:pt x="556" y="87"/>
                  </a:lnTo>
                  <a:lnTo>
                    <a:pt x="528" y="39"/>
                  </a:lnTo>
                  <a:lnTo>
                    <a:pt x="489" y="1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71;p16">
              <a:extLst>
                <a:ext uri="{FF2B5EF4-FFF2-40B4-BE49-F238E27FC236}">
                  <a16:creationId xmlns:a16="http://schemas.microsoft.com/office/drawing/2014/main" id="{3C72B379-E9E7-47DA-8DE5-24D211F37837}"/>
                </a:ext>
              </a:extLst>
            </p:cNvPr>
            <p:cNvSpPr/>
            <p:nvPr/>
          </p:nvSpPr>
          <p:spPr>
            <a:xfrm>
              <a:off x="4493433" y="2231647"/>
              <a:ext cx="39798" cy="18745"/>
            </a:xfrm>
            <a:custGeom>
              <a:avLst/>
              <a:gdLst/>
              <a:ahLst/>
              <a:cxnLst/>
              <a:rect l="l" t="t" r="r" b="b"/>
              <a:pathLst>
                <a:path w="1121" h="528" extrusionOk="0">
                  <a:moveTo>
                    <a:pt x="403" y="1"/>
                  </a:moveTo>
                  <a:lnTo>
                    <a:pt x="307" y="10"/>
                  </a:lnTo>
                  <a:lnTo>
                    <a:pt x="221" y="30"/>
                  </a:lnTo>
                  <a:lnTo>
                    <a:pt x="134" y="68"/>
                  </a:lnTo>
                  <a:lnTo>
                    <a:pt x="96" y="97"/>
                  </a:lnTo>
                  <a:lnTo>
                    <a:pt x="67" y="125"/>
                  </a:lnTo>
                  <a:lnTo>
                    <a:pt x="0" y="192"/>
                  </a:lnTo>
                  <a:lnTo>
                    <a:pt x="163" y="250"/>
                  </a:lnTo>
                  <a:lnTo>
                    <a:pt x="297" y="307"/>
                  </a:lnTo>
                  <a:lnTo>
                    <a:pt x="537" y="394"/>
                  </a:lnTo>
                  <a:lnTo>
                    <a:pt x="671" y="432"/>
                  </a:lnTo>
                  <a:lnTo>
                    <a:pt x="805" y="470"/>
                  </a:lnTo>
                  <a:lnTo>
                    <a:pt x="949" y="509"/>
                  </a:lnTo>
                  <a:lnTo>
                    <a:pt x="1121" y="528"/>
                  </a:lnTo>
                  <a:lnTo>
                    <a:pt x="1102" y="441"/>
                  </a:lnTo>
                  <a:lnTo>
                    <a:pt x="1064" y="355"/>
                  </a:lnTo>
                  <a:lnTo>
                    <a:pt x="1016" y="288"/>
                  </a:lnTo>
                  <a:lnTo>
                    <a:pt x="958" y="221"/>
                  </a:lnTo>
                  <a:lnTo>
                    <a:pt x="891" y="164"/>
                  </a:lnTo>
                  <a:lnTo>
                    <a:pt x="824" y="116"/>
                  </a:lnTo>
                  <a:lnTo>
                    <a:pt x="747" y="68"/>
                  </a:lnTo>
                  <a:lnTo>
                    <a:pt x="661" y="39"/>
                  </a:lnTo>
                  <a:lnTo>
                    <a:pt x="575" y="10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72;p16">
              <a:extLst>
                <a:ext uri="{FF2B5EF4-FFF2-40B4-BE49-F238E27FC236}">
                  <a16:creationId xmlns:a16="http://schemas.microsoft.com/office/drawing/2014/main" id="{AD600C4E-42DA-498E-B2ED-0846E29AA879}"/>
                </a:ext>
              </a:extLst>
            </p:cNvPr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extrusionOk="0">
                  <a:moveTo>
                    <a:pt x="4828" y="1"/>
                  </a:moveTo>
                  <a:lnTo>
                    <a:pt x="4569" y="10"/>
                  </a:lnTo>
                  <a:lnTo>
                    <a:pt x="4320" y="20"/>
                  </a:lnTo>
                  <a:lnTo>
                    <a:pt x="4080" y="29"/>
                  </a:lnTo>
                  <a:lnTo>
                    <a:pt x="3630" y="77"/>
                  </a:lnTo>
                  <a:lnTo>
                    <a:pt x="3218" y="135"/>
                  </a:lnTo>
                  <a:lnTo>
                    <a:pt x="2854" y="192"/>
                  </a:lnTo>
                  <a:lnTo>
                    <a:pt x="2567" y="259"/>
                  </a:lnTo>
                  <a:lnTo>
                    <a:pt x="2337" y="307"/>
                  </a:lnTo>
                  <a:lnTo>
                    <a:pt x="2146" y="355"/>
                  </a:lnTo>
                  <a:lnTo>
                    <a:pt x="1964" y="566"/>
                  </a:lnTo>
                  <a:lnTo>
                    <a:pt x="1763" y="815"/>
                  </a:lnTo>
                  <a:lnTo>
                    <a:pt x="1504" y="1150"/>
                  </a:lnTo>
                  <a:lnTo>
                    <a:pt x="1226" y="1543"/>
                  </a:lnTo>
                  <a:lnTo>
                    <a:pt x="1082" y="1763"/>
                  </a:lnTo>
                  <a:lnTo>
                    <a:pt x="939" y="2002"/>
                  </a:lnTo>
                  <a:lnTo>
                    <a:pt x="795" y="2251"/>
                  </a:lnTo>
                  <a:lnTo>
                    <a:pt x="651" y="2510"/>
                  </a:lnTo>
                  <a:lnTo>
                    <a:pt x="517" y="2778"/>
                  </a:lnTo>
                  <a:lnTo>
                    <a:pt x="402" y="3056"/>
                  </a:lnTo>
                  <a:lnTo>
                    <a:pt x="288" y="3343"/>
                  </a:lnTo>
                  <a:lnTo>
                    <a:pt x="192" y="3631"/>
                  </a:lnTo>
                  <a:lnTo>
                    <a:pt x="115" y="3928"/>
                  </a:lnTo>
                  <a:lnTo>
                    <a:pt x="48" y="4225"/>
                  </a:lnTo>
                  <a:lnTo>
                    <a:pt x="10" y="4521"/>
                  </a:lnTo>
                  <a:lnTo>
                    <a:pt x="0" y="4665"/>
                  </a:lnTo>
                  <a:lnTo>
                    <a:pt x="0" y="4818"/>
                  </a:lnTo>
                  <a:lnTo>
                    <a:pt x="0" y="4972"/>
                  </a:lnTo>
                  <a:lnTo>
                    <a:pt x="10" y="5115"/>
                  </a:lnTo>
                  <a:lnTo>
                    <a:pt x="29" y="5269"/>
                  </a:lnTo>
                  <a:lnTo>
                    <a:pt x="48" y="5412"/>
                  </a:lnTo>
                  <a:lnTo>
                    <a:pt x="77" y="5556"/>
                  </a:lnTo>
                  <a:lnTo>
                    <a:pt x="115" y="5709"/>
                  </a:lnTo>
                  <a:lnTo>
                    <a:pt x="163" y="5853"/>
                  </a:lnTo>
                  <a:lnTo>
                    <a:pt x="220" y="5996"/>
                  </a:lnTo>
                  <a:lnTo>
                    <a:pt x="288" y="6131"/>
                  </a:lnTo>
                  <a:lnTo>
                    <a:pt x="364" y="6274"/>
                  </a:lnTo>
                  <a:lnTo>
                    <a:pt x="441" y="6408"/>
                  </a:lnTo>
                  <a:lnTo>
                    <a:pt x="537" y="6542"/>
                  </a:lnTo>
                  <a:lnTo>
                    <a:pt x="642" y="6677"/>
                  </a:lnTo>
                  <a:lnTo>
                    <a:pt x="757" y="6811"/>
                  </a:lnTo>
                  <a:lnTo>
                    <a:pt x="881" y="6945"/>
                  </a:lnTo>
                  <a:lnTo>
                    <a:pt x="1015" y="7069"/>
                  </a:lnTo>
                  <a:lnTo>
                    <a:pt x="1159" y="7184"/>
                  </a:lnTo>
                  <a:lnTo>
                    <a:pt x="1322" y="7309"/>
                  </a:lnTo>
                  <a:lnTo>
                    <a:pt x="1494" y="7424"/>
                  </a:lnTo>
                  <a:lnTo>
                    <a:pt x="1676" y="7539"/>
                  </a:lnTo>
                  <a:lnTo>
                    <a:pt x="1916" y="7673"/>
                  </a:lnTo>
                  <a:lnTo>
                    <a:pt x="2146" y="7768"/>
                  </a:lnTo>
                  <a:lnTo>
                    <a:pt x="2366" y="7855"/>
                  </a:lnTo>
                  <a:lnTo>
                    <a:pt x="2577" y="7903"/>
                  </a:lnTo>
                  <a:lnTo>
                    <a:pt x="2778" y="7941"/>
                  </a:lnTo>
                  <a:lnTo>
                    <a:pt x="2979" y="7950"/>
                  </a:lnTo>
                  <a:lnTo>
                    <a:pt x="3161" y="7941"/>
                  </a:lnTo>
                  <a:lnTo>
                    <a:pt x="3343" y="7922"/>
                  </a:lnTo>
                  <a:lnTo>
                    <a:pt x="3515" y="7874"/>
                  </a:lnTo>
                  <a:lnTo>
                    <a:pt x="3678" y="7816"/>
                  </a:lnTo>
                  <a:lnTo>
                    <a:pt x="3831" y="7740"/>
                  </a:lnTo>
                  <a:lnTo>
                    <a:pt x="3985" y="7644"/>
                  </a:lnTo>
                  <a:lnTo>
                    <a:pt x="4119" y="7548"/>
                  </a:lnTo>
                  <a:lnTo>
                    <a:pt x="4253" y="7433"/>
                  </a:lnTo>
                  <a:lnTo>
                    <a:pt x="4377" y="7309"/>
                  </a:lnTo>
                  <a:lnTo>
                    <a:pt x="4502" y="7175"/>
                  </a:lnTo>
                  <a:lnTo>
                    <a:pt x="4607" y="7031"/>
                  </a:lnTo>
                  <a:lnTo>
                    <a:pt x="4713" y="6887"/>
                  </a:lnTo>
                  <a:lnTo>
                    <a:pt x="4808" y="6734"/>
                  </a:lnTo>
                  <a:lnTo>
                    <a:pt x="4895" y="6581"/>
                  </a:lnTo>
                  <a:lnTo>
                    <a:pt x="4971" y="6418"/>
                  </a:lnTo>
                  <a:lnTo>
                    <a:pt x="5048" y="6255"/>
                  </a:lnTo>
                  <a:lnTo>
                    <a:pt x="5115" y="6092"/>
                  </a:lnTo>
                  <a:lnTo>
                    <a:pt x="5172" y="5929"/>
                  </a:lnTo>
                  <a:lnTo>
                    <a:pt x="5230" y="5767"/>
                  </a:lnTo>
                  <a:lnTo>
                    <a:pt x="5278" y="5604"/>
                  </a:lnTo>
                  <a:lnTo>
                    <a:pt x="5345" y="5307"/>
                  </a:lnTo>
                  <a:lnTo>
                    <a:pt x="5393" y="5029"/>
                  </a:lnTo>
                  <a:lnTo>
                    <a:pt x="5412" y="4780"/>
                  </a:lnTo>
                  <a:lnTo>
                    <a:pt x="5431" y="4579"/>
                  </a:lnTo>
                  <a:lnTo>
                    <a:pt x="5460" y="4387"/>
                  </a:lnTo>
                  <a:lnTo>
                    <a:pt x="5508" y="4196"/>
                  </a:lnTo>
                  <a:lnTo>
                    <a:pt x="5565" y="4014"/>
                  </a:lnTo>
                  <a:lnTo>
                    <a:pt x="5642" y="3841"/>
                  </a:lnTo>
                  <a:lnTo>
                    <a:pt x="5728" y="3679"/>
                  </a:lnTo>
                  <a:lnTo>
                    <a:pt x="5814" y="3516"/>
                  </a:lnTo>
                  <a:lnTo>
                    <a:pt x="5919" y="3363"/>
                  </a:lnTo>
                  <a:lnTo>
                    <a:pt x="6034" y="3219"/>
                  </a:lnTo>
                  <a:lnTo>
                    <a:pt x="6149" y="3085"/>
                  </a:lnTo>
                  <a:lnTo>
                    <a:pt x="6274" y="2951"/>
                  </a:lnTo>
                  <a:lnTo>
                    <a:pt x="6408" y="2826"/>
                  </a:lnTo>
                  <a:lnTo>
                    <a:pt x="6542" y="2711"/>
                  </a:lnTo>
                  <a:lnTo>
                    <a:pt x="6676" y="2596"/>
                  </a:lnTo>
                  <a:lnTo>
                    <a:pt x="6820" y="2500"/>
                  </a:lnTo>
                  <a:lnTo>
                    <a:pt x="6954" y="2395"/>
                  </a:lnTo>
                  <a:lnTo>
                    <a:pt x="7241" y="2223"/>
                  </a:lnTo>
                  <a:lnTo>
                    <a:pt x="7509" y="2069"/>
                  </a:lnTo>
                  <a:lnTo>
                    <a:pt x="7758" y="1945"/>
                  </a:lnTo>
                  <a:lnTo>
                    <a:pt x="7979" y="1840"/>
                  </a:lnTo>
                  <a:lnTo>
                    <a:pt x="8170" y="1763"/>
                  </a:lnTo>
                  <a:lnTo>
                    <a:pt x="8314" y="1715"/>
                  </a:lnTo>
                  <a:lnTo>
                    <a:pt x="8448" y="1667"/>
                  </a:lnTo>
                  <a:lnTo>
                    <a:pt x="8515" y="1370"/>
                  </a:lnTo>
                  <a:lnTo>
                    <a:pt x="8410" y="1265"/>
                  </a:lnTo>
                  <a:lnTo>
                    <a:pt x="8314" y="1169"/>
                  </a:lnTo>
                  <a:lnTo>
                    <a:pt x="8103" y="987"/>
                  </a:lnTo>
                  <a:lnTo>
                    <a:pt x="7883" y="815"/>
                  </a:lnTo>
                  <a:lnTo>
                    <a:pt x="7653" y="671"/>
                  </a:lnTo>
                  <a:lnTo>
                    <a:pt x="7414" y="537"/>
                  </a:lnTo>
                  <a:lnTo>
                    <a:pt x="7174" y="432"/>
                  </a:lnTo>
                  <a:lnTo>
                    <a:pt x="6916" y="326"/>
                  </a:lnTo>
                  <a:lnTo>
                    <a:pt x="6657" y="250"/>
                  </a:lnTo>
                  <a:lnTo>
                    <a:pt x="6398" y="173"/>
                  </a:lnTo>
                  <a:lnTo>
                    <a:pt x="6140" y="125"/>
                  </a:lnTo>
                  <a:lnTo>
                    <a:pt x="5872" y="77"/>
                  </a:lnTo>
                  <a:lnTo>
                    <a:pt x="5603" y="48"/>
                  </a:lnTo>
                  <a:lnTo>
                    <a:pt x="5345" y="20"/>
                  </a:lnTo>
                  <a:lnTo>
                    <a:pt x="5077" y="10"/>
                  </a:lnTo>
                  <a:lnTo>
                    <a:pt x="4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73;p16">
              <a:extLst>
                <a:ext uri="{FF2B5EF4-FFF2-40B4-BE49-F238E27FC236}">
                  <a16:creationId xmlns:a16="http://schemas.microsoft.com/office/drawing/2014/main" id="{6E40C4E8-F789-4482-8FA8-FA80C593F9D0}"/>
                </a:ext>
              </a:extLst>
            </p:cNvPr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fill="none" extrusionOk="0">
                  <a:moveTo>
                    <a:pt x="8448" y="1667"/>
                  </a:moveTo>
                  <a:lnTo>
                    <a:pt x="8448" y="1667"/>
                  </a:lnTo>
                  <a:lnTo>
                    <a:pt x="8314" y="1715"/>
                  </a:lnTo>
                  <a:lnTo>
                    <a:pt x="8170" y="1763"/>
                  </a:lnTo>
                  <a:lnTo>
                    <a:pt x="7979" y="1840"/>
                  </a:lnTo>
                  <a:lnTo>
                    <a:pt x="7758" y="1945"/>
                  </a:lnTo>
                  <a:lnTo>
                    <a:pt x="7509" y="2069"/>
                  </a:lnTo>
                  <a:lnTo>
                    <a:pt x="7241" y="2223"/>
                  </a:lnTo>
                  <a:lnTo>
                    <a:pt x="6954" y="2395"/>
                  </a:lnTo>
                  <a:lnTo>
                    <a:pt x="6820" y="2500"/>
                  </a:lnTo>
                  <a:lnTo>
                    <a:pt x="6676" y="2596"/>
                  </a:lnTo>
                  <a:lnTo>
                    <a:pt x="6542" y="2711"/>
                  </a:lnTo>
                  <a:lnTo>
                    <a:pt x="6408" y="2826"/>
                  </a:lnTo>
                  <a:lnTo>
                    <a:pt x="6274" y="2951"/>
                  </a:lnTo>
                  <a:lnTo>
                    <a:pt x="6149" y="3085"/>
                  </a:lnTo>
                  <a:lnTo>
                    <a:pt x="6034" y="3219"/>
                  </a:lnTo>
                  <a:lnTo>
                    <a:pt x="5919" y="3363"/>
                  </a:lnTo>
                  <a:lnTo>
                    <a:pt x="5814" y="3516"/>
                  </a:lnTo>
                  <a:lnTo>
                    <a:pt x="5728" y="3679"/>
                  </a:lnTo>
                  <a:lnTo>
                    <a:pt x="5642" y="3841"/>
                  </a:lnTo>
                  <a:lnTo>
                    <a:pt x="5565" y="4014"/>
                  </a:lnTo>
                  <a:lnTo>
                    <a:pt x="5508" y="4196"/>
                  </a:lnTo>
                  <a:lnTo>
                    <a:pt x="5460" y="4387"/>
                  </a:lnTo>
                  <a:lnTo>
                    <a:pt x="5431" y="4579"/>
                  </a:lnTo>
                  <a:lnTo>
                    <a:pt x="5412" y="4780"/>
                  </a:lnTo>
                  <a:lnTo>
                    <a:pt x="5412" y="4780"/>
                  </a:lnTo>
                  <a:lnTo>
                    <a:pt x="5393" y="5029"/>
                  </a:lnTo>
                  <a:lnTo>
                    <a:pt x="5345" y="5307"/>
                  </a:lnTo>
                  <a:lnTo>
                    <a:pt x="5278" y="5604"/>
                  </a:lnTo>
                  <a:lnTo>
                    <a:pt x="5230" y="5767"/>
                  </a:lnTo>
                  <a:lnTo>
                    <a:pt x="5172" y="5929"/>
                  </a:lnTo>
                  <a:lnTo>
                    <a:pt x="5115" y="6092"/>
                  </a:lnTo>
                  <a:lnTo>
                    <a:pt x="5048" y="6255"/>
                  </a:lnTo>
                  <a:lnTo>
                    <a:pt x="4971" y="6418"/>
                  </a:lnTo>
                  <a:lnTo>
                    <a:pt x="4895" y="6581"/>
                  </a:lnTo>
                  <a:lnTo>
                    <a:pt x="4808" y="6734"/>
                  </a:lnTo>
                  <a:lnTo>
                    <a:pt x="4713" y="6887"/>
                  </a:lnTo>
                  <a:lnTo>
                    <a:pt x="4607" y="7031"/>
                  </a:lnTo>
                  <a:lnTo>
                    <a:pt x="4502" y="7175"/>
                  </a:lnTo>
                  <a:lnTo>
                    <a:pt x="4377" y="7309"/>
                  </a:lnTo>
                  <a:lnTo>
                    <a:pt x="4253" y="7433"/>
                  </a:lnTo>
                  <a:lnTo>
                    <a:pt x="4119" y="7548"/>
                  </a:lnTo>
                  <a:lnTo>
                    <a:pt x="3985" y="7644"/>
                  </a:lnTo>
                  <a:lnTo>
                    <a:pt x="3831" y="7740"/>
                  </a:lnTo>
                  <a:lnTo>
                    <a:pt x="3678" y="7816"/>
                  </a:lnTo>
                  <a:lnTo>
                    <a:pt x="3515" y="7874"/>
                  </a:lnTo>
                  <a:lnTo>
                    <a:pt x="3343" y="7922"/>
                  </a:lnTo>
                  <a:lnTo>
                    <a:pt x="3161" y="7941"/>
                  </a:lnTo>
                  <a:lnTo>
                    <a:pt x="2979" y="7950"/>
                  </a:lnTo>
                  <a:lnTo>
                    <a:pt x="2778" y="7941"/>
                  </a:lnTo>
                  <a:lnTo>
                    <a:pt x="2577" y="7903"/>
                  </a:lnTo>
                  <a:lnTo>
                    <a:pt x="2366" y="7855"/>
                  </a:lnTo>
                  <a:lnTo>
                    <a:pt x="2146" y="7768"/>
                  </a:lnTo>
                  <a:lnTo>
                    <a:pt x="1916" y="7673"/>
                  </a:lnTo>
                  <a:lnTo>
                    <a:pt x="1676" y="7539"/>
                  </a:lnTo>
                  <a:lnTo>
                    <a:pt x="1676" y="7539"/>
                  </a:lnTo>
                  <a:lnTo>
                    <a:pt x="1494" y="7424"/>
                  </a:lnTo>
                  <a:lnTo>
                    <a:pt x="1322" y="7309"/>
                  </a:lnTo>
                  <a:lnTo>
                    <a:pt x="1159" y="7184"/>
                  </a:lnTo>
                  <a:lnTo>
                    <a:pt x="1015" y="7069"/>
                  </a:lnTo>
                  <a:lnTo>
                    <a:pt x="881" y="6945"/>
                  </a:lnTo>
                  <a:lnTo>
                    <a:pt x="757" y="6811"/>
                  </a:lnTo>
                  <a:lnTo>
                    <a:pt x="642" y="6677"/>
                  </a:lnTo>
                  <a:lnTo>
                    <a:pt x="537" y="6542"/>
                  </a:lnTo>
                  <a:lnTo>
                    <a:pt x="441" y="6408"/>
                  </a:lnTo>
                  <a:lnTo>
                    <a:pt x="364" y="6274"/>
                  </a:lnTo>
                  <a:lnTo>
                    <a:pt x="288" y="6131"/>
                  </a:lnTo>
                  <a:lnTo>
                    <a:pt x="220" y="5996"/>
                  </a:lnTo>
                  <a:lnTo>
                    <a:pt x="163" y="5853"/>
                  </a:lnTo>
                  <a:lnTo>
                    <a:pt x="115" y="5709"/>
                  </a:lnTo>
                  <a:lnTo>
                    <a:pt x="77" y="5556"/>
                  </a:lnTo>
                  <a:lnTo>
                    <a:pt x="48" y="5412"/>
                  </a:lnTo>
                  <a:lnTo>
                    <a:pt x="29" y="5269"/>
                  </a:lnTo>
                  <a:lnTo>
                    <a:pt x="10" y="5115"/>
                  </a:lnTo>
                  <a:lnTo>
                    <a:pt x="0" y="4972"/>
                  </a:lnTo>
                  <a:lnTo>
                    <a:pt x="0" y="4818"/>
                  </a:lnTo>
                  <a:lnTo>
                    <a:pt x="0" y="4665"/>
                  </a:lnTo>
                  <a:lnTo>
                    <a:pt x="10" y="4521"/>
                  </a:lnTo>
                  <a:lnTo>
                    <a:pt x="48" y="4225"/>
                  </a:lnTo>
                  <a:lnTo>
                    <a:pt x="115" y="3928"/>
                  </a:lnTo>
                  <a:lnTo>
                    <a:pt x="192" y="3631"/>
                  </a:lnTo>
                  <a:lnTo>
                    <a:pt x="288" y="3343"/>
                  </a:lnTo>
                  <a:lnTo>
                    <a:pt x="402" y="3056"/>
                  </a:lnTo>
                  <a:lnTo>
                    <a:pt x="517" y="2778"/>
                  </a:lnTo>
                  <a:lnTo>
                    <a:pt x="651" y="2510"/>
                  </a:lnTo>
                  <a:lnTo>
                    <a:pt x="795" y="2251"/>
                  </a:lnTo>
                  <a:lnTo>
                    <a:pt x="939" y="2002"/>
                  </a:lnTo>
                  <a:lnTo>
                    <a:pt x="1082" y="1763"/>
                  </a:lnTo>
                  <a:lnTo>
                    <a:pt x="1226" y="1543"/>
                  </a:lnTo>
                  <a:lnTo>
                    <a:pt x="1504" y="1150"/>
                  </a:lnTo>
                  <a:lnTo>
                    <a:pt x="1763" y="815"/>
                  </a:lnTo>
                  <a:lnTo>
                    <a:pt x="1964" y="566"/>
                  </a:lnTo>
                  <a:lnTo>
                    <a:pt x="2146" y="355"/>
                  </a:lnTo>
                  <a:lnTo>
                    <a:pt x="2146" y="355"/>
                  </a:lnTo>
                  <a:lnTo>
                    <a:pt x="2337" y="307"/>
                  </a:lnTo>
                  <a:lnTo>
                    <a:pt x="2567" y="259"/>
                  </a:lnTo>
                  <a:lnTo>
                    <a:pt x="2854" y="192"/>
                  </a:lnTo>
                  <a:lnTo>
                    <a:pt x="3218" y="135"/>
                  </a:lnTo>
                  <a:lnTo>
                    <a:pt x="3630" y="77"/>
                  </a:lnTo>
                  <a:lnTo>
                    <a:pt x="4080" y="29"/>
                  </a:lnTo>
                  <a:lnTo>
                    <a:pt x="4320" y="20"/>
                  </a:lnTo>
                  <a:lnTo>
                    <a:pt x="4569" y="10"/>
                  </a:lnTo>
                  <a:lnTo>
                    <a:pt x="4828" y="1"/>
                  </a:lnTo>
                  <a:lnTo>
                    <a:pt x="5077" y="10"/>
                  </a:lnTo>
                  <a:lnTo>
                    <a:pt x="5345" y="20"/>
                  </a:lnTo>
                  <a:lnTo>
                    <a:pt x="5603" y="48"/>
                  </a:lnTo>
                  <a:lnTo>
                    <a:pt x="5872" y="77"/>
                  </a:lnTo>
                  <a:lnTo>
                    <a:pt x="6140" y="125"/>
                  </a:lnTo>
                  <a:lnTo>
                    <a:pt x="6398" y="173"/>
                  </a:lnTo>
                  <a:lnTo>
                    <a:pt x="6657" y="250"/>
                  </a:lnTo>
                  <a:lnTo>
                    <a:pt x="6916" y="326"/>
                  </a:lnTo>
                  <a:lnTo>
                    <a:pt x="7174" y="432"/>
                  </a:lnTo>
                  <a:lnTo>
                    <a:pt x="7414" y="537"/>
                  </a:lnTo>
                  <a:lnTo>
                    <a:pt x="7653" y="671"/>
                  </a:lnTo>
                  <a:lnTo>
                    <a:pt x="7883" y="815"/>
                  </a:lnTo>
                  <a:lnTo>
                    <a:pt x="8103" y="987"/>
                  </a:lnTo>
                  <a:lnTo>
                    <a:pt x="8314" y="1169"/>
                  </a:lnTo>
                  <a:lnTo>
                    <a:pt x="8410" y="1265"/>
                  </a:lnTo>
                  <a:lnTo>
                    <a:pt x="8515" y="13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74;p16">
              <a:extLst>
                <a:ext uri="{FF2B5EF4-FFF2-40B4-BE49-F238E27FC236}">
                  <a16:creationId xmlns:a16="http://schemas.microsoft.com/office/drawing/2014/main" id="{C5B99781-72FA-4A10-AC4F-DC08C5DDCC4E}"/>
                </a:ext>
              </a:extLst>
            </p:cNvPr>
            <p:cNvSpPr/>
            <p:nvPr/>
          </p:nvSpPr>
          <p:spPr>
            <a:xfrm>
              <a:off x="4351286" y="2191211"/>
              <a:ext cx="65999" cy="113253"/>
            </a:xfrm>
            <a:custGeom>
              <a:avLst/>
              <a:gdLst/>
              <a:ahLst/>
              <a:cxnLst/>
              <a:rect l="l" t="t" r="r" b="b"/>
              <a:pathLst>
                <a:path w="1859" h="3190" extrusionOk="0">
                  <a:moveTo>
                    <a:pt x="1188" y="0"/>
                  </a:moveTo>
                  <a:lnTo>
                    <a:pt x="1093" y="19"/>
                  </a:lnTo>
                  <a:lnTo>
                    <a:pt x="987" y="48"/>
                  </a:lnTo>
                  <a:lnTo>
                    <a:pt x="891" y="86"/>
                  </a:lnTo>
                  <a:lnTo>
                    <a:pt x="796" y="134"/>
                  </a:lnTo>
                  <a:lnTo>
                    <a:pt x="690" y="211"/>
                  </a:lnTo>
                  <a:lnTo>
                    <a:pt x="595" y="287"/>
                  </a:lnTo>
                  <a:lnTo>
                    <a:pt x="499" y="393"/>
                  </a:lnTo>
                  <a:lnTo>
                    <a:pt x="403" y="508"/>
                  </a:lnTo>
                  <a:lnTo>
                    <a:pt x="317" y="642"/>
                  </a:lnTo>
                  <a:lnTo>
                    <a:pt x="240" y="795"/>
                  </a:lnTo>
                  <a:lnTo>
                    <a:pt x="164" y="967"/>
                  </a:lnTo>
                  <a:lnTo>
                    <a:pt x="96" y="1159"/>
                  </a:lnTo>
                  <a:lnTo>
                    <a:pt x="39" y="1370"/>
                  </a:lnTo>
                  <a:lnTo>
                    <a:pt x="10" y="1523"/>
                  </a:lnTo>
                  <a:lnTo>
                    <a:pt x="1" y="1676"/>
                  </a:lnTo>
                  <a:lnTo>
                    <a:pt x="1" y="1830"/>
                  </a:lnTo>
                  <a:lnTo>
                    <a:pt x="20" y="1983"/>
                  </a:lnTo>
                  <a:lnTo>
                    <a:pt x="49" y="2126"/>
                  </a:lnTo>
                  <a:lnTo>
                    <a:pt x="87" y="2270"/>
                  </a:lnTo>
                  <a:lnTo>
                    <a:pt x="135" y="2404"/>
                  </a:lnTo>
                  <a:lnTo>
                    <a:pt x="183" y="2538"/>
                  </a:lnTo>
                  <a:lnTo>
                    <a:pt x="250" y="2653"/>
                  </a:lnTo>
                  <a:lnTo>
                    <a:pt x="317" y="2768"/>
                  </a:lnTo>
                  <a:lnTo>
                    <a:pt x="393" y="2874"/>
                  </a:lnTo>
                  <a:lnTo>
                    <a:pt x="460" y="2960"/>
                  </a:lnTo>
                  <a:lnTo>
                    <a:pt x="547" y="3036"/>
                  </a:lnTo>
                  <a:lnTo>
                    <a:pt x="623" y="3103"/>
                  </a:lnTo>
                  <a:lnTo>
                    <a:pt x="700" y="3151"/>
                  </a:lnTo>
                  <a:lnTo>
                    <a:pt x="777" y="3180"/>
                  </a:lnTo>
                  <a:lnTo>
                    <a:pt x="853" y="3190"/>
                  </a:lnTo>
                  <a:lnTo>
                    <a:pt x="930" y="3190"/>
                  </a:lnTo>
                  <a:lnTo>
                    <a:pt x="997" y="3161"/>
                  </a:lnTo>
                  <a:lnTo>
                    <a:pt x="1064" y="3123"/>
                  </a:lnTo>
                  <a:lnTo>
                    <a:pt x="1131" y="3075"/>
                  </a:lnTo>
                  <a:lnTo>
                    <a:pt x="1198" y="3008"/>
                  </a:lnTo>
                  <a:lnTo>
                    <a:pt x="1255" y="2921"/>
                  </a:lnTo>
                  <a:lnTo>
                    <a:pt x="1313" y="2826"/>
                  </a:lnTo>
                  <a:lnTo>
                    <a:pt x="1370" y="2720"/>
                  </a:lnTo>
                  <a:lnTo>
                    <a:pt x="1428" y="2605"/>
                  </a:lnTo>
                  <a:lnTo>
                    <a:pt x="1533" y="2347"/>
                  </a:lnTo>
                  <a:lnTo>
                    <a:pt x="1639" y="2069"/>
                  </a:lnTo>
                  <a:lnTo>
                    <a:pt x="1734" y="1762"/>
                  </a:lnTo>
                  <a:lnTo>
                    <a:pt x="1773" y="1600"/>
                  </a:lnTo>
                  <a:lnTo>
                    <a:pt x="1811" y="1446"/>
                  </a:lnTo>
                  <a:lnTo>
                    <a:pt x="1830" y="1303"/>
                  </a:lnTo>
                  <a:lnTo>
                    <a:pt x="1849" y="1149"/>
                  </a:lnTo>
                  <a:lnTo>
                    <a:pt x="1859" y="1015"/>
                  </a:lnTo>
                  <a:lnTo>
                    <a:pt x="1859" y="881"/>
                  </a:lnTo>
                  <a:lnTo>
                    <a:pt x="1849" y="747"/>
                  </a:lnTo>
                  <a:lnTo>
                    <a:pt x="1840" y="623"/>
                  </a:lnTo>
                  <a:lnTo>
                    <a:pt x="1811" y="517"/>
                  </a:lnTo>
                  <a:lnTo>
                    <a:pt x="1782" y="412"/>
                  </a:lnTo>
                  <a:lnTo>
                    <a:pt x="1744" y="316"/>
                  </a:lnTo>
                  <a:lnTo>
                    <a:pt x="1696" y="230"/>
                  </a:lnTo>
                  <a:lnTo>
                    <a:pt x="1648" y="163"/>
                  </a:lnTo>
                  <a:lnTo>
                    <a:pt x="1581" y="105"/>
                  </a:lnTo>
                  <a:lnTo>
                    <a:pt x="1514" y="58"/>
                  </a:lnTo>
                  <a:lnTo>
                    <a:pt x="1447" y="29"/>
                  </a:lnTo>
                  <a:lnTo>
                    <a:pt x="1361" y="10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75;p16">
              <a:extLst>
                <a:ext uri="{FF2B5EF4-FFF2-40B4-BE49-F238E27FC236}">
                  <a16:creationId xmlns:a16="http://schemas.microsoft.com/office/drawing/2014/main" id="{A95BC763-5FE9-42B8-BC43-DB0A1B111F4B}"/>
                </a:ext>
              </a:extLst>
            </p:cNvPr>
            <p:cNvSpPr/>
            <p:nvPr/>
          </p:nvSpPr>
          <p:spPr>
            <a:xfrm>
              <a:off x="4401272" y="2145308"/>
              <a:ext cx="55455" cy="109170"/>
            </a:xfrm>
            <a:custGeom>
              <a:avLst/>
              <a:gdLst/>
              <a:ahLst/>
              <a:cxnLst/>
              <a:rect l="l" t="t" r="r" b="b"/>
              <a:pathLst>
                <a:path w="1562" h="3075" extrusionOk="0">
                  <a:moveTo>
                    <a:pt x="1514" y="0"/>
                  </a:moveTo>
                  <a:lnTo>
                    <a:pt x="1390" y="10"/>
                  </a:lnTo>
                  <a:lnTo>
                    <a:pt x="1294" y="19"/>
                  </a:lnTo>
                  <a:lnTo>
                    <a:pt x="1188" y="48"/>
                  </a:lnTo>
                  <a:lnTo>
                    <a:pt x="1083" y="77"/>
                  </a:lnTo>
                  <a:lnTo>
                    <a:pt x="958" y="115"/>
                  </a:lnTo>
                  <a:lnTo>
                    <a:pt x="834" y="172"/>
                  </a:lnTo>
                  <a:lnTo>
                    <a:pt x="700" y="239"/>
                  </a:lnTo>
                  <a:lnTo>
                    <a:pt x="575" y="326"/>
                  </a:lnTo>
                  <a:lnTo>
                    <a:pt x="441" y="441"/>
                  </a:lnTo>
                  <a:lnTo>
                    <a:pt x="326" y="565"/>
                  </a:lnTo>
                  <a:lnTo>
                    <a:pt x="211" y="718"/>
                  </a:lnTo>
                  <a:lnTo>
                    <a:pt x="154" y="795"/>
                  </a:lnTo>
                  <a:lnTo>
                    <a:pt x="106" y="891"/>
                  </a:lnTo>
                  <a:lnTo>
                    <a:pt x="58" y="987"/>
                  </a:lnTo>
                  <a:lnTo>
                    <a:pt x="10" y="1092"/>
                  </a:lnTo>
                  <a:lnTo>
                    <a:pt x="1" y="1379"/>
                  </a:lnTo>
                  <a:lnTo>
                    <a:pt x="1" y="1676"/>
                  </a:lnTo>
                  <a:lnTo>
                    <a:pt x="10" y="2021"/>
                  </a:lnTo>
                  <a:lnTo>
                    <a:pt x="29" y="2375"/>
                  </a:lnTo>
                  <a:lnTo>
                    <a:pt x="49" y="2538"/>
                  </a:lnTo>
                  <a:lnTo>
                    <a:pt x="68" y="2691"/>
                  </a:lnTo>
                  <a:lnTo>
                    <a:pt x="96" y="2826"/>
                  </a:lnTo>
                  <a:lnTo>
                    <a:pt x="135" y="2941"/>
                  </a:lnTo>
                  <a:lnTo>
                    <a:pt x="173" y="3017"/>
                  </a:lnTo>
                  <a:lnTo>
                    <a:pt x="202" y="3046"/>
                  </a:lnTo>
                  <a:lnTo>
                    <a:pt x="231" y="3075"/>
                  </a:lnTo>
                  <a:lnTo>
                    <a:pt x="259" y="3075"/>
                  </a:lnTo>
                  <a:lnTo>
                    <a:pt x="288" y="3065"/>
                  </a:lnTo>
                  <a:lnTo>
                    <a:pt x="326" y="3036"/>
                  </a:lnTo>
                  <a:lnTo>
                    <a:pt x="374" y="2988"/>
                  </a:lnTo>
                  <a:lnTo>
                    <a:pt x="460" y="2845"/>
                  </a:lnTo>
                  <a:lnTo>
                    <a:pt x="566" y="2663"/>
                  </a:lnTo>
                  <a:lnTo>
                    <a:pt x="671" y="2433"/>
                  </a:lnTo>
                  <a:lnTo>
                    <a:pt x="786" y="2174"/>
                  </a:lnTo>
                  <a:lnTo>
                    <a:pt x="1006" y="1600"/>
                  </a:lnTo>
                  <a:lnTo>
                    <a:pt x="1217" y="1015"/>
                  </a:lnTo>
                  <a:lnTo>
                    <a:pt x="1399" y="508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76;p16">
              <a:extLst>
                <a:ext uri="{FF2B5EF4-FFF2-40B4-BE49-F238E27FC236}">
                  <a16:creationId xmlns:a16="http://schemas.microsoft.com/office/drawing/2014/main" id="{A4AFA35A-5F60-4E1B-89C3-890CFEC56720}"/>
                </a:ext>
              </a:extLst>
            </p:cNvPr>
            <p:cNvSpPr/>
            <p:nvPr/>
          </p:nvSpPr>
          <p:spPr>
            <a:xfrm>
              <a:off x="4969826" y="2855300"/>
              <a:ext cx="235666" cy="113928"/>
            </a:xfrm>
            <a:custGeom>
              <a:avLst/>
              <a:gdLst/>
              <a:ahLst/>
              <a:cxnLst/>
              <a:rect l="l" t="t" r="r" b="b"/>
              <a:pathLst>
                <a:path w="6638" h="3209" extrusionOk="0">
                  <a:moveTo>
                    <a:pt x="3190" y="0"/>
                  </a:moveTo>
                  <a:lnTo>
                    <a:pt x="3113" y="10"/>
                  </a:lnTo>
                  <a:lnTo>
                    <a:pt x="3037" y="48"/>
                  </a:lnTo>
                  <a:lnTo>
                    <a:pt x="2912" y="115"/>
                  </a:lnTo>
                  <a:lnTo>
                    <a:pt x="2519" y="335"/>
                  </a:lnTo>
                  <a:lnTo>
                    <a:pt x="1466" y="968"/>
                  </a:lnTo>
                  <a:lnTo>
                    <a:pt x="0" y="1849"/>
                  </a:lnTo>
                  <a:lnTo>
                    <a:pt x="326" y="3046"/>
                  </a:lnTo>
                  <a:lnTo>
                    <a:pt x="680" y="3094"/>
                  </a:lnTo>
                  <a:lnTo>
                    <a:pt x="1073" y="3132"/>
                  </a:lnTo>
                  <a:lnTo>
                    <a:pt x="1542" y="3170"/>
                  </a:lnTo>
                  <a:lnTo>
                    <a:pt x="2040" y="3199"/>
                  </a:lnTo>
                  <a:lnTo>
                    <a:pt x="2289" y="3199"/>
                  </a:lnTo>
                  <a:lnTo>
                    <a:pt x="2538" y="3209"/>
                  </a:lnTo>
                  <a:lnTo>
                    <a:pt x="2768" y="3199"/>
                  </a:lnTo>
                  <a:lnTo>
                    <a:pt x="2979" y="3180"/>
                  </a:lnTo>
                  <a:lnTo>
                    <a:pt x="3161" y="3161"/>
                  </a:lnTo>
                  <a:lnTo>
                    <a:pt x="3324" y="3123"/>
                  </a:lnTo>
                  <a:lnTo>
                    <a:pt x="3650" y="3046"/>
                  </a:lnTo>
                  <a:lnTo>
                    <a:pt x="4052" y="2950"/>
                  </a:lnTo>
                  <a:lnTo>
                    <a:pt x="4981" y="2759"/>
                  </a:lnTo>
                  <a:lnTo>
                    <a:pt x="5450" y="2653"/>
                  </a:lnTo>
                  <a:lnTo>
                    <a:pt x="5881" y="2538"/>
                  </a:lnTo>
                  <a:lnTo>
                    <a:pt x="6082" y="2481"/>
                  </a:lnTo>
                  <a:lnTo>
                    <a:pt x="6255" y="2414"/>
                  </a:lnTo>
                  <a:lnTo>
                    <a:pt x="6408" y="2356"/>
                  </a:lnTo>
                  <a:lnTo>
                    <a:pt x="6533" y="2289"/>
                  </a:lnTo>
                  <a:lnTo>
                    <a:pt x="6561" y="2270"/>
                  </a:lnTo>
                  <a:lnTo>
                    <a:pt x="6590" y="2241"/>
                  </a:lnTo>
                  <a:lnTo>
                    <a:pt x="6619" y="2194"/>
                  </a:lnTo>
                  <a:lnTo>
                    <a:pt x="6638" y="2126"/>
                  </a:lnTo>
                  <a:lnTo>
                    <a:pt x="6638" y="2069"/>
                  </a:lnTo>
                  <a:lnTo>
                    <a:pt x="6619" y="2012"/>
                  </a:lnTo>
                  <a:lnTo>
                    <a:pt x="6580" y="1964"/>
                  </a:lnTo>
                  <a:lnTo>
                    <a:pt x="6533" y="1925"/>
                  </a:lnTo>
                  <a:lnTo>
                    <a:pt x="6494" y="1906"/>
                  </a:lnTo>
                  <a:lnTo>
                    <a:pt x="6465" y="1906"/>
                  </a:lnTo>
                  <a:lnTo>
                    <a:pt x="6092" y="1858"/>
                  </a:lnTo>
                  <a:lnTo>
                    <a:pt x="5603" y="1810"/>
                  </a:lnTo>
                  <a:lnTo>
                    <a:pt x="4473" y="1705"/>
                  </a:lnTo>
                  <a:lnTo>
                    <a:pt x="3927" y="1638"/>
                  </a:lnTo>
                  <a:lnTo>
                    <a:pt x="3678" y="1600"/>
                  </a:lnTo>
                  <a:lnTo>
                    <a:pt x="3458" y="1561"/>
                  </a:lnTo>
                  <a:lnTo>
                    <a:pt x="3276" y="1523"/>
                  </a:lnTo>
                  <a:lnTo>
                    <a:pt x="3132" y="1485"/>
                  </a:lnTo>
                  <a:lnTo>
                    <a:pt x="3075" y="1456"/>
                  </a:lnTo>
                  <a:lnTo>
                    <a:pt x="3027" y="1437"/>
                  </a:lnTo>
                  <a:lnTo>
                    <a:pt x="2998" y="1408"/>
                  </a:lnTo>
                  <a:lnTo>
                    <a:pt x="2989" y="1389"/>
                  </a:lnTo>
                  <a:lnTo>
                    <a:pt x="2979" y="1341"/>
                  </a:lnTo>
                  <a:lnTo>
                    <a:pt x="2989" y="1284"/>
                  </a:lnTo>
                  <a:lnTo>
                    <a:pt x="3017" y="1236"/>
                  </a:lnTo>
                  <a:lnTo>
                    <a:pt x="3056" y="1178"/>
                  </a:lnTo>
                  <a:lnTo>
                    <a:pt x="3113" y="1121"/>
                  </a:lnTo>
                  <a:lnTo>
                    <a:pt x="3180" y="1073"/>
                  </a:lnTo>
                  <a:lnTo>
                    <a:pt x="3343" y="958"/>
                  </a:lnTo>
                  <a:lnTo>
                    <a:pt x="3544" y="853"/>
                  </a:lnTo>
                  <a:lnTo>
                    <a:pt x="3755" y="747"/>
                  </a:lnTo>
                  <a:lnTo>
                    <a:pt x="3975" y="651"/>
                  </a:lnTo>
                  <a:lnTo>
                    <a:pt x="4176" y="565"/>
                  </a:lnTo>
                  <a:lnTo>
                    <a:pt x="4234" y="537"/>
                  </a:lnTo>
                  <a:lnTo>
                    <a:pt x="4272" y="489"/>
                  </a:lnTo>
                  <a:lnTo>
                    <a:pt x="4291" y="441"/>
                  </a:lnTo>
                  <a:lnTo>
                    <a:pt x="4301" y="383"/>
                  </a:lnTo>
                  <a:lnTo>
                    <a:pt x="4291" y="326"/>
                  </a:lnTo>
                  <a:lnTo>
                    <a:pt x="4263" y="278"/>
                  </a:lnTo>
                  <a:lnTo>
                    <a:pt x="4224" y="240"/>
                  </a:lnTo>
                  <a:lnTo>
                    <a:pt x="4167" y="211"/>
                  </a:lnTo>
                  <a:lnTo>
                    <a:pt x="3860" y="125"/>
                  </a:lnTo>
                  <a:lnTo>
                    <a:pt x="3554" y="48"/>
                  </a:lnTo>
                  <a:lnTo>
                    <a:pt x="3410" y="19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77;p16">
              <a:extLst>
                <a:ext uri="{FF2B5EF4-FFF2-40B4-BE49-F238E27FC236}">
                  <a16:creationId xmlns:a16="http://schemas.microsoft.com/office/drawing/2014/main" id="{36253844-AFB7-47F2-B736-B2D99CF39783}"/>
                </a:ext>
              </a:extLst>
            </p:cNvPr>
            <p:cNvSpPr/>
            <p:nvPr/>
          </p:nvSpPr>
          <p:spPr>
            <a:xfrm>
              <a:off x="4092516" y="2444194"/>
              <a:ext cx="542407" cy="686583"/>
            </a:xfrm>
            <a:custGeom>
              <a:avLst/>
              <a:gdLst/>
              <a:ahLst/>
              <a:cxnLst/>
              <a:rect l="l" t="t" r="r" b="b"/>
              <a:pathLst>
                <a:path w="15278" h="19339" extrusionOk="0">
                  <a:moveTo>
                    <a:pt x="4455" y="0"/>
                  </a:moveTo>
                  <a:lnTo>
                    <a:pt x="4301" y="10"/>
                  </a:lnTo>
                  <a:lnTo>
                    <a:pt x="4148" y="19"/>
                  </a:lnTo>
                  <a:lnTo>
                    <a:pt x="3995" y="29"/>
                  </a:lnTo>
                  <a:lnTo>
                    <a:pt x="3842" y="48"/>
                  </a:lnTo>
                  <a:lnTo>
                    <a:pt x="3688" y="77"/>
                  </a:lnTo>
                  <a:lnTo>
                    <a:pt x="3535" y="115"/>
                  </a:lnTo>
                  <a:lnTo>
                    <a:pt x="3382" y="153"/>
                  </a:lnTo>
                  <a:lnTo>
                    <a:pt x="3219" y="201"/>
                  </a:lnTo>
                  <a:lnTo>
                    <a:pt x="3066" y="259"/>
                  </a:lnTo>
                  <a:lnTo>
                    <a:pt x="2913" y="316"/>
                  </a:lnTo>
                  <a:lnTo>
                    <a:pt x="2750" y="383"/>
                  </a:lnTo>
                  <a:lnTo>
                    <a:pt x="2577" y="460"/>
                  </a:lnTo>
                  <a:lnTo>
                    <a:pt x="2443" y="527"/>
                  </a:lnTo>
                  <a:lnTo>
                    <a:pt x="2319" y="594"/>
                  </a:lnTo>
                  <a:lnTo>
                    <a:pt x="2194" y="671"/>
                  </a:lnTo>
                  <a:lnTo>
                    <a:pt x="2070" y="747"/>
                  </a:lnTo>
                  <a:lnTo>
                    <a:pt x="1849" y="910"/>
                  </a:lnTo>
                  <a:lnTo>
                    <a:pt x="1629" y="1102"/>
                  </a:lnTo>
                  <a:lnTo>
                    <a:pt x="1428" y="1303"/>
                  </a:lnTo>
                  <a:lnTo>
                    <a:pt x="1246" y="1523"/>
                  </a:lnTo>
                  <a:lnTo>
                    <a:pt x="1074" y="1753"/>
                  </a:lnTo>
                  <a:lnTo>
                    <a:pt x="920" y="2002"/>
                  </a:lnTo>
                  <a:lnTo>
                    <a:pt x="777" y="2261"/>
                  </a:lnTo>
                  <a:lnTo>
                    <a:pt x="652" y="2529"/>
                  </a:lnTo>
                  <a:lnTo>
                    <a:pt x="528" y="2816"/>
                  </a:lnTo>
                  <a:lnTo>
                    <a:pt x="432" y="3113"/>
                  </a:lnTo>
                  <a:lnTo>
                    <a:pt x="336" y="3420"/>
                  </a:lnTo>
                  <a:lnTo>
                    <a:pt x="259" y="3745"/>
                  </a:lnTo>
                  <a:lnTo>
                    <a:pt x="192" y="4071"/>
                  </a:lnTo>
                  <a:lnTo>
                    <a:pt x="135" y="4406"/>
                  </a:lnTo>
                  <a:lnTo>
                    <a:pt x="87" y="4761"/>
                  </a:lnTo>
                  <a:lnTo>
                    <a:pt x="49" y="5115"/>
                  </a:lnTo>
                  <a:lnTo>
                    <a:pt x="20" y="5469"/>
                  </a:lnTo>
                  <a:lnTo>
                    <a:pt x="10" y="5843"/>
                  </a:lnTo>
                  <a:lnTo>
                    <a:pt x="1" y="6216"/>
                  </a:lnTo>
                  <a:lnTo>
                    <a:pt x="1" y="6600"/>
                  </a:lnTo>
                  <a:lnTo>
                    <a:pt x="10" y="6983"/>
                  </a:lnTo>
                  <a:lnTo>
                    <a:pt x="39" y="7366"/>
                  </a:lnTo>
                  <a:lnTo>
                    <a:pt x="58" y="7758"/>
                  </a:lnTo>
                  <a:lnTo>
                    <a:pt x="97" y="8161"/>
                  </a:lnTo>
                  <a:lnTo>
                    <a:pt x="144" y="8553"/>
                  </a:lnTo>
                  <a:lnTo>
                    <a:pt x="192" y="8956"/>
                  </a:lnTo>
                  <a:lnTo>
                    <a:pt x="250" y="9358"/>
                  </a:lnTo>
                  <a:lnTo>
                    <a:pt x="307" y="9760"/>
                  </a:lnTo>
                  <a:lnTo>
                    <a:pt x="384" y="10163"/>
                  </a:lnTo>
                  <a:lnTo>
                    <a:pt x="451" y="10565"/>
                  </a:lnTo>
                  <a:lnTo>
                    <a:pt x="623" y="11360"/>
                  </a:lnTo>
                  <a:lnTo>
                    <a:pt x="805" y="12145"/>
                  </a:lnTo>
                  <a:lnTo>
                    <a:pt x="1006" y="12911"/>
                  </a:lnTo>
                  <a:lnTo>
                    <a:pt x="1217" y="13668"/>
                  </a:lnTo>
                  <a:lnTo>
                    <a:pt x="1437" y="14396"/>
                  </a:lnTo>
                  <a:lnTo>
                    <a:pt x="1667" y="15086"/>
                  </a:lnTo>
                  <a:lnTo>
                    <a:pt x="1897" y="15747"/>
                  </a:lnTo>
                  <a:lnTo>
                    <a:pt x="2137" y="16369"/>
                  </a:lnTo>
                  <a:lnTo>
                    <a:pt x="2376" y="16944"/>
                  </a:lnTo>
                  <a:lnTo>
                    <a:pt x="2606" y="17471"/>
                  </a:lnTo>
                  <a:lnTo>
                    <a:pt x="2826" y="17940"/>
                  </a:lnTo>
                  <a:lnTo>
                    <a:pt x="3047" y="18342"/>
                  </a:lnTo>
                  <a:lnTo>
                    <a:pt x="3248" y="18687"/>
                  </a:lnTo>
                  <a:lnTo>
                    <a:pt x="3344" y="18840"/>
                  </a:lnTo>
                  <a:lnTo>
                    <a:pt x="3439" y="18965"/>
                  </a:lnTo>
                  <a:lnTo>
                    <a:pt x="3526" y="19070"/>
                  </a:lnTo>
                  <a:lnTo>
                    <a:pt x="3612" y="19166"/>
                  </a:lnTo>
                  <a:lnTo>
                    <a:pt x="3688" y="19233"/>
                  </a:lnTo>
                  <a:lnTo>
                    <a:pt x="3765" y="19281"/>
                  </a:lnTo>
                  <a:lnTo>
                    <a:pt x="3851" y="19319"/>
                  </a:lnTo>
                  <a:lnTo>
                    <a:pt x="3947" y="19338"/>
                  </a:lnTo>
                  <a:lnTo>
                    <a:pt x="4052" y="19338"/>
                  </a:lnTo>
                  <a:lnTo>
                    <a:pt x="4167" y="19329"/>
                  </a:lnTo>
                  <a:lnTo>
                    <a:pt x="4301" y="19300"/>
                  </a:lnTo>
                  <a:lnTo>
                    <a:pt x="4435" y="19252"/>
                  </a:lnTo>
                  <a:lnTo>
                    <a:pt x="4589" y="19195"/>
                  </a:lnTo>
                  <a:lnTo>
                    <a:pt x="4742" y="19118"/>
                  </a:lnTo>
                  <a:lnTo>
                    <a:pt x="4914" y="19032"/>
                  </a:lnTo>
                  <a:lnTo>
                    <a:pt x="5087" y="18936"/>
                  </a:lnTo>
                  <a:lnTo>
                    <a:pt x="5269" y="18821"/>
                  </a:lnTo>
                  <a:lnTo>
                    <a:pt x="5460" y="18697"/>
                  </a:lnTo>
                  <a:lnTo>
                    <a:pt x="5853" y="18419"/>
                  </a:lnTo>
                  <a:lnTo>
                    <a:pt x="6274" y="18093"/>
                  </a:lnTo>
                  <a:lnTo>
                    <a:pt x="6725" y="17739"/>
                  </a:lnTo>
                  <a:lnTo>
                    <a:pt x="7184" y="17346"/>
                  </a:lnTo>
                  <a:lnTo>
                    <a:pt x="7663" y="16925"/>
                  </a:lnTo>
                  <a:lnTo>
                    <a:pt x="8152" y="16484"/>
                  </a:lnTo>
                  <a:lnTo>
                    <a:pt x="8650" y="16015"/>
                  </a:lnTo>
                  <a:lnTo>
                    <a:pt x="9148" y="15545"/>
                  </a:lnTo>
                  <a:lnTo>
                    <a:pt x="9655" y="15047"/>
                  </a:lnTo>
                  <a:lnTo>
                    <a:pt x="10154" y="14559"/>
                  </a:lnTo>
                  <a:lnTo>
                    <a:pt x="11140" y="13553"/>
                  </a:lnTo>
                  <a:lnTo>
                    <a:pt x="12079" y="12586"/>
                  </a:lnTo>
                  <a:lnTo>
                    <a:pt x="12950" y="11666"/>
                  </a:lnTo>
                  <a:lnTo>
                    <a:pt x="13717" y="10833"/>
                  </a:lnTo>
                  <a:lnTo>
                    <a:pt x="14358" y="10134"/>
                  </a:lnTo>
                  <a:lnTo>
                    <a:pt x="14847" y="9588"/>
                  </a:lnTo>
                  <a:lnTo>
                    <a:pt x="15278" y="9119"/>
                  </a:lnTo>
                  <a:lnTo>
                    <a:pt x="15249" y="8917"/>
                  </a:lnTo>
                  <a:lnTo>
                    <a:pt x="15211" y="8726"/>
                  </a:lnTo>
                  <a:lnTo>
                    <a:pt x="15153" y="8544"/>
                  </a:lnTo>
                  <a:lnTo>
                    <a:pt x="15077" y="8371"/>
                  </a:lnTo>
                  <a:lnTo>
                    <a:pt x="15000" y="8209"/>
                  </a:lnTo>
                  <a:lnTo>
                    <a:pt x="14904" y="8046"/>
                  </a:lnTo>
                  <a:lnTo>
                    <a:pt x="14799" y="7902"/>
                  </a:lnTo>
                  <a:lnTo>
                    <a:pt x="14694" y="7768"/>
                  </a:lnTo>
                  <a:lnTo>
                    <a:pt x="14579" y="7644"/>
                  </a:lnTo>
                  <a:lnTo>
                    <a:pt x="14473" y="7519"/>
                  </a:lnTo>
                  <a:lnTo>
                    <a:pt x="14358" y="7414"/>
                  </a:lnTo>
                  <a:lnTo>
                    <a:pt x="14253" y="7327"/>
                  </a:lnTo>
                  <a:lnTo>
                    <a:pt x="14052" y="7174"/>
                  </a:lnTo>
                  <a:lnTo>
                    <a:pt x="13889" y="7069"/>
                  </a:lnTo>
                  <a:lnTo>
                    <a:pt x="7280" y="11724"/>
                  </a:lnTo>
                  <a:lnTo>
                    <a:pt x="7318" y="11293"/>
                  </a:lnTo>
                  <a:lnTo>
                    <a:pt x="7376" y="10891"/>
                  </a:lnTo>
                  <a:lnTo>
                    <a:pt x="7443" y="10507"/>
                  </a:lnTo>
                  <a:lnTo>
                    <a:pt x="7520" y="10153"/>
                  </a:lnTo>
                  <a:lnTo>
                    <a:pt x="7606" y="9799"/>
                  </a:lnTo>
                  <a:lnTo>
                    <a:pt x="7692" y="9454"/>
                  </a:lnTo>
                  <a:lnTo>
                    <a:pt x="7893" y="8783"/>
                  </a:lnTo>
                  <a:lnTo>
                    <a:pt x="8113" y="8084"/>
                  </a:lnTo>
                  <a:lnTo>
                    <a:pt x="8219" y="7720"/>
                  </a:lnTo>
                  <a:lnTo>
                    <a:pt x="8334" y="7337"/>
                  </a:lnTo>
                  <a:lnTo>
                    <a:pt x="8439" y="6925"/>
                  </a:lnTo>
                  <a:lnTo>
                    <a:pt x="8544" y="6485"/>
                  </a:lnTo>
                  <a:lnTo>
                    <a:pt x="8650" y="6015"/>
                  </a:lnTo>
                  <a:lnTo>
                    <a:pt x="8746" y="5508"/>
                  </a:lnTo>
                  <a:lnTo>
                    <a:pt x="8793" y="5182"/>
                  </a:lnTo>
                  <a:lnTo>
                    <a:pt x="8813" y="4866"/>
                  </a:lnTo>
                  <a:lnTo>
                    <a:pt x="8813" y="4540"/>
                  </a:lnTo>
                  <a:lnTo>
                    <a:pt x="8803" y="4234"/>
                  </a:lnTo>
                  <a:lnTo>
                    <a:pt x="8765" y="3927"/>
                  </a:lnTo>
                  <a:lnTo>
                    <a:pt x="8707" y="3621"/>
                  </a:lnTo>
                  <a:lnTo>
                    <a:pt x="8631" y="3324"/>
                  </a:lnTo>
                  <a:lnTo>
                    <a:pt x="8535" y="3036"/>
                  </a:lnTo>
                  <a:lnTo>
                    <a:pt x="8420" y="2759"/>
                  </a:lnTo>
                  <a:lnTo>
                    <a:pt x="8295" y="2491"/>
                  </a:lnTo>
                  <a:lnTo>
                    <a:pt x="8152" y="2222"/>
                  </a:lnTo>
                  <a:lnTo>
                    <a:pt x="7998" y="1973"/>
                  </a:lnTo>
                  <a:lnTo>
                    <a:pt x="7826" y="1734"/>
                  </a:lnTo>
                  <a:lnTo>
                    <a:pt x="7644" y="1504"/>
                  </a:lnTo>
                  <a:lnTo>
                    <a:pt x="7443" y="1293"/>
                  </a:lnTo>
                  <a:lnTo>
                    <a:pt x="7232" y="1092"/>
                  </a:lnTo>
                  <a:lnTo>
                    <a:pt x="7012" y="901"/>
                  </a:lnTo>
                  <a:lnTo>
                    <a:pt x="6772" y="728"/>
                  </a:lnTo>
                  <a:lnTo>
                    <a:pt x="6533" y="575"/>
                  </a:lnTo>
                  <a:lnTo>
                    <a:pt x="6274" y="441"/>
                  </a:lnTo>
                  <a:lnTo>
                    <a:pt x="6016" y="316"/>
                  </a:lnTo>
                  <a:lnTo>
                    <a:pt x="5748" y="211"/>
                  </a:lnTo>
                  <a:lnTo>
                    <a:pt x="5470" y="134"/>
                  </a:lnTo>
                  <a:lnTo>
                    <a:pt x="5183" y="67"/>
                  </a:lnTo>
                  <a:lnTo>
                    <a:pt x="4895" y="29"/>
                  </a:lnTo>
                  <a:lnTo>
                    <a:pt x="4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78;p16">
              <a:extLst>
                <a:ext uri="{FF2B5EF4-FFF2-40B4-BE49-F238E27FC236}">
                  <a16:creationId xmlns:a16="http://schemas.microsoft.com/office/drawing/2014/main" id="{A6BB4B2B-5A83-46FE-A93F-B7F96D0000AA}"/>
                </a:ext>
              </a:extLst>
            </p:cNvPr>
            <p:cNvSpPr/>
            <p:nvPr/>
          </p:nvSpPr>
          <p:spPr>
            <a:xfrm>
              <a:off x="3891223" y="3263673"/>
              <a:ext cx="1204138" cy="596833"/>
            </a:xfrm>
            <a:custGeom>
              <a:avLst/>
              <a:gdLst/>
              <a:ahLst/>
              <a:cxnLst/>
              <a:rect l="l" t="t" r="r" b="b"/>
              <a:pathLst>
                <a:path w="33917" h="16811" extrusionOk="0">
                  <a:moveTo>
                    <a:pt x="13314" y="0"/>
                  </a:moveTo>
                  <a:lnTo>
                    <a:pt x="12644" y="125"/>
                  </a:lnTo>
                  <a:lnTo>
                    <a:pt x="11887" y="278"/>
                  </a:lnTo>
                  <a:lnTo>
                    <a:pt x="10910" y="489"/>
                  </a:lnTo>
                  <a:lnTo>
                    <a:pt x="9761" y="748"/>
                  </a:lnTo>
                  <a:lnTo>
                    <a:pt x="9138" y="901"/>
                  </a:lnTo>
                  <a:lnTo>
                    <a:pt x="8496" y="1064"/>
                  </a:lnTo>
                  <a:lnTo>
                    <a:pt x="7835" y="1236"/>
                  </a:lnTo>
                  <a:lnTo>
                    <a:pt x="7165" y="1428"/>
                  </a:lnTo>
                  <a:lnTo>
                    <a:pt x="6485" y="1629"/>
                  </a:lnTo>
                  <a:lnTo>
                    <a:pt x="5814" y="1839"/>
                  </a:lnTo>
                  <a:lnTo>
                    <a:pt x="5144" y="2060"/>
                  </a:lnTo>
                  <a:lnTo>
                    <a:pt x="4493" y="2290"/>
                  </a:lnTo>
                  <a:lnTo>
                    <a:pt x="3861" y="2529"/>
                  </a:lnTo>
                  <a:lnTo>
                    <a:pt x="3248" y="2778"/>
                  </a:lnTo>
                  <a:lnTo>
                    <a:pt x="2960" y="2912"/>
                  </a:lnTo>
                  <a:lnTo>
                    <a:pt x="2673" y="3046"/>
                  </a:lnTo>
                  <a:lnTo>
                    <a:pt x="2405" y="3180"/>
                  </a:lnTo>
                  <a:lnTo>
                    <a:pt x="2146" y="3314"/>
                  </a:lnTo>
                  <a:lnTo>
                    <a:pt x="1887" y="3449"/>
                  </a:lnTo>
                  <a:lnTo>
                    <a:pt x="1658" y="3592"/>
                  </a:lnTo>
                  <a:lnTo>
                    <a:pt x="1428" y="3736"/>
                  </a:lnTo>
                  <a:lnTo>
                    <a:pt x="1217" y="3880"/>
                  </a:lnTo>
                  <a:lnTo>
                    <a:pt x="1016" y="4023"/>
                  </a:lnTo>
                  <a:lnTo>
                    <a:pt x="834" y="4177"/>
                  </a:lnTo>
                  <a:lnTo>
                    <a:pt x="671" y="4330"/>
                  </a:lnTo>
                  <a:lnTo>
                    <a:pt x="518" y="4483"/>
                  </a:lnTo>
                  <a:lnTo>
                    <a:pt x="384" y="4636"/>
                  </a:lnTo>
                  <a:lnTo>
                    <a:pt x="269" y="4790"/>
                  </a:lnTo>
                  <a:lnTo>
                    <a:pt x="173" y="4952"/>
                  </a:lnTo>
                  <a:lnTo>
                    <a:pt x="106" y="5115"/>
                  </a:lnTo>
                  <a:lnTo>
                    <a:pt x="48" y="5278"/>
                  </a:lnTo>
                  <a:lnTo>
                    <a:pt x="10" y="5441"/>
                  </a:lnTo>
                  <a:lnTo>
                    <a:pt x="1" y="5604"/>
                  </a:lnTo>
                  <a:lnTo>
                    <a:pt x="10" y="5690"/>
                  </a:lnTo>
                  <a:lnTo>
                    <a:pt x="20" y="5776"/>
                  </a:lnTo>
                  <a:lnTo>
                    <a:pt x="29" y="5853"/>
                  </a:lnTo>
                  <a:lnTo>
                    <a:pt x="48" y="5939"/>
                  </a:lnTo>
                  <a:lnTo>
                    <a:pt x="77" y="6025"/>
                  </a:lnTo>
                  <a:lnTo>
                    <a:pt x="115" y="6111"/>
                  </a:lnTo>
                  <a:lnTo>
                    <a:pt x="202" y="6284"/>
                  </a:lnTo>
                  <a:lnTo>
                    <a:pt x="307" y="6456"/>
                  </a:lnTo>
                  <a:lnTo>
                    <a:pt x="259" y="6743"/>
                  </a:lnTo>
                  <a:lnTo>
                    <a:pt x="230" y="7012"/>
                  </a:lnTo>
                  <a:lnTo>
                    <a:pt x="221" y="7280"/>
                  </a:lnTo>
                  <a:lnTo>
                    <a:pt x="221" y="7529"/>
                  </a:lnTo>
                  <a:lnTo>
                    <a:pt x="240" y="7778"/>
                  </a:lnTo>
                  <a:lnTo>
                    <a:pt x="269" y="8008"/>
                  </a:lnTo>
                  <a:lnTo>
                    <a:pt x="317" y="8238"/>
                  </a:lnTo>
                  <a:lnTo>
                    <a:pt x="374" y="8458"/>
                  </a:lnTo>
                  <a:lnTo>
                    <a:pt x="451" y="8669"/>
                  </a:lnTo>
                  <a:lnTo>
                    <a:pt x="547" y="8870"/>
                  </a:lnTo>
                  <a:lnTo>
                    <a:pt x="642" y="9061"/>
                  </a:lnTo>
                  <a:lnTo>
                    <a:pt x="757" y="9253"/>
                  </a:lnTo>
                  <a:lnTo>
                    <a:pt x="882" y="9425"/>
                  </a:lnTo>
                  <a:lnTo>
                    <a:pt x="1025" y="9598"/>
                  </a:lnTo>
                  <a:lnTo>
                    <a:pt x="1169" y="9761"/>
                  </a:lnTo>
                  <a:lnTo>
                    <a:pt x="1332" y="9914"/>
                  </a:lnTo>
                  <a:lnTo>
                    <a:pt x="1504" y="10067"/>
                  </a:lnTo>
                  <a:lnTo>
                    <a:pt x="1677" y="10211"/>
                  </a:lnTo>
                  <a:lnTo>
                    <a:pt x="1868" y="10345"/>
                  </a:lnTo>
                  <a:lnTo>
                    <a:pt x="2069" y="10469"/>
                  </a:lnTo>
                  <a:lnTo>
                    <a:pt x="2271" y="10594"/>
                  </a:lnTo>
                  <a:lnTo>
                    <a:pt x="2491" y="10709"/>
                  </a:lnTo>
                  <a:lnTo>
                    <a:pt x="2711" y="10824"/>
                  </a:lnTo>
                  <a:lnTo>
                    <a:pt x="2941" y="10929"/>
                  </a:lnTo>
                  <a:lnTo>
                    <a:pt x="3180" y="11025"/>
                  </a:lnTo>
                  <a:lnTo>
                    <a:pt x="3420" y="11121"/>
                  </a:lnTo>
                  <a:lnTo>
                    <a:pt x="3669" y="11207"/>
                  </a:lnTo>
                  <a:lnTo>
                    <a:pt x="3918" y="11293"/>
                  </a:lnTo>
                  <a:lnTo>
                    <a:pt x="4177" y="11370"/>
                  </a:lnTo>
                  <a:lnTo>
                    <a:pt x="4435" y="11446"/>
                  </a:lnTo>
                  <a:lnTo>
                    <a:pt x="4972" y="11580"/>
                  </a:lnTo>
                  <a:lnTo>
                    <a:pt x="5527" y="11705"/>
                  </a:lnTo>
                  <a:lnTo>
                    <a:pt x="6083" y="11810"/>
                  </a:lnTo>
                  <a:lnTo>
                    <a:pt x="6638" y="11896"/>
                  </a:lnTo>
                  <a:lnTo>
                    <a:pt x="7203" y="11983"/>
                  </a:lnTo>
                  <a:lnTo>
                    <a:pt x="7768" y="12050"/>
                  </a:lnTo>
                  <a:lnTo>
                    <a:pt x="8324" y="12107"/>
                  </a:lnTo>
                  <a:lnTo>
                    <a:pt x="9397" y="12213"/>
                  </a:lnTo>
                  <a:lnTo>
                    <a:pt x="10412" y="12299"/>
                  </a:lnTo>
                  <a:lnTo>
                    <a:pt x="11331" y="12375"/>
                  </a:lnTo>
                  <a:lnTo>
                    <a:pt x="11743" y="12423"/>
                  </a:lnTo>
                  <a:lnTo>
                    <a:pt x="12126" y="12462"/>
                  </a:lnTo>
                  <a:lnTo>
                    <a:pt x="12471" y="12519"/>
                  </a:lnTo>
                  <a:lnTo>
                    <a:pt x="12768" y="12567"/>
                  </a:lnTo>
                  <a:lnTo>
                    <a:pt x="13898" y="12806"/>
                  </a:lnTo>
                  <a:lnTo>
                    <a:pt x="15393" y="13132"/>
                  </a:lnTo>
                  <a:lnTo>
                    <a:pt x="16235" y="13324"/>
                  </a:lnTo>
                  <a:lnTo>
                    <a:pt x="17117" y="13525"/>
                  </a:lnTo>
                  <a:lnTo>
                    <a:pt x="18007" y="13755"/>
                  </a:lnTo>
                  <a:lnTo>
                    <a:pt x="18889" y="13985"/>
                  </a:lnTo>
                  <a:lnTo>
                    <a:pt x="19760" y="14234"/>
                  </a:lnTo>
                  <a:lnTo>
                    <a:pt x="20182" y="14358"/>
                  </a:lnTo>
                  <a:lnTo>
                    <a:pt x="20584" y="14492"/>
                  </a:lnTo>
                  <a:lnTo>
                    <a:pt x="20977" y="14626"/>
                  </a:lnTo>
                  <a:lnTo>
                    <a:pt x="21350" y="14760"/>
                  </a:lnTo>
                  <a:lnTo>
                    <a:pt x="21695" y="14894"/>
                  </a:lnTo>
                  <a:lnTo>
                    <a:pt x="22030" y="15029"/>
                  </a:lnTo>
                  <a:lnTo>
                    <a:pt x="22337" y="15172"/>
                  </a:lnTo>
                  <a:lnTo>
                    <a:pt x="22614" y="15306"/>
                  </a:lnTo>
                  <a:lnTo>
                    <a:pt x="22854" y="15450"/>
                  </a:lnTo>
                  <a:lnTo>
                    <a:pt x="23074" y="15594"/>
                  </a:lnTo>
                  <a:lnTo>
                    <a:pt x="23256" y="15737"/>
                  </a:lnTo>
                  <a:lnTo>
                    <a:pt x="23333" y="15804"/>
                  </a:lnTo>
                  <a:lnTo>
                    <a:pt x="23400" y="15871"/>
                  </a:lnTo>
                  <a:lnTo>
                    <a:pt x="23457" y="15948"/>
                  </a:lnTo>
                  <a:lnTo>
                    <a:pt x="23505" y="16015"/>
                  </a:lnTo>
                  <a:lnTo>
                    <a:pt x="23534" y="16092"/>
                  </a:lnTo>
                  <a:lnTo>
                    <a:pt x="23563" y="16159"/>
                  </a:lnTo>
                  <a:lnTo>
                    <a:pt x="23601" y="16245"/>
                  </a:lnTo>
                  <a:lnTo>
                    <a:pt x="23649" y="16331"/>
                  </a:lnTo>
                  <a:lnTo>
                    <a:pt x="23706" y="16398"/>
                  </a:lnTo>
                  <a:lnTo>
                    <a:pt x="23783" y="16465"/>
                  </a:lnTo>
                  <a:lnTo>
                    <a:pt x="23869" y="16532"/>
                  </a:lnTo>
                  <a:lnTo>
                    <a:pt x="23965" y="16590"/>
                  </a:lnTo>
                  <a:lnTo>
                    <a:pt x="24080" y="16638"/>
                  </a:lnTo>
                  <a:lnTo>
                    <a:pt x="24204" y="16676"/>
                  </a:lnTo>
                  <a:lnTo>
                    <a:pt x="24338" y="16714"/>
                  </a:lnTo>
                  <a:lnTo>
                    <a:pt x="24482" y="16743"/>
                  </a:lnTo>
                  <a:lnTo>
                    <a:pt x="24635" y="16772"/>
                  </a:lnTo>
                  <a:lnTo>
                    <a:pt x="24798" y="16791"/>
                  </a:lnTo>
                  <a:lnTo>
                    <a:pt x="24971" y="16800"/>
                  </a:lnTo>
                  <a:lnTo>
                    <a:pt x="25153" y="16810"/>
                  </a:lnTo>
                  <a:lnTo>
                    <a:pt x="25536" y="16810"/>
                  </a:lnTo>
                  <a:lnTo>
                    <a:pt x="25948" y="16781"/>
                  </a:lnTo>
                  <a:lnTo>
                    <a:pt x="26388" y="16733"/>
                  </a:lnTo>
                  <a:lnTo>
                    <a:pt x="26838" y="16666"/>
                  </a:lnTo>
                  <a:lnTo>
                    <a:pt x="27317" y="16580"/>
                  </a:lnTo>
                  <a:lnTo>
                    <a:pt x="27796" y="16475"/>
                  </a:lnTo>
                  <a:lnTo>
                    <a:pt x="28285" y="16350"/>
                  </a:lnTo>
                  <a:lnTo>
                    <a:pt x="28783" y="16207"/>
                  </a:lnTo>
                  <a:lnTo>
                    <a:pt x="29271" y="16044"/>
                  </a:lnTo>
                  <a:lnTo>
                    <a:pt x="29760" y="15862"/>
                  </a:lnTo>
                  <a:lnTo>
                    <a:pt x="30239" y="15661"/>
                  </a:lnTo>
                  <a:lnTo>
                    <a:pt x="30708" y="15440"/>
                  </a:lnTo>
                  <a:lnTo>
                    <a:pt x="31158" y="15211"/>
                  </a:lnTo>
                  <a:lnTo>
                    <a:pt x="31378" y="15096"/>
                  </a:lnTo>
                  <a:lnTo>
                    <a:pt x="31589" y="14961"/>
                  </a:lnTo>
                  <a:lnTo>
                    <a:pt x="31800" y="14837"/>
                  </a:lnTo>
                  <a:lnTo>
                    <a:pt x="32001" y="14703"/>
                  </a:lnTo>
                  <a:lnTo>
                    <a:pt x="32193" y="14569"/>
                  </a:lnTo>
                  <a:lnTo>
                    <a:pt x="32375" y="14425"/>
                  </a:lnTo>
                  <a:lnTo>
                    <a:pt x="32556" y="14281"/>
                  </a:lnTo>
                  <a:lnTo>
                    <a:pt x="32729" y="14138"/>
                  </a:lnTo>
                  <a:lnTo>
                    <a:pt x="32882" y="13985"/>
                  </a:lnTo>
                  <a:lnTo>
                    <a:pt x="33035" y="13831"/>
                  </a:lnTo>
                  <a:lnTo>
                    <a:pt x="33179" y="13678"/>
                  </a:lnTo>
                  <a:lnTo>
                    <a:pt x="33304" y="13515"/>
                  </a:lnTo>
                  <a:lnTo>
                    <a:pt x="33428" y="13362"/>
                  </a:lnTo>
                  <a:lnTo>
                    <a:pt x="33533" y="13190"/>
                  </a:lnTo>
                  <a:lnTo>
                    <a:pt x="33629" y="13027"/>
                  </a:lnTo>
                  <a:lnTo>
                    <a:pt x="33706" y="12854"/>
                  </a:lnTo>
                  <a:lnTo>
                    <a:pt x="33782" y="12682"/>
                  </a:lnTo>
                  <a:lnTo>
                    <a:pt x="33830" y="12500"/>
                  </a:lnTo>
                  <a:lnTo>
                    <a:pt x="33878" y="12318"/>
                  </a:lnTo>
                  <a:lnTo>
                    <a:pt x="33907" y="12136"/>
                  </a:lnTo>
                  <a:lnTo>
                    <a:pt x="33917" y="11954"/>
                  </a:lnTo>
                  <a:lnTo>
                    <a:pt x="33917" y="11772"/>
                  </a:lnTo>
                  <a:lnTo>
                    <a:pt x="33897" y="11580"/>
                  </a:lnTo>
                  <a:lnTo>
                    <a:pt x="33859" y="11389"/>
                  </a:lnTo>
                  <a:lnTo>
                    <a:pt x="33821" y="11245"/>
                  </a:lnTo>
                  <a:lnTo>
                    <a:pt x="33782" y="11101"/>
                  </a:lnTo>
                  <a:lnTo>
                    <a:pt x="33735" y="10958"/>
                  </a:lnTo>
                  <a:lnTo>
                    <a:pt x="33677" y="10805"/>
                  </a:lnTo>
                  <a:lnTo>
                    <a:pt x="33543" y="10517"/>
                  </a:lnTo>
                  <a:lnTo>
                    <a:pt x="33390" y="10239"/>
                  </a:lnTo>
                  <a:lnTo>
                    <a:pt x="33217" y="9952"/>
                  </a:lnTo>
                  <a:lnTo>
                    <a:pt x="33026" y="9665"/>
                  </a:lnTo>
                  <a:lnTo>
                    <a:pt x="32806" y="9387"/>
                  </a:lnTo>
                  <a:lnTo>
                    <a:pt x="32566" y="9109"/>
                  </a:lnTo>
                  <a:lnTo>
                    <a:pt x="32307" y="8841"/>
                  </a:lnTo>
                  <a:lnTo>
                    <a:pt x="32039" y="8563"/>
                  </a:lnTo>
                  <a:lnTo>
                    <a:pt x="31742" y="8295"/>
                  </a:lnTo>
                  <a:lnTo>
                    <a:pt x="31436" y="8027"/>
                  </a:lnTo>
                  <a:lnTo>
                    <a:pt x="31110" y="7759"/>
                  </a:lnTo>
                  <a:lnTo>
                    <a:pt x="30765" y="7500"/>
                  </a:lnTo>
                  <a:lnTo>
                    <a:pt x="30411" y="7242"/>
                  </a:lnTo>
                  <a:lnTo>
                    <a:pt x="30047" y="6983"/>
                  </a:lnTo>
                  <a:lnTo>
                    <a:pt x="29664" y="6734"/>
                  </a:lnTo>
                  <a:lnTo>
                    <a:pt x="29281" y="6475"/>
                  </a:lnTo>
                  <a:lnTo>
                    <a:pt x="28878" y="6236"/>
                  </a:lnTo>
                  <a:lnTo>
                    <a:pt x="28467" y="5987"/>
                  </a:lnTo>
                  <a:lnTo>
                    <a:pt x="28045" y="5747"/>
                  </a:lnTo>
                  <a:lnTo>
                    <a:pt x="27614" y="5508"/>
                  </a:lnTo>
                  <a:lnTo>
                    <a:pt x="27174" y="5278"/>
                  </a:lnTo>
                  <a:lnTo>
                    <a:pt x="26733" y="5048"/>
                  </a:lnTo>
                  <a:lnTo>
                    <a:pt x="26283" y="4828"/>
                  </a:lnTo>
                  <a:lnTo>
                    <a:pt x="25833" y="4608"/>
                  </a:lnTo>
                  <a:lnTo>
                    <a:pt x="24913" y="4167"/>
                  </a:lnTo>
                  <a:lnTo>
                    <a:pt x="23984" y="3755"/>
                  </a:lnTo>
                  <a:lnTo>
                    <a:pt x="23055" y="3362"/>
                  </a:lnTo>
                  <a:lnTo>
                    <a:pt x="22126" y="2979"/>
                  </a:lnTo>
                  <a:lnTo>
                    <a:pt x="21206" y="2625"/>
                  </a:lnTo>
                  <a:lnTo>
                    <a:pt x="20316" y="2280"/>
                  </a:lnTo>
                  <a:lnTo>
                    <a:pt x="19434" y="1964"/>
                  </a:lnTo>
                  <a:lnTo>
                    <a:pt x="18592" y="1667"/>
                  </a:lnTo>
                  <a:lnTo>
                    <a:pt x="17787" y="1389"/>
                  </a:lnTo>
                  <a:lnTo>
                    <a:pt x="17030" y="1131"/>
                  </a:lnTo>
                  <a:lnTo>
                    <a:pt x="16322" y="901"/>
                  </a:lnTo>
                  <a:lnTo>
                    <a:pt x="15086" y="518"/>
                  </a:lnTo>
                  <a:lnTo>
                    <a:pt x="14138" y="230"/>
                  </a:lnTo>
                  <a:lnTo>
                    <a:pt x="13525" y="58"/>
                  </a:lnTo>
                  <a:lnTo>
                    <a:pt x="133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79;p16">
              <a:extLst>
                <a:ext uri="{FF2B5EF4-FFF2-40B4-BE49-F238E27FC236}">
                  <a16:creationId xmlns:a16="http://schemas.microsoft.com/office/drawing/2014/main" id="{CB182B8A-738C-46C3-AA96-2716100054B9}"/>
                </a:ext>
              </a:extLst>
            </p:cNvPr>
            <p:cNvSpPr/>
            <p:nvPr/>
          </p:nvSpPr>
          <p:spPr>
            <a:xfrm>
              <a:off x="3800446" y="2426514"/>
              <a:ext cx="754570" cy="1205842"/>
            </a:xfrm>
            <a:custGeom>
              <a:avLst/>
              <a:gdLst/>
              <a:ahLst/>
              <a:cxnLst/>
              <a:rect l="l" t="t" r="r" b="b"/>
              <a:pathLst>
                <a:path w="21254" h="33965" extrusionOk="0">
                  <a:moveTo>
                    <a:pt x="10709" y="0"/>
                  </a:moveTo>
                  <a:lnTo>
                    <a:pt x="10431" y="10"/>
                  </a:lnTo>
                  <a:lnTo>
                    <a:pt x="10134" y="10"/>
                  </a:lnTo>
                  <a:lnTo>
                    <a:pt x="9846" y="29"/>
                  </a:lnTo>
                  <a:lnTo>
                    <a:pt x="9550" y="58"/>
                  </a:lnTo>
                  <a:lnTo>
                    <a:pt x="9253" y="96"/>
                  </a:lnTo>
                  <a:lnTo>
                    <a:pt x="8956" y="144"/>
                  </a:lnTo>
                  <a:lnTo>
                    <a:pt x="8649" y="201"/>
                  </a:lnTo>
                  <a:lnTo>
                    <a:pt x="8352" y="268"/>
                  </a:lnTo>
                  <a:lnTo>
                    <a:pt x="8046" y="345"/>
                  </a:lnTo>
                  <a:lnTo>
                    <a:pt x="7749" y="441"/>
                  </a:lnTo>
                  <a:lnTo>
                    <a:pt x="7442" y="556"/>
                  </a:lnTo>
                  <a:lnTo>
                    <a:pt x="7136" y="671"/>
                  </a:lnTo>
                  <a:lnTo>
                    <a:pt x="6839" y="814"/>
                  </a:lnTo>
                  <a:lnTo>
                    <a:pt x="6542" y="958"/>
                  </a:lnTo>
                  <a:lnTo>
                    <a:pt x="6236" y="1130"/>
                  </a:lnTo>
                  <a:lnTo>
                    <a:pt x="5939" y="1312"/>
                  </a:lnTo>
                  <a:lnTo>
                    <a:pt x="5651" y="1513"/>
                  </a:lnTo>
                  <a:lnTo>
                    <a:pt x="5354" y="1734"/>
                  </a:lnTo>
                  <a:lnTo>
                    <a:pt x="5067" y="1973"/>
                  </a:lnTo>
                  <a:lnTo>
                    <a:pt x="4789" y="2232"/>
                  </a:lnTo>
                  <a:lnTo>
                    <a:pt x="4502" y="2510"/>
                  </a:lnTo>
                  <a:lnTo>
                    <a:pt x="4234" y="2807"/>
                  </a:lnTo>
                  <a:lnTo>
                    <a:pt x="3956" y="3123"/>
                  </a:lnTo>
                  <a:lnTo>
                    <a:pt x="3697" y="3467"/>
                  </a:lnTo>
                  <a:lnTo>
                    <a:pt x="3439" y="3831"/>
                  </a:lnTo>
                  <a:lnTo>
                    <a:pt x="3180" y="4215"/>
                  </a:lnTo>
                  <a:lnTo>
                    <a:pt x="2931" y="4626"/>
                  </a:lnTo>
                  <a:lnTo>
                    <a:pt x="2692" y="5057"/>
                  </a:lnTo>
                  <a:lnTo>
                    <a:pt x="2462" y="5517"/>
                  </a:lnTo>
                  <a:lnTo>
                    <a:pt x="2241" y="5996"/>
                  </a:lnTo>
                  <a:lnTo>
                    <a:pt x="2021" y="6513"/>
                  </a:lnTo>
                  <a:lnTo>
                    <a:pt x="1810" y="7050"/>
                  </a:lnTo>
                  <a:lnTo>
                    <a:pt x="1619" y="7605"/>
                  </a:lnTo>
                  <a:lnTo>
                    <a:pt x="1427" y="8199"/>
                  </a:lnTo>
                  <a:lnTo>
                    <a:pt x="1245" y="8822"/>
                  </a:lnTo>
                  <a:lnTo>
                    <a:pt x="1083" y="9473"/>
                  </a:lnTo>
                  <a:lnTo>
                    <a:pt x="920" y="10153"/>
                  </a:lnTo>
                  <a:lnTo>
                    <a:pt x="776" y="10862"/>
                  </a:lnTo>
                  <a:lnTo>
                    <a:pt x="642" y="11609"/>
                  </a:lnTo>
                  <a:lnTo>
                    <a:pt x="517" y="12375"/>
                  </a:lnTo>
                  <a:lnTo>
                    <a:pt x="402" y="13180"/>
                  </a:lnTo>
                  <a:lnTo>
                    <a:pt x="307" y="14022"/>
                  </a:lnTo>
                  <a:lnTo>
                    <a:pt x="220" y="14894"/>
                  </a:lnTo>
                  <a:lnTo>
                    <a:pt x="144" y="15804"/>
                  </a:lnTo>
                  <a:lnTo>
                    <a:pt x="86" y="16743"/>
                  </a:lnTo>
                  <a:lnTo>
                    <a:pt x="48" y="17720"/>
                  </a:lnTo>
                  <a:lnTo>
                    <a:pt x="19" y="18735"/>
                  </a:lnTo>
                  <a:lnTo>
                    <a:pt x="0" y="19645"/>
                  </a:lnTo>
                  <a:lnTo>
                    <a:pt x="0" y="20516"/>
                  </a:lnTo>
                  <a:lnTo>
                    <a:pt x="19" y="21350"/>
                  </a:lnTo>
                  <a:lnTo>
                    <a:pt x="39" y="22135"/>
                  </a:lnTo>
                  <a:lnTo>
                    <a:pt x="77" y="22892"/>
                  </a:lnTo>
                  <a:lnTo>
                    <a:pt x="115" y="23601"/>
                  </a:lnTo>
                  <a:lnTo>
                    <a:pt x="173" y="24271"/>
                  </a:lnTo>
                  <a:lnTo>
                    <a:pt x="230" y="24913"/>
                  </a:lnTo>
                  <a:lnTo>
                    <a:pt x="297" y="25507"/>
                  </a:lnTo>
                  <a:lnTo>
                    <a:pt x="374" y="26072"/>
                  </a:lnTo>
                  <a:lnTo>
                    <a:pt x="460" y="26608"/>
                  </a:lnTo>
                  <a:lnTo>
                    <a:pt x="546" y="27106"/>
                  </a:lnTo>
                  <a:lnTo>
                    <a:pt x="632" y="27566"/>
                  </a:lnTo>
                  <a:lnTo>
                    <a:pt x="728" y="28007"/>
                  </a:lnTo>
                  <a:lnTo>
                    <a:pt x="824" y="28409"/>
                  </a:lnTo>
                  <a:lnTo>
                    <a:pt x="920" y="28773"/>
                  </a:lnTo>
                  <a:lnTo>
                    <a:pt x="1006" y="29079"/>
                  </a:lnTo>
                  <a:lnTo>
                    <a:pt x="1121" y="29376"/>
                  </a:lnTo>
                  <a:lnTo>
                    <a:pt x="1236" y="29664"/>
                  </a:lnTo>
                  <a:lnTo>
                    <a:pt x="1379" y="29941"/>
                  </a:lnTo>
                  <a:lnTo>
                    <a:pt x="1533" y="30210"/>
                  </a:lnTo>
                  <a:lnTo>
                    <a:pt x="1705" y="30468"/>
                  </a:lnTo>
                  <a:lnTo>
                    <a:pt x="1887" y="30717"/>
                  </a:lnTo>
                  <a:lnTo>
                    <a:pt x="2079" y="30957"/>
                  </a:lnTo>
                  <a:lnTo>
                    <a:pt x="2289" y="31186"/>
                  </a:lnTo>
                  <a:lnTo>
                    <a:pt x="2510" y="31407"/>
                  </a:lnTo>
                  <a:lnTo>
                    <a:pt x="2740" y="31608"/>
                  </a:lnTo>
                  <a:lnTo>
                    <a:pt x="2989" y="31799"/>
                  </a:lnTo>
                  <a:lnTo>
                    <a:pt x="3238" y="31981"/>
                  </a:lnTo>
                  <a:lnTo>
                    <a:pt x="3506" y="32144"/>
                  </a:lnTo>
                  <a:lnTo>
                    <a:pt x="3784" y="32298"/>
                  </a:lnTo>
                  <a:lnTo>
                    <a:pt x="4061" y="32432"/>
                  </a:lnTo>
                  <a:lnTo>
                    <a:pt x="4626" y="32671"/>
                  </a:lnTo>
                  <a:lnTo>
                    <a:pt x="5172" y="32882"/>
                  </a:lnTo>
                  <a:lnTo>
                    <a:pt x="5718" y="33073"/>
                  </a:lnTo>
                  <a:lnTo>
                    <a:pt x="6264" y="33246"/>
                  </a:lnTo>
                  <a:lnTo>
                    <a:pt x="6791" y="33399"/>
                  </a:lnTo>
                  <a:lnTo>
                    <a:pt x="7318" y="33533"/>
                  </a:lnTo>
                  <a:lnTo>
                    <a:pt x="7835" y="33648"/>
                  </a:lnTo>
                  <a:lnTo>
                    <a:pt x="8343" y="33744"/>
                  </a:lnTo>
                  <a:lnTo>
                    <a:pt x="8841" y="33820"/>
                  </a:lnTo>
                  <a:lnTo>
                    <a:pt x="9339" y="33878"/>
                  </a:lnTo>
                  <a:lnTo>
                    <a:pt x="9818" y="33916"/>
                  </a:lnTo>
                  <a:lnTo>
                    <a:pt x="10297" y="33945"/>
                  </a:lnTo>
                  <a:lnTo>
                    <a:pt x="10766" y="33964"/>
                  </a:lnTo>
                  <a:lnTo>
                    <a:pt x="11235" y="33955"/>
                  </a:lnTo>
                  <a:lnTo>
                    <a:pt x="11685" y="33945"/>
                  </a:lnTo>
                  <a:lnTo>
                    <a:pt x="12126" y="33916"/>
                  </a:lnTo>
                  <a:lnTo>
                    <a:pt x="12567" y="33868"/>
                  </a:lnTo>
                  <a:lnTo>
                    <a:pt x="12988" y="33820"/>
                  </a:lnTo>
                  <a:lnTo>
                    <a:pt x="13410" y="33753"/>
                  </a:lnTo>
                  <a:lnTo>
                    <a:pt x="13821" y="33686"/>
                  </a:lnTo>
                  <a:lnTo>
                    <a:pt x="14214" y="33600"/>
                  </a:lnTo>
                  <a:lnTo>
                    <a:pt x="14607" y="33504"/>
                  </a:lnTo>
                  <a:lnTo>
                    <a:pt x="14990" y="33409"/>
                  </a:lnTo>
                  <a:lnTo>
                    <a:pt x="15363" y="33294"/>
                  </a:lnTo>
                  <a:lnTo>
                    <a:pt x="15718" y="33179"/>
                  </a:lnTo>
                  <a:lnTo>
                    <a:pt x="16072" y="33064"/>
                  </a:lnTo>
                  <a:lnTo>
                    <a:pt x="16417" y="32930"/>
                  </a:lnTo>
                  <a:lnTo>
                    <a:pt x="16752" y="32805"/>
                  </a:lnTo>
                  <a:lnTo>
                    <a:pt x="17068" y="32662"/>
                  </a:lnTo>
                  <a:lnTo>
                    <a:pt x="17384" y="32527"/>
                  </a:lnTo>
                  <a:lnTo>
                    <a:pt x="17681" y="32384"/>
                  </a:lnTo>
                  <a:lnTo>
                    <a:pt x="17969" y="32240"/>
                  </a:lnTo>
                  <a:lnTo>
                    <a:pt x="18199" y="32116"/>
                  </a:lnTo>
                  <a:lnTo>
                    <a:pt x="18409" y="31981"/>
                  </a:lnTo>
                  <a:lnTo>
                    <a:pt x="18610" y="31847"/>
                  </a:lnTo>
                  <a:lnTo>
                    <a:pt x="18802" y="31704"/>
                  </a:lnTo>
                  <a:lnTo>
                    <a:pt x="18984" y="31550"/>
                  </a:lnTo>
                  <a:lnTo>
                    <a:pt x="19156" y="31388"/>
                  </a:lnTo>
                  <a:lnTo>
                    <a:pt x="19319" y="31215"/>
                  </a:lnTo>
                  <a:lnTo>
                    <a:pt x="19472" y="31043"/>
                  </a:lnTo>
                  <a:lnTo>
                    <a:pt x="19616" y="30861"/>
                  </a:lnTo>
                  <a:lnTo>
                    <a:pt x="19750" y="30679"/>
                  </a:lnTo>
                  <a:lnTo>
                    <a:pt x="19884" y="30478"/>
                  </a:lnTo>
                  <a:lnTo>
                    <a:pt x="19999" y="30286"/>
                  </a:lnTo>
                  <a:lnTo>
                    <a:pt x="20114" y="30075"/>
                  </a:lnTo>
                  <a:lnTo>
                    <a:pt x="20220" y="29865"/>
                  </a:lnTo>
                  <a:lnTo>
                    <a:pt x="20315" y="29654"/>
                  </a:lnTo>
                  <a:lnTo>
                    <a:pt x="20411" y="29434"/>
                  </a:lnTo>
                  <a:lnTo>
                    <a:pt x="20488" y="29213"/>
                  </a:lnTo>
                  <a:lnTo>
                    <a:pt x="20564" y="28984"/>
                  </a:lnTo>
                  <a:lnTo>
                    <a:pt x="20641" y="28754"/>
                  </a:lnTo>
                  <a:lnTo>
                    <a:pt x="20708" y="28514"/>
                  </a:lnTo>
                  <a:lnTo>
                    <a:pt x="20766" y="28284"/>
                  </a:lnTo>
                  <a:lnTo>
                    <a:pt x="20823" y="28035"/>
                  </a:lnTo>
                  <a:lnTo>
                    <a:pt x="20919" y="27547"/>
                  </a:lnTo>
                  <a:lnTo>
                    <a:pt x="20995" y="27049"/>
                  </a:lnTo>
                  <a:lnTo>
                    <a:pt x="21053" y="26541"/>
                  </a:lnTo>
                  <a:lnTo>
                    <a:pt x="21101" y="26033"/>
                  </a:lnTo>
                  <a:lnTo>
                    <a:pt x="21139" y="25526"/>
                  </a:lnTo>
                  <a:lnTo>
                    <a:pt x="21187" y="24434"/>
                  </a:lnTo>
                  <a:lnTo>
                    <a:pt x="21216" y="23811"/>
                  </a:lnTo>
                  <a:lnTo>
                    <a:pt x="21235" y="23150"/>
                  </a:lnTo>
                  <a:lnTo>
                    <a:pt x="21244" y="22432"/>
                  </a:lnTo>
                  <a:lnTo>
                    <a:pt x="21254" y="21675"/>
                  </a:lnTo>
                  <a:lnTo>
                    <a:pt x="21254" y="20880"/>
                  </a:lnTo>
                  <a:lnTo>
                    <a:pt x="21254" y="20047"/>
                  </a:lnTo>
                  <a:lnTo>
                    <a:pt x="21235" y="19185"/>
                  </a:lnTo>
                  <a:lnTo>
                    <a:pt x="21206" y="18285"/>
                  </a:lnTo>
                  <a:lnTo>
                    <a:pt x="21168" y="17356"/>
                  </a:lnTo>
                  <a:lnTo>
                    <a:pt x="21110" y="16398"/>
                  </a:lnTo>
                  <a:lnTo>
                    <a:pt x="21043" y="15421"/>
                  </a:lnTo>
                  <a:lnTo>
                    <a:pt x="20967" y="14415"/>
                  </a:lnTo>
                  <a:lnTo>
                    <a:pt x="20871" y="13390"/>
                  </a:lnTo>
                  <a:lnTo>
                    <a:pt x="20756" y="12356"/>
                  </a:lnTo>
                  <a:lnTo>
                    <a:pt x="20631" y="11398"/>
                  </a:lnTo>
                  <a:lnTo>
                    <a:pt x="20497" y="10488"/>
                  </a:lnTo>
                  <a:lnTo>
                    <a:pt x="20344" y="9636"/>
                  </a:lnTo>
                  <a:lnTo>
                    <a:pt x="20191" y="8841"/>
                  </a:lnTo>
                  <a:lnTo>
                    <a:pt x="20018" y="8084"/>
                  </a:lnTo>
                  <a:lnTo>
                    <a:pt x="19836" y="7385"/>
                  </a:lnTo>
                  <a:lnTo>
                    <a:pt x="19645" y="6724"/>
                  </a:lnTo>
                  <a:lnTo>
                    <a:pt x="19453" y="6111"/>
                  </a:lnTo>
                  <a:lnTo>
                    <a:pt x="19243" y="5536"/>
                  </a:lnTo>
                  <a:lnTo>
                    <a:pt x="19032" y="5009"/>
                  </a:lnTo>
                  <a:lnTo>
                    <a:pt x="18821" y="4521"/>
                  </a:lnTo>
                  <a:lnTo>
                    <a:pt x="18601" y="4071"/>
                  </a:lnTo>
                  <a:lnTo>
                    <a:pt x="18371" y="3649"/>
                  </a:lnTo>
                  <a:lnTo>
                    <a:pt x="18151" y="3276"/>
                  </a:lnTo>
                  <a:lnTo>
                    <a:pt x="17921" y="2921"/>
                  </a:lnTo>
                  <a:lnTo>
                    <a:pt x="17691" y="2605"/>
                  </a:lnTo>
                  <a:lnTo>
                    <a:pt x="17461" y="2328"/>
                  </a:lnTo>
                  <a:lnTo>
                    <a:pt x="17231" y="2069"/>
                  </a:lnTo>
                  <a:lnTo>
                    <a:pt x="17001" y="1839"/>
                  </a:lnTo>
                  <a:lnTo>
                    <a:pt x="16781" y="1628"/>
                  </a:lnTo>
                  <a:lnTo>
                    <a:pt x="16561" y="1456"/>
                  </a:lnTo>
                  <a:lnTo>
                    <a:pt x="16340" y="1293"/>
                  </a:lnTo>
                  <a:lnTo>
                    <a:pt x="16130" y="1159"/>
                  </a:lnTo>
                  <a:lnTo>
                    <a:pt x="15929" y="1035"/>
                  </a:lnTo>
                  <a:lnTo>
                    <a:pt x="15727" y="929"/>
                  </a:lnTo>
                  <a:lnTo>
                    <a:pt x="15536" y="843"/>
                  </a:lnTo>
                  <a:lnTo>
                    <a:pt x="15354" y="776"/>
                  </a:lnTo>
                  <a:lnTo>
                    <a:pt x="15181" y="709"/>
                  </a:lnTo>
                  <a:lnTo>
                    <a:pt x="15019" y="661"/>
                  </a:lnTo>
                  <a:lnTo>
                    <a:pt x="14875" y="623"/>
                  </a:lnTo>
                  <a:lnTo>
                    <a:pt x="14607" y="565"/>
                  </a:lnTo>
                  <a:lnTo>
                    <a:pt x="13908" y="412"/>
                  </a:lnTo>
                  <a:lnTo>
                    <a:pt x="13496" y="326"/>
                  </a:lnTo>
                  <a:lnTo>
                    <a:pt x="13046" y="240"/>
                  </a:lnTo>
                  <a:lnTo>
                    <a:pt x="12576" y="163"/>
                  </a:lnTo>
                  <a:lnTo>
                    <a:pt x="12069" y="96"/>
                  </a:lnTo>
                  <a:lnTo>
                    <a:pt x="11542" y="38"/>
                  </a:lnTo>
                  <a:lnTo>
                    <a:pt x="11274" y="19"/>
                  </a:lnTo>
                  <a:lnTo>
                    <a:pt x="10996" y="10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80;p16">
              <a:extLst>
                <a:ext uri="{FF2B5EF4-FFF2-40B4-BE49-F238E27FC236}">
                  <a16:creationId xmlns:a16="http://schemas.microsoft.com/office/drawing/2014/main" id="{D8CDD1B8-3817-432D-8C04-ABDBCF9BB23D}"/>
                </a:ext>
              </a:extLst>
            </p:cNvPr>
            <p:cNvSpPr/>
            <p:nvPr/>
          </p:nvSpPr>
          <p:spPr>
            <a:xfrm>
              <a:off x="4210168" y="2562520"/>
              <a:ext cx="792345" cy="706642"/>
            </a:xfrm>
            <a:custGeom>
              <a:avLst/>
              <a:gdLst/>
              <a:ahLst/>
              <a:cxnLst/>
              <a:rect l="l" t="t" r="r" b="b"/>
              <a:pathLst>
                <a:path w="22318" h="19904" extrusionOk="0">
                  <a:moveTo>
                    <a:pt x="3602" y="0"/>
                  </a:moveTo>
                  <a:lnTo>
                    <a:pt x="3353" y="10"/>
                  </a:lnTo>
                  <a:lnTo>
                    <a:pt x="3095" y="29"/>
                  </a:lnTo>
                  <a:lnTo>
                    <a:pt x="2845" y="77"/>
                  </a:lnTo>
                  <a:lnTo>
                    <a:pt x="2596" y="154"/>
                  </a:lnTo>
                  <a:lnTo>
                    <a:pt x="2357" y="240"/>
                  </a:lnTo>
                  <a:lnTo>
                    <a:pt x="2118" y="355"/>
                  </a:lnTo>
                  <a:lnTo>
                    <a:pt x="1888" y="498"/>
                  </a:lnTo>
                  <a:lnTo>
                    <a:pt x="1658" y="652"/>
                  </a:lnTo>
                  <a:lnTo>
                    <a:pt x="1447" y="834"/>
                  </a:lnTo>
                  <a:lnTo>
                    <a:pt x="1236" y="1035"/>
                  </a:lnTo>
                  <a:lnTo>
                    <a:pt x="1045" y="1255"/>
                  </a:lnTo>
                  <a:lnTo>
                    <a:pt x="853" y="1495"/>
                  </a:lnTo>
                  <a:lnTo>
                    <a:pt x="767" y="1629"/>
                  </a:lnTo>
                  <a:lnTo>
                    <a:pt x="690" y="1763"/>
                  </a:lnTo>
                  <a:lnTo>
                    <a:pt x="604" y="1897"/>
                  </a:lnTo>
                  <a:lnTo>
                    <a:pt x="528" y="2050"/>
                  </a:lnTo>
                  <a:lnTo>
                    <a:pt x="461" y="2194"/>
                  </a:lnTo>
                  <a:lnTo>
                    <a:pt x="394" y="2347"/>
                  </a:lnTo>
                  <a:lnTo>
                    <a:pt x="326" y="2510"/>
                  </a:lnTo>
                  <a:lnTo>
                    <a:pt x="269" y="2673"/>
                  </a:lnTo>
                  <a:lnTo>
                    <a:pt x="212" y="2845"/>
                  </a:lnTo>
                  <a:lnTo>
                    <a:pt x="164" y="3017"/>
                  </a:lnTo>
                  <a:lnTo>
                    <a:pt x="116" y="3199"/>
                  </a:lnTo>
                  <a:lnTo>
                    <a:pt x="77" y="3391"/>
                  </a:lnTo>
                  <a:lnTo>
                    <a:pt x="39" y="3583"/>
                  </a:lnTo>
                  <a:lnTo>
                    <a:pt x="10" y="3774"/>
                  </a:lnTo>
                  <a:lnTo>
                    <a:pt x="1" y="3908"/>
                  </a:lnTo>
                  <a:lnTo>
                    <a:pt x="1" y="4062"/>
                  </a:lnTo>
                  <a:lnTo>
                    <a:pt x="20" y="4224"/>
                  </a:lnTo>
                  <a:lnTo>
                    <a:pt x="49" y="4406"/>
                  </a:lnTo>
                  <a:lnTo>
                    <a:pt x="87" y="4598"/>
                  </a:lnTo>
                  <a:lnTo>
                    <a:pt x="144" y="4799"/>
                  </a:lnTo>
                  <a:lnTo>
                    <a:pt x="202" y="5019"/>
                  </a:lnTo>
                  <a:lnTo>
                    <a:pt x="279" y="5249"/>
                  </a:lnTo>
                  <a:lnTo>
                    <a:pt x="365" y="5498"/>
                  </a:lnTo>
                  <a:lnTo>
                    <a:pt x="470" y="5747"/>
                  </a:lnTo>
                  <a:lnTo>
                    <a:pt x="690" y="6284"/>
                  </a:lnTo>
                  <a:lnTo>
                    <a:pt x="949" y="6868"/>
                  </a:lnTo>
                  <a:lnTo>
                    <a:pt x="1246" y="7471"/>
                  </a:lnTo>
                  <a:lnTo>
                    <a:pt x="1581" y="8103"/>
                  </a:lnTo>
                  <a:lnTo>
                    <a:pt x="1936" y="8764"/>
                  </a:lnTo>
                  <a:lnTo>
                    <a:pt x="2309" y="9444"/>
                  </a:lnTo>
                  <a:lnTo>
                    <a:pt x="2711" y="10134"/>
                  </a:lnTo>
                  <a:lnTo>
                    <a:pt x="3133" y="10843"/>
                  </a:lnTo>
                  <a:lnTo>
                    <a:pt x="3573" y="11542"/>
                  </a:lnTo>
                  <a:lnTo>
                    <a:pt x="4014" y="12251"/>
                  </a:lnTo>
                  <a:lnTo>
                    <a:pt x="4474" y="12960"/>
                  </a:lnTo>
                  <a:lnTo>
                    <a:pt x="4934" y="13649"/>
                  </a:lnTo>
                  <a:lnTo>
                    <a:pt x="5403" y="14329"/>
                  </a:lnTo>
                  <a:lnTo>
                    <a:pt x="5872" y="14990"/>
                  </a:lnTo>
                  <a:lnTo>
                    <a:pt x="6332" y="15632"/>
                  </a:lnTo>
                  <a:lnTo>
                    <a:pt x="6792" y="16245"/>
                  </a:lnTo>
                  <a:lnTo>
                    <a:pt x="7232" y="16829"/>
                  </a:lnTo>
                  <a:lnTo>
                    <a:pt x="7663" y="17375"/>
                  </a:lnTo>
                  <a:lnTo>
                    <a:pt x="8085" y="17883"/>
                  </a:lnTo>
                  <a:lnTo>
                    <a:pt x="8487" y="18342"/>
                  </a:lnTo>
                  <a:lnTo>
                    <a:pt x="8861" y="18754"/>
                  </a:lnTo>
                  <a:lnTo>
                    <a:pt x="9215" y="19109"/>
                  </a:lnTo>
                  <a:lnTo>
                    <a:pt x="9378" y="19262"/>
                  </a:lnTo>
                  <a:lnTo>
                    <a:pt x="9541" y="19396"/>
                  </a:lnTo>
                  <a:lnTo>
                    <a:pt x="9684" y="19521"/>
                  </a:lnTo>
                  <a:lnTo>
                    <a:pt x="9828" y="19636"/>
                  </a:lnTo>
                  <a:lnTo>
                    <a:pt x="9962" y="19722"/>
                  </a:lnTo>
                  <a:lnTo>
                    <a:pt x="10087" y="19798"/>
                  </a:lnTo>
                  <a:lnTo>
                    <a:pt x="10201" y="19856"/>
                  </a:lnTo>
                  <a:lnTo>
                    <a:pt x="10307" y="19885"/>
                  </a:lnTo>
                  <a:lnTo>
                    <a:pt x="10403" y="19904"/>
                  </a:lnTo>
                  <a:lnTo>
                    <a:pt x="10489" y="19904"/>
                  </a:lnTo>
                  <a:lnTo>
                    <a:pt x="10585" y="19885"/>
                  </a:lnTo>
                  <a:lnTo>
                    <a:pt x="10690" y="19846"/>
                  </a:lnTo>
                  <a:lnTo>
                    <a:pt x="10939" y="19760"/>
                  </a:lnTo>
                  <a:lnTo>
                    <a:pt x="11226" y="19626"/>
                  </a:lnTo>
                  <a:lnTo>
                    <a:pt x="11542" y="19463"/>
                  </a:lnTo>
                  <a:lnTo>
                    <a:pt x="11906" y="19262"/>
                  </a:lnTo>
                  <a:lnTo>
                    <a:pt x="12289" y="19042"/>
                  </a:lnTo>
                  <a:lnTo>
                    <a:pt x="12711" y="18793"/>
                  </a:lnTo>
                  <a:lnTo>
                    <a:pt x="13142" y="18515"/>
                  </a:lnTo>
                  <a:lnTo>
                    <a:pt x="13602" y="18218"/>
                  </a:lnTo>
                  <a:lnTo>
                    <a:pt x="14081" y="17902"/>
                  </a:lnTo>
                  <a:lnTo>
                    <a:pt x="15077" y="17222"/>
                  </a:lnTo>
                  <a:lnTo>
                    <a:pt x="16092" y="16503"/>
                  </a:lnTo>
                  <a:lnTo>
                    <a:pt x="17117" y="15776"/>
                  </a:lnTo>
                  <a:lnTo>
                    <a:pt x="18123" y="15048"/>
                  </a:lnTo>
                  <a:lnTo>
                    <a:pt x="19080" y="14339"/>
                  </a:lnTo>
                  <a:lnTo>
                    <a:pt x="20737" y="13094"/>
                  </a:lnTo>
                  <a:lnTo>
                    <a:pt x="21887" y="12222"/>
                  </a:lnTo>
                  <a:lnTo>
                    <a:pt x="22318" y="11896"/>
                  </a:lnTo>
                  <a:lnTo>
                    <a:pt x="22318" y="11762"/>
                  </a:lnTo>
                  <a:lnTo>
                    <a:pt x="22308" y="11609"/>
                  </a:lnTo>
                  <a:lnTo>
                    <a:pt x="22279" y="11456"/>
                  </a:lnTo>
                  <a:lnTo>
                    <a:pt x="22241" y="11283"/>
                  </a:lnTo>
                  <a:lnTo>
                    <a:pt x="22184" y="11111"/>
                  </a:lnTo>
                  <a:lnTo>
                    <a:pt x="22126" y="10939"/>
                  </a:lnTo>
                  <a:lnTo>
                    <a:pt x="22050" y="10776"/>
                  </a:lnTo>
                  <a:lnTo>
                    <a:pt x="21973" y="10603"/>
                  </a:lnTo>
                  <a:lnTo>
                    <a:pt x="21887" y="10450"/>
                  </a:lnTo>
                  <a:lnTo>
                    <a:pt x="21791" y="10306"/>
                  </a:lnTo>
                  <a:lnTo>
                    <a:pt x="21695" y="10172"/>
                  </a:lnTo>
                  <a:lnTo>
                    <a:pt x="21599" y="10067"/>
                  </a:lnTo>
                  <a:lnTo>
                    <a:pt x="21513" y="9981"/>
                  </a:lnTo>
                  <a:lnTo>
                    <a:pt x="21417" y="9914"/>
                  </a:lnTo>
                  <a:lnTo>
                    <a:pt x="21379" y="9885"/>
                  </a:lnTo>
                  <a:lnTo>
                    <a:pt x="21331" y="9875"/>
                  </a:lnTo>
                  <a:lnTo>
                    <a:pt x="21293" y="9866"/>
                  </a:lnTo>
                  <a:lnTo>
                    <a:pt x="21255" y="9866"/>
                  </a:lnTo>
                  <a:lnTo>
                    <a:pt x="20967" y="10038"/>
                  </a:lnTo>
                  <a:lnTo>
                    <a:pt x="20201" y="10498"/>
                  </a:lnTo>
                  <a:lnTo>
                    <a:pt x="19684" y="10795"/>
                  </a:lnTo>
                  <a:lnTo>
                    <a:pt x="19090" y="11140"/>
                  </a:lnTo>
                  <a:lnTo>
                    <a:pt x="18439" y="11494"/>
                  </a:lnTo>
                  <a:lnTo>
                    <a:pt x="17749" y="11868"/>
                  </a:lnTo>
                  <a:lnTo>
                    <a:pt x="17040" y="12241"/>
                  </a:lnTo>
                  <a:lnTo>
                    <a:pt x="16322" y="12605"/>
                  </a:lnTo>
                  <a:lnTo>
                    <a:pt x="15604" y="12950"/>
                  </a:lnTo>
                  <a:lnTo>
                    <a:pt x="15259" y="13103"/>
                  </a:lnTo>
                  <a:lnTo>
                    <a:pt x="14923" y="13247"/>
                  </a:lnTo>
                  <a:lnTo>
                    <a:pt x="14598" y="13391"/>
                  </a:lnTo>
                  <a:lnTo>
                    <a:pt x="14282" y="13506"/>
                  </a:lnTo>
                  <a:lnTo>
                    <a:pt x="13975" y="13620"/>
                  </a:lnTo>
                  <a:lnTo>
                    <a:pt x="13688" y="13707"/>
                  </a:lnTo>
                  <a:lnTo>
                    <a:pt x="13420" y="13783"/>
                  </a:lnTo>
                  <a:lnTo>
                    <a:pt x="13171" y="13841"/>
                  </a:lnTo>
                  <a:lnTo>
                    <a:pt x="12950" y="13879"/>
                  </a:lnTo>
                  <a:lnTo>
                    <a:pt x="12749" y="13889"/>
                  </a:lnTo>
                  <a:lnTo>
                    <a:pt x="12730" y="13879"/>
                  </a:lnTo>
                  <a:lnTo>
                    <a:pt x="12701" y="13860"/>
                  </a:lnTo>
                  <a:lnTo>
                    <a:pt x="12615" y="13764"/>
                  </a:lnTo>
                  <a:lnTo>
                    <a:pt x="12510" y="13611"/>
                  </a:lnTo>
                  <a:lnTo>
                    <a:pt x="12376" y="13400"/>
                  </a:lnTo>
                  <a:lnTo>
                    <a:pt x="12031" y="12835"/>
                  </a:lnTo>
                  <a:lnTo>
                    <a:pt x="11619" y="12098"/>
                  </a:lnTo>
                  <a:lnTo>
                    <a:pt x="11131" y="11226"/>
                  </a:lnTo>
                  <a:lnTo>
                    <a:pt x="10604" y="10249"/>
                  </a:lnTo>
                  <a:lnTo>
                    <a:pt x="9474" y="8113"/>
                  </a:lnTo>
                  <a:lnTo>
                    <a:pt x="8353" y="5968"/>
                  </a:lnTo>
                  <a:lnTo>
                    <a:pt x="7376" y="4071"/>
                  </a:lnTo>
                  <a:lnTo>
                    <a:pt x="6667" y="2682"/>
                  </a:lnTo>
                  <a:lnTo>
                    <a:pt x="6361" y="2069"/>
                  </a:lnTo>
                  <a:lnTo>
                    <a:pt x="6284" y="1916"/>
                  </a:lnTo>
                  <a:lnTo>
                    <a:pt x="6217" y="1763"/>
                  </a:lnTo>
                  <a:lnTo>
                    <a:pt x="6131" y="1619"/>
                  </a:lnTo>
                  <a:lnTo>
                    <a:pt x="6054" y="1485"/>
                  </a:lnTo>
                  <a:lnTo>
                    <a:pt x="5968" y="1360"/>
                  </a:lnTo>
                  <a:lnTo>
                    <a:pt x="5872" y="1236"/>
                  </a:lnTo>
                  <a:lnTo>
                    <a:pt x="5776" y="1121"/>
                  </a:lnTo>
                  <a:lnTo>
                    <a:pt x="5681" y="1006"/>
                  </a:lnTo>
                  <a:lnTo>
                    <a:pt x="5585" y="901"/>
                  </a:lnTo>
                  <a:lnTo>
                    <a:pt x="5479" y="795"/>
                  </a:lnTo>
                  <a:lnTo>
                    <a:pt x="5384" y="709"/>
                  </a:lnTo>
                  <a:lnTo>
                    <a:pt x="5269" y="623"/>
                  </a:lnTo>
                  <a:lnTo>
                    <a:pt x="5163" y="537"/>
                  </a:lnTo>
                  <a:lnTo>
                    <a:pt x="5048" y="460"/>
                  </a:lnTo>
                  <a:lnTo>
                    <a:pt x="4934" y="393"/>
                  </a:lnTo>
                  <a:lnTo>
                    <a:pt x="4819" y="326"/>
                  </a:lnTo>
                  <a:lnTo>
                    <a:pt x="4704" y="269"/>
                  </a:lnTo>
                  <a:lnTo>
                    <a:pt x="4589" y="211"/>
                  </a:lnTo>
                  <a:lnTo>
                    <a:pt x="4464" y="173"/>
                  </a:lnTo>
                  <a:lnTo>
                    <a:pt x="4349" y="125"/>
                  </a:lnTo>
                  <a:lnTo>
                    <a:pt x="4225" y="96"/>
                  </a:lnTo>
                  <a:lnTo>
                    <a:pt x="4100" y="67"/>
                  </a:lnTo>
                  <a:lnTo>
                    <a:pt x="3976" y="39"/>
                  </a:lnTo>
                  <a:lnTo>
                    <a:pt x="3851" y="20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81;p16">
              <a:extLst>
                <a:ext uri="{FF2B5EF4-FFF2-40B4-BE49-F238E27FC236}">
                  <a16:creationId xmlns:a16="http://schemas.microsoft.com/office/drawing/2014/main" id="{2B13A369-7F31-4619-9404-A275DD275784}"/>
                </a:ext>
              </a:extLst>
            </p:cNvPr>
            <p:cNvSpPr/>
            <p:nvPr/>
          </p:nvSpPr>
          <p:spPr>
            <a:xfrm>
              <a:off x="4068730" y="3625822"/>
              <a:ext cx="995348" cy="923917"/>
            </a:xfrm>
            <a:custGeom>
              <a:avLst/>
              <a:gdLst/>
              <a:ahLst/>
              <a:cxnLst/>
              <a:rect l="l" t="t" r="r" b="b"/>
              <a:pathLst>
                <a:path w="28036" h="26024" extrusionOk="0">
                  <a:moveTo>
                    <a:pt x="16044" y="0"/>
                  </a:moveTo>
                  <a:lnTo>
                    <a:pt x="0" y="24453"/>
                  </a:lnTo>
                  <a:lnTo>
                    <a:pt x="2213" y="26024"/>
                  </a:lnTo>
                  <a:lnTo>
                    <a:pt x="28035" y="3640"/>
                  </a:lnTo>
                  <a:lnTo>
                    <a:pt x="160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82;p16">
              <a:extLst>
                <a:ext uri="{FF2B5EF4-FFF2-40B4-BE49-F238E27FC236}">
                  <a16:creationId xmlns:a16="http://schemas.microsoft.com/office/drawing/2014/main" id="{9E9C768C-45C2-4668-9377-0A360951B3B9}"/>
                </a:ext>
              </a:extLst>
            </p:cNvPr>
            <p:cNvSpPr/>
            <p:nvPr/>
          </p:nvSpPr>
          <p:spPr>
            <a:xfrm>
              <a:off x="3800446" y="2784226"/>
              <a:ext cx="646465" cy="598501"/>
            </a:xfrm>
            <a:custGeom>
              <a:avLst/>
              <a:gdLst/>
              <a:ahLst/>
              <a:cxnLst/>
              <a:rect l="l" t="t" r="r" b="b"/>
              <a:pathLst>
                <a:path w="18209" h="16858" extrusionOk="0">
                  <a:moveTo>
                    <a:pt x="3161" y="0"/>
                  </a:moveTo>
                  <a:lnTo>
                    <a:pt x="2998" y="10"/>
                  </a:lnTo>
                  <a:lnTo>
                    <a:pt x="2835" y="19"/>
                  </a:lnTo>
                  <a:lnTo>
                    <a:pt x="2672" y="39"/>
                  </a:lnTo>
                  <a:lnTo>
                    <a:pt x="2519" y="67"/>
                  </a:lnTo>
                  <a:lnTo>
                    <a:pt x="2366" y="106"/>
                  </a:lnTo>
                  <a:lnTo>
                    <a:pt x="2213" y="14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16"/>
                  </a:lnTo>
                  <a:lnTo>
                    <a:pt x="1648" y="383"/>
                  </a:lnTo>
                  <a:lnTo>
                    <a:pt x="1514" y="460"/>
                  </a:lnTo>
                  <a:lnTo>
                    <a:pt x="1389" y="546"/>
                  </a:lnTo>
                  <a:lnTo>
                    <a:pt x="1265" y="632"/>
                  </a:lnTo>
                  <a:lnTo>
                    <a:pt x="1150" y="728"/>
                  </a:lnTo>
                  <a:lnTo>
                    <a:pt x="1035" y="824"/>
                  </a:lnTo>
                  <a:lnTo>
                    <a:pt x="920" y="929"/>
                  </a:lnTo>
                  <a:lnTo>
                    <a:pt x="814" y="1044"/>
                  </a:lnTo>
                  <a:lnTo>
                    <a:pt x="719" y="1159"/>
                  </a:lnTo>
                  <a:lnTo>
                    <a:pt x="623" y="1274"/>
                  </a:lnTo>
                  <a:lnTo>
                    <a:pt x="537" y="1399"/>
                  </a:lnTo>
                  <a:lnTo>
                    <a:pt x="450" y="1523"/>
                  </a:lnTo>
                  <a:lnTo>
                    <a:pt x="374" y="1657"/>
                  </a:lnTo>
                  <a:lnTo>
                    <a:pt x="307" y="1791"/>
                  </a:lnTo>
                  <a:lnTo>
                    <a:pt x="249" y="1935"/>
                  </a:lnTo>
                  <a:lnTo>
                    <a:pt x="192" y="2079"/>
                  </a:lnTo>
                  <a:lnTo>
                    <a:pt x="134" y="2222"/>
                  </a:lnTo>
                  <a:lnTo>
                    <a:pt x="96" y="2376"/>
                  </a:lnTo>
                  <a:lnTo>
                    <a:pt x="58" y="2529"/>
                  </a:lnTo>
                  <a:lnTo>
                    <a:pt x="29" y="2682"/>
                  </a:lnTo>
                  <a:lnTo>
                    <a:pt x="10" y="2845"/>
                  </a:lnTo>
                  <a:lnTo>
                    <a:pt x="0" y="3008"/>
                  </a:lnTo>
                  <a:lnTo>
                    <a:pt x="0" y="3161"/>
                  </a:lnTo>
                  <a:lnTo>
                    <a:pt x="0" y="13697"/>
                  </a:lnTo>
                  <a:lnTo>
                    <a:pt x="0" y="13860"/>
                  </a:lnTo>
                  <a:lnTo>
                    <a:pt x="10" y="14023"/>
                  </a:lnTo>
                  <a:lnTo>
                    <a:pt x="29" y="1417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3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67"/>
                  </a:lnTo>
                  <a:lnTo>
                    <a:pt x="374" y="15201"/>
                  </a:lnTo>
                  <a:lnTo>
                    <a:pt x="450" y="1533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708"/>
                  </a:lnTo>
                  <a:lnTo>
                    <a:pt x="814" y="15823"/>
                  </a:lnTo>
                  <a:lnTo>
                    <a:pt x="920" y="15929"/>
                  </a:lnTo>
                  <a:lnTo>
                    <a:pt x="1035" y="16034"/>
                  </a:lnTo>
                  <a:lnTo>
                    <a:pt x="1150" y="16139"/>
                  </a:lnTo>
                  <a:lnTo>
                    <a:pt x="1265" y="16226"/>
                  </a:lnTo>
                  <a:lnTo>
                    <a:pt x="1389" y="16321"/>
                  </a:lnTo>
                  <a:lnTo>
                    <a:pt x="1514" y="16398"/>
                  </a:lnTo>
                  <a:lnTo>
                    <a:pt x="1648" y="16475"/>
                  </a:lnTo>
                  <a:lnTo>
                    <a:pt x="1791" y="16542"/>
                  </a:lnTo>
                  <a:lnTo>
                    <a:pt x="1925" y="16609"/>
                  </a:lnTo>
                  <a:lnTo>
                    <a:pt x="2069" y="16666"/>
                  </a:lnTo>
                  <a:lnTo>
                    <a:pt x="2213" y="16714"/>
                  </a:lnTo>
                  <a:lnTo>
                    <a:pt x="2366" y="16762"/>
                  </a:lnTo>
                  <a:lnTo>
                    <a:pt x="2519" y="16791"/>
                  </a:lnTo>
                  <a:lnTo>
                    <a:pt x="2672" y="16819"/>
                  </a:lnTo>
                  <a:lnTo>
                    <a:pt x="2835" y="16839"/>
                  </a:lnTo>
                  <a:lnTo>
                    <a:pt x="2998" y="16848"/>
                  </a:lnTo>
                  <a:lnTo>
                    <a:pt x="3161" y="16858"/>
                  </a:lnTo>
                  <a:lnTo>
                    <a:pt x="15047" y="16858"/>
                  </a:lnTo>
                  <a:lnTo>
                    <a:pt x="15210" y="16848"/>
                  </a:lnTo>
                  <a:lnTo>
                    <a:pt x="15373" y="16839"/>
                  </a:lnTo>
                  <a:lnTo>
                    <a:pt x="15526" y="16819"/>
                  </a:lnTo>
                  <a:lnTo>
                    <a:pt x="15689" y="16791"/>
                  </a:lnTo>
                  <a:lnTo>
                    <a:pt x="15842" y="16762"/>
                  </a:lnTo>
                  <a:lnTo>
                    <a:pt x="15986" y="16714"/>
                  </a:lnTo>
                  <a:lnTo>
                    <a:pt x="16139" y="16666"/>
                  </a:lnTo>
                  <a:lnTo>
                    <a:pt x="16283" y="16609"/>
                  </a:lnTo>
                  <a:lnTo>
                    <a:pt x="16417" y="16542"/>
                  </a:lnTo>
                  <a:lnTo>
                    <a:pt x="16551" y="16475"/>
                  </a:lnTo>
                  <a:lnTo>
                    <a:pt x="16685" y="16398"/>
                  </a:lnTo>
                  <a:lnTo>
                    <a:pt x="16819" y="16321"/>
                  </a:lnTo>
                  <a:lnTo>
                    <a:pt x="16944" y="16226"/>
                  </a:lnTo>
                  <a:lnTo>
                    <a:pt x="17059" y="16139"/>
                  </a:lnTo>
                  <a:lnTo>
                    <a:pt x="17174" y="16034"/>
                  </a:lnTo>
                  <a:lnTo>
                    <a:pt x="17289" y="15929"/>
                  </a:lnTo>
                  <a:lnTo>
                    <a:pt x="17384" y="15823"/>
                  </a:lnTo>
                  <a:lnTo>
                    <a:pt x="17490" y="15708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35"/>
                  </a:lnTo>
                  <a:lnTo>
                    <a:pt x="17825" y="15201"/>
                  </a:lnTo>
                  <a:lnTo>
                    <a:pt x="17902" y="1506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3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76"/>
                  </a:lnTo>
                  <a:lnTo>
                    <a:pt x="18199" y="14023"/>
                  </a:lnTo>
                  <a:lnTo>
                    <a:pt x="18208" y="13860"/>
                  </a:lnTo>
                  <a:lnTo>
                    <a:pt x="18208" y="13697"/>
                  </a:lnTo>
                  <a:lnTo>
                    <a:pt x="18208" y="3161"/>
                  </a:lnTo>
                  <a:lnTo>
                    <a:pt x="18208" y="3008"/>
                  </a:lnTo>
                  <a:lnTo>
                    <a:pt x="18199" y="2845"/>
                  </a:lnTo>
                  <a:lnTo>
                    <a:pt x="18170" y="2682"/>
                  </a:lnTo>
                  <a:lnTo>
                    <a:pt x="18151" y="2529"/>
                  </a:lnTo>
                  <a:lnTo>
                    <a:pt x="18112" y="2376"/>
                  </a:lnTo>
                  <a:lnTo>
                    <a:pt x="18064" y="2222"/>
                  </a:lnTo>
                  <a:lnTo>
                    <a:pt x="18017" y="2079"/>
                  </a:lnTo>
                  <a:lnTo>
                    <a:pt x="17959" y="1935"/>
                  </a:lnTo>
                  <a:lnTo>
                    <a:pt x="17902" y="1791"/>
                  </a:lnTo>
                  <a:lnTo>
                    <a:pt x="17825" y="1657"/>
                  </a:lnTo>
                  <a:lnTo>
                    <a:pt x="17748" y="1523"/>
                  </a:lnTo>
                  <a:lnTo>
                    <a:pt x="17672" y="1399"/>
                  </a:lnTo>
                  <a:lnTo>
                    <a:pt x="17586" y="1274"/>
                  </a:lnTo>
                  <a:lnTo>
                    <a:pt x="17490" y="1159"/>
                  </a:lnTo>
                  <a:lnTo>
                    <a:pt x="17384" y="1044"/>
                  </a:lnTo>
                  <a:lnTo>
                    <a:pt x="17289" y="929"/>
                  </a:lnTo>
                  <a:lnTo>
                    <a:pt x="17174" y="824"/>
                  </a:lnTo>
                  <a:lnTo>
                    <a:pt x="17059" y="728"/>
                  </a:lnTo>
                  <a:lnTo>
                    <a:pt x="16944" y="632"/>
                  </a:lnTo>
                  <a:lnTo>
                    <a:pt x="16819" y="546"/>
                  </a:lnTo>
                  <a:lnTo>
                    <a:pt x="16685" y="460"/>
                  </a:lnTo>
                  <a:lnTo>
                    <a:pt x="16551" y="383"/>
                  </a:lnTo>
                  <a:lnTo>
                    <a:pt x="16417" y="316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44"/>
                  </a:lnTo>
                  <a:lnTo>
                    <a:pt x="15842" y="106"/>
                  </a:lnTo>
                  <a:lnTo>
                    <a:pt x="15689" y="67"/>
                  </a:lnTo>
                  <a:lnTo>
                    <a:pt x="15526" y="39"/>
                  </a:lnTo>
                  <a:lnTo>
                    <a:pt x="15373" y="19"/>
                  </a:lnTo>
                  <a:lnTo>
                    <a:pt x="15210" y="10"/>
                  </a:lnTo>
                  <a:lnTo>
                    <a:pt x="15047" y="0"/>
                  </a:lnTo>
                  <a:close/>
                </a:path>
              </a:pathLst>
            </a:custGeom>
            <a:solidFill>
              <a:srgbClr val="FFC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83;p16">
              <a:extLst>
                <a:ext uri="{FF2B5EF4-FFF2-40B4-BE49-F238E27FC236}">
                  <a16:creationId xmlns:a16="http://schemas.microsoft.com/office/drawing/2014/main" id="{53FA792B-D38C-420A-B2AF-97877435A6C0}"/>
                </a:ext>
              </a:extLst>
            </p:cNvPr>
            <p:cNvSpPr/>
            <p:nvPr/>
          </p:nvSpPr>
          <p:spPr>
            <a:xfrm>
              <a:off x="3800446" y="2855300"/>
              <a:ext cx="646465" cy="598182"/>
            </a:xfrm>
            <a:custGeom>
              <a:avLst/>
              <a:gdLst/>
              <a:ahLst/>
              <a:cxnLst/>
              <a:rect l="l" t="t" r="r" b="b"/>
              <a:pathLst>
                <a:path w="18209" h="16849" extrusionOk="0">
                  <a:moveTo>
                    <a:pt x="2998" y="0"/>
                  </a:moveTo>
                  <a:lnTo>
                    <a:pt x="2835" y="10"/>
                  </a:lnTo>
                  <a:lnTo>
                    <a:pt x="2672" y="29"/>
                  </a:lnTo>
                  <a:lnTo>
                    <a:pt x="2519" y="58"/>
                  </a:lnTo>
                  <a:lnTo>
                    <a:pt x="2366" y="96"/>
                  </a:lnTo>
                  <a:lnTo>
                    <a:pt x="2213" y="13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07"/>
                  </a:lnTo>
                  <a:lnTo>
                    <a:pt x="1648" y="374"/>
                  </a:lnTo>
                  <a:lnTo>
                    <a:pt x="1514" y="450"/>
                  </a:lnTo>
                  <a:lnTo>
                    <a:pt x="1389" y="537"/>
                  </a:lnTo>
                  <a:lnTo>
                    <a:pt x="1265" y="623"/>
                  </a:lnTo>
                  <a:lnTo>
                    <a:pt x="1150" y="719"/>
                  </a:lnTo>
                  <a:lnTo>
                    <a:pt x="1035" y="814"/>
                  </a:lnTo>
                  <a:lnTo>
                    <a:pt x="920" y="920"/>
                  </a:lnTo>
                  <a:lnTo>
                    <a:pt x="814" y="1035"/>
                  </a:lnTo>
                  <a:lnTo>
                    <a:pt x="719" y="1150"/>
                  </a:lnTo>
                  <a:lnTo>
                    <a:pt x="623" y="1264"/>
                  </a:lnTo>
                  <a:lnTo>
                    <a:pt x="537" y="1389"/>
                  </a:lnTo>
                  <a:lnTo>
                    <a:pt x="450" y="1523"/>
                  </a:lnTo>
                  <a:lnTo>
                    <a:pt x="374" y="1648"/>
                  </a:lnTo>
                  <a:lnTo>
                    <a:pt x="307" y="1791"/>
                  </a:lnTo>
                  <a:lnTo>
                    <a:pt x="249" y="1925"/>
                  </a:lnTo>
                  <a:lnTo>
                    <a:pt x="192" y="2069"/>
                  </a:lnTo>
                  <a:lnTo>
                    <a:pt x="134" y="2222"/>
                  </a:lnTo>
                  <a:lnTo>
                    <a:pt x="96" y="2366"/>
                  </a:lnTo>
                  <a:lnTo>
                    <a:pt x="58" y="2519"/>
                  </a:lnTo>
                  <a:lnTo>
                    <a:pt x="29" y="2672"/>
                  </a:lnTo>
                  <a:lnTo>
                    <a:pt x="10" y="2835"/>
                  </a:lnTo>
                  <a:lnTo>
                    <a:pt x="0" y="2998"/>
                  </a:lnTo>
                  <a:lnTo>
                    <a:pt x="0" y="3161"/>
                  </a:lnTo>
                  <a:lnTo>
                    <a:pt x="0" y="13687"/>
                  </a:lnTo>
                  <a:lnTo>
                    <a:pt x="0" y="13850"/>
                  </a:lnTo>
                  <a:lnTo>
                    <a:pt x="10" y="14013"/>
                  </a:lnTo>
                  <a:lnTo>
                    <a:pt x="29" y="1416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2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57"/>
                  </a:lnTo>
                  <a:lnTo>
                    <a:pt x="374" y="15191"/>
                  </a:lnTo>
                  <a:lnTo>
                    <a:pt x="450" y="1532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699"/>
                  </a:lnTo>
                  <a:lnTo>
                    <a:pt x="814" y="15814"/>
                  </a:lnTo>
                  <a:lnTo>
                    <a:pt x="920" y="15919"/>
                  </a:lnTo>
                  <a:lnTo>
                    <a:pt x="1035" y="16024"/>
                  </a:lnTo>
                  <a:lnTo>
                    <a:pt x="1150" y="16130"/>
                  </a:lnTo>
                  <a:lnTo>
                    <a:pt x="1265" y="16225"/>
                  </a:lnTo>
                  <a:lnTo>
                    <a:pt x="1389" y="16312"/>
                  </a:lnTo>
                  <a:lnTo>
                    <a:pt x="1514" y="16388"/>
                  </a:lnTo>
                  <a:lnTo>
                    <a:pt x="1648" y="16465"/>
                  </a:lnTo>
                  <a:lnTo>
                    <a:pt x="1791" y="16542"/>
                  </a:lnTo>
                  <a:lnTo>
                    <a:pt x="1925" y="16599"/>
                  </a:lnTo>
                  <a:lnTo>
                    <a:pt x="2069" y="16656"/>
                  </a:lnTo>
                  <a:lnTo>
                    <a:pt x="2213" y="16704"/>
                  </a:lnTo>
                  <a:lnTo>
                    <a:pt x="2366" y="16752"/>
                  </a:lnTo>
                  <a:lnTo>
                    <a:pt x="2519" y="16781"/>
                  </a:lnTo>
                  <a:lnTo>
                    <a:pt x="2672" y="16810"/>
                  </a:lnTo>
                  <a:lnTo>
                    <a:pt x="2835" y="16829"/>
                  </a:lnTo>
                  <a:lnTo>
                    <a:pt x="2998" y="16848"/>
                  </a:lnTo>
                  <a:lnTo>
                    <a:pt x="15210" y="16848"/>
                  </a:lnTo>
                  <a:lnTo>
                    <a:pt x="15373" y="16829"/>
                  </a:lnTo>
                  <a:lnTo>
                    <a:pt x="15526" y="16810"/>
                  </a:lnTo>
                  <a:lnTo>
                    <a:pt x="15689" y="16781"/>
                  </a:lnTo>
                  <a:lnTo>
                    <a:pt x="15842" y="16752"/>
                  </a:lnTo>
                  <a:lnTo>
                    <a:pt x="15986" y="16704"/>
                  </a:lnTo>
                  <a:lnTo>
                    <a:pt x="16139" y="16656"/>
                  </a:lnTo>
                  <a:lnTo>
                    <a:pt x="16283" y="16599"/>
                  </a:lnTo>
                  <a:lnTo>
                    <a:pt x="16417" y="16542"/>
                  </a:lnTo>
                  <a:lnTo>
                    <a:pt x="16551" y="16465"/>
                  </a:lnTo>
                  <a:lnTo>
                    <a:pt x="16685" y="16388"/>
                  </a:lnTo>
                  <a:lnTo>
                    <a:pt x="16819" y="16312"/>
                  </a:lnTo>
                  <a:lnTo>
                    <a:pt x="16944" y="16225"/>
                  </a:lnTo>
                  <a:lnTo>
                    <a:pt x="17059" y="16130"/>
                  </a:lnTo>
                  <a:lnTo>
                    <a:pt x="17174" y="16024"/>
                  </a:lnTo>
                  <a:lnTo>
                    <a:pt x="17289" y="15919"/>
                  </a:lnTo>
                  <a:lnTo>
                    <a:pt x="17384" y="15814"/>
                  </a:lnTo>
                  <a:lnTo>
                    <a:pt x="17490" y="15699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25"/>
                  </a:lnTo>
                  <a:lnTo>
                    <a:pt x="17825" y="15191"/>
                  </a:lnTo>
                  <a:lnTo>
                    <a:pt x="17902" y="1505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2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66"/>
                  </a:lnTo>
                  <a:lnTo>
                    <a:pt x="18199" y="14013"/>
                  </a:lnTo>
                  <a:lnTo>
                    <a:pt x="18208" y="13850"/>
                  </a:lnTo>
                  <a:lnTo>
                    <a:pt x="18208" y="13687"/>
                  </a:lnTo>
                  <a:lnTo>
                    <a:pt x="18208" y="3161"/>
                  </a:lnTo>
                  <a:lnTo>
                    <a:pt x="18208" y="2998"/>
                  </a:lnTo>
                  <a:lnTo>
                    <a:pt x="18199" y="2835"/>
                  </a:lnTo>
                  <a:lnTo>
                    <a:pt x="18170" y="2672"/>
                  </a:lnTo>
                  <a:lnTo>
                    <a:pt x="18151" y="2519"/>
                  </a:lnTo>
                  <a:lnTo>
                    <a:pt x="18112" y="2366"/>
                  </a:lnTo>
                  <a:lnTo>
                    <a:pt x="18064" y="2222"/>
                  </a:lnTo>
                  <a:lnTo>
                    <a:pt x="18017" y="2069"/>
                  </a:lnTo>
                  <a:lnTo>
                    <a:pt x="17959" y="1925"/>
                  </a:lnTo>
                  <a:lnTo>
                    <a:pt x="17902" y="1791"/>
                  </a:lnTo>
                  <a:lnTo>
                    <a:pt x="17825" y="1648"/>
                  </a:lnTo>
                  <a:lnTo>
                    <a:pt x="17748" y="1523"/>
                  </a:lnTo>
                  <a:lnTo>
                    <a:pt x="17672" y="1389"/>
                  </a:lnTo>
                  <a:lnTo>
                    <a:pt x="17586" y="1264"/>
                  </a:lnTo>
                  <a:lnTo>
                    <a:pt x="17490" y="1150"/>
                  </a:lnTo>
                  <a:lnTo>
                    <a:pt x="17384" y="1035"/>
                  </a:lnTo>
                  <a:lnTo>
                    <a:pt x="17289" y="920"/>
                  </a:lnTo>
                  <a:lnTo>
                    <a:pt x="17174" y="814"/>
                  </a:lnTo>
                  <a:lnTo>
                    <a:pt x="17059" y="719"/>
                  </a:lnTo>
                  <a:lnTo>
                    <a:pt x="16944" y="623"/>
                  </a:lnTo>
                  <a:lnTo>
                    <a:pt x="16819" y="537"/>
                  </a:lnTo>
                  <a:lnTo>
                    <a:pt x="16685" y="450"/>
                  </a:lnTo>
                  <a:lnTo>
                    <a:pt x="16551" y="374"/>
                  </a:lnTo>
                  <a:lnTo>
                    <a:pt x="16417" y="307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34"/>
                  </a:lnTo>
                  <a:lnTo>
                    <a:pt x="15842" y="96"/>
                  </a:lnTo>
                  <a:lnTo>
                    <a:pt x="15689" y="58"/>
                  </a:lnTo>
                  <a:lnTo>
                    <a:pt x="15526" y="29"/>
                  </a:lnTo>
                  <a:lnTo>
                    <a:pt x="15373" y="10"/>
                  </a:lnTo>
                  <a:lnTo>
                    <a:pt x="152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84;p16">
              <a:extLst>
                <a:ext uri="{FF2B5EF4-FFF2-40B4-BE49-F238E27FC236}">
                  <a16:creationId xmlns:a16="http://schemas.microsoft.com/office/drawing/2014/main" id="{5E665EE6-FACF-44E0-82E0-42070FBB4FE1}"/>
                </a:ext>
              </a:extLst>
            </p:cNvPr>
            <p:cNvSpPr/>
            <p:nvPr/>
          </p:nvSpPr>
          <p:spPr>
            <a:xfrm>
              <a:off x="3719503" y="3788348"/>
              <a:ext cx="801540" cy="53076"/>
            </a:xfrm>
            <a:custGeom>
              <a:avLst/>
              <a:gdLst/>
              <a:ahLst/>
              <a:cxnLst/>
              <a:rect l="l" t="t" r="r" b="b"/>
              <a:pathLst>
                <a:path w="22577" h="1495" extrusionOk="0">
                  <a:moveTo>
                    <a:pt x="1" y="0"/>
                  </a:moveTo>
                  <a:lnTo>
                    <a:pt x="1" y="364"/>
                  </a:lnTo>
                  <a:lnTo>
                    <a:pt x="10" y="479"/>
                  </a:lnTo>
                  <a:lnTo>
                    <a:pt x="29" y="594"/>
                  </a:lnTo>
                  <a:lnTo>
                    <a:pt x="49" y="700"/>
                  </a:lnTo>
                  <a:lnTo>
                    <a:pt x="87" y="805"/>
                  </a:lnTo>
                  <a:lnTo>
                    <a:pt x="135" y="901"/>
                  </a:lnTo>
                  <a:lnTo>
                    <a:pt x="192" y="997"/>
                  </a:lnTo>
                  <a:lnTo>
                    <a:pt x="259" y="1083"/>
                  </a:lnTo>
                  <a:lnTo>
                    <a:pt x="336" y="1159"/>
                  </a:lnTo>
                  <a:lnTo>
                    <a:pt x="412" y="1236"/>
                  </a:lnTo>
                  <a:lnTo>
                    <a:pt x="499" y="1303"/>
                  </a:lnTo>
                  <a:lnTo>
                    <a:pt x="594" y="1361"/>
                  </a:lnTo>
                  <a:lnTo>
                    <a:pt x="690" y="1399"/>
                  </a:lnTo>
                  <a:lnTo>
                    <a:pt x="796" y="1437"/>
                  </a:lnTo>
                  <a:lnTo>
                    <a:pt x="901" y="1466"/>
                  </a:lnTo>
                  <a:lnTo>
                    <a:pt x="1016" y="1485"/>
                  </a:lnTo>
                  <a:lnTo>
                    <a:pt x="1131" y="1495"/>
                  </a:lnTo>
                  <a:lnTo>
                    <a:pt x="21446" y="1495"/>
                  </a:lnTo>
                  <a:lnTo>
                    <a:pt x="21561" y="1485"/>
                  </a:lnTo>
                  <a:lnTo>
                    <a:pt x="21676" y="1466"/>
                  </a:lnTo>
                  <a:lnTo>
                    <a:pt x="21781" y="1437"/>
                  </a:lnTo>
                  <a:lnTo>
                    <a:pt x="21887" y="1399"/>
                  </a:lnTo>
                  <a:lnTo>
                    <a:pt x="21982" y="1361"/>
                  </a:lnTo>
                  <a:lnTo>
                    <a:pt x="22078" y="1303"/>
                  </a:lnTo>
                  <a:lnTo>
                    <a:pt x="22164" y="1236"/>
                  </a:lnTo>
                  <a:lnTo>
                    <a:pt x="22241" y="1159"/>
                  </a:lnTo>
                  <a:lnTo>
                    <a:pt x="22318" y="1083"/>
                  </a:lnTo>
                  <a:lnTo>
                    <a:pt x="22375" y="997"/>
                  </a:lnTo>
                  <a:lnTo>
                    <a:pt x="22433" y="901"/>
                  </a:lnTo>
                  <a:lnTo>
                    <a:pt x="22480" y="805"/>
                  </a:lnTo>
                  <a:lnTo>
                    <a:pt x="22519" y="700"/>
                  </a:lnTo>
                  <a:lnTo>
                    <a:pt x="22547" y="594"/>
                  </a:lnTo>
                  <a:lnTo>
                    <a:pt x="22567" y="479"/>
                  </a:lnTo>
                  <a:lnTo>
                    <a:pt x="22576" y="364"/>
                  </a:lnTo>
                  <a:lnTo>
                    <a:pt x="225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85;p16">
              <a:extLst>
                <a:ext uri="{FF2B5EF4-FFF2-40B4-BE49-F238E27FC236}">
                  <a16:creationId xmlns:a16="http://schemas.microsoft.com/office/drawing/2014/main" id="{83DA1CAD-2AB1-4178-8BA7-355DDB9318D0}"/>
                </a:ext>
              </a:extLst>
            </p:cNvPr>
            <p:cNvSpPr/>
            <p:nvPr/>
          </p:nvSpPr>
          <p:spPr>
            <a:xfrm>
              <a:off x="4092516" y="3810110"/>
              <a:ext cx="57514" cy="833492"/>
            </a:xfrm>
            <a:custGeom>
              <a:avLst/>
              <a:gdLst/>
              <a:ahLst/>
              <a:cxnLst/>
              <a:rect l="l" t="t" r="r" b="b"/>
              <a:pathLst>
                <a:path w="1620" h="23477" extrusionOk="0">
                  <a:moveTo>
                    <a:pt x="1" y="0"/>
                  </a:moveTo>
                  <a:lnTo>
                    <a:pt x="1" y="23476"/>
                  </a:lnTo>
                  <a:lnTo>
                    <a:pt x="1619" y="23476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86;p16">
              <a:extLst>
                <a:ext uri="{FF2B5EF4-FFF2-40B4-BE49-F238E27FC236}">
                  <a16:creationId xmlns:a16="http://schemas.microsoft.com/office/drawing/2014/main" id="{2383A7A6-B3DA-4781-9E50-90681A8C0338}"/>
                </a:ext>
              </a:extLst>
            </p:cNvPr>
            <p:cNvSpPr/>
            <p:nvPr/>
          </p:nvSpPr>
          <p:spPr>
            <a:xfrm>
              <a:off x="3850077" y="4555143"/>
              <a:ext cx="547520" cy="147264"/>
            </a:xfrm>
            <a:custGeom>
              <a:avLst/>
              <a:gdLst/>
              <a:ahLst/>
              <a:cxnLst/>
              <a:rect l="l" t="t" r="r" b="b"/>
              <a:pathLst>
                <a:path w="15422" h="4148" extrusionOk="0">
                  <a:moveTo>
                    <a:pt x="3937" y="0"/>
                  </a:moveTo>
                  <a:lnTo>
                    <a:pt x="3726" y="19"/>
                  </a:lnTo>
                  <a:lnTo>
                    <a:pt x="3516" y="48"/>
                  </a:lnTo>
                  <a:lnTo>
                    <a:pt x="3315" y="77"/>
                  </a:lnTo>
                  <a:lnTo>
                    <a:pt x="3113" y="125"/>
                  </a:lnTo>
                  <a:lnTo>
                    <a:pt x="2912" y="182"/>
                  </a:lnTo>
                  <a:lnTo>
                    <a:pt x="2721" y="249"/>
                  </a:lnTo>
                  <a:lnTo>
                    <a:pt x="2539" y="326"/>
                  </a:lnTo>
                  <a:lnTo>
                    <a:pt x="2347" y="402"/>
                  </a:lnTo>
                  <a:lnTo>
                    <a:pt x="2175" y="498"/>
                  </a:lnTo>
                  <a:lnTo>
                    <a:pt x="2002" y="594"/>
                  </a:lnTo>
                  <a:lnTo>
                    <a:pt x="1830" y="709"/>
                  </a:lnTo>
                  <a:lnTo>
                    <a:pt x="1667" y="824"/>
                  </a:lnTo>
                  <a:lnTo>
                    <a:pt x="1514" y="948"/>
                  </a:lnTo>
                  <a:lnTo>
                    <a:pt x="1361" y="1073"/>
                  </a:lnTo>
                  <a:lnTo>
                    <a:pt x="1217" y="1217"/>
                  </a:lnTo>
                  <a:lnTo>
                    <a:pt x="1073" y="1360"/>
                  </a:lnTo>
                  <a:lnTo>
                    <a:pt x="949" y="1513"/>
                  </a:lnTo>
                  <a:lnTo>
                    <a:pt x="824" y="1667"/>
                  </a:lnTo>
                  <a:lnTo>
                    <a:pt x="709" y="1830"/>
                  </a:lnTo>
                  <a:lnTo>
                    <a:pt x="594" y="2002"/>
                  </a:lnTo>
                  <a:lnTo>
                    <a:pt x="499" y="2174"/>
                  </a:lnTo>
                  <a:lnTo>
                    <a:pt x="403" y="2347"/>
                  </a:lnTo>
                  <a:lnTo>
                    <a:pt x="326" y="2538"/>
                  </a:lnTo>
                  <a:lnTo>
                    <a:pt x="250" y="2720"/>
                  </a:lnTo>
                  <a:lnTo>
                    <a:pt x="183" y="2912"/>
                  </a:lnTo>
                  <a:lnTo>
                    <a:pt x="125" y="3113"/>
                  </a:lnTo>
                  <a:lnTo>
                    <a:pt x="77" y="3314"/>
                  </a:lnTo>
                  <a:lnTo>
                    <a:pt x="48" y="3515"/>
                  </a:lnTo>
                  <a:lnTo>
                    <a:pt x="20" y="3726"/>
                  </a:lnTo>
                  <a:lnTo>
                    <a:pt x="1" y="3937"/>
                  </a:lnTo>
                  <a:lnTo>
                    <a:pt x="1" y="4147"/>
                  </a:lnTo>
                  <a:lnTo>
                    <a:pt x="1274" y="4147"/>
                  </a:lnTo>
                  <a:lnTo>
                    <a:pt x="1274" y="4004"/>
                  </a:lnTo>
                  <a:lnTo>
                    <a:pt x="1284" y="3860"/>
                  </a:lnTo>
                  <a:lnTo>
                    <a:pt x="1303" y="3707"/>
                  </a:lnTo>
                  <a:lnTo>
                    <a:pt x="1332" y="3573"/>
                  </a:lnTo>
                  <a:lnTo>
                    <a:pt x="1361" y="3429"/>
                  </a:lnTo>
                  <a:lnTo>
                    <a:pt x="1399" y="3295"/>
                  </a:lnTo>
                  <a:lnTo>
                    <a:pt x="1447" y="3161"/>
                  </a:lnTo>
                  <a:lnTo>
                    <a:pt x="1504" y="3027"/>
                  </a:lnTo>
                  <a:lnTo>
                    <a:pt x="1562" y="2902"/>
                  </a:lnTo>
                  <a:lnTo>
                    <a:pt x="1619" y="2778"/>
                  </a:lnTo>
                  <a:lnTo>
                    <a:pt x="1686" y="2663"/>
                  </a:lnTo>
                  <a:lnTo>
                    <a:pt x="1763" y="2538"/>
                  </a:lnTo>
                  <a:lnTo>
                    <a:pt x="1849" y="2433"/>
                  </a:lnTo>
                  <a:lnTo>
                    <a:pt x="1935" y="2318"/>
                  </a:lnTo>
                  <a:lnTo>
                    <a:pt x="2022" y="2213"/>
                  </a:lnTo>
                  <a:lnTo>
                    <a:pt x="2117" y="2117"/>
                  </a:lnTo>
                  <a:lnTo>
                    <a:pt x="2213" y="2021"/>
                  </a:lnTo>
                  <a:lnTo>
                    <a:pt x="2318" y="1935"/>
                  </a:lnTo>
                  <a:lnTo>
                    <a:pt x="2433" y="1849"/>
                  </a:lnTo>
                  <a:lnTo>
                    <a:pt x="2539" y="1763"/>
                  </a:lnTo>
                  <a:lnTo>
                    <a:pt x="2663" y="1686"/>
                  </a:lnTo>
                  <a:lnTo>
                    <a:pt x="2778" y="1619"/>
                  </a:lnTo>
                  <a:lnTo>
                    <a:pt x="2903" y="1561"/>
                  </a:lnTo>
                  <a:lnTo>
                    <a:pt x="3027" y="1504"/>
                  </a:lnTo>
                  <a:lnTo>
                    <a:pt x="3161" y="1446"/>
                  </a:lnTo>
                  <a:lnTo>
                    <a:pt x="3295" y="1399"/>
                  </a:lnTo>
                  <a:lnTo>
                    <a:pt x="3430" y="1360"/>
                  </a:lnTo>
                  <a:lnTo>
                    <a:pt x="3573" y="1331"/>
                  </a:lnTo>
                  <a:lnTo>
                    <a:pt x="3707" y="1303"/>
                  </a:lnTo>
                  <a:lnTo>
                    <a:pt x="3851" y="1284"/>
                  </a:lnTo>
                  <a:lnTo>
                    <a:pt x="4004" y="1274"/>
                  </a:lnTo>
                  <a:lnTo>
                    <a:pt x="11418" y="1274"/>
                  </a:lnTo>
                  <a:lnTo>
                    <a:pt x="11561" y="1284"/>
                  </a:lnTo>
                  <a:lnTo>
                    <a:pt x="11705" y="1303"/>
                  </a:lnTo>
                  <a:lnTo>
                    <a:pt x="11849" y="1331"/>
                  </a:lnTo>
                  <a:lnTo>
                    <a:pt x="11992" y="1360"/>
                  </a:lnTo>
                  <a:lnTo>
                    <a:pt x="12126" y="1399"/>
                  </a:lnTo>
                  <a:lnTo>
                    <a:pt x="12261" y="1446"/>
                  </a:lnTo>
                  <a:lnTo>
                    <a:pt x="12395" y="1504"/>
                  </a:lnTo>
                  <a:lnTo>
                    <a:pt x="12519" y="1561"/>
                  </a:lnTo>
                  <a:lnTo>
                    <a:pt x="12644" y="1619"/>
                  </a:lnTo>
                  <a:lnTo>
                    <a:pt x="12759" y="1686"/>
                  </a:lnTo>
                  <a:lnTo>
                    <a:pt x="12883" y="1763"/>
                  </a:lnTo>
                  <a:lnTo>
                    <a:pt x="12988" y="1849"/>
                  </a:lnTo>
                  <a:lnTo>
                    <a:pt x="13103" y="1935"/>
                  </a:lnTo>
                  <a:lnTo>
                    <a:pt x="13209" y="2021"/>
                  </a:lnTo>
                  <a:lnTo>
                    <a:pt x="13305" y="2117"/>
                  </a:lnTo>
                  <a:lnTo>
                    <a:pt x="13400" y="2213"/>
                  </a:lnTo>
                  <a:lnTo>
                    <a:pt x="13487" y="2318"/>
                  </a:lnTo>
                  <a:lnTo>
                    <a:pt x="13573" y="2433"/>
                  </a:lnTo>
                  <a:lnTo>
                    <a:pt x="13659" y="2538"/>
                  </a:lnTo>
                  <a:lnTo>
                    <a:pt x="13726" y="2663"/>
                  </a:lnTo>
                  <a:lnTo>
                    <a:pt x="13803" y="2778"/>
                  </a:lnTo>
                  <a:lnTo>
                    <a:pt x="13860" y="2902"/>
                  </a:lnTo>
                  <a:lnTo>
                    <a:pt x="13918" y="3027"/>
                  </a:lnTo>
                  <a:lnTo>
                    <a:pt x="13975" y="3161"/>
                  </a:lnTo>
                  <a:lnTo>
                    <a:pt x="14013" y="3295"/>
                  </a:lnTo>
                  <a:lnTo>
                    <a:pt x="14061" y="3429"/>
                  </a:lnTo>
                  <a:lnTo>
                    <a:pt x="14090" y="3573"/>
                  </a:lnTo>
                  <a:lnTo>
                    <a:pt x="14119" y="3707"/>
                  </a:lnTo>
                  <a:lnTo>
                    <a:pt x="14128" y="3860"/>
                  </a:lnTo>
                  <a:lnTo>
                    <a:pt x="14147" y="4004"/>
                  </a:lnTo>
                  <a:lnTo>
                    <a:pt x="14147" y="4147"/>
                  </a:lnTo>
                  <a:lnTo>
                    <a:pt x="15421" y="4147"/>
                  </a:lnTo>
                  <a:lnTo>
                    <a:pt x="15421" y="3937"/>
                  </a:lnTo>
                  <a:lnTo>
                    <a:pt x="15402" y="3726"/>
                  </a:lnTo>
                  <a:lnTo>
                    <a:pt x="15373" y="3515"/>
                  </a:lnTo>
                  <a:lnTo>
                    <a:pt x="15335" y="3314"/>
                  </a:lnTo>
                  <a:lnTo>
                    <a:pt x="15297" y="3113"/>
                  </a:lnTo>
                  <a:lnTo>
                    <a:pt x="15239" y="2912"/>
                  </a:lnTo>
                  <a:lnTo>
                    <a:pt x="15172" y="2720"/>
                  </a:lnTo>
                  <a:lnTo>
                    <a:pt x="15096" y="2538"/>
                  </a:lnTo>
                  <a:lnTo>
                    <a:pt x="15009" y="2347"/>
                  </a:lnTo>
                  <a:lnTo>
                    <a:pt x="14923" y="2174"/>
                  </a:lnTo>
                  <a:lnTo>
                    <a:pt x="14818" y="2002"/>
                  </a:lnTo>
                  <a:lnTo>
                    <a:pt x="14713" y="1830"/>
                  </a:lnTo>
                  <a:lnTo>
                    <a:pt x="14598" y="1667"/>
                  </a:lnTo>
                  <a:lnTo>
                    <a:pt x="14473" y="1513"/>
                  </a:lnTo>
                  <a:lnTo>
                    <a:pt x="14349" y="1360"/>
                  </a:lnTo>
                  <a:lnTo>
                    <a:pt x="14205" y="1217"/>
                  </a:lnTo>
                  <a:lnTo>
                    <a:pt x="14061" y="1073"/>
                  </a:lnTo>
                  <a:lnTo>
                    <a:pt x="13908" y="948"/>
                  </a:lnTo>
                  <a:lnTo>
                    <a:pt x="13755" y="824"/>
                  </a:lnTo>
                  <a:lnTo>
                    <a:pt x="13592" y="709"/>
                  </a:lnTo>
                  <a:lnTo>
                    <a:pt x="13420" y="594"/>
                  </a:lnTo>
                  <a:lnTo>
                    <a:pt x="13247" y="498"/>
                  </a:lnTo>
                  <a:lnTo>
                    <a:pt x="13075" y="402"/>
                  </a:lnTo>
                  <a:lnTo>
                    <a:pt x="12883" y="326"/>
                  </a:lnTo>
                  <a:lnTo>
                    <a:pt x="12701" y="249"/>
                  </a:lnTo>
                  <a:lnTo>
                    <a:pt x="12510" y="182"/>
                  </a:lnTo>
                  <a:lnTo>
                    <a:pt x="12308" y="125"/>
                  </a:lnTo>
                  <a:lnTo>
                    <a:pt x="12107" y="77"/>
                  </a:lnTo>
                  <a:lnTo>
                    <a:pt x="11906" y="48"/>
                  </a:lnTo>
                  <a:lnTo>
                    <a:pt x="11695" y="19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87;p16">
              <a:extLst>
                <a:ext uri="{FF2B5EF4-FFF2-40B4-BE49-F238E27FC236}">
                  <a16:creationId xmlns:a16="http://schemas.microsoft.com/office/drawing/2014/main" id="{2F480269-26A4-473E-989C-AD9ABB32EFE5}"/>
                </a:ext>
              </a:extLst>
            </p:cNvPr>
            <p:cNvSpPr/>
            <p:nvPr/>
          </p:nvSpPr>
          <p:spPr>
            <a:xfrm>
              <a:off x="4055133" y="3801270"/>
              <a:ext cx="124827" cy="226151"/>
            </a:xfrm>
            <a:custGeom>
              <a:avLst/>
              <a:gdLst/>
              <a:ahLst/>
              <a:cxnLst/>
              <a:rect l="l" t="t" r="r" b="b"/>
              <a:pathLst>
                <a:path w="3516" h="6370" extrusionOk="0">
                  <a:moveTo>
                    <a:pt x="0" y="0"/>
                  </a:moveTo>
                  <a:lnTo>
                    <a:pt x="671" y="6370"/>
                  </a:lnTo>
                  <a:lnTo>
                    <a:pt x="2854" y="6370"/>
                  </a:lnTo>
                  <a:lnTo>
                    <a:pt x="35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88;p16">
              <a:extLst>
                <a:ext uri="{FF2B5EF4-FFF2-40B4-BE49-F238E27FC236}">
                  <a16:creationId xmlns:a16="http://schemas.microsoft.com/office/drawing/2014/main" id="{0C204D87-9E31-463C-835E-3BEAF64E4A67}"/>
                </a:ext>
              </a:extLst>
            </p:cNvPr>
            <p:cNvSpPr/>
            <p:nvPr/>
          </p:nvSpPr>
          <p:spPr>
            <a:xfrm>
              <a:off x="3691634" y="3674104"/>
              <a:ext cx="859338" cy="127205"/>
            </a:xfrm>
            <a:custGeom>
              <a:avLst/>
              <a:gdLst/>
              <a:ahLst/>
              <a:cxnLst/>
              <a:rect l="l" t="t" r="r" b="b"/>
              <a:pathLst>
                <a:path w="24205" h="3583" extrusionOk="0">
                  <a:moveTo>
                    <a:pt x="3448" y="0"/>
                  </a:moveTo>
                  <a:lnTo>
                    <a:pt x="3266" y="10"/>
                  </a:lnTo>
                  <a:lnTo>
                    <a:pt x="3094" y="19"/>
                  </a:lnTo>
                  <a:lnTo>
                    <a:pt x="2922" y="39"/>
                  </a:lnTo>
                  <a:lnTo>
                    <a:pt x="2749" y="67"/>
                  </a:lnTo>
                  <a:lnTo>
                    <a:pt x="2586" y="106"/>
                  </a:lnTo>
                  <a:lnTo>
                    <a:pt x="2423" y="153"/>
                  </a:lnTo>
                  <a:lnTo>
                    <a:pt x="2261" y="211"/>
                  </a:lnTo>
                  <a:lnTo>
                    <a:pt x="2107" y="268"/>
                  </a:lnTo>
                  <a:lnTo>
                    <a:pt x="1954" y="345"/>
                  </a:lnTo>
                  <a:lnTo>
                    <a:pt x="1801" y="412"/>
                  </a:lnTo>
                  <a:lnTo>
                    <a:pt x="1657" y="498"/>
                  </a:lnTo>
                  <a:lnTo>
                    <a:pt x="1523" y="585"/>
                  </a:lnTo>
                  <a:lnTo>
                    <a:pt x="1389" y="680"/>
                  </a:lnTo>
                  <a:lnTo>
                    <a:pt x="1255" y="786"/>
                  </a:lnTo>
                  <a:lnTo>
                    <a:pt x="1130" y="891"/>
                  </a:lnTo>
                  <a:lnTo>
                    <a:pt x="1015" y="1006"/>
                  </a:lnTo>
                  <a:lnTo>
                    <a:pt x="901" y="1130"/>
                  </a:lnTo>
                  <a:lnTo>
                    <a:pt x="786" y="1255"/>
                  </a:lnTo>
                  <a:lnTo>
                    <a:pt x="690" y="1379"/>
                  </a:lnTo>
                  <a:lnTo>
                    <a:pt x="594" y="1523"/>
                  </a:lnTo>
                  <a:lnTo>
                    <a:pt x="498" y="1657"/>
                  </a:lnTo>
                  <a:lnTo>
                    <a:pt x="422" y="1801"/>
                  </a:lnTo>
                  <a:lnTo>
                    <a:pt x="345" y="1954"/>
                  </a:lnTo>
                  <a:lnTo>
                    <a:pt x="278" y="2107"/>
                  </a:lnTo>
                  <a:lnTo>
                    <a:pt x="211" y="2261"/>
                  </a:lnTo>
                  <a:lnTo>
                    <a:pt x="153" y="2424"/>
                  </a:lnTo>
                  <a:lnTo>
                    <a:pt x="115" y="2586"/>
                  </a:lnTo>
                  <a:lnTo>
                    <a:pt x="77" y="2749"/>
                  </a:lnTo>
                  <a:lnTo>
                    <a:pt x="39" y="2922"/>
                  </a:lnTo>
                  <a:lnTo>
                    <a:pt x="19" y="3094"/>
                  </a:lnTo>
                  <a:lnTo>
                    <a:pt x="10" y="3266"/>
                  </a:lnTo>
                  <a:lnTo>
                    <a:pt x="0" y="3439"/>
                  </a:lnTo>
                  <a:lnTo>
                    <a:pt x="0" y="3582"/>
                  </a:lnTo>
                  <a:lnTo>
                    <a:pt x="24204" y="3582"/>
                  </a:lnTo>
                  <a:lnTo>
                    <a:pt x="24204" y="3439"/>
                  </a:lnTo>
                  <a:lnTo>
                    <a:pt x="24194" y="3266"/>
                  </a:lnTo>
                  <a:lnTo>
                    <a:pt x="24185" y="3094"/>
                  </a:lnTo>
                  <a:lnTo>
                    <a:pt x="24166" y="2922"/>
                  </a:lnTo>
                  <a:lnTo>
                    <a:pt x="24127" y="2749"/>
                  </a:lnTo>
                  <a:lnTo>
                    <a:pt x="24089" y="2586"/>
                  </a:lnTo>
                  <a:lnTo>
                    <a:pt x="24041" y="2424"/>
                  </a:lnTo>
                  <a:lnTo>
                    <a:pt x="23993" y="2261"/>
                  </a:lnTo>
                  <a:lnTo>
                    <a:pt x="23926" y="2107"/>
                  </a:lnTo>
                  <a:lnTo>
                    <a:pt x="23859" y="1954"/>
                  </a:lnTo>
                  <a:lnTo>
                    <a:pt x="23783" y="1801"/>
                  </a:lnTo>
                  <a:lnTo>
                    <a:pt x="23706" y="1657"/>
                  </a:lnTo>
                  <a:lnTo>
                    <a:pt x="23610" y="1523"/>
                  </a:lnTo>
                  <a:lnTo>
                    <a:pt x="23514" y="1379"/>
                  </a:lnTo>
                  <a:lnTo>
                    <a:pt x="23419" y="1255"/>
                  </a:lnTo>
                  <a:lnTo>
                    <a:pt x="23304" y="1130"/>
                  </a:lnTo>
                  <a:lnTo>
                    <a:pt x="23189" y="1006"/>
                  </a:lnTo>
                  <a:lnTo>
                    <a:pt x="23074" y="891"/>
                  </a:lnTo>
                  <a:lnTo>
                    <a:pt x="22949" y="786"/>
                  </a:lnTo>
                  <a:lnTo>
                    <a:pt x="22815" y="680"/>
                  </a:lnTo>
                  <a:lnTo>
                    <a:pt x="22681" y="585"/>
                  </a:lnTo>
                  <a:lnTo>
                    <a:pt x="22547" y="498"/>
                  </a:lnTo>
                  <a:lnTo>
                    <a:pt x="22403" y="412"/>
                  </a:lnTo>
                  <a:lnTo>
                    <a:pt x="22250" y="345"/>
                  </a:lnTo>
                  <a:lnTo>
                    <a:pt x="22097" y="268"/>
                  </a:lnTo>
                  <a:lnTo>
                    <a:pt x="21944" y="211"/>
                  </a:lnTo>
                  <a:lnTo>
                    <a:pt x="21781" y="153"/>
                  </a:lnTo>
                  <a:lnTo>
                    <a:pt x="21618" y="106"/>
                  </a:lnTo>
                  <a:lnTo>
                    <a:pt x="21455" y="67"/>
                  </a:lnTo>
                  <a:lnTo>
                    <a:pt x="21283" y="39"/>
                  </a:lnTo>
                  <a:lnTo>
                    <a:pt x="21110" y="19"/>
                  </a:lnTo>
                  <a:lnTo>
                    <a:pt x="20938" y="10"/>
                  </a:lnTo>
                  <a:lnTo>
                    <a:pt x="20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89;p16">
              <a:extLst>
                <a:ext uri="{FF2B5EF4-FFF2-40B4-BE49-F238E27FC236}">
                  <a16:creationId xmlns:a16="http://schemas.microsoft.com/office/drawing/2014/main" id="{17ADD6F7-68F2-47AF-8192-E0064E01E62F}"/>
                </a:ext>
              </a:extLst>
            </p:cNvPr>
            <p:cNvSpPr/>
            <p:nvPr/>
          </p:nvSpPr>
          <p:spPr>
            <a:xfrm>
              <a:off x="4100007" y="3332687"/>
              <a:ext cx="47289" cy="417616"/>
            </a:xfrm>
            <a:custGeom>
              <a:avLst/>
              <a:gdLst/>
              <a:ahLst/>
              <a:cxnLst/>
              <a:rect l="l" t="t" r="r" b="b"/>
              <a:pathLst>
                <a:path w="1332" h="11763" extrusionOk="0">
                  <a:moveTo>
                    <a:pt x="594" y="1"/>
                  </a:moveTo>
                  <a:lnTo>
                    <a:pt x="527" y="10"/>
                  </a:lnTo>
                  <a:lnTo>
                    <a:pt x="470" y="30"/>
                  </a:lnTo>
                  <a:lnTo>
                    <a:pt x="403" y="49"/>
                  </a:lnTo>
                  <a:lnTo>
                    <a:pt x="345" y="77"/>
                  </a:lnTo>
                  <a:lnTo>
                    <a:pt x="297" y="106"/>
                  </a:lnTo>
                  <a:lnTo>
                    <a:pt x="240" y="144"/>
                  </a:lnTo>
                  <a:lnTo>
                    <a:pt x="192" y="192"/>
                  </a:lnTo>
                  <a:lnTo>
                    <a:pt x="154" y="240"/>
                  </a:lnTo>
                  <a:lnTo>
                    <a:pt x="115" y="288"/>
                  </a:lnTo>
                  <a:lnTo>
                    <a:pt x="77" y="346"/>
                  </a:lnTo>
                  <a:lnTo>
                    <a:pt x="48" y="403"/>
                  </a:lnTo>
                  <a:lnTo>
                    <a:pt x="29" y="461"/>
                  </a:lnTo>
                  <a:lnTo>
                    <a:pt x="10" y="528"/>
                  </a:lnTo>
                  <a:lnTo>
                    <a:pt x="0" y="595"/>
                  </a:lnTo>
                  <a:lnTo>
                    <a:pt x="0" y="662"/>
                  </a:lnTo>
                  <a:lnTo>
                    <a:pt x="0" y="11102"/>
                  </a:lnTo>
                  <a:lnTo>
                    <a:pt x="0" y="11169"/>
                  </a:lnTo>
                  <a:lnTo>
                    <a:pt x="10" y="11236"/>
                  </a:lnTo>
                  <a:lnTo>
                    <a:pt x="29" y="11293"/>
                  </a:lnTo>
                  <a:lnTo>
                    <a:pt x="48" y="11360"/>
                  </a:lnTo>
                  <a:lnTo>
                    <a:pt x="77" y="11418"/>
                  </a:lnTo>
                  <a:lnTo>
                    <a:pt x="115" y="11466"/>
                  </a:lnTo>
                  <a:lnTo>
                    <a:pt x="154" y="11523"/>
                  </a:lnTo>
                  <a:lnTo>
                    <a:pt x="192" y="11571"/>
                  </a:lnTo>
                  <a:lnTo>
                    <a:pt x="240" y="11609"/>
                  </a:lnTo>
                  <a:lnTo>
                    <a:pt x="297" y="11648"/>
                  </a:lnTo>
                  <a:lnTo>
                    <a:pt x="345" y="11686"/>
                  </a:lnTo>
                  <a:lnTo>
                    <a:pt x="403" y="11715"/>
                  </a:lnTo>
                  <a:lnTo>
                    <a:pt x="470" y="11734"/>
                  </a:lnTo>
                  <a:lnTo>
                    <a:pt x="527" y="11753"/>
                  </a:lnTo>
                  <a:lnTo>
                    <a:pt x="594" y="11763"/>
                  </a:lnTo>
                  <a:lnTo>
                    <a:pt x="728" y="11763"/>
                  </a:lnTo>
                  <a:lnTo>
                    <a:pt x="795" y="11753"/>
                  </a:lnTo>
                  <a:lnTo>
                    <a:pt x="863" y="11734"/>
                  </a:lnTo>
                  <a:lnTo>
                    <a:pt x="920" y="11715"/>
                  </a:lnTo>
                  <a:lnTo>
                    <a:pt x="977" y="11686"/>
                  </a:lnTo>
                  <a:lnTo>
                    <a:pt x="1035" y="11648"/>
                  </a:lnTo>
                  <a:lnTo>
                    <a:pt x="1092" y="11609"/>
                  </a:lnTo>
                  <a:lnTo>
                    <a:pt x="1131" y="11571"/>
                  </a:lnTo>
                  <a:lnTo>
                    <a:pt x="1179" y="11523"/>
                  </a:lnTo>
                  <a:lnTo>
                    <a:pt x="1217" y="11466"/>
                  </a:lnTo>
                  <a:lnTo>
                    <a:pt x="1246" y="11418"/>
                  </a:lnTo>
                  <a:lnTo>
                    <a:pt x="1274" y="11360"/>
                  </a:lnTo>
                  <a:lnTo>
                    <a:pt x="1303" y="11293"/>
                  </a:lnTo>
                  <a:lnTo>
                    <a:pt x="1313" y="11236"/>
                  </a:lnTo>
                  <a:lnTo>
                    <a:pt x="1322" y="11169"/>
                  </a:lnTo>
                  <a:lnTo>
                    <a:pt x="1332" y="11102"/>
                  </a:lnTo>
                  <a:lnTo>
                    <a:pt x="1332" y="662"/>
                  </a:lnTo>
                  <a:lnTo>
                    <a:pt x="1322" y="595"/>
                  </a:lnTo>
                  <a:lnTo>
                    <a:pt x="1313" y="528"/>
                  </a:lnTo>
                  <a:lnTo>
                    <a:pt x="1303" y="461"/>
                  </a:lnTo>
                  <a:lnTo>
                    <a:pt x="1274" y="403"/>
                  </a:lnTo>
                  <a:lnTo>
                    <a:pt x="1246" y="346"/>
                  </a:lnTo>
                  <a:lnTo>
                    <a:pt x="1217" y="288"/>
                  </a:lnTo>
                  <a:lnTo>
                    <a:pt x="1179" y="240"/>
                  </a:lnTo>
                  <a:lnTo>
                    <a:pt x="1131" y="192"/>
                  </a:lnTo>
                  <a:lnTo>
                    <a:pt x="1092" y="144"/>
                  </a:lnTo>
                  <a:lnTo>
                    <a:pt x="1035" y="106"/>
                  </a:lnTo>
                  <a:lnTo>
                    <a:pt x="977" y="77"/>
                  </a:lnTo>
                  <a:lnTo>
                    <a:pt x="920" y="49"/>
                  </a:lnTo>
                  <a:lnTo>
                    <a:pt x="863" y="30"/>
                  </a:lnTo>
                  <a:lnTo>
                    <a:pt x="795" y="10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90;p16">
              <a:extLst>
                <a:ext uri="{FF2B5EF4-FFF2-40B4-BE49-F238E27FC236}">
                  <a16:creationId xmlns:a16="http://schemas.microsoft.com/office/drawing/2014/main" id="{96A5009B-784F-4FCF-B8F7-F834EF58E602}"/>
                </a:ext>
              </a:extLst>
            </p:cNvPr>
            <p:cNvSpPr/>
            <p:nvPr/>
          </p:nvSpPr>
          <p:spPr>
            <a:xfrm>
              <a:off x="3872514" y="3079030"/>
              <a:ext cx="502644" cy="297227"/>
            </a:xfrm>
            <a:custGeom>
              <a:avLst/>
              <a:gdLst/>
              <a:ahLst/>
              <a:cxnLst/>
              <a:rect l="l" t="t" r="r" b="b"/>
              <a:pathLst>
                <a:path w="14158" h="8372" extrusionOk="0">
                  <a:moveTo>
                    <a:pt x="1227" y="1"/>
                  </a:moveTo>
                  <a:lnTo>
                    <a:pt x="1102" y="10"/>
                  </a:lnTo>
                  <a:lnTo>
                    <a:pt x="978" y="29"/>
                  </a:lnTo>
                  <a:lnTo>
                    <a:pt x="863" y="58"/>
                  </a:lnTo>
                  <a:lnTo>
                    <a:pt x="748" y="96"/>
                  </a:lnTo>
                  <a:lnTo>
                    <a:pt x="642" y="154"/>
                  </a:lnTo>
                  <a:lnTo>
                    <a:pt x="547" y="211"/>
                  </a:lnTo>
                  <a:lnTo>
                    <a:pt x="451" y="288"/>
                  </a:lnTo>
                  <a:lnTo>
                    <a:pt x="365" y="365"/>
                  </a:lnTo>
                  <a:lnTo>
                    <a:pt x="279" y="451"/>
                  </a:lnTo>
                  <a:lnTo>
                    <a:pt x="211" y="546"/>
                  </a:lnTo>
                  <a:lnTo>
                    <a:pt x="154" y="642"/>
                  </a:lnTo>
                  <a:lnTo>
                    <a:pt x="97" y="748"/>
                  </a:lnTo>
                  <a:lnTo>
                    <a:pt x="58" y="863"/>
                  </a:lnTo>
                  <a:lnTo>
                    <a:pt x="29" y="978"/>
                  </a:lnTo>
                  <a:lnTo>
                    <a:pt x="10" y="1102"/>
                  </a:lnTo>
                  <a:lnTo>
                    <a:pt x="1" y="1227"/>
                  </a:lnTo>
                  <a:lnTo>
                    <a:pt x="1" y="7146"/>
                  </a:lnTo>
                  <a:lnTo>
                    <a:pt x="10" y="7270"/>
                  </a:lnTo>
                  <a:lnTo>
                    <a:pt x="29" y="7395"/>
                  </a:lnTo>
                  <a:lnTo>
                    <a:pt x="58" y="7510"/>
                  </a:lnTo>
                  <a:lnTo>
                    <a:pt x="97" y="7625"/>
                  </a:lnTo>
                  <a:lnTo>
                    <a:pt x="154" y="7730"/>
                  </a:lnTo>
                  <a:lnTo>
                    <a:pt x="211" y="7826"/>
                  </a:lnTo>
                  <a:lnTo>
                    <a:pt x="279" y="7922"/>
                  </a:lnTo>
                  <a:lnTo>
                    <a:pt x="365" y="8008"/>
                  </a:lnTo>
                  <a:lnTo>
                    <a:pt x="451" y="8084"/>
                  </a:lnTo>
                  <a:lnTo>
                    <a:pt x="547" y="8161"/>
                  </a:lnTo>
                  <a:lnTo>
                    <a:pt x="642" y="8219"/>
                  </a:lnTo>
                  <a:lnTo>
                    <a:pt x="748" y="8276"/>
                  </a:lnTo>
                  <a:lnTo>
                    <a:pt x="863" y="8314"/>
                  </a:lnTo>
                  <a:lnTo>
                    <a:pt x="978" y="8343"/>
                  </a:lnTo>
                  <a:lnTo>
                    <a:pt x="1102" y="8362"/>
                  </a:lnTo>
                  <a:lnTo>
                    <a:pt x="1227" y="8372"/>
                  </a:lnTo>
                  <a:lnTo>
                    <a:pt x="12931" y="8372"/>
                  </a:lnTo>
                  <a:lnTo>
                    <a:pt x="13056" y="8362"/>
                  </a:lnTo>
                  <a:lnTo>
                    <a:pt x="13180" y="8343"/>
                  </a:lnTo>
                  <a:lnTo>
                    <a:pt x="13295" y="8314"/>
                  </a:lnTo>
                  <a:lnTo>
                    <a:pt x="13410" y="8276"/>
                  </a:lnTo>
                  <a:lnTo>
                    <a:pt x="13515" y="8219"/>
                  </a:lnTo>
                  <a:lnTo>
                    <a:pt x="13611" y="8161"/>
                  </a:lnTo>
                  <a:lnTo>
                    <a:pt x="13707" y="8084"/>
                  </a:lnTo>
                  <a:lnTo>
                    <a:pt x="13793" y="8008"/>
                  </a:lnTo>
                  <a:lnTo>
                    <a:pt x="13870" y="7922"/>
                  </a:lnTo>
                  <a:lnTo>
                    <a:pt x="13946" y="7826"/>
                  </a:lnTo>
                  <a:lnTo>
                    <a:pt x="14004" y="7730"/>
                  </a:lnTo>
                  <a:lnTo>
                    <a:pt x="14061" y="7625"/>
                  </a:lnTo>
                  <a:lnTo>
                    <a:pt x="14100" y="7510"/>
                  </a:lnTo>
                  <a:lnTo>
                    <a:pt x="14128" y="7395"/>
                  </a:lnTo>
                  <a:lnTo>
                    <a:pt x="14148" y="7270"/>
                  </a:lnTo>
                  <a:lnTo>
                    <a:pt x="14157" y="7146"/>
                  </a:lnTo>
                  <a:lnTo>
                    <a:pt x="14157" y="1227"/>
                  </a:lnTo>
                  <a:lnTo>
                    <a:pt x="14148" y="1102"/>
                  </a:lnTo>
                  <a:lnTo>
                    <a:pt x="14128" y="978"/>
                  </a:lnTo>
                  <a:lnTo>
                    <a:pt x="14100" y="863"/>
                  </a:lnTo>
                  <a:lnTo>
                    <a:pt x="14061" y="748"/>
                  </a:lnTo>
                  <a:lnTo>
                    <a:pt x="14004" y="642"/>
                  </a:lnTo>
                  <a:lnTo>
                    <a:pt x="13946" y="546"/>
                  </a:lnTo>
                  <a:lnTo>
                    <a:pt x="13870" y="451"/>
                  </a:lnTo>
                  <a:lnTo>
                    <a:pt x="13793" y="365"/>
                  </a:lnTo>
                  <a:lnTo>
                    <a:pt x="13707" y="288"/>
                  </a:lnTo>
                  <a:lnTo>
                    <a:pt x="13611" y="211"/>
                  </a:lnTo>
                  <a:lnTo>
                    <a:pt x="13515" y="154"/>
                  </a:lnTo>
                  <a:lnTo>
                    <a:pt x="13410" y="96"/>
                  </a:lnTo>
                  <a:lnTo>
                    <a:pt x="13295" y="58"/>
                  </a:lnTo>
                  <a:lnTo>
                    <a:pt x="13180" y="29"/>
                  </a:lnTo>
                  <a:lnTo>
                    <a:pt x="13056" y="10"/>
                  </a:lnTo>
                  <a:lnTo>
                    <a:pt x="129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91;p16">
              <a:extLst>
                <a:ext uri="{FF2B5EF4-FFF2-40B4-BE49-F238E27FC236}">
                  <a16:creationId xmlns:a16="http://schemas.microsoft.com/office/drawing/2014/main" id="{4A3A8E0F-EDE6-44DD-A8B9-C468EBC36AF7}"/>
                </a:ext>
              </a:extLst>
            </p:cNvPr>
            <p:cNvSpPr/>
            <p:nvPr/>
          </p:nvSpPr>
          <p:spPr>
            <a:xfrm>
              <a:off x="4599866" y="2491446"/>
              <a:ext cx="136401" cy="259843"/>
            </a:xfrm>
            <a:custGeom>
              <a:avLst/>
              <a:gdLst/>
              <a:ahLst/>
              <a:cxnLst/>
              <a:rect l="l" t="t" r="r" b="b"/>
              <a:pathLst>
                <a:path w="3842" h="7319" extrusionOk="0">
                  <a:moveTo>
                    <a:pt x="2127" y="1"/>
                  </a:moveTo>
                  <a:lnTo>
                    <a:pt x="1925" y="317"/>
                  </a:lnTo>
                  <a:lnTo>
                    <a:pt x="1456" y="1073"/>
                  </a:lnTo>
                  <a:lnTo>
                    <a:pt x="1188" y="1514"/>
                  </a:lnTo>
                  <a:lnTo>
                    <a:pt x="939" y="1964"/>
                  </a:lnTo>
                  <a:lnTo>
                    <a:pt x="728" y="2366"/>
                  </a:lnTo>
                  <a:lnTo>
                    <a:pt x="642" y="2539"/>
                  </a:lnTo>
                  <a:lnTo>
                    <a:pt x="585" y="2692"/>
                  </a:lnTo>
                  <a:lnTo>
                    <a:pt x="527" y="2864"/>
                  </a:lnTo>
                  <a:lnTo>
                    <a:pt x="479" y="3066"/>
                  </a:lnTo>
                  <a:lnTo>
                    <a:pt x="422" y="3295"/>
                  </a:lnTo>
                  <a:lnTo>
                    <a:pt x="374" y="3554"/>
                  </a:lnTo>
                  <a:lnTo>
                    <a:pt x="268" y="4100"/>
                  </a:lnTo>
                  <a:lnTo>
                    <a:pt x="182" y="4665"/>
                  </a:lnTo>
                  <a:lnTo>
                    <a:pt x="106" y="5192"/>
                  </a:lnTo>
                  <a:lnTo>
                    <a:pt x="48" y="5632"/>
                  </a:lnTo>
                  <a:lnTo>
                    <a:pt x="0" y="6044"/>
                  </a:lnTo>
                  <a:lnTo>
                    <a:pt x="154" y="6178"/>
                  </a:lnTo>
                  <a:lnTo>
                    <a:pt x="288" y="6313"/>
                  </a:lnTo>
                  <a:lnTo>
                    <a:pt x="422" y="6456"/>
                  </a:lnTo>
                  <a:lnTo>
                    <a:pt x="537" y="6619"/>
                  </a:lnTo>
                  <a:lnTo>
                    <a:pt x="652" y="6782"/>
                  </a:lnTo>
                  <a:lnTo>
                    <a:pt x="747" y="6954"/>
                  </a:lnTo>
                  <a:lnTo>
                    <a:pt x="824" y="7136"/>
                  </a:lnTo>
                  <a:lnTo>
                    <a:pt x="901" y="7318"/>
                  </a:lnTo>
                  <a:lnTo>
                    <a:pt x="1648" y="6044"/>
                  </a:lnTo>
                  <a:lnTo>
                    <a:pt x="2826" y="4234"/>
                  </a:lnTo>
                  <a:lnTo>
                    <a:pt x="3017" y="3908"/>
                  </a:lnTo>
                  <a:lnTo>
                    <a:pt x="3209" y="3564"/>
                  </a:lnTo>
                  <a:lnTo>
                    <a:pt x="3410" y="3171"/>
                  </a:lnTo>
                  <a:lnTo>
                    <a:pt x="3611" y="2769"/>
                  </a:lnTo>
                  <a:lnTo>
                    <a:pt x="3697" y="2577"/>
                  </a:lnTo>
                  <a:lnTo>
                    <a:pt x="3764" y="2405"/>
                  </a:lnTo>
                  <a:lnTo>
                    <a:pt x="3812" y="2261"/>
                  </a:lnTo>
                  <a:lnTo>
                    <a:pt x="3841" y="2136"/>
                  </a:lnTo>
                  <a:lnTo>
                    <a:pt x="3841" y="2089"/>
                  </a:lnTo>
                  <a:lnTo>
                    <a:pt x="3841" y="2050"/>
                  </a:lnTo>
                  <a:lnTo>
                    <a:pt x="3832" y="2022"/>
                  </a:lnTo>
                  <a:lnTo>
                    <a:pt x="3812" y="2002"/>
                  </a:lnTo>
                  <a:lnTo>
                    <a:pt x="3764" y="1983"/>
                  </a:lnTo>
                  <a:lnTo>
                    <a:pt x="3678" y="1983"/>
                  </a:lnTo>
                  <a:lnTo>
                    <a:pt x="3630" y="1993"/>
                  </a:lnTo>
                  <a:lnTo>
                    <a:pt x="3582" y="2012"/>
                  </a:lnTo>
                  <a:lnTo>
                    <a:pt x="3525" y="2041"/>
                  </a:lnTo>
                  <a:lnTo>
                    <a:pt x="3420" y="2117"/>
                  </a:lnTo>
                  <a:lnTo>
                    <a:pt x="3314" y="2213"/>
                  </a:lnTo>
                  <a:lnTo>
                    <a:pt x="3199" y="2318"/>
                  </a:lnTo>
                  <a:lnTo>
                    <a:pt x="2970" y="2567"/>
                  </a:lnTo>
                  <a:lnTo>
                    <a:pt x="2740" y="2817"/>
                  </a:lnTo>
                  <a:lnTo>
                    <a:pt x="2625" y="2931"/>
                  </a:lnTo>
                  <a:lnTo>
                    <a:pt x="2519" y="3027"/>
                  </a:lnTo>
                  <a:lnTo>
                    <a:pt x="2414" y="3094"/>
                  </a:lnTo>
                  <a:lnTo>
                    <a:pt x="2366" y="3123"/>
                  </a:lnTo>
                  <a:lnTo>
                    <a:pt x="2309" y="3142"/>
                  </a:lnTo>
                  <a:lnTo>
                    <a:pt x="2261" y="3152"/>
                  </a:lnTo>
                  <a:lnTo>
                    <a:pt x="2175" y="3152"/>
                  </a:lnTo>
                  <a:lnTo>
                    <a:pt x="2127" y="3133"/>
                  </a:lnTo>
                  <a:lnTo>
                    <a:pt x="2060" y="3085"/>
                  </a:lnTo>
                  <a:lnTo>
                    <a:pt x="2012" y="3027"/>
                  </a:lnTo>
                  <a:lnTo>
                    <a:pt x="1964" y="2951"/>
                  </a:lnTo>
                  <a:lnTo>
                    <a:pt x="1925" y="2864"/>
                  </a:lnTo>
                  <a:lnTo>
                    <a:pt x="1897" y="2759"/>
                  </a:lnTo>
                  <a:lnTo>
                    <a:pt x="1878" y="2654"/>
                  </a:lnTo>
                  <a:lnTo>
                    <a:pt x="1868" y="2529"/>
                  </a:lnTo>
                  <a:lnTo>
                    <a:pt x="1868" y="2405"/>
                  </a:lnTo>
                  <a:lnTo>
                    <a:pt x="1878" y="2127"/>
                  </a:lnTo>
                  <a:lnTo>
                    <a:pt x="1897" y="1840"/>
                  </a:lnTo>
                  <a:lnTo>
                    <a:pt x="1935" y="1533"/>
                  </a:lnTo>
                  <a:lnTo>
                    <a:pt x="1973" y="1236"/>
                  </a:lnTo>
                  <a:lnTo>
                    <a:pt x="2040" y="776"/>
                  </a:lnTo>
                  <a:lnTo>
                    <a:pt x="2088" y="37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92;p16">
              <a:extLst>
                <a:ext uri="{FF2B5EF4-FFF2-40B4-BE49-F238E27FC236}">
                  <a16:creationId xmlns:a16="http://schemas.microsoft.com/office/drawing/2014/main" id="{261E7178-B4D2-4DEC-8C8C-1D86988021CF}"/>
                </a:ext>
              </a:extLst>
            </p:cNvPr>
            <p:cNvSpPr/>
            <p:nvPr/>
          </p:nvSpPr>
          <p:spPr>
            <a:xfrm>
              <a:off x="5664518" y="2994714"/>
              <a:ext cx="223453" cy="161891"/>
            </a:xfrm>
            <a:custGeom>
              <a:avLst/>
              <a:gdLst/>
              <a:ahLst/>
              <a:cxnLst/>
              <a:rect l="l" t="t" r="r" b="b"/>
              <a:pathLst>
                <a:path w="6294" h="4560" extrusionOk="0">
                  <a:moveTo>
                    <a:pt x="4904" y="738"/>
                  </a:moveTo>
                  <a:lnTo>
                    <a:pt x="4990" y="747"/>
                  </a:lnTo>
                  <a:lnTo>
                    <a:pt x="5067" y="757"/>
                  </a:lnTo>
                  <a:lnTo>
                    <a:pt x="5153" y="776"/>
                  </a:lnTo>
                  <a:lnTo>
                    <a:pt x="5230" y="805"/>
                  </a:lnTo>
                  <a:lnTo>
                    <a:pt x="5297" y="843"/>
                  </a:lnTo>
                  <a:lnTo>
                    <a:pt x="5364" y="881"/>
                  </a:lnTo>
                  <a:lnTo>
                    <a:pt x="5431" y="929"/>
                  </a:lnTo>
                  <a:lnTo>
                    <a:pt x="5489" y="977"/>
                  </a:lnTo>
                  <a:lnTo>
                    <a:pt x="5536" y="1044"/>
                  </a:lnTo>
                  <a:lnTo>
                    <a:pt x="5584" y="1102"/>
                  </a:lnTo>
                  <a:lnTo>
                    <a:pt x="5623" y="1169"/>
                  </a:lnTo>
                  <a:lnTo>
                    <a:pt x="5661" y="1245"/>
                  </a:lnTo>
                  <a:lnTo>
                    <a:pt x="5690" y="1322"/>
                  </a:lnTo>
                  <a:lnTo>
                    <a:pt x="5709" y="1399"/>
                  </a:lnTo>
                  <a:lnTo>
                    <a:pt x="5718" y="1475"/>
                  </a:lnTo>
                  <a:lnTo>
                    <a:pt x="5728" y="1561"/>
                  </a:lnTo>
                  <a:lnTo>
                    <a:pt x="5718" y="1648"/>
                  </a:lnTo>
                  <a:lnTo>
                    <a:pt x="5709" y="1724"/>
                  </a:lnTo>
                  <a:lnTo>
                    <a:pt x="5690" y="1801"/>
                  </a:lnTo>
                  <a:lnTo>
                    <a:pt x="5661" y="1877"/>
                  </a:lnTo>
                  <a:lnTo>
                    <a:pt x="5623" y="1954"/>
                  </a:lnTo>
                  <a:lnTo>
                    <a:pt x="5584" y="2021"/>
                  </a:lnTo>
                  <a:lnTo>
                    <a:pt x="5536" y="2079"/>
                  </a:lnTo>
                  <a:lnTo>
                    <a:pt x="5489" y="2136"/>
                  </a:lnTo>
                  <a:lnTo>
                    <a:pt x="5431" y="2194"/>
                  </a:lnTo>
                  <a:lnTo>
                    <a:pt x="5364" y="2241"/>
                  </a:lnTo>
                  <a:lnTo>
                    <a:pt x="5297" y="2280"/>
                  </a:lnTo>
                  <a:lnTo>
                    <a:pt x="5230" y="2318"/>
                  </a:lnTo>
                  <a:lnTo>
                    <a:pt x="5153" y="2347"/>
                  </a:lnTo>
                  <a:lnTo>
                    <a:pt x="5067" y="2366"/>
                  </a:lnTo>
                  <a:lnTo>
                    <a:pt x="4990" y="2376"/>
                  </a:lnTo>
                  <a:lnTo>
                    <a:pt x="4904" y="2385"/>
                  </a:lnTo>
                  <a:lnTo>
                    <a:pt x="4818" y="2376"/>
                  </a:lnTo>
                  <a:lnTo>
                    <a:pt x="4732" y="2356"/>
                  </a:lnTo>
                  <a:lnTo>
                    <a:pt x="4646" y="2337"/>
                  </a:lnTo>
                  <a:lnTo>
                    <a:pt x="4569" y="2308"/>
                  </a:lnTo>
                  <a:lnTo>
                    <a:pt x="4569" y="2280"/>
                  </a:lnTo>
                  <a:lnTo>
                    <a:pt x="4569" y="814"/>
                  </a:lnTo>
                  <a:lnTo>
                    <a:pt x="4646" y="786"/>
                  </a:lnTo>
                  <a:lnTo>
                    <a:pt x="4732" y="757"/>
                  </a:lnTo>
                  <a:lnTo>
                    <a:pt x="4818" y="747"/>
                  </a:lnTo>
                  <a:lnTo>
                    <a:pt x="4904" y="738"/>
                  </a:lnTo>
                  <a:close/>
                  <a:moveTo>
                    <a:pt x="0" y="0"/>
                  </a:moveTo>
                  <a:lnTo>
                    <a:pt x="0" y="2280"/>
                  </a:lnTo>
                  <a:lnTo>
                    <a:pt x="10" y="2395"/>
                  </a:lnTo>
                  <a:lnTo>
                    <a:pt x="19" y="2510"/>
                  </a:lnTo>
                  <a:lnTo>
                    <a:pt x="29" y="2625"/>
                  </a:lnTo>
                  <a:lnTo>
                    <a:pt x="48" y="2740"/>
                  </a:lnTo>
                  <a:lnTo>
                    <a:pt x="106" y="2960"/>
                  </a:lnTo>
                  <a:lnTo>
                    <a:pt x="182" y="3171"/>
                  </a:lnTo>
                  <a:lnTo>
                    <a:pt x="278" y="3372"/>
                  </a:lnTo>
                  <a:lnTo>
                    <a:pt x="393" y="3554"/>
                  </a:lnTo>
                  <a:lnTo>
                    <a:pt x="527" y="3736"/>
                  </a:lnTo>
                  <a:lnTo>
                    <a:pt x="671" y="3898"/>
                  </a:lnTo>
                  <a:lnTo>
                    <a:pt x="834" y="4042"/>
                  </a:lnTo>
                  <a:lnTo>
                    <a:pt x="1006" y="4176"/>
                  </a:lnTo>
                  <a:lnTo>
                    <a:pt x="1198" y="4291"/>
                  </a:lnTo>
                  <a:lnTo>
                    <a:pt x="1399" y="4387"/>
                  </a:lnTo>
                  <a:lnTo>
                    <a:pt x="1609" y="4464"/>
                  </a:lnTo>
                  <a:lnTo>
                    <a:pt x="1830" y="4521"/>
                  </a:lnTo>
                  <a:lnTo>
                    <a:pt x="1935" y="4540"/>
                  </a:lnTo>
                  <a:lnTo>
                    <a:pt x="2050" y="4550"/>
                  </a:lnTo>
                  <a:lnTo>
                    <a:pt x="2165" y="4559"/>
                  </a:lnTo>
                  <a:lnTo>
                    <a:pt x="2481" y="4559"/>
                  </a:lnTo>
                  <a:lnTo>
                    <a:pt x="2673" y="4531"/>
                  </a:lnTo>
                  <a:lnTo>
                    <a:pt x="2855" y="4492"/>
                  </a:lnTo>
                  <a:lnTo>
                    <a:pt x="3037" y="4435"/>
                  </a:lnTo>
                  <a:lnTo>
                    <a:pt x="3209" y="4368"/>
                  </a:lnTo>
                  <a:lnTo>
                    <a:pt x="3372" y="4282"/>
                  </a:lnTo>
                  <a:lnTo>
                    <a:pt x="3535" y="4186"/>
                  </a:lnTo>
                  <a:lnTo>
                    <a:pt x="3678" y="4080"/>
                  </a:lnTo>
                  <a:lnTo>
                    <a:pt x="3822" y="3966"/>
                  </a:lnTo>
                  <a:lnTo>
                    <a:pt x="3946" y="3841"/>
                  </a:lnTo>
                  <a:lnTo>
                    <a:pt x="4071" y="3697"/>
                  </a:lnTo>
                  <a:lnTo>
                    <a:pt x="4176" y="3554"/>
                  </a:lnTo>
                  <a:lnTo>
                    <a:pt x="4272" y="3391"/>
                  </a:lnTo>
                  <a:lnTo>
                    <a:pt x="4358" y="3228"/>
                  </a:lnTo>
                  <a:lnTo>
                    <a:pt x="4425" y="3056"/>
                  </a:lnTo>
                  <a:lnTo>
                    <a:pt x="4483" y="2874"/>
                  </a:lnTo>
                  <a:lnTo>
                    <a:pt x="4588" y="2912"/>
                  </a:lnTo>
                  <a:lnTo>
                    <a:pt x="4684" y="2931"/>
                  </a:lnTo>
                  <a:lnTo>
                    <a:pt x="4799" y="2941"/>
                  </a:lnTo>
                  <a:lnTo>
                    <a:pt x="4904" y="2950"/>
                  </a:lnTo>
                  <a:lnTo>
                    <a:pt x="5048" y="2941"/>
                  </a:lnTo>
                  <a:lnTo>
                    <a:pt x="5182" y="2921"/>
                  </a:lnTo>
                  <a:lnTo>
                    <a:pt x="5316" y="2893"/>
                  </a:lnTo>
                  <a:lnTo>
                    <a:pt x="5450" y="2845"/>
                  </a:lnTo>
                  <a:lnTo>
                    <a:pt x="5565" y="2787"/>
                  </a:lnTo>
                  <a:lnTo>
                    <a:pt x="5680" y="2711"/>
                  </a:lnTo>
                  <a:lnTo>
                    <a:pt x="5795" y="2634"/>
                  </a:lnTo>
                  <a:lnTo>
                    <a:pt x="5891" y="2548"/>
                  </a:lnTo>
                  <a:lnTo>
                    <a:pt x="5977" y="2443"/>
                  </a:lnTo>
                  <a:lnTo>
                    <a:pt x="6063" y="2337"/>
                  </a:lnTo>
                  <a:lnTo>
                    <a:pt x="6130" y="2222"/>
                  </a:lnTo>
                  <a:lnTo>
                    <a:pt x="6188" y="2098"/>
                  </a:lnTo>
                  <a:lnTo>
                    <a:pt x="6236" y="1973"/>
                  </a:lnTo>
                  <a:lnTo>
                    <a:pt x="6264" y="1839"/>
                  </a:lnTo>
                  <a:lnTo>
                    <a:pt x="6293" y="1705"/>
                  </a:lnTo>
                  <a:lnTo>
                    <a:pt x="6293" y="1561"/>
                  </a:lnTo>
                  <a:lnTo>
                    <a:pt x="6293" y="1418"/>
                  </a:lnTo>
                  <a:lnTo>
                    <a:pt x="6264" y="1284"/>
                  </a:lnTo>
                  <a:lnTo>
                    <a:pt x="6236" y="1150"/>
                  </a:lnTo>
                  <a:lnTo>
                    <a:pt x="6188" y="1015"/>
                  </a:lnTo>
                  <a:lnTo>
                    <a:pt x="6130" y="901"/>
                  </a:lnTo>
                  <a:lnTo>
                    <a:pt x="6063" y="786"/>
                  </a:lnTo>
                  <a:lnTo>
                    <a:pt x="5977" y="680"/>
                  </a:lnTo>
                  <a:lnTo>
                    <a:pt x="5891" y="575"/>
                  </a:lnTo>
                  <a:lnTo>
                    <a:pt x="5795" y="489"/>
                  </a:lnTo>
                  <a:lnTo>
                    <a:pt x="5680" y="412"/>
                  </a:lnTo>
                  <a:lnTo>
                    <a:pt x="5565" y="335"/>
                  </a:lnTo>
                  <a:lnTo>
                    <a:pt x="5450" y="278"/>
                  </a:lnTo>
                  <a:lnTo>
                    <a:pt x="5316" y="230"/>
                  </a:lnTo>
                  <a:lnTo>
                    <a:pt x="5182" y="201"/>
                  </a:lnTo>
                  <a:lnTo>
                    <a:pt x="5048" y="182"/>
                  </a:lnTo>
                  <a:lnTo>
                    <a:pt x="4904" y="173"/>
                  </a:lnTo>
                  <a:lnTo>
                    <a:pt x="4818" y="173"/>
                  </a:lnTo>
                  <a:lnTo>
                    <a:pt x="4732" y="182"/>
                  </a:lnTo>
                  <a:lnTo>
                    <a:pt x="4569" y="220"/>
                  </a:lnTo>
                  <a:lnTo>
                    <a:pt x="45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93;p16">
              <a:extLst>
                <a:ext uri="{FF2B5EF4-FFF2-40B4-BE49-F238E27FC236}">
                  <a16:creationId xmlns:a16="http://schemas.microsoft.com/office/drawing/2014/main" id="{CB59D6B6-19DA-4BB6-9A43-6715C0B495DC}"/>
                </a:ext>
              </a:extLst>
            </p:cNvPr>
            <p:cNvSpPr/>
            <p:nvPr/>
          </p:nvSpPr>
          <p:spPr>
            <a:xfrm>
              <a:off x="5731509" y="2397581"/>
              <a:ext cx="496822" cy="554656"/>
            </a:xfrm>
            <a:custGeom>
              <a:avLst/>
              <a:gdLst/>
              <a:ahLst/>
              <a:cxnLst/>
              <a:rect l="l" t="t" r="r" b="b"/>
              <a:pathLst>
                <a:path w="13994" h="15623" extrusionOk="0">
                  <a:moveTo>
                    <a:pt x="13199" y="1"/>
                  </a:moveTo>
                  <a:lnTo>
                    <a:pt x="13132" y="30"/>
                  </a:lnTo>
                  <a:lnTo>
                    <a:pt x="13103" y="49"/>
                  </a:lnTo>
                  <a:lnTo>
                    <a:pt x="13074" y="68"/>
                  </a:lnTo>
                  <a:lnTo>
                    <a:pt x="13055" y="97"/>
                  </a:lnTo>
                  <a:lnTo>
                    <a:pt x="13036" y="135"/>
                  </a:lnTo>
                  <a:lnTo>
                    <a:pt x="13026" y="173"/>
                  </a:lnTo>
                  <a:lnTo>
                    <a:pt x="13026" y="212"/>
                  </a:lnTo>
                  <a:lnTo>
                    <a:pt x="13017" y="413"/>
                  </a:lnTo>
                  <a:lnTo>
                    <a:pt x="13007" y="614"/>
                  </a:lnTo>
                  <a:lnTo>
                    <a:pt x="12988" y="806"/>
                  </a:lnTo>
                  <a:lnTo>
                    <a:pt x="12969" y="997"/>
                  </a:lnTo>
                  <a:lnTo>
                    <a:pt x="12931" y="1189"/>
                  </a:lnTo>
                  <a:lnTo>
                    <a:pt x="12892" y="1371"/>
                  </a:lnTo>
                  <a:lnTo>
                    <a:pt x="12844" y="1553"/>
                  </a:lnTo>
                  <a:lnTo>
                    <a:pt x="12797" y="1735"/>
                  </a:lnTo>
                  <a:lnTo>
                    <a:pt x="12739" y="1907"/>
                  </a:lnTo>
                  <a:lnTo>
                    <a:pt x="12672" y="2079"/>
                  </a:lnTo>
                  <a:lnTo>
                    <a:pt x="12595" y="2252"/>
                  </a:lnTo>
                  <a:lnTo>
                    <a:pt x="12519" y="2415"/>
                  </a:lnTo>
                  <a:lnTo>
                    <a:pt x="12433" y="2578"/>
                  </a:lnTo>
                  <a:lnTo>
                    <a:pt x="12346" y="2740"/>
                  </a:lnTo>
                  <a:lnTo>
                    <a:pt x="12251" y="2903"/>
                  </a:lnTo>
                  <a:lnTo>
                    <a:pt x="12145" y="3056"/>
                  </a:lnTo>
                  <a:lnTo>
                    <a:pt x="12040" y="3210"/>
                  </a:lnTo>
                  <a:lnTo>
                    <a:pt x="11925" y="3363"/>
                  </a:lnTo>
                  <a:lnTo>
                    <a:pt x="11685" y="3660"/>
                  </a:lnTo>
                  <a:lnTo>
                    <a:pt x="11427" y="3947"/>
                  </a:lnTo>
                  <a:lnTo>
                    <a:pt x="11149" y="4215"/>
                  </a:lnTo>
                  <a:lnTo>
                    <a:pt x="10862" y="4484"/>
                  </a:lnTo>
                  <a:lnTo>
                    <a:pt x="10555" y="4733"/>
                  </a:lnTo>
                  <a:lnTo>
                    <a:pt x="10230" y="4982"/>
                  </a:lnTo>
                  <a:lnTo>
                    <a:pt x="9904" y="5221"/>
                  </a:lnTo>
                  <a:lnTo>
                    <a:pt x="9559" y="5451"/>
                  </a:lnTo>
                  <a:lnTo>
                    <a:pt x="9205" y="5671"/>
                  </a:lnTo>
                  <a:lnTo>
                    <a:pt x="8841" y="5882"/>
                  </a:lnTo>
                  <a:lnTo>
                    <a:pt x="8477" y="6083"/>
                  </a:lnTo>
                  <a:lnTo>
                    <a:pt x="8094" y="6284"/>
                  </a:lnTo>
                  <a:lnTo>
                    <a:pt x="7720" y="6466"/>
                  </a:lnTo>
                  <a:lnTo>
                    <a:pt x="7337" y="6648"/>
                  </a:lnTo>
                  <a:lnTo>
                    <a:pt x="6944" y="6821"/>
                  </a:lnTo>
                  <a:lnTo>
                    <a:pt x="6561" y="6993"/>
                  </a:lnTo>
                  <a:lnTo>
                    <a:pt x="6178" y="7156"/>
                  </a:lnTo>
                  <a:lnTo>
                    <a:pt x="5402" y="7462"/>
                  </a:lnTo>
                  <a:lnTo>
                    <a:pt x="4655" y="7740"/>
                  </a:lnTo>
                  <a:lnTo>
                    <a:pt x="3937" y="8008"/>
                  </a:lnTo>
                  <a:lnTo>
                    <a:pt x="3554" y="8152"/>
                  </a:lnTo>
                  <a:lnTo>
                    <a:pt x="3199" y="8315"/>
                  </a:lnTo>
                  <a:lnTo>
                    <a:pt x="2874" y="8487"/>
                  </a:lnTo>
                  <a:lnTo>
                    <a:pt x="2567" y="8669"/>
                  </a:lnTo>
                  <a:lnTo>
                    <a:pt x="2280" y="8870"/>
                  </a:lnTo>
                  <a:lnTo>
                    <a:pt x="2012" y="9081"/>
                  </a:lnTo>
                  <a:lnTo>
                    <a:pt x="1772" y="9292"/>
                  </a:lnTo>
                  <a:lnTo>
                    <a:pt x="1542" y="9522"/>
                  </a:lnTo>
                  <a:lnTo>
                    <a:pt x="1332" y="9752"/>
                  </a:lnTo>
                  <a:lnTo>
                    <a:pt x="1150" y="9991"/>
                  </a:lnTo>
                  <a:lnTo>
                    <a:pt x="977" y="10240"/>
                  </a:lnTo>
                  <a:lnTo>
                    <a:pt x="824" y="10499"/>
                  </a:lnTo>
                  <a:lnTo>
                    <a:pt x="680" y="10757"/>
                  </a:lnTo>
                  <a:lnTo>
                    <a:pt x="556" y="11016"/>
                  </a:lnTo>
                  <a:lnTo>
                    <a:pt x="450" y="11284"/>
                  </a:lnTo>
                  <a:lnTo>
                    <a:pt x="355" y="11552"/>
                  </a:lnTo>
                  <a:lnTo>
                    <a:pt x="278" y="11820"/>
                  </a:lnTo>
                  <a:lnTo>
                    <a:pt x="201" y="12089"/>
                  </a:lnTo>
                  <a:lnTo>
                    <a:pt x="144" y="12357"/>
                  </a:lnTo>
                  <a:lnTo>
                    <a:pt x="96" y="12625"/>
                  </a:lnTo>
                  <a:lnTo>
                    <a:pt x="58" y="12884"/>
                  </a:lnTo>
                  <a:lnTo>
                    <a:pt x="38" y="13152"/>
                  </a:lnTo>
                  <a:lnTo>
                    <a:pt x="19" y="13410"/>
                  </a:lnTo>
                  <a:lnTo>
                    <a:pt x="0" y="13669"/>
                  </a:lnTo>
                  <a:lnTo>
                    <a:pt x="0" y="13918"/>
                  </a:lnTo>
                  <a:lnTo>
                    <a:pt x="0" y="14157"/>
                  </a:lnTo>
                  <a:lnTo>
                    <a:pt x="29" y="14627"/>
                  </a:lnTo>
                  <a:lnTo>
                    <a:pt x="67" y="15058"/>
                  </a:lnTo>
                  <a:lnTo>
                    <a:pt x="115" y="15450"/>
                  </a:lnTo>
                  <a:lnTo>
                    <a:pt x="125" y="15489"/>
                  </a:lnTo>
                  <a:lnTo>
                    <a:pt x="144" y="15527"/>
                  </a:lnTo>
                  <a:lnTo>
                    <a:pt x="163" y="15556"/>
                  </a:lnTo>
                  <a:lnTo>
                    <a:pt x="192" y="15575"/>
                  </a:lnTo>
                  <a:lnTo>
                    <a:pt x="220" y="15594"/>
                  </a:lnTo>
                  <a:lnTo>
                    <a:pt x="249" y="15613"/>
                  </a:lnTo>
                  <a:lnTo>
                    <a:pt x="316" y="15623"/>
                  </a:lnTo>
                  <a:lnTo>
                    <a:pt x="383" y="15613"/>
                  </a:lnTo>
                  <a:lnTo>
                    <a:pt x="422" y="15604"/>
                  </a:lnTo>
                  <a:lnTo>
                    <a:pt x="450" y="15585"/>
                  </a:lnTo>
                  <a:lnTo>
                    <a:pt x="479" y="15565"/>
                  </a:lnTo>
                  <a:lnTo>
                    <a:pt x="498" y="15537"/>
                  </a:lnTo>
                  <a:lnTo>
                    <a:pt x="517" y="15498"/>
                  </a:lnTo>
                  <a:lnTo>
                    <a:pt x="537" y="15460"/>
                  </a:lnTo>
                  <a:lnTo>
                    <a:pt x="575" y="15288"/>
                  </a:lnTo>
                  <a:lnTo>
                    <a:pt x="632" y="15125"/>
                  </a:lnTo>
                  <a:lnTo>
                    <a:pt x="680" y="14962"/>
                  </a:lnTo>
                  <a:lnTo>
                    <a:pt x="738" y="14818"/>
                  </a:lnTo>
                  <a:lnTo>
                    <a:pt x="805" y="14675"/>
                  </a:lnTo>
                  <a:lnTo>
                    <a:pt x="872" y="14531"/>
                  </a:lnTo>
                  <a:lnTo>
                    <a:pt x="939" y="14406"/>
                  </a:lnTo>
                  <a:lnTo>
                    <a:pt x="1015" y="14272"/>
                  </a:lnTo>
                  <a:lnTo>
                    <a:pt x="1092" y="14157"/>
                  </a:lnTo>
                  <a:lnTo>
                    <a:pt x="1178" y="14043"/>
                  </a:lnTo>
                  <a:lnTo>
                    <a:pt x="1264" y="13928"/>
                  </a:lnTo>
                  <a:lnTo>
                    <a:pt x="1351" y="13822"/>
                  </a:lnTo>
                  <a:lnTo>
                    <a:pt x="1446" y="13717"/>
                  </a:lnTo>
                  <a:lnTo>
                    <a:pt x="1542" y="13621"/>
                  </a:lnTo>
                  <a:lnTo>
                    <a:pt x="1753" y="13439"/>
                  </a:lnTo>
                  <a:lnTo>
                    <a:pt x="1973" y="13276"/>
                  </a:lnTo>
                  <a:lnTo>
                    <a:pt x="2213" y="13123"/>
                  </a:lnTo>
                  <a:lnTo>
                    <a:pt x="2462" y="12979"/>
                  </a:lnTo>
                  <a:lnTo>
                    <a:pt x="2730" y="12836"/>
                  </a:lnTo>
                  <a:lnTo>
                    <a:pt x="3017" y="12711"/>
                  </a:lnTo>
                  <a:lnTo>
                    <a:pt x="3305" y="12587"/>
                  </a:lnTo>
                  <a:lnTo>
                    <a:pt x="3621" y="12472"/>
                  </a:lnTo>
                  <a:lnTo>
                    <a:pt x="3937" y="12357"/>
                  </a:lnTo>
                  <a:lnTo>
                    <a:pt x="4626" y="12117"/>
                  </a:lnTo>
                  <a:lnTo>
                    <a:pt x="5354" y="11868"/>
                  </a:lnTo>
                  <a:lnTo>
                    <a:pt x="6140" y="11591"/>
                  </a:lnTo>
                  <a:lnTo>
                    <a:pt x="6542" y="11437"/>
                  </a:lnTo>
                  <a:lnTo>
                    <a:pt x="6963" y="11274"/>
                  </a:lnTo>
                  <a:lnTo>
                    <a:pt x="7394" y="11092"/>
                  </a:lnTo>
                  <a:lnTo>
                    <a:pt x="7835" y="10891"/>
                  </a:lnTo>
                  <a:lnTo>
                    <a:pt x="8285" y="10671"/>
                  </a:lnTo>
                  <a:lnTo>
                    <a:pt x="8745" y="10441"/>
                  </a:lnTo>
                  <a:lnTo>
                    <a:pt x="9224" y="10183"/>
                  </a:lnTo>
                  <a:lnTo>
                    <a:pt x="9703" y="9895"/>
                  </a:lnTo>
                  <a:lnTo>
                    <a:pt x="10191" y="9589"/>
                  </a:lnTo>
                  <a:lnTo>
                    <a:pt x="10699" y="9263"/>
                  </a:lnTo>
                  <a:lnTo>
                    <a:pt x="11072" y="8985"/>
                  </a:lnTo>
                  <a:lnTo>
                    <a:pt x="11427" y="8708"/>
                  </a:lnTo>
                  <a:lnTo>
                    <a:pt x="11743" y="8420"/>
                  </a:lnTo>
                  <a:lnTo>
                    <a:pt x="12040" y="8133"/>
                  </a:lnTo>
                  <a:lnTo>
                    <a:pt x="12318" y="7836"/>
                  </a:lnTo>
                  <a:lnTo>
                    <a:pt x="12567" y="7529"/>
                  </a:lnTo>
                  <a:lnTo>
                    <a:pt x="12787" y="7223"/>
                  </a:lnTo>
                  <a:lnTo>
                    <a:pt x="12988" y="6916"/>
                  </a:lnTo>
                  <a:lnTo>
                    <a:pt x="13170" y="6610"/>
                  </a:lnTo>
                  <a:lnTo>
                    <a:pt x="13333" y="6294"/>
                  </a:lnTo>
                  <a:lnTo>
                    <a:pt x="13477" y="5987"/>
                  </a:lnTo>
                  <a:lnTo>
                    <a:pt x="13591" y="5671"/>
                  </a:lnTo>
                  <a:lnTo>
                    <a:pt x="13697" y="5355"/>
                  </a:lnTo>
                  <a:lnTo>
                    <a:pt x="13783" y="5039"/>
                  </a:lnTo>
                  <a:lnTo>
                    <a:pt x="13860" y="4733"/>
                  </a:lnTo>
                  <a:lnTo>
                    <a:pt x="13908" y="4417"/>
                  </a:lnTo>
                  <a:lnTo>
                    <a:pt x="13955" y="4110"/>
                  </a:lnTo>
                  <a:lnTo>
                    <a:pt x="13975" y="3804"/>
                  </a:lnTo>
                  <a:lnTo>
                    <a:pt x="13994" y="3497"/>
                  </a:lnTo>
                  <a:lnTo>
                    <a:pt x="13994" y="3200"/>
                  </a:lnTo>
                  <a:lnTo>
                    <a:pt x="13984" y="2913"/>
                  </a:lnTo>
                  <a:lnTo>
                    <a:pt x="13965" y="2616"/>
                  </a:lnTo>
                  <a:lnTo>
                    <a:pt x="13946" y="2338"/>
                  </a:lnTo>
                  <a:lnTo>
                    <a:pt x="13908" y="2060"/>
                  </a:lnTo>
                  <a:lnTo>
                    <a:pt x="13860" y="1792"/>
                  </a:lnTo>
                  <a:lnTo>
                    <a:pt x="13812" y="1524"/>
                  </a:lnTo>
                  <a:lnTo>
                    <a:pt x="13754" y="1275"/>
                  </a:lnTo>
                  <a:lnTo>
                    <a:pt x="13697" y="1026"/>
                  </a:lnTo>
                  <a:lnTo>
                    <a:pt x="13572" y="566"/>
                  </a:lnTo>
                  <a:lnTo>
                    <a:pt x="13429" y="145"/>
                  </a:lnTo>
                  <a:lnTo>
                    <a:pt x="13410" y="106"/>
                  </a:lnTo>
                  <a:lnTo>
                    <a:pt x="13390" y="68"/>
                  </a:lnTo>
                  <a:lnTo>
                    <a:pt x="13362" y="39"/>
                  </a:lnTo>
                  <a:lnTo>
                    <a:pt x="13333" y="20"/>
                  </a:lnTo>
                  <a:lnTo>
                    <a:pt x="13304" y="11"/>
                  </a:lnTo>
                  <a:lnTo>
                    <a:pt x="13266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94;p16">
              <a:extLst>
                <a:ext uri="{FF2B5EF4-FFF2-40B4-BE49-F238E27FC236}">
                  <a16:creationId xmlns:a16="http://schemas.microsoft.com/office/drawing/2014/main" id="{87DCF268-E0FA-4D1E-AF91-EE0C0AD77FBC}"/>
                </a:ext>
              </a:extLst>
            </p:cNvPr>
            <p:cNvSpPr/>
            <p:nvPr/>
          </p:nvSpPr>
          <p:spPr>
            <a:xfrm>
              <a:off x="4470322" y="2242866"/>
              <a:ext cx="75159" cy="86768"/>
            </a:xfrm>
            <a:custGeom>
              <a:avLst/>
              <a:gdLst/>
              <a:ahLst/>
              <a:cxnLst/>
              <a:rect l="l" t="t" r="r" b="b"/>
              <a:pathLst>
                <a:path w="2117" h="2444" extrusionOk="0">
                  <a:moveTo>
                    <a:pt x="1226" y="154"/>
                  </a:moveTo>
                  <a:lnTo>
                    <a:pt x="1303" y="164"/>
                  </a:lnTo>
                  <a:lnTo>
                    <a:pt x="1370" y="173"/>
                  </a:lnTo>
                  <a:lnTo>
                    <a:pt x="1446" y="193"/>
                  </a:lnTo>
                  <a:lnTo>
                    <a:pt x="1513" y="221"/>
                  </a:lnTo>
                  <a:lnTo>
                    <a:pt x="1590" y="260"/>
                  </a:lnTo>
                  <a:lnTo>
                    <a:pt x="1657" y="307"/>
                  </a:lnTo>
                  <a:lnTo>
                    <a:pt x="1715" y="355"/>
                  </a:lnTo>
                  <a:lnTo>
                    <a:pt x="1772" y="422"/>
                  </a:lnTo>
                  <a:lnTo>
                    <a:pt x="1820" y="499"/>
                  </a:lnTo>
                  <a:lnTo>
                    <a:pt x="1868" y="576"/>
                  </a:lnTo>
                  <a:lnTo>
                    <a:pt x="1897" y="652"/>
                  </a:lnTo>
                  <a:lnTo>
                    <a:pt x="1925" y="748"/>
                  </a:lnTo>
                  <a:lnTo>
                    <a:pt x="1954" y="844"/>
                  </a:lnTo>
                  <a:lnTo>
                    <a:pt x="1964" y="949"/>
                  </a:lnTo>
                  <a:lnTo>
                    <a:pt x="1964" y="1055"/>
                  </a:lnTo>
                  <a:lnTo>
                    <a:pt x="1954" y="1160"/>
                  </a:lnTo>
                  <a:lnTo>
                    <a:pt x="1944" y="1265"/>
                  </a:lnTo>
                  <a:lnTo>
                    <a:pt x="1916" y="1371"/>
                  </a:lnTo>
                  <a:lnTo>
                    <a:pt x="1887" y="1476"/>
                  </a:lnTo>
                  <a:lnTo>
                    <a:pt x="1839" y="1572"/>
                  </a:lnTo>
                  <a:lnTo>
                    <a:pt x="1762" y="1725"/>
                  </a:lnTo>
                  <a:lnTo>
                    <a:pt x="1667" y="1869"/>
                  </a:lnTo>
                  <a:lnTo>
                    <a:pt x="1561" y="1984"/>
                  </a:lnTo>
                  <a:lnTo>
                    <a:pt x="1437" y="2089"/>
                  </a:lnTo>
                  <a:lnTo>
                    <a:pt x="1312" y="2175"/>
                  </a:lnTo>
                  <a:lnTo>
                    <a:pt x="1169" y="2233"/>
                  </a:lnTo>
                  <a:lnTo>
                    <a:pt x="1102" y="2261"/>
                  </a:lnTo>
                  <a:lnTo>
                    <a:pt x="1034" y="2271"/>
                  </a:lnTo>
                  <a:lnTo>
                    <a:pt x="958" y="2281"/>
                  </a:lnTo>
                  <a:lnTo>
                    <a:pt x="891" y="2290"/>
                  </a:lnTo>
                  <a:lnTo>
                    <a:pt x="814" y="2281"/>
                  </a:lnTo>
                  <a:lnTo>
                    <a:pt x="747" y="2271"/>
                  </a:lnTo>
                  <a:lnTo>
                    <a:pt x="671" y="2252"/>
                  </a:lnTo>
                  <a:lnTo>
                    <a:pt x="603" y="2223"/>
                  </a:lnTo>
                  <a:lnTo>
                    <a:pt x="536" y="2185"/>
                  </a:lnTo>
                  <a:lnTo>
                    <a:pt x="460" y="2137"/>
                  </a:lnTo>
                  <a:lnTo>
                    <a:pt x="402" y="2079"/>
                  </a:lnTo>
                  <a:lnTo>
                    <a:pt x="345" y="2022"/>
                  </a:lnTo>
                  <a:lnTo>
                    <a:pt x="297" y="1945"/>
                  </a:lnTo>
                  <a:lnTo>
                    <a:pt x="249" y="1869"/>
                  </a:lnTo>
                  <a:lnTo>
                    <a:pt x="220" y="1782"/>
                  </a:lnTo>
                  <a:lnTo>
                    <a:pt x="192" y="1696"/>
                  </a:lnTo>
                  <a:lnTo>
                    <a:pt x="163" y="1601"/>
                  </a:lnTo>
                  <a:lnTo>
                    <a:pt x="153" y="1495"/>
                  </a:lnTo>
                  <a:lnTo>
                    <a:pt x="153" y="1390"/>
                  </a:lnTo>
                  <a:lnTo>
                    <a:pt x="163" y="1284"/>
                  </a:lnTo>
                  <a:lnTo>
                    <a:pt x="172" y="1179"/>
                  </a:lnTo>
                  <a:lnTo>
                    <a:pt x="201" y="1074"/>
                  </a:lnTo>
                  <a:lnTo>
                    <a:pt x="230" y="968"/>
                  </a:lnTo>
                  <a:lnTo>
                    <a:pt x="278" y="863"/>
                  </a:lnTo>
                  <a:lnTo>
                    <a:pt x="354" y="719"/>
                  </a:lnTo>
                  <a:lnTo>
                    <a:pt x="450" y="576"/>
                  </a:lnTo>
                  <a:lnTo>
                    <a:pt x="556" y="461"/>
                  </a:lnTo>
                  <a:lnTo>
                    <a:pt x="680" y="355"/>
                  </a:lnTo>
                  <a:lnTo>
                    <a:pt x="814" y="269"/>
                  </a:lnTo>
                  <a:lnTo>
                    <a:pt x="948" y="212"/>
                  </a:lnTo>
                  <a:lnTo>
                    <a:pt x="1015" y="183"/>
                  </a:lnTo>
                  <a:lnTo>
                    <a:pt x="1082" y="173"/>
                  </a:lnTo>
                  <a:lnTo>
                    <a:pt x="1159" y="164"/>
                  </a:lnTo>
                  <a:lnTo>
                    <a:pt x="1226" y="154"/>
                  </a:lnTo>
                  <a:close/>
                  <a:moveTo>
                    <a:pt x="1226" y="1"/>
                  </a:moveTo>
                  <a:lnTo>
                    <a:pt x="1149" y="11"/>
                  </a:lnTo>
                  <a:lnTo>
                    <a:pt x="1063" y="20"/>
                  </a:lnTo>
                  <a:lnTo>
                    <a:pt x="987" y="39"/>
                  </a:lnTo>
                  <a:lnTo>
                    <a:pt x="910" y="58"/>
                  </a:lnTo>
                  <a:lnTo>
                    <a:pt x="833" y="87"/>
                  </a:lnTo>
                  <a:lnTo>
                    <a:pt x="757" y="125"/>
                  </a:lnTo>
                  <a:lnTo>
                    <a:pt x="680" y="173"/>
                  </a:lnTo>
                  <a:lnTo>
                    <a:pt x="603" y="221"/>
                  </a:lnTo>
                  <a:lnTo>
                    <a:pt x="536" y="279"/>
                  </a:lnTo>
                  <a:lnTo>
                    <a:pt x="469" y="336"/>
                  </a:lnTo>
                  <a:lnTo>
                    <a:pt x="402" y="403"/>
                  </a:lnTo>
                  <a:lnTo>
                    <a:pt x="335" y="470"/>
                  </a:lnTo>
                  <a:lnTo>
                    <a:pt x="278" y="547"/>
                  </a:lnTo>
                  <a:lnTo>
                    <a:pt x="230" y="633"/>
                  </a:lnTo>
                  <a:lnTo>
                    <a:pt x="182" y="710"/>
                  </a:lnTo>
                  <a:lnTo>
                    <a:pt x="134" y="806"/>
                  </a:lnTo>
                  <a:lnTo>
                    <a:pt x="86" y="920"/>
                  </a:lnTo>
                  <a:lnTo>
                    <a:pt x="48" y="1045"/>
                  </a:lnTo>
                  <a:lnTo>
                    <a:pt x="19" y="1160"/>
                  </a:lnTo>
                  <a:lnTo>
                    <a:pt x="10" y="1284"/>
                  </a:lnTo>
                  <a:lnTo>
                    <a:pt x="0" y="1399"/>
                  </a:lnTo>
                  <a:lnTo>
                    <a:pt x="0" y="1514"/>
                  </a:lnTo>
                  <a:lnTo>
                    <a:pt x="19" y="1629"/>
                  </a:lnTo>
                  <a:lnTo>
                    <a:pt x="38" y="1735"/>
                  </a:lnTo>
                  <a:lnTo>
                    <a:pt x="77" y="1840"/>
                  </a:lnTo>
                  <a:lnTo>
                    <a:pt x="115" y="1936"/>
                  </a:lnTo>
                  <a:lnTo>
                    <a:pt x="163" y="2032"/>
                  </a:lnTo>
                  <a:lnTo>
                    <a:pt x="220" y="2108"/>
                  </a:lnTo>
                  <a:lnTo>
                    <a:pt x="287" y="2194"/>
                  </a:lnTo>
                  <a:lnTo>
                    <a:pt x="364" y="2261"/>
                  </a:lnTo>
                  <a:lnTo>
                    <a:pt x="450" y="2319"/>
                  </a:lnTo>
                  <a:lnTo>
                    <a:pt x="546" y="2367"/>
                  </a:lnTo>
                  <a:lnTo>
                    <a:pt x="632" y="2395"/>
                  </a:lnTo>
                  <a:lnTo>
                    <a:pt x="718" y="2424"/>
                  </a:lnTo>
                  <a:lnTo>
                    <a:pt x="805" y="2434"/>
                  </a:lnTo>
                  <a:lnTo>
                    <a:pt x="891" y="2443"/>
                  </a:lnTo>
                  <a:lnTo>
                    <a:pt x="967" y="2434"/>
                  </a:lnTo>
                  <a:lnTo>
                    <a:pt x="1054" y="2424"/>
                  </a:lnTo>
                  <a:lnTo>
                    <a:pt x="1130" y="2405"/>
                  </a:lnTo>
                  <a:lnTo>
                    <a:pt x="1207" y="2386"/>
                  </a:lnTo>
                  <a:lnTo>
                    <a:pt x="1293" y="2357"/>
                  </a:lnTo>
                  <a:lnTo>
                    <a:pt x="1370" y="2319"/>
                  </a:lnTo>
                  <a:lnTo>
                    <a:pt x="1437" y="2271"/>
                  </a:lnTo>
                  <a:lnTo>
                    <a:pt x="1513" y="2223"/>
                  </a:lnTo>
                  <a:lnTo>
                    <a:pt x="1580" y="2166"/>
                  </a:lnTo>
                  <a:lnTo>
                    <a:pt x="1647" y="2108"/>
                  </a:lnTo>
                  <a:lnTo>
                    <a:pt x="1715" y="2041"/>
                  </a:lnTo>
                  <a:lnTo>
                    <a:pt x="1782" y="1974"/>
                  </a:lnTo>
                  <a:lnTo>
                    <a:pt x="1839" y="1897"/>
                  </a:lnTo>
                  <a:lnTo>
                    <a:pt x="1887" y="1811"/>
                  </a:lnTo>
                  <a:lnTo>
                    <a:pt x="1935" y="1725"/>
                  </a:lnTo>
                  <a:lnTo>
                    <a:pt x="1983" y="1639"/>
                  </a:lnTo>
                  <a:lnTo>
                    <a:pt x="2031" y="1524"/>
                  </a:lnTo>
                  <a:lnTo>
                    <a:pt x="2069" y="1399"/>
                  </a:lnTo>
                  <a:lnTo>
                    <a:pt x="2098" y="1284"/>
                  </a:lnTo>
                  <a:lnTo>
                    <a:pt x="2107" y="1160"/>
                  </a:lnTo>
                  <a:lnTo>
                    <a:pt x="2117" y="1045"/>
                  </a:lnTo>
                  <a:lnTo>
                    <a:pt x="2117" y="930"/>
                  </a:lnTo>
                  <a:lnTo>
                    <a:pt x="2098" y="815"/>
                  </a:lnTo>
                  <a:lnTo>
                    <a:pt x="2078" y="710"/>
                  </a:lnTo>
                  <a:lnTo>
                    <a:pt x="2040" y="604"/>
                  </a:lnTo>
                  <a:lnTo>
                    <a:pt x="2002" y="509"/>
                  </a:lnTo>
                  <a:lnTo>
                    <a:pt x="1954" y="413"/>
                  </a:lnTo>
                  <a:lnTo>
                    <a:pt x="1897" y="327"/>
                  </a:lnTo>
                  <a:lnTo>
                    <a:pt x="1829" y="250"/>
                  </a:lnTo>
                  <a:lnTo>
                    <a:pt x="1753" y="183"/>
                  </a:lnTo>
                  <a:lnTo>
                    <a:pt x="1667" y="125"/>
                  </a:lnTo>
                  <a:lnTo>
                    <a:pt x="1571" y="78"/>
                  </a:lnTo>
                  <a:lnTo>
                    <a:pt x="1494" y="49"/>
                  </a:lnTo>
                  <a:lnTo>
                    <a:pt x="1408" y="20"/>
                  </a:lnTo>
                  <a:lnTo>
                    <a:pt x="1312" y="11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95;p16">
              <a:extLst>
                <a:ext uri="{FF2B5EF4-FFF2-40B4-BE49-F238E27FC236}">
                  <a16:creationId xmlns:a16="http://schemas.microsoft.com/office/drawing/2014/main" id="{07C8641E-FFD4-4722-8D69-D7A581B5E18F}"/>
                </a:ext>
              </a:extLst>
            </p:cNvPr>
            <p:cNvSpPr/>
            <p:nvPr/>
          </p:nvSpPr>
          <p:spPr>
            <a:xfrm>
              <a:off x="4475754" y="2242866"/>
              <a:ext cx="64295" cy="81336"/>
            </a:xfrm>
            <a:custGeom>
              <a:avLst/>
              <a:gdLst/>
              <a:ahLst/>
              <a:cxnLst/>
              <a:rect l="l" t="t" r="r" b="b"/>
              <a:pathLst>
                <a:path w="1811" h="2291" fill="none" extrusionOk="0">
                  <a:moveTo>
                    <a:pt x="1073" y="1"/>
                  </a:moveTo>
                  <a:lnTo>
                    <a:pt x="1073" y="154"/>
                  </a:lnTo>
                  <a:lnTo>
                    <a:pt x="1073" y="154"/>
                  </a:lnTo>
                  <a:lnTo>
                    <a:pt x="1150" y="164"/>
                  </a:lnTo>
                  <a:lnTo>
                    <a:pt x="1217" y="173"/>
                  </a:lnTo>
                  <a:lnTo>
                    <a:pt x="1293" y="193"/>
                  </a:lnTo>
                  <a:lnTo>
                    <a:pt x="1360" y="221"/>
                  </a:lnTo>
                  <a:lnTo>
                    <a:pt x="1360" y="221"/>
                  </a:lnTo>
                  <a:lnTo>
                    <a:pt x="1437" y="260"/>
                  </a:lnTo>
                  <a:lnTo>
                    <a:pt x="1504" y="307"/>
                  </a:lnTo>
                  <a:lnTo>
                    <a:pt x="1562" y="355"/>
                  </a:lnTo>
                  <a:lnTo>
                    <a:pt x="1619" y="422"/>
                  </a:lnTo>
                  <a:lnTo>
                    <a:pt x="1667" y="499"/>
                  </a:lnTo>
                  <a:lnTo>
                    <a:pt x="1715" y="576"/>
                  </a:lnTo>
                  <a:lnTo>
                    <a:pt x="1744" y="652"/>
                  </a:lnTo>
                  <a:lnTo>
                    <a:pt x="1772" y="748"/>
                  </a:lnTo>
                  <a:lnTo>
                    <a:pt x="1772" y="748"/>
                  </a:lnTo>
                  <a:lnTo>
                    <a:pt x="1801" y="844"/>
                  </a:lnTo>
                  <a:lnTo>
                    <a:pt x="1811" y="949"/>
                  </a:lnTo>
                  <a:lnTo>
                    <a:pt x="1811" y="1055"/>
                  </a:lnTo>
                  <a:lnTo>
                    <a:pt x="1801" y="1160"/>
                  </a:lnTo>
                  <a:lnTo>
                    <a:pt x="1791" y="1265"/>
                  </a:lnTo>
                  <a:lnTo>
                    <a:pt x="1763" y="1371"/>
                  </a:lnTo>
                  <a:lnTo>
                    <a:pt x="1734" y="1476"/>
                  </a:lnTo>
                  <a:lnTo>
                    <a:pt x="1686" y="1572"/>
                  </a:lnTo>
                  <a:lnTo>
                    <a:pt x="1686" y="1572"/>
                  </a:lnTo>
                  <a:lnTo>
                    <a:pt x="1609" y="1725"/>
                  </a:lnTo>
                  <a:lnTo>
                    <a:pt x="1514" y="1869"/>
                  </a:lnTo>
                  <a:lnTo>
                    <a:pt x="1408" y="1984"/>
                  </a:lnTo>
                  <a:lnTo>
                    <a:pt x="1284" y="2089"/>
                  </a:lnTo>
                  <a:lnTo>
                    <a:pt x="1159" y="2175"/>
                  </a:lnTo>
                  <a:lnTo>
                    <a:pt x="1016" y="2233"/>
                  </a:lnTo>
                  <a:lnTo>
                    <a:pt x="949" y="2261"/>
                  </a:lnTo>
                  <a:lnTo>
                    <a:pt x="881" y="2271"/>
                  </a:lnTo>
                  <a:lnTo>
                    <a:pt x="805" y="2281"/>
                  </a:lnTo>
                  <a:lnTo>
                    <a:pt x="738" y="2290"/>
                  </a:lnTo>
                  <a:lnTo>
                    <a:pt x="738" y="2290"/>
                  </a:lnTo>
                  <a:lnTo>
                    <a:pt x="661" y="2281"/>
                  </a:lnTo>
                  <a:lnTo>
                    <a:pt x="594" y="2271"/>
                  </a:lnTo>
                  <a:lnTo>
                    <a:pt x="518" y="2252"/>
                  </a:lnTo>
                  <a:lnTo>
                    <a:pt x="450" y="2223"/>
                  </a:lnTo>
                  <a:lnTo>
                    <a:pt x="450" y="2223"/>
                  </a:lnTo>
                  <a:lnTo>
                    <a:pt x="383" y="2185"/>
                  </a:lnTo>
                  <a:lnTo>
                    <a:pt x="307" y="2137"/>
                  </a:lnTo>
                  <a:lnTo>
                    <a:pt x="249" y="2079"/>
                  </a:lnTo>
                  <a:lnTo>
                    <a:pt x="192" y="2022"/>
                  </a:lnTo>
                  <a:lnTo>
                    <a:pt x="144" y="1945"/>
                  </a:lnTo>
                  <a:lnTo>
                    <a:pt x="96" y="1869"/>
                  </a:lnTo>
                  <a:lnTo>
                    <a:pt x="67" y="1782"/>
                  </a:lnTo>
                  <a:lnTo>
                    <a:pt x="39" y="1696"/>
                  </a:lnTo>
                  <a:lnTo>
                    <a:pt x="39" y="1696"/>
                  </a:lnTo>
                  <a:lnTo>
                    <a:pt x="10" y="1601"/>
                  </a:lnTo>
                  <a:lnTo>
                    <a:pt x="0" y="1495"/>
                  </a:lnTo>
                  <a:lnTo>
                    <a:pt x="0" y="1390"/>
                  </a:lnTo>
                  <a:lnTo>
                    <a:pt x="10" y="1284"/>
                  </a:lnTo>
                  <a:lnTo>
                    <a:pt x="19" y="1179"/>
                  </a:lnTo>
                  <a:lnTo>
                    <a:pt x="48" y="1074"/>
                  </a:lnTo>
                  <a:lnTo>
                    <a:pt x="77" y="968"/>
                  </a:lnTo>
                  <a:lnTo>
                    <a:pt x="125" y="863"/>
                  </a:lnTo>
                  <a:lnTo>
                    <a:pt x="125" y="863"/>
                  </a:lnTo>
                  <a:lnTo>
                    <a:pt x="201" y="719"/>
                  </a:lnTo>
                  <a:lnTo>
                    <a:pt x="297" y="576"/>
                  </a:lnTo>
                  <a:lnTo>
                    <a:pt x="403" y="461"/>
                  </a:lnTo>
                  <a:lnTo>
                    <a:pt x="527" y="355"/>
                  </a:lnTo>
                  <a:lnTo>
                    <a:pt x="661" y="269"/>
                  </a:lnTo>
                  <a:lnTo>
                    <a:pt x="795" y="212"/>
                  </a:lnTo>
                  <a:lnTo>
                    <a:pt x="862" y="183"/>
                  </a:lnTo>
                  <a:lnTo>
                    <a:pt x="929" y="173"/>
                  </a:lnTo>
                  <a:lnTo>
                    <a:pt x="1006" y="164"/>
                  </a:lnTo>
                  <a:lnTo>
                    <a:pt x="1073" y="154"/>
                  </a:lnTo>
                  <a:lnTo>
                    <a:pt x="107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96;p16">
              <a:extLst>
                <a:ext uri="{FF2B5EF4-FFF2-40B4-BE49-F238E27FC236}">
                  <a16:creationId xmlns:a16="http://schemas.microsoft.com/office/drawing/2014/main" id="{EC29B939-76F5-4EE5-84DB-572AAD9BC01A}"/>
                </a:ext>
              </a:extLst>
            </p:cNvPr>
            <p:cNvSpPr/>
            <p:nvPr/>
          </p:nvSpPr>
          <p:spPr>
            <a:xfrm>
              <a:off x="4406384" y="2223517"/>
              <a:ext cx="77218" cy="52721"/>
            </a:xfrm>
            <a:custGeom>
              <a:avLst/>
              <a:gdLst/>
              <a:ahLst/>
              <a:cxnLst/>
              <a:rect l="l" t="t" r="r" b="b"/>
              <a:pathLst>
                <a:path w="2175" h="1485" extrusionOk="0">
                  <a:moveTo>
                    <a:pt x="67" y="0"/>
                  </a:moveTo>
                  <a:lnTo>
                    <a:pt x="0" y="125"/>
                  </a:lnTo>
                  <a:lnTo>
                    <a:pt x="1916" y="1485"/>
                  </a:lnTo>
                  <a:lnTo>
                    <a:pt x="2175" y="105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97;p16">
              <a:extLst>
                <a:ext uri="{FF2B5EF4-FFF2-40B4-BE49-F238E27FC236}">
                  <a16:creationId xmlns:a16="http://schemas.microsoft.com/office/drawing/2014/main" id="{65F81248-0594-4F14-AC61-689A7D82B458}"/>
                </a:ext>
              </a:extLst>
            </p:cNvPr>
            <p:cNvSpPr/>
            <p:nvPr/>
          </p:nvSpPr>
          <p:spPr>
            <a:xfrm>
              <a:off x="3584526" y="2124539"/>
              <a:ext cx="794368" cy="951147"/>
            </a:xfrm>
            <a:custGeom>
              <a:avLst/>
              <a:gdLst/>
              <a:ahLst/>
              <a:cxnLst/>
              <a:rect l="l" t="t" r="r" b="b"/>
              <a:pathLst>
                <a:path w="22375" h="26791" extrusionOk="0">
                  <a:moveTo>
                    <a:pt x="13984" y="1"/>
                  </a:moveTo>
                  <a:lnTo>
                    <a:pt x="13572" y="20"/>
                  </a:lnTo>
                  <a:lnTo>
                    <a:pt x="13362" y="30"/>
                  </a:lnTo>
                  <a:lnTo>
                    <a:pt x="13151" y="49"/>
                  </a:lnTo>
                  <a:lnTo>
                    <a:pt x="12940" y="77"/>
                  </a:lnTo>
                  <a:lnTo>
                    <a:pt x="12739" y="106"/>
                  </a:lnTo>
                  <a:lnTo>
                    <a:pt x="12528" y="154"/>
                  </a:lnTo>
                  <a:lnTo>
                    <a:pt x="12318" y="192"/>
                  </a:lnTo>
                  <a:lnTo>
                    <a:pt x="12116" y="250"/>
                  </a:lnTo>
                  <a:lnTo>
                    <a:pt x="11906" y="307"/>
                  </a:lnTo>
                  <a:lnTo>
                    <a:pt x="11705" y="384"/>
                  </a:lnTo>
                  <a:lnTo>
                    <a:pt x="11513" y="461"/>
                  </a:lnTo>
                  <a:lnTo>
                    <a:pt x="11312" y="547"/>
                  </a:lnTo>
                  <a:lnTo>
                    <a:pt x="11120" y="643"/>
                  </a:lnTo>
                  <a:lnTo>
                    <a:pt x="10938" y="748"/>
                  </a:lnTo>
                  <a:lnTo>
                    <a:pt x="10747" y="863"/>
                  </a:lnTo>
                  <a:lnTo>
                    <a:pt x="10574" y="987"/>
                  </a:lnTo>
                  <a:lnTo>
                    <a:pt x="10402" y="1121"/>
                  </a:lnTo>
                  <a:lnTo>
                    <a:pt x="10230" y="1265"/>
                  </a:lnTo>
                  <a:lnTo>
                    <a:pt x="10067" y="1418"/>
                  </a:lnTo>
                  <a:lnTo>
                    <a:pt x="9913" y="1591"/>
                  </a:lnTo>
                  <a:lnTo>
                    <a:pt x="9770" y="1773"/>
                  </a:lnTo>
                  <a:lnTo>
                    <a:pt x="9626" y="1964"/>
                  </a:lnTo>
                  <a:lnTo>
                    <a:pt x="9492" y="2165"/>
                  </a:lnTo>
                  <a:lnTo>
                    <a:pt x="9367" y="2386"/>
                  </a:lnTo>
                  <a:lnTo>
                    <a:pt x="9253" y="2616"/>
                  </a:lnTo>
                  <a:lnTo>
                    <a:pt x="9147" y="2855"/>
                  </a:lnTo>
                  <a:lnTo>
                    <a:pt x="9042" y="3114"/>
                  </a:lnTo>
                  <a:lnTo>
                    <a:pt x="8956" y="3382"/>
                  </a:lnTo>
                  <a:lnTo>
                    <a:pt x="8879" y="3669"/>
                  </a:lnTo>
                  <a:lnTo>
                    <a:pt x="8812" y="3966"/>
                  </a:lnTo>
                  <a:lnTo>
                    <a:pt x="8754" y="4282"/>
                  </a:lnTo>
                  <a:lnTo>
                    <a:pt x="8707" y="4617"/>
                  </a:lnTo>
                  <a:lnTo>
                    <a:pt x="8678" y="4962"/>
                  </a:lnTo>
                  <a:lnTo>
                    <a:pt x="8649" y="5317"/>
                  </a:lnTo>
                  <a:lnTo>
                    <a:pt x="8640" y="5700"/>
                  </a:lnTo>
                  <a:lnTo>
                    <a:pt x="8553" y="5738"/>
                  </a:lnTo>
                  <a:lnTo>
                    <a:pt x="8314" y="5872"/>
                  </a:lnTo>
                  <a:lnTo>
                    <a:pt x="7931" y="6092"/>
                  </a:lnTo>
                  <a:lnTo>
                    <a:pt x="7433" y="6389"/>
                  </a:lnTo>
                  <a:lnTo>
                    <a:pt x="7145" y="6571"/>
                  </a:lnTo>
                  <a:lnTo>
                    <a:pt x="6839" y="6782"/>
                  </a:lnTo>
                  <a:lnTo>
                    <a:pt x="6513" y="7002"/>
                  </a:lnTo>
                  <a:lnTo>
                    <a:pt x="6168" y="7251"/>
                  </a:lnTo>
                  <a:lnTo>
                    <a:pt x="5814" y="7520"/>
                  </a:lnTo>
                  <a:lnTo>
                    <a:pt x="5450" y="7817"/>
                  </a:lnTo>
                  <a:lnTo>
                    <a:pt x="5076" y="8123"/>
                  </a:lnTo>
                  <a:lnTo>
                    <a:pt x="4703" y="8458"/>
                  </a:lnTo>
                  <a:lnTo>
                    <a:pt x="4320" y="8813"/>
                  </a:lnTo>
                  <a:lnTo>
                    <a:pt x="3937" y="9186"/>
                  </a:lnTo>
                  <a:lnTo>
                    <a:pt x="3563" y="9588"/>
                  </a:lnTo>
                  <a:lnTo>
                    <a:pt x="3190" y="10000"/>
                  </a:lnTo>
                  <a:lnTo>
                    <a:pt x="2816" y="10441"/>
                  </a:lnTo>
                  <a:lnTo>
                    <a:pt x="2462" y="10910"/>
                  </a:lnTo>
                  <a:lnTo>
                    <a:pt x="2289" y="11140"/>
                  </a:lnTo>
                  <a:lnTo>
                    <a:pt x="2126" y="11389"/>
                  </a:lnTo>
                  <a:lnTo>
                    <a:pt x="1954" y="11638"/>
                  </a:lnTo>
                  <a:lnTo>
                    <a:pt x="1801" y="11887"/>
                  </a:lnTo>
                  <a:lnTo>
                    <a:pt x="1638" y="12155"/>
                  </a:lnTo>
                  <a:lnTo>
                    <a:pt x="1485" y="12414"/>
                  </a:lnTo>
                  <a:lnTo>
                    <a:pt x="1341" y="12682"/>
                  </a:lnTo>
                  <a:lnTo>
                    <a:pt x="1197" y="12960"/>
                  </a:lnTo>
                  <a:lnTo>
                    <a:pt x="1063" y="13247"/>
                  </a:lnTo>
                  <a:lnTo>
                    <a:pt x="939" y="13525"/>
                  </a:lnTo>
                  <a:lnTo>
                    <a:pt x="814" y="13822"/>
                  </a:lnTo>
                  <a:lnTo>
                    <a:pt x="699" y="14119"/>
                  </a:lnTo>
                  <a:lnTo>
                    <a:pt x="594" y="14416"/>
                  </a:lnTo>
                  <a:lnTo>
                    <a:pt x="489" y="14722"/>
                  </a:lnTo>
                  <a:lnTo>
                    <a:pt x="402" y="15038"/>
                  </a:lnTo>
                  <a:lnTo>
                    <a:pt x="316" y="15354"/>
                  </a:lnTo>
                  <a:lnTo>
                    <a:pt x="240" y="15680"/>
                  </a:lnTo>
                  <a:lnTo>
                    <a:pt x="173" y="16006"/>
                  </a:lnTo>
                  <a:lnTo>
                    <a:pt x="115" y="16341"/>
                  </a:lnTo>
                  <a:lnTo>
                    <a:pt x="67" y="16676"/>
                  </a:lnTo>
                  <a:lnTo>
                    <a:pt x="29" y="17079"/>
                  </a:lnTo>
                  <a:lnTo>
                    <a:pt x="0" y="17471"/>
                  </a:lnTo>
                  <a:lnTo>
                    <a:pt x="0" y="17854"/>
                  </a:lnTo>
                  <a:lnTo>
                    <a:pt x="19" y="18238"/>
                  </a:lnTo>
                  <a:lnTo>
                    <a:pt x="48" y="18611"/>
                  </a:lnTo>
                  <a:lnTo>
                    <a:pt x="96" y="18985"/>
                  </a:lnTo>
                  <a:lnTo>
                    <a:pt x="163" y="19339"/>
                  </a:lnTo>
                  <a:lnTo>
                    <a:pt x="249" y="19703"/>
                  </a:lnTo>
                  <a:lnTo>
                    <a:pt x="355" y="20048"/>
                  </a:lnTo>
                  <a:lnTo>
                    <a:pt x="469" y="20393"/>
                  </a:lnTo>
                  <a:lnTo>
                    <a:pt x="594" y="20728"/>
                  </a:lnTo>
                  <a:lnTo>
                    <a:pt x="747" y="21063"/>
                  </a:lnTo>
                  <a:lnTo>
                    <a:pt x="900" y="21389"/>
                  </a:lnTo>
                  <a:lnTo>
                    <a:pt x="1082" y="21705"/>
                  </a:lnTo>
                  <a:lnTo>
                    <a:pt x="1264" y="22011"/>
                  </a:lnTo>
                  <a:lnTo>
                    <a:pt x="1466" y="22308"/>
                  </a:lnTo>
                  <a:lnTo>
                    <a:pt x="1686" y="22605"/>
                  </a:lnTo>
                  <a:lnTo>
                    <a:pt x="1906" y="22892"/>
                  </a:lnTo>
                  <a:lnTo>
                    <a:pt x="2146" y="23170"/>
                  </a:lnTo>
                  <a:lnTo>
                    <a:pt x="2395" y="23438"/>
                  </a:lnTo>
                  <a:lnTo>
                    <a:pt x="2663" y="23697"/>
                  </a:lnTo>
                  <a:lnTo>
                    <a:pt x="2931" y="23946"/>
                  </a:lnTo>
                  <a:lnTo>
                    <a:pt x="3209" y="24186"/>
                  </a:lnTo>
                  <a:lnTo>
                    <a:pt x="3506" y="24425"/>
                  </a:lnTo>
                  <a:lnTo>
                    <a:pt x="3803" y="24645"/>
                  </a:lnTo>
                  <a:lnTo>
                    <a:pt x="4119" y="24866"/>
                  </a:lnTo>
                  <a:lnTo>
                    <a:pt x="4435" y="25067"/>
                  </a:lnTo>
                  <a:lnTo>
                    <a:pt x="4760" y="25268"/>
                  </a:lnTo>
                  <a:lnTo>
                    <a:pt x="5096" y="25450"/>
                  </a:lnTo>
                  <a:lnTo>
                    <a:pt x="5440" y="25622"/>
                  </a:lnTo>
                  <a:lnTo>
                    <a:pt x="5785" y="25795"/>
                  </a:lnTo>
                  <a:lnTo>
                    <a:pt x="6140" y="25948"/>
                  </a:lnTo>
                  <a:lnTo>
                    <a:pt x="6542" y="26101"/>
                  </a:lnTo>
                  <a:lnTo>
                    <a:pt x="6954" y="26245"/>
                  </a:lnTo>
                  <a:lnTo>
                    <a:pt x="7375" y="26369"/>
                  </a:lnTo>
                  <a:lnTo>
                    <a:pt x="7806" y="26475"/>
                  </a:lnTo>
                  <a:lnTo>
                    <a:pt x="8247" y="26561"/>
                  </a:lnTo>
                  <a:lnTo>
                    <a:pt x="8687" y="26638"/>
                  </a:lnTo>
                  <a:lnTo>
                    <a:pt x="9147" y="26705"/>
                  </a:lnTo>
                  <a:lnTo>
                    <a:pt x="9597" y="26743"/>
                  </a:lnTo>
                  <a:lnTo>
                    <a:pt x="10057" y="26772"/>
                  </a:lnTo>
                  <a:lnTo>
                    <a:pt x="10517" y="26791"/>
                  </a:lnTo>
                  <a:lnTo>
                    <a:pt x="10977" y="26791"/>
                  </a:lnTo>
                  <a:lnTo>
                    <a:pt x="11436" y="26781"/>
                  </a:lnTo>
                  <a:lnTo>
                    <a:pt x="11887" y="26752"/>
                  </a:lnTo>
                  <a:lnTo>
                    <a:pt x="12337" y="26714"/>
                  </a:lnTo>
                  <a:lnTo>
                    <a:pt x="12787" y="26657"/>
                  </a:lnTo>
                  <a:lnTo>
                    <a:pt x="13227" y="26590"/>
                  </a:lnTo>
                  <a:lnTo>
                    <a:pt x="13658" y="26513"/>
                  </a:lnTo>
                  <a:lnTo>
                    <a:pt x="14080" y="26427"/>
                  </a:lnTo>
                  <a:lnTo>
                    <a:pt x="14492" y="26321"/>
                  </a:lnTo>
                  <a:lnTo>
                    <a:pt x="14884" y="26206"/>
                  </a:lnTo>
                  <a:lnTo>
                    <a:pt x="15277" y="26082"/>
                  </a:lnTo>
                  <a:lnTo>
                    <a:pt x="15641" y="25938"/>
                  </a:lnTo>
                  <a:lnTo>
                    <a:pt x="15996" y="25795"/>
                  </a:lnTo>
                  <a:lnTo>
                    <a:pt x="16340" y="25632"/>
                  </a:lnTo>
                  <a:lnTo>
                    <a:pt x="16656" y="25459"/>
                  </a:lnTo>
                  <a:lnTo>
                    <a:pt x="16953" y="25287"/>
                  </a:lnTo>
                  <a:lnTo>
                    <a:pt x="17231" y="25095"/>
                  </a:lnTo>
                  <a:lnTo>
                    <a:pt x="17490" y="24894"/>
                  </a:lnTo>
                  <a:lnTo>
                    <a:pt x="17605" y="24789"/>
                  </a:lnTo>
                  <a:lnTo>
                    <a:pt x="17720" y="24684"/>
                  </a:lnTo>
                  <a:lnTo>
                    <a:pt x="17825" y="24578"/>
                  </a:lnTo>
                  <a:lnTo>
                    <a:pt x="17921" y="24473"/>
                  </a:lnTo>
                  <a:lnTo>
                    <a:pt x="18017" y="24358"/>
                  </a:lnTo>
                  <a:lnTo>
                    <a:pt x="18103" y="24243"/>
                  </a:lnTo>
                  <a:lnTo>
                    <a:pt x="18179" y="24128"/>
                  </a:lnTo>
                  <a:lnTo>
                    <a:pt x="18246" y="24004"/>
                  </a:lnTo>
                  <a:lnTo>
                    <a:pt x="18371" y="23774"/>
                  </a:lnTo>
                  <a:lnTo>
                    <a:pt x="18495" y="23534"/>
                  </a:lnTo>
                  <a:lnTo>
                    <a:pt x="18601" y="23285"/>
                  </a:lnTo>
                  <a:lnTo>
                    <a:pt x="18706" y="23017"/>
                  </a:lnTo>
                  <a:lnTo>
                    <a:pt x="18802" y="22758"/>
                  </a:lnTo>
                  <a:lnTo>
                    <a:pt x="18888" y="22481"/>
                  </a:lnTo>
                  <a:lnTo>
                    <a:pt x="18965" y="22193"/>
                  </a:lnTo>
                  <a:lnTo>
                    <a:pt x="19041" y="21906"/>
                  </a:lnTo>
                  <a:lnTo>
                    <a:pt x="19108" y="21609"/>
                  </a:lnTo>
                  <a:lnTo>
                    <a:pt x="19166" y="21312"/>
                  </a:lnTo>
                  <a:lnTo>
                    <a:pt x="19223" y="21006"/>
                  </a:lnTo>
                  <a:lnTo>
                    <a:pt x="19271" y="20690"/>
                  </a:lnTo>
                  <a:lnTo>
                    <a:pt x="19310" y="20373"/>
                  </a:lnTo>
                  <a:lnTo>
                    <a:pt x="19348" y="20057"/>
                  </a:lnTo>
                  <a:lnTo>
                    <a:pt x="19405" y="19406"/>
                  </a:lnTo>
                  <a:lnTo>
                    <a:pt x="19444" y="18736"/>
                  </a:lnTo>
                  <a:lnTo>
                    <a:pt x="19463" y="18065"/>
                  </a:lnTo>
                  <a:lnTo>
                    <a:pt x="19463" y="17385"/>
                  </a:lnTo>
                  <a:lnTo>
                    <a:pt x="19444" y="16705"/>
                  </a:lnTo>
                  <a:lnTo>
                    <a:pt x="19415" y="16025"/>
                  </a:lnTo>
                  <a:lnTo>
                    <a:pt x="19367" y="15345"/>
                  </a:lnTo>
                  <a:lnTo>
                    <a:pt x="19319" y="14684"/>
                  </a:lnTo>
                  <a:lnTo>
                    <a:pt x="19252" y="14023"/>
                  </a:lnTo>
                  <a:lnTo>
                    <a:pt x="19185" y="13381"/>
                  </a:lnTo>
                  <a:lnTo>
                    <a:pt x="19099" y="12759"/>
                  </a:lnTo>
                  <a:lnTo>
                    <a:pt x="19022" y="12146"/>
                  </a:lnTo>
                  <a:lnTo>
                    <a:pt x="18936" y="11571"/>
                  </a:lnTo>
                  <a:lnTo>
                    <a:pt x="18754" y="10498"/>
                  </a:lnTo>
                  <a:lnTo>
                    <a:pt x="18582" y="9560"/>
                  </a:lnTo>
                  <a:lnTo>
                    <a:pt x="18428" y="8774"/>
                  </a:lnTo>
                  <a:lnTo>
                    <a:pt x="18304" y="8190"/>
                  </a:lnTo>
                  <a:lnTo>
                    <a:pt x="18179" y="7692"/>
                  </a:lnTo>
                  <a:lnTo>
                    <a:pt x="18361" y="7663"/>
                  </a:lnTo>
                  <a:lnTo>
                    <a:pt x="18553" y="7625"/>
                  </a:lnTo>
                  <a:lnTo>
                    <a:pt x="18811" y="7567"/>
                  </a:lnTo>
                  <a:lnTo>
                    <a:pt x="19118" y="7491"/>
                  </a:lnTo>
                  <a:lnTo>
                    <a:pt x="19463" y="7395"/>
                  </a:lnTo>
                  <a:lnTo>
                    <a:pt x="19827" y="7280"/>
                  </a:lnTo>
                  <a:lnTo>
                    <a:pt x="20210" y="7136"/>
                  </a:lnTo>
                  <a:lnTo>
                    <a:pt x="20401" y="7060"/>
                  </a:lnTo>
                  <a:lnTo>
                    <a:pt x="20593" y="6974"/>
                  </a:lnTo>
                  <a:lnTo>
                    <a:pt x="20785" y="6878"/>
                  </a:lnTo>
                  <a:lnTo>
                    <a:pt x="20967" y="6782"/>
                  </a:lnTo>
                  <a:lnTo>
                    <a:pt x="21149" y="6677"/>
                  </a:lnTo>
                  <a:lnTo>
                    <a:pt x="21321" y="6571"/>
                  </a:lnTo>
                  <a:lnTo>
                    <a:pt x="21493" y="6456"/>
                  </a:lnTo>
                  <a:lnTo>
                    <a:pt x="21647" y="6322"/>
                  </a:lnTo>
                  <a:lnTo>
                    <a:pt x="21790" y="6198"/>
                  </a:lnTo>
                  <a:lnTo>
                    <a:pt x="21924" y="6054"/>
                  </a:lnTo>
                  <a:lnTo>
                    <a:pt x="22039" y="5910"/>
                  </a:lnTo>
                  <a:lnTo>
                    <a:pt x="22145" y="5757"/>
                  </a:lnTo>
                  <a:lnTo>
                    <a:pt x="22231" y="5594"/>
                  </a:lnTo>
                  <a:lnTo>
                    <a:pt x="22298" y="5422"/>
                  </a:lnTo>
                  <a:lnTo>
                    <a:pt x="22346" y="5240"/>
                  </a:lnTo>
                  <a:lnTo>
                    <a:pt x="22375" y="5058"/>
                  </a:lnTo>
                  <a:lnTo>
                    <a:pt x="22202" y="4943"/>
                  </a:lnTo>
                  <a:lnTo>
                    <a:pt x="21733" y="4627"/>
                  </a:lnTo>
                  <a:lnTo>
                    <a:pt x="21417" y="4397"/>
                  </a:lnTo>
                  <a:lnTo>
                    <a:pt x="21053" y="4139"/>
                  </a:lnTo>
                  <a:lnTo>
                    <a:pt x="20670" y="3851"/>
                  </a:lnTo>
                  <a:lnTo>
                    <a:pt x="20258" y="3535"/>
                  </a:lnTo>
                  <a:lnTo>
                    <a:pt x="19846" y="3190"/>
                  </a:lnTo>
                  <a:lnTo>
                    <a:pt x="19434" y="2836"/>
                  </a:lnTo>
                  <a:lnTo>
                    <a:pt x="19032" y="2462"/>
                  </a:lnTo>
                  <a:lnTo>
                    <a:pt x="18840" y="2271"/>
                  </a:lnTo>
                  <a:lnTo>
                    <a:pt x="18658" y="2089"/>
                  </a:lnTo>
                  <a:lnTo>
                    <a:pt x="18486" y="1897"/>
                  </a:lnTo>
                  <a:lnTo>
                    <a:pt x="18313" y="1706"/>
                  </a:lnTo>
                  <a:lnTo>
                    <a:pt x="18160" y="1514"/>
                  </a:lnTo>
                  <a:lnTo>
                    <a:pt x="18026" y="1323"/>
                  </a:lnTo>
                  <a:lnTo>
                    <a:pt x="17902" y="1131"/>
                  </a:lnTo>
                  <a:lnTo>
                    <a:pt x="17787" y="949"/>
                  </a:lnTo>
                  <a:lnTo>
                    <a:pt x="17691" y="767"/>
                  </a:lnTo>
                  <a:lnTo>
                    <a:pt x="17624" y="585"/>
                  </a:lnTo>
                  <a:lnTo>
                    <a:pt x="17518" y="556"/>
                  </a:lnTo>
                  <a:lnTo>
                    <a:pt x="17241" y="470"/>
                  </a:lnTo>
                  <a:lnTo>
                    <a:pt x="16800" y="355"/>
                  </a:lnTo>
                  <a:lnTo>
                    <a:pt x="16522" y="288"/>
                  </a:lnTo>
                  <a:lnTo>
                    <a:pt x="16225" y="231"/>
                  </a:lnTo>
                  <a:lnTo>
                    <a:pt x="15900" y="164"/>
                  </a:lnTo>
                  <a:lnTo>
                    <a:pt x="15545" y="116"/>
                  </a:lnTo>
                  <a:lnTo>
                    <a:pt x="15181" y="68"/>
                  </a:lnTo>
                  <a:lnTo>
                    <a:pt x="14798" y="30"/>
                  </a:lnTo>
                  <a:lnTo>
                    <a:pt x="14396" y="10"/>
                  </a:lnTo>
                  <a:lnTo>
                    <a:pt x="13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98;p16">
              <a:extLst>
                <a:ext uri="{FF2B5EF4-FFF2-40B4-BE49-F238E27FC236}">
                  <a16:creationId xmlns:a16="http://schemas.microsoft.com/office/drawing/2014/main" id="{79FC0F52-90A3-4E56-85AC-01F549194625}"/>
                </a:ext>
              </a:extLst>
            </p:cNvPr>
            <p:cNvSpPr/>
            <p:nvPr/>
          </p:nvSpPr>
          <p:spPr>
            <a:xfrm>
              <a:off x="4538982" y="2285041"/>
              <a:ext cx="25207" cy="21799"/>
            </a:xfrm>
            <a:custGeom>
              <a:avLst/>
              <a:gdLst/>
              <a:ahLst/>
              <a:cxnLst/>
              <a:rect l="l" t="t" r="r" b="b"/>
              <a:pathLst>
                <a:path w="710" h="614" extrusionOk="0">
                  <a:moveTo>
                    <a:pt x="144" y="1"/>
                  </a:moveTo>
                  <a:lnTo>
                    <a:pt x="1" y="413"/>
                  </a:lnTo>
                  <a:lnTo>
                    <a:pt x="566" y="614"/>
                  </a:lnTo>
                  <a:lnTo>
                    <a:pt x="710" y="21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084139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44"/>
          <p:cNvSpPr txBox="1">
            <a:spLocks noGrp="1"/>
          </p:cNvSpPr>
          <p:nvPr>
            <p:ph type="ctrTitle"/>
          </p:nvPr>
        </p:nvSpPr>
        <p:spPr>
          <a:xfrm>
            <a:off x="448378" y="12592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DADOS</a:t>
            </a:r>
            <a:endParaRPr/>
          </a:p>
        </p:txBody>
      </p:sp>
      <p:graphicFrame>
        <p:nvGraphicFramePr>
          <p:cNvPr id="1243" name="Google Shape;1243;p44"/>
          <p:cNvGraphicFramePr/>
          <p:nvPr>
            <p:extLst>
              <p:ext uri="{D42A27DB-BD31-4B8C-83A1-F6EECF244321}">
                <p14:modId xmlns:p14="http://schemas.microsoft.com/office/powerpoint/2010/main" val="801840319"/>
              </p:ext>
            </p:extLst>
          </p:nvPr>
        </p:nvGraphicFramePr>
        <p:xfrm>
          <a:off x="403860" y="697380"/>
          <a:ext cx="8397240" cy="4419300"/>
        </p:xfrm>
        <a:graphic>
          <a:graphicData uri="http://schemas.openxmlformats.org/drawingml/2006/table">
            <a:tbl>
              <a:tblPr>
                <a:noFill/>
                <a:tableStyleId>{038FD7D8-3C46-4C78-AA7E-D9128A60CBDA}</a:tableStyleId>
              </a:tblPr>
              <a:tblGrid>
                <a:gridCol w="1366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5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95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6359">
                  <a:extLst>
                    <a:ext uri="{9D8B030D-6E8A-4147-A177-3AD203B41FA5}">
                      <a16:colId xmlns:a16="http://schemas.microsoft.com/office/drawing/2014/main" val="3911414913"/>
                    </a:ext>
                  </a:extLst>
                </a:gridCol>
              </a:tblGrid>
              <a:tr h="2893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Tipo</a:t>
                      </a:r>
                      <a:endParaRPr sz="14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Exemplo(s)</a:t>
                      </a:r>
                      <a:endParaRPr sz="14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err="1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Descrição</a:t>
                      </a:r>
                      <a:endParaRPr sz="14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5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Emplyee ID</a:t>
                      </a:r>
                      <a:endParaRPr sz="1200">
                        <a:solidFill>
                          <a:schemeClr val="accent5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Hexadecimal</a:t>
                      </a:r>
                      <a:endParaRPr sz="10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 b="0" i="0" u="none" strike="noStrike" cap="none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ea typeface="Arial"/>
                          <a:cs typeface="Arial"/>
                          <a:sym typeface="Arial"/>
                        </a:rPr>
                        <a:t>Ex: fffe390032003000</a:t>
                      </a:r>
                      <a:endParaRPr sz="1000">
                        <a:solidFill>
                          <a:schemeClr val="bg1"/>
                        </a:solidFill>
                        <a:latin typeface="Maven Pro" panose="020B0604020202020204" charset="0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bg1"/>
                          </a:solidFill>
                          <a:latin typeface="Maven Pro" panose="020B0604020202020204" charset="0"/>
                          <a:ea typeface="Maven Pro"/>
                          <a:cs typeface="Maven Pro"/>
                          <a:sym typeface="Maven Pro"/>
                        </a:rPr>
                        <a:t>ID </a:t>
                      </a:r>
                      <a:r>
                        <a:rPr lang="en-US" sz="1000" err="1">
                          <a:solidFill>
                            <a:schemeClr val="bg1"/>
                          </a:solidFill>
                          <a:latin typeface="Maven Pro" panose="020B0604020202020204" charset="0"/>
                          <a:ea typeface="Maven Pro"/>
                          <a:cs typeface="Maven Pro"/>
                          <a:sym typeface="Maven Pro"/>
                        </a:rPr>
                        <a:t>único</a:t>
                      </a:r>
                      <a:r>
                        <a:rPr lang="en-US" sz="1000">
                          <a:solidFill>
                            <a:schemeClr val="bg1"/>
                          </a:solidFill>
                          <a:latin typeface="Maven Pro" panose="020B0604020202020204" charset="0"/>
                          <a:ea typeface="Maven Pro"/>
                          <a:cs typeface="Maven Pro"/>
                          <a:sym typeface="Maven Pro"/>
                        </a:rPr>
                        <a:t> </a:t>
                      </a:r>
                      <a:r>
                        <a:rPr lang="en-US" sz="1000" err="1">
                          <a:solidFill>
                            <a:schemeClr val="bg1"/>
                          </a:solidFill>
                          <a:latin typeface="Maven Pro" panose="020B0604020202020204" charset="0"/>
                          <a:ea typeface="Maven Pro"/>
                          <a:cs typeface="Maven Pro"/>
                          <a:sym typeface="Maven Pro"/>
                        </a:rPr>
                        <a:t>atribuido</a:t>
                      </a:r>
                      <a:r>
                        <a:rPr lang="en-US" sz="1000">
                          <a:solidFill>
                            <a:schemeClr val="bg1"/>
                          </a:solidFill>
                          <a:latin typeface="Maven Pro" panose="020B0604020202020204" charset="0"/>
                          <a:ea typeface="Maven Pro"/>
                          <a:cs typeface="Maven Pro"/>
                          <a:sym typeface="Maven Pro"/>
                        </a:rPr>
                        <a:t> a </a:t>
                      </a:r>
                      <a:r>
                        <a:rPr lang="en-US" sz="1000" err="1">
                          <a:solidFill>
                            <a:schemeClr val="bg1"/>
                          </a:solidFill>
                          <a:latin typeface="Maven Pro" panose="020B0604020202020204" charset="0"/>
                          <a:ea typeface="Maven Pro"/>
                          <a:cs typeface="Maven Pro"/>
                          <a:sym typeface="Maven Pro"/>
                        </a:rPr>
                        <a:t>cada</a:t>
                      </a:r>
                      <a:r>
                        <a:rPr lang="en-US" sz="1000">
                          <a:solidFill>
                            <a:schemeClr val="bg1"/>
                          </a:solidFill>
                          <a:latin typeface="Maven Pro" panose="020B0604020202020204" charset="0"/>
                          <a:ea typeface="Maven Pro"/>
                          <a:cs typeface="Maven Pro"/>
                          <a:sym typeface="Maven Pro"/>
                        </a:rPr>
                        <a:t> </a:t>
                      </a:r>
                      <a:r>
                        <a:rPr lang="en-US" sz="1000" err="1">
                          <a:solidFill>
                            <a:schemeClr val="bg1"/>
                          </a:solidFill>
                          <a:latin typeface="Maven Pro" panose="020B0604020202020204" charset="0"/>
                          <a:ea typeface="Maven Pro"/>
                          <a:cs typeface="Maven Pro"/>
                          <a:sym typeface="Maven Pro"/>
                        </a:rPr>
                        <a:t>funcionário</a:t>
                      </a:r>
                      <a:endParaRPr sz="1000">
                        <a:solidFill>
                          <a:schemeClr val="bg1"/>
                        </a:solidFill>
                        <a:latin typeface="Maven Pro" panose="020B0604020202020204" charset="0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5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Date of Joining</a:t>
                      </a:r>
                      <a:endParaRPr sz="1200">
                        <a:solidFill>
                          <a:schemeClr val="accent5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Data</a:t>
                      </a:r>
                      <a:endParaRPr sz="10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Ex: 2008-12-30</a:t>
                      </a:r>
                      <a:endParaRPr sz="10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Data </a:t>
                      </a:r>
                      <a:r>
                        <a:rPr lang="en-US" sz="1000" err="1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em</a:t>
                      </a:r>
                      <a:r>
                        <a:rPr lang="en-US" sz="10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que o </a:t>
                      </a:r>
                      <a:r>
                        <a:rPr lang="en-US" sz="1000" err="1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funcionário</a:t>
                      </a:r>
                      <a:r>
                        <a:rPr lang="en-US" sz="10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se </a:t>
                      </a:r>
                      <a:r>
                        <a:rPr lang="en-US" sz="1000" err="1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juntou</a:t>
                      </a:r>
                      <a:r>
                        <a:rPr lang="en-US" sz="10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à </a:t>
                      </a:r>
                      <a:r>
                        <a:rPr lang="en-US" sz="1000" err="1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organização</a:t>
                      </a:r>
                      <a:endParaRPr sz="10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Gender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C</a:t>
                      </a:r>
                      <a:r>
                        <a:rPr lang="en" sz="10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ategórico Nominal</a:t>
                      </a:r>
                      <a:endParaRPr sz="10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Male/Female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Sexo/Género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Company Type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err="1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Categórico</a:t>
                      </a:r>
                      <a:r>
                        <a:rPr lang="en-US" sz="10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Nominal</a:t>
                      </a:r>
                      <a:endParaRPr sz="10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Service/Product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Tipo da organização do funcionário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3398293"/>
                  </a:ext>
                </a:extLst>
              </a:tr>
              <a:tr h="2557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WFH Setup Available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err="1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Categórico</a:t>
                      </a:r>
                      <a:r>
                        <a:rPr lang="en-US" sz="10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Nominal</a:t>
                      </a:r>
                      <a:endParaRPr sz="10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Yes/No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Existem sistemas que permitam o trabalho a partir de casa?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4126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Designation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err="1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Numérico</a:t>
                      </a:r>
                      <a:r>
                        <a:rPr lang="en-US" sz="10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</a:t>
                      </a:r>
                      <a:r>
                        <a:rPr lang="en-US" sz="1000" err="1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Discreto</a:t>
                      </a:r>
                      <a:endParaRPr sz="10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{0, 1, 2, 3, 4, 5} 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Escalão do funcionário dentro da sua organização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9290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Resource Allocation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err="1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Numérico</a:t>
                      </a:r>
                      <a:r>
                        <a:rPr lang="en-US" sz="10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</a:t>
                      </a:r>
                      <a:r>
                        <a:rPr lang="en-US" sz="1000" err="1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Discreto</a:t>
                      </a:r>
                      <a:endParaRPr sz="10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{1, 2, 3, 4, 5, 6, 7, 8, 9, 10)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Quantidade de recursos alocados / Número de horas de trabalho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1398576"/>
                  </a:ext>
                </a:extLst>
              </a:tr>
              <a:tr h="2557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Mental Fatigue Score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err="1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Numérico</a:t>
                      </a:r>
                      <a:r>
                        <a:rPr lang="en-US" sz="10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</a:t>
                      </a:r>
                      <a:r>
                        <a:rPr lang="en-US" sz="1000" err="1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Contínuo</a:t>
                      </a:r>
                      <a:endParaRPr sz="10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[0, 10]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Cansaço mental actual do funcionário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31687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Burn Rate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err="1">
                          <a:solidFill>
                            <a:schemeClr val="accent6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Numérico</a:t>
                      </a:r>
                      <a:r>
                        <a:rPr lang="en-US" sz="1000">
                          <a:solidFill>
                            <a:schemeClr val="accent6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Continuo</a:t>
                      </a:r>
                      <a:endParaRPr sz="1000">
                        <a:solidFill>
                          <a:schemeClr val="accent6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[0, 1]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6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Atributo alvo: taxa de </a:t>
                      </a:r>
                      <a:r>
                        <a:rPr lang="en" sz="1000" i="1">
                          <a:solidFill>
                            <a:schemeClr val="accent6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burn out</a:t>
                      </a:r>
                      <a:r>
                        <a:rPr lang="en" sz="1000">
                          <a:solidFill>
                            <a:schemeClr val="accent6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associada ao funcionário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7423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9856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928875" y="1731376"/>
            <a:ext cx="3734414" cy="16799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VISUALIZAÇÃO &amp; EXPLORAÇÃO</a:t>
            </a:r>
          </a:p>
        </p:txBody>
      </p:sp>
      <p:sp>
        <p:nvSpPr>
          <p:cNvPr id="689" name="Google Shape;689;p32"/>
          <p:cNvSpPr/>
          <p:nvPr/>
        </p:nvSpPr>
        <p:spPr>
          <a:xfrm>
            <a:off x="5847171" y="1868575"/>
            <a:ext cx="1085100" cy="108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99196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02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89721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688;p32">
            <a:extLst>
              <a:ext uri="{FF2B5EF4-FFF2-40B4-BE49-F238E27FC236}">
                <a16:creationId xmlns:a16="http://schemas.microsoft.com/office/drawing/2014/main" id="{27730F60-919A-403E-8759-133422D1768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89698" y="3421188"/>
            <a:ext cx="5154730" cy="541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/>
              <a:t>Análise da Taxa de “</a:t>
            </a:r>
            <a:r>
              <a:rPr lang="pt-PT" sz="1800" dirty="0" err="1"/>
              <a:t>Burn</a:t>
            </a:r>
            <a:r>
              <a:rPr lang="pt-PT" sz="1800" dirty="0"/>
              <a:t> Out” dos Funcionários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892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107519" y="475230"/>
            <a:ext cx="6940505" cy="23709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pt-PT" sz="6000" dirty="0">
                <a:solidFill>
                  <a:schemeClr val="accent3"/>
                </a:solidFill>
              </a:rPr>
              <a:t>DATASET </a:t>
            </a:r>
            <a:br>
              <a:rPr lang="pt-PT" dirty="0">
                <a:solidFill>
                  <a:schemeClr val="accent3"/>
                </a:solidFill>
              </a:rPr>
            </a:br>
            <a:r>
              <a:rPr lang="pt-PT" sz="3200" dirty="0"/>
              <a:t>PREVISÃO DO FLUXO DE TRÁFEGO RODOVIÁRIO</a:t>
            </a:r>
            <a:endParaRPr dirty="0"/>
          </a:p>
        </p:txBody>
      </p:sp>
      <p:grpSp>
        <p:nvGrpSpPr>
          <p:cNvPr id="63" name="Google Shape;2086;p58">
            <a:extLst>
              <a:ext uri="{FF2B5EF4-FFF2-40B4-BE49-F238E27FC236}">
                <a16:creationId xmlns:a16="http://schemas.microsoft.com/office/drawing/2014/main" id="{A323B1AD-626D-4811-BA8E-F2A09593E877}"/>
              </a:ext>
            </a:extLst>
          </p:cNvPr>
          <p:cNvGrpSpPr/>
          <p:nvPr/>
        </p:nvGrpSpPr>
        <p:grpSpPr>
          <a:xfrm>
            <a:off x="4697905" y="2571750"/>
            <a:ext cx="3736685" cy="2356491"/>
            <a:chOff x="2639775" y="1218873"/>
            <a:chExt cx="5246680" cy="3228954"/>
          </a:xfrm>
        </p:grpSpPr>
        <p:sp>
          <p:nvSpPr>
            <p:cNvPr id="64" name="Google Shape;2087;p58">
              <a:extLst>
                <a:ext uri="{FF2B5EF4-FFF2-40B4-BE49-F238E27FC236}">
                  <a16:creationId xmlns:a16="http://schemas.microsoft.com/office/drawing/2014/main" id="{D92C1D70-5DC6-42EA-8E71-1AE4CE307F94}"/>
                </a:ext>
              </a:extLst>
            </p:cNvPr>
            <p:cNvSpPr/>
            <p:nvPr/>
          </p:nvSpPr>
          <p:spPr>
            <a:xfrm>
              <a:off x="6526350" y="1996659"/>
              <a:ext cx="372816" cy="56342"/>
            </a:xfrm>
            <a:custGeom>
              <a:avLst/>
              <a:gdLst/>
              <a:ahLst/>
              <a:cxnLst/>
              <a:rect l="l" t="t" r="r" b="b"/>
              <a:pathLst>
                <a:path w="4440" h="671" extrusionOk="0">
                  <a:moveTo>
                    <a:pt x="1" y="0"/>
                  </a:moveTo>
                  <a:lnTo>
                    <a:pt x="1" y="670"/>
                  </a:lnTo>
                  <a:lnTo>
                    <a:pt x="4439" y="670"/>
                  </a:lnTo>
                  <a:lnTo>
                    <a:pt x="4439" y="0"/>
                  </a:lnTo>
                  <a:close/>
                </a:path>
              </a:pathLst>
            </a:custGeom>
            <a:solidFill>
              <a:srgbClr val="485C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088;p58">
              <a:extLst>
                <a:ext uri="{FF2B5EF4-FFF2-40B4-BE49-F238E27FC236}">
                  <a16:creationId xmlns:a16="http://schemas.microsoft.com/office/drawing/2014/main" id="{ECD1EAC8-55FB-43FF-9465-EB4CA44B1F7E}"/>
                </a:ext>
              </a:extLst>
            </p:cNvPr>
            <p:cNvSpPr/>
            <p:nvPr/>
          </p:nvSpPr>
          <p:spPr>
            <a:xfrm>
              <a:off x="6526350" y="3554499"/>
              <a:ext cx="372816" cy="56342"/>
            </a:xfrm>
            <a:custGeom>
              <a:avLst/>
              <a:gdLst/>
              <a:ahLst/>
              <a:cxnLst/>
              <a:rect l="l" t="t" r="r" b="b"/>
              <a:pathLst>
                <a:path w="4440" h="671" extrusionOk="0">
                  <a:moveTo>
                    <a:pt x="1" y="0"/>
                  </a:moveTo>
                  <a:lnTo>
                    <a:pt x="1" y="670"/>
                  </a:lnTo>
                  <a:lnTo>
                    <a:pt x="4439" y="670"/>
                  </a:lnTo>
                  <a:lnTo>
                    <a:pt x="4439" y="0"/>
                  </a:lnTo>
                  <a:close/>
                </a:path>
              </a:pathLst>
            </a:custGeom>
            <a:solidFill>
              <a:srgbClr val="485C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089;p58">
              <a:extLst>
                <a:ext uri="{FF2B5EF4-FFF2-40B4-BE49-F238E27FC236}">
                  <a16:creationId xmlns:a16="http://schemas.microsoft.com/office/drawing/2014/main" id="{AF616DA4-71F0-4C38-A22C-DC8CE0A5D808}"/>
                </a:ext>
              </a:extLst>
            </p:cNvPr>
            <p:cNvSpPr/>
            <p:nvPr/>
          </p:nvSpPr>
          <p:spPr>
            <a:xfrm>
              <a:off x="5779129" y="1996659"/>
              <a:ext cx="372816" cy="56342"/>
            </a:xfrm>
            <a:custGeom>
              <a:avLst/>
              <a:gdLst/>
              <a:ahLst/>
              <a:cxnLst/>
              <a:rect l="l" t="t" r="r" b="b"/>
              <a:pathLst>
                <a:path w="4440" h="671" extrusionOk="0">
                  <a:moveTo>
                    <a:pt x="1" y="0"/>
                  </a:moveTo>
                  <a:lnTo>
                    <a:pt x="1" y="670"/>
                  </a:lnTo>
                  <a:lnTo>
                    <a:pt x="4440" y="670"/>
                  </a:lnTo>
                  <a:lnTo>
                    <a:pt x="4440" y="0"/>
                  </a:lnTo>
                  <a:close/>
                </a:path>
              </a:pathLst>
            </a:custGeom>
            <a:solidFill>
              <a:srgbClr val="485C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090;p58">
              <a:extLst>
                <a:ext uri="{FF2B5EF4-FFF2-40B4-BE49-F238E27FC236}">
                  <a16:creationId xmlns:a16="http://schemas.microsoft.com/office/drawing/2014/main" id="{6EB2C277-7A44-4F65-BE00-E0CAF1C48262}"/>
                </a:ext>
              </a:extLst>
            </p:cNvPr>
            <p:cNvSpPr/>
            <p:nvPr/>
          </p:nvSpPr>
          <p:spPr>
            <a:xfrm>
              <a:off x="5779129" y="3554499"/>
              <a:ext cx="372816" cy="56342"/>
            </a:xfrm>
            <a:custGeom>
              <a:avLst/>
              <a:gdLst/>
              <a:ahLst/>
              <a:cxnLst/>
              <a:rect l="l" t="t" r="r" b="b"/>
              <a:pathLst>
                <a:path w="4440" h="671" extrusionOk="0">
                  <a:moveTo>
                    <a:pt x="1" y="0"/>
                  </a:moveTo>
                  <a:lnTo>
                    <a:pt x="1" y="670"/>
                  </a:lnTo>
                  <a:lnTo>
                    <a:pt x="4440" y="670"/>
                  </a:lnTo>
                  <a:lnTo>
                    <a:pt x="4440" y="0"/>
                  </a:lnTo>
                  <a:close/>
                </a:path>
              </a:pathLst>
            </a:custGeom>
            <a:solidFill>
              <a:srgbClr val="485C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091;p58">
              <a:extLst>
                <a:ext uri="{FF2B5EF4-FFF2-40B4-BE49-F238E27FC236}">
                  <a16:creationId xmlns:a16="http://schemas.microsoft.com/office/drawing/2014/main" id="{9C6D9167-A8F8-4EAA-A39F-1CBBC83847C0}"/>
                </a:ext>
              </a:extLst>
            </p:cNvPr>
            <p:cNvSpPr/>
            <p:nvPr/>
          </p:nvSpPr>
          <p:spPr>
            <a:xfrm>
              <a:off x="5032327" y="1996659"/>
              <a:ext cx="372396" cy="56342"/>
            </a:xfrm>
            <a:custGeom>
              <a:avLst/>
              <a:gdLst/>
              <a:ahLst/>
              <a:cxnLst/>
              <a:rect l="l" t="t" r="r" b="b"/>
              <a:pathLst>
                <a:path w="4435" h="671" extrusionOk="0">
                  <a:moveTo>
                    <a:pt x="1" y="0"/>
                  </a:moveTo>
                  <a:lnTo>
                    <a:pt x="1" y="670"/>
                  </a:lnTo>
                  <a:lnTo>
                    <a:pt x="4435" y="670"/>
                  </a:lnTo>
                  <a:lnTo>
                    <a:pt x="4435" y="0"/>
                  </a:lnTo>
                  <a:close/>
                </a:path>
              </a:pathLst>
            </a:custGeom>
            <a:solidFill>
              <a:srgbClr val="485C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092;p58">
              <a:extLst>
                <a:ext uri="{FF2B5EF4-FFF2-40B4-BE49-F238E27FC236}">
                  <a16:creationId xmlns:a16="http://schemas.microsoft.com/office/drawing/2014/main" id="{399ECE07-1A07-4261-8F06-B229143F131E}"/>
                </a:ext>
              </a:extLst>
            </p:cNvPr>
            <p:cNvSpPr/>
            <p:nvPr/>
          </p:nvSpPr>
          <p:spPr>
            <a:xfrm>
              <a:off x="5032327" y="3554499"/>
              <a:ext cx="372396" cy="56342"/>
            </a:xfrm>
            <a:custGeom>
              <a:avLst/>
              <a:gdLst/>
              <a:ahLst/>
              <a:cxnLst/>
              <a:rect l="l" t="t" r="r" b="b"/>
              <a:pathLst>
                <a:path w="4435" h="671" extrusionOk="0">
                  <a:moveTo>
                    <a:pt x="1" y="0"/>
                  </a:moveTo>
                  <a:lnTo>
                    <a:pt x="1" y="670"/>
                  </a:lnTo>
                  <a:lnTo>
                    <a:pt x="4435" y="670"/>
                  </a:lnTo>
                  <a:lnTo>
                    <a:pt x="4435" y="0"/>
                  </a:lnTo>
                  <a:close/>
                </a:path>
              </a:pathLst>
            </a:custGeom>
            <a:solidFill>
              <a:srgbClr val="485C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093;p58">
              <a:extLst>
                <a:ext uri="{FF2B5EF4-FFF2-40B4-BE49-F238E27FC236}">
                  <a16:creationId xmlns:a16="http://schemas.microsoft.com/office/drawing/2014/main" id="{F88CB885-FA4D-400B-9451-60AF8FB3067F}"/>
                </a:ext>
              </a:extLst>
            </p:cNvPr>
            <p:cNvSpPr/>
            <p:nvPr/>
          </p:nvSpPr>
          <p:spPr>
            <a:xfrm>
              <a:off x="4285106" y="1996659"/>
              <a:ext cx="372816" cy="56342"/>
            </a:xfrm>
            <a:custGeom>
              <a:avLst/>
              <a:gdLst/>
              <a:ahLst/>
              <a:cxnLst/>
              <a:rect l="l" t="t" r="r" b="b"/>
              <a:pathLst>
                <a:path w="4440" h="671" extrusionOk="0">
                  <a:moveTo>
                    <a:pt x="1" y="0"/>
                  </a:moveTo>
                  <a:lnTo>
                    <a:pt x="1" y="670"/>
                  </a:lnTo>
                  <a:lnTo>
                    <a:pt x="4439" y="670"/>
                  </a:lnTo>
                  <a:lnTo>
                    <a:pt x="4439" y="0"/>
                  </a:lnTo>
                  <a:close/>
                </a:path>
              </a:pathLst>
            </a:custGeom>
            <a:solidFill>
              <a:srgbClr val="485C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094;p58">
              <a:extLst>
                <a:ext uri="{FF2B5EF4-FFF2-40B4-BE49-F238E27FC236}">
                  <a16:creationId xmlns:a16="http://schemas.microsoft.com/office/drawing/2014/main" id="{C856BA6D-DA5A-454F-A9B7-E3FEB7F89C31}"/>
                </a:ext>
              </a:extLst>
            </p:cNvPr>
            <p:cNvSpPr/>
            <p:nvPr/>
          </p:nvSpPr>
          <p:spPr>
            <a:xfrm>
              <a:off x="4285106" y="3554499"/>
              <a:ext cx="372816" cy="56342"/>
            </a:xfrm>
            <a:custGeom>
              <a:avLst/>
              <a:gdLst/>
              <a:ahLst/>
              <a:cxnLst/>
              <a:rect l="l" t="t" r="r" b="b"/>
              <a:pathLst>
                <a:path w="4440" h="671" extrusionOk="0">
                  <a:moveTo>
                    <a:pt x="1" y="0"/>
                  </a:moveTo>
                  <a:lnTo>
                    <a:pt x="1" y="670"/>
                  </a:lnTo>
                  <a:lnTo>
                    <a:pt x="4439" y="670"/>
                  </a:lnTo>
                  <a:lnTo>
                    <a:pt x="4439" y="0"/>
                  </a:lnTo>
                  <a:close/>
                </a:path>
              </a:pathLst>
            </a:custGeom>
            <a:solidFill>
              <a:srgbClr val="485C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095;p58">
              <a:extLst>
                <a:ext uri="{FF2B5EF4-FFF2-40B4-BE49-F238E27FC236}">
                  <a16:creationId xmlns:a16="http://schemas.microsoft.com/office/drawing/2014/main" id="{4184BC45-1BFB-4E98-A1EF-361342C5161E}"/>
                </a:ext>
              </a:extLst>
            </p:cNvPr>
            <p:cNvSpPr/>
            <p:nvPr/>
          </p:nvSpPr>
          <p:spPr>
            <a:xfrm>
              <a:off x="3537968" y="1996659"/>
              <a:ext cx="372732" cy="56342"/>
            </a:xfrm>
            <a:custGeom>
              <a:avLst/>
              <a:gdLst/>
              <a:ahLst/>
              <a:cxnLst/>
              <a:rect l="l" t="t" r="r" b="b"/>
              <a:pathLst>
                <a:path w="4439" h="671" extrusionOk="0">
                  <a:moveTo>
                    <a:pt x="0" y="0"/>
                  </a:moveTo>
                  <a:lnTo>
                    <a:pt x="0" y="670"/>
                  </a:lnTo>
                  <a:lnTo>
                    <a:pt x="4439" y="670"/>
                  </a:lnTo>
                  <a:lnTo>
                    <a:pt x="4439" y="0"/>
                  </a:lnTo>
                  <a:close/>
                </a:path>
              </a:pathLst>
            </a:custGeom>
            <a:solidFill>
              <a:srgbClr val="485C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096;p58">
              <a:extLst>
                <a:ext uri="{FF2B5EF4-FFF2-40B4-BE49-F238E27FC236}">
                  <a16:creationId xmlns:a16="http://schemas.microsoft.com/office/drawing/2014/main" id="{4F55E4AB-8E0A-4295-9CE8-A6F75F15E257}"/>
                </a:ext>
              </a:extLst>
            </p:cNvPr>
            <p:cNvSpPr/>
            <p:nvPr/>
          </p:nvSpPr>
          <p:spPr>
            <a:xfrm>
              <a:off x="3537968" y="3554499"/>
              <a:ext cx="372732" cy="56342"/>
            </a:xfrm>
            <a:custGeom>
              <a:avLst/>
              <a:gdLst/>
              <a:ahLst/>
              <a:cxnLst/>
              <a:rect l="l" t="t" r="r" b="b"/>
              <a:pathLst>
                <a:path w="4439" h="671" extrusionOk="0">
                  <a:moveTo>
                    <a:pt x="0" y="0"/>
                  </a:moveTo>
                  <a:lnTo>
                    <a:pt x="0" y="670"/>
                  </a:lnTo>
                  <a:lnTo>
                    <a:pt x="4439" y="670"/>
                  </a:lnTo>
                  <a:lnTo>
                    <a:pt x="4439" y="0"/>
                  </a:lnTo>
                  <a:close/>
                </a:path>
              </a:pathLst>
            </a:custGeom>
            <a:solidFill>
              <a:srgbClr val="485C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097;p58">
              <a:extLst>
                <a:ext uri="{FF2B5EF4-FFF2-40B4-BE49-F238E27FC236}">
                  <a16:creationId xmlns:a16="http://schemas.microsoft.com/office/drawing/2014/main" id="{B4ED6921-AB5C-492E-861D-CA69BA179D77}"/>
                </a:ext>
              </a:extLst>
            </p:cNvPr>
            <p:cNvSpPr/>
            <p:nvPr/>
          </p:nvSpPr>
          <p:spPr>
            <a:xfrm>
              <a:off x="2639775" y="3819414"/>
              <a:ext cx="1254810" cy="602047"/>
            </a:xfrm>
            <a:custGeom>
              <a:avLst/>
              <a:gdLst/>
              <a:ahLst/>
              <a:cxnLst/>
              <a:rect l="l" t="t" r="r" b="b"/>
              <a:pathLst>
                <a:path w="14944" h="7170" extrusionOk="0">
                  <a:moveTo>
                    <a:pt x="9064" y="0"/>
                  </a:moveTo>
                  <a:lnTo>
                    <a:pt x="9064" y="782"/>
                  </a:lnTo>
                  <a:lnTo>
                    <a:pt x="1780" y="782"/>
                  </a:lnTo>
                  <a:cubicBezTo>
                    <a:pt x="1416" y="782"/>
                    <a:pt x="1084" y="897"/>
                    <a:pt x="813" y="1102"/>
                  </a:cubicBezTo>
                  <a:cubicBezTo>
                    <a:pt x="617" y="1243"/>
                    <a:pt x="457" y="1430"/>
                    <a:pt x="342" y="1647"/>
                  </a:cubicBezTo>
                  <a:cubicBezTo>
                    <a:pt x="249" y="1821"/>
                    <a:pt x="187" y="2011"/>
                    <a:pt x="164" y="2216"/>
                  </a:cubicBezTo>
                  <a:cubicBezTo>
                    <a:pt x="164" y="2216"/>
                    <a:pt x="0" y="3028"/>
                    <a:pt x="0" y="3587"/>
                  </a:cubicBezTo>
                  <a:cubicBezTo>
                    <a:pt x="0" y="4146"/>
                    <a:pt x="164" y="4959"/>
                    <a:pt x="164" y="4959"/>
                  </a:cubicBezTo>
                  <a:cubicBezTo>
                    <a:pt x="262" y="5775"/>
                    <a:pt x="955" y="6387"/>
                    <a:pt x="1780" y="6387"/>
                  </a:cubicBezTo>
                  <a:lnTo>
                    <a:pt x="9064" y="6387"/>
                  </a:lnTo>
                  <a:lnTo>
                    <a:pt x="9064" y="7169"/>
                  </a:lnTo>
                  <a:cubicBezTo>
                    <a:pt x="9450" y="7169"/>
                    <a:pt x="9761" y="6858"/>
                    <a:pt x="9761" y="6471"/>
                  </a:cubicBezTo>
                  <a:lnTo>
                    <a:pt x="9761" y="6387"/>
                  </a:lnTo>
                  <a:lnTo>
                    <a:pt x="12996" y="6387"/>
                  </a:lnTo>
                  <a:cubicBezTo>
                    <a:pt x="13684" y="6387"/>
                    <a:pt x="14310" y="5988"/>
                    <a:pt x="14598" y="5367"/>
                  </a:cubicBezTo>
                  <a:cubicBezTo>
                    <a:pt x="14807" y="4910"/>
                    <a:pt x="14923" y="4386"/>
                    <a:pt x="14940" y="3787"/>
                  </a:cubicBezTo>
                  <a:cubicBezTo>
                    <a:pt x="14944" y="3720"/>
                    <a:pt x="14944" y="3654"/>
                    <a:pt x="14944" y="3587"/>
                  </a:cubicBezTo>
                  <a:cubicBezTo>
                    <a:pt x="14944" y="3503"/>
                    <a:pt x="14944" y="3418"/>
                    <a:pt x="14940" y="3334"/>
                  </a:cubicBezTo>
                  <a:cubicBezTo>
                    <a:pt x="14917" y="2757"/>
                    <a:pt x="14802" y="2251"/>
                    <a:pt x="14598" y="1807"/>
                  </a:cubicBezTo>
                  <a:cubicBezTo>
                    <a:pt x="14438" y="1456"/>
                    <a:pt x="14167" y="1172"/>
                    <a:pt x="13844" y="995"/>
                  </a:cubicBezTo>
                  <a:cubicBezTo>
                    <a:pt x="13698" y="919"/>
                    <a:pt x="13542" y="858"/>
                    <a:pt x="13378" y="821"/>
                  </a:cubicBezTo>
                  <a:cubicBezTo>
                    <a:pt x="13293" y="804"/>
                    <a:pt x="13209" y="791"/>
                    <a:pt x="13125" y="786"/>
                  </a:cubicBezTo>
                  <a:cubicBezTo>
                    <a:pt x="13085" y="782"/>
                    <a:pt x="13040" y="782"/>
                    <a:pt x="12996" y="782"/>
                  </a:cubicBezTo>
                  <a:lnTo>
                    <a:pt x="9761" y="782"/>
                  </a:lnTo>
                  <a:lnTo>
                    <a:pt x="9761" y="698"/>
                  </a:lnTo>
                  <a:cubicBezTo>
                    <a:pt x="9761" y="311"/>
                    <a:pt x="9450" y="0"/>
                    <a:pt x="9064" y="0"/>
                  </a:cubicBezTo>
                  <a:close/>
                </a:path>
              </a:pathLst>
            </a:custGeom>
            <a:solidFill>
              <a:srgbClr val="223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098;p58">
              <a:extLst>
                <a:ext uri="{FF2B5EF4-FFF2-40B4-BE49-F238E27FC236}">
                  <a16:creationId xmlns:a16="http://schemas.microsoft.com/office/drawing/2014/main" id="{B14E7E21-1D07-4E57-ACF6-1ADE57BC1FDF}"/>
                </a:ext>
              </a:extLst>
            </p:cNvPr>
            <p:cNvSpPr/>
            <p:nvPr/>
          </p:nvSpPr>
          <p:spPr>
            <a:xfrm>
              <a:off x="2675544" y="3854429"/>
              <a:ext cx="1255314" cy="470806"/>
            </a:xfrm>
            <a:custGeom>
              <a:avLst/>
              <a:gdLst/>
              <a:ahLst/>
              <a:cxnLst/>
              <a:rect l="l" t="t" r="r" b="b"/>
              <a:pathLst>
                <a:path w="14950" h="5607" extrusionOk="0">
                  <a:moveTo>
                    <a:pt x="1780" y="1"/>
                  </a:moveTo>
                  <a:cubicBezTo>
                    <a:pt x="955" y="1"/>
                    <a:pt x="262" y="613"/>
                    <a:pt x="164" y="1430"/>
                  </a:cubicBezTo>
                  <a:cubicBezTo>
                    <a:pt x="164" y="1430"/>
                    <a:pt x="0" y="2242"/>
                    <a:pt x="0" y="2801"/>
                  </a:cubicBezTo>
                  <a:cubicBezTo>
                    <a:pt x="0" y="3360"/>
                    <a:pt x="164" y="4173"/>
                    <a:pt x="164" y="4173"/>
                  </a:cubicBezTo>
                  <a:cubicBezTo>
                    <a:pt x="262" y="4989"/>
                    <a:pt x="955" y="5607"/>
                    <a:pt x="1780" y="5607"/>
                  </a:cubicBezTo>
                  <a:lnTo>
                    <a:pt x="12996" y="5607"/>
                  </a:lnTo>
                  <a:cubicBezTo>
                    <a:pt x="13684" y="5607"/>
                    <a:pt x="14315" y="5207"/>
                    <a:pt x="14598" y="4581"/>
                  </a:cubicBezTo>
                  <a:cubicBezTo>
                    <a:pt x="14829" y="4075"/>
                    <a:pt x="14949" y="3485"/>
                    <a:pt x="14944" y="2801"/>
                  </a:cubicBezTo>
                  <a:cubicBezTo>
                    <a:pt x="14949" y="2123"/>
                    <a:pt x="14829" y="1527"/>
                    <a:pt x="14598" y="1027"/>
                  </a:cubicBezTo>
                  <a:cubicBezTo>
                    <a:pt x="14315" y="400"/>
                    <a:pt x="13684" y="1"/>
                    <a:pt x="12996" y="1"/>
                  </a:cubicBezTo>
                  <a:close/>
                </a:path>
              </a:pathLst>
            </a:custGeom>
            <a:solidFill>
              <a:srgbClr val="2C7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099;p58">
              <a:extLst>
                <a:ext uri="{FF2B5EF4-FFF2-40B4-BE49-F238E27FC236}">
                  <a16:creationId xmlns:a16="http://schemas.microsoft.com/office/drawing/2014/main" id="{2A880BBB-BA64-46A7-A5C3-6D174FDD60BE}"/>
                </a:ext>
              </a:extLst>
            </p:cNvPr>
            <p:cNvSpPr/>
            <p:nvPr/>
          </p:nvSpPr>
          <p:spPr>
            <a:xfrm>
              <a:off x="3544266" y="3910351"/>
              <a:ext cx="310932" cy="359045"/>
            </a:xfrm>
            <a:custGeom>
              <a:avLst/>
              <a:gdLst/>
              <a:ahLst/>
              <a:cxnLst/>
              <a:rect l="l" t="t" r="r" b="b"/>
              <a:pathLst>
                <a:path w="3703" h="4276" extrusionOk="0">
                  <a:moveTo>
                    <a:pt x="1" y="0"/>
                  </a:moveTo>
                  <a:lnTo>
                    <a:pt x="1" y="19"/>
                  </a:lnTo>
                  <a:lnTo>
                    <a:pt x="2215" y="19"/>
                  </a:lnTo>
                  <a:cubicBezTo>
                    <a:pt x="2734" y="19"/>
                    <a:pt x="3205" y="316"/>
                    <a:pt x="3422" y="791"/>
                  </a:cubicBezTo>
                  <a:cubicBezTo>
                    <a:pt x="3596" y="1172"/>
                    <a:pt x="3684" y="1621"/>
                    <a:pt x="3684" y="2131"/>
                  </a:cubicBezTo>
                  <a:lnTo>
                    <a:pt x="3684" y="2135"/>
                  </a:lnTo>
                  <a:lnTo>
                    <a:pt x="3684" y="2145"/>
                  </a:lnTo>
                  <a:cubicBezTo>
                    <a:pt x="3684" y="2655"/>
                    <a:pt x="3596" y="3103"/>
                    <a:pt x="3422" y="3485"/>
                  </a:cubicBezTo>
                  <a:cubicBezTo>
                    <a:pt x="3205" y="3956"/>
                    <a:pt x="2734" y="4257"/>
                    <a:pt x="2215" y="4257"/>
                  </a:cubicBezTo>
                  <a:lnTo>
                    <a:pt x="1" y="4257"/>
                  </a:lnTo>
                  <a:lnTo>
                    <a:pt x="1" y="4275"/>
                  </a:lnTo>
                  <a:lnTo>
                    <a:pt x="2215" y="4275"/>
                  </a:lnTo>
                  <a:cubicBezTo>
                    <a:pt x="2739" y="4275"/>
                    <a:pt x="3219" y="3968"/>
                    <a:pt x="3436" y="3493"/>
                  </a:cubicBezTo>
                  <a:cubicBezTo>
                    <a:pt x="3613" y="3108"/>
                    <a:pt x="3702" y="2659"/>
                    <a:pt x="3702" y="2145"/>
                  </a:cubicBezTo>
                  <a:lnTo>
                    <a:pt x="3702" y="2135"/>
                  </a:lnTo>
                  <a:lnTo>
                    <a:pt x="3702" y="2131"/>
                  </a:lnTo>
                  <a:cubicBezTo>
                    <a:pt x="3702" y="1616"/>
                    <a:pt x="3613" y="1168"/>
                    <a:pt x="3436" y="781"/>
                  </a:cubicBezTo>
                  <a:cubicBezTo>
                    <a:pt x="3219" y="302"/>
                    <a:pt x="2739" y="0"/>
                    <a:pt x="2215" y="0"/>
                  </a:cubicBezTo>
                  <a:close/>
                </a:path>
              </a:pathLst>
            </a:custGeom>
            <a:solidFill>
              <a:srgbClr val="085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100;p58">
              <a:extLst>
                <a:ext uri="{FF2B5EF4-FFF2-40B4-BE49-F238E27FC236}">
                  <a16:creationId xmlns:a16="http://schemas.microsoft.com/office/drawing/2014/main" id="{2DE0A615-B5B8-4319-9068-4CB7540F21BF}"/>
                </a:ext>
              </a:extLst>
            </p:cNvPr>
            <p:cNvSpPr/>
            <p:nvPr/>
          </p:nvSpPr>
          <p:spPr>
            <a:xfrm>
              <a:off x="2689315" y="3854429"/>
              <a:ext cx="1241543" cy="252406"/>
            </a:xfrm>
            <a:custGeom>
              <a:avLst/>
              <a:gdLst/>
              <a:ahLst/>
              <a:cxnLst/>
              <a:rect l="l" t="t" r="r" b="b"/>
              <a:pathLst>
                <a:path w="14786" h="3006" extrusionOk="0">
                  <a:moveTo>
                    <a:pt x="1616" y="1"/>
                  </a:moveTo>
                  <a:cubicBezTo>
                    <a:pt x="791" y="1"/>
                    <a:pt x="98" y="613"/>
                    <a:pt x="0" y="1430"/>
                  </a:cubicBezTo>
                  <a:cubicBezTo>
                    <a:pt x="0" y="1430"/>
                    <a:pt x="586" y="404"/>
                    <a:pt x="1616" y="404"/>
                  </a:cubicBezTo>
                  <a:lnTo>
                    <a:pt x="12832" y="404"/>
                  </a:lnTo>
                  <a:cubicBezTo>
                    <a:pt x="13520" y="404"/>
                    <a:pt x="14151" y="804"/>
                    <a:pt x="14434" y="1430"/>
                  </a:cubicBezTo>
                  <a:cubicBezTo>
                    <a:pt x="14643" y="1883"/>
                    <a:pt x="14759" y="2411"/>
                    <a:pt x="14776" y="3006"/>
                  </a:cubicBezTo>
                  <a:cubicBezTo>
                    <a:pt x="14780" y="2939"/>
                    <a:pt x="14780" y="2873"/>
                    <a:pt x="14780" y="2801"/>
                  </a:cubicBezTo>
                  <a:cubicBezTo>
                    <a:pt x="14785" y="2123"/>
                    <a:pt x="14665" y="1527"/>
                    <a:pt x="14434" y="1027"/>
                  </a:cubicBezTo>
                  <a:cubicBezTo>
                    <a:pt x="14151" y="400"/>
                    <a:pt x="13520" y="1"/>
                    <a:pt x="12832" y="1"/>
                  </a:cubicBezTo>
                  <a:close/>
                </a:path>
              </a:pathLst>
            </a:custGeom>
            <a:solidFill>
              <a:srgbClr val="408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101;p58">
              <a:extLst>
                <a:ext uri="{FF2B5EF4-FFF2-40B4-BE49-F238E27FC236}">
                  <a16:creationId xmlns:a16="http://schemas.microsoft.com/office/drawing/2014/main" id="{11F33CBB-D3D8-4414-90D6-FEAF4D426CF0}"/>
                </a:ext>
              </a:extLst>
            </p:cNvPr>
            <p:cNvSpPr/>
            <p:nvPr/>
          </p:nvSpPr>
          <p:spPr>
            <a:xfrm>
              <a:off x="3436620" y="3788850"/>
              <a:ext cx="58525" cy="82036"/>
            </a:xfrm>
            <a:custGeom>
              <a:avLst/>
              <a:gdLst/>
              <a:ahLst/>
              <a:cxnLst/>
              <a:rect l="l" t="t" r="r" b="b"/>
              <a:pathLst>
                <a:path w="697" h="977" extrusionOk="0">
                  <a:moveTo>
                    <a:pt x="0" y="1"/>
                  </a:moveTo>
                  <a:lnTo>
                    <a:pt x="0" y="977"/>
                  </a:lnTo>
                  <a:lnTo>
                    <a:pt x="697" y="977"/>
                  </a:lnTo>
                  <a:lnTo>
                    <a:pt x="697" y="698"/>
                  </a:lnTo>
                  <a:cubicBezTo>
                    <a:pt x="697" y="311"/>
                    <a:pt x="386" y="1"/>
                    <a:pt x="0" y="1"/>
                  </a:cubicBezTo>
                  <a:close/>
                </a:path>
              </a:pathLst>
            </a:custGeom>
            <a:solidFill>
              <a:srgbClr val="408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102;p58">
              <a:extLst>
                <a:ext uri="{FF2B5EF4-FFF2-40B4-BE49-F238E27FC236}">
                  <a16:creationId xmlns:a16="http://schemas.microsoft.com/office/drawing/2014/main" id="{A24A5666-0951-422E-930F-111A3EDD201F}"/>
                </a:ext>
              </a:extLst>
            </p:cNvPr>
            <p:cNvSpPr/>
            <p:nvPr/>
          </p:nvSpPr>
          <p:spPr>
            <a:xfrm>
              <a:off x="2950536" y="3882810"/>
              <a:ext cx="483905" cy="46266"/>
            </a:xfrm>
            <a:custGeom>
              <a:avLst/>
              <a:gdLst/>
              <a:ahLst/>
              <a:cxnLst/>
              <a:rect l="l" t="t" r="r" b="b"/>
              <a:pathLst>
                <a:path w="5763" h="551" extrusionOk="0">
                  <a:moveTo>
                    <a:pt x="3174" y="0"/>
                  </a:moveTo>
                  <a:cubicBezTo>
                    <a:pt x="1422" y="0"/>
                    <a:pt x="1" y="124"/>
                    <a:pt x="1" y="275"/>
                  </a:cubicBezTo>
                  <a:cubicBezTo>
                    <a:pt x="1" y="426"/>
                    <a:pt x="1422" y="550"/>
                    <a:pt x="3174" y="550"/>
                  </a:cubicBezTo>
                  <a:cubicBezTo>
                    <a:pt x="4927" y="550"/>
                    <a:pt x="5763" y="426"/>
                    <a:pt x="5763" y="275"/>
                  </a:cubicBezTo>
                  <a:cubicBezTo>
                    <a:pt x="5763" y="124"/>
                    <a:pt x="4927" y="0"/>
                    <a:pt x="3174" y="0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103;p58">
              <a:extLst>
                <a:ext uri="{FF2B5EF4-FFF2-40B4-BE49-F238E27FC236}">
                  <a16:creationId xmlns:a16="http://schemas.microsoft.com/office/drawing/2014/main" id="{034F62AE-A514-443A-8454-E8ECC2E260A3}"/>
                </a:ext>
              </a:extLst>
            </p:cNvPr>
            <p:cNvSpPr/>
            <p:nvPr/>
          </p:nvSpPr>
          <p:spPr>
            <a:xfrm>
              <a:off x="3765267" y="3878695"/>
              <a:ext cx="121585" cy="83716"/>
            </a:xfrm>
            <a:custGeom>
              <a:avLst/>
              <a:gdLst/>
              <a:ahLst/>
              <a:cxnLst/>
              <a:rect l="l" t="t" r="r" b="b"/>
              <a:pathLst>
                <a:path w="1448" h="997" extrusionOk="0">
                  <a:moveTo>
                    <a:pt x="176" y="0"/>
                  </a:moveTo>
                  <a:cubicBezTo>
                    <a:pt x="139" y="0"/>
                    <a:pt x="103" y="2"/>
                    <a:pt x="67" y="5"/>
                  </a:cubicBezTo>
                  <a:cubicBezTo>
                    <a:pt x="9" y="13"/>
                    <a:pt x="1" y="89"/>
                    <a:pt x="58" y="107"/>
                  </a:cubicBezTo>
                  <a:cubicBezTo>
                    <a:pt x="364" y="191"/>
                    <a:pt x="675" y="351"/>
                    <a:pt x="964" y="586"/>
                  </a:cubicBezTo>
                  <a:cubicBezTo>
                    <a:pt x="1110" y="706"/>
                    <a:pt x="1239" y="839"/>
                    <a:pt x="1349" y="977"/>
                  </a:cubicBezTo>
                  <a:cubicBezTo>
                    <a:pt x="1361" y="991"/>
                    <a:pt x="1375" y="997"/>
                    <a:pt x="1389" y="997"/>
                  </a:cubicBezTo>
                  <a:cubicBezTo>
                    <a:pt x="1419" y="997"/>
                    <a:pt x="1448" y="969"/>
                    <a:pt x="1439" y="932"/>
                  </a:cubicBezTo>
                  <a:cubicBezTo>
                    <a:pt x="1363" y="693"/>
                    <a:pt x="1220" y="471"/>
                    <a:pt x="1017" y="298"/>
                  </a:cubicBezTo>
                  <a:cubicBezTo>
                    <a:pt x="768" y="97"/>
                    <a:pt x="469" y="0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104;p58">
              <a:extLst>
                <a:ext uri="{FF2B5EF4-FFF2-40B4-BE49-F238E27FC236}">
                  <a16:creationId xmlns:a16="http://schemas.microsoft.com/office/drawing/2014/main" id="{5CE43AB5-1166-49C6-8C19-8B16EC929F8E}"/>
                </a:ext>
              </a:extLst>
            </p:cNvPr>
            <p:cNvSpPr/>
            <p:nvPr/>
          </p:nvSpPr>
          <p:spPr>
            <a:xfrm>
              <a:off x="3765267" y="3878779"/>
              <a:ext cx="51892" cy="22335"/>
            </a:xfrm>
            <a:custGeom>
              <a:avLst/>
              <a:gdLst/>
              <a:ahLst/>
              <a:cxnLst/>
              <a:rect l="l" t="t" r="r" b="b"/>
              <a:pathLst>
                <a:path w="618" h="266" extrusionOk="0">
                  <a:moveTo>
                    <a:pt x="170" y="0"/>
                  </a:moveTo>
                  <a:cubicBezTo>
                    <a:pt x="135" y="0"/>
                    <a:pt x="101" y="1"/>
                    <a:pt x="67" y="4"/>
                  </a:cubicBezTo>
                  <a:cubicBezTo>
                    <a:pt x="9" y="12"/>
                    <a:pt x="1" y="88"/>
                    <a:pt x="58" y="106"/>
                  </a:cubicBezTo>
                  <a:cubicBezTo>
                    <a:pt x="196" y="141"/>
                    <a:pt x="337" y="199"/>
                    <a:pt x="475" y="266"/>
                  </a:cubicBezTo>
                  <a:cubicBezTo>
                    <a:pt x="520" y="204"/>
                    <a:pt x="569" y="137"/>
                    <a:pt x="618" y="75"/>
                  </a:cubicBezTo>
                  <a:cubicBezTo>
                    <a:pt x="472" y="24"/>
                    <a:pt x="321" y="0"/>
                    <a:pt x="170" y="0"/>
                  </a:cubicBezTo>
                  <a:close/>
                </a:path>
              </a:pathLst>
            </a:custGeom>
            <a:solidFill>
              <a:srgbClr val="DC99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105;p58">
              <a:extLst>
                <a:ext uri="{FF2B5EF4-FFF2-40B4-BE49-F238E27FC236}">
                  <a16:creationId xmlns:a16="http://schemas.microsoft.com/office/drawing/2014/main" id="{88260E45-CF76-4966-83DC-7840F6611907}"/>
                </a:ext>
              </a:extLst>
            </p:cNvPr>
            <p:cNvSpPr/>
            <p:nvPr/>
          </p:nvSpPr>
          <p:spPr>
            <a:xfrm>
              <a:off x="3193536" y="3882810"/>
              <a:ext cx="41480" cy="61884"/>
            </a:xfrm>
            <a:custGeom>
              <a:avLst/>
              <a:gdLst/>
              <a:ahLst/>
              <a:cxnLst/>
              <a:rect l="l" t="t" r="r" b="b"/>
              <a:pathLst>
                <a:path w="494" h="737" extrusionOk="0">
                  <a:moveTo>
                    <a:pt x="1" y="0"/>
                  </a:moveTo>
                  <a:lnTo>
                    <a:pt x="1" y="736"/>
                  </a:lnTo>
                  <a:lnTo>
                    <a:pt x="493" y="736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rgbClr val="2C7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106;p58">
              <a:extLst>
                <a:ext uri="{FF2B5EF4-FFF2-40B4-BE49-F238E27FC236}">
                  <a16:creationId xmlns:a16="http://schemas.microsoft.com/office/drawing/2014/main" id="{BF0C48C4-25B9-4F1C-B3BA-E0F1E9E8A1AD}"/>
                </a:ext>
              </a:extLst>
            </p:cNvPr>
            <p:cNvSpPr/>
            <p:nvPr/>
          </p:nvSpPr>
          <p:spPr>
            <a:xfrm>
              <a:off x="3012420" y="3870802"/>
              <a:ext cx="10580" cy="73891"/>
            </a:xfrm>
            <a:custGeom>
              <a:avLst/>
              <a:gdLst/>
              <a:ahLst/>
              <a:cxnLst/>
              <a:rect l="l" t="t" r="r" b="b"/>
              <a:pathLst>
                <a:path w="126" h="880" extrusionOk="0">
                  <a:moveTo>
                    <a:pt x="1" y="1"/>
                  </a:moveTo>
                  <a:lnTo>
                    <a:pt x="1" y="879"/>
                  </a:lnTo>
                  <a:lnTo>
                    <a:pt x="126" y="879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rgbClr val="2C7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107;p58">
              <a:extLst>
                <a:ext uri="{FF2B5EF4-FFF2-40B4-BE49-F238E27FC236}">
                  <a16:creationId xmlns:a16="http://schemas.microsoft.com/office/drawing/2014/main" id="{DCF7FC53-543C-47C2-8D36-F5DC77DB7819}"/>
                </a:ext>
              </a:extLst>
            </p:cNvPr>
            <p:cNvSpPr/>
            <p:nvPr/>
          </p:nvSpPr>
          <p:spPr>
            <a:xfrm>
              <a:off x="3436620" y="4308690"/>
              <a:ext cx="58525" cy="82120"/>
            </a:xfrm>
            <a:custGeom>
              <a:avLst/>
              <a:gdLst/>
              <a:ahLst/>
              <a:cxnLst/>
              <a:rect l="l" t="t" r="r" b="b"/>
              <a:pathLst>
                <a:path w="697" h="978" extrusionOk="0">
                  <a:moveTo>
                    <a:pt x="0" y="1"/>
                  </a:moveTo>
                  <a:lnTo>
                    <a:pt x="0" y="978"/>
                  </a:lnTo>
                  <a:cubicBezTo>
                    <a:pt x="386" y="978"/>
                    <a:pt x="697" y="667"/>
                    <a:pt x="697" y="281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rgbClr val="2C7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108;p58">
              <a:extLst>
                <a:ext uri="{FF2B5EF4-FFF2-40B4-BE49-F238E27FC236}">
                  <a16:creationId xmlns:a16="http://schemas.microsoft.com/office/drawing/2014/main" id="{17DDCD53-ABCF-4E00-BADD-E12D9B7B40FD}"/>
                </a:ext>
              </a:extLst>
            </p:cNvPr>
            <p:cNvSpPr/>
            <p:nvPr/>
          </p:nvSpPr>
          <p:spPr>
            <a:xfrm>
              <a:off x="3214024" y="3971898"/>
              <a:ext cx="117890" cy="235613"/>
            </a:xfrm>
            <a:custGeom>
              <a:avLst/>
              <a:gdLst/>
              <a:ahLst/>
              <a:cxnLst/>
              <a:rect l="l" t="t" r="r" b="b"/>
              <a:pathLst>
                <a:path w="1404" h="2806" extrusionOk="0">
                  <a:moveTo>
                    <a:pt x="374" y="0"/>
                  </a:moveTo>
                  <a:cubicBezTo>
                    <a:pt x="169" y="0"/>
                    <a:pt x="1" y="169"/>
                    <a:pt x="1" y="373"/>
                  </a:cubicBezTo>
                  <a:lnTo>
                    <a:pt x="1" y="1402"/>
                  </a:lnTo>
                  <a:lnTo>
                    <a:pt x="1" y="2432"/>
                  </a:lnTo>
                  <a:cubicBezTo>
                    <a:pt x="1" y="2641"/>
                    <a:pt x="169" y="2805"/>
                    <a:pt x="374" y="2805"/>
                  </a:cubicBezTo>
                  <a:lnTo>
                    <a:pt x="1031" y="2805"/>
                  </a:lnTo>
                  <a:cubicBezTo>
                    <a:pt x="1234" y="2805"/>
                    <a:pt x="1404" y="2641"/>
                    <a:pt x="1404" y="2432"/>
                  </a:cubicBezTo>
                  <a:lnTo>
                    <a:pt x="1404" y="1402"/>
                  </a:lnTo>
                  <a:lnTo>
                    <a:pt x="1404" y="373"/>
                  </a:lnTo>
                  <a:cubicBezTo>
                    <a:pt x="1404" y="169"/>
                    <a:pt x="1234" y="0"/>
                    <a:pt x="1031" y="0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109;p58">
              <a:extLst>
                <a:ext uri="{FF2B5EF4-FFF2-40B4-BE49-F238E27FC236}">
                  <a16:creationId xmlns:a16="http://schemas.microsoft.com/office/drawing/2014/main" id="{50CD1C1F-4D2D-4D9F-BCA9-C8C1855DB249}"/>
                </a:ext>
              </a:extLst>
            </p:cNvPr>
            <p:cNvSpPr/>
            <p:nvPr/>
          </p:nvSpPr>
          <p:spPr>
            <a:xfrm>
              <a:off x="3387752" y="3908755"/>
              <a:ext cx="221422" cy="361984"/>
            </a:xfrm>
            <a:custGeom>
              <a:avLst/>
              <a:gdLst/>
              <a:ahLst/>
              <a:cxnLst/>
              <a:rect l="l" t="t" r="r" b="b"/>
              <a:pathLst>
                <a:path w="2637" h="4311" extrusionOk="0">
                  <a:moveTo>
                    <a:pt x="1857" y="1"/>
                  </a:moveTo>
                  <a:cubicBezTo>
                    <a:pt x="1828" y="1"/>
                    <a:pt x="1799" y="4"/>
                    <a:pt x="1771" y="11"/>
                  </a:cubicBezTo>
                  <a:lnTo>
                    <a:pt x="249" y="357"/>
                  </a:lnTo>
                  <a:cubicBezTo>
                    <a:pt x="97" y="392"/>
                    <a:pt x="1" y="530"/>
                    <a:pt x="9" y="681"/>
                  </a:cubicBezTo>
                  <a:lnTo>
                    <a:pt x="80" y="1560"/>
                  </a:lnTo>
                  <a:cubicBezTo>
                    <a:pt x="116" y="1955"/>
                    <a:pt x="116" y="2354"/>
                    <a:pt x="80" y="2754"/>
                  </a:cubicBezTo>
                  <a:lnTo>
                    <a:pt x="9" y="3633"/>
                  </a:lnTo>
                  <a:cubicBezTo>
                    <a:pt x="1" y="3783"/>
                    <a:pt x="97" y="3921"/>
                    <a:pt x="249" y="3952"/>
                  </a:cubicBezTo>
                  <a:lnTo>
                    <a:pt x="1771" y="4303"/>
                  </a:lnTo>
                  <a:cubicBezTo>
                    <a:pt x="1797" y="4308"/>
                    <a:pt x="1824" y="4311"/>
                    <a:pt x="1851" y="4311"/>
                  </a:cubicBezTo>
                  <a:cubicBezTo>
                    <a:pt x="1993" y="4311"/>
                    <a:pt x="2130" y="4233"/>
                    <a:pt x="2197" y="4098"/>
                  </a:cubicBezTo>
                  <a:cubicBezTo>
                    <a:pt x="2375" y="3756"/>
                    <a:pt x="2637" y="3090"/>
                    <a:pt x="2637" y="2154"/>
                  </a:cubicBezTo>
                  <a:cubicBezTo>
                    <a:pt x="2637" y="1222"/>
                    <a:pt x="2375" y="556"/>
                    <a:pt x="2197" y="210"/>
                  </a:cubicBezTo>
                  <a:cubicBezTo>
                    <a:pt x="2131" y="81"/>
                    <a:pt x="1997" y="1"/>
                    <a:pt x="1857" y="1"/>
                  </a:cubicBezTo>
                  <a:close/>
                </a:path>
              </a:pathLst>
            </a:custGeom>
            <a:solidFill>
              <a:srgbClr val="085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110;p58">
              <a:extLst>
                <a:ext uri="{FF2B5EF4-FFF2-40B4-BE49-F238E27FC236}">
                  <a16:creationId xmlns:a16="http://schemas.microsoft.com/office/drawing/2014/main" id="{45EEC2FF-DB2C-4FE0-B16E-55B20003A61D}"/>
                </a:ext>
              </a:extLst>
            </p:cNvPr>
            <p:cNvSpPr/>
            <p:nvPr/>
          </p:nvSpPr>
          <p:spPr>
            <a:xfrm>
              <a:off x="3508496" y="3908755"/>
              <a:ext cx="100677" cy="361984"/>
            </a:xfrm>
            <a:custGeom>
              <a:avLst/>
              <a:gdLst/>
              <a:ahLst/>
              <a:cxnLst/>
              <a:rect l="l" t="t" r="r" b="b"/>
              <a:pathLst>
                <a:path w="1199" h="4311" extrusionOk="0">
                  <a:moveTo>
                    <a:pt x="419" y="1"/>
                  </a:moveTo>
                  <a:cubicBezTo>
                    <a:pt x="390" y="1"/>
                    <a:pt x="361" y="4"/>
                    <a:pt x="333" y="11"/>
                  </a:cubicBezTo>
                  <a:lnTo>
                    <a:pt x="271" y="24"/>
                  </a:lnTo>
                  <a:cubicBezTo>
                    <a:pt x="1" y="1445"/>
                    <a:pt x="1" y="2865"/>
                    <a:pt x="271" y="4289"/>
                  </a:cubicBezTo>
                  <a:lnTo>
                    <a:pt x="333" y="4303"/>
                  </a:lnTo>
                  <a:cubicBezTo>
                    <a:pt x="359" y="4308"/>
                    <a:pt x="386" y="4311"/>
                    <a:pt x="413" y="4311"/>
                  </a:cubicBezTo>
                  <a:cubicBezTo>
                    <a:pt x="555" y="4311"/>
                    <a:pt x="692" y="4233"/>
                    <a:pt x="759" y="4098"/>
                  </a:cubicBezTo>
                  <a:cubicBezTo>
                    <a:pt x="937" y="3756"/>
                    <a:pt x="1199" y="3090"/>
                    <a:pt x="1199" y="2154"/>
                  </a:cubicBezTo>
                  <a:cubicBezTo>
                    <a:pt x="1199" y="1222"/>
                    <a:pt x="937" y="556"/>
                    <a:pt x="759" y="210"/>
                  </a:cubicBezTo>
                  <a:cubicBezTo>
                    <a:pt x="693" y="81"/>
                    <a:pt x="559" y="1"/>
                    <a:pt x="419" y="1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111;p58">
              <a:extLst>
                <a:ext uri="{FF2B5EF4-FFF2-40B4-BE49-F238E27FC236}">
                  <a16:creationId xmlns:a16="http://schemas.microsoft.com/office/drawing/2014/main" id="{3606502D-9D04-4DD8-96E9-86C615E236FB}"/>
                </a:ext>
              </a:extLst>
            </p:cNvPr>
            <p:cNvSpPr/>
            <p:nvPr/>
          </p:nvSpPr>
          <p:spPr>
            <a:xfrm>
              <a:off x="2813838" y="3931007"/>
              <a:ext cx="176332" cy="317649"/>
            </a:xfrm>
            <a:custGeom>
              <a:avLst/>
              <a:gdLst/>
              <a:ahLst/>
              <a:cxnLst/>
              <a:rect l="l" t="t" r="r" b="b"/>
              <a:pathLst>
                <a:path w="2100" h="3783" extrusionOk="0">
                  <a:moveTo>
                    <a:pt x="677" y="1"/>
                  </a:moveTo>
                  <a:cubicBezTo>
                    <a:pt x="531" y="1"/>
                    <a:pt x="395" y="90"/>
                    <a:pt x="338" y="225"/>
                  </a:cubicBezTo>
                  <a:cubicBezTo>
                    <a:pt x="205" y="549"/>
                    <a:pt x="0" y="1148"/>
                    <a:pt x="0" y="1889"/>
                  </a:cubicBezTo>
                  <a:cubicBezTo>
                    <a:pt x="0" y="2635"/>
                    <a:pt x="205" y="3235"/>
                    <a:pt x="338" y="3554"/>
                  </a:cubicBezTo>
                  <a:cubicBezTo>
                    <a:pt x="394" y="3692"/>
                    <a:pt x="530" y="3782"/>
                    <a:pt x="675" y="3782"/>
                  </a:cubicBezTo>
                  <a:cubicBezTo>
                    <a:pt x="688" y="3782"/>
                    <a:pt x="702" y="3781"/>
                    <a:pt x="715" y="3780"/>
                  </a:cubicBezTo>
                  <a:lnTo>
                    <a:pt x="1740" y="3683"/>
                  </a:lnTo>
                  <a:cubicBezTo>
                    <a:pt x="1948" y="3661"/>
                    <a:pt x="2100" y="3474"/>
                    <a:pt x="2073" y="3270"/>
                  </a:cubicBezTo>
                  <a:lnTo>
                    <a:pt x="2020" y="2782"/>
                  </a:lnTo>
                  <a:cubicBezTo>
                    <a:pt x="1948" y="2192"/>
                    <a:pt x="1948" y="1592"/>
                    <a:pt x="2020" y="1002"/>
                  </a:cubicBezTo>
                  <a:lnTo>
                    <a:pt x="2073" y="514"/>
                  </a:lnTo>
                  <a:cubicBezTo>
                    <a:pt x="2100" y="305"/>
                    <a:pt x="1948" y="119"/>
                    <a:pt x="1740" y="101"/>
                  </a:cubicBezTo>
                  <a:lnTo>
                    <a:pt x="715" y="3"/>
                  </a:lnTo>
                  <a:cubicBezTo>
                    <a:pt x="702" y="1"/>
                    <a:pt x="690" y="1"/>
                    <a:pt x="677" y="1"/>
                  </a:cubicBezTo>
                  <a:close/>
                </a:path>
              </a:pathLst>
            </a:custGeom>
            <a:solidFill>
              <a:srgbClr val="085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112;p58">
              <a:extLst>
                <a:ext uri="{FF2B5EF4-FFF2-40B4-BE49-F238E27FC236}">
                  <a16:creationId xmlns:a16="http://schemas.microsoft.com/office/drawing/2014/main" id="{6A75FE1F-6EB3-452C-A207-97EE8D0166B6}"/>
                </a:ext>
              </a:extLst>
            </p:cNvPr>
            <p:cNvSpPr/>
            <p:nvPr/>
          </p:nvSpPr>
          <p:spPr>
            <a:xfrm>
              <a:off x="2950536" y="4250585"/>
              <a:ext cx="483905" cy="46350"/>
            </a:xfrm>
            <a:custGeom>
              <a:avLst/>
              <a:gdLst/>
              <a:ahLst/>
              <a:cxnLst/>
              <a:rect l="l" t="t" r="r" b="b"/>
              <a:pathLst>
                <a:path w="5763" h="552" extrusionOk="0">
                  <a:moveTo>
                    <a:pt x="3174" y="1"/>
                  </a:moveTo>
                  <a:cubicBezTo>
                    <a:pt x="1422" y="1"/>
                    <a:pt x="1" y="125"/>
                    <a:pt x="1" y="276"/>
                  </a:cubicBezTo>
                  <a:cubicBezTo>
                    <a:pt x="1" y="427"/>
                    <a:pt x="1422" y="551"/>
                    <a:pt x="3174" y="551"/>
                  </a:cubicBezTo>
                  <a:cubicBezTo>
                    <a:pt x="4927" y="551"/>
                    <a:pt x="5763" y="427"/>
                    <a:pt x="5763" y="276"/>
                  </a:cubicBezTo>
                  <a:cubicBezTo>
                    <a:pt x="5763" y="125"/>
                    <a:pt x="4927" y="1"/>
                    <a:pt x="3174" y="1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113;p58">
              <a:extLst>
                <a:ext uri="{FF2B5EF4-FFF2-40B4-BE49-F238E27FC236}">
                  <a16:creationId xmlns:a16="http://schemas.microsoft.com/office/drawing/2014/main" id="{4A11ACFD-E288-4B7D-AD68-F7A3817EEFDC}"/>
                </a:ext>
              </a:extLst>
            </p:cNvPr>
            <p:cNvSpPr/>
            <p:nvPr/>
          </p:nvSpPr>
          <p:spPr>
            <a:xfrm>
              <a:off x="3765267" y="4217250"/>
              <a:ext cx="121585" cy="83464"/>
            </a:xfrm>
            <a:custGeom>
              <a:avLst/>
              <a:gdLst/>
              <a:ahLst/>
              <a:cxnLst/>
              <a:rect l="l" t="t" r="r" b="b"/>
              <a:pathLst>
                <a:path w="1448" h="994" extrusionOk="0">
                  <a:moveTo>
                    <a:pt x="1389" y="0"/>
                  </a:moveTo>
                  <a:cubicBezTo>
                    <a:pt x="1375" y="0"/>
                    <a:pt x="1361" y="6"/>
                    <a:pt x="1349" y="20"/>
                  </a:cubicBezTo>
                  <a:cubicBezTo>
                    <a:pt x="1239" y="158"/>
                    <a:pt x="1110" y="291"/>
                    <a:pt x="964" y="411"/>
                  </a:cubicBezTo>
                  <a:cubicBezTo>
                    <a:pt x="675" y="647"/>
                    <a:pt x="364" y="807"/>
                    <a:pt x="58" y="891"/>
                  </a:cubicBezTo>
                  <a:cubicBezTo>
                    <a:pt x="1" y="904"/>
                    <a:pt x="9" y="983"/>
                    <a:pt x="67" y="988"/>
                  </a:cubicBezTo>
                  <a:cubicBezTo>
                    <a:pt x="107" y="992"/>
                    <a:pt x="148" y="994"/>
                    <a:pt x="188" y="994"/>
                  </a:cubicBezTo>
                  <a:cubicBezTo>
                    <a:pt x="478" y="994"/>
                    <a:pt x="771" y="894"/>
                    <a:pt x="1017" y="695"/>
                  </a:cubicBezTo>
                  <a:cubicBezTo>
                    <a:pt x="1220" y="526"/>
                    <a:pt x="1363" y="305"/>
                    <a:pt x="1439" y="65"/>
                  </a:cubicBezTo>
                  <a:cubicBezTo>
                    <a:pt x="1448" y="29"/>
                    <a:pt x="1419" y="0"/>
                    <a:pt x="1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114;p58">
              <a:extLst>
                <a:ext uri="{FF2B5EF4-FFF2-40B4-BE49-F238E27FC236}">
                  <a16:creationId xmlns:a16="http://schemas.microsoft.com/office/drawing/2014/main" id="{E557E63A-DF8C-487B-B71D-7B3B0F4FAF40}"/>
                </a:ext>
              </a:extLst>
            </p:cNvPr>
            <p:cNvSpPr/>
            <p:nvPr/>
          </p:nvSpPr>
          <p:spPr>
            <a:xfrm>
              <a:off x="3765267" y="4278210"/>
              <a:ext cx="51892" cy="22503"/>
            </a:xfrm>
            <a:custGeom>
              <a:avLst/>
              <a:gdLst/>
              <a:ahLst/>
              <a:cxnLst/>
              <a:rect l="l" t="t" r="r" b="b"/>
              <a:pathLst>
                <a:path w="618" h="268" extrusionOk="0">
                  <a:moveTo>
                    <a:pt x="475" y="1"/>
                  </a:moveTo>
                  <a:cubicBezTo>
                    <a:pt x="337" y="71"/>
                    <a:pt x="196" y="124"/>
                    <a:pt x="58" y="165"/>
                  </a:cubicBezTo>
                  <a:cubicBezTo>
                    <a:pt x="1" y="178"/>
                    <a:pt x="9" y="257"/>
                    <a:pt x="67" y="262"/>
                  </a:cubicBezTo>
                  <a:cubicBezTo>
                    <a:pt x="108" y="266"/>
                    <a:pt x="149" y="268"/>
                    <a:pt x="191" y="268"/>
                  </a:cubicBezTo>
                  <a:cubicBezTo>
                    <a:pt x="335" y="268"/>
                    <a:pt x="479" y="243"/>
                    <a:pt x="618" y="191"/>
                  </a:cubicBezTo>
                  <a:cubicBezTo>
                    <a:pt x="569" y="129"/>
                    <a:pt x="520" y="67"/>
                    <a:pt x="475" y="1"/>
                  </a:cubicBezTo>
                  <a:close/>
                </a:path>
              </a:pathLst>
            </a:custGeom>
            <a:solidFill>
              <a:srgbClr val="DC99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115;p58">
              <a:extLst>
                <a:ext uri="{FF2B5EF4-FFF2-40B4-BE49-F238E27FC236}">
                  <a16:creationId xmlns:a16="http://schemas.microsoft.com/office/drawing/2014/main" id="{EE2DC727-E5DE-4301-AAD6-0F66B994BBB4}"/>
                </a:ext>
              </a:extLst>
            </p:cNvPr>
            <p:cNvSpPr/>
            <p:nvPr/>
          </p:nvSpPr>
          <p:spPr>
            <a:xfrm>
              <a:off x="3193536" y="4234967"/>
              <a:ext cx="41480" cy="73807"/>
            </a:xfrm>
            <a:custGeom>
              <a:avLst/>
              <a:gdLst/>
              <a:ahLst/>
              <a:cxnLst/>
              <a:rect l="l" t="t" r="r" b="b"/>
              <a:pathLst>
                <a:path w="494" h="879" extrusionOk="0">
                  <a:moveTo>
                    <a:pt x="1" y="0"/>
                  </a:moveTo>
                  <a:lnTo>
                    <a:pt x="1" y="879"/>
                  </a:lnTo>
                  <a:lnTo>
                    <a:pt x="493" y="879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rgbClr val="2C7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116;p58">
              <a:extLst>
                <a:ext uri="{FF2B5EF4-FFF2-40B4-BE49-F238E27FC236}">
                  <a16:creationId xmlns:a16="http://schemas.microsoft.com/office/drawing/2014/main" id="{5B3B45AC-06EB-4F2A-963E-CBF9AA6CB4DC}"/>
                </a:ext>
              </a:extLst>
            </p:cNvPr>
            <p:cNvSpPr/>
            <p:nvPr/>
          </p:nvSpPr>
          <p:spPr>
            <a:xfrm>
              <a:off x="3012420" y="4234967"/>
              <a:ext cx="10580" cy="73807"/>
            </a:xfrm>
            <a:custGeom>
              <a:avLst/>
              <a:gdLst/>
              <a:ahLst/>
              <a:cxnLst/>
              <a:rect l="l" t="t" r="r" b="b"/>
              <a:pathLst>
                <a:path w="126" h="879" extrusionOk="0">
                  <a:moveTo>
                    <a:pt x="1" y="0"/>
                  </a:moveTo>
                  <a:lnTo>
                    <a:pt x="1" y="879"/>
                  </a:lnTo>
                  <a:lnTo>
                    <a:pt x="126" y="879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2C7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117;p58">
              <a:extLst>
                <a:ext uri="{FF2B5EF4-FFF2-40B4-BE49-F238E27FC236}">
                  <a16:creationId xmlns:a16="http://schemas.microsoft.com/office/drawing/2014/main" id="{0107A180-7574-430B-958C-4AEC76F0BAD6}"/>
                </a:ext>
              </a:extLst>
            </p:cNvPr>
            <p:cNvSpPr/>
            <p:nvPr/>
          </p:nvSpPr>
          <p:spPr>
            <a:xfrm>
              <a:off x="3421254" y="4033362"/>
              <a:ext cx="31824" cy="112600"/>
            </a:xfrm>
            <a:custGeom>
              <a:avLst/>
              <a:gdLst/>
              <a:ahLst/>
              <a:cxnLst/>
              <a:rect l="l" t="t" r="r" b="b"/>
              <a:pathLst>
                <a:path w="379" h="1341" extrusionOk="0">
                  <a:moveTo>
                    <a:pt x="183" y="0"/>
                  </a:moveTo>
                  <a:cubicBezTo>
                    <a:pt x="81" y="0"/>
                    <a:pt x="1" y="84"/>
                    <a:pt x="1" y="182"/>
                  </a:cubicBezTo>
                  <a:lnTo>
                    <a:pt x="1" y="1163"/>
                  </a:lnTo>
                  <a:cubicBezTo>
                    <a:pt x="1" y="1260"/>
                    <a:pt x="81" y="1340"/>
                    <a:pt x="183" y="1340"/>
                  </a:cubicBezTo>
                  <a:lnTo>
                    <a:pt x="200" y="1340"/>
                  </a:lnTo>
                  <a:cubicBezTo>
                    <a:pt x="298" y="1340"/>
                    <a:pt x="378" y="1260"/>
                    <a:pt x="378" y="1163"/>
                  </a:cubicBezTo>
                  <a:lnTo>
                    <a:pt x="378" y="182"/>
                  </a:lnTo>
                  <a:cubicBezTo>
                    <a:pt x="378" y="84"/>
                    <a:pt x="298" y="0"/>
                    <a:pt x="200" y="0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118;p58">
              <a:extLst>
                <a:ext uri="{FF2B5EF4-FFF2-40B4-BE49-F238E27FC236}">
                  <a16:creationId xmlns:a16="http://schemas.microsoft.com/office/drawing/2014/main" id="{5AE3E059-FA66-425F-AA5E-92B351252057}"/>
                </a:ext>
              </a:extLst>
            </p:cNvPr>
            <p:cNvSpPr/>
            <p:nvPr/>
          </p:nvSpPr>
          <p:spPr>
            <a:xfrm>
              <a:off x="5030900" y="3846200"/>
              <a:ext cx="1195613" cy="601627"/>
            </a:xfrm>
            <a:custGeom>
              <a:avLst/>
              <a:gdLst/>
              <a:ahLst/>
              <a:cxnLst/>
              <a:rect l="l" t="t" r="r" b="b"/>
              <a:pathLst>
                <a:path w="14239" h="7165" extrusionOk="0">
                  <a:moveTo>
                    <a:pt x="8584" y="1"/>
                  </a:moveTo>
                  <a:lnTo>
                    <a:pt x="8597" y="156"/>
                  </a:lnTo>
                  <a:lnTo>
                    <a:pt x="8539" y="156"/>
                  </a:lnTo>
                  <a:lnTo>
                    <a:pt x="8575" y="414"/>
                  </a:lnTo>
                  <a:cubicBezTo>
                    <a:pt x="5317" y="427"/>
                    <a:pt x="1629" y="605"/>
                    <a:pt x="1629" y="605"/>
                  </a:cubicBezTo>
                  <a:cubicBezTo>
                    <a:pt x="1629" y="605"/>
                    <a:pt x="1629" y="605"/>
                    <a:pt x="1627" y="605"/>
                  </a:cubicBezTo>
                  <a:cubicBezTo>
                    <a:pt x="1574" y="605"/>
                    <a:pt x="463" y="617"/>
                    <a:pt x="187" y="1635"/>
                  </a:cubicBezTo>
                  <a:cubicBezTo>
                    <a:pt x="182" y="1661"/>
                    <a:pt x="173" y="1688"/>
                    <a:pt x="169" y="1715"/>
                  </a:cubicBezTo>
                  <a:cubicBezTo>
                    <a:pt x="165" y="1723"/>
                    <a:pt x="165" y="1737"/>
                    <a:pt x="165" y="1746"/>
                  </a:cubicBezTo>
                  <a:cubicBezTo>
                    <a:pt x="160" y="1764"/>
                    <a:pt x="155" y="1785"/>
                    <a:pt x="151" y="1803"/>
                  </a:cubicBezTo>
                  <a:cubicBezTo>
                    <a:pt x="151" y="1812"/>
                    <a:pt x="151" y="1821"/>
                    <a:pt x="146" y="1825"/>
                  </a:cubicBezTo>
                  <a:lnTo>
                    <a:pt x="0" y="1825"/>
                  </a:lnTo>
                  <a:lnTo>
                    <a:pt x="0" y="2673"/>
                  </a:lnTo>
                  <a:lnTo>
                    <a:pt x="89" y="2673"/>
                  </a:lnTo>
                  <a:lnTo>
                    <a:pt x="89" y="2678"/>
                  </a:lnTo>
                  <a:lnTo>
                    <a:pt x="89" y="2753"/>
                  </a:lnTo>
                  <a:lnTo>
                    <a:pt x="89" y="2811"/>
                  </a:lnTo>
                  <a:lnTo>
                    <a:pt x="89" y="2886"/>
                  </a:lnTo>
                  <a:lnTo>
                    <a:pt x="89" y="2944"/>
                  </a:lnTo>
                  <a:cubicBezTo>
                    <a:pt x="85" y="2971"/>
                    <a:pt x="85" y="2997"/>
                    <a:pt x="85" y="3024"/>
                  </a:cubicBezTo>
                  <a:lnTo>
                    <a:pt x="85" y="3077"/>
                  </a:lnTo>
                  <a:lnTo>
                    <a:pt x="85" y="3161"/>
                  </a:lnTo>
                  <a:lnTo>
                    <a:pt x="85" y="3206"/>
                  </a:lnTo>
                  <a:lnTo>
                    <a:pt x="85" y="3312"/>
                  </a:lnTo>
                  <a:lnTo>
                    <a:pt x="85" y="3330"/>
                  </a:lnTo>
                  <a:lnTo>
                    <a:pt x="85" y="3468"/>
                  </a:lnTo>
                  <a:lnTo>
                    <a:pt x="85" y="3583"/>
                  </a:lnTo>
                  <a:lnTo>
                    <a:pt x="85" y="4080"/>
                  </a:lnTo>
                  <a:lnTo>
                    <a:pt x="85" y="4085"/>
                  </a:lnTo>
                  <a:cubicBezTo>
                    <a:pt x="85" y="4187"/>
                    <a:pt x="89" y="4294"/>
                    <a:pt x="89" y="4400"/>
                  </a:cubicBezTo>
                  <a:lnTo>
                    <a:pt x="0" y="4400"/>
                  </a:lnTo>
                  <a:lnTo>
                    <a:pt x="0" y="5247"/>
                  </a:lnTo>
                  <a:lnTo>
                    <a:pt x="134" y="5247"/>
                  </a:lnTo>
                  <a:cubicBezTo>
                    <a:pt x="146" y="5353"/>
                    <a:pt x="165" y="5451"/>
                    <a:pt x="187" y="5531"/>
                  </a:cubicBezTo>
                  <a:cubicBezTo>
                    <a:pt x="461" y="6541"/>
                    <a:pt x="1557" y="6557"/>
                    <a:pt x="1626" y="6557"/>
                  </a:cubicBezTo>
                  <a:cubicBezTo>
                    <a:pt x="1628" y="6557"/>
                    <a:pt x="1629" y="6557"/>
                    <a:pt x="1629" y="6557"/>
                  </a:cubicBezTo>
                  <a:cubicBezTo>
                    <a:pt x="1629" y="6557"/>
                    <a:pt x="5317" y="6738"/>
                    <a:pt x="8575" y="6748"/>
                  </a:cubicBezTo>
                  <a:lnTo>
                    <a:pt x="8539" y="7004"/>
                  </a:lnTo>
                  <a:lnTo>
                    <a:pt x="8597" y="7004"/>
                  </a:lnTo>
                  <a:lnTo>
                    <a:pt x="8584" y="7164"/>
                  </a:lnTo>
                  <a:lnTo>
                    <a:pt x="9076" y="7164"/>
                  </a:lnTo>
                  <a:lnTo>
                    <a:pt x="9201" y="6748"/>
                  </a:lnTo>
                  <a:cubicBezTo>
                    <a:pt x="11163" y="6738"/>
                    <a:pt x="12863" y="6654"/>
                    <a:pt x="13328" y="6419"/>
                  </a:cubicBezTo>
                  <a:cubicBezTo>
                    <a:pt x="14203" y="5966"/>
                    <a:pt x="14238" y="3778"/>
                    <a:pt x="14238" y="3596"/>
                  </a:cubicBezTo>
                  <a:lnTo>
                    <a:pt x="14238" y="3583"/>
                  </a:lnTo>
                  <a:cubicBezTo>
                    <a:pt x="14238" y="3583"/>
                    <a:pt x="14238" y="1217"/>
                    <a:pt x="13328" y="746"/>
                  </a:cubicBezTo>
                  <a:cubicBezTo>
                    <a:pt x="12863" y="507"/>
                    <a:pt x="11163" y="427"/>
                    <a:pt x="9201" y="418"/>
                  </a:cubicBezTo>
                  <a:lnTo>
                    <a:pt x="9076" y="1"/>
                  </a:lnTo>
                  <a:close/>
                </a:path>
              </a:pathLst>
            </a:custGeom>
            <a:solidFill>
              <a:srgbClr val="223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119;p58">
              <a:extLst>
                <a:ext uri="{FF2B5EF4-FFF2-40B4-BE49-F238E27FC236}">
                  <a16:creationId xmlns:a16="http://schemas.microsoft.com/office/drawing/2014/main" id="{EEAE4B40-6F2F-404B-91A1-D15E4612990D}"/>
                </a:ext>
              </a:extLst>
            </p:cNvPr>
            <p:cNvSpPr/>
            <p:nvPr/>
          </p:nvSpPr>
          <p:spPr>
            <a:xfrm>
              <a:off x="5066670" y="3960731"/>
              <a:ext cx="21664" cy="71204"/>
            </a:xfrm>
            <a:custGeom>
              <a:avLst/>
              <a:gdLst/>
              <a:ahLst/>
              <a:cxnLst/>
              <a:rect l="l" t="t" r="r" b="b"/>
              <a:pathLst>
                <a:path w="258" h="848" extrusionOk="0">
                  <a:moveTo>
                    <a:pt x="1" y="0"/>
                  </a:moveTo>
                  <a:lnTo>
                    <a:pt x="1" y="847"/>
                  </a:lnTo>
                  <a:lnTo>
                    <a:pt x="257" y="847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C86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120;p58">
              <a:extLst>
                <a:ext uri="{FF2B5EF4-FFF2-40B4-BE49-F238E27FC236}">
                  <a16:creationId xmlns:a16="http://schemas.microsoft.com/office/drawing/2014/main" id="{6EB85AFE-2B33-4ED2-85C3-F0F62A2E3098}"/>
                </a:ext>
              </a:extLst>
            </p:cNvPr>
            <p:cNvSpPr/>
            <p:nvPr/>
          </p:nvSpPr>
          <p:spPr>
            <a:xfrm>
              <a:off x="5066670" y="4176778"/>
              <a:ext cx="21664" cy="71288"/>
            </a:xfrm>
            <a:custGeom>
              <a:avLst/>
              <a:gdLst/>
              <a:ahLst/>
              <a:cxnLst/>
              <a:rect l="l" t="t" r="r" b="b"/>
              <a:pathLst>
                <a:path w="258" h="849" extrusionOk="0">
                  <a:moveTo>
                    <a:pt x="1" y="1"/>
                  </a:moveTo>
                  <a:lnTo>
                    <a:pt x="1" y="849"/>
                  </a:lnTo>
                  <a:lnTo>
                    <a:pt x="257" y="849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C86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121;p58">
              <a:extLst>
                <a:ext uri="{FF2B5EF4-FFF2-40B4-BE49-F238E27FC236}">
                  <a16:creationId xmlns:a16="http://schemas.microsoft.com/office/drawing/2014/main" id="{5CFAF5B3-0EAE-47B4-AA89-1CC16CB6D510}"/>
                </a:ext>
              </a:extLst>
            </p:cNvPr>
            <p:cNvSpPr/>
            <p:nvPr/>
          </p:nvSpPr>
          <p:spPr>
            <a:xfrm>
              <a:off x="5072967" y="3842253"/>
              <a:ext cx="1189652" cy="531682"/>
            </a:xfrm>
            <a:custGeom>
              <a:avLst/>
              <a:gdLst/>
              <a:ahLst/>
              <a:cxnLst/>
              <a:rect l="l" t="t" r="r" b="b"/>
              <a:pathLst>
                <a:path w="14168" h="6332" extrusionOk="0">
                  <a:moveTo>
                    <a:pt x="8756" y="1"/>
                  </a:moveTo>
                  <a:cubicBezTo>
                    <a:pt x="5439" y="1"/>
                    <a:pt x="1554" y="190"/>
                    <a:pt x="1554" y="190"/>
                  </a:cubicBezTo>
                  <a:cubicBezTo>
                    <a:pt x="1554" y="190"/>
                    <a:pt x="1553" y="190"/>
                    <a:pt x="1552" y="190"/>
                  </a:cubicBezTo>
                  <a:cubicBezTo>
                    <a:pt x="1495" y="190"/>
                    <a:pt x="388" y="204"/>
                    <a:pt x="112" y="1219"/>
                  </a:cubicBezTo>
                  <a:cubicBezTo>
                    <a:pt x="0" y="1637"/>
                    <a:pt x="10" y="2503"/>
                    <a:pt x="10" y="3169"/>
                  </a:cubicBezTo>
                  <a:cubicBezTo>
                    <a:pt x="10" y="3835"/>
                    <a:pt x="0" y="4700"/>
                    <a:pt x="112" y="5117"/>
                  </a:cubicBezTo>
                  <a:cubicBezTo>
                    <a:pt x="386" y="6125"/>
                    <a:pt x="1477" y="6142"/>
                    <a:pt x="1550" y="6142"/>
                  </a:cubicBezTo>
                  <a:cubicBezTo>
                    <a:pt x="1553" y="6142"/>
                    <a:pt x="1554" y="6142"/>
                    <a:pt x="1554" y="6142"/>
                  </a:cubicBezTo>
                  <a:cubicBezTo>
                    <a:pt x="1554" y="6142"/>
                    <a:pt x="5439" y="6332"/>
                    <a:pt x="8756" y="6332"/>
                  </a:cubicBezTo>
                  <a:cubicBezTo>
                    <a:pt x="10874" y="6332"/>
                    <a:pt x="12761" y="6254"/>
                    <a:pt x="13253" y="6000"/>
                  </a:cubicBezTo>
                  <a:cubicBezTo>
                    <a:pt x="14167" y="5534"/>
                    <a:pt x="14167" y="3169"/>
                    <a:pt x="14167" y="3169"/>
                  </a:cubicBezTo>
                  <a:cubicBezTo>
                    <a:pt x="14167" y="3169"/>
                    <a:pt x="14167" y="803"/>
                    <a:pt x="13253" y="332"/>
                  </a:cubicBezTo>
                  <a:cubicBezTo>
                    <a:pt x="12761" y="78"/>
                    <a:pt x="10874" y="1"/>
                    <a:pt x="8756" y="1"/>
                  </a:cubicBezTo>
                  <a:close/>
                </a:path>
              </a:pathLst>
            </a:custGeom>
            <a:solidFill>
              <a:srgbClr val="2C7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122;p58">
              <a:extLst>
                <a:ext uri="{FF2B5EF4-FFF2-40B4-BE49-F238E27FC236}">
                  <a16:creationId xmlns:a16="http://schemas.microsoft.com/office/drawing/2014/main" id="{7DFA2300-06DF-4AB6-A137-68924D0CE9B0}"/>
                </a:ext>
              </a:extLst>
            </p:cNvPr>
            <p:cNvSpPr/>
            <p:nvPr/>
          </p:nvSpPr>
          <p:spPr>
            <a:xfrm>
              <a:off x="5073387" y="3842253"/>
              <a:ext cx="1189232" cy="282467"/>
            </a:xfrm>
            <a:custGeom>
              <a:avLst/>
              <a:gdLst/>
              <a:ahLst/>
              <a:cxnLst/>
              <a:rect l="l" t="t" r="r" b="b"/>
              <a:pathLst>
                <a:path w="14163" h="3364" extrusionOk="0">
                  <a:moveTo>
                    <a:pt x="8751" y="1"/>
                  </a:moveTo>
                  <a:cubicBezTo>
                    <a:pt x="5434" y="1"/>
                    <a:pt x="1549" y="190"/>
                    <a:pt x="1549" y="190"/>
                  </a:cubicBezTo>
                  <a:cubicBezTo>
                    <a:pt x="1549" y="190"/>
                    <a:pt x="1548" y="190"/>
                    <a:pt x="1547" y="190"/>
                  </a:cubicBezTo>
                  <a:cubicBezTo>
                    <a:pt x="1490" y="190"/>
                    <a:pt x="383" y="204"/>
                    <a:pt x="107" y="1219"/>
                  </a:cubicBezTo>
                  <a:cubicBezTo>
                    <a:pt x="0" y="1610"/>
                    <a:pt x="5" y="2409"/>
                    <a:pt x="5" y="3057"/>
                  </a:cubicBezTo>
                  <a:cubicBezTo>
                    <a:pt x="9" y="2507"/>
                    <a:pt x="22" y="1930"/>
                    <a:pt x="107" y="1610"/>
                  </a:cubicBezTo>
                  <a:cubicBezTo>
                    <a:pt x="381" y="603"/>
                    <a:pt x="1472" y="586"/>
                    <a:pt x="1545" y="586"/>
                  </a:cubicBezTo>
                  <a:cubicBezTo>
                    <a:pt x="1548" y="586"/>
                    <a:pt x="1549" y="586"/>
                    <a:pt x="1549" y="586"/>
                  </a:cubicBezTo>
                  <a:cubicBezTo>
                    <a:pt x="1549" y="586"/>
                    <a:pt x="5461" y="392"/>
                    <a:pt x="8785" y="392"/>
                  </a:cubicBezTo>
                  <a:cubicBezTo>
                    <a:pt x="10889" y="392"/>
                    <a:pt x="12758" y="470"/>
                    <a:pt x="13248" y="723"/>
                  </a:cubicBezTo>
                  <a:cubicBezTo>
                    <a:pt x="13998" y="1113"/>
                    <a:pt x="14131" y="2786"/>
                    <a:pt x="14154" y="3364"/>
                  </a:cubicBezTo>
                  <a:cubicBezTo>
                    <a:pt x="14158" y="3239"/>
                    <a:pt x="14162" y="3169"/>
                    <a:pt x="14162" y="3169"/>
                  </a:cubicBezTo>
                  <a:cubicBezTo>
                    <a:pt x="14162" y="3169"/>
                    <a:pt x="14162" y="803"/>
                    <a:pt x="13248" y="332"/>
                  </a:cubicBezTo>
                  <a:cubicBezTo>
                    <a:pt x="12756" y="78"/>
                    <a:pt x="10869" y="1"/>
                    <a:pt x="8751" y="1"/>
                  </a:cubicBezTo>
                  <a:close/>
                </a:path>
              </a:pathLst>
            </a:custGeom>
            <a:solidFill>
              <a:srgbClr val="408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123;p58">
              <a:extLst>
                <a:ext uri="{FF2B5EF4-FFF2-40B4-BE49-F238E27FC236}">
                  <a16:creationId xmlns:a16="http://schemas.microsoft.com/office/drawing/2014/main" id="{F69A0787-70A5-43C1-BAA8-5F097CD5402D}"/>
                </a:ext>
              </a:extLst>
            </p:cNvPr>
            <p:cNvSpPr/>
            <p:nvPr/>
          </p:nvSpPr>
          <p:spPr>
            <a:xfrm>
              <a:off x="5073723" y="4124634"/>
              <a:ext cx="84" cy="25778"/>
            </a:xfrm>
            <a:custGeom>
              <a:avLst/>
              <a:gdLst/>
              <a:ahLst/>
              <a:cxnLst/>
              <a:rect l="l" t="t" r="r" b="b"/>
              <a:pathLst>
                <a:path w="1" h="307" extrusionOk="0">
                  <a:moveTo>
                    <a:pt x="1" y="196"/>
                  </a:moveTo>
                  <a:lnTo>
                    <a:pt x="1" y="1"/>
                  </a:lnTo>
                  <a:lnTo>
                    <a:pt x="1" y="306"/>
                  </a:lnTo>
                  <a:close/>
                </a:path>
              </a:pathLst>
            </a:custGeom>
            <a:solidFill>
              <a:srgbClr val="E5E2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124;p58">
              <a:extLst>
                <a:ext uri="{FF2B5EF4-FFF2-40B4-BE49-F238E27FC236}">
                  <a16:creationId xmlns:a16="http://schemas.microsoft.com/office/drawing/2014/main" id="{4931D24F-544C-4C38-B344-D2F65CB94AFB}"/>
                </a:ext>
              </a:extLst>
            </p:cNvPr>
            <p:cNvSpPr/>
            <p:nvPr/>
          </p:nvSpPr>
          <p:spPr>
            <a:xfrm>
              <a:off x="6130194" y="3881970"/>
              <a:ext cx="84051" cy="58106"/>
            </a:xfrm>
            <a:custGeom>
              <a:avLst/>
              <a:gdLst/>
              <a:ahLst/>
              <a:cxnLst/>
              <a:rect l="l" t="t" r="r" b="b"/>
              <a:pathLst>
                <a:path w="1001" h="692" extrusionOk="0">
                  <a:moveTo>
                    <a:pt x="58" y="1"/>
                  </a:moveTo>
                  <a:cubicBezTo>
                    <a:pt x="15" y="1"/>
                    <a:pt x="1" y="68"/>
                    <a:pt x="46" y="81"/>
                  </a:cubicBezTo>
                  <a:cubicBezTo>
                    <a:pt x="494" y="246"/>
                    <a:pt x="777" y="516"/>
                    <a:pt x="920" y="676"/>
                  </a:cubicBezTo>
                  <a:cubicBezTo>
                    <a:pt x="930" y="687"/>
                    <a:pt x="941" y="692"/>
                    <a:pt x="952" y="692"/>
                  </a:cubicBezTo>
                  <a:cubicBezTo>
                    <a:pt x="977" y="692"/>
                    <a:pt x="1000" y="668"/>
                    <a:pt x="991" y="640"/>
                  </a:cubicBezTo>
                  <a:cubicBezTo>
                    <a:pt x="840" y="107"/>
                    <a:pt x="357" y="10"/>
                    <a:pt x="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125;p58">
              <a:extLst>
                <a:ext uri="{FF2B5EF4-FFF2-40B4-BE49-F238E27FC236}">
                  <a16:creationId xmlns:a16="http://schemas.microsoft.com/office/drawing/2014/main" id="{EE7BCBF1-A8BF-4162-AB8C-93897C73420E}"/>
                </a:ext>
              </a:extLst>
            </p:cNvPr>
            <p:cNvSpPr/>
            <p:nvPr/>
          </p:nvSpPr>
          <p:spPr>
            <a:xfrm>
              <a:off x="5991481" y="3895824"/>
              <a:ext cx="228308" cy="112432"/>
            </a:xfrm>
            <a:custGeom>
              <a:avLst/>
              <a:gdLst/>
              <a:ahLst/>
              <a:cxnLst/>
              <a:rect l="l" t="t" r="r" b="b"/>
              <a:pathLst>
                <a:path w="2719" h="1339" extrusionOk="0">
                  <a:moveTo>
                    <a:pt x="50" y="0"/>
                  </a:moveTo>
                  <a:cubicBezTo>
                    <a:pt x="10" y="0"/>
                    <a:pt x="1" y="60"/>
                    <a:pt x="42" y="75"/>
                  </a:cubicBezTo>
                  <a:cubicBezTo>
                    <a:pt x="1023" y="466"/>
                    <a:pt x="1929" y="874"/>
                    <a:pt x="2643" y="1332"/>
                  </a:cubicBezTo>
                  <a:cubicBezTo>
                    <a:pt x="2650" y="1337"/>
                    <a:pt x="2657" y="1338"/>
                    <a:pt x="2664" y="1338"/>
                  </a:cubicBezTo>
                  <a:cubicBezTo>
                    <a:pt x="2693" y="1338"/>
                    <a:pt x="2718" y="1307"/>
                    <a:pt x="2701" y="1279"/>
                  </a:cubicBezTo>
                  <a:cubicBezTo>
                    <a:pt x="2621" y="1114"/>
                    <a:pt x="2456" y="826"/>
                    <a:pt x="2239" y="581"/>
                  </a:cubicBezTo>
                  <a:cubicBezTo>
                    <a:pt x="1995" y="307"/>
                    <a:pt x="681" y="89"/>
                    <a:pt x="59" y="1"/>
                  </a:cubicBezTo>
                  <a:cubicBezTo>
                    <a:pt x="56" y="0"/>
                    <a:pt x="53" y="0"/>
                    <a:pt x="50" y="0"/>
                  </a:cubicBezTo>
                  <a:close/>
                </a:path>
              </a:pathLst>
            </a:custGeom>
            <a:solidFill>
              <a:srgbClr val="23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126;p58">
              <a:extLst>
                <a:ext uri="{FF2B5EF4-FFF2-40B4-BE49-F238E27FC236}">
                  <a16:creationId xmlns:a16="http://schemas.microsoft.com/office/drawing/2014/main" id="{DA1DDF73-6A17-41C0-ACB3-1D3D294280D5}"/>
                </a:ext>
              </a:extLst>
            </p:cNvPr>
            <p:cNvSpPr/>
            <p:nvPr/>
          </p:nvSpPr>
          <p:spPr>
            <a:xfrm>
              <a:off x="5349470" y="3875252"/>
              <a:ext cx="503133" cy="42236"/>
            </a:xfrm>
            <a:custGeom>
              <a:avLst/>
              <a:gdLst/>
              <a:ahLst/>
              <a:cxnLst/>
              <a:rect l="l" t="t" r="r" b="b"/>
              <a:pathLst>
                <a:path w="5992" h="503" extrusionOk="0">
                  <a:moveTo>
                    <a:pt x="5930" y="1"/>
                  </a:moveTo>
                  <a:cubicBezTo>
                    <a:pt x="5929" y="1"/>
                    <a:pt x="5928" y="1"/>
                    <a:pt x="5926" y="1"/>
                  </a:cubicBezTo>
                  <a:lnTo>
                    <a:pt x="68" y="95"/>
                  </a:lnTo>
                  <a:cubicBezTo>
                    <a:pt x="15" y="99"/>
                    <a:pt x="1" y="170"/>
                    <a:pt x="50" y="193"/>
                  </a:cubicBezTo>
                  <a:lnTo>
                    <a:pt x="906" y="498"/>
                  </a:lnTo>
                  <a:cubicBezTo>
                    <a:pt x="910" y="503"/>
                    <a:pt x="915" y="503"/>
                    <a:pt x="920" y="503"/>
                  </a:cubicBezTo>
                  <a:cubicBezTo>
                    <a:pt x="1106" y="503"/>
                    <a:pt x="4266" y="503"/>
                    <a:pt x="4542" y="410"/>
                  </a:cubicBezTo>
                  <a:cubicBezTo>
                    <a:pt x="4719" y="347"/>
                    <a:pt x="5433" y="201"/>
                    <a:pt x="5935" y="95"/>
                  </a:cubicBezTo>
                  <a:cubicBezTo>
                    <a:pt x="5991" y="86"/>
                    <a:pt x="5984" y="1"/>
                    <a:pt x="5930" y="1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127;p58">
              <a:extLst>
                <a:ext uri="{FF2B5EF4-FFF2-40B4-BE49-F238E27FC236}">
                  <a16:creationId xmlns:a16="http://schemas.microsoft.com/office/drawing/2014/main" id="{5436FC53-F619-425B-BCB5-029FA9747E11}"/>
                </a:ext>
              </a:extLst>
            </p:cNvPr>
            <p:cNvSpPr/>
            <p:nvPr/>
          </p:nvSpPr>
          <p:spPr>
            <a:xfrm>
              <a:off x="5787357" y="3807491"/>
              <a:ext cx="62052" cy="68685"/>
            </a:xfrm>
            <a:custGeom>
              <a:avLst/>
              <a:gdLst/>
              <a:ahLst/>
              <a:cxnLst/>
              <a:rect l="l" t="t" r="r" b="b"/>
              <a:pathLst>
                <a:path w="739" h="818" extrusionOk="0">
                  <a:moveTo>
                    <a:pt x="1" y="1"/>
                  </a:moveTo>
                  <a:lnTo>
                    <a:pt x="72" y="818"/>
                  </a:lnTo>
                  <a:lnTo>
                    <a:pt x="738" y="818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rgbClr val="408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128;p58">
              <a:extLst>
                <a:ext uri="{FF2B5EF4-FFF2-40B4-BE49-F238E27FC236}">
                  <a16:creationId xmlns:a16="http://schemas.microsoft.com/office/drawing/2014/main" id="{F0F2FDC4-5FB3-41BC-AAFB-7EBD25BAE329}"/>
                </a:ext>
              </a:extLst>
            </p:cNvPr>
            <p:cNvSpPr/>
            <p:nvPr/>
          </p:nvSpPr>
          <p:spPr>
            <a:xfrm>
              <a:off x="5287251" y="4001707"/>
              <a:ext cx="404807" cy="18977"/>
            </a:xfrm>
            <a:custGeom>
              <a:avLst/>
              <a:gdLst/>
              <a:ahLst/>
              <a:cxnLst/>
              <a:rect l="l" t="t" r="r" b="b"/>
              <a:pathLst>
                <a:path w="4821" h="226" extrusionOk="0">
                  <a:moveTo>
                    <a:pt x="0" y="0"/>
                  </a:moveTo>
                  <a:lnTo>
                    <a:pt x="0" y="226"/>
                  </a:lnTo>
                  <a:lnTo>
                    <a:pt x="4820" y="226"/>
                  </a:lnTo>
                  <a:lnTo>
                    <a:pt x="4820" y="0"/>
                  </a:lnTo>
                  <a:close/>
                </a:path>
              </a:pathLst>
            </a:custGeom>
            <a:solidFill>
              <a:srgbClr val="23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129;p58">
              <a:extLst>
                <a:ext uri="{FF2B5EF4-FFF2-40B4-BE49-F238E27FC236}">
                  <a16:creationId xmlns:a16="http://schemas.microsoft.com/office/drawing/2014/main" id="{5011F09D-6898-43BF-B33E-A4C70CBB3562}"/>
                </a:ext>
              </a:extLst>
            </p:cNvPr>
            <p:cNvSpPr/>
            <p:nvPr/>
          </p:nvSpPr>
          <p:spPr>
            <a:xfrm>
              <a:off x="5287251" y="4052423"/>
              <a:ext cx="404807" cy="19396"/>
            </a:xfrm>
            <a:custGeom>
              <a:avLst/>
              <a:gdLst/>
              <a:ahLst/>
              <a:cxnLst/>
              <a:rect l="l" t="t" r="r" b="b"/>
              <a:pathLst>
                <a:path w="4821" h="231" extrusionOk="0">
                  <a:moveTo>
                    <a:pt x="0" y="0"/>
                  </a:moveTo>
                  <a:lnTo>
                    <a:pt x="0" y="230"/>
                  </a:lnTo>
                  <a:lnTo>
                    <a:pt x="4820" y="230"/>
                  </a:lnTo>
                  <a:lnTo>
                    <a:pt x="4820" y="0"/>
                  </a:lnTo>
                  <a:close/>
                </a:path>
              </a:pathLst>
            </a:custGeom>
            <a:solidFill>
              <a:srgbClr val="23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130;p58">
              <a:extLst>
                <a:ext uri="{FF2B5EF4-FFF2-40B4-BE49-F238E27FC236}">
                  <a16:creationId xmlns:a16="http://schemas.microsoft.com/office/drawing/2014/main" id="{357C5BAF-79D7-462D-A8BF-8FC8E6CE2B9F}"/>
                </a:ext>
              </a:extLst>
            </p:cNvPr>
            <p:cNvSpPr/>
            <p:nvPr/>
          </p:nvSpPr>
          <p:spPr>
            <a:xfrm>
              <a:off x="5783663" y="3820590"/>
              <a:ext cx="13519" cy="55586"/>
            </a:xfrm>
            <a:custGeom>
              <a:avLst/>
              <a:gdLst/>
              <a:ahLst/>
              <a:cxnLst/>
              <a:rect l="l" t="t" r="r" b="b"/>
              <a:pathLst>
                <a:path w="161" h="662" extrusionOk="0">
                  <a:moveTo>
                    <a:pt x="0" y="0"/>
                  </a:moveTo>
                  <a:lnTo>
                    <a:pt x="90" y="662"/>
                  </a:lnTo>
                  <a:lnTo>
                    <a:pt x="160" y="662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131;p58">
              <a:extLst>
                <a:ext uri="{FF2B5EF4-FFF2-40B4-BE49-F238E27FC236}">
                  <a16:creationId xmlns:a16="http://schemas.microsoft.com/office/drawing/2014/main" id="{2D313585-3D19-4CF3-9BB1-5A22CD0AFDFE}"/>
                </a:ext>
              </a:extLst>
            </p:cNvPr>
            <p:cNvSpPr/>
            <p:nvPr/>
          </p:nvSpPr>
          <p:spPr>
            <a:xfrm>
              <a:off x="5763175" y="3896076"/>
              <a:ext cx="229987" cy="424288"/>
            </a:xfrm>
            <a:custGeom>
              <a:avLst/>
              <a:gdLst/>
              <a:ahLst/>
              <a:cxnLst/>
              <a:rect l="l" t="t" r="r" b="b"/>
              <a:pathLst>
                <a:path w="2739" h="5053" extrusionOk="0">
                  <a:moveTo>
                    <a:pt x="1867" y="0"/>
                  </a:moveTo>
                  <a:cubicBezTo>
                    <a:pt x="1840" y="0"/>
                    <a:pt x="1812" y="4"/>
                    <a:pt x="1785" y="11"/>
                  </a:cubicBezTo>
                  <a:lnTo>
                    <a:pt x="231" y="455"/>
                  </a:lnTo>
                  <a:cubicBezTo>
                    <a:pt x="94" y="490"/>
                    <a:pt x="0" y="615"/>
                    <a:pt x="0" y="756"/>
                  </a:cubicBezTo>
                  <a:lnTo>
                    <a:pt x="0" y="2528"/>
                  </a:lnTo>
                  <a:lnTo>
                    <a:pt x="0" y="4294"/>
                  </a:lnTo>
                  <a:cubicBezTo>
                    <a:pt x="0" y="4436"/>
                    <a:pt x="94" y="4560"/>
                    <a:pt x="231" y="4600"/>
                  </a:cubicBezTo>
                  <a:lnTo>
                    <a:pt x="1785" y="5040"/>
                  </a:lnTo>
                  <a:cubicBezTo>
                    <a:pt x="1814" y="5048"/>
                    <a:pt x="1844" y="5052"/>
                    <a:pt x="1873" y="5052"/>
                  </a:cubicBezTo>
                  <a:cubicBezTo>
                    <a:pt x="1977" y="5052"/>
                    <a:pt x="2076" y="5000"/>
                    <a:pt x="2135" y="4911"/>
                  </a:cubicBezTo>
                  <a:cubicBezTo>
                    <a:pt x="2739" y="3992"/>
                    <a:pt x="2739" y="2528"/>
                    <a:pt x="2739" y="2528"/>
                  </a:cubicBezTo>
                  <a:cubicBezTo>
                    <a:pt x="2739" y="2528"/>
                    <a:pt x="2739" y="1058"/>
                    <a:pt x="2135" y="144"/>
                  </a:cubicBezTo>
                  <a:cubicBezTo>
                    <a:pt x="2075" y="52"/>
                    <a:pt x="1973" y="0"/>
                    <a:pt x="1867" y="0"/>
                  </a:cubicBezTo>
                  <a:close/>
                </a:path>
              </a:pathLst>
            </a:custGeom>
            <a:solidFill>
              <a:srgbClr val="085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132;p58">
              <a:extLst>
                <a:ext uri="{FF2B5EF4-FFF2-40B4-BE49-F238E27FC236}">
                  <a16:creationId xmlns:a16="http://schemas.microsoft.com/office/drawing/2014/main" id="{4936E20E-0DA3-4200-8DDE-DE10E1374BE8}"/>
                </a:ext>
              </a:extLst>
            </p:cNvPr>
            <p:cNvSpPr/>
            <p:nvPr/>
          </p:nvSpPr>
          <p:spPr>
            <a:xfrm>
              <a:off x="5885095" y="3896076"/>
              <a:ext cx="108066" cy="424288"/>
            </a:xfrm>
            <a:custGeom>
              <a:avLst/>
              <a:gdLst/>
              <a:ahLst/>
              <a:cxnLst/>
              <a:rect l="l" t="t" r="r" b="b"/>
              <a:pathLst>
                <a:path w="1287" h="5053" extrusionOk="0">
                  <a:moveTo>
                    <a:pt x="415" y="0"/>
                  </a:moveTo>
                  <a:cubicBezTo>
                    <a:pt x="388" y="0"/>
                    <a:pt x="360" y="4"/>
                    <a:pt x="333" y="11"/>
                  </a:cubicBezTo>
                  <a:lnTo>
                    <a:pt x="195" y="51"/>
                  </a:lnTo>
                  <a:cubicBezTo>
                    <a:pt x="0" y="1707"/>
                    <a:pt x="0" y="3358"/>
                    <a:pt x="195" y="4999"/>
                  </a:cubicBezTo>
                  <a:lnTo>
                    <a:pt x="333" y="5040"/>
                  </a:lnTo>
                  <a:cubicBezTo>
                    <a:pt x="362" y="5048"/>
                    <a:pt x="392" y="5052"/>
                    <a:pt x="421" y="5052"/>
                  </a:cubicBezTo>
                  <a:cubicBezTo>
                    <a:pt x="525" y="5052"/>
                    <a:pt x="624" y="5000"/>
                    <a:pt x="683" y="4911"/>
                  </a:cubicBezTo>
                  <a:cubicBezTo>
                    <a:pt x="1287" y="3992"/>
                    <a:pt x="1287" y="2528"/>
                    <a:pt x="1287" y="2528"/>
                  </a:cubicBezTo>
                  <a:cubicBezTo>
                    <a:pt x="1287" y="2528"/>
                    <a:pt x="1287" y="1058"/>
                    <a:pt x="683" y="144"/>
                  </a:cubicBezTo>
                  <a:cubicBezTo>
                    <a:pt x="623" y="52"/>
                    <a:pt x="521" y="0"/>
                    <a:pt x="415" y="0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133;p58">
              <a:extLst>
                <a:ext uri="{FF2B5EF4-FFF2-40B4-BE49-F238E27FC236}">
                  <a16:creationId xmlns:a16="http://schemas.microsoft.com/office/drawing/2014/main" id="{AC9699B9-24B6-4D9D-8256-33D9CBF94709}"/>
                </a:ext>
              </a:extLst>
            </p:cNvPr>
            <p:cNvSpPr/>
            <p:nvPr/>
          </p:nvSpPr>
          <p:spPr>
            <a:xfrm>
              <a:off x="6130362" y="4276111"/>
              <a:ext cx="83884" cy="58106"/>
            </a:xfrm>
            <a:custGeom>
              <a:avLst/>
              <a:gdLst/>
              <a:ahLst/>
              <a:cxnLst/>
              <a:rect l="l" t="t" r="r" b="b"/>
              <a:pathLst>
                <a:path w="999" h="692" extrusionOk="0">
                  <a:moveTo>
                    <a:pt x="950" y="1"/>
                  </a:moveTo>
                  <a:cubicBezTo>
                    <a:pt x="939" y="1"/>
                    <a:pt x="928" y="5"/>
                    <a:pt x="918" y="16"/>
                  </a:cubicBezTo>
                  <a:cubicBezTo>
                    <a:pt x="775" y="180"/>
                    <a:pt x="492" y="446"/>
                    <a:pt x="44" y="612"/>
                  </a:cubicBezTo>
                  <a:cubicBezTo>
                    <a:pt x="0" y="628"/>
                    <a:pt x="12" y="692"/>
                    <a:pt x="53" y="692"/>
                  </a:cubicBezTo>
                  <a:cubicBezTo>
                    <a:pt x="54" y="692"/>
                    <a:pt x="55" y="692"/>
                    <a:pt x="56" y="691"/>
                  </a:cubicBezTo>
                  <a:cubicBezTo>
                    <a:pt x="355" y="682"/>
                    <a:pt x="838" y="585"/>
                    <a:pt x="989" y="57"/>
                  </a:cubicBezTo>
                  <a:cubicBezTo>
                    <a:pt x="998" y="25"/>
                    <a:pt x="975" y="1"/>
                    <a:pt x="9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134;p58">
              <a:extLst>
                <a:ext uri="{FF2B5EF4-FFF2-40B4-BE49-F238E27FC236}">
                  <a16:creationId xmlns:a16="http://schemas.microsoft.com/office/drawing/2014/main" id="{C738BE49-D63F-4604-92FF-C0D8C3301BA9}"/>
                </a:ext>
              </a:extLst>
            </p:cNvPr>
            <p:cNvSpPr/>
            <p:nvPr/>
          </p:nvSpPr>
          <p:spPr>
            <a:xfrm>
              <a:off x="5991313" y="4208349"/>
              <a:ext cx="228392" cy="112432"/>
            </a:xfrm>
            <a:custGeom>
              <a:avLst/>
              <a:gdLst/>
              <a:ahLst/>
              <a:cxnLst/>
              <a:rect l="l" t="t" r="r" b="b"/>
              <a:pathLst>
                <a:path w="2720" h="1339" extrusionOk="0">
                  <a:moveTo>
                    <a:pt x="2669" y="0"/>
                  </a:moveTo>
                  <a:cubicBezTo>
                    <a:pt x="2661" y="0"/>
                    <a:pt x="2652" y="2"/>
                    <a:pt x="2645" y="7"/>
                  </a:cubicBezTo>
                  <a:cubicBezTo>
                    <a:pt x="1931" y="460"/>
                    <a:pt x="1025" y="868"/>
                    <a:pt x="44" y="1259"/>
                  </a:cubicBezTo>
                  <a:cubicBezTo>
                    <a:pt x="1" y="1275"/>
                    <a:pt x="13" y="1339"/>
                    <a:pt x="57" y="1339"/>
                  </a:cubicBezTo>
                  <a:cubicBezTo>
                    <a:pt x="58" y="1339"/>
                    <a:pt x="60" y="1339"/>
                    <a:pt x="61" y="1339"/>
                  </a:cubicBezTo>
                  <a:cubicBezTo>
                    <a:pt x="683" y="1245"/>
                    <a:pt x="1997" y="1032"/>
                    <a:pt x="2241" y="757"/>
                  </a:cubicBezTo>
                  <a:cubicBezTo>
                    <a:pt x="2458" y="513"/>
                    <a:pt x="2623" y="220"/>
                    <a:pt x="2703" y="55"/>
                  </a:cubicBezTo>
                  <a:cubicBezTo>
                    <a:pt x="2720" y="28"/>
                    <a:pt x="2697" y="0"/>
                    <a:pt x="2669" y="0"/>
                  </a:cubicBezTo>
                  <a:close/>
                </a:path>
              </a:pathLst>
            </a:custGeom>
            <a:solidFill>
              <a:srgbClr val="23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135;p58">
              <a:extLst>
                <a:ext uri="{FF2B5EF4-FFF2-40B4-BE49-F238E27FC236}">
                  <a16:creationId xmlns:a16="http://schemas.microsoft.com/office/drawing/2014/main" id="{15DABD7A-F3A9-45B2-92A8-6F959658524A}"/>
                </a:ext>
              </a:extLst>
            </p:cNvPr>
            <p:cNvSpPr/>
            <p:nvPr/>
          </p:nvSpPr>
          <p:spPr>
            <a:xfrm>
              <a:off x="5349470" y="4298698"/>
              <a:ext cx="503217" cy="42572"/>
            </a:xfrm>
            <a:custGeom>
              <a:avLst/>
              <a:gdLst/>
              <a:ahLst/>
              <a:cxnLst/>
              <a:rect l="l" t="t" r="r" b="b"/>
              <a:pathLst>
                <a:path w="5993" h="507" extrusionOk="0">
                  <a:moveTo>
                    <a:pt x="920" y="1"/>
                  </a:moveTo>
                  <a:cubicBezTo>
                    <a:pt x="915" y="1"/>
                    <a:pt x="910" y="5"/>
                    <a:pt x="906" y="5"/>
                  </a:cubicBezTo>
                  <a:lnTo>
                    <a:pt x="50" y="316"/>
                  </a:lnTo>
                  <a:cubicBezTo>
                    <a:pt x="1" y="333"/>
                    <a:pt x="15" y="409"/>
                    <a:pt x="68" y="409"/>
                  </a:cubicBezTo>
                  <a:lnTo>
                    <a:pt x="5926" y="507"/>
                  </a:lnTo>
                  <a:cubicBezTo>
                    <a:pt x="5984" y="507"/>
                    <a:pt x="5993" y="422"/>
                    <a:pt x="5935" y="409"/>
                  </a:cubicBezTo>
                  <a:cubicBezTo>
                    <a:pt x="5433" y="306"/>
                    <a:pt x="4719" y="156"/>
                    <a:pt x="4542" y="98"/>
                  </a:cubicBezTo>
                  <a:cubicBezTo>
                    <a:pt x="4266" y="5"/>
                    <a:pt x="1106" y="1"/>
                    <a:pt x="920" y="1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136;p58">
              <a:extLst>
                <a:ext uri="{FF2B5EF4-FFF2-40B4-BE49-F238E27FC236}">
                  <a16:creationId xmlns:a16="http://schemas.microsoft.com/office/drawing/2014/main" id="{C9524779-B0A4-4712-9446-498EF5AC8C8A}"/>
                </a:ext>
              </a:extLst>
            </p:cNvPr>
            <p:cNvSpPr/>
            <p:nvPr/>
          </p:nvSpPr>
          <p:spPr>
            <a:xfrm>
              <a:off x="5787357" y="4340010"/>
              <a:ext cx="62052" cy="69105"/>
            </a:xfrm>
            <a:custGeom>
              <a:avLst/>
              <a:gdLst/>
              <a:ahLst/>
              <a:cxnLst/>
              <a:rect l="l" t="t" r="r" b="b"/>
              <a:pathLst>
                <a:path w="739" h="823" extrusionOk="0">
                  <a:moveTo>
                    <a:pt x="72" y="1"/>
                  </a:moveTo>
                  <a:lnTo>
                    <a:pt x="1" y="822"/>
                  </a:lnTo>
                  <a:lnTo>
                    <a:pt x="493" y="822"/>
                  </a:lnTo>
                  <a:lnTo>
                    <a:pt x="738" y="1"/>
                  </a:lnTo>
                  <a:close/>
                </a:path>
              </a:pathLst>
            </a:custGeom>
            <a:solidFill>
              <a:srgbClr val="2630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137;p58">
              <a:extLst>
                <a:ext uri="{FF2B5EF4-FFF2-40B4-BE49-F238E27FC236}">
                  <a16:creationId xmlns:a16="http://schemas.microsoft.com/office/drawing/2014/main" id="{B21806C7-5BDA-4807-8AC5-83C2649A4D15}"/>
                </a:ext>
              </a:extLst>
            </p:cNvPr>
            <p:cNvSpPr/>
            <p:nvPr/>
          </p:nvSpPr>
          <p:spPr>
            <a:xfrm>
              <a:off x="5105042" y="3898092"/>
              <a:ext cx="222178" cy="420257"/>
            </a:xfrm>
            <a:custGeom>
              <a:avLst/>
              <a:gdLst/>
              <a:ahLst/>
              <a:cxnLst/>
              <a:rect l="l" t="t" r="r" b="b"/>
              <a:pathLst>
                <a:path w="2646" h="5005" extrusionOk="0">
                  <a:moveTo>
                    <a:pt x="1663" y="1"/>
                  </a:moveTo>
                  <a:cubicBezTo>
                    <a:pt x="1591" y="1"/>
                    <a:pt x="1519" y="7"/>
                    <a:pt x="1447" y="18"/>
                  </a:cubicBezTo>
                  <a:cubicBezTo>
                    <a:pt x="683" y="142"/>
                    <a:pt x="103" y="768"/>
                    <a:pt x="27" y="1536"/>
                  </a:cubicBezTo>
                  <a:lnTo>
                    <a:pt x="1" y="2504"/>
                  </a:lnTo>
                  <a:lnTo>
                    <a:pt x="27" y="3467"/>
                  </a:lnTo>
                  <a:cubicBezTo>
                    <a:pt x="103" y="4239"/>
                    <a:pt x="683" y="4860"/>
                    <a:pt x="1447" y="4985"/>
                  </a:cubicBezTo>
                  <a:cubicBezTo>
                    <a:pt x="1523" y="4998"/>
                    <a:pt x="1598" y="5005"/>
                    <a:pt x="1673" y="5005"/>
                  </a:cubicBezTo>
                  <a:cubicBezTo>
                    <a:pt x="1770" y="5005"/>
                    <a:pt x="1865" y="4994"/>
                    <a:pt x="1957" y="4971"/>
                  </a:cubicBezTo>
                  <a:lnTo>
                    <a:pt x="2592" y="4825"/>
                  </a:lnTo>
                  <a:cubicBezTo>
                    <a:pt x="2645" y="4811"/>
                    <a:pt x="2645" y="4735"/>
                    <a:pt x="2592" y="4723"/>
                  </a:cubicBezTo>
                  <a:lnTo>
                    <a:pt x="2055" y="4608"/>
                  </a:lnTo>
                  <a:cubicBezTo>
                    <a:pt x="1345" y="4452"/>
                    <a:pt x="804" y="3875"/>
                    <a:pt x="693" y="3156"/>
                  </a:cubicBezTo>
                  <a:lnTo>
                    <a:pt x="679" y="2504"/>
                  </a:lnTo>
                  <a:lnTo>
                    <a:pt x="693" y="1851"/>
                  </a:lnTo>
                  <a:cubicBezTo>
                    <a:pt x="804" y="1132"/>
                    <a:pt x="1345" y="550"/>
                    <a:pt x="2055" y="400"/>
                  </a:cubicBezTo>
                  <a:lnTo>
                    <a:pt x="2592" y="280"/>
                  </a:lnTo>
                  <a:cubicBezTo>
                    <a:pt x="2645" y="267"/>
                    <a:pt x="2645" y="191"/>
                    <a:pt x="2592" y="182"/>
                  </a:cubicBezTo>
                  <a:lnTo>
                    <a:pt x="1957" y="36"/>
                  </a:lnTo>
                  <a:cubicBezTo>
                    <a:pt x="1862" y="12"/>
                    <a:pt x="1763" y="1"/>
                    <a:pt x="1663" y="1"/>
                  </a:cubicBezTo>
                  <a:close/>
                </a:path>
              </a:pathLst>
            </a:custGeom>
            <a:solidFill>
              <a:srgbClr val="085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138;p58">
              <a:extLst>
                <a:ext uri="{FF2B5EF4-FFF2-40B4-BE49-F238E27FC236}">
                  <a16:creationId xmlns:a16="http://schemas.microsoft.com/office/drawing/2014/main" id="{019987B4-0FE2-42F0-BF04-8EEB8F34F516}"/>
                </a:ext>
              </a:extLst>
            </p:cNvPr>
            <p:cNvSpPr/>
            <p:nvPr/>
          </p:nvSpPr>
          <p:spPr>
            <a:xfrm>
              <a:off x="5287251" y="4195503"/>
              <a:ext cx="404807" cy="19396"/>
            </a:xfrm>
            <a:custGeom>
              <a:avLst/>
              <a:gdLst/>
              <a:ahLst/>
              <a:cxnLst/>
              <a:rect l="l" t="t" r="r" b="b"/>
              <a:pathLst>
                <a:path w="4821" h="231" extrusionOk="0">
                  <a:moveTo>
                    <a:pt x="0" y="0"/>
                  </a:moveTo>
                  <a:lnTo>
                    <a:pt x="0" y="230"/>
                  </a:lnTo>
                  <a:lnTo>
                    <a:pt x="4820" y="230"/>
                  </a:lnTo>
                  <a:lnTo>
                    <a:pt x="4820" y="0"/>
                  </a:lnTo>
                  <a:close/>
                </a:path>
              </a:pathLst>
            </a:custGeom>
            <a:solidFill>
              <a:srgbClr val="23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139;p58">
              <a:extLst>
                <a:ext uri="{FF2B5EF4-FFF2-40B4-BE49-F238E27FC236}">
                  <a16:creationId xmlns:a16="http://schemas.microsoft.com/office/drawing/2014/main" id="{0B09873C-08FD-4108-987D-52D6E58A3A31}"/>
                </a:ext>
              </a:extLst>
            </p:cNvPr>
            <p:cNvSpPr/>
            <p:nvPr/>
          </p:nvSpPr>
          <p:spPr>
            <a:xfrm>
              <a:off x="5287251" y="4144786"/>
              <a:ext cx="404807" cy="19061"/>
            </a:xfrm>
            <a:custGeom>
              <a:avLst/>
              <a:gdLst/>
              <a:ahLst/>
              <a:cxnLst/>
              <a:rect l="l" t="t" r="r" b="b"/>
              <a:pathLst>
                <a:path w="4821" h="227" extrusionOk="0">
                  <a:moveTo>
                    <a:pt x="0" y="0"/>
                  </a:moveTo>
                  <a:lnTo>
                    <a:pt x="0" y="226"/>
                  </a:lnTo>
                  <a:lnTo>
                    <a:pt x="4820" y="226"/>
                  </a:lnTo>
                  <a:lnTo>
                    <a:pt x="4820" y="0"/>
                  </a:lnTo>
                  <a:close/>
                </a:path>
              </a:pathLst>
            </a:custGeom>
            <a:solidFill>
              <a:srgbClr val="23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140;p58">
              <a:extLst>
                <a:ext uri="{FF2B5EF4-FFF2-40B4-BE49-F238E27FC236}">
                  <a16:creationId xmlns:a16="http://schemas.microsoft.com/office/drawing/2014/main" id="{8D784CB5-207A-4C15-B8E9-2D38EC6FD94B}"/>
                </a:ext>
              </a:extLst>
            </p:cNvPr>
            <p:cNvSpPr/>
            <p:nvPr/>
          </p:nvSpPr>
          <p:spPr>
            <a:xfrm>
              <a:off x="5783663" y="4340010"/>
              <a:ext cx="13519" cy="55670"/>
            </a:xfrm>
            <a:custGeom>
              <a:avLst/>
              <a:gdLst/>
              <a:ahLst/>
              <a:cxnLst/>
              <a:rect l="l" t="t" r="r" b="b"/>
              <a:pathLst>
                <a:path w="161" h="663" extrusionOk="0">
                  <a:moveTo>
                    <a:pt x="90" y="1"/>
                  </a:moveTo>
                  <a:lnTo>
                    <a:pt x="0" y="662"/>
                  </a:lnTo>
                  <a:lnTo>
                    <a:pt x="67" y="662"/>
                  </a:lnTo>
                  <a:lnTo>
                    <a:pt x="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141;p58">
              <a:extLst>
                <a:ext uri="{FF2B5EF4-FFF2-40B4-BE49-F238E27FC236}">
                  <a16:creationId xmlns:a16="http://schemas.microsoft.com/office/drawing/2014/main" id="{03798B6A-2FAA-42DD-9B34-88E3ED1DCE7C}"/>
                </a:ext>
              </a:extLst>
            </p:cNvPr>
            <p:cNvSpPr/>
            <p:nvPr/>
          </p:nvSpPr>
          <p:spPr>
            <a:xfrm>
              <a:off x="5782235" y="4066865"/>
              <a:ext cx="29473" cy="103700"/>
            </a:xfrm>
            <a:custGeom>
              <a:avLst/>
              <a:gdLst/>
              <a:ahLst/>
              <a:cxnLst/>
              <a:rect l="l" t="t" r="r" b="b"/>
              <a:pathLst>
                <a:path w="351" h="1235" extrusionOk="0">
                  <a:moveTo>
                    <a:pt x="177" y="1"/>
                  </a:moveTo>
                  <a:cubicBezTo>
                    <a:pt x="80" y="1"/>
                    <a:pt x="0" y="76"/>
                    <a:pt x="0" y="174"/>
                  </a:cubicBezTo>
                  <a:lnTo>
                    <a:pt x="0" y="1062"/>
                  </a:lnTo>
                  <a:cubicBezTo>
                    <a:pt x="0" y="1154"/>
                    <a:pt x="80" y="1234"/>
                    <a:pt x="177" y="1234"/>
                  </a:cubicBezTo>
                  <a:cubicBezTo>
                    <a:pt x="271" y="1234"/>
                    <a:pt x="351" y="1154"/>
                    <a:pt x="351" y="1062"/>
                  </a:cubicBezTo>
                  <a:lnTo>
                    <a:pt x="351" y="174"/>
                  </a:lnTo>
                  <a:cubicBezTo>
                    <a:pt x="351" y="76"/>
                    <a:pt x="271" y="1"/>
                    <a:pt x="177" y="1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142;p58">
              <a:extLst>
                <a:ext uri="{FF2B5EF4-FFF2-40B4-BE49-F238E27FC236}">
                  <a16:creationId xmlns:a16="http://schemas.microsoft.com/office/drawing/2014/main" id="{18C30489-5D70-456B-89D5-5836206CFAE9}"/>
                </a:ext>
              </a:extLst>
            </p:cNvPr>
            <p:cNvSpPr/>
            <p:nvPr/>
          </p:nvSpPr>
          <p:spPr>
            <a:xfrm>
              <a:off x="6034052" y="4003890"/>
              <a:ext cx="119402" cy="16793"/>
            </a:xfrm>
            <a:custGeom>
              <a:avLst/>
              <a:gdLst/>
              <a:ahLst/>
              <a:cxnLst/>
              <a:rect l="l" t="t" r="r" b="b"/>
              <a:pathLst>
                <a:path w="1422" h="200" extrusionOk="0">
                  <a:moveTo>
                    <a:pt x="1" y="1"/>
                  </a:moveTo>
                  <a:lnTo>
                    <a:pt x="58" y="200"/>
                  </a:lnTo>
                  <a:lnTo>
                    <a:pt x="1422" y="1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143;p58">
              <a:extLst>
                <a:ext uri="{FF2B5EF4-FFF2-40B4-BE49-F238E27FC236}">
                  <a16:creationId xmlns:a16="http://schemas.microsoft.com/office/drawing/2014/main" id="{DDDBEB9F-31C4-4D75-BE9E-9F4816266EF2}"/>
                </a:ext>
              </a:extLst>
            </p:cNvPr>
            <p:cNvSpPr/>
            <p:nvPr/>
          </p:nvSpPr>
          <p:spPr>
            <a:xfrm>
              <a:off x="6034052" y="4195503"/>
              <a:ext cx="119402" cy="17129"/>
            </a:xfrm>
            <a:custGeom>
              <a:avLst/>
              <a:gdLst/>
              <a:ahLst/>
              <a:cxnLst/>
              <a:rect l="l" t="t" r="r" b="b"/>
              <a:pathLst>
                <a:path w="1422" h="204" extrusionOk="0">
                  <a:moveTo>
                    <a:pt x="58" y="0"/>
                  </a:moveTo>
                  <a:lnTo>
                    <a:pt x="1" y="204"/>
                  </a:lnTo>
                  <a:lnTo>
                    <a:pt x="1422" y="36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23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144;p58">
              <a:extLst>
                <a:ext uri="{FF2B5EF4-FFF2-40B4-BE49-F238E27FC236}">
                  <a16:creationId xmlns:a16="http://schemas.microsoft.com/office/drawing/2014/main" id="{317D0C99-3649-4C3F-9F0F-2C369D0FD30E}"/>
                </a:ext>
              </a:extLst>
            </p:cNvPr>
            <p:cNvSpPr/>
            <p:nvPr/>
          </p:nvSpPr>
          <p:spPr>
            <a:xfrm>
              <a:off x="6017007" y="3944609"/>
              <a:ext cx="43999" cy="76075"/>
            </a:xfrm>
            <a:custGeom>
              <a:avLst/>
              <a:gdLst/>
              <a:ahLst/>
              <a:cxnLst/>
              <a:rect l="l" t="t" r="r" b="b"/>
              <a:pathLst>
                <a:path w="524" h="906" extrusionOk="0">
                  <a:moveTo>
                    <a:pt x="0" y="0"/>
                  </a:moveTo>
                  <a:lnTo>
                    <a:pt x="261" y="906"/>
                  </a:lnTo>
                  <a:lnTo>
                    <a:pt x="523" y="90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21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145;p58">
              <a:extLst>
                <a:ext uri="{FF2B5EF4-FFF2-40B4-BE49-F238E27FC236}">
                  <a16:creationId xmlns:a16="http://schemas.microsoft.com/office/drawing/2014/main" id="{E34DFA87-8A05-4EB6-9418-A977904E4ACA}"/>
                </a:ext>
              </a:extLst>
            </p:cNvPr>
            <p:cNvSpPr/>
            <p:nvPr/>
          </p:nvSpPr>
          <p:spPr>
            <a:xfrm>
              <a:off x="6017007" y="4195503"/>
              <a:ext cx="43999" cy="76494"/>
            </a:xfrm>
            <a:custGeom>
              <a:avLst/>
              <a:gdLst/>
              <a:ahLst/>
              <a:cxnLst/>
              <a:rect l="l" t="t" r="r" b="b"/>
              <a:pathLst>
                <a:path w="524" h="911" extrusionOk="0">
                  <a:moveTo>
                    <a:pt x="261" y="0"/>
                  </a:moveTo>
                  <a:lnTo>
                    <a:pt x="0" y="910"/>
                  </a:lnTo>
                  <a:lnTo>
                    <a:pt x="261" y="910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rgbClr val="21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146;p58">
              <a:extLst>
                <a:ext uri="{FF2B5EF4-FFF2-40B4-BE49-F238E27FC236}">
                  <a16:creationId xmlns:a16="http://schemas.microsoft.com/office/drawing/2014/main" id="{95EF08E8-F09E-4AF4-98EE-3B4658766D0E}"/>
                </a:ext>
              </a:extLst>
            </p:cNvPr>
            <p:cNvSpPr/>
            <p:nvPr/>
          </p:nvSpPr>
          <p:spPr>
            <a:xfrm>
              <a:off x="6654987" y="1276307"/>
              <a:ext cx="1195697" cy="601543"/>
            </a:xfrm>
            <a:custGeom>
              <a:avLst/>
              <a:gdLst/>
              <a:ahLst/>
              <a:cxnLst/>
              <a:rect l="l" t="t" r="r" b="b"/>
              <a:pathLst>
                <a:path w="14240" h="7164" extrusionOk="0">
                  <a:moveTo>
                    <a:pt x="8584" y="0"/>
                  </a:moveTo>
                  <a:lnTo>
                    <a:pt x="8598" y="156"/>
                  </a:lnTo>
                  <a:lnTo>
                    <a:pt x="8535" y="156"/>
                  </a:lnTo>
                  <a:lnTo>
                    <a:pt x="8571" y="418"/>
                  </a:lnTo>
                  <a:cubicBezTo>
                    <a:pt x="5318" y="426"/>
                    <a:pt x="1629" y="604"/>
                    <a:pt x="1629" y="604"/>
                  </a:cubicBezTo>
                  <a:cubicBezTo>
                    <a:pt x="1629" y="604"/>
                    <a:pt x="1628" y="604"/>
                    <a:pt x="1627" y="604"/>
                  </a:cubicBezTo>
                  <a:cubicBezTo>
                    <a:pt x="1570" y="604"/>
                    <a:pt x="459" y="617"/>
                    <a:pt x="187" y="1633"/>
                  </a:cubicBezTo>
                  <a:cubicBezTo>
                    <a:pt x="183" y="1660"/>
                    <a:pt x="173" y="1686"/>
                    <a:pt x="169" y="1713"/>
                  </a:cubicBezTo>
                  <a:cubicBezTo>
                    <a:pt x="165" y="1723"/>
                    <a:pt x="165" y="1735"/>
                    <a:pt x="165" y="1745"/>
                  </a:cubicBezTo>
                  <a:cubicBezTo>
                    <a:pt x="160" y="1762"/>
                    <a:pt x="156" y="1784"/>
                    <a:pt x="152" y="1807"/>
                  </a:cubicBezTo>
                  <a:cubicBezTo>
                    <a:pt x="152" y="1811"/>
                    <a:pt x="152" y="1819"/>
                    <a:pt x="146" y="1825"/>
                  </a:cubicBezTo>
                  <a:lnTo>
                    <a:pt x="1" y="1825"/>
                  </a:lnTo>
                  <a:lnTo>
                    <a:pt x="1" y="2677"/>
                  </a:lnTo>
                  <a:lnTo>
                    <a:pt x="89" y="2677"/>
                  </a:lnTo>
                  <a:lnTo>
                    <a:pt x="89" y="2752"/>
                  </a:lnTo>
                  <a:lnTo>
                    <a:pt x="89" y="2810"/>
                  </a:lnTo>
                  <a:lnTo>
                    <a:pt x="89" y="2885"/>
                  </a:lnTo>
                  <a:lnTo>
                    <a:pt x="89" y="2943"/>
                  </a:lnTo>
                  <a:cubicBezTo>
                    <a:pt x="85" y="2970"/>
                    <a:pt x="85" y="2997"/>
                    <a:pt x="85" y="3023"/>
                  </a:cubicBezTo>
                  <a:lnTo>
                    <a:pt x="85" y="3076"/>
                  </a:lnTo>
                  <a:lnTo>
                    <a:pt x="85" y="3161"/>
                  </a:lnTo>
                  <a:lnTo>
                    <a:pt x="85" y="3204"/>
                  </a:lnTo>
                  <a:lnTo>
                    <a:pt x="85" y="3311"/>
                  </a:lnTo>
                  <a:lnTo>
                    <a:pt x="85" y="3329"/>
                  </a:lnTo>
                  <a:lnTo>
                    <a:pt x="85" y="3471"/>
                  </a:lnTo>
                  <a:lnTo>
                    <a:pt x="85" y="3582"/>
                  </a:lnTo>
                  <a:lnTo>
                    <a:pt x="85" y="4083"/>
                  </a:lnTo>
                  <a:cubicBezTo>
                    <a:pt x="85" y="4185"/>
                    <a:pt x="89" y="4292"/>
                    <a:pt x="89" y="4398"/>
                  </a:cubicBezTo>
                  <a:lnTo>
                    <a:pt x="1" y="4398"/>
                  </a:lnTo>
                  <a:lnTo>
                    <a:pt x="1" y="5246"/>
                  </a:lnTo>
                  <a:lnTo>
                    <a:pt x="134" y="5246"/>
                  </a:lnTo>
                  <a:cubicBezTo>
                    <a:pt x="146" y="5353"/>
                    <a:pt x="165" y="5451"/>
                    <a:pt x="187" y="5531"/>
                  </a:cubicBezTo>
                  <a:cubicBezTo>
                    <a:pt x="459" y="6547"/>
                    <a:pt x="1570" y="6560"/>
                    <a:pt x="1627" y="6560"/>
                  </a:cubicBezTo>
                  <a:cubicBezTo>
                    <a:pt x="1628" y="6560"/>
                    <a:pt x="1629" y="6560"/>
                    <a:pt x="1629" y="6560"/>
                  </a:cubicBezTo>
                  <a:cubicBezTo>
                    <a:pt x="1629" y="6560"/>
                    <a:pt x="5318" y="6738"/>
                    <a:pt x="8571" y="6746"/>
                  </a:cubicBezTo>
                  <a:lnTo>
                    <a:pt x="8535" y="7004"/>
                  </a:lnTo>
                  <a:lnTo>
                    <a:pt x="8598" y="7004"/>
                  </a:lnTo>
                  <a:lnTo>
                    <a:pt x="8584" y="7164"/>
                  </a:lnTo>
                  <a:lnTo>
                    <a:pt x="9077" y="7164"/>
                  </a:lnTo>
                  <a:lnTo>
                    <a:pt x="9201" y="6746"/>
                  </a:lnTo>
                  <a:cubicBezTo>
                    <a:pt x="11163" y="6738"/>
                    <a:pt x="12863" y="6658"/>
                    <a:pt x="13328" y="6418"/>
                  </a:cubicBezTo>
                  <a:cubicBezTo>
                    <a:pt x="14203" y="5965"/>
                    <a:pt x="14239" y="3777"/>
                    <a:pt x="14239" y="3595"/>
                  </a:cubicBezTo>
                  <a:lnTo>
                    <a:pt x="14239" y="3582"/>
                  </a:lnTo>
                  <a:cubicBezTo>
                    <a:pt x="14239" y="3582"/>
                    <a:pt x="14239" y="1217"/>
                    <a:pt x="13328" y="746"/>
                  </a:cubicBezTo>
                  <a:cubicBezTo>
                    <a:pt x="12863" y="506"/>
                    <a:pt x="11163" y="426"/>
                    <a:pt x="9201" y="418"/>
                  </a:cubicBezTo>
                  <a:lnTo>
                    <a:pt x="9077" y="0"/>
                  </a:lnTo>
                  <a:close/>
                </a:path>
              </a:pathLst>
            </a:custGeom>
            <a:solidFill>
              <a:srgbClr val="223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147;p58">
              <a:extLst>
                <a:ext uri="{FF2B5EF4-FFF2-40B4-BE49-F238E27FC236}">
                  <a16:creationId xmlns:a16="http://schemas.microsoft.com/office/drawing/2014/main" id="{2A2ADE98-9F7C-43F3-A8F0-649D8435015D}"/>
                </a:ext>
              </a:extLst>
            </p:cNvPr>
            <p:cNvSpPr/>
            <p:nvPr/>
          </p:nvSpPr>
          <p:spPr>
            <a:xfrm>
              <a:off x="6690757" y="1390670"/>
              <a:ext cx="21748" cy="71624"/>
            </a:xfrm>
            <a:custGeom>
              <a:avLst/>
              <a:gdLst/>
              <a:ahLst/>
              <a:cxnLst/>
              <a:rect l="l" t="t" r="r" b="b"/>
              <a:pathLst>
                <a:path w="259" h="853" extrusionOk="0">
                  <a:moveTo>
                    <a:pt x="1" y="0"/>
                  </a:moveTo>
                  <a:lnTo>
                    <a:pt x="1" y="853"/>
                  </a:lnTo>
                  <a:lnTo>
                    <a:pt x="258" y="853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C86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148;p58">
              <a:extLst>
                <a:ext uri="{FF2B5EF4-FFF2-40B4-BE49-F238E27FC236}">
                  <a16:creationId xmlns:a16="http://schemas.microsoft.com/office/drawing/2014/main" id="{03AE9738-0417-4E91-A934-E9FCFF63B7B3}"/>
                </a:ext>
              </a:extLst>
            </p:cNvPr>
            <p:cNvSpPr/>
            <p:nvPr/>
          </p:nvSpPr>
          <p:spPr>
            <a:xfrm>
              <a:off x="6690757" y="1606885"/>
              <a:ext cx="21748" cy="71288"/>
            </a:xfrm>
            <a:custGeom>
              <a:avLst/>
              <a:gdLst/>
              <a:ahLst/>
              <a:cxnLst/>
              <a:rect l="l" t="t" r="r" b="b"/>
              <a:pathLst>
                <a:path w="259" h="849" extrusionOk="0">
                  <a:moveTo>
                    <a:pt x="1" y="0"/>
                  </a:moveTo>
                  <a:lnTo>
                    <a:pt x="1" y="848"/>
                  </a:lnTo>
                  <a:lnTo>
                    <a:pt x="258" y="848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C86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149;p58">
              <a:extLst>
                <a:ext uri="{FF2B5EF4-FFF2-40B4-BE49-F238E27FC236}">
                  <a16:creationId xmlns:a16="http://schemas.microsoft.com/office/drawing/2014/main" id="{164F6BDA-4DE7-4166-A9D2-BC1C455C2AFB}"/>
                </a:ext>
              </a:extLst>
            </p:cNvPr>
            <p:cNvSpPr/>
            <p:nvPr/>
          </p:nvSpPr>
          <p:spPr>
            <a:xfrm>
              <a:off x="6697139" y="1272276"/>
              <a:ext cx="1189316" cy="531934"/>
            </a:xfrm>
            <a:custGeom>
              <a:avLst/>
              <a:gdLst/>
              <a:ahLst/>
              <a:cxnLst/>
              <a:rect l="l" t="t" r="r" b="b"/>
              <a:pathLst>
                <a:path w="14164" h="6335" extrusionOk="0">
                  <a:moveTo>
                    <a:pt x="8748" y="0"/>
                  </a:moveTo>
                  <a:cubicBezTo>
                    <a:pt x="5434" y="0"/>
                    <a:pt x="1553" y="190"/>
                    <a:pt x="1553" y="190"/>
                  </a:cubicBezTo>
                  <a:cubicBezTo>
                    <a:pt x="1553" y="190"/>
                    <a:pt x="1553" y="190"/>
                    <a:pt x="1551" y="190"/>
                  </a:cubicBezTo>
                  <a:cubicBezTo>
                    <a:pt x="1498" y="190"/>
                    <a:pt x="389" y="202"/>
                    <a:pt x="111" y="1220"/>
                  </a:cubicBezTo>
                  <a:cubicBezTo>
                    <a:pt x="0" y="1637"/>
                    <a:pt x="9" y="2502"/>
                    <a:pt x="9" y="3168"/>
                  </a:cubicBezTo>
                  <a:cubicBezTo>
                    <a:pt x="9" y="3834"/>
                    <a:pt x="0" y="4700"/>
                    <a:pt x="111" y="5116"/>
                  </a:cubicBezTo>
                  <a:cubicBezTo>
                    <a:pt x="386" y="6125"/>
                    <a:pt x="1477" y="6142"/>
                    <a:pt x="1549" y="6142"/>
                  </a:cubicBezTo>
                  <a:cubicBezTo>
                    <a:pt x="1552" y="6142"/>
                    <a:pt x="1553" y="6142"/>
                    <a:pt x="1553" y="6142"/>
                  </a:cubicBezTo>
                  <a:cubicBezTo>
                    <a:pt x="1553" y="6142"/>
                    <a:pt x="5464" y="6335"/>
                    <a:pt x="8787" y="6335"/>
                  </a:cubicBezTo>
                  <a:cubicBezTo>
                    <a:pt x="10892" y="6335"/>
                    <a:pt x="12762" y="6258"/>
                    <a:pt x="13252" y="6005"/>
                  </a:cubicBezTo>
                  <a:cubicBezTo>
                    <a:pt x="14163" y="5534"/>
                    <a:pt x="14163" y="3168"/>
                    <a:pt x="14163" y="3168"/>
                  </a:cubicBezTo>
                  <a:cubicBezTo>
                    <a:pt x="14163" y="3168"/>
                    <a:pt x="14163" y="802"/>
                    <a:pt x="13252" y="333"/>
                  </a:cubicBezTo>
                  <a:cubicBezTo>
                    <a:pt x="12759" y="78"/>
                    <a:pt x="10870" y="0"/>
                    <a:pt x="8748" y="0"/>
                  </a:cubicBezTo>
                  <a:close/>
                </a:path>
              </a:pathLst>
            </a:custGeom>
            <a:solidFill>
              <a:srgbClr val="2C7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150;p58">
              <a:extLst>
                <a:ext uri="{FF2B5EF4-FFF2-40B4-BE49-F238E27FC236}">
                  <a16:creationId xmlns:a16="http://schemas.microsoft.com/office/drawing/2014/main" id="{9F634D48-FF89-4248-B5A0-487613EBF596}"/>
                </a:ext>
              </a:extLst>
            </p:cNvPr>
            <p:cNvSpPr/>
            <p:nvPr/>
          </p:nvSpPr>
          <p:spPr>
            <a:xfrm>
              <a:off x="6697474" y="1272276"/>
              <a:ext cx="1188980" cy="282551"/>
            </a:xfrm>
            <a:custGeom>
              <a:avLst/>
              <a:gdLst/>
              <a:ahLst/>
              <a:cxnLst/>
              <a:rect l="l" t="t" r="r" b="b"/>
              <a:pathLst>
                <a:path w="14160" h="3365" extrusionOk="0">
                  <a:moveTo>
                    <a:pt x="8744" y="0"/>
                  </a:moveTo>
                  <a:cubicBezTo>
                    <a:pt x="5430" y="0"/>
                    <a:pt x="1549" y="190"/>
                    <a:pt x="1549" y="190"/>
                  </a:cubicBezTo>
                  <a:cubicBezTo>
                    <a:pt x="1549" y="190"/>
                    <a:pt x="1549" y="190"/>
                    <a:pt x="1547" y="190"/>
                  </a:cubicBezTo>
                  <a:cubicBezTo>
                    <a:pt x="1494" y="190"/>
                    <a:pt x="385" y="202"/>
                    <a:pt x="107" y="1220"/>
                  </a:cubicBezTo>
                  <a:cubicBezTo>
                    <a:pt x="0" y="1615"/>
                    <a:pt x="5" y="2410"/>
                    <a:pt x="5" y="3057"/>
                  </a:cubicBezTo>
                  <a:cubicBezTo>
                    <a:pt x="9" y="2507"/>
                    <a:pt x="23" y="1930"/>
                    <a:pt x="107" y="1611"/>
                  </a:cubicBezTo>
                  <a:cubicBezTo>
                    <a:pt x="382" y="601"/>
                    <a:pt x="1477" y="585"/>
                    <a:pt x="1546" y="585"/>
                  </a:cubicBezTo>
                  <a:cubicBezTo>
                    <a:pt x="1548" y="585"/>
                    <a:pt x="1549" y="585"/>
                    <a:pt x="1549" y="585"/>
                  </a:cubicBezTo>
                  <a:cubicBezTo>
                    <a:pt x="1549" y="585"/>
                    <a:pt x="5430" y="395"/>
                    <a:pt x="8744" y="395"/>
                  </a:cubicBezTo>
                  <a:cubicBezTo>
                    <a:pt x="10866" y="395"/>
                    <a:pt x="12755" y="473"/>
                    <a:pt x="13248" y="728"/>
                  </a:cubicBezTo>
                  <a:cubicBezTo>
                    <a:pt x="13999" y="1113"/>
                    <a:pt x="14133" y="2787"/>
                    <a:pt x="14154" y="3364"/>
                  </a:cubicBezTo>
                  <a:cubicBezTo>
                    <a:pt x="14159" y="3239"/>
                    <a:pt x="14159" y="3168"/>
                    <a:pt x="14159" y="3168"/>
                  </a:cubicBezTo>
                  <a:cubicBezTo>
                    <a:pt x="14159" y="3168"/>
                    <a:pt x="14159" y="802"/>
                    <a:pt x="13248" y="333"/>
                  </a:cubicBezTo>
                  <a:cubicBezTo>
                    <a:pt x="12755" y="78"/>
                    <a:pt x="10866" y="0"/>
                    <a:pt x="8744" y="0"/>
                  </a:cubicBezTo>
                  <a:close/>
                </a:path>
              </a:pathLst>
            </a:custGeom>
            <a:solidFill>
              <a:srgbClr val="408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151;p58">
              <a:extLst>
                <a:ext uri="{FF2B5EF4-FFF2-40B4-BE49-F238E27FC236}">
                  <a16:creationId xmlns:a16="http://schemas.microsoft.com/office/drawing/2014/main" id="{4A79E838-5267-46C5-9ABB-8D074F6CED8E}"/>
                </a:ext>
              </a:extLst>
            </p:cNvPr>
            <p:cNvSpPr/>
            <p:nvPr/>
          </p:nvSpPr>
          <p:spPr>
            <a:xfrm>
              <a:off x="6697810" y="1554741"/>
              <a:ext cx="84" cy="25694"/>
            </a:xfrm>
            <a:custGeom>
              <a:avLst/>
              <a:gdLst/>
              <a:ahLst/>
              <a:cxnLst/>
              <a:rect l="l" t="t" r="r" b="b"/>
              <a:pathLst>
                <a:path w="1" h="306" extrusionOk="0">
                  <a:moveTo>
                    <a:pt x="1" y="195"/>
                  </a:moveTo>
                  <a:lnTo>
                    <a:pt x="1" y="0"/>
                  </a:lnTo>
                  <a:lnTo>
                    <a:pt x="1" y="306"/>
                  </a:lnTo>
                  <a:close/>
                </a:path>
              </a:pathLst>
            </a:custGeom>
            <a:solidFill>
              <a:srgbClr val="E5E2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152;p58">
              <a:extLst>
                <a:ext uri="{FF2B5EF4-FFF2-40B4-BE49-F238E27FC236}">
                  <a16:creationId xmlns:a16="http://schemas.microsoft.com/office/drawing/2014/main" id="{D0571E63-FCCA-401F-AE29-2020890437CE}"/>
                </a:ext>
              </a:extLst>
            </p:cNvPr>
            <p:cNvSpPr/>
            <p:nvPr/>
          </p:nvSpPr>
          <p:spPr>
            <a:xfrm>
              <a:off x="7754450" y="1312077"/>
              <a:ext cx="83884" cy="58189"/>
            </a:xfrm>
            <a:custGeom>
              <a:avLst/>
              <a:gdLst/>
              <a:ahLst/>
              <a:cxnLst/>
              <a:rect l="l" t="t" r="r" b="b"/>
              <a:pathLst>
                <a:path w="999" h="693" extrusionOk="0">
                  <a:moveTo>
                    <a:pt x="58" y="0"/>
                  </a:moveTo>
                  <a:cubicBezTo>
                    <a:pt x="13" y="0"/>
                    <a:pt x="0" y="67"/>
                    <a:pt x="44" y="80"/>
                  </a:cubicBezTo>
                  <a:cubicBezTo>
                    <a:pt x="492" y="244"/>
                    <a:pt x="777" y="515"/>
                    <a:pt x="918" y="680"/>
                  </a:cubicBezTo>
                  <a:cubicBezTo>
                    <a:pt x="927" y="689"/>
                    <a:pt x="938" y="692"/>
                    <a:pt x="948" y="692"/>
                  </a:cubicBezTo>
                  <a:cubicBezTo>
                    <a:pt x="974" y="692"/>
                    <a:pt x="999" y="668"/>
                    <a:pt x="990" y="639"/>
                  </a:cubicBezTo>
                  <a:cubicBezTo>
                    <a:pt x="838" y="111"/>
                    <a:pt x="355" y="9"/>
                    <a:pt x="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153;p58">
              <a:extLst>
                <a:ext uri="{FF2B5EF4-FFF2-40B4-BE49-F238E27FC236}">
                  <a16:creationId xmlns:a16="http://schemas.microsoft.com/office/drawing/2014/main" id="{D07C2E88-9AEB-4A2F-9CBC-2E84B40FAB7A}"/>
                </a:ext>
              </a:extLst>
            </p:cNvPr>
            <p:cNvSpPr/>
            <p:nvPr/>
          </p:nvSpPr>
          <p:spPr>
            <a:xfrm>
              <a:off x="7615484" y="1325847"/>
              <a:ext cx="228392" cy="112432"/>
            </a:xfrm>
            <a:custGeom>
              <a:avLst/>
              <a:gdLst/>
              <a:ahLst/>
              <a:cxnLst/>
              <a:rect l="l" t="t" r="r" b="b"/>
              <a:pathLst>
                <a:path w="2720" h="1339" extrusionOk="0">
                  <a:moveTo>
                    <a:pt x="57" y="0"/>
                  </a:moveTo>
                  <a:cubicBezTo>
                    <a:pt x="12" y="0"/>
                    <a:pt x="0" y="58"/>
                    <a:pt x="43" y="76"/>
                  </a:cubicBezTo>
                  <a:cubicBezTo>
                    <a:pt x="1024" y="467"/>
                    <a:pt x="1930" y="875"/>
                    <a:pt x="2645" y="1332"/>
                  </a:cubicBezTo>
                  <a:cubicBezTo>
                    <a:pt x="2652" y="1336"/>
                    <a:pt x="2659" y="1338"/>
                    <a:pt x="2667" y="1338"/>
                  </a:cubicBezTo>
                  <a:cubicBezTo>
                    <a:pt x="2695" y="1338"/>
                    <a:pt x="2720" y="1307"/>
                    <a:pt x="2702" y="1278"/>
                  </a:cubicBezTo>
                  <a:cubicBezTo>
                    <a:pt x="2622" y="1114"/>
                    <a:pt x="2458" y="826"/>
                    <a:pt x="2241" y="582"/>
                  </a:cubicBezTo>
                  <a:cubicBezTo>
                    <a:pt x="1996" y="307"/>
                    <a:pt x="683" y="90"/>
                    <a:pt x="61" y="0"/>
                  </a:cubicBezTo>
                  <a:cubicBezTo>
                    <a:pt x="60" y="0"/>
                    <a:pt x="58" y="0"/>
                    <a:pt x="57" y="0"/>
                  </a:cubicBezTo>
                  <a:close/>
                </a:path>
              </a:pathLst>
            </a:custGeom>
            <a:solidFill>
              <a:srgbClr val="23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154;p58">
              <a:extLst>
                <a:ext uri="{FF2B5EF4-FFF2-40B4-BE49-F238E27FC236}">
                  <a16:creationId xmlns:a16="http://schemas.microsoft.com/office/drawing/2014/main" id="{B1BCDF58-6432-4241-AB20-CD969922D77A}"/>
                </a:ext>
              </a:extLst>
            </p:cNvPr>
            <p:cNvSpPr/>
            <p:nvPr/>
          </p:nvSpPr>
          <p:spPr>
            <a:xfrm>
              <a:off x="6973558" y="1305359"/>
              <a:ext cx="503217" cy="42152"/>
            </a:xfrm>
            <a:custGeom>
              <a:avLst/>
              <a:gdLst/>
              <a:ahLst/>
              <a:cxnLst/>
              <a:rect l="l" t="t" r="r" b="b"/>
              <a:pathLst>
                <a:path w="5993" h="502" extrusionOk="0">
                  <a:moveTo>
                    <a:pt x="5927" y="0"/>
                  </a:moveTo>
                  <a:lnTo>
                    <a:pt x="68" y="94"/>
                  </a:lnTo>
                  <a:cubicBezTo>
                    <a:pt x="15" y="98"/>
                    <a:pt x="1" y="174"/>
                    <a:pt x="50" y="191"/>
                  </a:cubicBezTo>
                  <a:lnTo>
                    <a:pt x="906" y="502"/>
                  </a:lnTo>
                  <a:lnTo>
                    <a:pt x="920" y="502"/>
                  </a:lnTo>
                  <a:cubicBezTo>
                    <a:pt x="1106" y="502"/>
                    <a:pt x="4267" y="502"/>
                    <a:pt x="4542" y="408"/>
                  </a:cubicBezTo>
                  <a:cubicBezTo>
                    <a:pt x="4720" y="346"/>
                    <a:pt x="5433" y="201"/>
                    <a:pt x="5935" y="98"/>
                  </a:cubicBezTo>
                  <a:cubicBezTo>
                    <a:pt x="5993" y="84"/>
                    <a:pt x="5984" y="0"/>
                    <a:pt x="5927" y="0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155;p58">
              <a:extLst>
                <a:ext uri="{FF2B5EF4-FFF2-40B4-BE49-F238E27FC236}">
                  <a16:creationId xmlns:a16="http://schemas.microsoft.com/office/drawing/2014/main" id="{5CDC0C41-B687-453C-9200-EB37A9CBDF99}"/>
                </a:ext>
              </a:extLst>
            </p:cNvPr>
            <p:cNvSpPr/>
            <p:nvPr/>
          </p:nvSpPr>
          <p:spPr>
            <a:xfrm>
              <a:off x="6911422" y="1431729"/>
              <a:ext cx="404807" cy="19061"/>
            </a:xfrm>
            <a:custGeom>
              <a:avLst/>
              <a:gdLst/>
              <a:ahLst/>
              <a:cxnLst/>
              <a:rect l="l" t="t" r="r" b="b"/>
              <a:pathLst>
                <a:path w="4821" h="227" extrusionOk="0">
                  <a:moveTo>
                    <a:pt x="0" y="0"/>
                  </a:moveTo>
                  <a:lnTo>
                    <a:pt x="0" y="226"/>
                  </a:lnTo>
                  <a:lnTo>
                    <a:pt x="4821" y="226"/>
                  </a:lnTo>
                  <a:lnTo>
                    <a:pt x="4821" y="0"/>
                  </a:lnTo>
                  <a:close/>
                </a:path>
              </a:pathLst>
            </a:custGeom>
            <a:solidFill>
              <a:srgbClr val="23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156;p58">
              <a:extLst>
                <a:ext uri="{FF2B5EF4-FFF2-40B4-BE49-F238E27FC236}">
                  <a16:creationId xmlns:a16="http://schemas.microsoft.com/office/drawing/2014/main" id="{1828A7F0-625B-4A64-9BCD-DC6015D4FEAF}"/>
                </a:ext>
              </a:extLst>
            </p:cNvPr>
            <p:cNvSpPr/>
            <p:nvPr/>
          </p:nvSpPr>
          <p:spPr>
            <a:xfrm>
              <a:off x="6911422" y="1482362"/>
              <a:ext cx="404807" cy="19480"/>
            </a:xfrm>
            <a:custGeom>
              <a:avLst/>
              <a:gdLst/>
              <a:ahLst/>
              <a:cxnLst/>
              <a:rect l="l" t="t" r="r" b="b"/>
              <a:pathLst>
                <a:path w="4821" h="232" extrusionOk="0">
                  <a:moveTo>
                    <a:pt x="0" y="0"/>
                  </a:moveTo>
                  <a:lnTo>
                    <a:pt x="0" y="231"/>
                  </a:lnTo>
                  <a:lnTo>
                    <a:pt x="4821" y="231"/>
                  </a:lnTo>
                  <a:lnTo>
                    <a:pt x="4821" y="0"/>
                  </a:lnTo>
                  <a:close/>
                </a:path>
              </a:pathLst>
            </a:custGeom>
            <a:solidFill>
              <a:srgbClr val="23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157;p58">
              <a:extLst>
                <a:ext uri="{FF2B5EF4-FFF2-40B4-BE49-F238E27FC236}">
                  <a16:creationId xmlns:a16="http://schemas.microsoft.com/office/drawing/2014/main" id="{15338FC6-DB55-4F28-8F8A-E9E378837AED}"/>
                </a:ext>
              </a:extLst>
            </p:cNvPr>
            <p:cNvSpPr/>
            <p:nvPr/>
          </p:nvSpPr>
          <p:spPr>
            <a:xfrm>
              <a:off x="7387262" y="1326183"/>
              <a:ext cx="230071" cy="424204"/>
            </a:xfrm>
            <a:custGeom>
              <a:avLst/>
              <a:gdLst/>
              <a:ahLst/>
              <a:cxnLst/>
              <a:rect l="l" t="t" r="r" b="b"/>
              <a:pathLst>
                <a:path w="2740" h="5052" extrusionOk="0">
                  <a:moveTo>
                    <a:pt x="1875" y="1"/>
                  </a:moveTo>
                  <a:cubicBezTo>
                    <a:pt x="1845" y="1"/>
                    <a:pt x="1814" y="5"/>
                    <a:pt x="1785" y="14"/>
                  </a:cubicBezTo>
                  <a:lnTo>
                    <a:pt x="232" y="453"/>
                  </a:lnTo>
                  <a:cubicBezTo>
                    <a:pt x="94" y="489"/>
                    <a:pt x="0" y="613"/>
                    <a:pt x="0" y="756"/>
                  </a:cubicBezTo>
                  <a:lnTo>
                    <a:pt x="0" y="2526"/>
                  </a:lnTo>
                  <a:lnTo>
                    <a:pt x="0" y="4298"/>
                  </a:lnTo>
                  <a:cubicBezTo>
                    <a:pt x="0" y="4435"/>
                    <a:pt x="94" y="4560"/>
                    <a:pt x="232" y="4599"/>
                  </a:cubicBezTo>
                  <a:lnTo>
                    <a:pt x="1785" y="5039"/>
                  </a:lnTo>
                  <a:cubicBezTo>
                    <a:pt x="1814" y="5048"/>
                    <a:pt x="1844" y="5052"/>
                    <a:pt x="1873" y="5052"/>
                  </a:cubicBezTo>
                  <a:cubicBezTo>
                    <a:pt x="1977" y="5052"/>
                    <a:pt x="2077" y="5000"/>
                    <a:pt x="2136" y="4910"/>
                  </a:cubicBezTo>
                  <a:cubicBezTo>
                    <a:pt x="2739" y="3991"/>
                    <a:pt x="2739" y="2526"/>
                    <a:pt x="2739" y="2526"/>
                  </a:cubicBezTo>
                  <a:cubicBezTo>
                    <a:pt x="2739" y="2526"/>
                    <a:pt x="2739" y="1061"/>
                    <a:pt x="2136" y="143"/>
                  </a:cubicBezTo>
                  <a:cubicBezTo>
                    <a:pt x="2077" y="53"/>
                    <a:pt x="1978" y="1"/>
                    <a:pt x="1875" y="1"/>
                  </a:cubicBezTo>
                  <a:close/>
                </a:path>
              </a:pathLst>
            </a:custGeom>
            <a:solidFill>
              <a:srgbClr val="085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158;p58">
              <a:extLst>
                <a:ext uri="{FF2B5EF4-FFF2-40B4-BE49-F238E27FC236}">
                  <a16:creationId xmlns:a16="http://schemas.microsoft.com/office/drawing/2014/main" id="{5C2536D1-0D09-483D-8E85-F8B47101250D}"/>
                </a:ext>
              </a:extLst>
            </p:cNvPr>
            <p:cNvSpPr/>
            <p:nvPr/>
          </p:nvSpPr>
          <p:spPr>
            <a:xfrm>
              <a:off x="7509182" y="1326183"/>
              <a:ext cx="108150" cy="424204"/>
            </a:xfrm>
            <a:custGeom>
              <a:avLst/>
              <a:gdLst/>
              <a:ahLst/>
              <a:cxnLst/>
              <a:rect l="l" t="t" r="r" b="b"/>
              <a:pathLst>
                <a:path w="1288" h="5052" extrusionOk="0">
                  <a:moveTo>
                    <a:pt x="423" y="1"/>
                  </a:moveTo>
                  <a:cubicBezTo>
                    <a:pt x="393" y="1"/>
                    <a:pt x="362" y="5"/>
                    <a:pt x="333" y="14"/>
                  </a:cubicBezTo>
                  <a:lnTo>
                    <a:pt x="195" y="49"/>
                  </a:lnTo>
                  <a:cubicBezTo>
                    <a:pt x="0" y="1710"/>
                    <a:pt x="0" y="3356"/>
                    <a:pt x="195" y="5003"/>
                  </a:cubicBezTo>
                  <a:lnTo>
                    <a:pt x="333" y="5039"/>
                  </a:lnTo>
                  <a:cubicBezTo>
                    <a:pt x="362" y="5048"/>
                    <a:pt x="392" y="5052"/>
                    <a:pt x="421" y="5052"/>
                  </a:cubicBezTo>
                  <a:cubicBezTo>
                    <a:pt x="525" y="5052"/>
                    <a:pt x="625" y="5000"/>
                    <a:pt x="684" y="4910"/>
                  </a:cubicBezTo>
                  <a:cubicBezTo>
                    <a:pt x="1287" y="3991"/>
                    <a:pt x="1287" y="2526"/>
                    <a:pt x="1287" y="2526"/>
                  </a:cubicBezTo>
                  <a:cubicBezTo>
                    <a:pt x="1287" y="2526"/>
                    <a:pt x="1287" y="1061"/>
                    <a:pt x="684" y="143"/>
                  </a:cubicBezTo>
                  <a:cubicBezTo>
                    <a:pt x="625" y="53"/>
                    <a:pt x="526" y="1"/>
                    <a:pt x="423" y="1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159;p58">
              <a:extLst>
                <a:ext uri="{FF2B5EF4-FFF2-40B4-BE49-F238E27FC236}">
                  <a16:creationId xmlns:a16="http://schemas.microsoft.com/office/drawing/2014/main" id="{546CC8D2-58AC-4CF3-A776-ED64CD7460D2}"/>
                </a:ext>
              </a:extLst>
            </p:cNvPr>
            <p:cNvSpPr/>
            <p:nvPr/>
          </p:nvSpPr>
          <p:spPr>
            <a:xfrm>
              <a:off x="7754450" y="1706217"/>
              <a:ext cx="83884" cy="58357"/>
            </a:xfrm>
            <a:custGeom>
              <a:avLst/>
              <a:gdLst/>
              <a:ahLst/>
              <a:cxnLst/>
              <a:rect l="l" t="t" r="r" b="b"/>
              <a:pathLst>
                <a:path w="999" h="695" extrusionOk="0">
                  <a:moveTo>
                    <a:pt x="950" y="0"/>
                  </a:moveTo>
                  <a:cubicBezTo>
                    <a:pt x="939" y="0"/>
                    <a:pt x="928" y="5"/>
                    <a:pt x="918" y="15"/>
                  </a:cubicBezTo>
                  <a:cubicBezTo>
                    <a:pt x="777" y="180"/>
                    <a:pt x="492" y="446"/>
                    <a:pt x="44" y="610"/>
                  </a:cubicBezTo>
                  <a:cubicBezTo>
                    <a:pt x="0" y="628"/>
                    <a:pt x="13" y="694"/>
                    <a:pt x="58" y="694"/>
                  </a:cubicBezTo>
                  <a:cubicBezTo>
                    <a:pt x="355" y="685"/>
                    <a:pt x="838" y="583"/>
                    <a:pt x="990" y="55"/>
                  </a:cubicBezTo>
                  <a:cubicBezTo>
                    <a:pt x="999" y="24"/>
                    <a:pt x="975" y="0"/>
                    <a:pt x="9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160;p58">
              <a:extLst>
                <a:ext uri="{FF2B5EF4-FFF2-40B4-BE49-F238E27FC236}">
                  <a16:creationId xmlns:a16="http://schemas.microsoft.com/office/drawing/2014/main" id="{0D0EEBD7-D4DD-4852-9C3C-7CF33330C493}"/>
                </a:ext>
              </a:extLst>
            </p:cNvPr>
            <p:cNvSpPr/>
            <p:nvPr/>
          </p:nvSpPr>
          <p:spPr>
            <a:xfrm>
              <a:off x="7615484" y="1638288"/>
              <a:ext cx="228392" cy="112516"/>
            </a:xfrm>
            <a:custGeom>
              <a:avLst/>
              <a:gdLst/>
              <a:ahLst/>
              <a:cxnLst/>
              <a:rect l="l" t="t" r="r" b="b"/>
              <a:pathLst>
                <a:path w="2720" h="1340" extrusionOk="0">
                  <a:moveTo>
                    <a:pt x="2668" y="1"/>
                  </a:moveTo>
                  <a:cubicBezTo>
                    <a:pt x="2660" y="1"/>
                    <a:pt x="2652" y="3"/>
                    <a:pt x="2645" y="7"/>
                  </a:cubicBezTo>
                  <a:cubicBezTo>
                    <a:pt x="1930" y="460"/>
                    <a:pt x="1024" y="869"/>
                    <a:pt x="43" y="1259"/>
                  </a:cubicBezTo>
                  <a:cubicBezTo>
                    <a:pt x="0" y="1277"/>
                    <a:pt x="12" y="1339"/>
                    <a:pt x="57" y="1339"/>
                  </a:cubicBezTo>
                  <a:cubicBezTo>
                    <a:pt x="58" y="1339"/>
                    <a:pt x="60" y="1339"/>
                    <a:pt x="61" y="1339"/>
                  </a:cubicBezTo>
                  <a:cubicBezTo>
                    <a:pt x="683" y="1251"/>
                    <a:pt x="1996" y="1033"/>
                    <a:pt x="2241" y="757"/>
                  </a:cubicBezTo>
                  <a:cubicBezTo>
                    <a:pt x="2458" y="513"/>
                    <a:pt x="2622" y="220"/>
                    <a:pt x="2702" y="56"/>
                  </a:cubicBezTo>
                  <a:cubicBezTo>
                    <a:pt x="2720" y="29"/>
                    <a:pt x="2696" y="1"/>
                    <a:pt x="2668" y="1"/>
                  </a:cubicBezTo>
                  <a:close/>
                </a:path>
              </a:pathLst>
            </a:custGeom>
            <a:solidFill>
              <a:srgbClr val="23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161;p58">
              <a:extLst>
                <a:ext uri="{FF2B5EF4-FFF2-40B4-BE49-F238E27FC236}">
                  <a16:creationId xmlns:a16="http://schemas.microsoft.com/office/drawing/2014/main" id="{AC1554A2-9444-4682-B217-D64EBDC48F25}"/>
                </a:ext>
              </a:extLst>
            </p:cNvPr>
            <p:cNvSpPr/>
            <p:nvPr/>
          </p:nvSpPr>
          <p:spPr>
            <a:xfrm>
              <a:off x="6973558" y="1728637"/>
              <a:ext cx="503217" cy="42572"/>
            </a:xfrm>
            <a:custGeom>
              <a:avLst/>
              <a:gdLst/>
              <a:ahLst/>
              <a:cxnLst/>
              <a:rect l="l" t="t" r="r" b="b"/>
              <a:pathLst>
                <a:path w="5993" h="507" extrusionOk="0">
                  <a:moveTo>
                    <a:pt x="920" y="1"/>
                  </a:moveTo>
                  <a:cubicBezTo>
                    <a:pt x="916" y="1"/>
                    <a:pt x="912" y="6"/>
                    <a:pt x="906" y="6"/>
                  </a:cubicBezTo>
                  <a:lnTo>
                    <a:pt x="50" y="316"/>
                  </a:lnTo>
                  <a:cubicBezTo>
                    <a:pt x="1" y="334"/>
                    <a:pt x="15" y="410"/>
                    <a:pt x="68" y="410"/>
                  </a:cubicBezTo>
                  <a:lnTo>
                    <a:pt x="5927" y="507"/>
                  </a:lnTo>
                  <a:cubicBezTo>
                    <a:pt x="5984" y="507"/>
                    <a:pt x="5993" y="423"/>
                    <a:pt x="5935" y="410"/>
                  </a:cubicBezTo>
                  <a:cubicBezTo>
                    <a:pt x="5433" y="308"/>
                    <a:pt x="4720" y="156"/>
                    <a:pt x="4542" y="99"/>
                  </a:cubicBezTo>
                  <a:cubicBezTo>
                    <a:pt x="4267" y="6"/>
                    <a:pt x="1106" y="1"/>
                    <a:pt x="920" y="1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162;p58">
              <a:extLst>
                <a:ext uri="{FF2B5EF4-FFF2-40B4-BE49-F238E27FC236}">
                  <a16:creationId xmlns:a16="http://schemas.microsoft.com/office/drawing/2014/main" id="{5C8CB2BB-A3B7-4978-B9EE-8683A3AF7CE7}"/>
                </a:ext>
              </a:extLst>
            </p:cNvPr>
            <p:cNvSpPr/>
            <p:nvPr/>
          </p:nvSpPr>
          <p:spPr>
            <a:xfrm>
              <a:off x="7411529" y="1770452"/>
              <a:ext cx="61968" cy="68685"/>
            </a:xfrm>
            <a:custGeom>
              <a:avLst/>
              <a:gdLst/>
              <a:ahLst/>
              <a:cxnLst/>
              <a:rect l="l" t="t" r="r" b="b"/>
              <a:pathLst>
                <a:path w="738" h="818" extrusionOk="0">
                  <a:moveTo>
                    <a:pt x="71" y="0"/>
                  </a:moveTo>
                  <a:lnTo>
                    <a:pt x="0" y="817"/>
                  </a:lnTo>
                  <a:lnTo>
                    <a:pt x="493" y="817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rgbClr val="2630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163;p58">
              <a:extLst>
                <a:ext uri="{FF2B5EF4-FFF2-40B4-BE49-F238E27FC236}">
                  <a16:creationId xmlns:a16="http://schemas.microsoft.com/office/drawing/2014/main" id="{CE564439-D74F-47B4-8AD8-F233E1A22837}"/>
                </a:ext>
              </a:extLst>
            </p:cNvPr>
            <p:cNvSpPr/>
            <p:nvPr/>
          </p:nvSpPr>
          <p:spPr>
            <a:xfrm>
              <a:off x="6729130" y="1328198"/>
              <a:ext cx="222178" cy="420257"/>
            </a:xfrm>
            <a:custGeom>
              <a:avLst/>
              <a:gdLst/>
              <a:ahLst/>
              <a:cxnLst/>
              <a:rect l="l" t="t" r="r" b="b"/>
              <a:pathLst>
                <a:path w="2646" h="5005" extrusionOk="0">
                  <a:moveTo>
                    <a:pt x="1663" y="0"/>
                  </a:moveTo>
                  <a:cubicBezTo>
                    <a:pt x="1591" y="0"/>
                    <a:pt x="1519" y="6"/>
                    <a:pt x="1447" y="17"/>
                  </a:cubicBezTo>
                  <a:cubicBezTo>
                    <a:pt x="684" y="146"/>
                    <a:pt x="103" y="767"/>
                    <a:pt x="27" y="1539"/>
                  </a:cubicBezTo>
                  <a:lnTo>
                    <a:pt x="1" y="2502"/>
                  </a:lnTo>
                  <a:lnTo>
                    <a:pt x="27" y="3465"/>
                  </a:lnTo>
                  <a:cubicBezTo>
                    <a:pt x="103" y="4237"/>
                    <a:pt x="684" y="4859"/>
                    <a:pt x="1447" y="4988"/>
                  </a:cubicBezTo>
                  <a:cubicBezTo>
                    <a:pt x="1518" y="4999"/>
                    <a:pt x="1590" y="5005"/>
                    <a:pt x="1660" y="5005"/>
                  </a:cubicBezTo>
                  <a:cubicBezTo>
                    <a:pt x="1761" y="5005"/>
                    <a:pt x="1861" y="4993"/>
                    <a:pt x="1958" y="4970"/>
                  </a:cubicBezTo>
                  <a:lnTo>
                    <a:pt x="2592" y="4823"/>
                  </a:lnTo>
                  <a:cubicBezTo>
                    <a:pt x="2645" y="4810"/>
                    <a:pt x="2645" y="4735"/>
                    <a:pt x="2592" y="4726"/>
                  </a:cubicBezTo>
                  <a:lnTo>
                    <a:pt x="2055" y="4606"/>
                  </a:lnTo>
                  <a:cubicBezTo>
                    <a:pt x="1346" y="4450"/>
                    <a:pt x="804" y="3874"/>
                    <a:pt x="693" y="3155"/>
                  </a:cubicBezTo>
                  <a:lnTo>
                    <a:pt x="680" y="2502"/>
                  </a:lnTo>
                  <a:lnTo>
                    <a:pt x="693" y="1850"/>
                  </a:lnTo>
                  <a:cubicBezTo>
                    <a:pt x="804" y="1131"/>
                    <a:pt x="1346" y="554"/>
                    <a:pt x="2055" y="398"/>
                  </a:cubicBezTo>
                  <a:lnTo>
                    <a:pt x="2592" y="279"/>
                  </a:lnTo>
                  <a:cubicBezTo>
                    <a:pt x="2645" y="269"/>
                    <a:pt x="2645" y="195"/>
                    <a:pt x="2592" y="181"/>
                  </a:cubicBezTo>
                  <a:lnTo>
                    <a:pt x="1958" y="35"/>
                  </a:lnTo>
                  <a:cubicBezTo>
                    <a:pt x="1862" y="11"/>
                    <a:pt x="1763" y="0"/>
                    <a:pt x="1663" y="0"/>
                  </a:cubicBezTo>
                  <a:close/>
                </a:path>
              </a:pathLst>
            </a:custGeom>
            <a:solidFill>
              <a:srgbClr val="085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164;p58">
              <a:extLst>
                <a:ext uri="{FF2B5EF4-FFF2-40B4-BE49-F238E27FC236}">
                  <a16:creationId xmlns:a16="http://schemas.microsoft.com/office/drawing/2014/main" id="{6C1B1AF0-A1CD-4AC1-9C85-185B0BB6BC40}"/>
                </a:ext>
              </a:extLst>
            </p:cNvPr>
            <p:cNvSpPr/>
            <p:nvPr/>
          </p:nvSpPr>
          <p:spPr>
            <a:xfrm>
              <a:off x="6911422" y="1625441"/>
              <a:ext cx="404807" cy="19480"/>
            </a:xfrm>
            <a:custGeom>
              <a:avLst/>
              <a:gdLst/>
              <a:ahLst/>
              <a:cxnLst/>
              <a:rect l="l" t="t" r="r" b="b"/>
              <a:pathLst>
                <a:path w="4821" h="232" extrusionOk="0">
                  <a:moveTo>
                    <a:pt x="0" y="1"/>
                  </a:moveTo>
                  <a:lnTo>
                    <a:pt x="0" y="232"/>
                  </a:lnTo>
                  <a:lnTo>
                    <a:pt x="4821" y="232"/>
                  </a:lnTo>
                  <a:lnTo>
                    <a:pt x="4821" y="1"/>
                  </a:lnTo>
                  <a:close/>
                </a:path>
              </a:pathLst>
            </a:custGeom>
            <a:solidFill>
              <a:srgbClr val="23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165;p58">
              <a:extLst>
                <a:ext uri="{FF2B5EF4-FFF2-40B4-BE49-F238E27FC236}">
                  <a16:creationId xmlns:a16="http://schemas.microsoft.com/office/drawing/2014/main" id="{F7C0BA45-B949-4B31-A737-F6AA05C999DE}"/>
                </a:ext>
              </a:extLst>
            </p:cNvPr>
            <p:cNvSpPr/>
            <p:nvPr/>
          </p:nvSpPr>
          <p:spPr>
            <a:xfrm>
              <a:off x="6911422" y="1574809"/>
              <a:ext cx="404807" cy="19396"/>
            </a:xfrm>
            <a:custGeom>
              <a:avLst/>
              <a:gdLst/>
              <a:ahLst/>
              <a:cxnLst/>
              <a:rect l="l" t="t" r="r" b="b"/>
              <a:pathLst>
                <a:path w="4821" h="231" extrusionOk="0">
                  <a:moveTo>
                    <a:pt x="0" y="1"/>
                  </a:moveTo>
                  <a:lnTo>
                    <a:pt x="0" y="231"/>
                  </a:lnTo>
                  <a:lnTo>
                    <a:pt x="4821" y="231"/>
                  </a:lnTo>
                  <a:lnTo>
                    <a:pt x="4821" y="1"/>
                  </a:lnTo>
                  <a:close/>
                </a:path>
              </a:pathLst>
            </a:custGeom>
            <a:solidFill>
              <a:srgbClr val="23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166;p58">
              <a:extLst>
                <a:ext uri="{FF2B5EF4-FFF2-40B4-BE49-F238E27FC236}">
                  <a16:creationId xmlns:a16="http://schemas.microsoft.com/office/drawing/2014/main" id="{74937750-2E2C-4E26-8110-50E1F1884B3A}"/>
                </a:ext>
              </a:extLst>
            </p:cNvPr>
            <p:cNvSpPr/>
            <p:nvPr/>
          </p:nvSpPr>
          <p:spPr>
            <a:xfrm>
              <a:off x="7407834" y="1770116"/>
              <a:ext cx="13519" cy="55586"/>
            </a:xfrm>
            <a:custGeom>
              <a:avLst/>
              <a:gdLst/>
              <a:ahLst/>
              <a:cxnLst/>
              <a:rect l="l" t="t" r="r" b="b"/>
              <a:pathLst>
                <a:path w="161" h="662" extrusionOk="0">
                  <a:moveTo>
                    <a:pt x="89" y="0"/>
                  </a:moveTo>
                  <a:lnTo>
                    <a:pt x="0" y="662"/>
                  </a:lnTo>
                  <a:lnTo>
                    <a:pt x="66" y="662"/>
                  </a:lnTo>
                  <a:lnTo>
                    <a:pt x="160" y="4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167;p58">
              <a:extLst>
                <a:ext uri="{FF2B5EF4-FFF2-40B4-BE49-F238E27FC236}">
                  <a16:creationId xmlns:a16="http://schemas.microsoft.com/office/drawing/2014/main" id="{C36895ED-4298-4A53-B9CC-7F73096BBD9D}"/>
                </a:ext>
              </a:extLst>
            </p:cNvPr>
            <p:cNvSpPr/>
            <p:nvPr/>
          </p:nvSpPr>
          <p:spPr>
            <a:xfrm>
              <a:off x="7406323" y="1496888"/>
              <a:ext cx="29473" cy="103700"/>
            </a:xfrm>
            <a:custGeom>
              <a:avLst/>
              <a:gdLst/>
              <a:ahLst/>
              <a:cxnLst/>
              <a:rect l="l" t="t" r="r" b="b"/>
              <a:pathLst>
                <a:path w="351" h="1235" extrusionOk="0">
                  <a:moveTo>
                    <a:pt x="178" y="1"/>
                  </a:moveTo>
                  <a:cubicBezTo>
                    <a:pt x="80" y="1"/>
                    <a:pt x="0" y="77"/>
                    <a:pt x="0" y="174"/>
                  </a:cubicBezTo>
                  <a:lnTo>
                    <a:pt x="0" y="1062"/>
                  </a:lnTo>
                  <a:cubicBezTo>
                    <a:pt x="0" y="1155"/>
                    <a:pt x="80" y="1234"/>
                    <a:pt x="178" y="1234"/>
                  </a:cubicBezTo>
                  <a:cubicBezTo>
                    <a:pt x="271" y="1234"/>
                    <a:pt x="351" y="1155"/>
                    <a:pt x="351" y="1062"/>
                  </a:cubicBezTo>
                  <a:lnTo>
                    <a:pt x="351" y="174"/>
                  </a:lnTo>
                  <a:cubicBezTo>
                    <a:pt x="351" y="77"/>
                    <a:pt x="271" y="1"/>
                    <a:pt x="178" y="1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168;p58">
              <a:extLst>
                <a:ext uri="{FF2B5EF4-FFF2-40B4-BE49-F238E27FC236}">
                  <a16:creationId xmlns:a16="http://schemas.microsoft.com/office/drawing/2014/main" id="{CA429710-2E43-43A0-B10C-41EFE2B0604D}"/>
                </a:ext>
              </a:extLst>
            </p:cNvPr>
            <p:cNvSpPr/>
            <p:nvPr/>
          </p:nvSpPr>
          <p:spPr>
            <a:xfrm>
              <a:off x="7658224" y="1433997"/>
              <a:ext cx="119318" cy="16793"/>
            </a:xfrm>
            <a:custGeom>
              <a:avLst/>
              <a:gdLst/>
              <a:ahLst/>
              <a:cxnLst/>
              <a:rect l="l" t="t" r="r" b="b"/>
              <a:pathLst>
                <a:path w="1421" h="200" extrusionOk="0">
                  <a:moveTo>
                    <a:pt x="1" y="0"/>
                  </a:moveTo>
                  <a:lnTo>
                    <a:pt x="58" y="199"/>
                  </a:lnTo>
                  <a:lnTo>
                    <a:pt x="1421" y="1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169;p58">
              <a:extLst>
                <a:ext uri="{FF2B5EF4-FFF2-40B4-BE49-F238E27FC236}">
                  <a16:creationId xmlns:a16="http://schemas.microsoft.com/office/drawing/2014/main" id="{8B888D3E-40D7-4EB7-8727-B60254837042}"/>
                </a:ext>
              </a:extLst>
            </p:cNvPr>
            <p:cNvSpPr/>
            <p:nvPr/>
          </p:nvSpPr>
          <p:spPr>
            <a:xfrm>
              <a:off x="7658224" y="1625441"/>
              <a:ext cx="119318" cy="17297"/>
            </a:xfrm>
            <a:custGeom>
              <a:avLst/>
              <a:gdLst/>
              <a:ahLst/>
              <a:cxnLst/>
              <a:rect l="l" t="t" r="r" b="b"/>
              <a:pathLst>
                <a:path w="1421" h="206" extrusionOk="0">
                  <a:moveTo>
                    <a:pt x="58" y="1"/>
                  </a:moveTo>
                  <a:lnTo>
                    <a:pt x="1" y="205"/>
                  </a:lnTo>
                  <a:lnTo>
                    <a:pt x="1421" y="37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rgbClr val="23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170;p58">
              <a:extLst>
                <a:ext uri="{FF2B5EF4-FFF2-40B4-BE49-F238E27FC236}">
                  <a16:creationId xmlns:a16="http://schemas.microsoft.com/office/drawing/2014/main" id="{1F1F2209-2CA8-472A-8157-71FCA569EC06}"/>
                </a:ext>
              </a:extLst>
            </p:cNvPr>
            <p:cNvSpPr/>
            <p:nvPr/>
          </p:nvSpPr>
          <p:spPr>
            <a:xfrm>
              <a:off x="7641094" y="1374632"/>
              <a:ext cx="44083" cy="76159"/>
            </a:xfrm>
            <a:custGeom>
              <a:avLst/>
              <a:gdLst/>
              <a:ahLst/>
              <a:cxnLst/>
              <a:rect l="l" t="t" r="r" b="b"/>
              <a:pathLst>
                <a:path w="525" h="907" extrusionOk="0">
                  <a:moveTo>
                    <a:pt x="0" y="1"/>
                  </a:moveTo>
                  <a:lnTo>
                    <a:pt x="262" y="906"/>
                  </a:lnTo>
                  <a:lnTo>
                    <a:pt x="525" y="906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21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171;p58">
              <a:extLst>
                <a:ext uri="{FF2B5EF4-FFF2-40B4-BE49-F238E27FC236}">
                  <a16:creationId xmlns:a16="http://schemas.microsoft.com/office/drawing/2014/main" id="{EF8565E9-F7DF-44ED-B55E-FDC63F0B943F}"/>
                </a:ext>
              </a:extLst>
            </p:cNvPr>
            <p:cNvSpPr/>
            <p:nvPr/>
          </p:nvSpPr>
          <p:spPr>
            <a:xfrm>
              <a:off x="7641094" y="1625441"/>
              <a:ext cx="44083" cy="76494"/>
            </a:xfrm>
            <a:custGeom>
              <a:avLst/>
              <a:gdLst/>
              <a:ahLst/>
              <a:cxnLst/>
              <a:rect l="l" t="t" r="r" b="b"/>
              <a:pathLst>
                <a:path w="525" h="911" extrusionOk="0">
                  <a:moveTo>
                    <a:pt x="262" y="1"/>
                  </a:moveTo>
                  <a:lnTo>
                    <a:pt x="0" y="910"/>
                  </a:lnTo>
                  <a:lnTo>
                    <a:pt x="262" y="910"/>
                  </a:lnTo>
                  <a:lnTo>
                    <a:pt x="525" y="1"/>
                  </a:lnTo>
                  <a:close/>
                </a:path>
              </a:pathLst>
            </a:custGeom>
            <a:solidFill>
              <a:srgbClr val="212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172;p58">
              <a:extLst>
                <a:ext uri="{FF2B5EF4-FFF2-40B4-BE49-F238E27FC236}">
                  <a16:creationId xmlns:a16="http://schemas.microsoft.com/office/drawing/2014/main" id="{AF512869-D2B4-42AF-8A78-F24DCAAC5798}"/>
                </a:ext>
              </a:extLst>
            </p:cNvPr>
            <p:cNvSpPr/>
            <p:nvPr/>
          </p:nvSpPr>
          <p:spPr>
            <a:xfrm>
              <a:off x="4581005" y="2554956"/>
              <a:ext cx="1255314" cy="601963"/>
            </a:xfrm>
            <a:custGeom>
              <a:avLst/>
              <a:gdLst/>
              <a:ahLst/>
              <a:cxnLst/>
              <a:rect l="l" t="t" r="r" b="b"/>
              <a:pathLst>
                <a:path w="14950" h="7169" extrusionOk="0">
                  <a:moveTo>
                    <a:pt x="9069" y="0"/>
                  </a:moveTo>
                  <a:lnTo>
                    <a:pt x="9069" y="781"/>
                  </a:lnTo>
                  <a:lnTo>
                    <a:pt x="1780" y="781"/>
                  </a:lnTo>
                  <a:cubicBezTo>
                    <a:pt x="1421" y="781"/>
                    <a:pt x="1084" y="897"/>
                    <a:pt x="813" y="1101"/>
                  </a:cubicBezTo>
                  <a:cubicBezTo>
                    <a:pt x="618" y="1243"/>
                    <a:pt x="459" y="1430"/>
                    <a:pt x="342" y="1647"/>
                  </a:cubicBezTo>
                  <a:cubicBezTo>
                    <a:pt x="250" y="1820"/>
                    <a:pt x="192" y="2010"/>
                    <a:pt x="166" y="2215"/>
                  </a:cubicBezTo>
                  <a:cubicBezTo>
                    <a:pt x="166" y="2215"/>
                    <a:pt x="0" y="3028"/>
                    <a:pt x="0" y="3587"/>
                  </a:cubicBezTo>
                  <a:cubicBezTo>
                    <a:pt x="0" y="4146"/>
                    <a:pt x="166" y="4958"/>
                    <a:pt x="166" y="4958"/>
                  </a:cubicBezTo>
                  <a:cubicBezTo>
                    <a:pt x="263" y="5775"/>
                    <a:pt x="955" y="6387"/>
                    <a:pt x="1780" y="6387"/>
                  </a:cubicBezTo>
                  <a:lnTo>
                    <a:pt x="9069" y="6387"/>
                  </a:lnTo>
                  <a:lnTo>
                    <a:pt x="9069" y="7168"/>
                  </a:lnTo>
                  <a:cubicBezTo>
                    <a:pt x="9450" y="7168"/>
                    <a:pt x="9765" y="6857"/>
                    <a:pt x="9765" y="6471"/>
                  </a:cubicBezTo>
                  <a:lnTo>
                    <a:pt x="9765" y="6387"/>
                  </a:lnTo>
                  <a:lnTo>
                    <a:pt x="13001" y="6387"/>
                  </a:lnTo>
                  <a:cubicBezTo>
                    <a:pt x="13688" y="6387"/>
                    <a:pt x="14315" y="5988"/>
                    <a:pt x="14599" y="5362"/>
                  </a:cubicBezTo>
                  <a:cubicBezTo>
                    <a:pt x="14807" y="4909"/>
                    <a:pt x="14923" y="4386"/>
                    <a:pt x="14945" y="3786"/>
                  </a:cubicBezTo>
                  <a:cubicBezTo>
                    <a:pt x="14945" y="3720"/>
                    <a:pt x="14950" y="3653"/>
                    <a:pt x="14950" y="3587"/>
                  </a:cubicBezTo>
                  <a:cubicBezTo>
                    <a:pt x="14950" y="3497"/>
                    <a:pt x="14945" y="3418"/>
                    <a:pt x="14940" y="3333"/>
                  </a:cubicBezTo>
                  <a:cubicBezTo>
                    <a:pt x="14919" y="2756"/>
                    <a:pt x="14803" y="2250"/>
                    <a:pt x="14599" y="1807"/>
                  </a:cubicBezTo>
                  <a:cubicBezTo>
                    <a:pt x="14439" y="1456"/>
                    <a:pt x="14173" y="1172"/>
                    <a:pt x="13844" y="994"/>
                  </a:cubicBezTo>
                  <a:cubicBezTo>
                    <a:pt x="13698" y="914"/>
                    <a:pt x="13542" y="857"/>
                    <a:pt x="13378" y="822"/>
                  </a:cubicBezTo>
                  <a:cubicBezTo>
                    <a:pt x="13299" y="803"/>
                    <a:pt x="13214" y="791"/>
                    <a:pt x="13129" y="785"/>
                  </a:cubicBezTo>
                  <a:cubicBezTo>
                    <a:pt x="13085" y="781"/>
                    <a:pt x="13041" y="781"/>
                    <a:pt x="13001" y="781"/>
                  </a:cubicBezTo>
                  <a:lnTo>
                    <a:pt x="9765" y="781"/>
                  </a:lnTo>
                  <a:lnTo>
                    <a:pt x="9765" y="697"/>
                  </a:lnTo>
                  <a:cubicBezTo>
                    <a:pt x="9765" y="311"/>
                    <a:pt x="9450" y="0"/>
                    <a:pt x="9069" y="0"/>
                  </a:cubicBezTo>
                  <a:close/>
                </a:path>
              </a:pathLst>
            </a:custGeom>
            <a:solidFill>
              <a:srgbClr val="223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173;p58">
              <a:extLst>
                <a:ext uri="{FF2B5EF4-FFF2-40B4-BE49-F238E27FC236}">
                  <a16:creationId xmlns:a16="http://schemas.microsoft.com/office/drawing/2014/main" id="{D26D760A-D934-4EDA-B9C8-CF6AEE1ECCAC}"/>
                </a:ext>
              </a:extLst>
            </p:cNvPr>
            <p:cNvSpPr/>
            <p:nvPr/>
          </p:nvSpPr>
          <p:spPr>
            <a:xfrm>
              <a:off x="4616775" y="2589970"/>
              <a:ext cx="1255314" cy="470806"/>
            </a:xfrm>
            <a:custGeom>
              <a:avLst/>
              <a:gdLst/>
              <a:ahLst/>
              <a:cxnLst/>
              <a:rect l="l" t="t" r="r" b="b"/>
              <a:pathLst>
                <a:path w="14950" h="5607" extrusionOk="0">
                  <a:moveTo>
                    <a:pt x="1781" y="1"/>
                  </a:moveTo>
                  <a:cubicBezTo>
                    <a:pt x="955" y="1"/>
                    <a:pt x="263" y="613"/>
                    <a:pt x="166" y="1429"/>
                  </a:cubicBezTo>
                  <a:cubicBezTo>
                    <a:pt x="166" y="1429"/>
                    <a:pt x="1" y="2242"/>
                    <a:pt x="1" y="2801"/>
                  </a:cubicBezTo>
                  <a:cubicBezTo>
                    <a:pt x="1" y="3361"/>
                    <a:pt x="166" y="4172"/>
                    <a:pt x="166" y="4172"/>
                  </a:cubicBezTo>
                  <a:cubicBezTo>
                    <a:pt x="263" y="4989"/>
                    <a:pt x="955" y="5606"/>
                    <a:pt x="1781" y="5606"/>
                  </a:cubicBezTo>
                  <a:lnTo>
                    <a:pt x="13001" y="5606"/>
                  </a:lnTo>
                  <a:cubicBezTo>
                    <a:pt x="13688" y="5606"/>
                    <a:pt x="14315" y="5207"/>
                    <a:pt x="14603" y="4581"/>
                  </a:cubicBezTo>
                  <a:cubicBezTo>
                    <a:pt x="14834" y="4075"/>
                    <a:pt x="14950" y="3484"/>
                    <a:pt x="14950" y="2801"/>
                  </a:cubicBezTo>
                  <a:cubicBezTo>
                    <a:pt x="14950" y="2122"/>
                    <a:pt x="14834" y="1527"/>
                    <a:pt x="14603" y="1026"/>
                  </a:cubicBezTo>
                  <a:cubicBezTo>
                    <a:pt x="14315" y="400"/>
                    <a:pt x="13688" y="1"/>
                    <a:pt x="13001" y="1"/>
                  </a:cubicBezTo>
                  <a:close/>
                </a:path>
              </a:pathLst>
            </a:custGeom>
            <a:solidFill>
              <a:srgbClr val="C750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174;p58">
              <a:extLst>
                <a:ext uri="{FF2B5EF4-FFF2-40B4-BE49-F238E27FC236}">
                  <a16:creationId xmlns:a16="http://schemas.microsoft.com/office/drawing/2014/main" id="{26EBA8FA-5984-48E0-A199-94F7D8DCADC3}"/>
                </a:ext>
              </a:extLst>
            </p:cNvPr>
            <p:cNvSpPr/>
            <p:nvPr/>
          </p:nvSpPr>
          <p:spPr>
            <a:xfrm>
              <a:off x="5485916" y="2642533"/>
              <a:ext cx="313451" cy="365259"/>
            </a:xfrm>
            <a:custGeom>
              <a:avLst/>
              <a:gdLst/>
              <a:ahLst/>
              <a:cxnLst/>
              <a:rect l="l" t="t" r="r" b="b"/>
              <a:pathLst>
                <a:path w="3733" h="4350" extrusionOk="0">
                  <a:moveTo>
                    <a:pt x="0" y="0"/>
                  </a:moveTo>
                  <a:lnTo>
                    <a:pt x="0" y="89"/>
                  </a:lnTo>
                  <a:lnTo>
                    <a:pt x="2210" y="89"/>
                  </a:lnTo>
                  <a:cubicBezTo>
                    <a:pt x="2716" y="89"/>
                    <a:pt x="3178" y="387"/>
                    <a:pt x="3386" y="844"/>
                  </a:cubicBezTo>
                  <a:cubicBezTo>
                    <a:pt x="3560" y="1221"/>
                    <a:pt x="3644" y="1665"/>
                    <a:pt x="3644" y="2171"/>
                  </a:cubicBezTo>
                  <a:lnTo>
                    <a:pt x="3644" y="2180"/>
                  </a:lnTo>
                  <a:cubicBezTo>
                    <a:pt x="3644" y="2686"/>
                    <a:pt x="3560" y="3134"/>
                    <a:pt x="3386" y="3511"/>
                  </a:cubicBezTo>
                  <a:cubicBezTo>
                    <a:pt x="3178" y="3968"/>
                    <a:pt x="2716" y="4261"/>
                    <a:pt x="2210" y="4261"/>
                  </a:cubicBezTo>
                  <a:lnTo>
                    <a:pt x="0" y="4261"/>
                  </a:lnTo>
                  <a:lnTo>
                    <a:pt x="0" y="4349"/>
                  </a:lnTo>
                  <a:lnTo>
                    <a:pt x="2210" y="4349"/>
                  </a:lnTo>
                  <a:cubicBezTo>
                    <a:pt x="2747" y="4349"/>
                    <a:pt x="3241" y="4035"/>
                    <a:pt x="3466" y="3546"/>
                  </a:cubicBezTo>
                  <a:cubicBezTo>
                    <a:pt x="3644" y="3161"/>
                    <a:pt x="3733" y="2698"/>
                    <a:pt x="3733" y="2180"/>
                  </a:cubicBezTo>
                  <a:lnTo>
                    <a:pt x="3733" y="2171"/>
                  </a:lnTo>
                  <a:cubicBezTo>
                    <a:pt x="3733" y="1651"/>
                    <a:pt x="3644" y="1194"/>
                    <a:pt x="3466" y="808"/>
                  </a:cubicBezTo>
                  <a:cubicBezTo>
                    <a:pt x="3241" y="320"/>
                    <a:pt x="2747" y="0"/>
                    <a:pt x="2210" y="0"/>
                  </a:cubicBezTo>
                  <a:close/>
                </a:path>
              </a:pathLst>
            </a:custGeom>
            <a:solidFill>
              <a:srgbClr val="C250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175;p58">
              <a:extLst>
                <a:ext uri="{FF2B5EF4-FFF2-40B4-BE49-F238E27FC236}">
                  <a16:creationId xmlns:a16="http://schemas.microsoft.com/office/drawing/2014/main" id="{59710A74-AED6-4DC3-B57A-EF58FEFC63B3}"/>
                </a:ext>
              </a:extLst>
            </p:cNvPr>
            <p:cNvSpPr/>
            <p:nvPr/>
          </p:nvSpPr>
          <p:spPr>
            <a:xfrm>
              <a:off x="4630629" y="2589970"/>
              <a:ext cx="1241459" cy="252322"/>
            </a:xfrm>
            <a:custGeom>
              <a:avLst/>
              <a:gdLst/>
              <a:ahLst/>
              <a:cxnLst/>
              <a:rect l="l" t="t" r="r" b="b"/>
              <a:pathLst>
                <a:path w="14785" h="3005" extrusionOk="0">
                  <a:moveTo>
                    <a:pt x="1616" y="1"/>
                  </a:moveTo>
                  <a:cubicBezTo>
                    <a:pt x="790" y="1"/>
                    <a:pt x="98" y="613"/>
                    <a:pt x="1" y="1429"/>
                  </a:cubicBezTo>
                  <a:cubicBezTo>
                    <a:pt x="1" y="1429"/>
                    <a:pt x="587" y="405"/>
                    <a:pt x="1616" y="405"/>
                  </a:cubicBezTo>
                  <a:lnTo>
                    <a:pt x="12836" y="405"/>
                  </a:lnTo>
                  <a:cubicBezTo>
                    <a:pt x="13523" y="405"/>
                    <a:pt x="14150" y="804"/>
                    <a:pt x="14438" y="1429"/>
                  </a:cubicBezTo>
                  <a:cubicBezTo>
                    <a:pt x="14647" y="1882"/>
                    <a:pt x="14758" y="2410"/>
                    <a:pt x="14780" y="3005"/>
                  </a:cubicBezTo>
                  <a:cubicBezTo>
                    <a:pt x="14780" y="2939"/>
                    <a:pt x="14785" y="2872"/>
                    <a:pt x="14785" y="2801"/>
                  </a:cubicBezTo>
                  <a:cubicBezTo>
                    <a:pt x="14785" y="2122"/>
                    <a:pt x="14669" y="1527"/>
                    <a:pt x="14438" y="1026"/>
                  </a:cubicBezTo>
                  <a:cubicBezTo>
                    <a:pt x="14150" y="400"/>
                    <a:pt x="13523" y="1"/>
                    <a:pt x="12836" y="1"/>
                  </a:cubicBezTo>
                  <a:close/>
                </a:path>
              </a:pathLst>
            </a:custGeom>
            <a:solidFill>
              <a:srgbClr val="D482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176;p58">
              <a:extLst>
                <a:ext uri="{FF2B5EF4-FFF2-40B4-BE49-F238E27FC236}">
                  <a16:creationId xmlns:a16="http://schemas.microsoft.com/office/drawing/2014/main" id="{62B21F5F-9ABF-471C-B354-9587A72CC449}"/>
                </a:ext>
              </a:extLst>
            </p:cNvPr>
            <p:cNvSpPr/>
            <p:nvPr/>
          </p:nvSpPr>
          <p:spPr>
            <a:xfrm>
              <a:off x="5378187" y="2524392"/>
              <a:ext cx="58609" cy="82036"/>
            </a:xfrm>
            <a:custGeom>
              <a:avLst/>
              <a:gdLst/>
              <a:ahLst/>
              <a:cxnLst/>
              <a:rect l="l" t="t" r="r" b="b"/>
              <a:pathLst>
                <a:path w="698" h="977" extrusionOk="0">
                  <a:moveTo>
                    <a:pt x="1" y="0"/>
                  </a:moveTo>
                  <a:lnTo>
                    <a:pt x="1" y="977"/>
                  </a:lnTo>
                  <a:lnTo>
                    <a:pt x="697" y="977"/>
                  </a:lnTo>
                  <a:lnTo>
                    <a:pt x="697" y="697"/>
                  </a:lnTo>
                  <a:cubicBezTo>
                    <a:pt x="697" y="311"/>
                    <a:pt x="382" y="0"/>
                    <a:pt x="1" y="0"/>
                  </a:cubicBezTo>
                  <a:close/>
                </a:path>
              </a:pathLst>
            </a:custGeom>
            <a:solidFill>
              <a:srgbClr val="D482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177;p58">
              <a:extLst>
                <a:ext uri="{FF2B5EF4-FFF2-40B4-BE49-F238E27FC236}">
                  <a16:creationId xmlns:a16="http://schemas.microsoft.com/office/drawing/2014/main" id="{0022B55B-8097-4EA1-B335-C0C5F1395E59}"/>
                </a:ext>
              </a:extLst>
            </p:cNvPr>
            <p:cNvSpPr/>
            <p:nvPr/>
          </p:nvSpPr>
          <p:spPr>
            <a:xfrm>
              <a:off x="4891850" y="2618267"/>
              <a:ext cx="483821" cy="46350"/>
            </a:xfrm>
            <a:custGeom>
              <a:avLst/>
              <a:gdLst/>
              <a:ahLst/>
              <a:cxnLst/>
              <a:rect l="l" t="t" r="r" b="b"/>
              <a:pathLst>
                <a:path w="5762" h="552" extrusionOk="0">
                  <a:moveTo>
                    <a:pt x="3174" y="0"/>
                  </a:moveTo>
                  <a:cubicBezTo>
                    <a:pt x="1421" y="0"/>
                    <a:pt x="0" y="125"/>
                    <a:pt x="0" y="276"/>
                  </a:cubicBezTo>
                  <a:cubicBezTo>
                    <a:pt x="0" y="427"/>
                    <a:pt x="1421" y="551"/>
                    <a:pt x="3174" y="551"/>
                  </a:cubicBezTo>
                  <a:cubicBezTo>
                    <a:pt x="4932" y="551"/>
                    <a:pt x="5762" y="427"/>
                    <a:pt x="5762" y="276"/>
                  </a:cubicBezTo>
                  <a:cubicBezTo>
                    <a:pt x="5762" y="125"/>
                    <a:pt x="4932" y="0"/>
                    <a:pt x="3174" y="0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178;p58">
              <a:extLst>
                <a:ext uri="{FF2B5EF4-FFF2-40B4-BE49-F238E27FC236}">
                  <a16:creationId xmlns:a16="http://schemas.microsoft.com/office/drawing/2014/main" id="{6967D124-62AD-47DC-A467-3602A3DBB9C8}"/>
                </a:ext>
              </a:extLst>
            </p:cNvPr>
            <p:cNvSpPr/>
            <p:nvPr/>
          </p:nvSpPr>
          <p:spPr>
            <a:xfrm>
              <a:off x="4653384" y="2619778"/>
              <a:ext cx="72548" cy="85227"/>
            </a:xfrm>
            <a:custGeom>
              <a:avLst/>
              <a:gdLst/>
              <a:ahLst/>
              <a:cxnLst/>
              <a:rect l="l" t="t" r="r" b="b"/>
              <a:pathLst>
                <a:path w="864" h="1015" extrusionOk="0">
                  <a:moveTo>
                    <a:pt x="808" y="0"/>
                  </a:moveTo>
                  <a:cubicBezTo>
                    <a:pt x="806" y="0"/>
                    <a:pt x="805" y="0"/>
                    <a:pt x="803" y="1"/>
                  </a:cubicBezTo>
                  <a:cubicBezTo>
                    <a:pt x="617" y="40"/>
                    <a:pt x="439" y="129"/>
                    <a:pt x="293" y="275"/>
                  </a:cubicBezTo>
                  <a:cubicBezTo>
                    <a:pt x="97" y="471"/>
                    <a:pt x="0" y="724"/>
                    <a:pt x="0" y="977"/>
                  </a:cubicBezTo>
                  <a:cubicBezTo>
                    <a:pt x="0" y="1000"/>
                    <a:pt x="20" y="1015"/>
                    <a:pt x="38" y="1015"/>
                  </a:cubicBezTo>
                  <a:cubicBezTo>
                    <a:pt x="52" y="1015"/>
                    <a:pt x="65" y="1007"/>
                    <a:pt x="71" y="990"/>
                  </a:cubicBezTo>
                  <a:cubicBezTo>
                    <a:pt x="160" y="764"/>
                    <a:pt x="306" y="537"/>
                    <a:pt x="506" y="338"/>
                  </a:cubicBezTo>
                  <a:cubicBezTo>
                    <a:pt x="608" y="236"/>
                    <a:pt x="719" y="147"/>
                    <a:pt x="830" y="72"/>
                  </a:cubicBezTo>
                  <a:cubicBezTo>
                    <a:pt x="864" y="50"/>
                    <a:pt x="844" y="0"/>
                    <a:pt x="808" y="0"/>
                  </a:cubicBezTo>
                  <a:close/>
                </a:path>
              </a:pathLst>
            </a:custGeom>
            <a:solidFill>
              <a:srgbClr val="DC99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179;p58">
              <a:extLst>
                <a:ext uri="{FF2B5EF4-FFF2-40B4-BE49-F238E27FC236}">
                  <a16:creationId xmlns:a16="http://schemas.microsoft.com/office/drawing/2014/main" id="{E75D6849-FD53-43DD-B03A-A984796DC2D6}"/>
                </a:ext>
              </a:extLst>
            </p:cNvPr>
            <p:cNvSpPr/>
            <p:nvPr/>
          </p:nvSpPr>
          <p:spPr>
            <a:xfrm>
              <a:off x="5706917" y="2614236"/>
              <a:ext cx="121417" cy="83716"/>
            </a:xfrm>
            <a:custGeom>
              <a:avLst/>
              <a:gdLst/>
              <a:ahLst/>
              <a:cxnLst/>
              <a:rect l="l" t="t" r="r" b="b"/>
              <a:pathLst>
                <a:path w="1446" h="997" extrusionOk="0">
                  <a:moveTo>
                    <a:pt x="173" y="0"/>
                  </a:moveTo>
                  <a:cubicBezTo>
                    <a:pt x="136" y="0"/>
                    <a:pt x="99" y="2"/>
                    <a:pt x="62" y="5"/>
                  </a:cubicBezTo>
                  <a:cubicBezTo>
                    <a:pt x="5" y="13"/>
                    <a:pt x="0" y="89"/>
                    <a:pt x="54" y="106"/>
                  </a:cubicBezTo>
                  <a:cubicBezTo>
                    <a:pt x="359" y="191"/>
                    <a:pt x="675" y="351"/>
                    <a:pt x="959" y="585"/>
                  </a:cubicBezTo>
                  <a:cubicBezTo>
                    <a:pt x="1105" y="706"/>
                    <a:pt x="1234" y="839"/>
                    <a:pt x="1345" y="976"/>
                  </a:cubicBezTo>
                  <a:cubicBezTo>
                    <a:pt x="1356" y="990"/>
                    <a:pt x="1371" y="996"/>
                    <a:pt x="1385" y="996"/>
                  </a:cubicBezTo>
                  <a:cubicBezTo>
                    <a:pt x="1416" y="996"/>
                    <a:pt x="1446" y="968"/>
                    <a:pt x="1434" y="932"/>
                  </a:cubicBezTo>
                  <a:cubicBezTo>
                    <a:pt x="1363" y="692"/>
                    <a:pt x="1221" y="470"/>
                    <a:pt x="1012" y="298"/>
                  </a:cubicBezTo>
                  <a:cubicBezTo>
                    <a:pt x="768" y="96"/>
                    <a:pt x="470" y="0"/>
                    <a:pt x="1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180;p58">
              <a:extLst>
                <a:ext uri="{FF2B5EF4-FFF2-40B4-BE49-F238E27FC236}">
                  <a16:creationId xmlns:a16="http://schemas.microsoft.com/office/drawing/2014/main" id="{0035DE88-E374-4B2D-9A1A-2C2E1D84FBCD}"/>
                </a:ext>
              </a:extLst>
            </p:cNvPr>
            <p:cNvSpPr/>
            <p:nvPr/>
          </p:nvSpPr>
          <p:spPr>
            <a:xfrm>
              <a:off x="5706917" y="2614236"/>
              <a:ext cx="51472" cy="22335"/>
            </a:xfrm>
            <a:custGeom>
              <a:avLst/>
              <a:gdLst/>
              <a:ahLst/>
              <a:cxnLst/>
              <a:rect l="l" t="t" r="r" b="b"/>
              <a:pathLst>
                <a:path w="613" h="266" extrusionOk="0">
                  <a:moveTo>
                    <a:pt x="168" y="1"/>
                  </a:moveTo>
                  <a:cubicBezTo>
                    <a:pt x="133" y="1"/>
                    <a:pt x="97" y="2"/>
                    <a:pt x="62" y="5"/>
                  </a:cubicBezTo>
                  <a:cubicBezTo>
                    <a:pt x="5" y="13"/>
                    <a:pt x="0" y="89"/>
                    <a:pt x="54" y="106"/>
                  </a:cubicBezTo>
                  <a:cubicBezTo>
                    <a:pt x="191" y="142"/>
                    <a:pt x="333" y="200"/>
                    <a:pt x="471" y="266"/>
                  </a:cubicBezTo>
                  <a:cubicBezTo>
                    <a:pt x="515" y="204"/>
                    <a:pt x="564" y="138"/>
                    <a:pt x="613" y="75"/>
                  </a:cubicBezTo>
                  <a:cubicBezTo>
                    <a:pt x="469" y="25"/>
                    <a:pt x="319" y="1"/>
                    <a:pt x="168" y="1"/>
                  </a:cubicBezTo>
                  <a:close/>
                </a:path>
              </a:pathLst>
            </a:custGeom>
            <a:solidFill>
              <a:srgbClr val="DC99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181;p58">
              <a:extLst>
                <a:ext uri="{FF2B5EF4-FFF2-40B4-BE49-F238E27FC236}">
                  <a16:creationId xmlns:a16="http://schemas.microsoft.com/office/drawing/2014/main" id="{41675D22-DFAE-47F5-A24B-8FAB35702671}"/>
                </a:ext>
              </a:extLst>
            </p:cNvPr>
            <p:cNvSpPr/>
            <p:nvPr/>
          </p:nvSpPr>
          <p:spPr>
            <a:xfrm>
              <a:off x="5134851" y="2618267"/>
              <a:ext cx="41480" cy="61968"/>
            </a:xfrm>
            <a:custGeom>
              <a:avLst/>
              <a:gdLst/>
              <a:ahLst/>
              <a:cxnLst/>
              <a:rect l="l" t="t" r="r" b="b"/>
              <a:pathLst>
                <a:path w="494" h="738" extrusionOk="0">
                  <a:moveTo>
                    <a:pt x="0" y="0"/>
                  </a:moveTo>
                  <a:lnTo>
                    <a:pt x="0" y="738"/>
                  </a:lnTo>
                  <a:lnTo>
                    <a:pt x="493" y="738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rgbClr val="C750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182;p58">
              <a:extLst>
                <a:ext uri="{FF2B5EF4-FFF2-40B4-BE49-F238E27FC236}">
                  <a16:creationId xmlns:a16="http://schemas.microsoft.com/office/drawing/2014/main" id="{61375B5C-088C-4063-A8D7-1ED4A7220928}"/>
                </a:ext>
              </a:extLst>
            </p:cNvPr>
            <p:cNvSpPr/>
            <p:nvPr/>
          </p:nvSpPr>
          <p:spPr>
            <a:xfrm>
              <a:off x="4954070" y="2624648"/>
              <a:ext cx="10160" cy="55586"/>
            </a:xfrm>
            <a:custGeom>
              <a:avLst/>
              <a:gdLst/>
              <a:ahLst/>
              <a:cxnLst/>
              <a:rect l="l" t="t" r="r" b="b"/>
              <a:pathLst>
                <a:path w="121" h="662" extrusionOk="0">
                  <a:moveTo>
                    <a:pt x="0" y="0"/>
                  </a:moveTo>
                  <a:lnTo>
                    <a:pt x="0" y="662"/>
                  </a:lnTo>
                  <a:lnTo>
                    <a:pt x="121" y="662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C750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183;p58">
              <a:extLst>
                <a:ext uri="{FF2B5EF4-FFF2-40B4-BE49-F238E27FC236}">
                  <a16:creationId xmlns:a16="http://schemas.microsoft.com/office/drawing/2014/main" id="{C4622AAE-9A7B-4D91-B1CF-9ACCAEE57BE5}"/>
                </a:ext>
              </a:extLst>
            </p:cNvPr>
            <p:cNvSpPr/>
            <p:nvPr/>
          </p:nvSpPr>
          <p:spPr>
            <a:xfrm>
              <a:off x="5378187" y="3044315"/>
              <a:ext cx="58609" cy="81952"/>
            </a:xfrm>
            <a:custGeom>
              <a:avLst/>
              <a:gdLst/>
              <a:ahLst/>
              <a:cxnLst/>
              <a:rect l="l" t="t" r="r" b="b"/>
              <a:pathLst>
                <a:path w="698" h="976" extrusionOk="0">
                  <a:moveTo>
                    <a:pt x="1" y="0"/>
                  </a:moveTo>
                  <a:lnTo>
                    <a:pt x="1" y="976"/>
                  </a:lnTo>
                  <a:cubicBezTo>
                    <a:pt x="382" y="976"/>
                    <a:pt x="697" y="666"/>
                    <a:pt x="697" y="279"/>
                  </a:cubicBezTo>
                  <a:lnTo>
                    <a:pt x="697" y="0"/>
                  </a:lnTo>
                  <a:close/>
                </a:path>
              </a:pathLst>
            </a:custGeom>
            <a:solidFill>
              <a:srgbClr val="C750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184;p58">
              <a:extLst>
                <a:ext uri="{FF2B5EF4-FFF2-40B4-BE49-F238E27FC236}">
                  <a16:creationId xmlns:a16="http://schemas.microsoft.com/office/drawing/2014/main" id="{CB29BF60-BBB4-47F3-8C13-0CA7D694032A}"/>
                </a:ext>
              </a:extLst>
            </p:cNvPr>
            <p:cNvSpPr/>
            <p:nvPr/>
          </p:nvSpPr>
          <p:spPr>
            <a:xfrm>
              <a:off x="5155339" y="2707356"/>
              <a:ext cx="117890" cy="235613"/>
            </a:xfrm>
            <a:custGeom>
              <a:avLst/>
              <a:gdLst/>
              <a:ahLst/>
              <a:cxnLst/>
              <a:rect l="l" t="t" r="r" b="b"/>
              <a:pathLst>
                <a:path w="1404" h="2806" extrusionOk="0">
                  <a:moveTo>
                    <a:pt x="373" y="0"/>
                  </a:moveTo>
                  <a:cubicBezTo>
                    <a:pt x="170" y="0"/>
                    <a:pt x="0" y="169"/>
                    <a:pt x="0" y="373"/>
                  </a:cubicBezTo>
                  <a:lnTo>
                    <a:pt x="0" y="1403"/>
                  </a:lnTo>
                  <a:lnTo>
                    <a:pt x="0" y="2432"/>
                  </a:lnTo>
                  <a:cubicBezTo>
                    <a:pt x="0" y="2641"/>
                    <a:pt x="170" y="2805"/>
                    <a:pt x="373" y="2805"/>
                  </a:cubicBezTo>
                  <a:lnTo>
                    <a:pt x="1030" y="2805"/>
                  </a:lnTo>
                  <a:cubicBezTo>
                    <a:pt x="1239" y="2805"/>
                    <a:pt x="1403" y="2641"/>
                    <a:pt x="1403" y="2432"/>
                  </a:cubicBezTo>
                  <a:lnTo>
                    <a:pt x="1403" y="1403"/>
                  </a:lnTo>
                  <a:lnTo>
                    <a:pt x="1403" y="373"/>
                  </a:lnTo>
                  <a:cubicBezTo>
                    <a:pt x="1403" y="169"/>
                    <a:pt x="1239" y="0"/>
                    <a:pt x="1030" y="0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185;p58">
              <a:extLst>
                <a:ext uri="{FF2B5EF4-FFF2-40B4-BE49-F238E27FC236}">
                  <a16:creationId xmlns:a16="http://schemas.microsoft.com/office/drawing/2014/main" id="{553A6E2D-3E70-4A67-A979-0994535DCD4B}"/>
                </a:ext>
              </a:extLst>
            </p:cNvPr>
            <p:cNvSpPr/>
            <p:nvPr/>
          </p:nvSpPr>
          <p:spPr>
            <a:xfrm>
              <a:off x="5328982" y="2644297"/>
              <a:ext cx="221506" cy="361732"/>
            </a:xfrm>
            <a:custGeom>
              <a:avLst/>
              <a:gdLst/>
              <a:ahLst/>
              <a:cxnLst/>
              <a:rect l="l" t="t" r="r" b="b"/>
              <a:pathLst>
                <a:path w="2638" h="4308" extrusionOk="0">
                  <a:moveTo>
                    <a:pt x="1857" y="0"/>
                  </a:moveTo>
                  <a:cubicBezTo>
                    <a:pt x="1829" y="0"/>
                    <a:pt x="1800" y="4"/>
                    <a:pt x="1771" y="10"/>
                  </a:cubicBezTo>
                  <a:lnTo>
                    <a:pt x="249" y="356"/>
                  </a:lnTo>
                  <a:cubicBezTo>
                    <a:pt x="103" y="392"/>
                    <a:pt x="1" y="530"/>
                    <a:pt x="14" y="680"/>
                  </a:cubicBezTo>
                  <a:lnTo>
                    <a:pt x="85" y="1555"/>
                  </a:lnTo>
                  <a:cubicBezTo>
                    <a:pt x="116" y="1954"/>
                    <a:pt x="116" y="2354"/>
                    <a:pt x="85" y="2753"/>
                  </a:cubicBezTo>
                  <a:lnTo>
                    <a:pt x="14" y="3632"/>
                  </a:lnTo>
                  <a:cubicBezTo>
                    <a:pt x="1" y="3783"/>
                    <a:pt x="103" y="3920"/>
                    <a:pt x="249" y="3951"/>
                  </a:cubicBezTo>
                  <a:lnTo>
                    <a:pt x="1771" y="4298"/>
                  </a:lnTo>
                  <a:cubicBezTo>
                    <a:pt x="1801" y="4305"/>
                    <a:pt x="1831" y="4308"/>
                    <a:pt x="1861" y="4308"/>
                  </a:cubicBezTo>
                  <a:cubicBezTo>
                    <a:pt x="2003" y="4308"/>
                    <a:pt x="2137" y="4230"/>
                    <a:pt x="2203" y="4098"/>
                  </a:cubicBezTo>
                  <a:cubicBezTo>
                    <a:pt x="2375" y="3756"/>
                    <a:pt x="2637" y="3086"/>
                    <a:pt x="2637" y="2154"/>
                  </a:cubicBezTo>
                  <a:cubicBezTo>
                    <a:pt x="2637" y="1222"/>
                    <a:pt x="2375" y="557"/>
                    <a:pt x="2203" y="210"/>
                  </a:cubicBezTo>
                  <a:cubicBezTo>
                    <a:pt x="2136" y="80"/>
                    <a:pt x="2001" y="0"/>
                    <a:pt x="1857" y="0"/>
                  </a:cubicBezTo>
                  <a:close/>
                </a:path>
              </a:pathLst>
            </a:custGeom>
            <a:solidFill>
              <a:srgbClr val="085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186;p58">
              <a:extLst>
                <a:ext uri="{FF2B5EF4-FFF2-40B4-BE49-F238E27FC236}">
                  <a16:creationId xmlns:a16="http://schemas.microsoft.com/office/drawing/2014/main" id="{07EC80B6-C31D-4C18-8B7F-D29FC2A2F861}"/>
                </a:ext>
              </a:extLst>
            </p:cNvPr>
            <p:cNvSpPr/>
            <p:nvPr/>
          </p:nvSpPr>
          <p:spPr>
            <a:xfrm>
              <a:off x="5449726" y="2644297"/>
              <a:ext cx="100761" cy="361732"/>
            </a:xfrm>
            <a:custGeom>
              <a:avLst/>
              <a:gdLst/>
              <a:ahLst/>
              <a:cxnLst/>
              <a:rect l="l" t="t" r="r" b="b"/>
              <a:pathLst>
                <a:path w="1200" h="4308" extrusionOk="0">
                  <a:moveTo>
                    <a:pt x="419" y="0"/>
                  </a:moveTo>
                  <a:cubicBezTo>
                    <a:pt x="391" y="0"/>
                    <a:pt x="362" y="4"/>
                    <a:pt x="333" y="10"/>
                  </a:cubicBezTo>
                  <a:lnTo>
                    <a:pt x="276" y="24"/>
                  </a:lnTo>
                  <a:cubicBezTo>
                    <a:pt x="1" y="1444"/>
                    <a:pt x="1" y="2864"/>
                    <a:pt x="276" y="4285"/>
                  </a:cubicBezTo>
                  <a:lnTo>
                    <a:pt x="333" y="4298"/>
                  </a:lnTo>
                  <a:cubicBezTo>
                    <a:pt x="363" y="4305"/>
                    <a:pt x="393" y="4308"/>
                    <a:pt x="423" y="4308"/>
                  </a:cubicBezTo>
                  <a:cubicBezTo>
                    <a:pt x="565" y="4308"/>
                    <a:pt x="699" y="4230"/>
                    <a:pt x="765" y="4098"/>
                  </a:cubicBezTo>
                  <a:cubicBezTo>
                    <a:pt x="937" y="3756"/>
                    <a:pt x="1199" y="3086"/>
                    <a:pt x="1199" y="2154"/>
                  </a:cubicBezTo>
                  <a:cubicBezTo>
                    <a:pt x="1199" y="1222"/>
                    <a:pt x="937" y="557"/>
                    <a:pt x="765" y="210"/>
                  </a:cubicBezTo>
                  <a:cubicBezTo>
                    <a:pt x="698" y="80"/>
                    <a:pt x="563" y="0"/>
                    <a:pt x="419" y="0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187;p58">
              <a:extLst>
                <a:ext uri="{FF2B5EF4-FFF2-40B4-BE49-F238E27FC236}">
                  <a16:creationId xmlns:a16="http://schemas.microsoft.com/office/drawing/2014/main" id="{04987EEE-DB07-4B8F-A1AF-DA7A3EBFC0F0}"/>
                </a:ext>
              </a:extLst>
            </p:cNvPr>
            <p:cNvSpPr/>
            <p:nvPr/>
          </p:nvSpPr>
          <p:spPr>
            <a:xfrm>
              <a:off x="4755068" y="2666548"/>
              <a:ext cx="176332" cy="317649"/>
            </a:xfrm>
            <a:custGeom>
              <a:avLst/>
              <a:gdLst/>
              <a:ahLst/>
              <a:cxnLst/>
              <a:rect l="l" t="t" r="r" b="b"/>
              <a:pathLst>
                <a:path w="2100" h="3783" extrusionOk="0">
                  <a:moveTo>
                    <a:pt x="679" y="1"/>
                  </a:moveTo>
                  <a:cubicBezTo>
                    <a:pt x="531" y="1"/>
                    <a:pt x="399" y="91"/>
                    <a:pt x="338" y="224"/>
                  </a:cubicBezTo>
                  <a:cubicBezTo>
                    <a:pt x="205" y="544"/>
                    <a:pt x="0" y="1148"/>
                    <a:pt x="0" y="1889"/>
                  </a:cubicBezTo>
                  <a:cubicBezTo>
                    <a:pt x="0" y="2635"/>
                    <a:pt x="205" y="3234"/>
                    <a:pt x="338" y="3553"/>
                  </a:cubicBezTo>
                  <a:cubicBezTo>
                    <a:pt x="399" y="3692"/>
                    <a:pt x="532" y="3782"/>
                    <a:pt x="681" y="3782"/>
                  </a:cubicBezTo>
                  <a:cubicBezTo>
                    <a:pt x="694" y="3782"/>
                    <a:pt x="706" y="3781"/>
                    <a:pt x="719" y="3780"/>
                  </a:cubicBezTo>
                  <a:lnTo>
                    <a:pt x="1741" y="3682"/>
                  </a:lnTo>
                  <a:cubicBezTo>
                    <a:pt x="1949" y="3660"/>
                    <a:pt x="2100" y="3473"/>
                    <a:pt x="2078" y="3270"/>
                  </a:cubicBezTo>
                  <a:lnTo>
                    <a:pt x="2020" y="2781"/>
                  </a:lnTo>
                  <a:cubicBezTo>
                    <a:pt x="1954" y="2191"/>
                    <a:pt x="1954" y="1592"/>
                    <a:pt x="2020" y="997"/>
                  </a:cubicBezTo>
                  <a:lnTo>
                    <a:pt x="2078" y="513"/>
                  </a:lnTo>
                  <a:cubicBezTo>
                    <a:pt x="2100" y="304"/>
                    <a:pt x="1949" y="118"/>
                    <a:pt x="1741" y="101"/>
                  </a:cubicBezTo>
                  <a:lnTo>
                    <a:pt x="719" y="3"/>
                  </a:lnTo>
                  <a:cubicBezTo>
                    <a:pt x="706" y="1"/>
                    <a:pt x="692" y="1"/>
                    <a:pt x="679" y="1"/>
                  </a:cubicBezTo>
                  <a:close/>
                </a:path>
              </a:pathLst>
            </a:custGeom>
            <a:solidFill>
              <a:srgbClr val="085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188;p58">
              <a:extLst>
                <a:ext uri="{FF2B5EF4-FFF2-40B4-BE49-F238E27FC236}">
                  <a16:creationId xmlns:a16="http://schemas.microsoft.com/office/drawing/2014/main" id="{579FBFB9-1F4B-47DC-B724-B346B6C9F5C0}"/>
                </a:ext>
              </a:extLst>
            </p:cNvPr>
            <p:cNvSpPr/>
            <p:nvPr/>
          </p:nvSpPr>
          <p:spPr>
            <a:xfrm>
              <a:off x="4891850" y="2986126"/>
              <a:ext cx="483821" cy="46266"/>
            </a:xfrm>
            <a:custGeom>
              <a:avLst/>
              <a:gdLst/>
              <a:ahLst/>
              <a:cxnLst/>
              <a:rect l="l" t="t" r="r" b="b"/>
              <a:pathLst>
                <a:path w="5762" h="551" extrusionOk="0">
                  <a:moveTo>
                    <a:pt x="3174" y="1"/>
                  </a:moveTo>
                  <a:cubicBezTo>
                    <a:pt x="1421" y="1"/>
                    <a:pt x="0" y="124"/>
                    <a:pt x="0" y="276"/>
                  </a:cubicBezTo>
                  <a:cubicBezTo>
                    <a:pt x="0" y="427"/>
                    <a:pt x="1421" y="550"/>
                    <a:pt x="3174" y="550"/>
                  </a:cubicBezTo>
                  <a:cubicBezTo>
                    <a:pt x="4932" y="550"/>
                    <a:pt x="5762" y="427"/>
                    <a:pt x="5762" y="276"/>
                  </a:cubicBezTo>
                  <a:cubicBezTo>
                    <a:pt x="5762" y="124"/>
                    <a:pt x="4932" y="1"/>
                    <a:pt x="3174" y="1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189;p58">
              <a:extLst>
                <a:ext uri="{FF2B5EF4-FFF2-40B4-BE49-F238E27FC236}">
                  <a16:creationId xmlns:a16="http://schemas.microsoft.com/office/drawing/2014/main" id="{3333BF4F-3A46-4F52-86D2-37171B38C731}"/>
                </a:ext>
              </a:extLst>
            </p:cNvPr>
            <p:cNvSpPr/>
            <p:nvPr/>
          </p:nvSpPr>
          <p:spPr>
            <a:xfrm>
              <a:off x="4653384" y="2945570"/>
              <a:ext cx="72464" cy="85059"/>
            </a:xfrm>
            <a:custGeom>
              <a:avLst/>
              <a:gdLst/>
              <a:ahLst/>
              <a:cxnLst/>
              <a:rect l="l" t="t" r="r" b="b"/>
              <a:pathLst>
                <a:path w="863" h="1013" extrusionOk="0">
                  <a:moveTo>
                    <a:pt x="37" y="1"/>
                  </a:moveTo>
                  <a:cubicBezTo>
                    <a:pt x="18" y="1"/>
                    <a:pt x="0" y="14"/>
                    <a:pt x="0" y="40"/>
                  </a:cubicBezTo>
                  <a:cubicBezTo>
                    <a:pt x="0" y="293"/>
                    <a:pt x="97" y="545"/>
                    <a:pt x="293" y="740"/>
                  </a:cubicBezTo>
                  <a:cubicBezTo>
                    <a:pt x="439" y="883"/>
                    <a:pt x="617" y="976"/>
                    <a:pt x="803" y="1012"/>
                  </a:cubicBezTo>
                  <a:cubicBezTo>
                    <a:pt x="806" y="1013"/>
                    <a:pt x="809" y="1013"/>
                    <a:pt x="812" y="1013"/>
                  </a:cubicBezTo>
                  <a:cubicBezTo>
                    <a:pt x="846" y="1013"/>
                    <a:pt x="863" y="965"/>
                    <a:pt x="830" y="941"/>
                  </a:cubicBezTo>
                  <a:cubicBezTo>
                    <a:pt x="719" y="869"/>
                    <a:pt x="608" y="781"/>
                    <a:pt x="506" y="679"/>
                  </a:cubicBezTo>
                  <a:cubicBezTo>
                    <a:pt x="306" y="479"/>
                    <a:pt x="160" y="253"/>
                    <a:pt x="71" y="27"/>
                  </a:cubicBezTo>
                  <a:cubicBezTo>
                    <a:pt x="65" y="9"/>
                    <a:pt x="51" y="1"/>
                    <a:pt x="37" y="1"/>
                  </a:cubicBezTo>
                  <a:close/>
                </a:path>
              </a:pathLst>
            </a:custGeom>
            <a:solidFill>
              <a:srgbClr val="DC99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190;p58">
              <a:extLst>
                <a:ext uri="{FF2B5EF4-FFF2-40B4-BE49-F238E27FC236}">
                  <a16:creationId xmlns:a16="http://schemas.microsoft.com/office/drawing/2014/main" id="{5E0C51F7-2A21-492B-BF13-8531A3AC7581}"/>
                </a:ext>
              </a:extLst>
            </p:cNvPr>
            <p:cNvSpPr/>
            <p:nvPr/>
          </p:nvSpPr>
          <p:spPr>
            <a:xfrm>
              <a:off x="5706917" y="2952791"/>
              <a:ext cx="121417" cy="83464"/>
            </a:xfrm>
            <a:custGeom>
              <a:avLst/>
              <a:gdLst/>
              <a:ahLst/>
              <a:cxnLst/>
              <a:rect l="l" t="t" r="r" b="b"/>
              <a:pathLst>
                <a:path w="1446" h="994" extrusionOk="0">
                  <a:moveTo>
                    <a:pt x="1386" y="0"/>
                  </a:moveTo>
                  <a:cubicBezTo>
                    <a:pt x="1371" y="0"/>
                    <a:pt x="1356" y="6"/>
                    <a:pt x="1345" y="21"/>
                  </a:cubicBezTo>
                  <a:cubicBezTo>
                    <a:pt x="1234" y="158"/>
                    <a:pt x="1105" y="291"/>
                    <a:pt x="959" y="410"/>
                  </a:cubicBezTo>
                  <a:cubicBezTo>
                    <a:pt x="675" y="646"/>
                    <a:pt x="359" y="806"/>
                    <a:pt x="54" y="890"/>
                  </a:cubicBezTo>
                  <a:cubicBezTo>
                    <a:pt x="0" y="904"/>
                    <a:pt x="5" y="984"/>
                    <a:pt x="62" y="988"/>
                  </a:cubicBezTo>
                  <a:cubicBezTo>
                    <a:pt x="102" y="992"/>
                    <a:pt x="142" y="993"/>
                    <a:pt x="182" y="993"/>
                  </a:cubicBezTo>
                  <a:cubicBezTo>
                    <a:pt x="477" y="993"/>
                    <a:pt x="770" y="894"/>
                    <a:pt x="1012" y="695"/>
                  </a:cubicBezTo>
                  <a:cubicBezTo>
                    <a:pt x="1221" y="527"/>
                    <a:pt x="1363" y="304"/>
                    <a:pt x="1434" y="64"/>
                  </a:cubicBezTo>
                  <a:cubicBezTo>
                    <a:pt x="1446" y="28"/>
                    <a:pt x="1417" y="0"/>
                    <a:pt x="13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191;p58">
              <a:extLst>
                <a:ext uri="{FF2B5EF4-FFF2-40B4-BE49-F238E27FC236}">
                  <a16:creationId xmlns:a16="http://schemas.microsoft.com/office/drawing/2014/main" id="{AFB0A2B4-DAAD-44C5-BF4C-7CC60243E599}"/>
                </a:ext>
              </a:extLst>
            </p:cNvPr>
            <p:cNvSpPr/>
            <p:nvPr/>
          </p:nvSpPr>
          <p:spPr>
            <a:xfrm>
              <a:off x="5706917" y="3013667"/>
              <a:ext cx="51472" cy="22587"/>
            </a:xfrm>
            <a:custGeom>
              <a:avLst/>
              <a:gdLst/>
              <a:ahLst/>
              <a:cxnLst/>
              <a:rect l="l" t="t" r="r" b="b"/>
              <a:pathLst>
                <a:path w="613" h="269" extrusionOk="0">
                  <a:moveTo>
                    <a:pt x="471" y="1"/>
                  </a:moveTo>
                  <a:cubicBezTo>
                    <a:pt x="333" y="72"/>
                    <a:pt x="191" y="125"/>
                    <a:pt x="54" y="165"/>
                  </a:cubicBezTo>
                  <a:cubicBezTo>
                    <a:pt x="0" y="179"/>
                    <a:pt x="5" y="259"/>
                    <a:pt x="62" y="263"/>
                  </a:cubicBezTo>
                  <a:cubicBezTo>
                    <a:pt x="101" y="267"/>
                    <a:pt x="139" y="268"/>
                    <a:pt x="177" y="268"/>
                  </a:cubicBezTo>
                  <a:cubicBezTo>
                    <a:pt x="325" y="268"/>
                    <a:pt x="472" y="241"/>
                    <a:pt x="613" y="191"/>
                  </a:cubicBezTo>
                  <a:cubicBezTo>
                    <a:pt x="564" y="130"/>
                    <a:pt x="515" y="68"/>
                    <a:pt x="471" y="1"/>
                  </a:cubicBezTo>
                  <a:close/>
                </a:path>
              </a:pathLst>
            </a:custGeom>
            <a:solidFill>
              <a:srgbClr val="DC99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192;p58">
              <a:extLst>
                <a:ext uri="{FF2B5EF4-FFF2-40B4-BE49-F238E27FC236}">
                  <a16:creationId xmlns:a16="http://schemas.microsoft.com/office/drawing/2014/main" id="{84EBC4AC-C189-4806-B7E1-D293C5BE0C47}"/>
                </a:ext>
              </a:extLst>
            </p:cNvPr>
            <p:cNvSpPr/>
            <p:nvPr/>
          </p:nvSpPr>
          <p:spPr>
            <a:xfrm>
              <a:off x="5134851" y="2970508"/>
              <a:ext cx="41480" cy="73891"/>
            </a:xfrm>
            <a:custGeom>
              <a:avLst/>
              <a:gdLst/>
              <a:ahLst/>
              <a:cxnLst/>
              <a:rect l="l" t="t" r="r" b="b"/>
              <a:pathLst>
                <a:path w="494" h="880" extrusionOk="0">
                  <a:moveTo>
                    <a:pt x="0" y="0"/>
                  </a:moveTo>
                  <a:lnTo>
                    <a:pt x="0" y="879"/>
                  </a:lnTo>
                  <a:lnTo>
                    <a:pt x="493" y="879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rgbClr val="C750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193;p58">
              <a:extLst>
                <a:ext uri="{FF2B5EF4-FFF2-40B4-BE49-F238E27FC236}">
                  <a16:creationId xmlns:a16="http://schemas.microsoft.com/office/drawing/2014/main" id="{13931ACE-A17E-46A0-9A2F-DBAE2DC6EA3F}"/>
                </a:ext>
              </a:extLst>
            </p:cNvPr>
            <p:cNvSpPr/>
            <p:nvPr/>
          </p:nvSpPr>
          <p:spPr>
            <a:xfrm>
              <a:off x="4954070" y="2970508"/>
              <a:ext cx="10160" cy="73891"/>
            </a:xfrm>
            <a:custGeom>
              <a:avLst/>
              <a:gdLst/>
              <a:ahLst/>
              <a:cxnLst/>
              <a:rect l="l" t="t" r="r" b="b"/>
              <a:pathLst>
                <a:path w="121" h="880" extrusionOk="0">
                  <a:moveTo>
                    <a:pt x="0" y="0"/>
                  </a:moveTo>
                  <a:lnTo>
                    <a:pt x="0" y="879"/>
                  </a:lnTo>
                  <a:lnTo>
                    <a:pt x="121" y="879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C750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194;p58">
              <a:extLst>
                <a:ext uri="{FF2B5EF4-FFF2-40B4-BE49-F238E27FC236}">
                  <a16:creationId xmlns:a16="http://schemas.microsoft.com/office/drawing/2014/main" id="{4EA08563-0284-40D2-807B-0947519806AE}"/>
                </a:ext>
              </a:extLst>
            </p:cNvPr>
            <p:cNvSpPr/>
            <p:nvPr/>
          </p:nvSpPr>
          <p:spPr>
            <a:xfrm>
              <a:off x="4670094" y="2668395"/>
              <a:ext cx="104791" cy="39045"/>
            </a:xfrm>
            <a:custGeom>
              <a:avLst/>
              <a:gdLst/>
              <a:ahLst/>
              <a:cxnLst/>
              <a:rect l="l" t="t" r="r" b="b"/>
              <a:pathLst>
                <a:path w="1248" h="465" extrusionOk="0">
                  <a:moveTo>
                    <a:pt x="980" y="1"/>
                  </a:moveTo>
                  <a:cubicBezTo>
                    <a:pt x="520" y="1"/>
                    <a:pt x="0" y="464"/>
                    <a:pt x="0" y="464"/>
                  </a:cubicBezTo>
                  <a:lnTo>
                    <a:pt x="1248" y="65"/>
                  </a:lnTo>
                  <a:cubicBezTo>
                    <a:pt x="1164" y="20"/>
                    <a:pt x="1074" y="1"/>
                    <a:pt x="980" y="1"/>
                  </a:cubicBezTo>
                  <a:close/>
                </a:path>
              </a:pathLst>
            </a:custGeom>
            <a:solidFill>
              <a:srgbClr val="C250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195;p58">
              <a:extLst>
                <a:ext uri="{FF2B5EF4-FFF2-40B4-BE49-F238E27FC236}">
                  <a16:creationId xmlns:a16="http://schemas.microsoft.com/office/drawing/2014/main" id="{3CA034C7-DD93-4EC4-BF75-94033C17D695}"/>
                </a:ext>
              </a:extLst>
            </p:cNvPr>
            <p:cNvSpPr/>
            <p:nvPr/>
          </p:nvSpPr>
          <p:spPr>
            <a:xfrm>
              <a:off x="4670094" y="2942883"/>
              <a:ext cx="104791" cy="39381"/>
            </a:xfrm>
            <a:custGeom>
              <a:avLst/>
              <a:gdLst/>
              <a:ahLst/>
              <a:cxnLst/>
              <a:rect l="l" t="t" r="r" b="b"/>
              <a:pathLst>
                <a:path w="1248" h="469" extrusionOk="0">
                  <a:moveTo>
                    <a:pt x="0" y="0"/>
                  </a:moveTo>
                  <a:cubicBezTo>
                    <a:pt x="1" y="0"/>
                    <a:pt x="521" y="469"/>
                    <a:pt x="982" y="469"/>
                  </a:cubicBezTo>
                  <a:cubicBezTo>
                    <a:pt x="1075" y="469"/>
                    <a:pt x="1165" y="450"/>
                    <a:pt x="1248" y="40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250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196;p58">
              <a:extLst>
                <a:ext uri="{FF2B5EF4-FFF2-40B4-BE49-F238E27FC236}">
                  <a16:creationId xmlns:a16="http://schemas.microsoft.com/office/drawing/2014/main" id="{D6D7DFAB-31CE-4221-8B3D-46EFE8E6C335}"/>
                </a:ext>
              </a:extLst>
            </p:cNvPr>
            <p:cNvSpPr/>
            <p:nvPr/>
          </p:nvSpPr>
          <p:spPr>
            <a:xfrm>
              <a:off x="5362569" y="2768904"/>
              <a:ext cx="32076" cy="112600"/>
            </a:xfrm>
            <a:custGeom>
              <a:avLst/>
              <a:gdLst/>
              <a:ahLst/>
              <a:cxnLst/>
              <a:rect l="l" t="t" r="r" b="b"/>
              <a:pathLst>
                <a:path w="382" h="1341" extrusionOk="0">
                  <a:moveTo>
                    <a:pt x="182" y="0"/>
                  </a:moveTo>
                  <a:cubicBezTo>
                    <a:pt x="84" y="0"/>
                    <a:pt x="0" y="84"/>
                    <a:pt x="0" y="181"/>
                  </a:cubicBezTo>
                  <a:lnTo>
                    <a:pt x="0" y="1162"/>
                  </a:lnTo>
                  <a:cubicBezTo>
                    <a:pt x="0" y="1260"/>
                    <a:pt x="84" y="1340"/>
                    <a:pt x="182" y="1340"/>
                  </a:cubicBezTo>
                  <a:lnTo>
                    <a:pt x="199" y="1340"/>
                  </a:lnTo>
                  <a:cubicBezTo>
                    <a:pt x="297" y="1340"/>
                    <a:pt x="382" y="1260"/>
                    <a:pt x="382" y="1162"/>
                  </a:cubicBezTo>
                  <a:lnTo>
                    <a:pt x="382" y="181"/>
                  </a:lnTo>
                  <a:cubicBezTo>
                    <a:pt x="382" y="84"/>
                    <a:pt x="297" y="0"/>
                    <a:pt x="199" y="0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197;p58">
              <a:extLst>
                <a:ext uri="{FF2B5EF4-FFF2-40B4-BE49-F238E27FC236}">
                  <a16:creationId xmlns:a16="http://schemas.microsoft.com/office/drawing/2014/main" id="{75700E8E-E0DF-4607-AEED-1CEAF2866CD2}"/>
                </a:ext>
              </a:extLst>
            </p:cNvPr>
            <p:cNvSpPr/>
            <p:nvPr/>
          </p:nvSpPr>
          <p:spPr>
            <a:xfrm>
              <a:off x="4651873" y="2715920"/>
              <a:ext cx="85731" cy="212522"/>
            </a:xfrm>
            <a:custGeom>
              <a:avLst/>
              <a:gdLst/>
              <a:ahLst/>
              <a:cxnLst/>
              <a:rect l="l" t="t" r="r" b="b"/>
              <a:pathLst>
                <a:path w="1021" h="2531" extrusionOk="0">
                  <a:moveTo>
                    <a:pt x="582" y="1"/>
                  </a:moveTo>
                  <a:cubicBezTo>
                    <a:pt x="311" y="1"/>
                    <a:pt x="89" y="205"/>
                    <a:pt x="62" y="476"/>
                  </a:cubicBezTo>
                  <a:cubicBezTo>
                    <a:pt x="4" y="1008"/>
                    <a:pt x="0" y="1537"/>
                    <a:pt x="58" y="2055"/>
                  </a:cubicBezTo>
                  <a:cubicBezTo>
                    <a:pt x="84" y="2326"/>
                    <a:pt x="311" y="2531"/>
                    <a:pt x="577" y="2531"/>
                  </a:cubicBezTo>
                  <a:lnTo>
                    <a:pt x="1021" y="2531"/>
                  </a:lnTo>
                  <a:cubicBezTo>
                    <a:pt x="906" y="1687"/>
                    <a:pt x="906" y="844"/>
                    <a:pt x="1021" y="1"/>
                  </a:cubicBezTo>
                  <a:close/>
                </a:path>
              </a:pathLst>
            </a:custGeom>
            <a:solidFill>
              <a:srgbClr val="C250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198;p58">
              <a:extLst>
                <a:ext uri="{FF2B5EF4-FFF2-40B4-BE49-F238E27FC236}">
                  <a16:creationId xmlns:a16="http://schemas.microsoft.com/office/drawing/2014/main" id="{DCFEB93C-29D9-4FE2-ADDD-A9062116DE5C}"/>
                </a:ext>
              </a:extLst>
            </p:cNvPr>
            <p:cNvSpPr/>
            <p:nvPr/>
          </p:nvSpPr>
          <p:spPr>
            <a:xfrm>
              <a:off x="4132706" y="1218873"/>
              <a:ext cx="369373" cy="530423"/>
            </a:xfrm>
            <a:custGeom>
              <a:avLst/>
              <a:gdLst/>
              <a:ahLst/>
              <a:cxnLst/>
              <a:rect l="l" t="t" r="r" b="b"/>
              <a:pathLst>
                <a:path w="4399" h="6317" extrusionOk="0">
                  <a:moveTo>
                    <a:pt x="72" y="0"/>
                  </a:moveTo>
                  <a:cubicBezTo>
                    <a:pt x="36" y="0"/>
                    <a:pt x="1" y="32"/>
                    <a:pt x="1" y="72"/>
                  </a:cubicBezTo>
                  <a:lnTo>
                    <a:pt x="1" y="6246"/>
                  </a:lnTo>
                  <a:cubicBezTo>
                    <a:pt x="1" y="6285"/>
                    <a:pt x="36" y="6317"/>
                    <a:pt x="72" y="6317"/>
                  </a:cubicBezTo>
                  <a:lnTo>
                    <a:pt x="4399" y="6317"/>
                  </a:lnTo>
                  <a:lnTo>
                    <a:pt x="4399" y="0"/>
                  </a:lnTo>
                  <a:close/>
                </a:path>
              </a:pathLst>
            </a:custGeom>
            <a:solidFill>
              <a:srgbClr val="23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199;p58">
              <a:extLst>
                <a:ext uri="{FF2B5EF4-FFF2-40B4-BE49-F238E27FC236}">
                  <a16:creationId xmlns:a16="http://schemas.microsoft.com/office/drawing/2014/main" id="{5C803559-606B-4E86-80FD-8811DBC853E3}"/>
                </a:ext>
              </a:extLst>
            </p:cNvPr>
            <p:cNvSpPr/>
            <p:nvPr/>
          </p:nvSpPr>
          <p:spPr>
            <a:xfrm>
              <a:off x="4501992" y="1218873"/>
              <a:ext cx="907605" cy="530423"/>
            </a:xfrm>
            <a:custGeom>
              <a:avLst/>
              <a:gdLst/>
              <a:ahLst/>
              <a:cxnLst/>
              <a:rect l="l" t="t" r="r" b="b"/>
              <a:pathLst>
                <a:path w="10809" h="6317" extrusionOk="0">
                  <a:moveTo>
                    <a:pt x="1" y="0"/>
                  </a:moveTo>
                  <a:lnTo>
                    <a:pt x="1" y="6317"/>
                  </a:lnTo>
                  <a:lnTo>
                    <a:pt x="8336" y="6317"/>
                  </a:lnTo>
                  <a:cubicBezTo>
                    <a:pt x="9357" y="6317"/>
                    <a:pt x="10254" y="5633"/>
                    <a:pt x="10528" y="4648"/>
                  </a:cubicBezTo>
                  <a:lnTo>
                    <a:pt x="10538" y="4630"/>
                  </a:lnTo>
                  <a:cubicBezTo>
                    <a:pt x="10808" y="3662"/>
                    <a:pt x="10808" y="2632"/>
                    <a:pt x="10534" y="1665"/>
                  </a:cubicBezTo>
                  <a:cubicBezTo>
                    <a:pt x="10258" y="680"/>
                    <a:pt x="9362" y="0"/>
                    <a:pt x="8340" y="0"/>
                  </a:cubicBezTo>
                  <a:close/>
                </a:path>
              </a:pathLst>
            </a:custGeom>
            <a:solidFill>
              <a:srgbClr val="2C7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" name="Google Shape;2200;p58">
              <a:extLst>
                <a:ext uri="{FF2B5EF4-FFF2-40B4-BE49-F238E27FC236}">
                  <a16:creationId xmlns:a16="http://schemas.microsoft.com/office/drawing/2014/main" id="{80CBB242-0ACF-48BA-8A9C-B7BB16C8C395}"/>
                </a:ext>
              </a:extLst>
            </p:cNvPr>
            <p:cNvSpPr/>
            <p:nvPr/>
          </p:nvSpPr>
          <p:spPr>
            <a:xfrm>
              <a:off x="5069944" y="1273704"/>
              <a:ext cx="249048" cy="419250"/>
            </a:xfrm>
            <a:custGeom>
              <a:avLst/>
              <a:gdLst/>
              <a:ahLst/>
              <a:cxnLst/>
              <a:rect l="l" t="t" r="r" b="b"/>
              <a:pathLst>
                <a:path w="2966" h="4993" extrusionOk="0">
                  <a:moveTo>
                    <a:pt x="1" y="0"/>
                  </a:moveTo>
                  <a:lnTo>
                    <a:pt x="1" y="4993"/>
                  </a:lnTo>
                  <a:lnTo>
                    <a:pt x="2965" y="4513"/>
                  </a:lnTo>
                  <a:lnTo>
                    <a:pt x="2965" y="4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201;p58">
              <a:extLst>
                <a:ext uri="{FF2B5EF4-FFF2-40B4-BE49-F238E27FC236}">
                  <a16:creationId xmlns:a16="http://schemas.microsoft.com/office/drawing/2014/main" id="{58738BA9-C4B0-4799-8725-2D6C2C0AFEE8}"/>
                </a:ext>
              </a:extLst>
            </p:cNvPr>
            <p:cNvSpPr/>
            <p:nvPr/>
          </p:nvSpPr>
          <p:spPr>
            <a:xfrm>
              <a:off x="3983581" y="1246162"/>
              <a:ext cx="518499" cy="474081"/>
            </a:xfrm>
            <a:custGeom>
              <a:avLst/>
              <a:gdLst/>
              <a:ahLst/>
              <a:cxnLst/>
              <a:rect l="l" t="t" r="r" b="b"/>
              <a:pathLst>
                <a:path w="6175" h="5646" extrusionOk="0">
                  <a:moveTo>
                    <a:pt x="973" y="0"/>
                  </a:moveTo>
                  <a:cubicBezTo>
                    <a:pt x="627" y="0"/>
                    <a:pt x="334" y="248"/>
                    <a:pt x="272" y="586"/>
                  </a:cubicBezTo>
                  <a:cubicBezTo>
                    <a:pt x="1" y="2063"/>
                    <a:pt x="1" y="3581"/>
                    <a:pt x="272" y="5060"/>
                  </a:cubicBezTo>
                  <a:cubicBezTo>
                    <a:pt x="334" y="5396"/>
                    <a:pt x="627" y="5646"/>
                    <a:pt x="973" y="5646"/>
                  </a:cubicBezTo>
                  <a:lnTo>
                    <a:pt x="6175" y="5646"/>
                  </a:lnTo>
                  <a:lnTo>
                    <a:pt x="6175" y="0"/>
                  </a:lnTo>
                  <a:close/>
                </a:path>
              </a:pathLst>
            </a:custGeom>
            <a:solidFill>
              <a:srgbClr val="2C7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202;p58">
              <a:extLst>
                <a:ext uri="{FF2B5EF4-FFF2-40B4-BE49-F238E27FC236}">
                  <a16:creationId xmlns:a16="http://schemas.microsoft.com/office/drawing/2014/main" id="{51C83352-21F4-45D4-AC64-386386011A3B}"/>
                </a:ext>
              </a:extLst>
            </p:cNvPr>
            <p:cNvSpPr/>
            <p:nvPr/>
          </p:nvSpPr>
          <p:spPr>
            <a:xfrm>
              <a:off x="4020946" y="1280001"/>
              <a:ext cx="444692" cy="406235"/>
            </a:xfrm>
            <a:custGeom>
              <a:avLst/>
              <a:gdLst/>
              <a:ahLst/>
              <a:cxnLst/>
              <a:rect l="l" t="t" r="r" b="b"/>
              <a:pathLst>
                <a:path w="5296" h="4838" extrusionOk="0">
                  <a:moveTo>
                    <a:pt x="834" y="1"/>
                  </a:moveTo>
                  <a:cubicBezTo>
                    <a:pt x="537" y="1"/>
                    <a:pt x="289" y="214"/>
                    <a:pt x="236" y="503"/>
                  </a:cubicBezTo>
                  <a:cubicBezTo>
                    <a:pt x="0" y="1771"/>
                    <a:pt x="0" y="3068"/>
                    <a:pt x="236" y="4337"/>
                  </a:cubicBezTo>
                  <a:cubicBezTo>
                    <a:pt x="289" y="4625"/>
                    <a:pt x="537" y="4838"/>
                    <a:pt x="834" y="4838"/>
                  </a:cubicBezTo>
                  <a:lnTo>
                    <a:pt x="5295" y="4838"/>
                  </a:lnTo>
                  <a:lnTo>
                    <a:pt x="5295" y="1"/>
                  </a:lnTo>
                  <a:close/>
                </a:path>
              </a:pathLst>
            </a:custGeom>
            <a:solidFill>
              <a:srgbClr val="085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203;p58">
              <a:extLst>
                <a:ext uri="{FF2B5EF4-FFF2-40B4-BE49-F238E27FC236}">
                  <a16:creationId xmlns:a16="http://schemas.microsoft.com/office/drawing/2014/main" id="{86E178EC-95C9-44EE-B322-BD284E0727E5}"/>
                </a:ext>
              </a:extLst>
            </p:cNvPr>
            <p:cNvSpPr/>
            <p:nvPr/>
          </p:nvSpPr>
          <p:spPr>
            <a:xfrm>
              <a:off x="4501992" y="1262116"/>
              <a:ext cx="32579" cy="449226"/>
            </a:xfrm>
            <a:custGeom>
              <a:avLst/>
              <a:gdLst/>
              <a:ahLst/>
              <a:cxnLst/>
              <a:rect l="l" t="t" r="r" b="b"/>
              <a:pathLst>
                <a:path w="388" h="5350" extrusionOk="0">
                  <a:moveTo>
                    <a:pt x="1" y="1"/>
                  </a:moveTo>
                  <a:lnTo>
                    <a:pt x="1" y="5349"/>
                  </a:lnTo>
                  <a:lnTo>
                    <a:pt x="388" y="4896"/>
                  </a:lnTo>
                  <a:lnTo>
                    <a:pt x="388" y="38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204;p58">
              <a:extLst>
                <a:ext uri="{FF2B5EF4-FFF2-40B4-BE49-F238E27FC236}">
                  <a16:creationId xmlns:a16="http://schemas.microsoft.com/office/drawing/2014/main" id="{B11F2D69-23EF-4893-BE1E-E2F4A54D0FC5}"/>
                </a:ext>
              </a:extLst>
            </p:cNvPr>
            <p:cNvSpPr/>
            <p:nvPr/>
          </p:nvSpPr>
          <p:spPr>
            <a:xfrm>
              <a:off x="4738695" y="1338526"/>
              <a:ext cx="164828" cy="295985"/>
            </a:xfrm>
            <a:custGeom>
              <a:avLst/>
              <a:gdLst/>
              <a:ahLst/>
              <a:cxnLst/>
              <a:rect l="l" t="t" r="r" b="b"/>
              <a:pathLst>
                <a:path w="1963" h="3525" extrusionOk="0">
                  <a:moveTo>
                    <a:pt x="306" y="0"/>
                  </a:moveTo>
                  <a:cubicBezTo>
                    <a:pt x="138" y="0"/>
                    <a:pt x="0" y="138"/>
                    <a:pt x="0" y="306"/>
                  </a:cubicBezTo>
                  <a:lnTo>
                    <a:pt x="0" y="3218"/>
                  </a:lnTo>
                  <a:cubicBezTo>
                    <a:pt x="0" y="3391"/>
                    <a:pt x="138" y="3524"/>
                    <a:pt x="306" y="3524"/>
                  </a:cubicBezTo>
                  <a:lnTo>
                    <a:pt x="1656" y="3524"/>
                  </a:lnTo>
                  <a:cubicBezTo>
                    <a:pt x="1829" y="3524"/>
                    <a:pt x="1963" y="3391"/>
                    <a:pt x="1963" y="3218"/>
                  </a:cubicBezTo>
                  <a:lnTo>
                    <a:pt x="1963" y="306"/>
                  </a:lnTo>
                  <a:cubicBezTo>
                    <a:pt x="1963" y="138"/>
                    <a:pt x="1829" y="0"/>
                    <a:pt x="1656" y="0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205;p58">
              <a:extLst>
                <a:ext uri="{FF2B5EF4-FFF2-40B4-BE49-F238E27FC236}">
                  <a16:creationId xmlns:a16="http://schemas.microsoft.com/office/drawing/2014/main" id="{19A71C45-D372-497B-B727-A519AC5987F5}"/>
                </a:ext>
              </a:extLst>
            </p:cNvPr>
            <p:cNvSpPr/>
            <p:nvPr/>
          </p:nvSpPr>
          <p:spPr>
            <a:xfrm>
              <a:off x="4990176" y="1747025"/>
              <a:ext cx="21076" cy="32411"/>
            </a:xfrm>
            <a:custGeom>
              <a:avLst/>
              <a:gdLst/>
              <a:ahLst/>
              <a:cxnLst/>
              <a:rect l="l" t="t" r="r" b="b"/>
              <a:pathLst>
                <a:path w="251" h="386" extrusionOk="0">
                  <a:moveTo>
                    <a:pt x="1" y="0"/>
                  </a:moveTo>
                  <a:lnTo>
                    <a:pt x="1" y="386"/>
                  </a:lnTo>
                  <a:lnTo>
                    <a:pt x="250" y="386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23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206;p58">
              <a:extLst>
                <a:ext uri="{FF2B5EF4-FFF2-40B4-BE49-F238E27FC236}">
                  <a16:creationId xmlns:a16="http://schemas.microsoft.com/office/drawing/2014/main" id="{24682995-F13F-4E39-9320-20AB41203019}"/>
                </a:ext>
              </a:extLst>
            </p:cNvPr>
            <p:cNvSpPr/>
            <p:nvPr/>
          </p:nvSpPr>
          <p:spPr>
            <a:xfrm>
              <a:off x="4972291" y="1763399"/>
              <a:ext cx="53067" cy="78342"/>
            </a:xfrm>
            <a:custGeom>
              <a:avLst/>
              <a:gdLst/>
              <a:ahLst/>
              <a:cxnLst/>
              <a:rect l="l" t="t" r="r" b="b"/>
              <a:pathLst>
                <a:path w="632" h="933" extrusionOk="0">
                  <a:moveTo>
                    <a:pt x="1" y="0"/>
                  </a:moveTo>
                  <a:lnTo>
                    <a:pt x="1" y="932"/>
                  </a:lnTo>
                  <a:lnTo>
                    <a:pt x="551" y="932"/>
                  </a:lnTo>
                  <a:cubicBezTo>
                    <a:pt x="596" y="932"/>
                    <a:pt x="631" y="892"/>
                    <a:pt x="631" y="848"/>
                  </a:cubicBezTo>
                  <a:lnTo>
                    <a:pt x="631" y="40"/>
                  </a:lnTo>
                  <a:cubicBezTo>
                    <a:pt x="631" y="18"/>
                    <a:pt x="613" y="0"/>
                    <a:pt x="592" y="0"/>
                  </a:cubicBezTo>
                  <a:close/>
                </a:path>
              </a:pathLst>
            </a:custGeom>
            <a:solidFill>
              <a:srgbClr val="2C7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207;p58">
              <a:extLst>
                <a:ext uri="{FF2B5EF4-FFF2-40B4-BE49-F238E27FC236}">
                  <a16:creationId xmlns:a16="http://schemas.microsoft.com/office/drawing/2014/main" id="{A48B2E4E-5B71-4A47-B37A-596D07F980F7}"/>
                </a:ext>
              </a:extLst>
            </p:cNvPr>
            <p:cNvSpPr/>
            <p:nvPr/>
          </p:nvSpPr>
          <p:spPr>
            <a:xfrm>
              <a:off x="4930979" y="1271101"/>
              <a:ext cx="171881" cy="424120"/>
            </a:xfrm>
            <a:custGeom>
              <a:avLst/>
              <a:gdLst/>
              <a:ahLst/>
              <a:cxnLst/>
              <a:rect l="l" t="t" r="r" b="b"/>
              <a:pathLst>
                <a:path w="2047" h="5051" extrusionOk="0">
                  <a:moveTo>
                    <a:pt x="1785" y="0"/>
                  </a:moveTo>
                  <a:cubicBezTo>
                    <a:pt x="1190" y="93"/>
                    <a:pt x="595" y="187"/>
                    <a:pt x="1" y="279"/>
                  </a:cubicBezTo>
                  <a:cubicBezTo>
                    <a:pt x="236" y="1766"/>
                    <a:pt x="236" y="3284"/>
                    <a:pt x="1" y="4771"/>
                  </a:cubicBezTo>
                  <a:cubicBezTo>
                    <a:pt x="595" y="4864"/>
                    <a:pt x="1190" y="4958"/>
                    <a:pt x="1785" y="5050"/>
                  </a:cubicBezTo>
                  <a:cubicBezTo>
                    <a:pt x="2047" y="3378"/>
                    <a:pt x="2047" y="1674"/>
                    <a:pt x="1785" y="0"/>
                  </a:cubicBezTo>
                  <a:close/>
                </a:path>
              </a:pathLst>
            </a:custGeom>
            <a:solidFill>
              <a:srgbClr val="085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208;p58">
              <a:extLst>
                <a:ext uri="{FF2B5EF4-FFF2-40B4-BE49-F238E27FC236}">
                  <a16:creationId xmlns:a16="http://schemas.microsoft.com/office/drawing/2014/main" id="{383AF925-AFAC-4489-9806-CC91C602878F}"/>
                </a:ext>
              </a:extLst>
            </p:cNvPr>
            <p:cNvSpPr/>
            <p:nvPr/>
          </p:nvSpPr>
          <p:spPr>
            <a:xfrm>
              <a:off x="4738695" y="1359350"/>
              <a:ext cx="164828" cy="222262"/>
            </a:xfrm>
            <a:custGeom>
              <a:avLst/>
              <a:gdLst/>
              <a:ahLst/>
              <a:cxnLst/>
              <a:rect l="l" t="t" r="r" b="b"/>
              <a:pathLst>
                <a:path w="1963" h="2647" extrusionOk="0">
                  <a:moveTo>
                    <a:pt x="5" y="1"/>
                  </a:moveTo>
                  <a:cubicBezTo>
                    <a:pt x="0" y="19"/>
                    <a:pt x="0" y="37"/>
                    <a:pt x="0" y="58"/>
                  </a:cubicBezTo>
                  <a:lnTo>
                    <a:pt x="0" y="680"/>
                  </a:lnTo>
                  <a:lnTo>
                    <a:pt x="1963" y="2647"/>
                  </a:lnTo>
                  <a:lnTo>
                    <a:pt x="1963" y="1959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85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209;p58">
              <a:extLst>
                <a:ext uri="{FF2B5EF4-FFF2-40B4-BE49-F238E27FC236}">
                  <a16:creationId xmlns:a16="http://schemas.microsoft.com/office/drawing/2014/main" id="{F0B36658-4E37-4FF9-98F0-3CDFCA99237C}"/>
                </a:ext>
              </a:extLst>
            </p:cNvPr>
            <p:cNvSpPr/>
            <p:nvPr/>
          </p:nvSpPr>
          <p:spPr>
            <a:xfrm>
              <a:off x="4945505" y="1449614"/>
              <a:ext cx="146943" cy="199423"/>
            </a:xfrm>
            <a:custGeom>
              <a:avLst/>
              <a:gdLst/>
              <a:ahLst/>
              <a:cxnLst/>
              <a:rect l="l" t="t" r="r" b="b"/>
              <a:pathLst>
                <a:path w="1750" h="2375" extrusionOk="0">
                  <a:moveTo>
                    <a:pt x="0" y="0"/>
                  </a:moveTo>
                  <a:lnTo>
                    <a:pt x="0" y="0"/>
                  </a:lnTo>
                  <a:cubicBezTo>
                    <a:pt x="6" y="231"/>
                    <a:pt x="6" y="462"/>
                    <a:pt x="0" y="693"/>
                  </a:cubicBezTo>
                  <a:lnTo>
                    <a:pt x="1687" y="2375"/>
                  </a:lnTo>
                  <a:cubicBezTo>
                    <a:pt x="1714" y="2170"/>
                    <a:pt x="1731" y="1962"/>
                    <a:pt x="1749" y="175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210;p58">
              <a:extLst>
                <a:ext uri="{FF2B5EF4-FFF2-40B4-BE49-F238E27FC236}">
                  <a16:creationId xmlns:a16="http://schemas.microsoft.com/office/drawing/2014/main" id="{C9EEFAB7-CB71-48A6-A0BE-F76EDE0C4852}"/>
                </a:ext>
              </a:extLst>
            </p:cNvPr>
            <p:cNvSpPr/>
            <p:nvPr/>
          </p:nvSpPr>
          <p:spPr>
            <a:xfrm>
              <a:off x="4930979" y="1271101"/>
              <a:ext cx="170370" cy="307153"/>
            </a:xfrm>
            <a:custGeom>
              <a:avLst/>
              <a:gdLst/>
              <a:ahLst/>
              <a:cxnLst/>
              <a:rect l="l" t="t" r="r" b="b"/>
              <a:pathLst>
                <a:path w="2029" h="3658" extrusionOk="0">
                  <a:moveTo>
                    <a:pt x="1785" y="0"/>
                  </a:moveTo>
                  <a:cubicBezTo>
                    <a:pt x="1190" y="93"/>
                    <a:pt x="595" y="187"/>
                    <a:pt x="1" y="279"/>
                  </a:cubicBezTo>
                  <a:cubicBezTo>
                    <a:pt x="85" y="812"/>
                    <a:pt x="138" y="1345"/>
                    <a:pt x="165" y="1881"/>
                  </a:cubicBezTo>
                  <a:lnTo>
                    <a:pt x="1940" y="3657"/>
                  </a:lnTo>
                  <a:cubicBezTo>
                    <a:pt x="2029" y="2436"/>
                    <a:pt x="1976" y="1211"/>
                    <a:pt x="1785" y="0"/>
                  </a:cubicBez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211;p58">
              <a:extLst>
                <a:ext uri="{FF2B5EF4-FFF2-40B4-BE49-F238E27FC236}">
                  <a16:creationId xmlns:a16="http://schemas.microsoft.com/office/drawing/2014/main" id="{B2478551-575B-48BA-9268-2484D2E931D2}"/>
                </a:ext>
              </a:extLst>
            </p:cNvPr>
            <p:cNvSpPr/>
            <p:nvPr/>
          </p:nvSpPr>
          <p:spPr>
            <a:xfrm>
              <a:off x="4738695" y="1440210"/>
              <a:ext cx="164828" cy="181622"/>
            </a:xfrm>
            <a:custGeom>
              <a:avLst/>
              <a:gdLst/>
              <a:ahLst/>
              <a:cxnLst/>
              <a:rect l="l" t="t" r="r" b="b"/>
              <a:pathLst>
                <a:path w="1963" h="2163" extrusionOk="0">
                  <a:moveTo>
                    <a:pt x="0" y="1"/>
                  </a:moveTo>
                  <a:lnTo>
                    <a:pt x="0" y="236"/>
                  </a:lnTo>
                  <a:lnTo>
                    <a:pt x="1922" y="2163"/>
                  </a:lnTo>
                  <a:cubicBezTo>
                    <a:pt x="1949" y="2118"/>
                    <a:pt x="1963" y="2065"/>
                    <a:pt x="1963" y="2007"/>
                  </a:cubicBezTo>
                  <a:lnTo>
                    <a:pt x="1963" y="19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85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212;p58">
              <a:extLst>
                <a:ext uri="{FF2B5EF4-FFF2-40B4-BE49-F238E27FC236}">
                  <a16:creationId xmlns:a16="http://schemas.microsoft.com/office/drawing/2014/main" id="{B120309A-7933-4BD5-92C5-96A12EAE266D}"/>
                </a:ext>
              </a:extLst>
            </p:cNvPr>
            <p:cNvSpPr/>
            <p:nvPr/>
          </p:nvSpPr>
          <p:spPr>
            <a:xfrm>
              <a:off x="5087913" y="1303092"/>
              <a:ext cx="293298" cy="361984"/>
            </a:xfrm>
            <a:custGeom>
              <a:avLst/>
              <a:gdLst/>
              <a:ahLst/>
              <a:cxnLst/>
              <a:rect l="l" t="t" r="r" b="b"/>
              <a:pathLst>
                <a:path w="3493" h="4311" extrusionOk="0">
                  <a:moveTo>
                    <a:pt x="0" y="1"/>
                  </a:moveTo>
                  <a:cubicBezTo>
                    <a:pt x="0" y="1"/>
                    <a:pt x="94" y="1598"/>
                    <a:pt x="94" y="2145"/>
                  </a:cubicBezTo>
                  <a:cubicBezTo>
                    <a:pt x="94" y="2695"/>
                    <a:pt x="0" y="4310"/>
                    <a:pt x="0" y="4310"/>
                  </a:cubicBezTo>
                  <a:lnTo>
                    <a:pt x="2512" y="4222"/>
                  </a:lnTo>
                  <a:cubicBezTo>
                    <a:pt x="2774" y="4212"/>
                    <a:pt x="3005" y="4044"/>
                    <a:pt x="3093" y="3796"/>
                  </a:cubicBezTo>
                  <a:lnTo>
                    <a:pt x="3294" y="3231"/>
                  </a:lnTo>
                  <a:cubicBezTo>
                    <a:pt x="3493" y="2522"/>
                    <a:pt x="3489" y="1772"/>
                    <a:pt x="3289" y="1062"/>
                  </a:cubicBezTo>
                  <a:lnTo>
                    <a:pt x="3093" y="515"/>
                  </a:lnTo>
                  <a:cubicBezTo>
                    <a:pt x="3005" y="267"/>
                    <a:pt x="2774" y="99"/>
                    <a:pt x="2512" y="8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C7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213;p58">
              <a:extLst>
                <a:ext uri="{FF2B5EF4-FFF2-40B4-BE49-F238E27FC236}">
                  <a16:creationId xmlns:a16="http://schemas.microsoft.com/office/drawing/2014/main" id="{009E24F8-8E30-4772-A3B2-D210340FAC76}"/>
                </a:ext>
              </a:extLst>
            </p:cNvPr>
            <p:cNvSpPr/>
            <p:nvPr/>
          </p:nvSpPr>
          <p:spPr>
            <a:xfrm>
              <a:off x="5281373" y="1646937"/>
              <a:ext cx="89845" cy="85563"/>
            </a:xfrm>
            <a:custGeom>
              <a:avLst/>
              <a:gdLst/>
              <a:ahLst/>
              <a:cxnLst/>
              <a:rect l="l" t="t" r="r" b="b"/>
              <a:pathLst>
                <a:path w="1070" h="1019" extrusionOk="0">
                  <a:moveTo>
                    <a:pt x="943" y="1"/>
                  </a:moveTo>
                  <a:cubicBezTo>
                    <a:pt x="644" y="1"/>
                    <a:pt x="290" y="309"/>
                    <a:pt x="88" y="770"/>
                  </a:cubicBezTo>
                  <a:cubicBezTo>
                    <a:pt x="48" y="855"/>
                    <a:pt x="21" y="939"/>
                    <a:pt x="0" y="1019"/>
                  </a:cubicBezTo>
                  <a:cubicBezTo>
                    <a:pt x="453" y="814"/>
                    <a:pt x="830" y="464"/>
                    <a:pt x="1070" y="21"/>
                  </a:cubicBezTo>
                  <a:cubicBezTo>
                    <a:pt x="1029" y="7"/>
                    <a:pt x="987" y="1"/>
                    <a:pt x="943" y="1"/>
                  </a:cubicBezTo>
                  <a:close/>
                </a:path>
              </a:pathLst>
            </a:custGeom>
            <a:solidFill>
              <a:srgbClr val="70B6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214;p58">
              <a:extLst>
                <a:ext uri="{FF2B5EF4-FFF2-40B4-BE49-F238E27FC236}">
                  <a16:creationId xmlns:a16="http://schemas.microsoft.com/office/drawing/2014/main" id="{41B9B3A2-73D9-4D36-A142-36CCB2970985}"/>
                </a:ext>
              </a:extLst>
            </p:cNvPr>
            <p:cNvSpPr/>
            <p:nvPr/>
          </p:nvSpPr>
          <p:spPr>
            <a:xfrm>
              <a:off x="5281709" y="1692867"/>
              <a:ext cx="55586" cy="38961"/>
            </a:xfrm>
            <a:custGeom>
              <a:avLst/>
              <a:gdLst/>
              <a:ahLst/>
              <a:cxnLst/>
              <a:rect l="l" t="t" r="r" b="b"/>
              <a:pathLst>
                <a:path w="662" h="464" extrusionOk="0">
                  <a:moveTo>
                    <a:pt x="599" y="1"/>
                  </a:moveTo>
                  <a:lnTo>
                    <a:pt x="169" y="50"/>
                  </a:lnTo>
                  <a:cubicBezTo>
                    <a:pt x="138" y="107"/>
                    <a:pt x="111" y="166"/>
                    <a:pt x="84" y="223"/>
                  </a:cubicBezTo>
                  <a:cubicBezTo>
                    <a:pt x="49" y="303"/>
                    <a:pt x="23" y="383"/>
                    <a:pt x="0" y="463"/>
                  </a:cubicBezTo>
                  <a:cubicBezTo>
                    <a:pt x="244" y="347"/>
                    <a:pt x="470" y="193"/>
                    <a:pt x="662" y="1"/>
                  </a:cubicBezTo>
                  <a:close/>
                </a:path>
              </a:pathLst>
            </a:custGeom>
            <a:solidFill>
              <a:srgbClr val="DC99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215;p58">
              <a:extLst>
                <a:ext uri="{FF2B5EF4-FFF2-40B4-BE49-F238E27FC236}">
                  <a16:creationId xmlns:a16="http://schemas.microsoft.com/office/drawing/2014/main" id="{3EC0FA9C-90D3-415A-92D5-3CD476C376B3}"/>
                </a:ext>
              </a:extLst>
            </p:cNvPr>
            <p:cNvSpPr/>
            <p:nvPr/>
          </p:nvSpPr>
          <p:spPr>
            <a:xfrm>
              <a:off x="4558670" y="1689928"/>
              <a:ext cx="466691" cy="38121"/>
            </a:xfrm>
            <a:custGeom>
              <a:avLst/>
              <a:gdLst/>
              <a:ahLst/>
              <a:cxnLst/>
              <a:rect l="l" t="t" r="r" b="b"/>
              <a:pathLst>
                <a:path w="5558" h="454" extrusionOk="0">
                  <a:moveTo>
                    <a:pt x="227" y="1"/>
                  </a:moveTo>
                  <a:cubicBezTo>
                    <a:pt x="102" y="1"/>
                    <a:pt x="0" y="103"/>
                    <a:pt x="0" y="228"/>
                  </a:cubicBezTo>
                  <a:cubicBezTo>
                    <a:pt x="0" y="351"/>
                    <a:pt x="102" y="453"/>
                    <a:pt x="227" y="453"/>
                  </a:cubicBezTo>
                  <a:lnTo>
                    <a:pt x="5557" y="453"/>
                  </a:lnTo>
                  <a:lnTo>
                    <a:pt x="3884" y="1"/>
                  </a:ln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216;p58">
              <a:extLst>
                <a:ext uri="{FF2B5EF4-FFF2-40B4-BE49-F238E27FC236}">
                  <a16:creationId xmlns:a16="http://schemas.microsoft.com/office/drawing/2014/main" id="{7D2175B1-59C7-4E6E-8D88-FA5FD60A0008}"/>
                </a:ext>
              </a:extLst>
            </p:cNvPr>
            <p:cNvSpPr/>
            <p:nvPr/>
          </p:nvSpPr>
          <p:spPr>
            <a:xfrm>
              <a:off x="4769259" y="1689928"/>
              <a:ext cx="155844" cy="38121"/>
            </a:xfrm>
            <a:custGeom>
              <a:avLst/>
              <a:gdLst/>
              <a:ahLst/>
              <a:cxnLst/>
              <a:rect l="l" t="t" r="r" b="b"/>
              <a:pathLst>
                <a:path w="1856" h="454" extrusionOk="0">
                  <a:moveTo>
                    <a:pt x="493" y="1"/>
                  </a:moveTo>
                  <a:lnTo>
                    <a:pt x="1" y="453"/>
                  </a:lnTo>
                  <a:lnTo>
                    <a:pt x="1501" y="453"/>
                  </a:lnTo>
                  <a:lnTo>
                    <a:pt x="1855" y="130"/>
                  </a:lnTo>
                  <a:lnTo>
                    <a:pt x="1376" y="1"/>
                  </a:lnTo>
                  <a:close/>
                </a:path>
              </a:pathLst>
            </a:custGeom>
            <a:solidFill>
              <a:srgbClr val="085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217;p58">
              <a:extLst>
                <a:ext uri="{FF2B5EF4-FFF2-40B4-BE49-F238E27FC236}">
                  <a16:creationId xmlns:a16="http://schemas.microsoft.com/office/drawing/2014/main" id="{86AB7CA6-F149-45B5-830C-7E231CFDF85B}"/>
                </a:ext>
              </a:extLst>
            </p:cNvPr>
            <p:cNvSpPr/>
            <p:nvPr/>
          </p:nvSpPr>
          <p:spPr>
            <a:xfrm>
              <a:off x="4709642" y="1689928"/>
              <a:ext cx="72716" cy="38121"/>
            </a:xfrm>
            <a:custGeom>
              <a:avLst/>
              <a:gdLst/>
              <a:ahLst/>
              <a:cxnLst/>
              <a:rect l="l" t="t" r="r" b="b"/>
              <a:pathLst>
                <a:path w="866" h="454" extrusionOk="0">
                  <a:moveTo>
                    <a:pt x="492" y="1"/>
                  </a:moveTo>
                  <a:lnTo>
                    <a:pt x="0" y="453"/>
                  </a:lnTo>
                  <a:lnTo>
                    <a:pt x="373" y="453"/>
                  </a:lnTo>
                  <a:lnTo>
                    <a:pt x="865" y="1"/>
                  </a:lnTo>
                  <a:close/>
                </a:path>
              </a:pathLst>
            </a:custGeom>
            <a:solidFill>
              <a:srgbClr val="085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218;p58">
              <a:extLst>
                <a:ext uri="{FF2B5EF4-FFF2-40B4-BE49-F238E27FC236}">
                  <a16:creationId xmlns:a16="http://schemas.microsoft.com/office/drawing/2014/main" id="{F454EA06-ABCB-47BB-A34E-6968CE1AB3C5}"/>
                </a:ext>
              </a:extLst>
            </p:cNvPr>
            <p:cNvSpPr/>
            <p:nvPr/>
          </p:nvSpPr>
          <p:spPr>
            <a:xfrm>
              <a:off x="4501992" y="1436180"/>
              <a:ext cx="32579" cy="130150"/>
            </a:xfrm>
            <a:custGeom>
              <a:avLst/>
              <a:gdLst/>
              <a:ahLst/>
              <a:cxnLst/>
              <a:rect l="l" t="t" r="r" b="b"/>
              <a:pathLst>
                <a:path w="388" h="1550" extrusionOk="0">
                  <a:moveTo>
                    <a:pt x="1" y="1"/>
                  </a:moveTo>
                  <a:lnTo>
                    <a:pt x="1" y="1247"/>
                  </a:lnTo>
                  <a:lnTo>
                    <a:pt x="388" y="1550"/>
                  </a:lnTo>
                  <a:lnTo>
                    <a:pt x="388" y="2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85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219;p58">
              <a:extLst>
                <a:ext uri="{FF2B5EF4-FFF2-40B4-BE49-F238E27FC236}">
                  <a16:creationId xmlns:a16="http://schemas.microsoft.com/office/drawing/2014/main" id="{A54CBDE5-2C9B-4223-922B-4CE3D8571BF9}"/>
                </a:ext>
              </a:extLst>
            </p:cNvPr>
            <p:cNvSpPr/>
            <p:nvPr/>
          </p:nvSpPr>
          <p:spPr>
            <a:xfrm>
              <a:off x="4501992" y="1564397"/>
              <a:ext cx="32579" cy="63395"/>
            </a:xfrm>
            <a:custGeom>
              <a:avLst/>
              <a:gdLst/>
              <a:ahLst/>
              <a:cxnLst/>
              <a:rect l="l" t="t" r="r" b="b"/>
              <a:pathLst>
                <a:path w="388" h="755" extrusionOk="0">
                  <a:moveTo>
                    <a:pt x="1" y="0"/>
                  </a:moveTo>
                  <a:lnTo>
                    <a:pt x="1" y="457"/>
                  </a:lnTo>
                  <a:lnTo>
                    <a:pt x="388" y="754"/>
                  </a:lnTo>
                  <a:lnTo>
                    <a:pt x="388" y="29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85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220;p58">
              <a:extLst>
                <a:ext uri="{FF2B5EF4-FFF2-40B4-BE49-F238E27FC236}">
                  <a16:creationId xmlns:a16="http://schemas.microsoft.com/office/drawing/2014/main" id="{74EAAFF1-7A6D-4F8E-ACC8-3F5897448E4C}"/>
                </a:ext>
              </a:extLst>
            </p:cNvPr>
            <p:cNvSpPr/>
            <p:nvPr/>
          </p:nvSpPr>
          <p:spPr>
            <a:xfrm>
              <a:off x="4051846" y="1477911"/>
              <a:ext cx="379869" cy="10832"/>
            </a:xfrm>
            <a:custGeom>
              <a:avLst/>
              <a:gdLst/>
              <a:ahLst/>
              <a:cxnLst/>
              <a:rect l="l" t="t" r="r" b="b"/>
              <a:pathLst>
                <a:path w="4524" h="129" extrusionOk="0">
                  <a:moveTo>
                    <a:pt x="1" y="0"/>
                  </a:moveTo>
                  <a:lnTo>
                    <a:pt x="1" y="129"/>
                  </a:lnTo>
                  <a:lnTo>
                    <a:pt x="4524" y="129"/>
                  </a:lnTo>
                  <a:lnTo>
                    <a:pt x="4524" y="0"/>
                  </a:ln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221;p58">
              <a:extLst>
                <a:ext uri="{FF2B5EF4-FFF2-40B4-BE49-F238E27FC236}">
                  <a16:creationId xmlns:a16="http://schemas.microsoft.com/office/drawing/2014/main" id="{84D5B7B3-BDE1-48A0-B8C3-16C508D6EEBC}"/>
                </a:ext>
              </a:extLst>
            </p:cNvPr>
            <p:cNvSpPr/>
            <p:nvPr/>
          </p:nvSpPr>
          <p:spPr>
            <a:xfrm>
              <a:off x="4051846" y="1425348"/>
              <a:ext cx="379869" cy="10916"/>
            </a:xfrm>
            <a:custGeom>
              <a:avLst/>
              <a:gdLst/>
              <a:ahLst/>
              <a:cxnLst/>
              <a:rect l="l" t="t" r="r" b="b"/>
              <a:pathLst>
                <a:path w="4524" h="130" extrusionOk="0">
                  <a:moveTo>
                    <a:pt x="1" y="1"/>
                  </a:moveTo>
                  <a:lnTo>
                    <a:pt x="1" y="130"/>
                  </a:lnTo>
                  <a:lnTo>
                    <a:pt x="4524" y="130"/>
                  </a:lnTo>
                  <a:lnTo>
                    <a:pt x="4524" y="1"/>
                  </a:ln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222;p58">
              <a:extLst>
                <a:ext uri="{FF2B5EF4-FFF2-40B4-BE49-F238E27FC236}">
                  <a16:creationId xmlns:a16="http://schemas.microsoft.com/office/drawing/2014/main" id="{5E32499F-0109-4994-BD74-47799E4AD42E}"/>
                </a:ext>
              </a:extLst>
            </p:cNvPr>
            <p:cNvSpPr/>
            <p:nvPr/>
          </p:nvSpPr>
          <p:spPr>
            <a:xfrm>
              <a:off x="4057052" y="1373120"/>
              <a:ext cx="374663" cy="10916"/>
            </a:xfrm>
            <a:custGeom>
              <a:avLst/>
              <a:gdLst/>
              <a:ahLst/>
              <a:cxnLst/>
              <a:rect l="l" t="t" r="r" b="b"/>
              <a:pathLst>
                <a:path w="4462" h="130" extrusionOk="0">
                  <a:moveTo>
                    <a:pt x="0" y="1"/>
                  </a:moveTo>
                  <a:lnTo>
                    <a:pt x="0" y="130"/>
                  </a:lnTo>
                  <a:lnTo>
                    <a:pt x="4462" y="130"/>
                  </a:lnTo>
                  <a:lnTo>
                    <a:pt x="4462" y="1"/>
                  </a:ln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223;p58">
              <a:extLst>
                <a:ext uri="{FF2B5EF4-FFF2-40B4-BE49-F238E27FC236}">
                  <a16:creationId xmlns:a16="http://schemas.microsoft.com/office/drawing/2014/main" id="{C2BAAF44-EE9E-4F32-A614-F73B3A59A833}"/>
                </a:ext>
              </a:extLst>
            </p:cNvPr>
            <p:cNvSpPr/>
            <p:nvPr/>
          </p:nvSpPr>
          <p:spPr>
            <a:xfrm>
              <a:off x="4073425" y="1638876"/>
              <a:ext cx="358289" cy="2351"/>
            </a:xfrm>
            <a:custGeom>
              <a:avLst/>
              <a:gdLst/>
              <a:ahLst/>
              <a:cxnLst/>
              <a:rect l="l" t="t" r="r" b="b"/>
              <a:pathLst>
                <a:path w="4267" h="28" extrusionOk="0">
                  <a:moveTo>
                    <a:pt x="0" y="0"/>
                  </a:moveTo>
                  <a:lnTo>
                    <a:pt x="0" y="27"/>
                  </a:lnTo>
                  <a:lnTo>
                    <a:pt x="4267" y="27"/>
                  </a:lnTo>
                  <a:lnTo>
                    <a:pt x="4267" y="0"/>
                  </a:lnTo>
                  <a:close/>
                </a:path>
              </a:pathLst>
            </a:custGeom>
            <a:solidFill>
              <a:srgbClr val="4F54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224;p58">
              <a:extLst>
                <a:ext uri="{FF2B5EF4-FFF2-40B4-BE49-F238E27FC236}">
                  <a16:creationId xmlns:a16="http://schemas.microsoft.com/office/drawing/2014/main" id="{06017278-36D8-4326-97B1-6FA67677557B}"/>
                </a:ext>
              </a:extLst>
            </p:cNvPr>
            <p:cNvSpPr/>
            <p:nvPr/>
          </p:nvSpPr>
          <p:spPr>
            <a:xfrm>
              <a:off x="4057052" y="1582282"/>
              <a:ext cx="374663" cy="10916"/>
            </a:xfrm>
            <a:custGeom>
              <a:avLst/>
              <a:gdLst/>
              <a:ahLst/>
              <a:cxnLst/>
              <a:rect l="l" t="t" r="r" b="b"/>
              <a:pathLst>
                <a:path w="4462" h="130" extrusionOk="0">
                  <a:moveTo>
                    <a:pt x="0" y="0"/>
                  </a:moveTo>
                  <a:lnTo>
                    <a:pt x="0" y="129"/>
                  </a:lnTo>
                  <a:lnTo>
                    <a:pt x="4462" y="129"/>
                  </a:lnTo>
                  <a:lnTo>
                    <a:pt x="4462" y="0"/>
                  </a:ln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225;p58">
              <a:extLst>
                <a:ext uri="{FF2B5EF4-FFF2-40B4-BE49-F238E27FC236}">
                  <a16:creationId xmlns:a16="http://schemas.microsoft.com/office/drawing/2014/main" id="{CD91296D-3B49-4080-AB06-697B26B11C8E}"/>
                </a:ext>
              </a:extLst>
            </p:cNvPr>
            <p:cNvSpPr/>
            <p:nvPr/>
          </p:nvSpPr>
          <p:spPr>
            <a:xfrm>
              <a:off x="4051846" y="1530139"/>
              <a:ext cx="379869" cy="10748"/>
            </a:xfrm>
            <a:custGeom>
              <a:avLst/>
              <a:gdLst/>
              <a:ahLst/>
              <a:cxnLst/>
              <a:rect l="l" t="t" r="r" b="b"/>
              <a:pathLst>
                <a:path w="4524" h="128" extrusionOk="0">
                  <a:moveTo>
                    <a:pt x="1" y="0"/>
                  </a:moveTo>
                  <a:lnTo>
                    <a:pt x="1" y="128"/>
                  </a:lnTo>
                  <a:lnTo>
                    <a:pt x="4524" y="128"/>
                  </a:lnTo>
                  <a:lnTo>
                    <a:pt x="4524" y="0"/>
                  </a:ln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226;p58">
              <a:extLst>
                <a:ext uri="{FF2B5EF4-FFF2-40B4-BE49-F238E27FC236}">
                  <a16:creationId xmlns:a16="http://schemas.microsoft.com/office/drawing/2014/main" id="{75989394-0E18-4A90-991E-B1DAC214BA3D}"/>
                </a:ext>
              </a:extLst>
            </p:cNvPr>
            <p:cNvSpPr/>
            <p:nvPr/>
          </p:nvSpPr>
          <p:spPr>
            <a:xfrm>
              <a:off x="4038831" y="1280001"/>
              <a:ext cx="427898" cy="406235"/>
            </a:xfrm>
            <a:custGeom>
              <a:avLst/>
              <a:gdLst/>
              <a:ahLst/>
              <a:cxnLst/>
              <a:rect l="l" t="t" r="r" b="b"/>
              <a:pathLst>
                <a:path w="5096" h="4838" extrusionOk="0">
                  <a:moveTo>
                    <a:pt x="635" y="1"/>
                  </a:moveTo>
                  <a:cubicBezTo>
                    <a:pt x="338" y="1"/>
                    <a:pt x="89" y="214"/>
                    <a:pt x="35" y="503"/>
                  </a:cubicBezTo>
                  <a:cubicBezTo>
                    <a:pt x="23" y="569"/>
                    <a:pt x="9" y="640"/>
                    <a:pt x="0" y="706"/>
                  </a:cubicBezTo>
                  <a:lnTo>
                    <a:pt x="3577" y="706"/>
                  </a:lnTo>
                  <a:cubicBezTo>
                    <a:pt x="3995" y="706"/>
                    <a:pt x="4332" y="1044"/>
                    <a:pt x="4332" y="1456"/>
                  </a:cubicBezTo>
                  <a:lnTo>
                    <a:pt x="4332" y="3383"/>
                  </a:lnTo>
                  <a:cubicBezTo>
                    <a:pt x="4332" y="3795"/>
                    <a:pt x="3995" y="4133"/>
                    <a:pt x="3577" y="4133"/>
                  </a:cubicBezTo>
                  <a:lnTo>
                    <a:pt x="0" y="4133"/>
                  </a:lnTo>
                  <a:cubicBezTo>
                    <a:pt x="9" y="4199"/>
                    <a:pt x="23" y="4270"/>
                    <a:pt x="35" y="4337"/>
                  </a:cubicBezTo>
                  <a:cubicBezTo>
                    <a:pt x="89" y="4625"/>
                    <a:pt x="338" y="4838"/>
                    <a:pt x="635" y="4838"/>
                  </a:cubicBezTo>
                  <a:lnTo>
                    <a:pt x="5095" y="4838"/>
                  </a:lnTo>
                  <a:lnTo>
                    <a:pt x="5095" y="1"/>
                  </a:lnTo>
                  <a:close/>
                </a:path>
              </a:pathLst>
            </a:custGeom>
            <a:solidFill>
              <a:srgbClr val="264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227;p58">
              <a:extLst>
                <a:ext uri="{FF2B5EF4-FFF2-40B4-BE49-F238E27FC236}">
                  <a16:creationId xmlns:a16="http://schemas.microsoft.com/office/drawing/2014/main" id="{7BDA2F8F-EE1D-4026-9BC9-99A01F391AB2}"/>
                </a:ext>
              </a:extLst>
            </p:cNvPr>
            <p:cNvSpPr/>
            <p:nvPr/>
          </p:nvSpPr>
          <p:spPr>
            <a:xfrm>
              <a:off x="4558670" y="1338526"/>
              <a:ext cx="134684" cy="29137"/>
            </a:xfrm>
            <a:custGeom>
              <a:avLst/>
              <a:gdLst/>
              <a:ahLst/>
              <a:cxnLst/>
              <a:rect l="l" t="t" r="r" b="b"/>
              <a:pathLst>
                <a:path w="1604" h="347" extrusionOk="0">
                  <a:moveTo>
                    <a:pt x="0" y="0"/>
                  </a:moveTo>
                  <a:lnTo>
                    <a:pt x="0" y="347"/>
                  </a:lnTo>
                  <a:lnTo>
                    <a:pt x="1603" y="347"/>
                  </a:lnTo>
                  <a:lnTo>
                    <a:pt x="1603" y="0"/>
                  </a:lnTo>
                  <a:close/>
                </a:path>
              </a:pathLst>
            </a:custGeom>
            <a:solidFill>
              <a:srgbClr val="23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228;p58">
              <a:extLst>
                <a:ext uri="{FF2B5EF4-FFF2-40B4-BE49-F238E27FC236}">
                  <a16:creationId xmlns:a16="http://schemas.microsoft.com/office/drawing/2014/main" id="{5E9B44DE-EF75-479D-B894-88B743318056}"/>
                </a:ext>
              </a:extLst>
            </p:cNvPr>
            <p:cNvSpPr/>
            <p:nvPr/>
          </p:nvSpPr>
          <p:spPr>
            <a:xfrm>
              <a:off x="4558670" y="1405280"/>
              <a:ext cx="134684" cy="29137"/>
            </a:xfrm>
            <a:custGeom>
              <a:avLst/>
              <a:gdLst/>
              <a:ahLst/>
              <a:cxnLst/>
              <a:rect l="l" t="t" r="r" b="b"/>
              <a:pathLst>
                <a:path w="1604" h="347" extrusionOk="0">
                  <a:moveTo>
                    <a:pt x="0" y="0"/>
                  </a:moveTo>
                  <a:lnTo>
                    <a:pt x="0" y="346"/>
                  </a:lnTo>
                  <a:lnTo>
                    <a:pt x="1603" y="346"/>
                  </a:lnTo>
                  <a:lnTo>
                    <a:pt x="1603" y="0"/>
                  </a:lnTo>
                  <a:close/>
                </a:path>
              </a:pathLst>
            </a:custGeom>
            <a:solidFill>
              <a:srgbClr val="23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229;p58">
              <a:extLst>
                <a:ext uri="{FF2B5EF4-FFF2-40B4-BE49-F238E27FC236}">
                  <a16:creationId xmlns:a16="http://schemas.microsoft.com/office/drawing/2014/main" id="{FE0289E5-BBC5-4541-8A6A-AEC18B6BA409}"/>
                </a:ext>
              </a:extLst>
            </p:cNvPr>
            <p:cNvSpPr/>
            <p:nvPr/>
          </p:nvSpPr>
          <p:spPr>
            <a:xfrm>
              <a:off x="4558670" y="1471950"/>
              <a:ext cx="134684" cy="29137"/>
            </a:xfrm>
            <a:custGeom>
              <a:avLst/>
              <a:gdLst/>
              <a:ahLst/>
              <a:cxnLst/>
              <a:rect l="l" t="t" r="r" b="b"/>
              <a:pathLst>
                <a:path w="1604" h="347" extrusionOk="0">
                  <a:moveTo>
                    <a:pt x="0" y="1"/>
                  </a:moveTo>
                  <a:lnTo>
                    <a:pt x="0" y="347"/>
                  </a:lnTo>
                  <a:lnTo>
                    <a:pt x="1603" y="347"/>
                  </a:lnTo>
                  <a:lnTo>
                    <a:pt x="1603" y="1"/>
                  </a:lnTo>
                  <a:close/>
                </a:path>
              </a:pathLst>
            </a:custGeom>
            <a:solidFill>
              <a:srgbClr val="23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230;p58">
              <a:extLst>
                <a:ext uri="{FF2B5EF4-FFF2-40B4-BE49-F238E27FC236}">
                  <a16:creationId xmlns:a16="http://schemas.microsoft.com/office/drawing/2014/main" id="{76697003-771A-49D0-A717-8184BC43703C}"/>
                </a:ext>
              </a:extLst>
            </p:cNvPr>
            <p:cNvSpPr/>
            <p:nvPr/>
          </p:nvSpPr>
          <p:spPr>
            <a:xfrm>
              <a:off x="4558670" y="1538619"/>
              <a:ext cx="134684" cy="29137"/>
            </a:xfrm>
            <a:custGeom>
              <a:avLst/>
              <a:gdLst/>
              <a:ahLst/>
              <a:cxnLst/>
              <a:rect l="l" t="t" r="r" b="b"/>
              <a:pathLst>
                <a:path w="1604" h="347" extrusionOk="0">
                  <a:moveTo>
                    <a:pt x="0" y="0"/>
                  </a:moveTo>
                  <a:lnTo>
                    <a:pt x="0" y="347"/>
                  </a:lnTo>
                  <a:lnTo>
                    <a:pt x="1603" y="347"/>
                  </a:lnTo>
                  <a:lnTo>
                    <a:pt x="1603" y="0"/>
                  </a:lnTo>
                  <a:close/>
                </a:path>
              </a:pathLst>
            </a:custGeom>
            <a:solidFill>
              <a:srgbClr val="23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231;p58">
              <a:extLst>
                <a:ext uri="{FF2B5EF4-FFF2-40B4-BE49-F238E27FC236}">
                  <a16:creationId xmlns:a16="http://schemas.microsoft.com/office/drawing/2014/main" id="{8B5EE042-19BD-47D2-A350-A70961F51888}"/>
                </a:ext>
              </a:extLst>
            </p:cNvPr>
            <p:cNvSpPr/>
            <p:nvPr/>
          </p:nvSpPr>
          <p:spPr>
            <a:xfrm>
              <a:off x="4558670" y="1605373"/>
              <a:ext cx="134684" cy="29137"/>
            </a:xfrm>
            <a:custGeom>
              <a:avLst/>
              <a:gdLst/>
              <a:ahLst/>
              <a:cxnLst/>
              <a:rect l="l" t="t" r="r" b="b"/>
              <a:pathLst>
                <a:path w="1604" h="347" extrusionOk="0">
                  <a:moveTo>
                    <a:pt x="0" y="0"/>
                  </a:moveTo>
                  <a:lnTo>
                    <a:pt x="0" y="346"/>
                  </a:lnTo>
                  <a:lnTo>
                    <a:pt x="1603" y="346"/>
                  </a:lnTo>
                  <a:lnTo>
                    <a:pt x="1603" y="0"/>
                  </a:lnTo>
                  <a:close/>
                </a:path>
              </a:pathLst>
            </a:custGeom>
            <a:solidFill>
              <a:srgbClr val="23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8D5094D-59CE-4773-BA79-AA0302928674}"/>
              </a:ext>
            </a:extLst>
          </p:cNvPr>
          <p:cNvSpPr>
            <a:spLocks noGrp="1"/>
          </p:cNvSpPr>
          <p:nvPr>
            <p:ph type="ctrTitle" idx="8"/>
          </p:nvPr>
        </p:nvSpPr>
        <p:spPr/>
        <p:txBody>
          <a:bodyPr/>
          <a:lstStyle/>
          <a:p>
            <a:r>
              <a:rPr lang="en-US"/>
              <a:t>ANÁLISE</a:t>
            </a:r>
          </a:p>
        </p:txBody>
      </p:sp>
      <p:pic>
        <p:nvPicPr>
          <p:cNvPr id="16" name="Picture 15" descr="A picture containing chart&#10;&#10;Description automatically generated">
            <a:extLst>
              <a:ext uri="{FF2B5EF4-FFF2-40B4-BE49-F238E27FC236}">
                <a16:creationId xmlns:a16="http://schemas.microsoft.com/office/drawing/2014/main" id="{8A981741-370E-42D4-9D78-380515607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528" y="795286"/>
            <a:ext cx="3396944" cy="3552928"/>
          </a:xfrm>
          <a:prstGeom prst="rect">
            <a:avLst/>
          </a:prstGeom>
        </p:spPr>
      </p:pic>
      <p:sp>
        <p:nvSpPr>
          <p:cNvPr id="9" name="Google Shape;688;p32">
            <a:extLst>
              <a:ext uri="{FF2B5EF4-FFF2-40B4-BE49-F238E27FC236}">
                <a16:creationId xmlns:a16="http://schemas.microsoft.com/office/drawing/2014/main" id="{CF1841A9-B9D9-4C5B-9991-0FB92E422081}"/>
              </a:ext>
            </a:extLst>
          </p:cNvPr>
          <p:cNvSpPr txBox="1">
            <a:spLocks/>
          </p:cNvSpPr>
          <p:nvPr/>
        </p:nvSpPr>
        <p:spPr>
          <a:xfrm>
            <a:off x="2208150" y="4425732"/>
            <a:ext cx="4727700" cy="415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pt-PT" sz="1200"/>
              <a:t>Serão </a:t>
            </a:r>
            <a:r>
              <a:rPr lang="pt-PT" sz="900" i="1"/>
              <a:t>Gender, </a:t>
            </a:r>
            <a:r>
              <a:rPr lang="pt-PT" sz="900" i="1" err="1"/>
              <a:t>Company</a:t>
            </a:r>
            <a:r>
              <a:rPr lang="pt-PT" sz="900" i="1"/>
              <a:t> </a:t>
            </a:r>
            <a:r>
              <a:rPr lang="pt-PT" sz="900" i="1" err="1"/>
              <a:t>Type</a:t>
            </a:r>
            <a:r>
              <a:rPr lang="pt-PT" sz="900" i="1"/>
              <a:t>, WFH Setup </a:t>
            </a:r>
            <a:r>
              <a:rPr lang="pt-PT" sz="900" i="1" err="1"/>
              <a:t>Available</a:t>
            </a:r>
            <a:r>
              <a:rPr lang="pt-PT" sz="900" i="1"/>
              <a:t> </a:t>
            </a:r>
            <a:r>
              <a:rPr lang="pt-PT" sz="1200"/>
              <a:t>atributos dispensáveis?</a:t>
            </a:r>
          </a:p>
          <a:p>
            <a:pPr marL="0" indent="0" algn="l"/>
            <a:endParaRPr lang="pt-PT" sz="1200"/>
          </a:p>
          <a:p>
            <a:pPr marL="0" indent="0" algn="l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8241424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8D5094D-59CE-4773-BA79-AA0302928674}"/>
              </a:ext>
            </a:extLst>
          </p:cNvPr>
          <p:cNvSpPr>
            <a:spLocks noGrp="1"/>
          </p:cNvSpPr>
          <p:nvPr>
            <p:ph type="ctrTitle" idx="8"/>
          </p:nvPr>
        </p:nvSpPr>
        <p:spPr/>
        <p:txBody>
          <a:bodyPr/>
          <a:lstStyle/>
          <a:p>
            <a:r>
              <a:rPr lang="en-US"/>
              <a:t>ANÁLISE</a:t>
            </a:r>
          </a:p>
        </p:txBody>
      </p:sp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C475B564-8B01-4CD5-9783-65A3F7C3A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321" y="1537372"/>
            <a:ext cx="2983514" cy="2644687"/>
          </a:xfrm>
          <a:prstGeom prst="rect">
            <a:avLst/>
          </a:prstGeom>
        </p:spPr>
      </p:pic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FBF50259-95FE-46B3-81DC-212C28ECB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024" y="1532961"/>
            <a:ext cx="3058504" cy="2649098"/>
          </a:xfrm>
          <a:prstGeom prst="rect">
            <a:avLst/>
          </a:prstGeom>
        </p:spPr>
      </p:pic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810E6B80-74B1-438D-9BC1-9764A86E0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33" y="1532961"/>
            <a:ext cx="2774393" cy="264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591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DISTRIBUIÇÃO DO ATRIBUTO ALVO</a:t>
            </a:r>
            <a:endParaRPr lang="pt-PT" sz="30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E9647E4-81A2-440F-8BB5-BBEEE268D8F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03213" y="1400033"/>
            <a:ext cx="4032374" cy="261013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E1D5A81-E11D-4253-A775-1E62BDBA1D77}"/>
              </a:ext>
            </a:extLst>
          </p:cNvPr>
          <p:cNvSpPr txBox="1"/>
          <p:nvPr/>
        </p:nvSpPr>
        <p:spPr>
          <a:xfrm>
            <a:off x="5150644" y="1409415"/>
            <a:ext cx="3012281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PT" sz="1800">
                <a:solidFill>
                  <a:schemeClr val="bg1"/>
                </a:solidFill>
                <a:latin typeface="Maven Pro"/>
              </a:rPr>
              <a:t>Média: 0.45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PT" sz="1800">
                <a:solidFill>
                  <a:schemeClr val="bg1"/>
                </a:solidFill>
                <a:latin typeface="Maven Pro"/>
              </a:rPr>
              <a:t>Desvio </a:t>
            </a:r>
            <a:r>
              <a:rPr lang="pt-PT" sz="1800" err="1">
                <a:solidFill>
                  <a:schemeClr val="bg1"/>
                </a:solidFill>
                <a:latin typeface="Maven Pro"/>
              </a:rPr>
              <a:t>padr</a:t>
            </a:r>
            <a:r>
              <a:rPr lang="pt-PT" sz="1800">
                <a:solidFill>
                  <a:schemeClr val="bg1"/>
                </a:solidFill>
                <a:latin typeface="Maven Pro"/>
              </a:rPr>
              <a:t>.: 0.20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PT" sz="1800">
                <a:solidFill>
                  <a:schemeClr val="bg1"/>
                </a:solidFill>
                <a:latin typeface="Maven Pro"/>
              </a:rPr>
              <a:t>18590 entradas</a:t>
            </a:r>
            <a:endParaRPr lang="pt-PT" sz="1800">
              <a:solidFill>
                <a:schemeClr val="bg1"/>
              </a:solidFill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3138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2108100" y="1731376"/>
            <a:ext cx="3319383" cy="16799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TRATAMENTO DOS DADOS</a:t>
            </a:r>
          </a:p>
        </p:txBody>
      </p:sp>
      <p:sp>
        <p:nvSpPr>
          <p:cNvPr id="689" name="Google Shape;689;p32"/>
          <p:cNvSpPr/>
          <p:nvPr/>
        </p:nvSpPr>
        <p:spPr>
          <a:xfrm>
            <a:off x="5847194" y="1868575"/>
            <a:ext cx="1085100" cy="1085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99219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03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cxnSpLocks/>
          </p:cNvCxnSpPr>
          <p:nvPr/>
        </p:nvCxnSpPr>
        <p:spPr>
          <a:xfrm>
            <a:off x="6389719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688;p32">
            <a:extLst>
              <a:ext uri="{FF2B5EF4-FFF2-40B4-BE49-F238E27FC236}">
                <a16:creationId xmlns:a16="http://schemas.microsoft.com/office/drawing/2014/main" id="{2B3CCCC3-9195-4193-B2E2-0C92898D602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89698" y="3442675"/>
            <a:ext cx="5154730" cy="541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/>
              <a:t>Análise da Taxa de “</a:t>
            </a:r>
            <a:r>
              <a:rPr lang="pt-PT" sz="1800" dirty="0" err="1"/>
              <a:t>Burn</a:t>
            </a:r>
            <a:r>
              <a:rPr lang="pt-PT" sz="1800" dirty="0"/>
              <a:t> Out” dos Funcionários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794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S</a:t>
            </a:r>
            <a:r>
              <a:rPr lang="pt-PT" sz="3000"/>
              <a:t>ELEÇÃO DE ATRIBUTOS</a:t>
            </a:r>
          </a:p>
        </p:txBody>
      </p:sp>
      <p:graphicFrame>
        <p:nvGraphicFramePr>
          <p:cNvPr id="4" name="Google Shape;1243;p44">
            <a:extLst>
              <a:ext uri="{FF2B5EF4-FFF2-40B4-BE49-F238E27FC236}">
                <a16:creationId xmlns:a16="http://schemas.microsoft.com/office/drawing/2014/main" id="{7B6B3000-A929-4CE1-9CE3-18E14CB520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4312270"/>
              </p:ext>
            </p:extLst>
          </p:nvPr>
        </p:nvGraphicFramePr>
        <p:xfrm>
          <a:off x="502920" y="1992675"/>
          <a:ext cx="8138160" cy="1691550"/>
        </p:xfrm>
        <a:graphic>
          <a:graphicData uri="http://schemas.openxmlformats.org/drawingml/2006/table">
            <a:tbl>
              <a:tblPr>
                <a:noFill/>
                <a:tableStyleId>{038FD7D8-3C46-4C78-AA7E-D9128A60CBDA}</a:tableStyleId>
              </a:tblPr>
              <a:tblGrid>
                <a:gridCol w="2190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22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95495">
                  <a:extLst>
                    <a:ext uri="{9D8B030D-6E8A-4147-A177-3AD203B41FA5}">
                      <a16:colId xmlns:a16="http://schemas.microsoft.com/office/drawing/2014/main" val="3911414913"/>
                    </a:ext>
                  </a:extLst>
                </a:gridCol>
              </a:tblGrid>
              <a:tr h="2893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Atributo a remover</a:t>
                      </a:r>
                      <a:endParaRPr sz="18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Exemplo(s)</a:t>
                      </a:r>
                      <a:endParaRPr sz="18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err="1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Raciocínio</a:t>
                      </a:r>
                      <a:endParaRPr sz="18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600" err="1">
                          <a:solidFill>
                            <a:schemeClr val="accent4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Employee</a:t>
                      </a:r>
                      <a:r>
                        <a:rPr lang="pt-PT" sz="1600">
                          <a:solidFill>
                            <a:schemeClr val="accent4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 ID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100" b="0" i="0" u="none" strike="noStrike" cap="none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ea typeface="Arial"/>
                          <a:cs typeface="Arial"/>
                          <a:sym typeface="Arial"/>
                        </a:rPr>
                        <a:t>Ex: fffe390032003000</a:t>
                      </a:r>
                      <a:endParaRPr sz="1100">
                        <a:solidFill>
                          <a:schemeClr val="bg1"/>
                        </a:solidFill>
                        <a:latin typeface="Maven Pro" panose="020B0604020202020204" charset="0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bg1"/>
                          </a:solidFill>
                          <a:latin typeface="Maven Pro" panose="020B0604020202020204" charset="0"/>
                          <a:ea typeface="Maven Pro"/>
                          <a:cs typeface="Maven Pro"/>
                          <a:sym typeface="Maven Pro"/>
                        </a:rPr>
                        <a:t>ID é </a:t>
                      </a:r>
                      <a:r>
                        <a:rPr lang="en-US" sz="1100" err="1">
                          <a:solidFill>
                            <a:schemeClr val="bg1"/>
                          </a:solidFill>
                          <a:latin typeface="Maven Pro" panose="020B0604020202020204" charset="0"/>
                          <a:ea typeface="Maven Pro"/>
                          <a:cs typeface="Maven Pro"/>
                          <a:sym typeface="Maven Pro"/>
                        </a:rPr>
                        <a:t>único</a:t>
                      </a:r>
                      <a:r>
                        <a:rPr lang="en-US" sz="1100">
                          <a:solidFill>
                            <a:schemeClr val="bg1"/>
                          </a:solidFill>
                          <a:latin typeface="Maven Pro" panose="020B0604020202020204" charset="0"/>
                          <a:ea typeface="Maven Pro"/>
                          <a:cs typeface="Maven Pro"/>
                          <a:sym typeface="Maven Pro"/>
                        </a:rPr>
                        <a:t> a </a:t>
                      </a:r>
                      <a:r>
                        <a:rPr lang="en-US" sz="1100" err="1">
                          <a:solidFill>
                            <a:schemeClr val="bg1"/>
                          </a:solidFill>
                          <a:latin typeface="Maven Pro" panose="020B0604020202020204" charset="0"/>
                          <a:ea typeface="Maven Pro"/>
                          <a:cs typeface="Maven Pro"/>
                          <a:sym typeface="Maven Pro"/>
                        </a:rPr>
                        <a:t>cada</a:t>
                      </a:r>
                      <a:r>
                        <a:rPr lang="en-US" sz="1100">
                          <a:solidFill>
                            <a:schemeClr val="bg1"/>
                          </a:solidFill>
                          <a:latin typeface="Maven Pro" panose="020B0604020202020204" charset="0"/>
                          <a:ea typeface="Maven Pro"/>
                          <a:cs typeface="Maven Pro"/>
                          <a:sym typeface="Maven Pro"/>
                        </a:rPr>
                        <a:t> </a:t>
                      </a:r>
                      <a:r>
                        <a:rPr lang="en-US" sz="1100" err="1">
                          <a:solidFill>
                            <a:schemeClr val="bg1"/>
                          </a:solidFill>
                          <a:latin typeface="Maven Pro" panose="020B0604020202020204" charset="0"/>
                          <a:ea typeface="Maven Pro"/>
                          <a:cs typeface="Maven Pro"/>
                          <a:sym typeface="Maven Pro"/>
                        </a:rPr>
                        <a:t>funcionário</a:t>
                      </a:r>
                      <a:r>
                        <a:rPr lang="en-US" sz="1100">
                          <a:solidFill>
                            <a:schemeClr val="bg1"/>
                          </a:solidFill>
                          <a:latin typeface="Maven Pro" panose="020B0604020202020204" charset="0"/>
                          <a:ea typeface="Maven Pro"/>
                          <a:cs typeface="Maven Pro"/>
                          <a:sym typeface="Maven Pro"/>
                        </a:rPr>
                        <a:t>. </a:t>
                      </a:r>
                      <a:r>
                        <a:rPr lang="en-US" sz="1100" err="1">
                          <a:solidFill>
                            <a:schemeClr val="bg1"/>
                          </a:solidFill>
                          <a:latin typeface="Maven Pro" panose="020B0604020202020204" charset="0"/>
                          <a:ea typeface="Maven Pro"/>
                          <a:cs typeface="Maven Pro"/>
                          <a:sym typeface="Maven Pro"/>
                        </a:rPr>
                        <a:t>Não</a:t>
                      </a:r>
                      <a:r>
                        <a:rPr lang="en-US" sz="1100">
                          <a:solidFill>
                            <a:schemeClr val="bg1"/>
                          </a:solidFill>
                          <a:latin typeface="Maven Pro" panose="020B0604020202020204" charset="0"/>
                          <a:ea typeface="Maven Pro"/>
                          <a:cs typeface="Maven Pro"/>
                          <a:sym typeface="Maven Pro"/>
                        </a:rPr>
                        <a:t> </a:t>
                      </a:r>
                      <a:r>
                        <a:rPr lang="en-US" sz="1100" err="1">
                          <a:solidFill>
                            <a:schemeClr val="bg1"/>
                          </a:solidFill>
                          <a:latin typeface="Maven Pro" panose="020B0604020202020204" charset="0"/>
                          <a:ea typeface="Maven Pro"/>
                          <a:cs typeface="Maven Pro"/>
                          <a:sym typeface="Maven Pro"/>
                        </a:rPr>
                        <a:t>tem</a:t>
                      </a:r>
                      <a:r>
                        <a:rPr lang="en-US" sz="1100">
                          <a:solidFill>
                            <a:schemeClr val="bg1"/>
                          </a:solidFill>
                          <a:latin typeface="Maven Pro" panose="020B0604020202020204" charset="0"/>
                          <a:ea typeface="Maven Pro"/>
                          <a:cs typeface="Maven Pro"/>
                          <a:sym typeface="Maven Pro"/>
                        </a:rPr>
                        <a:t> </a:t>
                      </a:r>
                      <a:r>
                        <a:rPr lang="en-US" sz="1100" err="1">
                          <a:solidFill>
                            <a:schemeClr val="bg1"/>
                          </a:solidFill>
                          <a:latin typeface="Maven Pro" panose="020B0604020202020204" charset="0"/>
                          <a:ea typeface="Maven Pro"/>
                          <a:cs typeface="Maven Pro"/>
                          <a:sym typeface="Maven Pro"/>
                        </a:rPr>
                        <a:t>relevância</a:t>
                      </a:r>
                      <a:r>
                        <a:rPr lang="en-US" sz="1100">
                          <a:solidFill>
                            <a:schemeClr val="bg1"/>
                          </a:solidFill>
                          <a:latin typeface="Maven Pro" panose="020B0604020202020204" charset="0"/>
                          <a:ea typeface="Maven Pro"/>
                          <a:cs typeface="Maven Pro"/>
                          <a:sym typeface="Maven Pro"/>
                        </a:rPr>
                        <a:t> </a:t>
                      </a:r>
                      <a:r>
                        <a:rPr lang="en-US" sz="1100" err="1">
                          <a:solidFill>
                            <a:schemeClr val="bg1"/>
                          </a:solidFill>
                          <a:latin typeface="Maven Pro" panose="020B0604020202020204" charset="0"/>
                          <a:ea typeface="Maven Pro"/>
                          <a:cs typeface="Maven Pro"/>
                          <a:sym typeface="Maven Pro"/>
                        </a:rPr>
                        <a:t>estatística</a:t>
                      </a:r>
                      <a:r>
                        <a:rPr lang="en-US" sz="1100">
                          <a:solidFill>
                            <a:schemeClr val="bg1"/>
                          </a:solidFill>
                          <a:latin typeface="Maven Pro" panose="020B0604020202020204" charset="0"/>
                          <a:ea typeface="Maven Pro"/>
                          <a:cs typeface="Maven Pro"/>
                          <a:sym typeface="Maven Pro"/>
                        </a:rPr>
                        <a:t>. Pode </a:t>
                      </a:r>
                      <a:r>
                        <a:rPr lang="en-US" sz="1100" err="1">
                          <a:solidFill>
                            <a:schemeClr val="bg1"/>
                          </a:solidFill>
                          <a:latin typeface="Maven Pro" panose="020B0604020202020204" charset="0"/>
                          <a:ea typeface="Maven Pro"/>
                          <a:cs typeface="Maven Pro"/>
                          <a:sym typeface="Maven Pro"/>
                        </a:rPr>
                        <a:t>ainda</a:t>
                      </a:r>
                      <a:r>
                        <a:rPr lang="en-US" sz="1100">
                          <a:solidFill>
                            <a:schemeClr val="bg1"/>
                          </a:solidFill>
                          <a:latin typeface="Maven Pro" panose="020B0604020202020204" charset="0"/>
                          <a:ea typeface="Maven Pro"/>
                          <a:cs typeface="Maven Pro"/>
                          <a:sym typeface="Maven Pro"/>
                        </a:rPr>
                        <a:t> ser </a:t>
                      </a:r>
                      <a:r>
                        <a:rPr lang="en-US" sz="1100" err="1">
                          <a:solidFill>
                            <a:schemeClr val="bg1"/>
                          </a:solidFill>
                          <a:latin typeface="Maven Pro" panose="020B0604020202020204" charset="0"/>
                          <a:ea typeface="Maven Pro"/>
                          <a:cs typeface="Maven Pro"/>
                          <a:sym typeface="Maven Pro"/>
                        </a:rPr>
                        <a:t>utilizado</a:t>
                      </a:r>
                      <a:r>
                        <a:rPr lang="en-US" sz="1100">
                          <a:solidFill>
                            <a:schemeClr val="bg1"/>
                          </a:solidFill>
                          <a:latin typeface="Maven Pro" panose="020B0604020202020204" charset="0"/>
                          <a:ea typeface="Maven Pro"/>
                          <a:cs typeface="Maven Pro"/>
                          <a:sym typeface="Maven Pro"/>
                        </a:rPr>
                        <a:t> para identificação de um dado </a:t>
                      </a:r>
                      <a:r>
                        <a:rPr lang="en-US" sz="1100" err="1">
                          <a:solidFill>
                            <a:schemeClr val="bg1"/>
                          </a:solidFill>
                          <a:latin typeface="Maven Pro" panose="020B0604020202020204" charset="0"/>
                          <a:ea typeface="Maven Pro"/>
                          <a:cs typeface="Maven Pro"/>
                          <a:sym typeface="Maven Pro"/>
                        </a:rPr>
                        <a:t>trabalhador</a:t>
                      </a:r>
                      <a:r>
                        <a:rPr lang="en-US" sz="1100">
                          <a:solidFill>
                            <a:schemeClr val="bg1"/>
                          </a:solidFill>
                          <a:latin typeface="Maven Pro" panose="020B0604020202020204" charset="0"/>
                          <a:ea typeface="Maven Pro"/>
                          <a:cs typeface="Maven Pro"/>
                          <a:sym typeface="Maven Pro"/>
                        </a:rPr>
                        <a:t>.</a:t>
                      </a:r>
                      <a:endParaRPr sz="1100">
                        <a:solidFill>
                          <a:schemeClr val="bg1"/>
                        </a:solidFill>
                        <a:latin typeface="Maven Pro" panose="020B0604020202020204" charset="0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400">
                          <a:solidFill>
                            <a:schemeClr val="accent4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Date </a:t>
                      </a:r>
                      <a:r>
                        <a:rPr lang="pt-PT" sz="1400" err="1">
                          <a:solidFill>
                            <a:schemeClr val="accent4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of</a:t>
                      </a:r>
                      <a:r>
                        <a:rPr lang="pt-PT" sz="1400">
                          <a:solidFill>
                            <a:schemeClr val="accent4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 </a:t>
                      </a:r>
                      <a:r>
                        <a:rPr lang="pt-PT" sz="1400" err="1">
                          <a:solidFill>
                            <a:schemeClr val="accent4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Joining</a:t>
                      </a:r>
                      <a:endParaRPr lang="pt-PT" sz="1400">
                        <a:solidFill>
                          <a:schemeClr val="accent4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Ex: 2008-12-30</a:t>
                      </a:r>
                      <a:endParaRPr sz="11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5015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TRANSFORMAÇÕES </a:t>
            </a:r>
            <a:r>
              <a:rPr lang="pt-PT" sz="3000"/>
              <a:t>DE ATRIBUTOS</a:t>
            </a:r>
          </a:p>
        </p:txBody>
      </p:sp>
      <p:sp>
        <p:nvSpPr>
          <p:cNvPr id="11" name="Google Shape;1170;p42">
            <a:extLst>
              <a:ext uri="{FF2B5EF4-FFF2-40B4-BE49-F238E27FC236}">
                <a16:creationId xmlns:a16="http://schemas.microsoft.com/office/drawing/2014/main" id="{8DAF1B55-C97E-48C2-9FED-D85E71BBD75A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2926792" y="1072962"/>
            <a:ext cx="393609" cy="4747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9" name="Google Shape;1178;p42">
            <a:extLst>
              <a:ext uri="{FF2B5EF4-FFF2-40B4-BE49-F238E27FC236}">
                <a16:creationId xmlns:a16="http://schemas.microsoft.com/office/drawing/2014/main" id="{3536A5B7-7BEE-4701-A933-3082A4560B8E}"/>
              </a:ext>
            </a:extLst>
          </p:cNvPr>
          <p:cNvSpPr/>
          <p:nvPr/>
        </p:nvSpPr>
        <p:spPr>
          <a:xfrm>
            <a:off x="3288330" y="1508224"/>
            <a:ext cx="415500" cy="41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182;p42">
            <a:extLst>
              <a:ext uri="{FF2B5EF4-FFF2-40B4-BE49-F238E27FC236}">
                <a16:creationId xmlns:a16="http://schemas.microsoft.com/office/drawing/2014/main" id="{CB542462-8557-4988-B3D1-252FFDDB5CDA}"/>
              </a:ext>
            </a:extLst>
          </p:cNvPr>
          <p:cNvSpPr/>
          <p:nvPr/>
        </p:nvSpPr>
        <p:spPr>
          <a:xfrm>
            <a:off x="3288330" y="1005569"/>
            <a:ext cx="415500" cy="41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" name="Google Shape;1183;p42">
            <a:extLst>
              <a:ext uri="{FF2B5EF4-FFF2-40B4-BE49-F238E27FC236}">
                <a16:creationId xmlns:a16="http://schemas.microsoft.com/office/drawing/2014/main" id="{ED478E44-DAE6-4D1E-9F95-261414C0DE63}"/>
              </a:ext>
            </a:extLst>
          </p:cNvPr>
          <p:cNvCxnSpPr>
            <a:cxnSpLocks/>
            <a:stCxn id="139" idx="3"/>
            <a:endCxn id="152" idx="1"/>
          </p:cNvCxnSpPr>
          <p:nvPr/>
        </p:nvCxnSpPr>
        <p:spPr>
          <a:xfrm>
            <a:off x="2099382" y="1782952"/>
            <a:ext cx="821995" cy="52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25" name="Google Shape;1184;p42">
            <a:extLst>
              <a:ext uri="{FF2B5EF4-FFF2-40B4-BE49-F238E27FC236}">
                <a16:creationId xmlns:a16="http://schemas.microsoft.com/office/drawing/2014/main" id="{5580B94C-5425-4D26-B494-3E284DBC286E}"/>
              </a:ext>
            </a:extLst>
          </p:cNvPr>
          <p:cNvCxnSpPr>
            <a:cxnSpLocks/>
            <a:stCxn id="138" idx="3"/>
            <a:endCxn id="11" idx="1"/>
          </p:cNvCxnSpPr>
          <p:nvPr/>
        </p:nvCxnSpPr>
        <p:spPr>
          <a:xfrm flipV="1">
            <a:off x="2119714" y="1310323"/>
            <a:ext cx="807078" cy="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triangle" w="med" len="med"/>
          </a:ln>
        </p:spPr>
      </p:cxnSp>
      <p:grpSp>
        <p:nvGrpSpPr>
          <p:cNvPr id="26" name="Google Shape;1185;p42">
            <a:extLst>
              <a:ext uri="{FF2B5EF4-FFF2-40B4-BE49-F238E27FC236}">
                <a16:creationId xmlns:a16="http://schemas.microsoft.com/office/drawing/2014/main" id="{37D632FF-5D23-4263-9384-439A28CB300F}"/>
              </a:ext>
            </a:extLst>
          </p:cNvPr>
          <p:cNvGrpSpPr/>
          <p:nvPr/>
        </p:nvGrpSpPr>
        <p:grpSpPr>
          <a:xfrm>
            <a:off x="3363711" y="1539626"/>
            <a:ext cx="264813" cy="352693"/>
            <a:chOff x="6703732" y="3346936"/>
            <a:chExt cx="264813" cy="352693"/>
          </a:xfrm>
        </p:grpSpPr>
        <p:sp>
          <p:nvSpPr>
            <p:cNvPr id="27" name="Google Shape;1186;p42">
              <a:extLst>
                <a:ext uri="{FF2B5EF4-FFF2-40B4-BE49-F238E27FC236}">
                  <a16:creationId xmlns:a16="http://schemas.microsoft.com/office/drawing/2014/main" id="{815C8A85-1CE2-4806-8120-85B0D8D13C6C}"/>
                </a:ext>
              </a:extLst>
            </p:cNvPr>
            <p:cNvSpPr/>
            <p:nvPr/>
          </p:nvSpPr>
          <p:spPr>
            <a:xfrm>
              <a:off x="6797283" y="3468777"/>
              <a:ext cx="10581" cy="15872"/>
            </a:xfrm>
            <a:custGeom>
              <a:avLst/>
              <a:gdLst/>
              <a:ahLst/>
              <a:cxnLst/>
              <a:rect l="l" t="t" r="r" b="b"/>
              <a:pathLst>
                <a:path w="334" h="501" extrusionOk="0"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lnTo>
                    <a:pt x="0" y="345"/>
                  </a:lnTo>
                  <a:cubicBezTo>
                    <a:pt x="0" y="429"/>
                    <a:pt x="84" y="500"/>
                    <a:pt x="167" y="500"/>
                  </a:cubicBezTo>
                  <a:cubicBezTo>
                    <a:pt x="262" y="500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72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87;p42">
              <a:extLst>
                <a:ext uri="{FF2B5EF4-FFF2-40B4-BE49-F238E27FC236}">
                  <a16:creationId xmlns:a16="http://schemas.microsoft.com/office/drawing/2014/main" id="{C2DE5062-E40C-4CC9-A1A0-4411F9404285}"/>
                </a:ext>
              </a:extLst>
            </p:cNvPr>
            <p:cNvSpPr/>
            <p:nvPr/>
          </p:nvSpPr>
          <p:spPr>
            <a:xfrm>
              <a:off x="6863272" y="3468777"/>
              <a:ext cx="10613" cy="15872"/>
            </a:xfrm>
            <a:custGeom>
              <a:avLst/>
              <a:gdLst/>
              <a:ahLst/>
              <a:cxnLst/>
              <a:rect l="l" t="t" r="r" b="b"/>
              <a:pathLst>
                <a:path w="335" h="501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84" y="500"/>
                    <a:pt x="167" y="500"/>
                  </a:cubicBezTo>
                  <a:cubicBezTo>
                    <a:pt x="263" y="500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88;p42">
              <a:extLst>
                <a:ext uri="{FF2B5EF4-FFF2-40B4-BE49-F238E27FC236}">
                  <a16:creationId xmlns:a16="http://schemas.microsoft.com/office/drawing/2014/main" id="{D88B1B46-ED5C-40D1-9BE3-EB726FD60EEA}"/>
                </a:ext>
              </a:extLst>
            </p:cNvPr>
            <p:cNvSpPr/>
            <p:nvPr/>
          </p:nvSpPr>
          <p:spPr>
            <a:xfrm>
              <a:off x="6814231" y="3507712"/>
              <a:ext cx="43433" cy="15777"/>
            </a:xfrm>
            <a:custGeom>
              <a:avLst/>
              <a:gdLst/>
              <a:ahLst/>
              <a:cxnLst/>
              <a:rect l="l" t="t" r="r" b="b"/>
              <a:pathLst>
                <a:path w="1371" h="498" extrusionOk="0">
                  <a:moveTo>
                    <a:pt x="174" y="0"/>
                  </a:moveTo>
                  <a:cubicBezTo>
                    <a:pt x="132" y="0"/>
                    <a:pt x="90" y="15"/>
                    <a:pt x="60" y="45"/>
                  </a:cubicBezTo>
                  <a:cubicBezTo>
                    <a:pt x="1" y="105"/>
                    <a:pt x="1" y="212"/>
                    <a:pt x="60" y="271"/>
                  </a:cubicBezTo>
                  <a:cubicBezTo>
                    <a:pt x="203" y="402"/>
                    <a:pt x="441" y="497"/>
                    <a:pt x="703" y="497"/>
                  </a:cubicBezTo>
                  <a:cubicBezTo>
                    <a:pt x="953" y="497"/>
                    <a:pt x="1192" y="402"/>
                    <a:pt x="1346" y="271"/>
                  </a:cubicBezTo>
                  <a:cubicBezTo>
                    <a:pt x="1370" y="212"/>
                    <a:pt x="1370" y="105"/>
                    <a:pt x="1311" y="45"/>
                  </a:cubicBezTo>
                  <a:cubicBezTo>
                    <a:pt x="1281" y="15"/>
                    <a:pt x="1242" y="0"/>
                    <a:pt x="1203" y="0"/>
                  </a:cubicBezTo>
                  <a:cubicBezTo>
                    <a:pt x="1165" y="0"/>
                    <a:pt x="1126" y="15"/>
                    <a:pt x="1096" y="45"/>
                  </a:cubicBezTo>
                  <a:cubicBezTo>
                    <a:pt x="1037" y="105"/>
                    <a:pt x="882" y="188"/>
                    <a:pt x="692" y="188"/>
                  </a:cubicBezTo>
                  <a:cubicBezTo>
                    <a:pt x="477" y="188"/>
                    <a:pt x="346" y="105"/>
                    <a:pt x="287" y="45"/>
                  </a:cubicBezTo>
                  <a:cubicBezTo>
                    <a:pt x="257" y="15"/>
                    <a:pt x="215" y="0"/>
                    <a:pt x="1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89;p42">
              <a:extLst>
                <a:ext uri="{FF2B5EF4-FFF2-40B4-BE49-F238E27FC236}">
                  <a16:creationId xmlns:a16="http://schemas.microsoft.com/office/drawing/2014/main" id="{7E269FB5-CADE-4C3E-AC66-4B38255B3702}"/>
                </a:ext>
              </a:extLst>
            </p:cNvPr>
            <p:cNvSpPr/>
            <p:nvPr/>
          </p:nvSpPr>
          <p:spPr>
            <a:xfrm>
              <a:off x="6902143" y="3489876"/>
              <a:ext cx="32" cy="412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cubicBezTo>
                    <a:pt x="0" y="1"/>
                    <a:pt x="0" y="13"/>
                    <a:pt x="0" y="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90;p42">
              <a:extLst>
                <a:ext uri="{FF2B5EF4-FFF2-40B4-BE49-F238E27FC236}">
                  <a16:creationId xmlns:a16="http://schemas.microsoft.com/office/drawing/2014/main" id="{5B5EBAB5-5240-48B3-9ADD-9B3CC170AA4F}"/>
                </a:ext>
              </a:extLst>
            </p:cNvPr>
            <p:cNvSpPr/>
            <p:nvPr/>
          </p:nvSpPr>
          <p:spPr>
            <a:xfrm>
              <a:off x="6703732" y="3346936"/>
              <a:ext cx="264813" cy="352693"/>
            </a:xfrm>
            <a:custGeom>
              <a:avLst/>
              <a:gdLst/>
              <a:ahLst/>
              <a:cxnLst/>
              <a:rect l="l" t="t" r="r" b="b"/>
              <a:pathLst>
                <a:path w="8359" h="11133" extrusionOk="0">
                  <a:moveTo>
                    <a:pt x="4120" y="346"/>
                  </a:moveTo>
                  <a:cubicBezTo>
                    <a:pt x="5668" y="346"/>
                    <a:pt x="6918" y="1596"/>
                    <a:pt x="6918" y="3144"/>
                  </a:cubicBezTo>
                  <a:lnTo>
                    <a:pt x="6918" y="8081"/>
                  </a:lnTo>
                  <a:lnTo>
                    <a:pt x="6918" y="8081"/>
                  </a:lnTo>
                  <a:lnTo>
                    <a:pt x="6049" y="7787"/>
                  </a:lnTo>
                  <a:cubicBezTo>
                    <a:pt x="6037" y="7763"/>
                    <a:pt x="6037" y="7739"/>
                    <a:pt x="6013" y="7716"/>
                  </a:cubicBezTo>
                  <a:lnTo>
                    <a:pt x="5608" y="7311"/>
                  </a:lnTo>
                  <a:cubicBezTo>
                    <a:pt x="5537" y="7239"/>
                    <a:pt x="5442" y="7204"/>
                    <a:pt x="5358" y="7204"/>
                  </a:cubicBezTo>
                  <a:lnTo>
                    <a:pt x="5358" y="6608"/>
                  </a:lnTo>
                  <a:cubicBezTo>
                    <a:pt x="5727" y="6406"/>
                    <a:pt x="6037" y="6084"/>
                    <a:pt x="6251" y="5715"/>
                  </a:cubicBezTo>
                  <a:lnTo>
                    <a:pt x="6251" y="7299"/>
                  </a:lnTo>
                  <a:cubicBezTo>
                    <a:pt x="6251" y="7382"/>
                    <a:pt x="6323" y="7466"/>
                    <a:pt x="6406" y="7466"/>
                  </a:cubicBezTo>
                  <a:cubicBezTo>
                    <a:pt x="6501" y="7466"/>
                    <a:pt x="6573" y="7382"/>
                    <a:pt x="6573" y="7299"/>
                  </a:cubicBezTo>
                  <a:lnTo>
                    <a:pt x="6573" y="4144"/>
                  </a:lnTo>
                  <a:cubicBezTo>
                    <a:pt x="6573" y="3882"/>
                    <a:pt x="6394" y="3667"/>
                    <a:pt x="6144" y="3620"/>
                  </a:cubicBezTo>
                  <a:cubicBezTo>
                    <a:pt x="5858" y="3572"/>
                    <a:pt x="5108" y="3370"/>
                    <a:pt x="4418" y="2370"/>
                  </a:cubicBezTo>
                  <a:cubicBezTo>
                    <a:pt x="4358" y="2274"/>
                    <a:pt x="4251" y="2215"/>
                    <a:pt x="4132" y="2215"/>
                  </a:cubicBezTo>
                  <a:cubicBezTo>
                    <a:pt x="4025" y="2215"/>
                    <a:pt x="3918" y="2274"/>
                    <a:pt x="3846" y="2370"/>
                  </a:cubicBezTo>
                  <a:cubicBezTo>
                    <a:pt x="3739" y="2536"/>
                    <a:pt x="3608" y="2679"/>
                    <a:pt x="3477" y="2810"/>
                  </a:cubicBezTo>
                  <a:cubicBezTo>
                    <a:pt x="3418" y="2870"/>
                    <a:pt x="3418" y="2977"/>
                    <a:pt x="3489" y="3036"/>
                  </a:cubicBezTo>
                  <a:cubicBezTo>
                    <a:pt x="3517" y="3065"/>
                    <a:pt x="3557" y="3080"/>
                    <a:pt x="3596" y="3080"/>
                  </a:cubicBezTo>
                  <a:cubicBezTo>
                    <a:pt x="3640" y="3080"/>
                    <a:pt x="3684" y="3062"/>
                    <a:pt x="3715" y="3025"/>
                  </a:cubicBezTo>
                  <a:cubicBezTo>
                    <a:pt x="3858" y="2870"/>
                    <a:pt x="3977" y="2715"/>
                    <a:pt x="4120" y="2536"/>
                  </a:cubicBezTo>
                  <a:lnTo>
                    <a:pt x="4144" y="2536"/>
                  </a:lnTo>
                  <a:cubicBezTo>
                    <a:pt x="4299" y="2739"/>
                    <a:pt x="4537" y="3036"/>
                    <a:pt x="4846" y="3322"/>
                  </a:cubicBezTo>
                  <a:cubicBezTo>
                    <a:pt x="5227" y="3656"/>
                    <a:pt x="5644" y="3858"/>
                    <a:pt x="6085" y="3929"/>
                  </a:cubicBezTo>
                  <a:cubicBezTo>
                    <a:pt x="6168" y="3953"/>
                    <a:pt x="6227" y="4037"/>
                    <a:pt x="6227" y="4120"/>
                  </a:cubicBezTo>
                  <a:lnTo>
                    <a:pt x="6227" y="4501"/>
                  </a:lnTo>
                  <a:cubicBezTo>
                    <a:pt x="6227" y="5656"/>
                    <a:pt x="5287" y="6596"/>
                    <a:pt x="4132" y="6596"/>
                  </a:cubicBezTo>
                  <a:cubicBezTo>
                    <a:pt x="2965" y="6596"/>
                    <a:pt x="2036" y="5656"/>
                    <a:pt x="2036" y="4513"/>
                  </a:cubicBezTo>
                  <a:lnTo>
                    <a:pt x="2036" y="4144"/>
                  </a:lnTo>
                  <a:cubicBezTo>
                    <a:pt x="2036" y="4048"/>
                    <a:pt x="2096" y="3965"/>
                    <a:pt x="2179" y="3953"/>
                  </a:cubicBezTo>
                  <a:cubicBezTo>
                    <a:pt x="2525" y="3894"/>
                    <a:pt x="2846" y="3751"/>
                    <a:pt x="3179" y="3537"/>
                  </a:cubicBezTo>
                  <a:cubicBezTo>
                    <a:pt x="3251" y="3489"/>
                    <a:pt x="3263" y="3382"/>
                    <a:pt x="3227" y="3310"/>
                  </a:cubicBezTo>
                  <a:cubicBezTo>
                    <a:pt x="3196" y="3264"/>
                    <a:pt x="3141" y="3238"/>
                    <a:pt x="3086" y="3238"/>
                  </a:cubicBezTo>
                  <a:cubicBezTo>
                    <a:pt x="3056" y="3238"/>
                    <a:pt x="3026" y="3246"/>
                    <a:pt x="3001" y="3263"/>
                  </a:cubicBezTo>
                  <a:cubicBezTo>
                    <a:pt x="2715" y="3453"/>
                    <a:pt x="2429" y="3572"/>
                    <a:pt x="2132" y="3632"/>
                  </a:cubicBezTo>
                  <a:cubicBezTo>
                    <a:pt x="1894" y="3679"/>
                    <a:pt x="1703" y="3894"/>
                    <a:pt x="1703" y="4156"/>
                  </a:cubicBezTo>
                  <a:lnTo>
                    <a:pt x="1703" y="7311"/>
                  </a:lnTo>
                  <a:cubicBezTo>
                    <a:pt x="1703" y="7406"/>
                    <a:pt x="1774" y="7477"/>
                    <a:pt x="1870" y="7477"/>
                  </a:cubicBezTo>
                  <a:cubicBezTo>
                    <a:pt x="1953" y="7477"/>
                    <a:pt x="2036" y="7406"/>
                    <a:pt x="2036" y="7311"/>
                  </a:cubicBezTo>
                  <a:lnTo>
                    <a:pt x="2036" y="5739"/>
                  </a:lnTo>
                  <a:cubicBezTo>
                    <a:pt x="2239" y="6108"/>
                    <a:pt x="2548" y="6418"/>
                    <a:pt x="2929" y="6632"/>
                  </a:cubicBezTo>
                  <a:lnTo>
                    <a:pt x="2929" y="7227"/>
                  </a:lnTo>
                  <a:cubicBezTo>
                    <a:pt x="2834" y="7227"/>
                    <a:pt x="2751" y="7251"/>
                    <a:pt x="2667" y="7323"/>
                  </a:cubicBezTo>
                  <a:lnTo>
                    <a:pt x="2275" y="7728"/>
                  </a:lnTo>
                  <a:cubicBezTo>
                    <a:pt x="2251" y="7739"/>
                    <a:pt x="2239" y="7775"/>
                    <a:pt x="2227" y="7799"/>
                  </a:cubicBezTo>
                  <a:lnTo>
                    <a:pt x="1322" y="8120"/>
                  </a:lnTo>
                  <a:lnTo>
                    <a:pt x="1322" y="3144"/>
                  </a:lnTo>
                  <a:cubicBezTo>
                    <a:pt x="1322" y="1596"/>
                    <a:pt x="2572" y="346"/>
                    <a:pt x="4120" y="346"/>
                  </a:cubicBezTo>
                  <a:close/>
                  <a:moveTo>
                    <a:pt x="5037" y="6787"/>
                  </a:moveTo>
                  <a:lnTo>
                    <a:pt x="5037" y="7418"/>
                  </a:lnTo>
                  <a:lnTo>
                    <a:pt x="4168" y="8299"/>
                  </a:lnTo>
                  <a:lnTo>
                    <a:pt x="3287" y="7418"/>
                  </a:lnTo>
                  <a:lnTo>
                    <a:pt x="3287" y="6787"/>
                  </a:lnTo>
                  <a:cubicBezTo>
                    <a:pt x="3548" y="6894"/>
                    <a:pt x="3846" y="6954"/>
                    <a:pt x="4168" y="6954"/>
                  </a:cubicBezTo>
                  <a:cubicBezTo>
                    <a:pt x="4477" y="6954"/>
                    <a:pt x="4775" y="6894"/>
                    <a:pt x="5037" y="6787"/>
                  </a:cubicBezTo>
                  <a:close/>
                  <a:moveTo>
                    <a:pt x="2953" y="7549"/>
                  </a:moveTo>
                  <a:lnTo>
                    <a:pt x="3929" y="8513"/>
                  </a:lnTo>
                  <a:lnTo>
                    <a:pt x="3191" y="9132"/>
                  </a:lnTo>
                  <a:lnTo>
                    <a:pt x="3167" y="9132"/>
                  </a:lnTo>
                  <a:lnTo>
                    <a:pt x="2620" y="7882"/>
                  </a:lnTo>
                  <a:lnTo>
                    <a:pt x="2941" y="7549"/>
                  </a:lnTo>
                  <a:close/>
                  <a:moveTo>
                    <a:pt x="5346" y="7561"/>
                  </a:moveTo>
                  <a:lnTo>
                    <a:pt x="5680" y="7894"/>
                  </a:lnTo>
                  <a:lnTo>
                    <a:pt x="5644" y="7966"/>
                  </a:lnTo>
                  <a:cubicBezTo>
                    <a:pt x="5620" y="8061"/>
                    <a:pt x="5644" y="8144"/>
                    <a:pt x="5739" y="8168"/>
                  </a:cubicBezTo>
                  <a:cubicBezTo>
                    <a:pt x="5759" y="8178"/>
                    <a:pt x="5782" y="8183"/>
                    <a:pt x="5804" y="8183"/>
                  </a:cubicBezTo>
                  <a:cubicBezTo>
                    <a:pt x="5860" y="8183"/>
                    <a:pt x="5916" y="8155"/>
                    <a:pt x="5942" y="8120"/>
                  </a:cubicBezTo>
                  <a:lnTo>
                    <a:pt x="6180" y="8192"/>
                  </a:lnTo>
                  <a:lnTo>
                    <a:pt x="6168" y="8359"/>
                  </a:lnTo>
                  <a:cubicBezTo>
                    <a:pt x="6037" y="9347"/>
                    <a:pt x="5180" y="10109"/>
                    <a:pt x="4168" y="10109"/>
                  </a:cubicBezTo>
                  <a:cubicBezTo>
                    <a:pt x="3156" y="10109"/>
                    <a:pt x="2286" y="9347"/>
                    <a:pt x="2155" y="8359"/>
                  </a:cubicBezTo>
                  <a:lnTo>
                    <a:pt x="2120" y="8168"/>
                  </a:lnTo>
                  <a:lnTo>
                    <a:pt x="2346" y="8097"/>
                  </a:lnTo>
                  <a:lnTo>
                    <a:pt x="2870" y="9263"/>
                  </a:lnTo>
                  <a:cubicBezTo>
                    <a:pt x="2917" y="9359"/>
                    <a:pt x="3001" y="9418"/>
                    <a:pt x="3108" y="9454"/>
                  </a:cubicBezTo>
                  <a:cubicBezTo>
                    <a:pt x="3132" y="9454"/>
                    <a:pt x="3156" y="9466"/>
                    <a:pt x="3179" y="9466"/>
                  </a:cubicBezTo>
                  <a:cubicBezTo>
                    <a:pt x="3251" y="9466"/>
                    <a:pt x="3334" y="9442"/>
                    <a:pt x="3394" y="9394"/>
                  </a:cubicBezTo>
                  <a:lnTo>
                    <a:pt x="4144" y="8751"/>
                  </a:lnTo>
                  <a:lnTo>
                    <a:pt x="4906" y="9394"/>
                  </a:lnTo>
                  <a:cubicBezTo>
                    <a:pt x="4965" y="9442"/>
                    <a:pt x="5037" y="9466"/>
                    <a:pt x="5120" y="9466"/>
                  </a:cubicBezTo>
                  <a:cubicBezTo>
                    <a:pt x="5144" y="9466"/>
                    <a:pt x="5156" y="9466"/>
                    <a:pt x="5192" y="9454"/>
                  </a:cubicBezTo>
                  <a:cubicBezTo>
                    <a:pt x="5299" y="9418"/>
                    <a:pt x="5382" y="9359"/>
                    <a:pt x="5430" y="9263"/>
                  </a:cubicBezTo>
                  <a:lnTo>
                    <a:pt x="5680" y="8704"/>
                  </a:lnTo>
                  <a:cubicBezTo>
                    <a:pt x="5715" y="8620"/>
                    <a:pt x="5680" y="8525"/>
                    <a:pt x="5596" y="8501"/>
                  </a:cubicBezTo>
                  <a:cubicBezTo>
                    <a:pt x="5571" y="8492"/>
                    <a:pt x="5547" y="8488"/>
                    <a:pt x="5525" y="8488"/>
                  </a:cubicBezTo>
                  <a:cubicBezTo>
                    <a:pt x="5461" y="8488"/>
                    <a:pt x="5408" y="8523"/>
                    <a:pt x="5382" y="8585"/>
                  </a:cubicBezTo>
                  <a:lnTo>
                    <a:pt x="5132" y="9144"/>
                  </a:lnTo>
                  <a:lnTo>
                    <a:pt x="5096" y="9144"/>
                  </a:lnTo>
                  <a:lnTo>
                    <a:pt x="4370" y="8525"/>
                  </a:lnTo>
                  <a:lnTo>
                    <a:pt x="5334" y="7561"/>
                  </a:lnTo>
                  <a:close/>
                  <a:moveTo>
                    <a:pt x="4168" y="0"/>
                  </a:moveTo>
                  <a:cubicBezTo>
                    <a:pt x="2441" y="0"/>
                    <a:pt x="1036" y="1405"/>
                    <a:pt x="1036" y="3132"/>
                  </a:cubicBezTo>
                  <a:lnTo>
                    <a:pt x="1036" y="8216"/>
                  </a:lnTo>
                  <a:lnTo>
                    <a:pt x="798" y="8311"/>
                  </a:lnTo>
                  <a:cubicBezTo>
                    <a:pt x="322" y="8478"/>
                    <a:pt x="0" y="8930"/>
                    <a:pt x="0" y="9454"/>
                  </a:cubicBezTo>
                  <a:lnTo>
                    <a:pt x="0" y="10978"/>
                  </a:lnTo>
                  <a:cubicBezTo>
                    <a:pt x="0" y="11061"/>
                    <a:pt x="72" y="11133"/>
                    <a:pt x="155" y="11133"/>
                  </a:cubicBezTo>
                  <a:cubicBezTo>
                    <a:pt x="250" y="11133"/>
                    <a:pt x="322" y="11061"/>
                    <a:pt x="322" y="10978"/>
                  </a:cubicBezTo>
                  <a:lnTo>
                    <a:pt x="322" y="9454"/>
                  </a:lnTo>
                  <a:cubicBezTo>
                    <a:pt x="322" y="9347"/>
                    <a:pt x="334" y="9252"/>
                    <a:pt x="381" y="9144"/>
                  </a:cubicBezTo>
                  <a:lnTo>
                    <a:pt x="1203" y="9847"/>
                  </a:lnTo>
                  <a:cubicBezTo>
                    <a:pt x="1322" y="9942"/>
                    <a:pt x="1393" y="10097"/>
                    <a:pt x="1393" y="10240"/>
                  </a:cubicBezTo>
                  <a:lnTo>
                    <a:pt x="1393" y="10978"/>
                  </a:lnTo>
                  <a:cubicBezTo>
                    <a:pt x="1393" y="11061"/>
                    <a:pt x="1465" y="11133"/>
                    <a:pt x="1560" y="11133"/>
                  </a:cubicBezTo>
                  <a:cubicBezTo>
                    <a:pt x="1643" y="11133"/>
                    <a:pt x="1715" y="11061"/>
                    <a:pt x="1715" y="10978"/>
                  </a:cubicBezTo>
                  <a:lnTo>
                    <a:pt x="1715" y="10240"/>
                  </a:lnTo>
                  <a:cubicBezTo>
                    <a:pt x="1715" y="9990"/>
                    <a:pt x="1620" y="9752"/>
                    <a:pt x="1417" y="9585"/>
                  </a:cubicBezTo>
                  <a:lnTo>
                    <a:pt x="560" y="8847"/>
                  </a:lnTo>
                  <a:cubicBezTo>
                    <a:pt x="643" y="8740"/>
                    <a:pt x="786" y="8656"/>
                    <a:pt x="917" y="8609"/>
                  </a:cubicBezTo>
                  <a:lnTo>
                    <a:pt x="1822" y="8275"/>
                  </a:lnTo>
                  <a:lnTo>
                    <a:pt x="1834" y="8382"/>
                  </a:lnTo>
                  <a:cubicBezTo>
                    <a:pt x="1917" y="8954"/>
                    <a:pt x="2191" y="9466"/>
                    <a:pt x="2632" y="9847"/>
                  </a:cubicBezTo>
                  <a:cubicBezTo>
                    <a:pt x="3060" y="10216"/>
                    <a:pt x="3608" y="10418"/>
                    <a:pt x="4180" y="10418"/>
                  </a:cubicBezTo>
                  <a:cubicBezTo>
                    <a:pt x="4739" y="10418"/>
                    <a:pt x="5287" y="10216"/>
                    <a:pt x="5727" y="9847"/>
                  </a:cubicBezTo>
                  <a:cubicBezTo>
                    <a:pt x="6156" y="9466"/>
                    <a:pt x="6430" y="8954"/>
                    <a:pt x="6513" y="8382"/>
                  </a:cubicBezTo>
                  <a:lnTo>
                    <a:pt x="6525" y="8275"/>
                  </a:lnTo>
                  <a:lnTo>
                    <a:pt x="7430" y="8609"/>
                  </a:lnTo>
                  <a:cubicBezTo>
                    <a:pt x="7573" y="8656"/>
                    <a:pt x="7704" y="8740"/>
                    <a:pt x="7787" y="8847"/>
                  </a:cubicBezTo>
                  <a:lnTo>
                    <a:pt x="6930" y="9585"/>
                  </a:lnTo>
                  <a:cubicBezTo>
                    <a:pt x="6739" y="9752"/>
                    <a:pt x="6632" y="9990"/>
                    <a:pt x="6632" y="10240"/>
                  </a:cubicBezTo>
                  <a:lnTo>
                    <a:pt x="6632" y="10978"/>
                  </a:lnTo>
                  <a:cubicBezTo>
                    <a:pt x="6632" y="11061"/>
                    <a:pt x="6704" y="11133"/>
                    <a:pt x="6799" y="11133"/>
                  </a:cubicBezTo>
                  <a:cubicBezTo>
                    <a:pt x="6882" y="11133"/>
                    <a:pt x="6954" y="11061"/>
                    <a:pt x="6954" y="10978"/>
                  </a:cubicBezTo>
                  <a:lnTo>
                    <a:pt x="6954" y="10240"/>
                  </a:lnTo>
                  <a:cubicBezTo>
                    <a:pt x="6954" y="10097"/>
                    <a:pt x="7037" y="9942"/>
                    <a:pt x="7156" y="9847"/>
                  </a:cubicBezTo>
                  <a:lnTo>
                    <a:pt x="7966" y="9144"/>
                  </a:lnTo>
                  <a:cubicBezTo>
                    <a:pt x="8001" y="9252"/>
                    <a:pt x="8025" y="9347"/>
                    <a:pt x="8025" y="9454"/>
                  </a:cubicBezTo>
                  <a:lnTo>
                    <a:pt x="8025" y="10978"/>
                  </a:lnTo>
                  <a:cubicBezTo>
                    <a:pt x="8025" y="11061"/>
                    <a:pt x="8109" y="11133"/>
                    <a:pt x="8192" y="11133"/>
                  </a:cubicBezTo>
                  <a:cubicBezTo>
                    <a:pt x="8287" y="11133"/>
                    <a:pt x="8359" y="11061"/>
                    <a:pt x="8359" y="10978"/>
                  </a:cubicBezTo>
                  <a:lnTo>
                    <a:pt x="8359" y="9454"/>
                  </a:lnTo>
                  <a:cubicBezTo>
                    <a:pt x="8335" y="8930"/>
                    <a:pt x="8001" y="8478"/>
                    <a:pt x="7525" y="8311"/>
                  </a:cubicBezTo>
                  <a:lnTo>
                    <a:pt x="7287" y="8216"/>
                  </a:lnTo>
                  <a:lnTo>
                    <a:pt x="7287" y="3132"/>
                  </a:lnTo>
                  <a:cubicBezTo>
                    <a:pt x="7287" y="1405"/>
                    <a:pt x="5894" y="0"/>
                    <a:pt x="41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1207;p42">
            <a:extLst>
              <a:ext uri="{FF2B5EF4-FFF2-40B4-BE49-F238E27FC236}">
                <a16:creationId xmlns:a16="http://schemas.microsoft.com/office/drawing/2014/main" id="{667BA461-1AE2-4187-8C56-C66AE517D418}"/>
              </a:ext>
            </a:extLst>
          </p:cNvPr>
          <p:cNvGrpSpPr/>
          <p:nvPr/>
        </p:nvGrpSpPr>
        <p:grpSpPr>
          <a:xfrm>
            <a:off x="3362081" y="1034678"/>
            <a:ext cx="279513" cy="357255"/>
            <a:chOff x="4897750" y="2415639"/>
            <a:chExt cx="279513" cy="357255"/>
          </a:xfrm>
        </p:grpSpPr>
        <p:sp>
          <p:nvSpPr>
            <p:cNvPr id="49" name="Google Shape;1208;p42">
              <a:extLst>
                <a:ext uri="{FF2B5EF4-FFF2-40B4-BE49-F238E27FC236}">
                  <a16:creationId xmlns:a16="http://schemas.microsoft.com/office/drawing/2014/main" id="{6ED9DCCD-2263-443F-BCAD-7ABA7F674D72}"/>
                </a:ext>
              </a:extLst>
            </p:cNvPr>
            <p:cNvSpPr/>
            <p:nvPr/>
          </p:nvSpPr>
          <p:spPr>
            <a:xfrm>
              <a:off x="4964119" y="2715522"/>
              <a:ext cx="10613" cy="55472"/>
            </a:xfrm>
            <a:custGeom>
              <a:avLst/>
              <a:gdLst/>
              <a:ahLst/>
              <a:cxnLst/>
              <a:rect l="l" t="t" r="r" b="b"/>
              <a:pathLst>
                <a:path w="335" h="1751" extrusionOk="0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1584"/>
                  </a:lnTo>
                  <a:cubicBezTo>
                    <a:pt x="1" y="1679"/>
                    <a:pt x="84" y="1751"/>
                    <a:pt x="167" y="1751"/>
                  </a:cubicBezTo>
                  <a:cubicBezTo>
                    <a:pt x="263" y="1751"/>
                    <a:pt x="334" y="1679"/>
                    <a:pt x="334" y="1584"/>
                  </a:cubicBezTo>
                  <a:lnTo>
                    <a:pt x="334" y="167"/>
                  </a:lnTo>
                  <a:cubicBezTo>
                    <a:pt x="334" y="84"/>
                    <a:pt x="263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09;p42">
              <a:extLst>
                <a:ext uri="{FF2B5EF4-FFF2-40B4-BE49-F238E27FC236}">
                  <a16:creationId xmlns:a16="http://schemas.microsoft.com/office/drawing/2014/main" id="{B2955EFA-2140-4933-A1A2-8394EBDAB825}"/>
                </a:ext>
              </a:extLst>
            </p:cNvPr>
            <p:cNvSpPr/>
            <p:nvPr/>
          </p:nvSpPr>
          <p:spPr>
            <a:xfrm>
              <a:off x="5098031" y="2715522"/>
              <a:ext cx="10581" cy="55472"/>
            </a:xfrm>
            <a:custGeom>
              <a:avLst/>
              <a:gdLst/>
              <a:ahLst/>
              <a:cxnLst/>
              <a:rect l="l" t="t" r="r" b="b"/>
              <a:pathLst>
                <a:path w="334" h="1751" extrusionOk="0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1584"/>
                  </a:lnTo>
                  <a:cubicBezTo>
                    <a:pt x="1" y="1679"/>
                    <a:pt x="84" y="1751"/>
                    <a:pt x="167" y="1751"/>
                  </a:cubicBezTo>
                  <a:cubicBezTo>
                    <a:pt x="251" y="1751"/>
                    <a:pt x="334" y="1679"/>
                    <a:pt x="334" y="1584"/>
                  </a:cubicBezTo>
                  <a:lnTo>
                    <a:pt x="334" y="167"/>
                  </a:lnTo>
                  <a:cubicBezTo>
                    <a:pt x="334" y="84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10;p42">
              <a:extLst>
                <a:ext uri="{FF2B5EF4-FFF2-40B4-BE49-F238E27FC236}">
                  <a16:creationId xmlns:a16="http://schemas.microsoft.com/office/drawing/2014/main" id="{6C394B1D-463B-43CE-BB0D-2B987DA913DE}"/>
                </a:ext>
              </a:extLst>
            </p:cNvPr>
            <p:cNvSpPr/>
            <p:nvPr/>
          </p:nvSpPr>
          <p:spPr>
            <a:xfrm>
              <a:off x="4897750" y="2415639"/>
              <a:ext cx="279513" cy="357255"/>
            </a:xfrm>
            <a:custGeom>
              <a:avLst/>
              <a:gdLst/>
              <a:ahLst/>
              <a:cxnLst/>
              <a:rect l="l" t="t" r="r" b="b"/>
              <a:pathLst>
                <a:path w="8823" h="11277" extrusionOk="0">
                  <a:moveTo>
                    <a:pt x="4787" y="299"/>
                  </a:moveTo>
                  <a:cubicBezTo>
                    <a:pt x="5418" y="299"/>
                    <a:pt x="6013" y="584"/>
                    <a:pt x="6430" y="1061"/>
                  </a:cubicBezTo>
                  <a:cubicBezTo>
                    <a:pt x="6834" y="1549"/>
                    <a:pt x="6989" y="2180"/>
                    <a:pt x="6894" y="2799"/>
                  </a:cubicBezTo>
                  <a:lnTo>
                    <a:pt x="6799" y="3311"/>
                  </a:lnTo>
                  <a:lnTo>
                    <a:pt x="6715" y="3311"/>
                  </a:lnTo>
                  <a:cubicBezTo>
                    <a:pt x="6656" y="3311"/>
                    <a:pt x="6608" y="3299"/>
                    <a:pt x="6573" y="3251"/>
                  </a:cubicBezTo>
                  <a:cubicBezTo>
                    <a:pt x="6549" y="3204"/>
                    <a:pt x="6513" y="3156"/>
                    <a:pt x="6537" y="3097"/>
                  </a:cubicBezTo>
                  <a:lnTo>
                    <a:pt x="6561" y="2882"/>
                  </a:lnTo>
                  <a:cubicBezTo>
                    <a:pt x="6596" y="2585"/>
                    <a:pt x="6501" y="2287"/>
                    <a:pt x="6311" y="2061"/>
                  </a:cubicBezTo>
                  <a:cubicBezTo>
                    <a:pt x="6120" y="1834"/>
                    <a:pt x="5834" y="1715"/>
                    <a:pt x="5537" y="1715"/>
                  </a:cubicBezTo>
                  <a:lnTo>
                    <a:pt x="5465" y="1715"/>
                  </a:lnTo>
                  <a:cubicBezTo>
                    <a:pt x="5370" y="1715"/>
                    <a:pt x="5299" y="1787"/>
                    <a:pt x="5299" y="1882"/>
                  </a:cubicBezTo>
                  <a:cubicBezTo>
                    <a:pt x="5299" y="1965"/>
                    <a:pt x="5370" y="2049"/>
                    <a:pt x="5465" y="2049"/>
                  </a:cubicBezTo>
                  <a:lnTo>
                    <a:pt x="5537" y="2049"/>
                  </a:lnTo>
                  <a:cubicBezTo>
                    <a:pt x="5751" y="2049"/>
                    <a:pt x="5942" y="2132"/>
                    <a:pt x="6072" y="2287"/>
                  </a:cubicBezTo>
                  <a:cubicBezTo>
                    <a:pt x="6203" y="2430"/>
                    <a:pt x="6263" y="2644"/>
                    <a:pt x="6251" y="2835"/>
                  </a:cubicBezTo>
                  <a:lnTo>
                    <a:pt x="6215" y="3061"/>
                  </a:lnTo>
                  <a:cubicBezTo>
                    <a:pt x="6203" y="3204"/>
                    <a:pt x="6251" y="3358"/>
                    <a:pt x="6358" y="3466"/>
                  </a:cubicBezTo>
                  <a:cubicBezTo>
                    <a:pt x="6453" y="3561"/>
                    <a:pt x="6596" y="3644"/>
                    <a:pt x="6739" y="3644"/>
                  </a:cubicBezTo>
                  <a:lnTo>
                    <a:pt x="6965" y="3644"/>
                  </a:lnTo>
                  <a:cubicBezTo>
                    <a:pt x="7037" y="3644"/>
                    <a:pt x="7108" y="3668"/>
                    <a:pt x="7168" y="3728"/>
                  </a:cubicBezTo>
                  <a:cubicBezTo>
                    <a:pt x="7239" y="3787"/>
                    <a:pt x="7251" y="3859"/>
                    <a:pt x="7251" y="3942"/>
                  </a:cubicBezTo>
                  <a:cubicBezTo>
                    <a:pt x="7239" y="4073"/>
                    <a:pt x="7096" y="4192"/>
                    <a:pt x="6954" y="4192"/>
                  </a:cubicBezTo>
                  <a:lnTo>
                    <a:pt x="6870" y="4192"/>
                  </a:lnTo>
                  <a:lnTo>
                    <a:pt x="6870" y="4180"/>
                  </a:lnTo>
                  <a:cubicBezTo>
                    <a:pt x="6870" y="4085"/>
                    <a:pt x="6799" y="4013"/>
                    <a:pt x="6715" y="4013"/>
                  </a:cubicBezTo>
                  <a:cubicBezTo>
                    <a:pt x="6620" y="4013"/>
                    <a:pt x="6549" y="4085"/>
                    <a:pt x="6549" y="4180"/>
                  </a:cubicBezTo>
                  <a:cubicBezTo>
                    <a:pt x="6549" y="5347"/>
                    <a:pt x="5596" y="6287"/>
                    <a:pt x="4418" y="6287"/>
                  </a:cubicBezTo>
                  <a:cubicBezTo>
                    <a:pt x="4395" y="6288"/>
                    <a:pt x="4373" y="6288"/>
                    <a:pt x="4351" y="6288"/>
                  </a:cubicBezTo>
                  <a:cubicBezTo>
                    <a:pt x="3169" y="6288"/>
                    <a:pt x="2251" y="5349"/>
                    <a:pt x="2251" y="4192"/>
                  </a:cubicBezTo>
                  <a:cubicBezTo>
                    <a:pt x="2251" y="4097"/>
                    <a:pt x="2179" y="4025"/>
                    <a:pt x="2084" y="4025"/>
                  </a:cubicBezTo>
                  <a:cubicBezTo>
                    <a:pt x="2001" y="4025"/>
                    <a:pt x="1917" y="4097"/>
                    <a:pt x="1917" y="4192"/>
                  </a:cubicBezTo>
                  <a:lnTo>
                    <a:pt x="1917" y="4204"/>
                  </a:lnTo>
                  <a:lnTo>
                    <a:pt x="1822" y="4204"/>
                  </a:lnTo>
                  <a:cubicBezTo>
                    <a:pt x="1739" y="4204"/>
                    <a:pt x="1667" y="4168"/>
                    <a:pt x="1608" y="4109"/>
                  </a:cubicBezTo>
                  <a:cubicBezTo>
                    <a:pt x="1548" y="4061"/>
                    <a:pt x="1536" y="3978"/>
                    <a:pt x="1536" y="3906"/>
                  </a:cubicBezTo>
                  <a:cubicBezTo>
                    <a:pt x="1548" y="3775"/>
                    <a:pt x="1679" y="3656"/>
                    <a:pt x="1834" y="3656"/>
                  </a:cubicBezTo>
                  <a:lnTo>
                    <a:pt x="2024" y="3656"/>
                  </a:lnTo>
                  <a:cubicBezTo>
                    <a:pt x="2179" y="3656"/>
                    <a:pt x="2310" y="3597"/>
                    <a:pt x="2405" y="3478"/>
                  </a:cubicBezTo>
                  <a:cubicBezTo>
                    <a:pt x="2513" y="3370"/>
                    <a:pt x="2560" y="3216"/>
                    <a:pt x="2548" y="3073"/>
                  </a:cubicBezTo>
                  <a:lnTo>
                    <a:pt x="2513" y="2846"/>
                  </a:lnTo>
                  <a:cubicBezTo>
                    <a:pt x="2489" y="2644"/>
                    <a:pt x="2560" y="2442"/>
                    <a:pt x="2691" y="2299"/>
                  </a:cubicBezTo>
                  <a:cubicBezTo>
                    <a:pt x="2834" y="2144"/>
                    <a:pt x="3024" y="2061"/>
                    <a:pt x="3227" y="2061"/>
                  </a:cubicBezTo>
                  <a:lnTo>
                    <a:pt x="4703" y="2061"/>
                  </a:lnTo>
                  <a:cubicBezTo>
                    <a:pt x="4787" y="2061"/>
                    <a:pt x="4870" y="1989"/>
                    <a:pt x="4870" y="1894"/>
                  </a:cubicBezTo>
                  <a:cubicBezTo>
                    <a:pt x="4870" y="1811"/>
                    <a:pt x="4787" y="1727"/>
                    <a:pt x="4703" y="1727"/>
                  </a:cubicBezTo>
                  <a:lnTo>
                    <a:pt x="3227" y="1727"/>
                  </a:lnTo>
                  <a:cubicBezTo>
                    <a:pt x="2929" y="1727"/>
                    <a:pt x="2643" y="1870"/>
                    <a:pt x="2453" y="2073"/>
                  </a:cubicBezTo>
                  <a:cubicBezTo>
                    <a:pt x="2262" y="2299"/>
                    <a:pt x="2155" y="2596"/>
                    <a:pt x="2203" y="2894"/>
                  </a:cubicBezTo>
                  <a:lnTo>
                    <a:pt x="2227" y="3120"/>
                  </a:lnTo>
                  <a:cubicBezTo>
                    <a:pt x="2227" y="3180"/>
                    <a:pt x="2215" y="3216"/>
                    <a:pt x="2191" y="3263"/>
                  </a:cubicBezTo>
                  <a:cubicBezTo>
                    <a:pt x="2155" y="3311"/>
                    <a:pt x="2096" y="3323"/>
                    <a:pt x="2048" y="3323"/>
                  </a:cubicBezTo>
                  <a:lnTo>
                    <a:pt x="1893" y="3323"/>
                  </a:lnTo>
                  <a:lnTo>
                    <a:pt x="1798" y="2763"/>
                  </a:lnTo>
                  <a:cubicBezTo>
                    <a:pt x="1691" y="2144"/>
                    <a:pt x="1881" y="1525"/>
                    <a:pt x="2274" y="1049"/>
                  </a:cubicBezTo>
                  <a:cubicBezTo>
                    <a:pt x="2679" y="572"/>
                    <a:pt x="3275" y="299"/>
                    <a:pt x="3882" y="299"/>
                  </a:cubicBezTo>
                  <a:close/>
                  <a:moveTo>
                    <a:pt x="5453" y="6395"/>
                  </a:moveTo>
                  <a:lnTo>
                    <a:pt x="5453" y="6954"/>
                  </a:lnTo>
                  <a:lnTo>
                    <a:pt x="5453" y="7073"/>
                  </a:lnTo>
                  <a:lnTo>
                    <a:pt x="4370" y="7692"/>
                  </a:lnTo>
                  <a:lnTo>
                    <a:pt x="3298" y="7073"/>
                  </a:lnTo>
                  <a:lnTo>
                    <a:pt x="3298" y="6954"/>
                  </a:lnTo>
                  <a:lnTo>
                    <a:pt x="3298" y="6395"/>
                  </a:lnTo>
                  <a:cubicBezTo>
                    <a:pt x="3632" y="6561"/>
                    <a:pt x="3989" y="6633"/>
                    <a:pt x="4370" y="6633"/>
                  </a:cubicBezTo>
                  <a:cubicBezTo>
                    <a:pt x="4763" y="6633"/>
                    <a:pt x="5120" y="6537"/>
                    <a:pt x="5453" y="6395"/>
                  </a:cubicBezTo>
                  <a:close/>
                  <a:moveTo>
                    <a:pt x="3215" y="7383"/>
                  </a:moveTo>
                  <a:lnTo>
                    <a:pt x="4108" y="7895"/>
                  </a:lnTo>
                  <a:lnTo>
                    <a:pt x="3644" y="8371"/>
                  </a:lnTo>
                  <a:cubicBezTo>
                    <a:pt x="3608" y="8419"/>
                    <a:pt x="3560" y="8431"/>
                    <a:pt x="3513" y="8431"/>
                  </a:cubicBezTo>
                  <a:cubicBezTo>
                    <a:pt x="3453" y="8431"/>
                    <a:pt x="3405" y="8395"/>
                    <a:pt x="3382" y="8359"/>
                  </a:cubicBezTo>
                  <a:lnTo>
                    <a:pt x="2905" y="7788"/>
                  </a:lnTo>
                  <a:lnTo>
                    <a:pt x="3001" y="7680"/>
                  </a:lnTo>
                  <a:cubicBezTo>
                    <a:pt x="3096" y="7597"/>
                    <a:pt x="3155" y="7502"/>
                    <a:pt x="3215" y="7383"/>
                  </a:cubicBezTo>
                  <a:close/>
                  <a:moveTo>
                    <a:pt x="5537" y="7407"/>
                  </a:moveTo>
                  <a:cubicBezTo>
                    <a:pt x="5584" y="7514"/>
                    <a:pt x="5656" y="7609"/>
                    <a:pt x="5751" y="7704"/>
                  </a:cubicBezTo>
                  <a:lnTo>
                    <a:pt x="5846" y="7788"/>
                  </a:lnTo>
                  <a:lnTo>
                    <a:pt x="5370" y="8359"/>
                  </a:lnTo>
                  <a:cubicBezTo>
                    <a:pt x="5346" y="8395"/>
                    <a:pt x="5287" y="8419"/>
                    <a:pt x="5239" y="8431"/>
                  </a:cubicBezTo>
                  <a:cubicBezTo>
                    <a:pt x="5180" y="8431"/>
                    <a:pt x="5132" y="8419"/>
                    <a:pt x="5108" y="8371"/>
                  </a:cubicBezTo>
                  <a:lnTo>
                    <a:pt x="4644" y="7907"/>
                  </a:lnTo>
                  <a:lnTo>
                    <a:pt x="5537" y="7407"/>
                  </a:lnTo>
                  <a:close/>
                  <a:moveTo>
                    <a:pt x="4394" y="8121"/>
                  </a:moveTo>
                  <a:lnTo>
                    <a:pt x="4727" y="8466"/>
                  </a:lnTo>
                  <a:lnTo>
                    <a:pt x="4656" y="8657"/>
                  </a:lnTo>
                  <a:cubicBezTo>
                    <a:pt x="4632" y="8728"/>
                    <a:pt x="4560" y="8788"/>
                    <a:pt x="4477" y="8788"/>
                  </a:cubicBezTo>
                  <a:lnTo>
                    <a:pt x="4287" y="8788"/>
                  </a:lnTo>
                  <a:cubicBezTo>
                    <a:pt x="4215" y="8788"/>
                    <a:pt x="4144" y="8740"/>
                    <a:pt x="4108" y="8657"/>
                  </a:cubicBezTo>
                  <a:lnTo>
                    <a:pt x="4048" y="8466"/>
                  </a:lnTo>
                  <a:lnTo>
                    <a:pt x="4394" y="8121"/>
                  </a:lnTo>
                  <a:close/>
                  <a:moveTo>
                    <a:pt x="3906" y="1"/>
                  </a:moveTo>
                  <a:cubicBezTo>
                    <a:pt x="3191" y="1"/>
                    <a:pt x="2501" y="322"/>
                    <a:pt x="2036" y="870"/>
                  </a:cubicBezTo>
                  <a:cubicBezTo>
                    <a:pt x="1584" y="1418"/>
                    <a:pt x="1370" y="2132"/>
                    <a:pt x="1489" y="2846"/>
                  </a:cubicBezTo>
                  <a:lnTo>
                    <a:pt x="1584" y="3430"/>
                  </a:lnTo>
                  <a:cubicBezTo>
                    <a:pt x="1393" y="3513"/>
                    <a:pt x="1262" y="3692"/>
                    <a:pt x="1250" y="3906"/>
                  </a:cubicBezTo>
                  <a:cubicBezTo>
                    <a:pt x="1239" y="4073"/>
                    <a:pt x="1298" y="4251"/>
                    <a:pt x="1393" y="4370"/>
                  </a:cubicBezTo>
                  <a:cubicBezTo>
                    <a:pt x="1512" y="4490"/>
                    <a:pt x="1679" y="4561"/>
                    <a:pt x="1846" y="4561"/>
                  </a:cubicBezTo>
                  <a:lnTo>
                    <a:pt x="1965" y="4561"/>
                  </a:lnTo>
                  <a:cubicBezTo>
                    <a:pt x="2048" y="5240"/>
                    <a:pt x="2441" y="5859"/>
                    <a:pt x="2989" y="6228"/>
                  </a:cubicBezTo>
                  <a:lnTo>
                    <a:pt x="2989" y="6526"/>
                  </a:lnTo>
                  <a:cubicBezTo>
                    <a:pt x="2703" y="6633"/>
                    <a:pt x="1977" y="6930"/>
                    <a:pt x="1536" y="7657"/>
                  </a:cubicBezTo>
                  <a:lnTo>
                    <a:pt x="881" y="7847"/>
                  </a:lnTo>
                  <a:cubicBezTo>
                    <a:pt x="357" y="8002"/>
                    <a:pt x="0" y="8490"/>
                    <a:pt x="0" y="9026"/>
                  </a:cubicBezTo>
                  <a:lnTo>
                    <a:pt x="0" y="11074"/>
                  </a:lnTo>
                  <a:cubicBezTo>
                    <a:pt x="0" y="11169"/>
                    <a:pt x="72" y="11240"/>
                    <a:pt x="167" y="11240"/>
                  </a:cubicBezTo>
                  <a:cubicBezTo>
                    <a:pt x="250" y="11240"/>
                    <a:pt x="334" y="11169"/>
                    <a:pt x="334" y="11074"/>
                  </a:cubicBezTo>
                  <a:lnTo>
                    <a:pt x="334" y="9026"/>
                  </a:lnTo>
                  <a:cubicBezTo>
                    <a:pt x="334" y="8633"/>
                    <a:pt x="596" y="8276"/>
                    <a:pt x="965" y="8180"/>
                  </a:cubicBezTo>
                  <a:lnTo>
                    <a:pt x="1346" y="8073"/>
                  </a:lnTo>
                  <a:lnTo>
                    <a:pt x="1346" y="8073"/>
                  </a:lnTo>
                  <a:cubicBezTo>
                    <a:pt x="1322" y="8121"/>
                    <a:pt x="1310" y="8145"/>
                    <a:pt x="1298" y="8192"/>
                  </a:cubicBezTo>
                  <a:cubicBezTo>
                    <a:pt x="1250" y="8335"/>
                    <a:pt x="1262" y="8514"/>
                    <a:pt x="1358" y="8657"/>
                  </a:cubicBezTo>
                  <a:lnTo>
                    <a:pt x="1548" y="8931"/>
                  </a:lnTo>
                  <a:lnTo>
                    <a:pt x="1084" y="9395"/>
                  </a:lnTo>
                  <a:cubicBezTo>
                    <a:pt x="953" y="9526"/>
                    <a:pt x="905" y="9704"/>
                    <a:pt x="953" y="9883"/>
                  </a:cubicBezTo>
                  <a:lnTo>
                    <a:pt x="1250" y="11133"/>
                  </a:lnTo>
                  <a:cubicBezTo>
                    <a:pt x="1262" y="11217"/>
                    <a:pt x="1346" y="11252"/>
                    <a:pt x="1417" y="11252"/>
                  </a:cubicBezTo>
                  <a:lnTo>
                    <a:pt x="1465" y="11252"/>
                  </a:lnTo>
                  <a:cubicBezTo>
                    <a:pt x="1548" y="11240"/>
                    <a:pt x="1608" y="11157"/>
                    <a:pt x="1584" y="11062"/>
                  </a:cubicBezTo>
                  <a:lnTo>
                    <a:pt x="1286" y="9812"/>
                  </a:lnTo>
                  <a:cubicBezTo>
                    <a:pt x="1262" y="9752"/>
                    <a:pt x="1286" y="9681"/>
                    <a:pt x="1322" y="9633"/>
                  </a:cubicBezTo>
                  <a:lnTo>
                    <a:pt x="1893" y="9073"/>
                  </a:lnTo>
                  <a:cubicBezTo>
                    <a:pt x="1953" y="9014"/>
                    <a:pt x="1953" y="8919"/>
                    <a:pt x="1905" y="8859"/>
                  </a:cubicBezTo>
                  <a:lnTo>
                    <a:pt x="1631" y="8478"/>
                  </a:lnTo>
                  <a:cubicBezTo>
                    <a:pt x="1608" y="8431"/>
                    <a:pt x="1596" y="8371"/>
                    <a:pt x="1620" y="8311"/>
                  </a:cubicBezTo>
                  <a:cubicBezTo>
                    <a:pt x="1905" y="7442"/>
                    <a:pt x="2655" y="7049"/>
                    <a:pt x="3001" y="6907"/>
                  </a:cubicBezTo>
                  <a:lnTo>
                    <a:pt x="3001" y="7014"/>
                  </a:lnTo>
                  <a:cubicBezTo>
                    <a:pt x="3001" y="7204"/>
                    <a:pt x="2929" y="7383"/>
                    <a:pt x="2798" y="7526"/>
                  </a:cubicBezTo>
                  <a:lnTo>
                    <a:pt x="2584" y="7728"/>
                  </a:lnTo>
                  <a:cubicBezTo>
                    <a:pt x="2286" y="8026"/>
                    <a:pt x="2132" y="8419"/>
                    <a:pt x="2132" y="8847"/>
                  </a:cubicBezTo>
                  <a:lnTo>
                    <a:pt x="2132" y="8990"/>
                  </a:lnTo>
                  <a:cubicBezTo>
                    <a:pt x="2132" y="9085"/>
                    <a:pt x="2203" y="9157"/>
                    <a:pt x="2286" y="9157"/>
                  </a:cubicBezTo>
                  <a:cubicBezTo>
                    <a:pt x="2382" y="9157"/>
                    <a:pt x="2453" y="9085"/>
                    <a:pt x="2453" y="8990"/>
                  </a:cubicBezTo>
                  <a:lnTo>
                    <a:pt x="2453" y="8847"/>
                  </a:lnTo>
                  <a:cubicBezTo>
                    <a:pt x="2453" y="8573"/>
                    <a:pt x="2548" y="8311"/>
                    <a:pt x="2703" y="8097"/>
                  </a:cubicBezTo>
                  <a:lnTo>
                    <a:pt x="3155" y="8633"/>
                  </a:lnTo>
                  <a:cubicBezTo>
                    <a:pt x="3239" y="8740"/>
                    <a:pt x="3382" y="8812"/>
                    <a:pt x="3525" y="8812"/>
                  </a:cubicBezTo>
                  <a:lnTo>
                    <a:pt x="3560" y="8812"/>
                  </a:lnTo>
                  <a:cubicBezTo>
                    <a:pt x="3644" y="8812"/>
                    <a:pt x="3739" y="8788"/>
                    <a:pt x="3810" y="8752"/>
                  </a:cubicBezTo>
                  <a:lnTo>
                    <a:pt x="3822" y="8812"/>
                  </a:lnTo>
                  <a:cubicBezTo>
                    <a:pt x="3858" y="8907"/>
                    <a:pt x="3894" y="8978"/>
                    <a:pt x="3977" y="9038"/>
                  </a:cubicBezTo>
                  <a:lnTo>
                    <a:pt x="3715" y="11097"/>
                  </a:lnTo>
                  <a:cubicBezTo>
                    <a:pt x="3703" y="11181"/>
                    <a:pt x="3775" y="11276"/>
                    <a:pt x="3870" y="11276"/>
                  </a:cubicBezTo>
                  <a:lnTo>
                    <a:pt x="3882" y="11276"/>
                  </a:lnTo>
                  <a:cubicBezTo>
                    <a:pt x="3977" y="11276"/>
                    <a:pt x="4037" y="11217"/>
                    <a:pt x="4048" y="11121"/>
                  </a:cubicBezTo>
                  <a:lnTo>
                    <a:pt x="4287" y="9157"/>
                  </a:lnTo>
                  <a:lnTo>
                    <a:pt x="4537" y="9157"/>
                  </a:lnTo>
                  <a:lnTo>
                    <a:pt x="4775" y="11121"/>
                  </a:lnTo>
                  <a:cubicBezTo>
                    <a:pt x="4787" y="11217"/>
                    <a:pt x="4846" y="11276"/>
                    <a:pt x="4941" y="11276"/>
                  </a:cubicBezTo>
                  <a:lnTo>
                    <a:pt x="4953" y="11276"/>
                  </a:lnTo>
                  <a:cubicBezTo>
                    <a:pt x="5049" y="11252"/>
                    <a:pt x="5108" y="11181"/>
                    <a:pt x="5108" y="11097"/>
                  </a:cubicBezTo>
                  <a:lnTo>
                    <a:pt x="4846" y="9038"/>
                  </a:lnTo>
                  <a:cubicBezTo>
                    <a:pt x="4906" y="8978"/>
                    <a:pt x="4965" y="8907"/>
                    <a:pt x="5001" y="8812"/>
                  </a:cubicBezTo>
                  <a:lnTo>
                    <a:pt x="5013" y="8752"/>
                  </a:lnTo>
                  <a:cubicBezTo>
                    <a:pt x="5084" y="8800"/>
                    <a:pt x="5180" y="8812"/>
                    <a:pt x="5263" y="8812"/>
                  </a:cubicBezTo>
                  <a:lnTo>
                    <a:pt x="5299" y="8812"/>
                  </a:lnTo>
                  <a:cubicBezTo>
                    <a:pt x="5441" y="8812"/>
                    <a:pt x="5584" y="8740"/>
                    <a:pt x="5668" y="8633"/>
                  </a:cubicBezTo>
                  <a:lnTo>
                    <a:pt x="6120" y="8097"/>
                  </a:lnTo>
                  <a:cubicBezTo>
                    <a:pt x="6275" y="8311"/>
                    <a:pt x="6370" y="8573"/>
                    <a:pt x="6370" y="8847"/>
                  </a:cubicBezTo>
                  <a:lnTo>
                    <a:pt x="6370" y="8990"/>
                  </a:lnTo>
                  <a:cubicBezTo>
                    <a:pt x="6370" y="9085"/>
                    <a:pt x="6442" y="9157"/>
                    <a:pt x="6537" y="9157"/>
                  </a:cubicBezTo>
                  <a:cubicBezTo>
                    <a:pt x="6620" y="9157"/>
                    <a:pt x="6692" y="9085"/>
                    <a:pt x="6692" y="8990"/>
                  </a:cubicBezTo>
                  <a:lnTo>
                    <a:pt x="6692" y="8847"/>
                  </a:lnTo>
                  <a:cubicBezTo>
                    <a:pt x="6692" y="8431"/>
                    <a:pt x="6537" y="8026"/>
                    <a:pt x="6239" y="7728"/>
                  </a:cubicBezTo>
                  <a:lnTo>
                    <a:pt x="6025" y="7526"/>
                  </a:lnTo>
                  <a:cubicBezTo>
                    <a:pt x="5894" y="7383"/>
                    <a:pt x="5822" y="7204"/>
                    <a:pt x="5822" y="7014"/>
                  </a:cubicBezTo>
                  <a:lnTo>
                    <a:pt x="5822" y="6907"/>
                  </a:lnTo>
                  <a:cubicBezTo>
                    <a:pt x="6180" y="7061"/>
                    <a:pt x="6918" y="7442"/>
                    <a:pt x="7204" y="8311"/>
                  </a:cubicBezTo>
                  <a:cubicBezTo>
                    <a:pt x="7215" y="8371"/>
                    <a:pt x="7215" y="8431"/>
                    <a:pt x="7192" y="8478"/>
                  </a:cubicBezTo>
                  <a:lnTo>
                    <a:pt x="6918" y="8859"/>
                  </a:lnTo>
                  <a:cubicBezTo>
                    <a:pt x="6870" y="8919"/>
                    <a:pt x="6894" y="9014"/>
                    <a:pt x="6930" y="9073"/>
                  </a:cubicBezTo>
                  <a:lnTo>
                    <a:pt x="7501" y="9633"/>
                  </a:lnTo>
                  <a:cubicBezTo>
                    <a:pt x="7549" y="9681"/>
                    <a:pt x="7561" y="9752"/>
                    <a:pt x="7549" y="9812"/>
                  </a:cubicBezTo>
                  <a:lnTo>
                    <a:pt x="7251" y="11062"/>
                  </a:lnTo>
                  <a:cubicBezTo>
                    <a:pt x="7227" y="11157"/>
                    <a:pt x="7275" y="11240"/>
                    <a:pt x="7370" y="11252"/>
                  </a:cubicBezTo>
                  <a:lnTo>
                    <a:pt x="7406" y="11252"/>
                  </a:lnTo>
                  <a:cubicBezTo>
                    <a:pt x="7489" y="11252"/>
                    <a:pt x="7549" y="11217"/>
                    <a:pt x="7573" y="11133"/>
                  </a:cubicBezTo>
                  <a:lnTo>
                    <a:pt x="7870" y="9883"/>
                  </a:lnTo>
                  <a:cubicBezTo>
                    <a:pt x="7918" y="9704"/>
                    <a:pt x="7858" y="9526"/>
                    <a:pt x="7739" y="9395"/>
                  </a:cubicBezTo>
                  <a:lnTo>
                    <a:pt x="7275" y="8931"/>
                  </a:lnTo>
                  <a:lnTo>
                    <a:pt x="7466" y="8657"/>
                  </a:lnTo>
                  <a:cubicBezTo>
                    <a:pt x="7561" y="8514"/>
                    <a:pt x="7573" y="8359"/>
                    <a:pt x="7525" y="8192"/>
                  </a:cubicBezTo>
                  <a:cubicBezTo>
                    <a:pt x="7513" y="8145"/>
                    <a:pt x="7501" y="8121"/>
                    <a:pt x="7489" y="8073"/>
                  </a:cubicBezTo>
                  <a:lnTo>
                    <a:pt x="7489" y="8073"/>
                  </a:lnTo>
                  <a:lnTo>
                    <a:pt x="7858" y="8180"/>
                  </a:lnTo>
                  <a:cubicBezTo>
                    <a:pt x="8228" y="8276"/>
                    <a:pt x="8501" y="8633"/>
                    <a:pt x="8501" y="9026"/>
                  </a:cubicBezTo>
                  <a:lnTo>
                    <a:pt x="8501" y="11074"/>
                  </a:lnTo>
                  <a:cubicBezTo>
                    <a:pt x="8501" y="11169"/>
                    <a:pt x="8573" y="11240"/>
                    <a:pt x="8656" y="11240"/>
                  </a:cubicBezTo>
                  <a:cubicBezTo>
                    <a:pt x="8751" y="11240"/>
                    <a:pt x="8823" y="11169"/>
                    <a:pt x="8823" y="11074"/>
                  </a:cubicBezTo>
                  <a:lnTo>
                    <a:pt x="8823" y="9026"/>
                  </a:lnTo>
                  <a:cubicBezTo>
                    <a:pt x="8763" y="8466"/>
                    <a:pt x="8406" y="7966"/>
                    <a:pt x="7894" y="7823"/>
                  </a:cubicBezTo>
                  <a:lnTo>
                    <a:pt x="7239" y="7633"/>
                  </a:lnTo>
                  <a:cubicBezTo>
                    <a:pt x="6787" y="6895"/>
                    <a:pt x="6072" y="6597"/>
                    <a:pt x="5775" y="6502"/>
                  </a:cubicBezTo>
                  <a:lnTo>
                    <a:pt x="5775" y="6204"/>
                  </a:lnTo>
                  <a:cubicBezTo>
                    <a:pt x="6323" y="5811"/>
                    <a:pt x="6715" y="5216"/>
                    <a:pt x="6799" y="4537"/>
                  </a:cubicBezTo>
                  <a:lnTo>
                    <a:pt x="6906" y="4537"/>
                  </a:lnTo>
                  <a:cubicBezTo>
                    <a:pt x="7239" y="4537"/>
                    <a:pt x="7501" y="4299"/>
                    <a:pt x="7537" y="4001"/>
                  </a:cubicBezTo>
                  <a:cubicBezTo>
                    <a:pt x="7549" y="3835"/>
                    <a:pt x="7489" y="3656"/>
                    <a:pt x="7382" y="3537"/>
                  </a:cubicBezTo>
                  <a:cubicBezTo>
                    <a:pt x="7311" y="3466"/>
                    <a:pt x="7215" y="3406"/>
                    <a:pt x="7132" y="3370"/>
                  </a:cubicBezTo>
                  <a:lnTo>
                    <a:pt x="7215" y="2894"/>
                  </a:lnTo>
                  <a:cubicBezTo>
                    <a:pt x="7358" y="2180"/>
                    <a:pt x="7156" y="1430"/>
                    <a:pt x="6704" y="882"/>
                  </a:cubicBezTo>
                  <a:cubicBezTo>
                    <a:pt x="6239" y="334"/>
                    <a:pt x="5537" y="1"/>
                    <a:pt x="4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11;p42">
              <a:extLst>
                <a:ext uri="{FF2B5EF4-FFF2-40B4-BE49-F238E27FC236}">
                  <a16:creationId xmlns:a16="http://schemas.microsoft.com/office/drawing/2014/main" id="{CF452D14-7F7F-4992-A396-72BADBE7A916}"/>
                </a:ext>
              </a:extLst>
            </p:cNvPr>
            <p:cNvSpPr/>
            <p:nvPr/>
          </p:nvSpPr>
          <p:spPr>
            <a:xfrm>
              <a:off x="4997700" y="2526551"/>
              <a:ext cx="10201" cy="16252"/>
            </a:xfrm>
            <a:custGeom>
              <a:avLst/>
              <a:gdLst/>
              <a:ahLst/>
              <a:cxnLst/>
              <a:rect l="l" t="t" r="r" b="b"/>
              <a:pathLst>
                <a:path w="322" h="513" extrusionOk="0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346"/>
                  </a:lnTo>
                  <a:cubicBezTo>
                    <a:pt x="0" y="441"/>
                    <a:pt x="72" y="512"/>
                    <a:pt x="167" y="512"/>
                  </a:cubicBezTo>
                  <a:cubicBezTo>
                    <a:pt x="250" y="512"/>
                    <a:pt x="322" y="441"/>
                    <a:pt x="322" y="346"/>
                  </a:cubicBezTo>
                  <a:lnTo>
                    <a:pt x="322" y="167"/>
                  </a:lnTo>
                  <a:cubicBezTo>
                    <a:pt x="322" y="60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212;p42">
              <a:extLst>
                <a:ext uri="{FF2B5EF4-FFF2-40B4-BE49-F238E27FC236}">
                  <a16:creationId xmlns:a16="http://schemas.microsoft.com/office/drawing/2014/main" id="{CF12D4CE-D3C7-4A57-A176-1CC96597060D}"/>
                </a:ext>
              </a:extLst>
            </p:cNvPr>
            <p:cNvSpPr/>
            <p:nvPr/>
          </p:nvSpPr>
          <p:spPr>
            <a:xfrm>
              <a:off x="5064830" y="2526551"/>
              <a:ext cx="10233" cy="16252"/>
            </a:xfrm>
            <a:custGeom>
              <a:avLst/>
              <a:gdLst/>
              <a:ahLst/>
              <a:cxnLst/>
              <a:rect l="l" t="t" r="r" b="b"/>
              <a:pathLst>
                <a:path w="323" h="513" extrusionOk="0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346"/>
                  </a:lnTo>
                  <a:cubicBezTo>
                    <a:pt x="1" y="441"/>
                    <a:pt x="72" y="512"/>
                    <a:pt x="156" y="512"/>
                  </a:cubicBezTo>
                  <a:cubicBezTo>
                    <a:pt x="251" y="512"/>
                    <a:pt x="322" y="441"/>
                    <a:pt x="322" y="346"/>
                  </a:cubicBezTo>
                  <a:lnTo>
                    <a:pt x="322" y="167"/>
                  </a:lnTo>
                  <a:cubicBezTo>
                    <a:pt x="322" y="60"/>
                    <a:pt x="251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13;p42">
              <a:extLst>
                <a:ext uri="{FF2B5EF4-FFF2-40B4-BE49-F238E27FC236}">
                  <a16:creationId xmlns:a16="http://schemas.microsoft.com/office/drawing/2014/main" id="{AE2515C6-9BC0-402E-98D0-AB97AFD2FF5E}"/>
                </a:ext>
              </a:extLst>
            </p:cNvPr>
            <p:cNvSpPr/>
            <p:nvPr/>
          </p:nvSpPr>
          <p:spPr>
            <a:xfrm>
              <a:off x="5013160" y="2565865"/>
              <a:ext cx="46063" cy="16157"/>
            </a:xfrm>
            <a:custGeom>
              <a:avLst/>
              <a:gdLst/>
              <a:ahLst/>
              <a:cxnLst/>
              <a:rect l="l" t="t" r="r" b="b"/>
              <a:pathLst>
                <a:path w="1454" h="510" extrusionOk="0">
                  <a:moveTo>
                    <a:pt x="188" y="1"/>
                  </a:moveTo>
                  <a:cubicBezTo>
                    <a:pt x="146" y="1"/>
                    <a:pt x="102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15" y="414"/>
                    <a:pt x="453" y="510"/>
                    <a:pt x="703" y="510"/>
                  </a:cubicBezTo>
                  <a:cubicBezTo>
                    <a:pt x="977" y="510"/>
                    <a:pt x="1215" y="414"/>
                    <a:pt x="1346" y="283"/>
                  </a:cubicBezTo>
                  <a:cubicBezTo>
                    <a:pt x="1453" y="212"/>
                    <a:pt x="1453" y="105"/>
                    <a:pt x="1370" y="45"/>
                  </a:cubicBezTo>
                  <a:cubicBezTo>
                    <a:pt x="1340" y="15"/>
                    <a:pt x="1301" y="1"/>
                    <a:pt x="1260" y="1"/>
                  </a:cubicBezTo>
                  <a:cubicBezTo>
                    <a:pt x="1218" y="1"/>
                    <a:pt x="1173" y="15"/>
                    <a:pt x="1132" y="45"/>
                  </a:cubicBezTo>
                  <a:cubicBezTo>
                    <a:pt x="1072" y="105"/>
                    <a:pt x="929" y="176"/>
                    <a:pt x="715" y="176"/>
                  </a:cubicBezTo>
                  <a:cubicBezTo>
                    <a:pt x="513" y="176"/>
                    <a:pt x="358" y="105"/>
                    <a:pt x="298" y="45"/>
                  </a:cubicBezTo>
                  <a:cubicBezTo>
                    <a:pt x="268" y="15"/>
                    <a:pt x="230" y="1"/>
                    <a:pt x="1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14;p42">
              <a:extLst>
                <a:ext uri="{FF2B5EF4-FFF2-40B4-BE49-F238E27FC236}">
                  <a16:creationId xmlns:a16="http://schemas.microsoft.com/office/drawing/2014/main" id="{18EF55EE-9099-431B-81B7-BC8DBF5A4D83}"/>
                </a:ext>
              </a:extLst>
            </p:cNvPr>
            <p:cNvSpPr/>
            <p:nvPr/>
          </p:nvSpPr>
          <p:spPr>
            <a:xfrm>
              <a:off x="4992030" y="2509570"/>
              <a:ext cx="21923" cy="10581"/>
            </a:xfrm>
            <a:custGeom>
              <a:avLst/>
              <a:gdLst/>
              <a:ahLst/>
              <a:cxnLst/>
              <a:rect l="l" t="t" r="r" b="b"/>
              <a:pathLst>
                <a:path w="692" h="334" extrusionOk="0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cubicBezTo>
                    <a:pt x="1" y="262"/>
                    <a:pt x="72" y="334"/>
                    <a:pt x="168" y="334"/>
                  </a:cubicBezTo>
                  <a:lnTo>
                    <a:pt x="525" y="334"/>
                  </a:lnTo>
                  <a:cubicBezTo>
                    <a:pt x="608" y="334"/>
                    <a:pt x="691" y="262"/>
                    <a:pt x="691" y="167"/>
                  </a:cubicBezTo>
                  <a:cubicBezTo>
                    <a:pt x="691" y="84"/>
                    <a:pt x="608" y="1"/>
                    <a:pt x="5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15;p42">
              <a:extLst>
                <a:ext uri="{FF2B5EF4-FFF2-40B4-BE49-F238E27FC236}">
                  <a16:creationId xmlns:a16="http://schemas.microsoft.com/office/drawing/2014/main" id="{3EF8FEFA-E5B6-4A26-9CA8-A6BE61C01A65}"/>
                </a:ext>
              </a:extLst>
            </p:cNvPr>
            <p:cNvSpPr/>
            <p:nvPr/>
          </p:nvSpPr>
          <p:spPr>
            <a:xfrm>
              <a:off x="5059191" y="2509570"/>
              <a:ext cx="21511" cy="10581"/>
            </a:xfrm>
            <a:custGeom>
              <a:avLst/>
              <a:gdLst/>
              <a:ahLst/>
              <a:cxnLst/>
              <a:rect l="l" t="t" r="r" b="b"/>
              <a:pathLst>
                <a:path w="679" h="334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2"/>
                    <a:pt x="72" y="334"/>
                    <a:pt x="155" y="334"/>
                  </a:cubicBezTo>
                  <a:lnTo>
                    <a:pt x="512" y="334"/>
                  </a:lnTo>
                  <a:cubicBezTo>
                    <a:pt x="607" y="334"/>
                    <a:pt x="679" y="262"/>
                    <a:pt x="679" y="167"/>
                  </a:cubicBezTo>
                  <a:cubicBezTo>
                    <a:pt x="679" y="84"/>
                    <a:pt x="607" y="1"/>
                    <a:pt x="5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" name="Google Shape;1167;p42">
            <a:extLst>
              <a:ext uri="{FF2B5EF4-FFF2-40B4-BE49-F238E27FC236}">
                <a16:creationId xmlns:a16="http://schemas.microsoft.com/office/drawing/2014/main" id="{7FCE9CEA-1767-4720-A814-6E255F760717}"/>
              </a:ext>
            </a:extLst>
          </p:cNvPr>
          <p:cNvSpPr txBox="1">
            <a:spLocks/>
          </p:cNvSpPr>
          <p:nvPr/>
        </p:nvSpPr>
        <p:spPr>
          <a:xfrm>
            <a:off x="1494318" y="992203"/>
            <a:ext cx="625396" cy="636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r"/>
            <a:r>
              <a:rPr lang="en-US" sz="1200"/>
              <a:t>M</a:t>
            </a:r>
            <a:r>
              <a:rPr lang="pt-PT" sz="1200"/>
              <a:t>ale</a:t>
            </a:r>
          </a:p>
        </p:txBody>
      </p:sp>
      <p:sp>
        <p:nvSpPr>
          <p:cNvPr id="139" name="Google Shape;1167;p42">
            <a:extLst>
              <a:ext uri="{FF2B5EF4-FFF2-40B4-BE49-F238E27FC236}">
                <a16:creationId xmlns:a16="http://schemas.microsoft.com/office/drawing/2014/main" id="{CB835FC9-83BB-4A19-9794-140719E2B739}"/>
              </a:ext>
            </a:extLst>
          </p:cNvPr>
          <p:cNvSpPr txBox="1">
            <a:spLocks/>
          </p:cNvSpPr>
          <p:nvPr/>
        </p:nvSpPr>
        <p:spPr>
          <a:xfrm>
            <a:off x="1300004" y="1464831"/>
            <a:ext cx="799378" cy="636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r"/>
            <a:r>
              <a:rPr lang="pt-PT" sz="1200" err="1"/>
              <a:t>Female</a:t>
            </a:r>
            <a:endParaRPr lang="pt-PT" sz="1200"/>
          </a:p>
        </p:txBody>
      </p:sp>
      <p:sp>
        <p:nvSpPr>
          <p:cNvPr id="152" name="Google Shape;1170;p42">
            <a:extLst>
              <a:ext uri="{FF2B5EF4-FFF2-40B4-BE49-F238E27FC236}">
                <a16:creationId xmlns:a16="http://schemas.microsoft.com/office/drawing/2014/main" id="{D0DF3122-4299-460E-AE66-D894BB6B6234}"/>
              </a:ext>
            </a:extLst>
          </p:cNvPr>
          <p:cNvSpPr txBox="1">
            <a:spLocks/>
          </p:cNvSpPr>
          <p:nvPr/>
        </p:nvSpPr>
        <p:spPr>
          <a:xfrm>
            <a:off x="2921377" y="1546114"/>
            <a:ext cx="393609" cy="47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"/>
              <a:t>1</a:t>
            </a:r>
          </a:p>
        </p:txBody>
      </p:sp>
      <p:sp>
        <p:nvSpPr>
          <p:cNvPr id="161" name="Google Shape;1170;p42">
            <a:extLst>
              <a:ext uri="{FF2B5EF4-FFF2-40B4-BE49-F238E27FC236}">
                <a16:creationId xmlns:a16="http://schemas.microsoft.com/office/drawing/2014/main" id="{F5ED928A-6A1F-42A1-BED6-2A4BFA37CA79}"/>
              </a:ext>
            </a:extLst>
          </p:cNvPr>
          <p:cNvSpPr txBox="1">
            <a:spLocks/>
          </p:cNvSpPr>
          <p:nvPr/>
        </p:nvSpPr>
        <p:spPr>
          <a:xfrm>
            <a:off x="2906914" y="2455816"/>
            <a:ext cx="393609" cy="47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"/>
              <a:t>0</a:t>
            </a:r>
          </a:p>
        </p:txBody>
      </p:sp>
      <p:sp>
        <p:nvSpPr>
          <p:cNvPr id="162" name="Google Shape;1178;p42">
            <a:extLst>
              <a:ext uri="{FF2B5EF4-FFF2-40B4-BE49-F238E27FC236}">
                <a16:creationId xmlns:a16="http://schemas.microsoft.com/office/drawing/2014/main" id="{71B2B534-70FC-45D0-BFB7-1AF65E2BB07B}"/>
              </a:ext>
            </a:extLst>
          </p:cNvPr>
          <p:cNvSpPr/>
          <p:nvPr/>
        </p:nvSpPr>
        <p:spPr>
          <a:xfrm>
            <a:off x="3268452" y="2951406"/>
            <a:ext cx="415500" cy="41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182;p42">
            <a:extLst>
              <a:ext uri="{FF2B5EF4-FFF2-40B4-BE49-F238E27FC236}">
                <a16:creationId xmlns:a16="http://schemas.microsoft.com/office/drawing/2014/main" id="{7176D116-2DCE-4A44-8C09-150C25743AA5}"/>
              </a:ext>
            </a:extLst>
          </p:cNvPr>
          <p:cNvSpPr/>
          <p:nvPr/>
        </p:nvSpPr>
        <p:spPr>
          <a:xfrm>
            <a:off x="3268452" y="2445573"/>
            <a:ext cx="415500" cy="41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4" name="Google Shape;1183;p42">
            <a:extLst>
              <a:ext uri="{FF2B5EF4-FFF2-40B4-BE49-F238E27FC236}">
                <a16:creationId xmlns:a16="http://schemas.microsoft.com/office/drawing/2014/main" id="{846DDADE-714D-4B21-8147-9C448401B242}"/>
              </a:ext>
            </a:extLst>
          </p:cNvPr>
          <p:cNvCxnSpPr>
            <a:cxnSpLocks/>
            <a:stCxn id="187" idx="3"/>
            <a:endCxn id="188" idx="1"/>
          </p:cNvCxnSpPr>
          <p:nvPr/>
        </p:nvCxnSpPr>
        <p:spPr>
          <a:xfrm>
            <a:off x="2104904" y="3168984"/>
            <a:ext cx="796595" cy="52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165" name="Google Shape;1184;p42">
            <a:extLst>
              <a:ext uri="{FF2B5EF4-FFF2-40B4-BE49-F238E27FC236}">
                <a16:creationId xmlns:a16="http://schemas.microsoft.com/office/drawing/2014/main" id="{4051E066-A414-4026-8976-081024FB05BB}"/>
              </a:ext>
            </a:extLst>
          </p:cNvPr>
          <p:cNvCxnSpPr>
            <a:cxnSpLocks/>
            <a:stCxn id="186" idx="3"/>
            <a:endCxn id="161" idx="1"/>
          </p:cNvCxnSpPr>
          <p:nvPr/>
        </p:nvCxnSpPr>
        <p:spPr>
          <a:xfrm flipV="1">
            <a:off x="2099836" y="2693177"/>
            <a:ext cx="807078" cy="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triangle" w="med" len="med"/>
          </a:ln>
        </p:spPr>
      </p:cxnSp>
      <p:grpSp>
        <p:nvGrpSpPr>
          <p:cNvPr id="172" name="Google Shape;1202;p42">
            <a:extLst>
              <a:ext uri="{FF2B5EF4-FFF2-40B4-BE49-F238E27FC236}">
                <a16:creationId xmlns:a16="http://schemas.microsoft.com/office/drawing/2014/main" id="{2AD3F5A6-45E0-4003-997A-12C042D50112}"/>
              </a:ext>
            </a:extLst>
          </p:cNvPr>
          <p:cNvGrpSpPr/>
          <p:nvPr/>
        </p:nvGrpSpPr>
        <p:grpSpPr>
          <a:xfrm>
            <a:off x="1235400" y="2485633"/>
            <a:ext cx="260283" cy="345914"/>
            <a:chOff x="8055961" y="2881842"/>
            <a:chExt cx="260283" cy="345914"/>
          </a:xfrm>
        </p:grpSpPr>
        <p:sp>
          <p:nvSpPr>
            <p:cNvPr id="173" name="Google Shape;1203;p42">
              <a:extLst>
                <a:ext uri="{FF2B5EF4-FFF2-40B4-BE49-F238E27FC236}">
                  <a16:creationId xmlns:a16="http://schemas.microsoft.com/office/drawing/2014/main" id="{F884962F-23EB-4023-9440-FCB12A857B2D}"/>
                </a:ext>
              </a:extLst>
            </p:cNvPr>
            <p:cNvSpPr/>
            <p:nvPr/>
          </p:nvSpPr>
          <p:spPr>
            <a:xfrm>
              <a:off x="8055961" y="2881842"/>
              <a:ext cx="260283" cy="345914"/>
            </a:xfrm>
            <a:custGeom>
              <a:avLst/>
              <a:gdLst/>
              <a:ahLst/>
              <a:cxnLst/>
              <a:rect l="l" t="t" r="r" b="b"/>
              <a:pathLst>
                <a:path w="8216" h="10919" extrusionOk="0">
                  <a:moveTo>
                    <a:pt x="4918" y="2358"/>
                  </a:moveTo>
                  <a:cubicBezTo>
                    <a:pt x="5120" y="2656"/>
                    <a:pt x="5334" y="2882"/>
                    <a:pt x="5561" y="3073"/>
                  </a:cubicBezTo>
                  <a:lnTo>
                    <a:pt x="4477" y="3073"/>
                  </a:lnTo>
                  <a:cubicBezTo>
                    <a:pt x="4429" y="3073"/>
                    <a:pt x="4382" y="3085"/>
                    <a:pt x="4358" y="3132"/>
                  </a:cubicBezTo>
                  <a:cubicBezTo>
                    <a:pt x="4310" y="3168"/>
                    <a:pt x="4298" y="3216"/>
                    <a:pt x="4298" y="3251"/>
                  </a:cubicBezTo>
                  <a:lnTo>
                    <a:pt x="4322" y="3442"/>
                  </a:lnTo>
                  <a:cubicBezTo>
                    <a:pt x="4263" y="3418"/>
                    <a:pt x="4191" y="3418"/>
                    <a:pt x="4120" y="3418"/>
                  </a:cubicBezTo>
                  <a:cubicBezTo>
                    <a:pt x="4048" y="3418"/>
                    <a:pt x="3965" y="3430"/>
                    <a:pt x="3906" y="3442"/>
                  </a:cubicBezTo>
                  <a:lnTo>
                    <a:pt x="3941" y="3251"/>
                  </a:lnTo>
                  <a:lnTo>
                    <a:pt x="3941" y="3228"/>
                  </a:lnTo>
                  <a:cubicBezTo>
                    <a:pt x="4263" y="2966"/>
                    <a:pt x="4596" y="2692"/>
                    <a:pt x="4918" y="2358"/>
                  </a:cubicBezTo>
                  <a:close/>
                  <a:moveTo>
                    <a:pt x="3572" y="3478"/>
                  </a:moveTo>
                  <a:lnTo>
                    <a:pt x="3525" y="3823"/>
                  </a:lnTo>
                  <a:cubicBezTo>
                    <a:pt x="3525" y="3823"/>
                    <a:pt x="3513" y="3894"/>
                    <a:pt x="3513" y="3906"/>
                  </a:cubicBezTo>
                  <a:cubicBezTo>
                    <a:pt x="3429" y="4121"/>
                    <a:pt x="3239" y="4263"/>
                    <a:pt x="3013" y="4263"/>
                  </a:cubicBezTo>
                  <a:lnTo>
                    <a:pt x="2858" y="4263"/>
                  </a:lnTo>
                  <a:cubicBezTo>
                    <a:pt x="2739" y="4263"/>
                    <a:pt x="2632" y="4204"/>
                    <a:pt x="2572" y="4121"/>
                  </a:cubicBezTo>
                  <a:cubicBezTo>
                    <a:pt x="2596" y="4097"/>
                    <a:pt x="2620" y="4085"/>
                    <a:pt x="2644" y="4073"/>
                  </a:cubicBezTo>
                  <a:cubicBezTo>
                    <a:pt x="2739" y="4013"/>
                    <a:pt x="2834" y="3954"/>
                    <a:pt x="2941" y="3894"/>
                  </a:cubicBezTo>
                  <a:lnTo>
                    <a:pt x="2941" y="3906"/>
                  </a:lnTo>
                  <a:cubicBezTo>
                    <a:pt x="2929" y="4013"/>
                    <a:pt x="3001" y="4073"/>
                    <a:pt x="3096" y="4073"/>
                  </a:cubicBezTo>
                  <a:cubicBezTo>
                    <a:pt x="3179" y="4073"/>
                    <a:pt x="3239" y="4001"/>
                    <a:pt x="3239" y="3906"/>
                  </a:cubicBezTo>
                  <a:lnTo>
                    <a:pt x="3239" y="3704"/>
                  </a:lnTo>
                  <a:cubicBezTo>
                    <a:pt x="3346" y="3632"/>
                    <a:pt x="3453" y="3549"/>
                    <a:pt x="3572" y="3478"/>
                  </a:cubicBezTo>
                  <a:close/>
                  <a:moveTo>
                    <a:pt x="4965" y="3370"/>
                  </a:moveTo>
                  <a:lnTo>
                    <a:pt x="4965" y="3382"/>
                  </a:lnTo>
                  <a:lnTo>
                    <a:pt x="5811" y="3382"/>
                  </a:lnTo>
                  <a:lnTo>
                    <a:pt x="5727" y="3966"/>
                  </a:lnTo>
                  <a:cubicBezTo>
                    <a:pt x="5692" y="4144"/>
                    <a:pt x="5549" y="4263"/>
                    <a:pt x="5382" y="4263"/>
                  </a:cubicBezTo>
                  <a:lnTo>
                    <a:pt x="5215" y="4263"/>
                  </a:lnTo>
                  <a:cubicBezTo>
                    <a:pt x="4977" y="4263"/>
                    <a:pt x="4775" y="4097"/>
                    <a:pt x="4715" y="3882"/>
                  </a:cubicBezTo>
                  <a:cubicBezTo>
                    <a:pt x="4715" y="3847"/>
                    <a:pt x="4703" y="3823"/>
                    <a:pt x="4703" y="3787"/>
                  </a:cubicBezTo>
                  <a:cubicBezTo>
                    <a:pt x="4679" y="3668"/>
                    <a:pt x="4644" y="3370"/>
                    <a:pt x="4644" y="3370"/>
                  </a:cubicBezTo>
                  <a:close/>
                  <a:moveTo>
                    <a:pt x="4453" y="311"/>
                  </a:moveTo>
                  <a:cubicBezTo>
                    <a:pt x="4549" y="311"/>
                    <a:pt x="4632" y="322"/>
                    <a:pt x="4715" y="358"/>
                  </a:cubicBezTo>
                  <a:cubicBezTo>
                    <a:pt x="5072" y="453"/>
                    <a:pt x="5299" y="811"/>
                    <a:pt x="5275" y="1215"/>
                  </a:cubicBezTo>
                  <a:cubicBezTo>
                    <a:pt x="5275" y="1299"/>
                    <a:pt x="5334" y="1382"/>
                    <a:pt x="5430" y="1382"/>
                  </a:cubicBezTo>
                  <a:cubicBezTo>
                    <a:pt x="5513" y="1382"/>
                    <a:pt x="5584" y="1323"/>
                    <a:pt x="5584" y="1227"/>
                  </a:cubicBezTo>
                  <a:cubicBezTo>
                    <a:pt x="5608" y="1025"/>
                    <a:pt x="5572" y="823"/>
                    <a:pt x="5501" y="668"/>
                  </a:cubicBezTo>
                  <a:lnTo>
                    <a:pt x="5501" y="668"/>
                  </a:lnTo>
                  <a:cubicBezTo>
                    <a:pt x="6084" y="751"/>
                    <a:pt x="6525" y="1263"/>
                    <a:pt x="6525" y="1858"/>
                  </a:cubicBezTo>
                  <a:lnTo>
                    <a:pt x="6525" y="3299"/>
                  </a:lnTo>
                  <a:cubicBezTo>
                    <a:pt x="6215" y="3156"/>
                    <a:pt x="5596" y="2811"/>
                    <a:pt x="5144" y="2120"/>
                  </a:cubicBezTo>
                  <a:cubicBezTo>
                    <a:pt x="5191" y="2061"/>
                    <a:pt x="5251" y="2025"/>
                    <a:pt x="5299" y="1966"/>
                  </a:cubicBezTo>
                  <a:cubicBezTo>
                    <a:pt x="5358" y="1906"/>
                    <a:pt x="5358" y="1799"/>
                    <a:pt x="5275" y="1739"/>
                  </a:cubicBezTo>
                  <a:cubicBezTo>
                    <a:pt x="5246" y="1711"/>
                    <a:pt x="5210" y="1696"/>
                    <a:pt x="5173" y="1696"/>
                  </a:cubicBezTo>
                  <a:cubicBezTo>
                    <a:pt x="5132" y="1696"/>
                    <a:pt x="5092" y="1714"/>
                    <a:pt x="5060" y="1751"/>
                  </a:cubicBezTo>
                  <a:cubicBezTo>
                    <a:pt x="3727" y="3239"/>
                    <a:pt x="2060" y="4061"/>
                    <a:pt x="1429" y="4323"/>
                  </a:cubicBezTo>
                  <a:cubicBezTo>
                    <a:pt x="1465" y="4061"/>
                    <a:pt x="1512" y="3585"/>
                    <a:pt x="1512" y="2882"/>
                  </a:cubicBezTo>
                  <a:cubicBezTo>
                    <a:pt x="1512" y="2192"/>
                    <a:pt x="1798" y="1549"/>
                    <a:pt x="2322" y="1049"/>
                  </a:cubicBezTo>
                  <a:cubicBezTo>
                    <a:pt x="2822" y="572"/>
                    <a:pt x="3477" y="311"/>
                    <a:pt x="4120" y="311"/>
                  </a:cubicBezTo>
                  <a:close/>
                  <a:moveTo>
                    <a:pt x="6108" y="3466"/>
                  </a:moveTo>
                  <a:cubicBezTo>
                    <a:pt x="6144" y="3478"/>
                    <a:pt x="6156" y="3490"/>
                    <a:pt x="6192" y="3490"/>
                  </a:cubicBezTo>
                  <a:cubicBezTo>
                    <a:pt x="6227" y="3632"/>
                    <a:pt x="6346" y="3728"/>
                    <a:pt x="6501" y="3728"/>
                  </a:cubicBezTo>
                  <a:lnTo>
                    <a:pt x="6584" y="3728"/>
                  </a:lnTo>
                  <a:cubicBezTo>
                    <a:pt x="6739" y="3728"/>
                    <a:pt x="6858" y="3847"/>
                    <a:pt x="6858" y="4001"/>
                  </a:cubicBezTo>
                  <a:cubicBezTo>
                    <a:pt x="6858" y="4144"/>
                    <a:pt x="6739" y="4263"/>
                    <a:pt x="6584" y="4263"/>
                  </a:cubicBezTo>
                  <a:lnTo>
                    <a:pt x="6477" y="4263"/>
                  </a:lnTo>
                  <a:cubicBezTo>
                    <a:pt x="6477" y="4180"/>
                    <a:pt x="6418" y="4097"/>
                    <a:pt x="6334" y="4097"/>
                  </a:cubicBezTo>
                  <a:cubicBezTo>
                    <a:pt x="6239" y="4097"/>
                    <a:pt x="6168" y="4156"/>
                    <a:pt x="6156" y="4252"/>
                  </a:cubicBezTo>
                  <a:cubicBezTo>
                    <a:pt x="6108" y="4775"/>
                    <a:pt x="5882" y="5252"/>
                    <a:pt x="5501" y="5609"/>
                  </a:cubicBezTo>
                  <a:cubicBezTo>
                    <a:pt x="5108" y="5966"/>
                    <a:pt x="4620" y="6157"/>
                    <a:pt x="4096" y="6157"/>
                  </a:cubicBezTo>
                  <a:cubicBezTo>
                    <a:pt x="3596" y="6157"/>
                    <a:pt x="3108" y="5966"/>
                    <a:pt x="2715" y="5621"/>
                  </a:cubicBezTo>
                  <a:cubicBezTo>
                    <a:pt x="2358" y="5287"/>
                    <a:pt x="2143" y="4859"/>
                    <a:pt x="2060" y="4382"/>
                  </a:cubicBezTo>
                  <a:cubicBezTo>
                    <a:pt x="2120" y="4359"/>
                    <a:pt x="2203" y="4311"/>
                    <a:pt x="2274" y="4287"/>
                  </a:cubicBezTo>
                  <a:cubicBezTo>
                    <a:pt x="2393" y="4478"/>
                    <a:pt x="2596" y="4597"/>
                    <a:pt x="2834" y="4597"/>
                  </a:cubicBezTo>
                  <a:lnTo>
                    <a:pt x="3001" y="4597"/>
                  </a:lnTo>
                  <a:cubicBezTo>
                    <a:pt x="3382" y="4597"/>
                    <a:pt x="3727" y="4311"/>
                    <a:pt x="3822" y="3942"/>
                  </a:cubicBezTo>
                  <a:cubicBezTo>
                    <a:pt x="3858" y="3823"/>
                    <a:pt x="3965" y="3728"/>
                    <a:pt x="4108" y="3728"/>
                  </a:cubicBezTo>
                  <a:cubicBezTo>
                    <a:pt x="4239" y="3728"/>
                    <a:pt x="4358" y="3823"/>
                    <a:pt x="4382" y="3942"/>
                  </a:cubicBezTo>
                  <a:cubicBezTo>
                    <a:pt x="4477" y="4311"/>
                    <a:pt x="4822" y="4597"/>
                    <a:pt x="5203" y="4597"/>
                  </a:cubicBezTo>
                  <a:lnTo>
                    <a:pt x="5370" y="4597"/>
                  </a:lnTo>
                  <a:cubicBezTo>
                    <a:pt x="5692" y="4597"/>
                    <a:pt x="5989" y="4347"/>
                    <a:pt x="6037" y="4013"/>
                  </a:cubicBezTo>
                  <a:lnTo>
                    <a:pt x="6108" y="3466"/>
                  </a:lnTo>
                  <a:close/>
                  <a:moveTo>
                    <a:pt x="4977" y="6311"/>
                  </a:moveTo>
                  <a:lnTo>
                    <a:pt x="4977" y="6859"/>
                  </a:lnTo>
                  <a:cubicBezTo>
                    <a:pt x="4977" y="7216"/>
                    <a:pt x="5203" y="7526"/>
                    <a:pt x="5549" y="7645"/>
                  </a:cubicBezTo>
                  <a:lnTo>
                    <a:pt x="5799" y="7740"/>
                  </a:lnTo>
                  <a:lnTo>
                    <a:pt x="5656" y="8062"/>
                  </a:lnTo>
                  <a:cubicBezTo>
                    <a:pt x="5382" y="8669"/>
                    <a:pt x="4775" y="9062"/>
                    <a:pt x="4120" y="9062"/>
                  </a:cubicBezTo>
                  <a:cubicBezTo>
                    <a:pt x="3453" y="9062"/>
                    <a:pt x="2858" y="8669"/>
                    <a:pt x="2584" y="8062"/>
                  </a:cubicBezTo>
                  <a:lnTo>
                    <a:pt x="2441" y="7740"/>
                  </a:lnTo>
                  <a:lnTo>
                    <a:pt x="2691" y="7645"/>
                  </a:lnTo>
                  <a:cubicBezTo>
                    <a:pt x="3036" y="7526"/>
                    <a:pt x="3251" y="7216"/>
                    <a:pt x="3251" y="6859"/>
                  </a:cubicBezTo>
                  <a:lnTo>
                    <a:pt x="3251" y="6311"/>
                  </a:lnTo>
                  <a:cubicBezTo>
                    <a:pt x="3525" y="6407"/>
                    <a:pt x="3822" y="6466"/>
                    <a:pt x="4120" y="6466"/>
                  </a:cubicBezTo>
                  <a:cubicBezTo>
                    <a:pt x="4418" y="6466"/>
                    <a:pt x="4715" y="6407"/>
                    <a:pt x="4977" y="6311"/>
                  </a:cubicBezTo>
                  <a:close/>
                  <a:moveTo>
                    <a:pt x="4084" y="1"/>
                  </a:moveTo>
                  <a:cubicBezTo>
                    <a:pt x="3358" y="1"/>
                    <a:pt x="2620" y="299"/>
                    <a:pt x="2060" y="834"/>
                  </a:cubicBezTo>
                  <a:cubicBezTo>
                    <a:pt x="1489" y="1382"/>
                    <a:pt x="1155" y="2120"/>
                    <a:pt x="1155" y="2882"/>
                  </a:cubicBezTo>
                  <a:cubicBezTo>
                    <a:pt x="1155" y="4025"/>
                    <a:pt x="1024" y="4537"/>
                    <a:pt x="1024" y="4537"/>
                  </a:cubicBezTo>
                  <a:cubicBezTo>
                    <a:pt x="1012" y="4597"/>
                    <a:pt x="1024" y="4656"/>
                    <a:pt x="1072" y="4704"/>
                  </a:cubicBezTo>
                  <a:cubicBezTo>
                    <a:pt x="1096" y="4728"/>
                    <a:pt x="1143" y="4740"/>
                    <a:pt x="1167" y="4740"/>
                  </a:cubicBezTo>
                  <a:cubicBezTo>
                    <a:pt x="1191" y="4740"/>
                    <a:pt x="1203" y="4740"/>
                    <a:pt x="1227" y="4728"/>
                  </a:cubicBezTo>
                  <a:cubicBezTo>
                    <a:pt x="1250" y="4728"/>
                    <a:pt x="1441" y="4656"/>
                    <a:pt x="1739" y="4525"/>
                  </a:cubicBezTo>
                  <a:cubicBezTo>
                    <a:pt x="1822" y="5025"/>
                    <a:pt x="2096" y="5490"/>
                    <a:pt x="2477" y="5847"/>
                  </a:cubicBezTo>
                  <a:cubicBezTo>
                    <a:pt x="2620" y="5966"/>
                    <a:pt x="2751" y="6073"/>
                    <a:pt x="2894" y="6145"/>
                  </a:cubicBezTo>
                  <a:lnTo>
                    <a:pt x="2894" y="6847"/>
                  </a:lnTo>
                  <a:cubicBezTo>
                    <a:pt x="2894" y="7061"/>
                    <a:pt x="2763" y="7264"/>
                    <a:pt x="2560" y="7335"/>
                  </a:cubicBezTo>
                  <a:lnTo>
                    <a:pt x="786" y="7954"/>
                  </a:lnTo>
                  <a:cubicBezTo>
                    <a:pt x="310" y="8121"/>
                    <a:pt x="0" y="8573"/>
                    <a:pt x="0" y="9074"/>
                  </a:cubicBezTo>
                  <a:lnTo>
                    <a:pt x="0" y="10740"/>
                  </a:lnTo>
                  <a:cubicBezTo>
                    <a:pt x="0" y="10836"/>
                    <a:pt x="72" y="10907"/>
                    <a:pt x="155" y="10907"/>
                  </a:cubicBezTo>
                  <a:cubicBezTo>
                    <a:pt x="250" y="10907"/>
                    <a:pt x="322" y="10836"/>
                    <a:pt x="322" y="10740"/>
                  </a:cubicBezTo>
                  <a:lnTo>
                    <a:pt x="322" y="9074"/>
                  </a:lnTo>
                  <a:cubicBezTo>
                    <a:pt x="322" y="8931"/>
                    <a:pt x="358" y="8788"/>
                    <a:pt x="429" y="8669"/>
                  </a:cubicBezTo>
                  <a:lnTo>
                    <a:pt x="596" y="8824"/>
                  </a:lnTo>
                  <a:cubicBezTo>
                    <a:pt x="619" y="8847"/>
                    <a:pt x="667" y="8871"/>
                    <a:pt x="691" y="8871"/>
                  </a:cubicBezTo>
                  <a:cubicBezTo>
                    <a:pt x="739" y="8871"/>
                    <a:pt x="786" y="8847"/>
                    <a:pt x="810" y="8812"/>
                  </a:cubicBezTo>
                  <a:cubicBezTo>
                    <a:pt x="869" y="8728"/>
                    <a:pt x="858" y="8645"/>
                    <a:pt x="798" y="8585"/>
                  </a:cubicBezTo>
                  <a:lnTo>
                    <a:pt x="619" y="8431"/>
                  </a:lnTo>
                  <a:cubicBezTo>
                    <a:pt x="691" y="8359"/>
                    <a:pt x="798" y="8312"/>
                    <a:pt x="893" y="8276"/>
                  </a:cubicBezTo>
                  <a:lnTo>
                    <a:pt x="2096" y="7835"/>
                  </a:lnTo>
                  <a:lnTo>
                    <a:pt x="2239" y="8181"/>
                  </a:lnTo>
                  <a:cubicBezTo>
                    <a:pt x="2572" y="8907"/>
                    <a:pt x="3286" y="9371"/>
                    <a:pt x="4072" y="9371"/>
                  </a:cubicBezTo>
                  <a:cubicBezTo>
                    <a:pt x="4858" y="9371"/>
                    <a:pt x="5572" y="8907"/>
                    <a:pt x="5906" y="8181"/>
                  </a:cubicBezTo>
                  <a:lnTo>
                    <a:pt x="6049" y="7835"/>
                  </a:lnTo>
                  <a:lnTo>
                    <a:pt x="7263" y="8276"/>
                  </a:lnTo>
                  <a:cubicBezTo>
                    <a:pt x="7358" y="8300"/>
                    <a:pt x="7454" y="8359"/>
                    <a:pt x="7525" y="8431"/>
                  </a:cubicBezTo>
                  <a:lnTo>
                    <a:pt x="6751" y="9085"/>
                  </a:lnTo>
                  <a:cubicBezTo>
                    <a:pt x="6561" y="9252"/>
                    <a:pt x="6454" y="9478"/>
                    <a:pt x="6454" y="9728"/>
                  </a:cubicBezTo>
                  <a:lnTo>
                    <a:pt x="6454" y="10752"/>
                  </a:lnTo>
                  <a:cubicBezTo>
                    <a:pt x="6454" y="10848"/>
                    <a:pt x="6525" y="10919"/>
                    <a:pt x="6620" y="10919"/>
                  </a:cubicBezTo>
                  <a:cubicBezTo>
                    <a:pt x="6704" y="10919"/>
                    <a:pt x="6787" y="10848"/>
                    <a:pt x="6787" y="10752"/>
                  </a:cubicBezTo>
                  <a:lnTo>
                    <a:pt x="6787" y="9728"/>
                  </a:lnTo>
                  <a:cubicBezTo>
                    <a:pt x="6787" y="9586"/>
                    <a:pt x="6846" y="9431"/>
                    <a:pt x="6965" y="9324"/>
                  </a:cubicBezTo>
                  <a:lnTo>
                    <a:pt x="7716" y="8669"/>
                  </a:lnTo>
                  <a:cubicBezTo>
                    <a:pt x="7775" y="8788"/>
                    <a:pt x="7823" y="8943"/>
                    <a:pt x="7823" y="9074"/>
                  </a:cubicBezTo>
                  <a:lnTo>
                    <a:pt x="7823" y="10740"/>
                  </a:lnTo>
                  <a:cubicBezTo>
                    <a:pt x="7823" y="10836"/>
                    <a:pt x="7894" y="10907"/>
                    <a:pt x="7989" y="10907"/>
                  </a:cubicBezTo>
                  <a:cubicBezTo>
                    <a:pt x="8073" y="10907"/>
                    <a:pt x="8144" y="10836"/>
                    <a:pt x="8144" y="10740"/>
                  </a:cubicBezTo>
                  <a:lnTo>
                    <a:pt x="8144" y="9074"/>
                  </a:lnTo>
                  <a:cubicBezTo>
                    <a:pt x="8216" y="8585"/>
                    <a:pt x="7882" y="8133"/>
                    <a:pt x="7418" y="7978"/>
                  </a:cubicBezTo>
                  <a:lnTo>
                    <a:pt x="5656" y="7347"/>
                  </a:lnTo>
                  <a:cubicBezTo>
                    <a:pt x="5441" y="7276"/>
                    <a:pt x="5311" y="7085"/>
                    <a:pt x="5311" y="6859"/>
                  </a:cubicBezTo>
                  <a:lnTo>
                    <a:pt x="5311" y="6157"/>
                  </a:lnTo>
                  <a:cubicBezTo>
                    <a:pt x="5453" y="6073"/>
                    <a:pt x="5608" y="5966"/>
                    <a:pt x="5739" y="5835"/>
                  </a:cubicBezTo>
                  <a:cubicBezTo>
                    <a:pt x="6096" y="5490"/>
                    <a:pt x="6346" y="5049"/>
                    <a:pt x="6442" y="4597"/>
                  </a:cubicBezTo>
                  <a:lnTo>
                    <a:pt x="6584" y="4597"/>
                  </a:lnTo>
                  <a:cubicBezTo>
                    <a:pt x="6918" y="4597"/>
                    <a:pt x="7168" y="4323"/>
                    <a:pt x="7168" y="4013"/>
                  </a:cubicBezTo>
                  <a:cubicBezTo>
                    <a:pt x="7168" y="3775"/>
                    <a:pt x="7037" y="3573"/>
                    <a:pt x="6823" y="3478"/>
                  </a:cubicBezTo>
                  <a:lnTo>
                    <a:pt x="6823" y="1870"/>
                  </a:lnTo>
                  <a:cubicBezTo>
                    <a:pt x="6823" y="1025"/>
                    <a:pt x="6144" y="334"/>
                    <a:pt x="5299" y="334"/>
                  </a:cubicBezTo>
                  <a:lnTo>
                    <a:pt x="5251" y="334"/>
                  </a:lnTo>
                  <a:cubicBezTo>
                    <a:pt x="5132" y="203"/>
                    <a:pt x="4965" y="96"/>
                    <a:pt x="4787" y="61"/>
                  </a:cubicBezTo>
                  <a:cubicBezTo>
                    <a:pt x="4668" y="25"/>
                    <a:pt x="4549" y="1"/>
                    <a:pt x="44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204;p42">
              <a:extLst>
                <a:ext uri="{FF2B5EF4-FFF2-40B4-BE49-F238E27FC236}">
                  <a16:creationId xmlns:a16="http://schemas.microsoft.com/office/drawing/2014/main" id="{8E0B0857-6C98-4E66-A3E0-259E70D0B385}"/>
                </a:ext>
              </a:extLst>
            </p:cNvPr>
            <p:cNvSpPr/>
            <p:nvPr/>
          </p:nvSpPr>
          <p:spPr>
            <a:xfrm>
              <a:off x="8164591" y="3033589"/>
              <a:ext cx="43402" cy="15396"/>
            </a:xfrm>
            <a:custGeom>
              <a:avLst/>
              <a:gdLst/>
              <a:ahLst/>
              <a:cxnLst/>
              <a:rect l="l" t="t" r="r" b="b"/>
              <a:pathLst>
                <a:path w="1370" h="486" extrusionOk="0">
                  <a:moveTo>
                    <a:pt x="173" y="0"/>
                  </a:moveTo>
                  <a:cubicBezTo>
                    <a:pt x="131" y="0"/>
                    <a:pt x="90" y="15"/>
                    <a:pt x="60" y="45"/>
                  </a:cubicBezTo>
                  <a:cubicBezTo>
                    <a:pt x="0" y="104"/>
                    <a:pt x="0" y="212"/>
                    <a:pt x="60" y="271"/>
                  </a:cubicBezTo>
                  <a:cubicBezTo>
                    <a:pt x="203" y="402"/>
                    <a:pt x="441" y="485"/>
                    <a:pt x="691" y="485"/>
                  </a:cubicBezTo>
                  <a:cubicBezTo>
                    <a:pt x="941" y="485"/>
                    <a:pt x="1179" y="414"/>
                    <a:pt x="1310" y="271"/>
                  </a:cubicBezTo>
                  <a:cubicBezTo>
                    <a:pt x="1370" y="212"/>
                    <a:pt x="1370" y="104"/>
                    <a:pt x="1310" y="45"/>
                  </a:cubicBezTo>
                  <a:cubicBezTo>
                    <a:pt x="1280" y="15"/>
                    <a:pt x="1242" y="0"/>
                    <a:pt x="1203" y="0"/>
                  </a:cubicBezTo>
                  <a:cubicBezTo>
                    <a:pt x="1164" y="0"/>
                    <a:pt x="1125" y="15"/>
                    <a:pt x="1096" y="45"/>
                  </a:cubicBezTo>
                  <a:cubicBezTo>
                    <a:pt x="1036" y="104"/>
                    <a:pt x="893" y="164"/>
                    <a:pt x="691" y="164"/>
                  </a:cubicBezTo>
                  <a:cubicBezTo>
                    <a:pt x="477" y="164"/>
                    <a:pt x="346" y="93"/>
                    <a:pt x="286" y="45"/>
                  </a:cubicBezTo>
                  <a:cubicBezTo>
                    <a:pt x="256" y="15"/>
                    <a:pt x="215" y="0"/>
                    <a:pt x="1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205;p42">
              <a:extLst>
                <a:ext uri="{FF2B5EF4-FFF2-40B4-BE49-F238E27FC236}">
                  <a16:creationId xmlns:a16="http://schemas.microsoft.com/office/drawing/2014/main" id="{A9B251AE-8DA8-417C-9B84-AC032AE361DA}"/>
                </a:ext>
              </a:extLst>
            </p:cNvPr>
            <p:cNvSpPr/>
            <p:nvPr/>
          </p:nvSpPr>
          <p:spPr>
            <a:xfrm>
              <a:off x="8213632" y="2995383"/>
              <a:ext cx="10581" cy="15492"/>
            </a:xfrm>
            <a:custGeom>
              <a:avLst/>
              <a:gdLst/>
              <a:ahLst/>
              <a:cxnLst/>
              <a:rect l="l" t="t" r="r" b="b"/>
              <a:pathLst>
                <a:path w="334" h="489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322"/>
                  </a:lnTo>
                  <a:cubicBezTo>
                    <a:pt x="0" y="417"/>
                    <a:pt x="83" y="489"/>
                    <a:pt x="167" y="489"/>
                  </a:cubicBezTo>
                  <a:cubicBezTo>
                    <a:pt x="250" y="489"/>
                    <a:pt x="334" y="417"/>
                    <a:pt x="334" y="322"/>
                  </a:cubicBezTo>
                  <a:lnTo>
                    <a:pt x="334" y="167"/>
                  </a:lnTo>
                  <a:cubicBezTo>
                    <a:pt x="322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206;p42">
              <a:extLst>
                <a:ext uri="{FF2B5EF4-FFF2-40B4-BE49-F238E27FC236}">
                  <a16:creationId xmlns:a16="http://schemas.microsoft.com/office/drawing/2014/main" id="{A66EAFF5-35AB-4614-B81D-656AE16F0862}"/>
                </a:ext>
              </a:extLst>
            </p:cNvPr>
            <p:cNvSpPr/>
            <p:nvPr/>
          </p:nvSpPr>
          <p:spPr>
            <a:xfrm>
              <a:off x="8088401" y="3165758"/>
              <a:ext cx="21511" cy="61998"/>
            </a:xfrm>
            <a:custGeom>
              <a:avLst/>
              <a:gdLst/>
              <a:ahLst/>
              <a:cxnLst/>
              <a:rect l="l" t="t" r="r" b="b"/>
              <a:pathLst>
                <a:path w="679" h="1957" extrusionOk="0">
                  <a:moveTo>
                    <a:pt x="176" y="1"/>
                  </a:moveTo>
                  <a:cubicBezTo>
                    <a:pt x="132" y="1"/>
                    <a:pt x="93" y="19"/>
                    <a:pt x="60" y="52"/>
                  </a:cubicBezTo>
                  <a:cubicBezTo>
                    <a:pt x="0" y="123"/>
                    <a:pt x="12" y="219"/>
                    <a:pt x="72" y="278"/>
                  </a:cubicBezTo>
                  <a:lnTo>
                    <a:pt x="179" y="362"/>
                  </a:lnTo>
                  <a:cubicBezTo>
                    <a:pt x="298" y="469"/>
                    <a:pt x="357" y="600"/>
                    <a:pt x="357" y="766"/>
                  </a:cubicBezTo>
                  <a:lnTo>
                    <a:pt x="357" y="1790"/>
                  </a:lnTo>
                  <a:cubicBezTo>
                    <a:pt x="357" y="1886"/>
                    <a:pt x="429" y="1957"/>
                    <a:pt x="524" y="1957"/>
                  </a:cubicBezTo>
                  <a:cubicBezTo>
                    <a:pt x="607" y="1957"/>
                    <a:pt x="679" y="1886"/>
                    <a:pt x="679" y="1790"/>
                  </a:cubicBezTo>
                  <a:lnTo>
                    <a:pt x="679" y="766"/>
                  </a:lnTo>
                  <a:cubicBezTo>
                    <a:pt x="679" y="528"/>
                    <a:pt x="584" y="290"/>
                    <a:pt x="381" y="123"/>
                  </a:cubicBezTo>
                  <a:lnTo>
                    <a:pt x="286" y="40"/>
                  </a:lnTo>
                  <a:cubicBezTo>
                    <a:pt x="248" y="13"/>
                    <a:pt x="211" y="1"/>
                    <a:pt x="1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" name="Google Shape;1167;p42">
            <a:extLst>
              <a:ext uri="{FF2B5EF4-FFF2-40B4-BE49-F238E27FC236}">
                <a16:creationId xmlns:a16="http://schemas.microsoft.com/office/drawing/2014/main" id="{4DBC5C43-BD82-474C-AC94-9BE53F0F20B3}"/>
              </a:ext>
            </a:extLst>
          </p:cNvPr>
          <p:cNvSpPr txBox="1">
            <a:spLocks/>
          </p:cNvSpPr>
          <p:nvPr/>
        </p:nvSpPr>
        <p:spPr>
          <a:xfrm>
            <a:off x="1235400" y="2375057"/>
            <a:ext cx="864436" cy="636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r"/>
            <a:r>
              <a:rPr lang="en-US" sz="1200"/>
              <a:t>Service</a:t>
            </a:r>
            <a:endParaRPr lang="pt-PT" sz="1200"/>
          </a:p>
        </p:txBody>
      </p:sp>
      <p:sp>
        <p:nvSpPr>
          <p:cNvPr id="187" name="Google Shape;1167;p42">
            <a:extLst>
              <a:ext uri="{FF2B5EF4-FFF2-40B4-BE49-F238E27FC236}">
                <a16:creationId xmlns:a16="http://schemas.microsoft.com/office/drawing/2014/main" id="{33B988D1-864B-4B7E-92C7-50335BC529BF}"/>
              </a:ext>
            </a:extLst>
          </p:cNvPr>
          <p:cNvSpPr txBox="1">
            <a:spLocks/>
          </p:cNvSpPr>
          <p:nvPr/>
        </p:nvSpPr>
        <p:spPr>
          <a:xfrm>
            <a:off x="906114" y="2850863"/>
            <a:ext cx="1198790" cy="636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r"/>
            <a:r>
              <a:rPr lang="pt-PT" sz="1200" err="1"/>
              <a:t>Product</a:t>
            </a:r>
            <a:endParaRPr lang="pt-PT"/>
          </a:p>
        </p:txBody>
      </p:sp>
      <p:sp>
        <p:nvSpPr>
          <p:cNvPr id="188" name="Google Shape;1170;p42">
            <a:extLst>
              <a:ext uri="{FF2B5EF4-FFF2-40B4-BE49-F238E27FC236}">
                <a16:creationId xmlns:a16="http://schemas.microsoft.com/office/drawing/2014/main" id="{1EF020A2-345B-4F59-A4A2-3533FCC75C7C}"/>
              </a:ext>
            </a:extLst>
          </p:cNvPr>
          <p:cNvSpPr txBox="1">
            <a:spLocks/>
          </p:cNvSpPr>
          <p:nvPr/>
        </p:nvSpPr>
        <p:spPr>
          <a:xfrm>
            <a:off x="2901499" y="2932146"/>
            <a:ext cx="393609" cy="47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"/>
              <a:t>1</a:t>
            </a:r>
          </a:p>
        </p:txBody>
      </p:sp>
      <p:grpSp>
        <p:nvGrpSpPr>
          <p:cNvPr id="192" name="Google Shape;12193;p62">
            <a:extLst>
              <a:ext uri="{FF2B5EF4-FFF2-40B4-BE49-F238E27FC236}">
                <a16:creationId xmlns:a16="http://schemas.microsoft.com/office/drawing/2014/main" id="{FAF727F2-5A65-4F82-B482-0B3AA0BFF34C}"/>
              </a:ext>
            </a:extLst>
          </p:cNvPr>
          <p:cNvGrpSpPr/>
          <p:nvPr/>
        </p:nvGrpSpPr>
        <p:grpSpPr>
          <a:xfrm>
            <a:off x="3320912" y="2988983"/>
            <a:ext cx="315091" cy="359397"/>
            <a:chOff x="4017435" y="1499912"/>
            <a:chExt cx="315091" cy="359397"/>
          </a:xfrm>
          <a:solidFill>
            <a:schemeClr val="bg2"/>
          </a:solidFill>
        </p:grpSpPr>
        <p:sp>
          <p:nvSpPr>
            <p:cNvPr id="193" name="Google Shape;12194;p62">
              <a:extLst>
                <a:ext uri="{FF2B5EF4-FFF2-40B4-BE49-F238E27FC236}">
                  <a16:creationId xmlns:a16="http://schemas.microsoft.com/office/drawing/2014/main" id="{F6A30E92-93C4-45F2-8B59-1FAEF86D84C8}"/>
                </a:ext>
              </a:extLst>
            </p:cNvPr>
            <p:cNvSpPr/>
            <p:nvPr/>
          </p:nvSpPr>
          <p:spPr>
            <a:xfrm>
              <a:off x="4017816" y="1499912"/>
              <a:ext cx="314710" cy="359397"/>
            </a:xfrm>
            <a:custGeom>
              <a:avLst/>
              <a:gdLst/>
              <a:ahLst/>
              <a:cxnLst/>
              <a:rect l="l" t="t" r="r" b="b"/>
              <a:pathLst>
                <a:path w="9895" h="11300" extrusionOk="0">
                  <a:moveTo>
                    <a:pt x="4929" y="0"/>
                  </a:moveTo>
                  <a:cubicBezTo>
                    <a:pt x="4810" y="0"/>
                    <a:pt x="4691" y="24"/>
                    <a:pt x="4584" y="84"/>
                  </a:cubicBezTo>
                  <a:lnTo>
                    <a:pt x="4048" y="405"/>
                  </a:lnTo>
                  <a:cubicBezTo>
                    <a:pt x="3977" y="441"/>
                    <a:pt x="3941" y="548"/>
                    <a:pt x="3989" y="643"/>
                  </a:cubicBezTo>
                  <a:cubicBezTo>
                    <a:pt x="4022" y="693"/>
                    <a:pt x="4077" y="719"/>
                    <a:pt x="4140" y="719"/>
                  </a:cubicBezTo>
                  <a:cubicBezTo>
                    <a:pt x="4168" y="719"/>
                    <a:pt x="4197" y="714"/>
                    <a:pt x="4227" y="703"/>
                  </a:cubicBezTo>
                  <a:lnTo>
                    <a:pt x="4763" y="381"/>
                  </a:lnTo>
                  <a:cubicBezTo>
                    <a:pt x="4816" y="352"/>
                    <a:pt x="4876" y="337"/>
                    <a:pt x="4935" y="337"/>
                  </a:cubicBezTo>
                  <a:cubicBezTo>
                    <a:pt x="4995" y="337"/>
                    <a:pt x="5054" y="352"/>
                    <a:pt x="5108" y="381"/>
                  </a:cubicBezTo>
                  <a:lnTo>
                    <a:pt x="9335" y="2822"/>
                  </a:lnTo>
                  <a:cubicBezTo>
                    <a:pt x="9346" y="2846"/>
                    <a:pt x="9358" y="2846"/>
                    <a:pt x="9370" y="2858"/>
                  </a:cubicBezTo>
                  <a:lnTo>
                    <a:pt x="4941" y="5382"/>
                  </a:lnTo>
                  <a:lnTo>
                    <a:pt x="4298" y="5013"/>
                  </a:lnTo>
                  <a:cubicBezTo>
                    <a:pt x="4276" y="4998"/>
                    <a:pt x="4250" y="4991"/>
                    <a:pt x="4223" y="4991"/>
                  </a:cubicBezTo>
                  <a:cubicBezTo>
                    <a:pt x="4165" y="4991"/>
                    <a:pt x="4105" y="5023"/>
                    <a:pt x="4072" y="5072"/>
                  </a:cubicBezTo>
                  <a:cubicBezTo>
                    <a:pt x="4036" y="5144"/>
                    <a:pt x="4060" y="5251"/>
                    <a:pt x="4132" y="5299"/>
                  </a:cubicBezTo>
                  <a:lnTo>
                    <a:pt x="4774" y="5668"/>
                  </a:lnTo>
                  <a:lnTo>
                    <a:pt x="4774" y="10823"/>
                  </a:lnTo>
                  <a:lnTo>
                    <a:pt x="488" y="8347"/>
                  </a:lnTo>
                  <a:cubicBezTo>
                    <a:pt x="381" y="8287"/>
                    <a:pt x="322" y="8180"/>
                    <a:pt x="322" y="8073"/>
                  </a:cubicBezTo>
                  <a:lnTo>
                    <a:pt x="322" y="7704"/>
                  </a:lnTo>
                  <a:cubicBezTo>
                    <a:pt x="322" y="7620"/>
                    <a:pt x="250" y="7537"/>
                    <a:pt x="167" y="7537"/>
                  </a:cubicBezTo>
                  <a:cubicBezTo>
                    <a:pt x="72" y="7537"/>
                    <a:pt x="0" y="7620"/>
                    <a:pt x="0" y="7704"/>
                  </a:cubicBezTo>
                  <a:lnTo>
                    <a:pt x="0" y="8073"/>
                  </a:lnTo>
                  <a:cubicBezTo>
                    <a:pt x="0" y="8323"/>
                    <a:pt x="119" y="8525"/>
                    <a:pt x="322" y="8644"/>
                  </a:cubicBezTo>
                  <a:lnTo>
                    <a:pt x="4870" y="11264"/>
                  </a:lnTo>
                  <a:cubicBezTo>
                    <a:pt x="4894" y="11276"/>
                    <a:pt x="4929" y="11299"/>
                    <a:pt x="4953" y="11299"/>
                  </a:cubicBezTo>
                  <a:cubicBezTo>
                    <a:pt x="4989" y="11299"/>
                    <a:pt x="5013" y="11276"/>
                    <a:pt x="5048" y="11264"/>
                  </a:cubicBezTo>
                  <a:lnTo>
                    <a:pt x="6715" y="10311"/>
                  </a:lnTo>
                  <a:cubicBezTo>
                    <a:pt x="6787" y="10263"/>
                    <a:pt x="6810" y="10168"/>
                    <a:pt x="6775" y="10073"/>
                  </a:cubicBezTo>
                  <a:cubicBezTo>
                    <a:pt x="6742" y="10024"/>
                    <a:pt x="6681" y="9992"/>
                    <a:pt x="6620" y="9992"/>
                  </a:cubicBezTo>
                  <a:cubicBezTo>
                    <a:pt x="6591" y="9992"/>
                    <a:pt x="6563" y="9999"/>
                    <a:pt x="6537" y="10013"/>
                  </a:cubicBezTo>
                  <a:lnTo>
                    <a:pt x="5120" y="10835"/>
                  </a:lnTo>
                  <a:lnTo>
                    <a:pt x="5120" y="5680"/>
                  </a:lnTo>
                  <a:lnTo>
                    <a:pt x="9549" y="3155"/>
                  </a:lnTo>
                  <a:lnTo>
                    <a:pt x="9549" y="3167"/>
                  </a:lnTo>
                  <a:lnTo>
                    <a:pt x="9549" y="3179"/>
                  </a:lnTo>
                  <a:lnTo>
                    <a:pt x="9549" y="3215"/>
                  </a:lnTo>
                  <a:lnTo>
                    <a:pt x="9549" y="8108"/>
                  </a:lnTo>
                  <a:cubicBezTo>
                    <a:pt x="9549" y="8228"/>
                    <a:pt x="9489" y="8335"/>
                    <a:pt x="9394" y="8382"/>
                  </a:cubicBezTo>
                  <a:lnTo>
                    <a:pt x="7096" y="9704"/>
                  </a:lnTo>
                  <a:cubicBezTo>
                    <a:pt x="7025" y="9752"/>
                    <a:pt x="6989" y="9847"/>
                    <a:pt x="7037" y="9942"/>
                  </a:cubicBezTo>
                  <a:cubicBezTo>
                    <a:pt x="7069" y="9991"/>
                    <a:pt x="7130" y="10023"/>
                    <a:pt x="7192" y="10023"/>
                  </a:cubicBezTo>
                  <a:cubicBezTo>
                    <a:pt x="7220" y="10023"/>
                    <a:pt x="7249" y="10017"/>
                    <a:pt x="7275" y="10002"/>
                  </a:cubicBezTo>
                  <a:lnTo>
                    <a:pt x="9573" y="8680"/>
                  </a:lnTo>
                  <a:cubicBezTo>
                    <a:pt x="9775" y="8561"/>
                    <a:pt x="9894" y="8347"/>
                    <a:pt x="9894" y="8108"/>
                  </a:cubicBezTo>
                  <a:lnTo>
                    <a:pt x="9894" y="3215"/>
                  </a:lnTo>
                  <a:cubicBezTo>
                    <a:pt x="9882" y="3060"/>
                    <a:pt x="9847" y="2929"/>
                    <a:pt x="9775" y="2810"/>
                  </a:cubicBezTo>
                  <a:cubicBezTo>
                    <a:pt x="9704" y="2691"/>
                    <a:pt x="9608" y="2608"/>
                    <a:pt x="9489" y="2524"/>
                  </a:cubicBezTo>
                  <a:lnTo>
                    <a:pt x="5263" y="84"/>
                  </a:lnTo>
                  <a:cubicBezTo>
                    <a:pt x="5167" y="24"/>
                    <a:pt x="5048" y="0"/>
                    <a:pt x="4929" y="0"/>
                  </a:cubicBezTo>
                  <a:close/>
                </a:path>
              </a:pathLst>
            </a:custGeom>
            <a:grpFill/>
            <a:ln w="6350"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2195;p62">
              <a:extLst>
                <a:ext uri="{FF2B5EF4-FFF2-40B4-BE49-F238E27FC236}">
                  <a16:creationId xmlns:a16="http://schemas.microsoft.com/office/drawing/2014/main" id="{E3816BE1-1171-4584-B2DA-3AEAF38DDE4D}"/>
                </a:ext>
              </a:extLst>
            </p:cNvPr>
            <p:cNvSpPr/>
            <p:nvPr/>
          </p:nvSpPr>
          <p:spPr>
            <a:xfrm>
              <a:off x="4017435" y="1522302"/>
              <a:ext cx="121591" cy="207114"/>
            </a:xfrm>
            <a:custGeom>
              <a:avLst/>
              <a:gdLst/>
              <a:ahLst/>
              <a:cxnLst/>
              <a:rect l="l" t="t" r="r" b="b"/>
              <a:pathLst>
                <a:path w="3823" h="6512" extrusionOk="0">
                  <a:moveTo>
                    <a:pt x="3552" y="1"/>
                  </a:moveTo>
                  <a:cubicBezTo>
                    <a:pt x="3525" y="1"/>
                    <a:pt x="3499" y="8"/>
                    <a:pt x="3477" y="23"/>
                  </a:cubicBezTo>
                  <a:lnTo>
                    <a:pt x="429" y="1809"/>
                  </a:lnTo>
                  <a:cubicBezTo>
                    <a:pt x="298" y="1880"/>
                    <a:pt x="191" y="1987"/>
                    <a:pt x="119" y="2118"/>
                  </a:cubicBezTo>
                  <a:cubicBezTo>
                    <a:pt x="36" y="2261"/>
                    <a:pt x="0" y="2404"/>
                    <a:pt x="0" y="2559"/>
                  </a:cubicBezTo>
                  <a:lnTo>
                    <a:pt x="0" y="6345"/>
                  </a:lnTo>
                  <a:cubicBezTo>
                    <a:pt x="0" y="6440"/>
                    <a:pt x="72" y="6512"/>
                    <a:pt x="155" y="6512"/>
                  </a:cubicBezTo>
                  <a:cubicBezTo>
                    <a:pt x="250" y="6512"/>
                    <a:pt x="322" y="6440"/>
                    <a:pt x="322" y="6345"/>
                  </a:cubicBezTo>
                  <a:lnTo>
                    <a:pt x="322" y="2559"/>
                  </a:lnTo>
                  <a:lnTo>
                    <a:pt x="322" y="2511"/>
                  </a:lnTo>
                  <a:lnTo>
                    <a:pt x="322" y="2487"/>
                  </a:lnTo>
                  <a:lnTo>
                    <a:pt x="322" y="2451"/>
                  </a:lnTo>
                  <a:lnTo>
                    <a:pt x="3524" y="4273"/>
                  </a:lnTo>
                  <a:cubicBezTo>
                    <a:pt x="3550" y="4290"/>
                    <a:pt x="3580" y="4298"/>
                    <a:pt x="3610" y="4298"/>
                  </a:cubicBezTo>
                  <a:cubicBezTo>
                    <a:pt x="3664" y="4298"/>
                    <a:pt x="3720" y="4272"/>
                    <a:pt x="3751" y="4226"/>
                  </a:cubicBezTo>
                  <a:cubicBezTo>
                    <a:pt x="3822" y="4130"/>
                    <a:pt x="3810" y="4023"/>
                    <a:pt x="3715" y="3987"/>
                  </a:cubicBezTo>
                  <a:lnTo>
                    <a:pt x="512" y="2154"/>
                  </a:lnTo>
                  <a:cubicBezTo>
                    <a:pt x="548" y="2142"/>
                    <a:pt x="560" y="2106"/>
                    <a:pt x="595" y="2094"/>
                  </a:cubicBezTo>
                  <a:lnTo>
                    <a:pt x="3643" y="320"/>
                  </a:lnTo>
                  <a:cubicBezTo>
                    <a:pt x="3715" y="273"/>
                    <a:pt x="3751" y="177"/>
                    <a:pt x="3703" y="82"/>
                  </a:cubicBezTo>
                  <a:cubicBezTo>
                    <a:pt x="3670" y="33"/>
                    <a:pt x="3610" y="1"/>
                    <a:pt x="3552" y="1"/>
                  </a:cubicBezTo>
                  <a:close/>
                </a:path>
              </a:pathLst>
            </a:custGeom>
            <a:grpFill/>
            <a:ln w="6350"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1346;p60">
            <a:extLst>
              <a:ext uri="{FF2B5EF4-FFF2-40B4-BE49-F238E27FC236}">
                <a16:creationId xmlns:a16="http://schemas.microsoft.com/office/drawing/2014/main" id="{D6613C65-6099-4B31-80B0-9ECCC674A4CB}"/>
              </a:ext>
            </a:extLst>
          </p:cNvPr>
          <p:cNvGrpSpPr/>
          <p:nvPr/>
        </p:nvGrpSpPr>
        <p:grpSpPr>
          <a:xfrm>
            <a:off x="3324288" y="2502825"/>
            <a:ext cx="300233" cy="301831"/>
            <a:chOff x="3095745" y="3805393"/>
            <a:chExt cx="352840" cy="354718"/>
          </a:xfrm>
          <a:solidFill>
            <a:schemeClr val="bg2"/>
          </a:solidFill>
        </p:grpSpPr>
        <p:sp>
          <p:nvSpPr>
            <p:cNvPr id="196" name="Google Shape;11347;p60">
              <a:extLst>
                <a:ext uri="{FF2B5EF4-FFF2-40B4-BE49-F238E27FC236}">
                  <a16:creationId xmlns:a16="http://schemas.microsoft.com/office/drawing/2014/main" id="{995DA935-B0AE-4301-AF7C-9B8679D2CB0B}"/>
                </a:ext>
              </a:extLst>
            </p:cNvPr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grpFill/>
            <a:ln w="6350"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1348;p60">
              <a:extLst>
                <a:ext uri="{FF2B5EF4-FFF2-40B4-BE49-F238E27FC236}">
                  <a16:creationId xmlns:a16="http://schemas.microsoft.com/office/drawing/2014/main" id="{B371E7EB-75E3-46A8-90E7-14722B337378}"/>
                </a:ext>
              </a:extLst>
            </p:cNvPr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grpFill/>
            <a:ln w="6350"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1349;p60">
              <a:extLst>
                <a:ext uri="{FF2B5EF4-FFF2-40B4-BE49-F238E27FC236}">
                  <a16:creationId xmlns:a16="http://schemas.microsoft.com/office/drawing/2014/main" id="{F67F0A83-D13B-49E5-BBCF-C2F31AB309F9}"/>
                </a:ext>
              </a:extLst>
            </p:cNvPr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grpFill/>
            <a:ln w="6350"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1350;p60">
              <a:extLst>
                <a:ext uri="{FF2B5EF4-FFF2-40B4-BE49-F238E27FC236}">
                  <a16:creationId xmlns:a16="http://schemas.microsoft.com/office/drawing/2014/main" id="{185FE0C9-42EE-4253-8A65-6EF5B4F4C7B3}"/>
                </a:ext>
              </a:extLst>
            </p:cNvPr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grpFill/>
            <a:ln w="6350"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1351;p60">
              <a:extLst>
                <a:ext uri="{FF2B5EF4-FFF2-40B4-BE49-F238E27FC236}">
                  <a16:creationId xmlns:a16="http://schemas.microsoft.com/office/drawing/2014/main" id="{C689C5D7-BF22-4A5C-8C48-71C208E0AEE8}"/>
                </a:ext>
              </a:extLst>
            </p:cNvPr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grpFill/>
            <a:ln w="6350"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1352;p60">
              <a:extLst>
                <a:ext uri="{FF2B5EF4-FFF2-40B4-BE49-F238E27FC236}">
                  <a16:creationId xmlns:a16="http://schemas.microsoft.com/office/drawing/2014/main" id="{CAF7F750-C672-4DF3-AC76-861C7DDB4C62}"/>
                </a:ext>
              </a:extLst>
            </p:cNvPr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grpFill/>
            <a:ln w="6350"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Google Shape;1170;p42">
            <a:extLst>
              <a:ext uri="{FF2B5EF4-FFF2-40B4-BE49-F238E27FC236}">
                <a16:creationId xmlns:a16="http://schemas.microsoft.com/office/drawing/2014/main" id="{762795CE-B908-4E7D-95A6-0CB13490413B}"/>
              </a:ext>
            </a:extLst>
          </p:cNvPr>
          <p:cNvSpPr txBox="1">
            <a:spLocks/>
          </p:cNvSpPr>
          <p:nvPr/>
        </p:nvSpPr>
        <p:spPr>
          <a:xfrm>
            <a:off x="2858965" y="3657371"/>
            <a:ext cx="393609" cy="47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"/>
              <a:t>0</a:t>
            </a:r>
          </a:p>
        </p:txBody>
      </p:sp>
      <p:sp>
        <p:nvSpPr>
          <p:cNvPr id="206" name="Google Shape;1178;p42">
            <a:extLst>
              <a:ext uri="{FF2B5EF4-FFF2-40B4-BE49-F238E27FC236}">
                <a16:creationId xmlns:a16="http://schemas.microsoft.com/office/drawing/2014/main" id="{8EB50632-3B0A-4243-9D76-BD5A1A974373}"/>
              </a:ext>
            </a:extLst>
          </p:cNvPr>
          <p:cNvSpPr/>
          <p:nvPr/>
        </p:nvSpPr>
        <p:spPr>
          <a:xfrm>
            <a:off x="3220503" y="4140261"/>
            <a:ext cx="415500" cy="41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1182;p42">
            <a:extLst>
              <a:ext uri="{FF2B5EF4-FFF2-40B4-BE49-F238E27FC236}">
                <a16:creationId xmlns:a16="http://schemas.microsoft.com/office/drawing/2014/main" id="{8EAD390F-CF0F-483A-8C44-A990372BDEA4}"/>
              </a:ext>
            </a:extLst>
          </p:cNvPr>
          <p:cNvSpPr/>
          <p:nvPr/>
        </p:nvSpPr>
        <p:spPr>
          <a:xfrm>
            <a:off x="3220503" y="3647128"/>
            <a:ext cx="415500" cy="41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8" name="Google Shape;1183;p42">
            <a:extLst>
              <a:ext uri="{FF2B5EF4-FFF2-40B4-BE49-F238E27FC236}">
                <a16:creationId xmlns:a16="http://schemas.microsoft.com/office/drawing/2014/main" id="{42598B41-CB20-4B50-9AA9-B3C528EA5737}"/>
              </a:ext>
            </a:extLst>
          </p:cNvPr>
          <p:cNvCxnSpPr>
            <a:cxnSpLocks/>
            <a:stCxn id="216" idx="3"/>
            <a:endCxn id="217" idx="1"/>
          </p:cNvCxnSpPr>
          <p:nvPr/>
        </p:nvCxnSpPr>
        <p:spPr>
          <a:xfrm>
            <a:off x="2056955" y="4357839"/>
            <a:ext cx="796595" cy="52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209" name="Google Shape;1184;p42">
            <a:extLst>
              <a:ext uri="{FF2B5EF4-FFF2-40B4-BE49-F238E27FC236}">
                <a16:creationId xmlns:a16="http://schemas.microsoft.com/office/drawing/2014/main" id="{744EBFB9-C3E5-4888-9C70-3EE7B0BDD814}"/>
              </a:ext>
            </a:extLst>
          </p:cNvPr>
          <p:cNvCxnSpPr>
            <a:cxnSpLocks/>
            <a:stCxn id="215" idx="3"/>
            <a:endCxn id="205" idx="1"/>
          </p:cNvCxnSpPr>
          <p:nvPr/>
        </p:nvCxnSpPr>
        <p:spPr>
          <a:xfrm flipV="1">
            <a:off x="2051887" y="3894732"/>
            <a:ext cx="807078" cy="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triangle" w="med" len="med"/>
          </a:ln>
        </p:spPr>
      </p:cxnSp>
      <p:grpSp>
        <p:nvGrpSpPr>
          <p:cNvPr id="210" name="Google Shape;1202;p42">
            <a:extLst>
              <a:ext uri="{FF2B5EF4-FFF2-40B4-BE49-F238E27FC236}">
                <a16:creationId xmlns:a16="http://schemas.microsoft.com/office/drawing/2014/main" id="{0BB3C88A-06F9-424B-90D2-D16C87BA1939}"/>
              </a:ext>
            </a:extLst>
          </p:cNvPr>
          <p:cNvGrpSpPr/>
          <p:nvPr/>
        </p:nvGrpSpPr>
        <p:grpSpPr>
          <a:xfrm>
            <a:off x="1187451" y="3687188"/>
            <a:ext cx="260283" cy="345914"/>
            <a:chOff x="8055961" y="2881842"/>
            <a:chExt cx="260283" cy="345914"/>
          </a:xfrm>
        </p:grpSpPr>
        <p:sp>
          <p:nvSpPr>
            <p:cNvPr id="211" name="Google Shape;1203;p42">
              <a:extLst>
                <a:ext uri="{FF2B5EF4-FFF2-40B4-BE49-F238E27FC236}">
                  <a16:creationId xmlns:a16="http://schemas.microsoft.com/office/drawing/2014/main" id="{EAB48E60-5FBF-41C7-85D2-0C0980065F12}"/>
                </a:ext>
              </a:extLst>
            </p:cNvPr>
            <p:cNvSpPr/>
            <p:nvPr/>
          </p:nvSpPr>
          <p:spPr>
            <a:xfrm>
              <a:off x="8055961" y="2881842"/>
              <a:ext cx="260283" cy="345914"/>
            </a:xfrm>
            <a:custGeom>
              <a:avLst/>
              <a:gdLst/>
              <a:ahLst/>
              <a:cxnLst/>
              <a:rect l="l" t="t" r="r" b="b"/>
              <a:pathLst>
                <a:path w="8216" h="10919" extrusionOk="0">
                  <a:moveTo>
                    <a:pt x="4918" y="2358"/>
                  </a:moveTo>
                  <a:cubicBezTo>
                    <a:pt x="5120" y="2656"/>
                    <a:pt x="5334" y="2882"/>
                    <a:pt x="5561" y="3073"/>
                  </a:cubicBezTo>
                  <a:lnTo>
                    <a:pt x="4477" y="3073"/>
                  </a:lnTo>
                  <a:cubicBezTo>
                    <a:pt x="4429" y="3073"/>
                    <a:pt x="4382" y="3085"/>
                    <a:pt x="4358" y="3132"/>
                  </a:cubicBezTo>
                  <a:cubicBezTo>
                    <a:pt x="4310" y="3168"/>
                    <a:pt x="4298" y="3216"/>
                    <a:pt x="4298" y="3251"/>
                  </a:cubicBezTo>
                  <a:lnTo>
                    <a:pt x="4322" y="3442"/>
                  </a:lnTo>
                  <a:cubicBezTo>
                    <a:pt x="4263" y="3418"/>
                    <a:pt x="4191" y="3418"/>
                    <a:pt x="4120" y="3418"/>
                  </a:cubicBezTo>
                  <a:cubicBezTo>
                    <a:pt x="4048" y="3418"/>
                    <a:pt x="3965" y="3430"/>
                    <a:pt x="3906" y="3442"/>
                  </a:cubicBezTo>
                  <a:lnTo>
                    <a:pt x="3941" y="3251"/>
                  </a:lnTo>
                  <a:lnTo>
                    <a:pt x="3941" y="3228"/>
                  </a:lnTo>
                  <a:cubicBezTo>
                    <a:pt x="4263" y="2966"/>
                    <a:pt x="4596" y="2692"/>
                    <a:pt x="4918" y="2358"/>
                  </a:cubicBezTo>
                  <a:close/>
                  <a:moveTo>
                    <a:pt x="3572" y="3478"/>
                  </a:moveTo>
                  <a:lnTo>
                    <a:pt x="3525" y="3823"/>
                  </a:lnTo>
                  <a:cubicBezTo>
                    <a:pt x="3525" y="3823"/>
                    <a:pt x="3513" y="3894"/>
                    <a:pt x="3513" y="3906"/>
                  </a:cubicBezTo>
                  <a:cubicBezTo>
                    <a:pt x="3429" y="4121"/>
                    <a:pt x="3239" y="4263"/>
                    <a:pt x="3013" y="4263"/>
                  </a:cubicBezTo>
                  <a:lnTo>
                    <a:pt x="2858" y="4263"/>
                  </a:lnTo>
                  <a:cubicBezTo>
                    <a:pt x="2739" y="4263"/>
                    <a:pt x="2632" y="4204"/>
                    <a:pt x="2572" y="4121"/>
                  </a:cubicBezTo>
                  <a:cubicBezTo>
                    <a:pt x="2596" y="4097"/>
                    <a:pt x="2620" y="4085"/>
                    <a:pt x="2644" y="4073"/>
                  </a:cubicBezTo>
                  <a:cubicBezTo>
                    <a:pt x="2739" y="4013"/>
                    <a:pt x="2834" y="3954"/>
                    <a:pt x="2941" y="3894"/>
                  </a:cubicBezTo>
                  <a:lnTo>
                    <a:pt x="2941" y="3906"/>
                  </a:lnTo>
                  <a:cubicBezTo>
                    <a:pt x="2929" y="4013"/>
                    <a:pt x="3001" y="4073"/>
                    <a:pt x="3096" y="4073"/>
                  </a:cubicBezTo>
                  <a:cubicBezTo>
                    <a:pt x="3179" y="4073"/>
                    <a:pt x="3239" y="4001"/>
                    <a:pt x="3239" y="3906"/>
                  </a:cubicBezTo>
                  <a:lnTo>
                    <a:pt x="3239" y="3704"/>
                  </a:lnTo>
                  <a:cubicBezTo>
                    <a:pt x="3346" y="3632"/>
                    <a:pt x="3453" y="3549"/>
                    <a:pt x="3572" y="3478"/>
                  </a:cubicBezTo>
                  <a:close/>
                  <a:moveTo>
                    <a:pt x="4965" y="3370"/>
                  </a:moveTo>
                  <a:lnTo>
                    <a:pt x="4965" y="3382"/>
                  </a:lnTo>
                  <a:lnTo>
                    <a:pt x="5811" y="3382"/>
                  </a:lnTo>
                  <a:lnTo>
                    <a:pt x="5727" y="3966"/>
                  </a:lnTo>
                  <a:cubicBezTo>
                    <a:pt x="5692" y="4144"/>
                    <a:pt x="5549" y="4263"/>
                    <a:pt x="5382" y="4263"/>
                  </a:cubicBezTo>
                  <a:lnTo>
                    <a:pt x="5215" y="4263"/>
                  </a:lnTo>
                  <a:cubicBezTo>
                    <a:pt x="4977" y="4263"/>
                    <a:pt x="4775" y="4097"/>
                    <a:pt x="4715" y="3882"/>
                  </a:cubicBezTo>
                  <a:cubicBezTo>
                    <a:pt x="4715" y="3847"/>
                    <a:pt x="4703" y="3823"/>
                    <a:pt x="4703" y="3787"/>
                  </a:cubicBezTo>
                  <a:cubicBezTo>
                    <a:pt x="4679" y="3668"/>
                    <a:pt x="4644" y="3370"/>
                    <a:pt x="4644" y="3370"/>
                  </a:cubicBezTo>
                  <a:close/>
                  <a:moveTo>
                    <a:pt x="4453" y="311"/>
                  </a:moveTo>
                  <a:cubicBezTo>
                    <a:pt x="4549" y="311"/>
                    <a:pt x="4632" y="322"/>
                    <a:pt x="4715" y="358"/>
                  </a:cubicBezTo>
                  <a:cubicBezTo>
                    <a:pt x="5072" y="453"/>
                    <a:pt x="5299" y="811"/>
                    <a:pt x="5275" y="1215"/>
                  </a:cubicBezTo>
                  <a:cubicBezTo>
                    <a:pt x="5275" y="1299"/>
                    <a:pt x="5334" y="1382"/>
                    <a:pt x="5430" y="1382"/>
                  </a:cubicBezTo>
                  <a:cubicBezTo>
                    <a:pt x="5513" y="1382"/>
                    <a:pt x="5584" y="1323"/>
                    <a:pt x="5584" y="1227"/>
                  </a:cubicBezTo>
                  <a:cubicBezTo>
                    <a:pt x="5608" y="1025"/>
                    <a:pt x="5572" y="823"/>
                    <a:pt x="5501" y="668"/>
                  </a:cubicBezTo>
                  <a:lnTo>
                    <a:pt x="5501" y="668"/>
                  </a:lnTo>
                  <a:cubicBezTo>
                    <a:pt x="6084" y="751"/>
                    <a:pt x="6525" y="1263"/>
                    <a:pt x="6525" y="1858"/>
                  </a:cubicBezTo>
                  <a:lnTo>
                    <a:pt x="6525" y="3299"/>
                  </a:lnTo>
                  <a:cubicBezTo>
                    <a:pt x="6215" y="3156"/>
                    <a:pt x="5596" y="2811"/>
                    <a:pt x="5144" y="2120"/>
                  </a:cubicBezTo>
                  <a:cubicBezTo>
                    <a:pt x="5191" y="2061"/>
                    <a:pt x="5251" y="2025"/>
                    <a:pt x="5299" y="1966"/>
                  </a:cubicBezTo>
                  <a:cubicBezTo>
                    <a:pt x="5358" y="1906"/>
                    <a:pt x="5358" y="1799"/>
                    <a:pt x="5275" y="1739"/>
                  </a:cubicBezTo>
                  <a:cubicBezTo>
                    <a:pt x="5246" y="1711"/>
                    <a:pt x="5210" y="1696"/>
                    <a:pt x="5173" y="1696"/>
                  </a:cubicBezTo>
                  <a:cubicBezTo>
                    <a:pt x="5132" y="1696"/>
                    <a:pt x="5092" y="1714"/>
                    <a:pt x="5060" y="1751"/>
                  </a:cubicBezTo>
                  <a:cubicBezTo>
                    <a:pt x="3727" y="3239"/>
                    <a:pt x="2060" y="4061"/>
                    <a:pt x="1429" y="4323"/>
                  </a:cubicBezTo>
                  <a:cubicBezTo>
                    <a:pt x="1465" y="4061"/>
                    <a:pt x="1512" y="3585"/>
                    <a:pt x="1512" y="2882"/>
                  </a:cubicBezTo>
                  <a:cubicBezTo>
                    <a:pt x="1512" y="2192"/>
                    <a:pt x="1798" y="1549"/>
                    <a:pt x="2322" y="1049"/>
                  </a:cubicBezTo>
                  <a:cubicBezTo>
                    <a:pt x="2822" y="572"/>
                    <a:pt x="3477" y="311"/>
                    <a:pt x="4120" y="311"/>
                  </a:cubicBezTo>
                  <a:close/>
                  <a:moveTo>
                    <a:pt x="6108" y="3466"/>
                  </a:moveTo>
                  <a:cubicBezTo>
                    <a:pt x="6144" y="3478"/>
                    <a:pt x="6156" y="3490"/>
                    <a:pt x="6192" y="3490"/>
                  </a:cubicBezTo>
                  <a:cubicBezTo>
                    <a:pt x="6227" y="3632"/>
                    <a:pt x="6346" y="3728"/>
                    <a:pt x="6501" y="3728"/>
                  </a:cubicBezTo>
                  <a:lnTo>
                    <a:pt x="6584" y="3728"/>
                  </a:lnTo>
                  <a:cubicBezTo>
                    <a:pt x="6739" y="3728"/>
                    <a:pt x="6858" y="3847"/>
                    <a:pt x="6858" y="4001"/>
                  </a:cubicBezTo>
                  <a:cubicBezTo>
                    <a:pt x="6858" y="4144"/>
                    <a:pt x="6739" y="4263"/>
                    <a:pt x="6584" y="4263"/>
                  </a:cubicBezTo>
                  <a:lnTo>
                    <a:pt x="6477" y="4263"/>
                  </a:lnTo>
                  <a:cubicBezTo>
                    <a:pt x="6477" y="4180"/>
                    <a:pt x="6418" y="4097"/>
                    <a:pt x="6334" y="4097"/>
                  </a:cubicBezTo>
                  <a:cubicBezTo>
                    <a:pt x="6239" y="4097"/>
                    <a:pt x="6168" y="4156"/>
                    <a:pt x="6156" y="4252"/>
                  </a:cubicBezTo>
                  <a:cubicBezTo>
                    <a:pt x="6108" y="4775"/>
                    <a:pt x="5882" y="5252"/>
                    <a:pt x="5501" y="5609"/>
                  </a:cubicBezTo>
                  <a:cubicBezTo>
                    <a:pt x="5108" y="5966"/>
                    <a:pt x="4620" y="6157"/>
                    <a:pt x="4096" y="6157"/>
                  </a:cubicBezTo>
                  <a:cubicBezTo>
                    <a:pt x="3596" y="6157"/>
                    <a:pt x="3108" y="5966"/>
                    <a:pt x="2715" y="5621"/>
                  </a:cubicBezTo>
                  <a:cubicBezTo>
                    <a:pt x="2358" y="5287"/>
                    <a:pt x="2143" y="4859"/>
                    <a:pt x="2060" y="4382"/>
                  </a:cubicBezTo>
                  <a:cubicBezTo>
                    <a:pt x="2120" y="4359"/>
                    <a:pt x="2203" y="4311"/>
                    <a:pt x="2274" y="4287"/>
                  </a:cubicBezTo>
                  <a:cubicBezTo>
                    <a:pt x="2393" y="4478"/>
                    <a:pt x="2596" y="4597"/>
                    <a:pt x="2834" y="4597"/>
                  </a:cubicBezTo>
                  <a:lnTo>
                    <a:pt x="3001" y="4597"/>
                  </a:lnTo>
                  <a:cubicBezTo>
                    <a:pt x="3382" y="4597"/>
                    <a:pt x="3727" y="4311"/>
                    <a:pt x="3822" y="3942"/>
                  </a:cubicBezTo>
                  <a:cubicBezTo>
                    <a:pt x="3858" y="3823"/>
                    <a:pt x="3965" y="3728"/>
                    <a:pt x="4108" y="3728"/>
                  </a:cubicBezTo>
                  <a:cubicBezTo>
                    <a:pt x="4239" y="3728"/>
                    <a:pt x="4358" y="3823"/>
                    <a:pt x="4382" y="3942"/>
                  </a:cubicBezTo>
                  <a:cubicBezTo>
                    <a:pt x="4477" y="4311"/>
                    <a:pt x="4822" y="4597"/>
                    <a:pt x="5203" y="4597"/>
                  </a:cubicBezTo>
                  <a:lnTo>
                    <a:pt x="5370" y="4597"/>
                  </a:lnTo>
                  <a:cubicBezTo>
                    <a:pt x="5692" y="4597"/>
                    <a:pt x="5989" y="4347"/>
                    <a:pt x="6037" y="4013"/>
                  </a:cubicBezTo>
                  <a:lnTo>
                    <a:pt x="6108" y="3466"/>
                  </a:lnTo>
                  <a:close/>
                  <a:moveTo>
                    <a:pt x="4977" y="6311"/>
                  </a:moveTo>
                  <a:lnTo>
                    <a:pt x="4977" y="6859"/>
                  </a:lnTo>
                  <a:cubicBezTo>
                    <a:pt x="4977" y="7216"/>
                    <a:pt x="5203" y="7526"/>
                    <a:pt x="5549" y="7645"/>
                  </a:cubicBezTo>
                  <a:lnTo>
                    <a:pt x="5799" y="7740"/>
                  </a:lnTo>
                  <a:lnTo>
                    <a:pt x="5656" y="8062"/>
                  </a:lnTo>
                  <a:cubicBezTo>
                    <a:pt x="5382" y="8669"/>
                    <a:pt x="4775" y="9062"/>
                    <a:pt x="4120" y="9062"/>
                  </a:cubicBezTo>
                  <a:cubicBezTo>
                    <a:pt x="3453" y="9062"/>
                    <a:pt x="2858" y="8669"/>
                    <a:pt x="2584" y="8062"/>
                  </a:cubicBezTo>
                  <a:lnTo>
                    <a:pt x="2441" y="7740"/>
                  </a:lnTo>
                  <a:lnTo>
                    <a:pt x="2691" y="7645"/>
                  </a:lnTo>
                  <a:cubicBezTo>
                    <a:pt x="3036" y="7526"/>
                    <a:pt x="3251" y="7216"/>
                    <a:pt x="3251" y="6859"/>
                  </a:cubicBezTo>
                  <a:lnTo>
                    <a:pt x="3251" y="6311"/>
                  </a:lnTo>
                  <a:cubicBezTo>
                    <a:pt x="3525" y="6407"/>
                    <a:pt x="3822" y="6466"/>
                    <a:pt x="4120" y="6466"/>
                  </a:cubicBezTo>
                  <a:cubicBezTo>
                    <a:pt x="4418" y="6466"/>
                    <a:pt x="4715" y="6407"/>
                    <a:pt x="4977" y="6311"/>
                  </a:cubicBezTo>
                  <a:close/>
                  <a:moveTo>
                    <a:pt x="4084" y="1"/>
                  </a:moveTo>
                  <a:cubicBezTo>
                    <a:pt x="3358" y="1"/>
                    <a:pt x="2620" y="299"/>
                    <a:pt x="2060" y="834"/>
                  </a:cubicBezTo>
                  <a:cubicBezTo>
                    <a:pt x="1489" y="1382"/>
                    <a:pt x="1155" y="2120"/>
                    <a:pt x="1155" y="2882"/>
                  </a:cubicBezTo>
                  <a:cubicBezTo>
                    <a:pt x="1155" y="4025"/>
                    <a:pt x="1024" y="4537"/>
                    <a:pt x="1024" y="4537"/>
                  </a:cubicBezTo>
                  <a:cubicBezTo>
                    <a:pt x="1012" y="4597"/>
                    <a:pt x="1024" y="4656"/>
                    <a:pt x="1072" y="4704"/>
                  </a:cubicBezTo>
                  <a:cubicBezTo>
                    <a:pt x="1096" y="4728"/>
                    <a:pt x="1143" y="4740"/>
                    <a:pt x="1167" y="4740"/>
                  </a:cubicBezTo>
                  <a:cubicBezTo>
                    <a:pt x="1191" y="4740"/>
                    <a:pt x="1203" y="4740"/>
                    <a:pt x="1227" y="4728"/>
                  </a:cubicBezTo>
                  <a:cubicBezTo>
                    <a:pt x="1250" y="4728"/>
                    <a:pt x="1441" y="4656"/>
                    <a:pt x="1739" y="4525"/>
                  </a:cubicBezTo>
                  <a:cubicBezTo>
                    <a:pt x="1822" y="5025"/>
                    <a:pt x="2096" y="5490"/>
                    <a:pt x="2477" y="5847"/>
                  </a:cubicBezTo>
                  <a:cubicBezTo>
                    <a:pt x="2620" y="5966"/>
                    <a:pt x="2751" y="6073"/>
                    <a:pt x="2894" y="6145"/>
                  </a:cubicBezTo>
                  <a:lnTo>
                    <a:pt x="2894" y="6847"/>
                  </a:lnTo>
                  <a:cubicBezTo>
                    <a:pt x="2894" y="7061"/>
                    <a:pt x="2763" y="7264"/>
                    <a:pt x="2560" y="7335"/>
                  </a:cubicBezTo>
                  <a:lnTo>
                    <a:pt x="786" y="7954"/>
                  </a:lnTo>
                  <a:cubicBezTo>
                    <a:pt x="310" y="8121"/>
                    <a:pt x="0" y="8573"/>
                    <a:pt x="0" y="9074"/>
                  </a:cubicBezTo>
                  <a:lnTo>
                    <a:pt x="0" y="10740"/>
                  </a:lnTo>
                  <a:cubicBezTo>
                    <a:pt x="0" y="10836"/>
                    <a:pt x="72" y="10907"/>
                    <a:pt x="155" y="10907"/>
                  </a:cubicBezTo>
                  <a:cubicBezTo>
                    <a:pt x="250" y="10907"/>
                    <a:pt x="322" y="10836"/>
                    <a:pt x="322" y="10740"/>
                  </a:cubicBezTo>
                  <a:lnTo>
                    <a:pt x="322" y="9074"/>
                  </a:lnTo>
                  <a:cubicBezTo>
                    <a:pt x="322" y="8931"/>
                    <a:pt x="358" y="8788"/>
                    <a:pt x="429" y="8669"/>
                  </a:cubicBezTo>
                  <a:lnTo>
                    <a:pt x="596" y="8824"/>
                  </a:lnTo>
                  <a:cubicBezTo>
                    <a:pt x="619" y="8847"/>
                    <a:pt x="667" y="8871"/>
                    <a:pt x="691" y="8871"/>
                  </a:cubicBezTo>
                  <a:cubicBezTo>
                    <a:pt x="739" y="8871"/>
                    <a:pt x="786" y="8847"/>
                    <a:pt x="810" y="8812"/>
                  </a:cubicBezTo>
                  <a:cubicBezTo>
                    <a:pt x="869" y="8728"/>
                    <a:pt x="858" y="8645"/>
                    <a:pt x="798" y="8585"/>
                  </a:cubicBezTo>
                  <a:lnTo>
                    <a:pt x="619" y="8431"/>
                  </a:lnTo>
                  <a:cubicBezTo>
                    <a:pt x="691" y="8359"/>
                    <a:pt x="798" y="8312"/>
                    <a:pt x="893" y="8276"/>
                  </a:cubicBezTo>
                  <a:lnTo>
                    <a:pt x="2096" y="7835"/>
                  </a:lnTo>
                  <a:lnTo>
                    <a:pt x="2239" y="8181"/>
                  </a:lnTo>
                  <a:cubicBezTo>
                    <a:pt x="2572" y="8907"/>
                    <a:pt x="3286" y="9371"/>
                    <a:pt x="4072" y="9371"/>
                  </a:cubicBezTo>
                  <a:cubicBezTo>
                    <a:pt x="4858" y="9371"/>
                    <a:pt x="5572" y="8907"/>
                    <a:pt x="5906" y="8181"/>
                  </a:cubicBezTo>
                  <a:lnTo>
                    <a:pt x="6049" y="7835"/>
                  </a:lnTo>
                  <a:lnTo>
                    <a:pt x="7263" y="8276"/>
                  </a:lnTo>
                  <a:cubicBezTo>
                    <a:pt x="7358" y="8300"/>
                    <a:pt x="7454" y="8359"/>
                    <a:pt x="7525" y="8431"/>
                  </a:cubicBezTo>
                  <a:lnTo>
                    <a:pt x="6751" y="9085"/>
                  </a:lnTo>
                  <a:cubicBezTo>
                    <a:pt x="6561" y="9252"/>
                    <a:pt x="6454" y="9478"/>
                    <a:pt x="6454" y="9728"/>
                  </a:cubicBezTo>
                  <a:lnTo>
                    <a:pt x="6454" y="10752"/>
                  </a:lnTo>
                  <a:cubicBezTo>
                    <a:pt x="6454" y="10848"/>
                    <a:pt x="6525" y="10919"/>
                    <a:pt x="6620" y="10919"/>
                  </a:cubicBezTo>
                  <a:cubicBezTo>
                    <a:pt x="6704" y="10919"/>
                    <a:pt x="6787" y="10848"/>
                    <a:pt x="6787" y="10752"/>
                  </a:cubicBezTo>
                  <a:lnTo>
                    <a:pt x="6787" y="9728"/>
                  </a:lnTo>
                  <a:cubicBezTo>
                    <a:pt x="6787" y="9586"/>
                    <a:pt x="6846" y="9431"/>
                    <a:pt x="6965" y="9324"/>
                  </a:cubicBezTo>
                  <a:lnTo>
                    <a:pt x="7716" y="8669"/>
                  </a:lnTo>
                  <a:cubicBezTo>
                    <a:pt x="7775" y="8788"/>
                    <a:pt x="7823" y="8943"/>
                    <a:pt x="7823" y="9074"/>
                  </a:cubicBezTo>
                  <a:lnTo>
                    <a:pt x="7823" y="10740"/>
                  </a:lnTo>
                  <a:cubicBezTo>
                    <a:pt x="7823" y="10836"/>
                    <a:pt x="7894" y="10907"/>
                    <a:pt x="7989" y="10907"/>
                  </a:cubicBezTo>
                  <a:cubicBezTo>
                    <a:pt x="8073" y="10907"/>
                    <a:pt x="8144" y="10836"/>
                    <a:pt x="8144" y="10740"/>
                  </a:cubicBezTo>
                  <a:lnTo>
                    <a:pt x="8144" y="9074"/>
                  </a:lnTo>
                  <a:cubicBezTo>
                    <a:pt x="8216" y="8585"/>
                    <a:pt x="7882" y="8133"/>
                    <a:pt x="7418" y="7978"/>
                  </a:cubicBezTo>
                  <a:lnTo>
                    <a:pt x="5656" y="7347"/>
                  </a:lnTo>
                  <a:cubicBezTo>
                    <a:pt x="5441" y="7276"/>
                    <a:pt x="5311" y="7085"/>
                    <a:pt x="5311" y="6859"/>
                  </a:cubicBezTo>
                  <a:lnTo>
                    <a:pt x="5311" y="6157"/>
                  </a:lnTo>
                  <a:cubicBezTo>
                    <a:pt x="5453" y="6073"/>
                    <a:pt x="5608" y="5966"/>
                    <a:pt x="5739" y="5835"/>
                  </a:cubicBezTo>
                  <a:cubicBezTo>
                    <a:pt x="6096" y="5490"/>
                    <a:pt x="6346" y="5049"/>
                    <a:pt x="6442" y="4597"/>
                  </a:cubicBezTo>
                  <a:lnTo>
                    <a:pt x="6584" y="4597"/>
                  </a:lnTo>
                  <a:cubicBezTo>
                    <a:pt x="6918" y="4597"/>
                    <a:pt x="7168" y="4323"/>
                    <a:pt x="7168" y="4013"/>
                  </a:cubicBezTo>
                  <a:cubicBezTo>
                    <a:pt x="7168" y="3775"/>
                    <a:pt x="7037" y="3573"/>
                    <a:pt x="6823" y="3478"/>
                  </a:cubicBezTo>
                  <a:lnTo>
                    <a:pt x="6823" y="1870"/>
                  </a:lnTo>
                  <a:cubicBezTo>
                    <a:pt x="6823" y="1025"/>
                    <a:pt x="6144" y="334"/>
                    <a:pt x="5299" y="334"/>
                  </a:cubicBezTo>
                  <a:lnTo>
                    <a:pt x="5251" y="334"/>
                  </a:lnTo>
                  <a:cubicBezTo>
                    <a:pt x="5132" y="203"/>
                    <a:pt x="4965" y="96"/>
                    <a:pt x="4787" y="61"/>
                  </a:cubicBezTo>
                  <a:cubicBezTo>
                    <a:pt x="4668" y="25"/>
                    <a:pt x="4549" y="1"/>
                    <a:pt x="44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204;p42">
              <a:extLst>
                <a:ext uri="{FF2B5EF4-FFF2-40B4-BE49-F238E27FC236}">
                  <a16:creationId xmlns:a16="http://schemas.microsoft.com/office/drawing/2014/main" id="{06889DB1-2379-4A97-ADA1-BD43D1C908A1}"/>
                </a:ext>
              </a:extLst>
            </p:cNvPr>
            <p:cNvSpPr/>
            <p:nvPr/>
          </p:nvSpPr>
          <p:spPr>
            <a:xfrm>
              <a:off x="8164591" y="3033589"/>
              <a:ext cx="43402" cy="15396"/>
            </a:xfrm>
            <a:custGeom>
              <a:avLst/>
              <a:gdLst/>
              <a:ahLst/>
              <a:cxnLst/>
              <a:rect l="l" t="t" r="r" b="b"/>
              <a:pathLst>
                <a:path w="1370" h="486" extrusionOk="0">
                  <a:moveTo>
                    <a:pt x="173" y="0"/>
                  </a:moveTo>
                  <a:cubicBezTo>
                    <a:pt x="131" y="0"/>
                    <a:pt x="90" y="15"/>
                    <a:pt x="60" y="45"/>
                  </a:cubicBezTo>
                  <a:cubicBezTo>
                    <a:pt x="0" y="104"/>
                    <a:pt x="0" y="212"/>
                    <a:pt x="60" y="271"/>
                  </a:cubicBezTo>
                  <a:cubicBezTo>
                    <a:pt x="203" y="402"/>
                    <a:pt x="441" y="485"/>
                    <a:pt x="691" y="485"/>
                  </a:cubicBezTo>
                  <a:cubicBezTo>
                    <a:pt x="941" y="485"/>
                    <a:pt x="1179" y="414"/>
                    <a:pt x="1310" y="271"/>
                  </a:cubicBezTo>
                  <a:cubicBezTo>
                    <a:pt x="1370" y="212"/>
                    <a:pt x="1370" y="104"/>
                    <a:pt x="1310" y="45"/>
                  </a:cubicBezTo>
                  <a:cubicBezTo>
                    <a:pt x="1280" y="15"/>
                    <a:pt x="1242" y="0"/>
                    <a:pt x="1203" y="0"/>
                  </a:cubicBezTo>
                  <a:cubicBezTo>
                    <a:pt x="1164" y="0"/>
                    <a:pt x="1125" y="15"/>
                    <a:pt x="1096" y="45"/>
                  </a:cubicBezTo>
                  <a:cubicBezTo>
                    <a:pt x="1036" y="104"/>
                    <a:pt x="893" y="164"/>
                    <a:pt x="691" y="164"/>
                  </a:cubicBezTo>
                  <a:cubicBezTo>
                    <a:pt x="477" y="164"/>
                    <a:pt x="346" y="93"/>
                    <a:pt x="286" y="45"/>
                  </a:cubicBezTo>
                  <a:cubicBezTo>
                    <a:pt x="256" y="15"/>
                    <a:pt x="215" y="0"/>
                    <a:pt x="1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205;p42">
              <a:extLst>
                <a:ext uri="{FF2B5EF4-FFF2-40B4-BE49-F238E27FC236}">
                  <a16:creationId xmlns:a16="http://schemas.microsoft.com/office/drawing/2014/main" id="{73FDBF21-98D2-4056-935E-0786526DB378}"/>
                </a:ext>
              </a:extLst>
            </p:cNvPr>
            <p:cNvSpPr/>
            <p:nvPr/>
          </p:nvSpPr>
          <p:spPr>
            <a:xfrm>
              <a:off x="8213632" y="2995383"/>
              <a:ext cx="10581" cy="15492"/>
            </a:xfrm>
            <a:custGeom>
              <a:avLst/>
              <a:gdLst/>
              <a:ahLst/>
              <a:cxnLst/>
              <a:rect l="l" t="t" r="r" b="b"/>
              <a:pathLst>
                <a:path w="334" h="489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322"/>
                  </a:lnTo>
                  <a:cubicBezTo>
                    <a:pt x="0" y="417"/>
                    <a:pt x="83" y="489"/>
                    <a:pt x="167" y="489"/>
                  </a:cubicBezTo>
                  <a:cubicBezTo>
                    <a:pt x="250" y="489"/>
                    <a:pt x="334" y="417"/>
                    <a:pt x="334" y="322"/>
                  </a:cubicBezTo>
                  <a:lnTo>
                    <a:pt x="334" y="167"/>
                  </a:lnTo>
                  <a:cubicBezTo>
                    <a:pt x="322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206;p42">
              <a:extLst>
                <a:ext uri="{FF2B5EF4-FFF2-40B4-BE49-F238E27FC236}">
                  <a16:creationId xmlns:a16="http://schemas.microsoft.com/office/drawing/2014/main" id="{E2C1F84E-9D21-43E6-8A59-81756909E4E0}"/>
                </a:ext>
              </a:extLst>
            </p:cNvPr>
            <p:cNvSpPr/>
            <p:nvPr/>
          </p:nvSpPr>
          <p:spPr>
            <a:xfrm>
              <a:off x="8088401" y="3165758"/>
              <a:ext cx="21511" cy="61998"/>
            </a:xfrm>
            <a:custGeom>
              <a:avLst/>
              <a:gdLst/>
              <a:ahLst/>
              <a:cxnLst/>
              <a:rect l="l" t="t" r="r" b="b"/>
              <a:pathLst>
                <a:path w="679" h="1957" extrusionOk="0">
                  <a:moveTo>
                    <a:pt x="176" y="1"/>
                  </a:moveTo>
                  <a:cubicBezTo>
                    <a:pt x="132" y="1"/>
                    <a:pt x="93" y="19"/>
                    <a:pt x="60" y="52"/>
                  </a:cubicBezTo>
                  <a:cubicBezTo>
                    <a:pt x="0" y="123"/>
                    <a:pt x="12" y="219"/>
                    <a:pt x="72" y="278"/>
                  </a:cubicBezTo>
                  <a:lnTo>
                    <a:pt x="179" y="362"/>
                  </a:lnTo>
                  <a:cubicBezTo>
                    <a:pt x="298" y="469"/>
                    <a:pt x="357" y="600"/>
                    <a:pt x="357" y="766"/>
                  </a:cubicBezTo>
                  <a:lnTo>
                    <a:pt x="357" y="1790"/>
                  </a:lnTo>
                  <a:cubicBezTo>
                    <a:pt x="357" y="1886"/>
                    <a:pt x="429" y="1957"/>
                    <a:pt x="524" y="1957"/>
                  </a:cubicBezTo>
                  <a:cubicBezTo>
                    <a:pt x="607" y="1957"/>
                    <a:pt x="679" y="1886"/>
                    <a:pt x="679" y="1790"/>
                  </a:cubicBezTo>
                  <a:lnTo>
                    <a:pt x="679" y="766"/>
                  </a:lnTo>
                  <a:cubicBezTo>
                    <a:pt x="679" y="528"/>
                    <a:pt x="584" y="290"/>
                    <a:pt x="381" y="123"/>
                  </a:cubicBezTo>
                  <a:lnTo>
                    <a:pt x="286" y="40"/>
                  </a:lnTo>
                  <a:cubicBezTo>
                    <a:pt x="248" y="13"/>
                    <a:pt x="211" y="1"/>
                    <a:pt x="1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" name="Google Shape;1167;p42">
            <a:extLst>
              <a:ext uri="{FF2B5EF4-FFF2-40B4-BE49-F238E27FC236}">
                <a16:creationId xmlns:a16="http://schemas.microsoft.com/office/drawing/2014/main" id="{EB6162A5-4788-4D43-A3EC-D5F146D7ECE2}"/>
              </a:ext>
            </a:extLst>
          </p:cNvPr>
          <p:cNvSpPr txBox="1">
            <a:spLocks/>
          </p:cNvSpPr>
          <p:nvPr/>
        </p:nvSpPr>
        <p:spPr>
          <a:xfrm>
            <a:off x="1187451" y="3576612"/>
            <a:ext cx="864436" cy="636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r"/>
            <a:r>
              <a:rPr lang="en-US" sz="1200"/>
              <a:t>No</a:t>
            </a:r>
            <a:endParaRPr lang="pt-PT" sz="1200"/>
          </a:p>
        </p:txBody>
      </p:sp>
      <p:sp>
        <p:nvSpPr>
          <p:cNvPr id="216" name="Google Shape;1167;p42">
            <a:extLst>
              <a:ext uri="{FF2B5EF4-FFF2-40B4-BE49-F238E27FC236}">
                <a16:creationId xmlns:a16="http://schemas.microsoft.com/office/drawing/2014/main" id="{A25148C6-D9EF-45DF-AD27-5542355C08BD}"/>
              </a:ext>
            </a:extLst>
          </p:cNvPr>
          <p:cNvSpPr txBox="1">
            <a:spLocks/>
          </p:cNvSpPr>
          <p:nvPr/>
        </p:nvSpPr>
        <p:spPr>
          <a:xfrm>
            <a:off x="858165" y="4039718"/>
            <a:ext cx="1198790" cy="636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r"/>
            <a:r>
              <a:rPr lang="pt-PT" sz="1200" err="1"/>
              <a:t>Yes</a:t>
            </a:r>
            <a:endParaRPr lang="pt-PT"/>
          </a:p>
        </p:txBody>
      </p:sp>
      <p:sp>
        <p:nvSpPr>
          <p:cNvPr id="217" name="Google Shape;1170;p42">
            <a:extLst>
              <a:ext uri="{FF2B5EF4-FFF2-40B4-BE49-F238E27FC236}">
                <a16:creationId xmlns:a16="http://schemas.microsoft.com/office/drawing/2014/main" id="{43BD2340-6005-46F4-A705-7A155B14DD26}"/>
              </a:ext>
            </a:extLst>
          </p:cNvPr>
          <p:cNvSpPr txBox="1">
            <a:spLocks/>
          </p:cNvSpPr>
          <p:nvPr/>
        </p:nvSpPr>
        <p:spPr>
          <a:xfrm>
            <a:off x="2853550" y="4121001"/>
            <a:ext cx="393609" cy="47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"/>
              <a:t>1</a:t>
            </a:r>
          </a:p>
        </p:txBody>
      </p:sp>
      <p:grpSp>
        <p:nvGrpSpPr>
          <p:cNvPr id="229" name="Google Shape;10050;p58">
            <a:extLst>
              <a:ext uri="{FF2B5EF4-FFF2-40B4-BE49-F238E27FC236}">
                <a16:creationId xmlns:a16="http://schemas.microsoft.com/office/drawing/2014/main" id="{6DC1E676-0318-4E1A-9872-07230DECF0CB}"/>
              </a:ext>
            </a:extLst>
          </p:cNvPr>
          <p:cNvGrpSpPr/>
          <p:nvPr/>
        </p:nvGrpSpPr>
        <p:grpSpPr>
          <a:xfrm>
            <a:off x="3270745" y="4238264"/>
            <a:ext cx="324236" cy="241798"/>
            <a:chOff x="5216456" y="3725484"/>
            <a:chExt cx="356195" cy="265631"/>
          </a:xfrm>
          <a:solidFill>
            <a:schemeClr val="bg2"/>
          </a:solidFill>
        </p:grpSpPr>
        <p:sp>
          <p:nvSpPr>
            <p:cNvPr id="230" name="Google Shape;10051;p58">
              <a:extLst>
                <a:ext uri="{FF2B5EF4-FFF2-40B4-BE49-F238E27FC236}">
                  <a16:creationId xmlns:a16="http://schemas.microsoft.com/office/drawing/2014/main" id="{6FFD766D-884C-4F54-AFD9-076557C455B7}"/>
                </a:ext>
              </a:extLst>
            </p:cNvPr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grpFill/>
            <a:ln w="6350"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0052;p58">
              <a:extLst>
                <a:ext uri="{FF2B5EF4-FFF2-40B4-BE49-F238E27FC236}">
                  <a16:creationId xmlns:a16="http://schemas.microsoft.com/office/drawing/2014/main" id="{BE41EA9F-81A4-46AE-BBC9-FA2BD9E8A337}"/>
                </a:ext>
              </a:extLst>
            </p:cNvPr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grpFill/>
            <a:ln w="6350"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" name="Google Shape;10102;p58">
            <a:extLst>
              <a:ext uri="{FF2B5EF4-FFF2-40B4-BE49-F238E27FC236}">
                <a16:creationId xmlns:a16="http://schemas.microsoft.com/office/drawing/2014/main" id="{A3C3F10A-113E-4EF3-A51A-18754BD0DB9D}"/>
              </a:ext>
            </a:extLst>
          </p:cNvPr>
          <p:cNvGrpSpPr/>
          <p:nvPr/>
        </p:nvGrpSpPr>
        <p:grpSpPr>
          <a:xfrm>
            <a:off x="3283614" y="3712207"/>
            <a:ext cx="289146" cy="290158"/>
            <a:chOff x="5779408" y="3699191"/>
            <a:chExt cx="317645" cy="318757"/>
          </a:xfrm>
          <a:solidFill>
            <a:schemeClr val="bg2"/>
          </a:solidFill>
        </p:grpSpPr>
        <p:sp>
          <p:nvSpPr>
            <p:cNvPr id="233" name="Google Shape;10103;p58">
              <a:extLst>
                <a:ext uri="{FF2B5EF4-FFF2-40B4-BE49-F238E27FC236}">
                  <a16:creationId xmlns:a16="http://schemas.microsoft.com/office/drawing/2014/main" id="{243BEF42-6617-4BB9-8346-8836E7846768}"/>
                </a:ext>
              </a:extLst>
            </p:cNvPr>
            <p:cNvSpPr/>
            <p:nvPr/>
          </p:nvSpPr>
          <p:spPr>
            <a:xfrm>
              <a:off x="5892837" y="3700334"/>
              <a:ext cx="204216" cy="317614"/>
            </a:xfrm>
            <a:custGeom>
              <a:avLst/>
              <a:gdLst/>
              <a:ahLst/>
              <a:cxnLst/>
              <a:rect l="l" t="t" r="r" b="b"/>
              <a:pathLst>
                <a:path w="6431" h="10002" extrusionOk="0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grpFill/>
            <a:ln w="6350"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0104;p58">
              <a:extLst>
                <a:ext uri="{FF2B5EF4-FFF2-40B4-BE49-F238E27FC236}">
                  <a16:creationId xmlns:a16="http://schemas.microsoft.com/office/drawing/2014/main" id="{B20E1187-1C8A-4F1E-9993-098A40F0D198}"/>
                </a:ext>
              </a:extLst>
            </p:cNvPr>
            <p:cNvSpPr/>
            <p:nvPr/>
          </p:nvSpPr>
          <p:spPr>
            <a:xfrm>
              <a:off x="5779408" y="3699191"/>
              <a:ext cx="195134" cy="316883"/>
            </a:xfrm>
            <a:custGeom>
              <a:avLst/>
              <a:gdLst/>
              <a:ahLst/>
              <a:cxnLst/>
              <a:rect l="l" t="t" r="r" b="b"/>
              <a:pathLst>
                <a:path w="6145" h="9979" extrusionOk="0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grpFill/>
            <a:ln w="6350"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F96EAAB-CEE7-4D27-86ED-E6177A8E9558}"/>
              </a:ext>
            </a:extLst>
          </p:cNvPr>
          <p:cNvCxnSpPr/>
          <p:nvPr/>
        </p:nvCxnSpPr>
        <p:spPr>
          <a:xfrm>
            <a:off x="4498041" y="1034678"/>
            <a:ext cx="0" cy="3561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3883076-ED46-4560-B4F4-789551E95C58}"/>
              </a:ext>
            </a:extLst>
          </p:cNvPr>
          <p:cNvSpPr/>
          <p:nvPr/>
        </p:nvSpPr>
        <p:spPr>
          <a:xfrm>
            <a:off x="3918147" y="2403822"/>
            <a:ext cx="1091154" cy="894081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2BA83B-C17E-44F5-9F87-8304E3AC5B5C}"/>
              </a:ext>
            </a:extLst>
          </p:cNvPr>
          <p:cNvSpPr txBox="1"/>
          <p:nvPr/>
        </p:nvSpPr>
        <p:spPr>
          <a:xfrm>
            <a:off x="5142625" y="1463887"/>
            <a:ext cx="31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1">
                <a:solidFill>
                  <a:schemeClr val="accent6"/>
                </a:solidFill>
              </a:rPr>
              <a:t>one-hot encoding</a:t>
            </a:r>
          </a:p>
        </p:txBody>
      </p:sp>
      <p:graphicFrame>
        <p:nvGraphicFramePr>
          <p:cNvPr id="81" name="Google Shape;1243;p44">
            <a:extLst>
              <a:ext uri="{FF2B5EF4-FFF2-40B4-BE49-F238E27FC236}">
                <a16:creationId xmlns:a16="http://schemas.microsoft.com/office/drawing/2014/main" id="{3347A5F8-2955-4740-9BC4-4E81A6DC02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4326535"/>
              </p:ext>
            </p:extLst>
          </p:nvPr>
        </p:nvGraphicFramePr>
        <p:xfrm>
          <a:off x="5040898" y="1857837"/>
          <a:ext cx="3356790" cy="1737210"/>
        </p:xfrm>
        <a:graphic>
          <a:graphicData uri="http://schemas.openxmlformats.org/drawingml/2006/table">
            <a:tbl>
              <a:tblPr>
                <a:noFill/>
                <a:tableStyleId>{038FD7D8-3C46-4C78-AA7E-D9128A60CBDA}</a:tableStyleId>
              </a:tblPr>
              <a:tblGrid>
                <a:gridCol w="1620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5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57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Gender_Male</a:t>
                      </a:r>
                      <a:endParaRPr sz="14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Gender_Female</a:t>
                      </a:r>
                      <a:endParaRPr sz="14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2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000" b="0" i="0" u="none" strike="noStrike" cap="none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000">
                        <a:solidFill>
                          <a:schemeClr val="bg1"/>
                        </a:solidFill>
                        <a:latin typeface="Maven Pro" panose="020B0604020202020204" charset="0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2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1</a:t>
                      </a:r>
                      <a:endParaRPr sz="10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85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1</a:t>
                      </a:r>
                      <a:endParaRPr sz="10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0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85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0</a:t>
                      </a:r>
                      <a:endParaRPr sz="10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5318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90142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INCONSISTÊNCIAS NOS DADOS</a:t>
            </a:r>
            <a:endParaRPr lang="pt-PT" sz="3000"/>
          </a:p>
        </p:txBody>
      </p:sp>
      <p:sp>
        <p:nvSpPr>
          <p:cNvPr id="75" name="Google Shape;688;p32">
            <a:extLst>
              <a:ext uri="{FF2B5EF4-FFF2-40B4-BE49-F238E27FC236}">
                <a16:creationId xmlns:a16="http://schemas.microsoft.com/office/drawing/2014/main" id="{9553D76D-143B-4F8D-9E3D-1F1463488A0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74391" y="989475"/>
            <a:ext cx="5154730" cy="541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/>
              <a:t>Mental Fatigue Score</a:t>
            </a:r>
            <a:endParaRPr lang="en-US"/>
          </a:p>
        </p:txBody>
      </p:sp>
      <p:sp>
        <p:nvSpPr>
          <p:cNvPr id="77" name="Google Shape;688;p32">
            <a:extLst>
              <a:ext uri="{FF2B5EF4-FFF2-40B4-BE49-F238E27FC236}">
                <a16:creationId xmlns:a16="http://schemas.microsoft.com/office/drawing/2014/main" id="{F45D33BD-3450-4CC3-B3DB-9B961151B3D0}"/>
              </a:ext>
            </a:extLst>
          </p:cNvPr>
          <p:cNvSpPr txBox="1">
            <a:spLocks/>
          </p:cNvSpPr>
          <p:nvPr/>
        </p:nvSpPr>
        <p:spPr>
          <a:xfrm>
            <a:off x="1355600" y="1454110"/>
            <a:ext cx="5154730" cy="54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pt-PT" sz="1200" err="1"/>
              <a:t>NaN</a:t>
            </a:r>
            <a:r>
              <a:rPr lang="pt-PT" sz="1200"/>
              <a:t> </a:t>
            </a:r>
            <a:r>
              <a:rPr lang="pt-PT" sz="1200" err="1"/>
              <a:t>Count</a:t>
            </a:r>
            <a:r>
              <a:rPr lang="pt-PT" sz="1200"/>
              <a:t>: 2117 (10% dos dados)</a:t>
            </a:r>
            <a:endParaRPr lang="en-US" sz="105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E9647E4-81A2-440F-8BB5-BBEEE268D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912448"/>
            <a:ext cx="3902739" cy="247043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499F1EC-3FEB-46C9-A5A2-813E3065D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174" y="1912448"/>
            <a:ext cx="3286963" cy="2470434"/>
          </a:xfrm>
          <a:prstGeom prst="rect">
            <a:avLst/>
          </a:prstGeom>
        </p:spPr>
      </p:pic>
      <p:sp>
        <p:nvSpPr>
          <p:cNvPr id="82" name="Google Shape;688;p32">
            <a:extLst>
              <a:ext uri="{FF2B5EF4-FFF2-40B4-BE49-F238E27FC236}">
                <a16:creationId xmlns:a16="http://schemas.microsoft.com/office/drawing/2014/main" id="{D5E2E62B-5E4B-4EBD-95F1-488C34177196}"/>
              </a:ext>
            </a:extLst>
          </p:cNvPr>
          <p:cNvSpPr txBox="1">
            <a:spLocks/>
          </p:cNvSpPr>
          <p:nvPr/>
        </p:nvSpPr>
        <p:spPr>
          <a:xfrm>
            <a:off x="1994635" y="4570357"/>
            <a:ext cx="5154730" cy="54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pt-PT" sz="1600" b="1">
                <a:solidFill>
                  <a:schemeClr val="accent6"/>
                </a:solidFill>
              </a:rPr>
              <a:t>Solução: remover entradas com ocorrências </a:t>
            </a:r>
            <a:r>
              <a:rPr lang="pt-PT" sz="1600" b="1" err="1">
                <a:solidFill>
                  <a:schemeClr val="accent6"/>
                </a:solidFill>
              </a:rPr>
              <a:t>NaN</a:t>
            </a:r>
            <a:endParaRPr lang="en-US" sz="1200" b="1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354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INCONSISTÊNCIAS NOS DADOS</a:t>
            </a:r>
            <a:endParaRPr lang="pt-PT" sz="3000"/>
          </a:p>
        </p:txBody>
      </p:sp>
      <p:sp>
        <p:nvSpPr>
          <p:cNvPr id="75" name="Google Shape;688;p32">
            <a:extLst>
              <a:ext uri="{FF2B5EF4-FFF2-40B4-BE49-F238E27FC236}">
                <a16:creationId xmlns:a16="http://schemas.microsoft.com/office/drawing/2014/main" id="{9553D76D-143B-4F8D-9E3D-1F1463488A0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74391" y="989475"/>
            <a:ext cx="5154730" cy="541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err="1"/>
              <a:t>Resource</a:t>
            </a:r>
            <a:r>
              <a:rPr lang="pt-PT" sz="1800"/>
              <a:t> </a:t>
            </a:r>
            <a:r>
              <a:rPr lang="pt-PT" sz="1800" err="1"/>
              <a:t>Allocation</a:t>
            </a:r>
            <a:endParaRPr lang="en-US"/>
          </a:p>
        </p:txBody>
      </p:sp>
      <p:sp>
        <p:nvSpPr>
          <p:cNvPr id="77" name="Google Shape;688;p32">
            <a:extLst>
              <a:ext uri="{FF2B5EF4-FFF2-40B4-BE49-F238E27FC236}">
                <a16:creationId xmlns:a16="http://schemas.microsoft.com/office/drawing/2014/main" id="{F45D33BD-3450-4CC3-B3DB-9B961151B3D0}"/>
              </a:ext>
            </a:extLst>
          </p:cNvPr>
          <p:cNvSpPr txBox="1">
            <a:spLocks/>
          </p:cNvSpPr>
          <p:nvPr/>
        </p:nvSpPr>
        <p:spPr>
          <a:xfrm>
            <a:off x="1425635" y="1465097"/>
            <a:ext cx="3283911" cy="596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pt-PT" sz="1200" err="1"/>
              <a:t>NaN</a:t>
            </a:r>
            <a:r>
              <a:rPr lang="pt-PT" sz="1200"/>
              <a:t> </a:t>
            </a:r>
            <a:r>
              <a:rPr lang="pt-PT" sz="1200" err="1"/>
              <a:t>count</a:t>
            </a:r>
            <a:r>
              <a:rPr lang="pt-PT" sz="1200"/>
              <a:t>: 1179 (6% dos dados)</a:t>
            </a:r>
            <a:endParaRPr lang="en-US" sz="105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E9647E4-81A2-440F-8BB5-BBEEE268D8F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20630" y="1995835"/>
            <a:ext cx="3902739" cy="2456951"/>
          </a:xfrm>
          <a:prstGeom prst="rect">
            <a:avLst/>
          </a:prstGeom>
        </p:spPr>
      </p:pic>
      <p:sp>
        <p:nvSpPr>
          <p:cNvPr id="82" name="Google Shape;688;p32">
            <a:extLst>
              <a:ext uri="{FF2B5EF4-FFF2-40B4-BE49-F238E27FC236}">
                <a16:creationId xmlns:a16="http://schemas.microsoft.com/office/drawing/2014/main" id="{D5E2E62B-5E4B-4EBD-95F1-488C34177196}"/>
              </a:ext>
            </a:extLst>
          </p:cNvPr>
          <p:cNvSpPr txBox="1">
            <a:spLocks/>
          </p:cNvSpPr>
          <p:nvPr/>
        </p:nvSpPr>
        <p:spPr>
          <a:xfrm>
            <a:off x="1994634" y="4579473"/>
            <a:ext cx="5154730" cy="54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pt-PT" sz="1600" b="1">
                <a:solidFill>
                  <a:schemeClr val="accent6"/>
                </a:solidFill>
              </a:rPr>
              <a:t>Solução: remover entradas com ocorrências </a:t>
            </a:r>
            <a:r>
              <a:rPr lang="pt-PT" sz="1600" b="1" err="1">
                <a:solidFill>
                  <a:schemeClr val="accent6"/>
                </a:solidFill>
              </a:rPr>
              <a:t>NaN</a:t>
            </a:r>
            <a:endParaRPr lang="en-US" sz="1200" b="1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4427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950306" y="1975675"/>
            <a:ext cx="3734414" cy="9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MODELOS ML</a:t>
            </a:r>
          </a:p>
        </p:txBody>
      </p:sp>
      <p:sp>
        <p:nvSpPr>
          <p:cNvPr id="688" name="Google Shape;688;p32"/>
          <p:cNvSpPr txBox="1">
            <a:spLocks noGrp="1"/>
          </p:cNvSpPr>
          <p:nvPr>
            <p:ph type="subTitle" idx="1"/>
          </p:nvPr>
        </p:nvSpPr>
        <p:spPr>
          <a:xfrm>
            <a:off x="1406089" y="3383883"/>
            <a:ext cx="4883197" cy="5372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/>
              <a:t>Previsão do Fluxo de Tráfego Rodoviário</a:t>
            </a:r>
            <a:endParaRPr lang="pt-PT"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04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319087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8D5094D-59CE-4773-BA79-AA0302928674}"/>
              </a:ext>
            </a:extLst>
          </p:cNvPr>
          <p:cNvSpPr>
            <a:spLocks noGrp="1"/>
          </p:cNvSpPr>
          <p:nvPr>
            <p:ph type="ctrTitle" idx="8"/>
          </p:nvPr>
        </p:nvSpPr>
        <p:spPr/>
        <p:txBody>
          <a:bodyPr/>
          <a:lstStyle/>
          <a:p>
            <a:r>
              <a:rPr lang="en-US"/>
              <a:t>REGRESSÃO LINEAR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F6A11E-2E18-43F9-825D-6C4F638DFCF2}"/>
              </a:ext>
            </a:extLst>
          </p:cNvPr>
          <p:cNvSpPr txBox="1"/>
          <p:nvPr/>
        </p:nvSpPr>
        <p:spPr>
          <a:xfrm>
            <a:off x="1076025" y="1614229"/>
            <a:ext cx="7133404" cy="181588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b="0" err="1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X_train</a:t>
            </a:r>
            <a:r>
              <a:rPr lang="en-US" b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, </a:t>
            </a:r>
            <a:r>
              <a:rPr lang="en-US" b="0" err="1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X_test</a:t>
            </a:r>
            <a:r>
              <a:rPr lang="en-US" b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, </a:t>
            </a:r>
            <a:r>
              <a:rPr lang="en-US" b="0" err="1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y_train</a:t>
            </a:r>
            <a:r>
              <a:rPr lang="en-US" b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, </a:t>
            </a:r>
            <a:r>
              <a:rPr lang="en-US" b="0" err="1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y_test</a:t>
            </a:r>
            <a:r>
              <a:rPr lang="en-US" b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 = </a:t>
            </a:r>
            <a:r>
              <a:rPr lang="en-US" b="0" err="1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train_test_split</a:t>
            </a:r>
            <a:r>
              <a:rPr lang="en-US" b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(X, y, </a:t>
            </a:r>
            <a:r>
              <a:rPr lang="en-US" b="0" err="1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test_size</a:t>
            </a:r>
            <a:r>
              <a:rPr lang="en-US" b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=0.3, </a:t>
            </a:r>
            <a:r>
              <a:rPr lang="en-US" b="0" err="1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random_state</a:t>
            </a:r>
            <a:r>
              <a:rPr lang="en-US" b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=2021)</a:t>
            </a:r>
          </a:p>
          <a:p>
            <a:endParaRPr lang="en-US" b="0">
              <a:solidFill>
                <a:srgbClr val="000000"/>
              </a:solidFill>
              <a:effectLst/>
              <a:latin typeface="JetBrains Mono"/>
            </a:endParaRPr>
          </a:p>
          <a:p>
            <a:r>
              <a:rPr lang="en-US" b="0" err="1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lrm</a:t>
            </a:r>
            <a:r>
              <a:rPr lang="en-US" b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 = </a:t>
            </a:r>
            <a:r>
              <a:rPr lang="en-US" b="0" err="1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LinearRegression</a:t>
            </a:r>
            <a:r>
              <a:rPr lang="en-US" b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()</a:t>
            </a:r>
          </a:p>
          <a:p>
            <a:r>
              <a:rPr lang="en-US" b="0" err="1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lrm.fit</a:t>
            </a:r>
            <a:r>
              <a:rPr lang="en-US" b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(</a:t>
            </a:r>
            <a:r>
              <a:rPr lang="en-US" b="0" err="1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X_train</a:t>
            </a:r>
            <a:r>
              <a:rPr lang="en-US" b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, </a:t>
            </a:r>
            <a:r>
              <a:rPr lang="en-US" b="0" err="1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y_train</a:t>
            </a:r>
            <a:r>
              <a:rPr lang="en-US" b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)</a:t>
            </a:r>
          </a:p>
          <a:p>
            <a:endParaRPr lang="en-US" b="0">
              <a:solidFill>
                <a:srgbClr val="000000"/>
              </a:solidFill>
              <a:effectLst/>
              <a:latin typeface="Abadi" panose="020B0604020104020204" pitchFamily="34" charset="0"/>
            </a:endParaRPr>
          </a:p>
          <a:p>
            <a:r>
              <a:rPr lang="en-US" b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predictions = </a:t>
            </a:r>
            <a:r>
              <a:rPr lang="en-US" b="0" err="1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lrm.predict</a:t>
            </a:r>
            <a:r>
              <a:rPr lang="en-US" b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(</a:t>
            </a:r>
            <a:r>
              <a:rPr lang="en-US" b="0" err="1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X_test</a:t>
            </a:r>
            <a:r>
              <a:rPr lang="en-US" b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)</a:t>
            </a:r>
          </a:p>
          <a:p>
            <a:endParaRPr lang="en-US" b="0">
              <a:solidFill>
                <a:schemeClr val="bg1"/>
              </a:solidFill>
              <a:effectLst/>
              <a:latin typeface="Abadi" panose="020B0604020104020204" pitchFamily="34" charset="0"/>
            </a:endParaRPr>
          </a:p>
          <a:p>
            <a:pPr algn="ctr"/>
            <a:endParaRPr lang="en-US">
              <a:latin typeface="Abadi" panose="020B0604020104020204" pitchFamily="34" charset="0"/>
            </a:endParaRPr>
          </a:p>
        </p:txBody>
      </p:sp>
      <p:sp>
        <p:nvSpPr>
          <p:cNvPr id="6" name="Google Shape;688;p32">
            <a:extLst>
              <a:ext uri="{FF2B5EF4-FFF2-40B4-BE49-F238E27FC236}">
                <a16:creationId xmlns:a16="http://schemas.microsoft.com/office/drawing/2014/main" id="{C5E8DEC6-6502-495A-B6FC-9C975594EC2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74391" y="989475"/>
            <a:ext cx="5154730" cy="541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/>
              <a:t>Implementação do Modelo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99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2108100" y="1731376"/>
            <a:ext cx="3319383" cy="16799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 &amp; CONTEXTO</a:t>
            </a:r>
            <a:endParaRPr dirty="0"/>
          </a:p>
        </p:txBody>
      </p:sp>
      <p:sp>
        <p:nvSpPr>
          <p:cNvPr id="688" name="Google Shape;688;p32"/>
          <p:cNvSpPr txBox="1">
            <a:spLocks noGrp="1"/>
          </p:cNvSpPr>
          <p:nvPr>
            <p:ph type="subTitle" idx="1"/>
          </p:nvPr>
        </p:nvSpPr>
        <p:spPr>
          <a:xfrm>
            <a:off x="1406089" y="3383883"/>
            <a:ext cx="4883197" cy="5372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/>
              <a:t>Previsão do Fluxo de Tráfego Rodoviário</a:t>
            </a:r>
            <a:endParaRPr lang="pt-PT"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950468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8D5094D-59CE-4773-BA79-AA0302928674}"/>
              </a:ext>
            </a:extLst>
          </p:cNvPr>
          <p:cNvSpPr>
            <a:spLocks noGrp="1"/>
          </p:cNvSpPr>
          <p:nvPr>
            <p:ph type="ctrTitle" idx="8"/>
          </p:nvPr>
        </p:nvSpPr>
        <p:spPr/>
        <p:txBody>
          <a:bodyPr/>
          <a:lstStyle/>
          <a:p>
            <a:r>
              <a:rPr lang="en-US"/>
              <a:t>GRADIENT BOOSTING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F6A11E-2E18-43F9-825D-6C4F638DFCF2}"/>
              </a:ext>
            </a:extLst>
          </p:cNvPr>
          <p:cNvSpPr txBox="1"/>
          <p:nvPr/>
        </p:nvSpPr>
        <p:spPr>
          <a:xfrm>
            <a:off x="874391" y="1656299"/>
            <a:ext cx="3361433" cy="156966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model = </a:t>
            </a:r>
            <a:r>
              <a:rPr lang="en-US" sz="1200" err="1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GradientBoostingRegressor</a:t>
            </a:r>
            <a:r>
              <a:rPr lang="en-US" sz="120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()</a:t>
            </a:r>
          </a:p>
          <a:p>
            <a:r>
              <a:rPr lang="en-US" sz="120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params = {</a:t>
            </a:r>
          </a:p>
          <a:p>
            <a:r>
              <a:rPr lang="en-US" sz="120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   '</a:t>
            </a:r>
            <a:r>
              <a:rPr lang="en-US" sz="1200" err="1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learning_rate</a:t>
            </a:r>
            <a:r>
              <a:rPr lang="en-US" sz="120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': [0.01,0.02,0.03,0.04],</a:t>
            </a:r>
          </a:p>
          <a:p>
            <a:r>
              <a:rPr lang="en-US" sz="120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                  'subsample'    : [0.1, 0.2, 0.4, 0.8],</a:t>
            </a:r>
          </a:p>
          <a:p>
            <a:r>
              <a:rPr lang="en-US" sz="120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                  '</a:t>
            </a:r>
            <a:r>
              <a:rPr lang="en-US" sz="1200" err="1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n_estimators</a:t>
            </a:r>
            <a:r>
              <a:rPr lang="en-US" sz="120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' : [128,256,512],</a:t>
            </a:r>
          </a:p>
          <a:p>
            <a:r>
              <a:rPr lang="en-US" sz="120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                  '</a:t>
            </a:r>
            <a:r>
              <a:rPr lang="en-US" sz="1200" err="1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max_depth</a:t>
            </a:r>
            <a:r>
              <a:rPr lang="en-US" sz="120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'    : [4,8,16]</a:t>
            </a:r>
          </a:p>
          <a:p>
            <a:r>
              <a:rPr lang="en-US" sz="120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}</a:t>
            </a:r>
          </a:p>
          <a:p>
            <a:endParaRPr lang="en-US" sz="1200">
              <a:solidFill>
                <a:schemeClr val="bg1"/>
              </a:solidFill>
              <a:effectLst/>
              <a:latin typeface="Abadi" panose="020B06040201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601A1D-7456-47BF-830C-4DFB8001C99D}"/>
              </a:ext>
            </a:extLst>
          </p:cNvPr>
          <p:cNvSpPr txBox="1"/>
          <p:nvPr/>
        </p:nvSpPr>
        <p:spPr>
          <a:xfrm>
            <a:off x="4908178" y="1656299"/>
            <a:ext cx="3361433" cy="156966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gridCV =  GridSearchCV(</a:t>
            </a:r>
          </a:p>
          <a:p>
            <a:r>
              <a:rPr lang="pt-BR" sz="1200">
                <a:solidFill>
                  <a:schemeClr val="bg1"/>
                </a:solidFill>
                <a:latin typeface="Abadi" panose="020B0604020104020204" pitchFamily="34" charset="0"/>
              </a:rPr>
              <a:t>	</a:t>
            </a:r>
            <a:r>
              <a:rPr lang="pt-BR" sz="1200" b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estimator=model, </a:t>
            </a:r>
          </a:p>
          <a:p>
            <a:r>
              <a:rPr lang="pt-BR" sz="1200">
                <a:solidFill>
                  <a:schemeClr val="bg1"/>
                </a:solidFill>
                <a:latin typeface="Abadi" panose="020B0604020104020204" pitchFamily="34" charset="0"/>
              </a:rPr>
              <a:t>	</a:t>
            </a:r>
            <a:r>
              <a:rPr lang="pt-BR" sz="1200" b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param_grid = params, </a:t>
            </a:r>
          </a:p>
          <a:p>
            <a:r>
              <a:rPr lang="pt-BR" sz="1200">
                <a:solidFill>
                  <a:schemeClr val="bg1"/>
                </a:solidFill>
                <a:latin typeface="Abadi" panose="020B0604020104020204" pitchFamily="34" charset="0"/>
              </a:rPr>
              <a:t>	</a:t>
            </a:r>
            <a:r>
              <a:rPr lang="pt-BR" sz="1200" b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cv = 5, </a:t>
            </a:r>
          </a:p>
          <a:p>
            <a:r>
              <a:rPr lang="pt-BR" sz="1200">
                <a:solidFill>
                  <a:schemeClr val="bg1"/>
                </a:solidFill>
                <a:latin typeface="Abadi" panose="020B0604020104020204" pitchFamily="34" charset="0"/>
              </a:rPr>
              <a:t>	</a:t>
            </a:r>
            <a:r>
              <a:rPr lang="pt-BR" sz="1200" b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n_jobs=-1</a:t>
            </a:r>
          </a:p>
          <a:p>
            <a:r>
              <a:rPr lang="pt-BR" sz="1200" b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)</a:t>
            </a:r>
          </a:p>
          <a:p>
            <a:endParaRPr lang="pt-BR" sz="1200">
              <a:solidFill>
                <a:schemeClr val="bg1"/>
              </a:solidFill>
              <a:latin typeface="Abadi" panose="020B0604020104020204" pitchFamily="34" charset="0"/>
            </a:endParaRPr>
          </a:p>
          <a:p>
            <a:r>
              <a:rPr lang="fr-FR" sz="1200" b="0" err="1">
                <a:solidFill>
                  <a:schemeClr val="bg1"/>
                </a:solidFill>
                <a:effectLst/>
                <a:latin typeface="JetBrains Mono"/>
              </a:rPr>
              <a:t>gridCV.fit</a:t>
            </a:r>
            <a:r>
              <a:rPr lang="fr-FR" sz="1200" b="0">
                <a:solidFill>
                  <a:schemeClr val="bg1"/>
                </a:solidFill>
                <a:effectLst/>
                <a:latin typeface="JetBrains Mono"/>
              </a:rPr>
              <a:t>(</a:t>
            </a:r>
            <a:r>
              <a:rPr lang="fr-FR" sz="1200" b="0" err="1">
                <a:solidFill>
                  <a:schemeClr val="bg1"/>
                </a:solidFill>
                <a:effectLst/>
                <a:latin typeface="JetBrains Mono"/>
              </a:rPr>
              <a:t>X_train</a:t>
            </a:r>
            <a:r>
              <a:rPr lang="fr-FR" sz="1200" b="0">
                <a:solidFill>
                  <a:schemeClr val="bg1"/>
                </a:solidFill>
                <a:effectLst/>
                <a:latin typeface="JetBrains Mono"/>
              </a:rPr>
              <a:t>, </a:t>
            </a:r>
            <a:r>
              <a:rPr lang="fr-FR" sz="1200" b="0" err="1">
                <a:solidFill>
                  <a:schemeClr val="bg1"/>
                </a:solidFill>
                <a:effectLst/>
                <a:latin typeface="JetBrains Mono"/>
              </a:rPr>
              <a:t>y_train</a:t>
            </a:r>
            <a:r>
              <a:rPr lang="fr-FR" sz="1200" b="0">
                <a:solidFill>
                  <a:schemeClr val="bg1"/>
                </a:solidFill>
                <a:effectLst/>
                <a:latin typeface="JetBrains Mono"/>
              </a:rPr>
              <a:t>)</a:t>
            </a:r>
          </a:p>
        </p:txBody>
      </p:sp>
      <p:sp>
        <p:nvSpPr>
          <p:cNvPr id="9" name="CaixaDeTexto 7">
            <a:extLst>
              <a:ext uri="{FF2B5EF4-FFF2-40B4-BE49-F238E27FC236}">
                <a16:creationId xmlns:a16="http://schemas.microsoft.com/office/drawing/2014/main" id="{82DE01A6-D9A3-4FCB-944E-FE12584A57D4}"/>
              </a:ext>
            </a:extLst>
          </p:cNvPr>
          <p:cNvSpPr txBox="1"/>
          <p:nvPr/>
        </p:nvSpPr>
        <p:spPr>
          <a:xfrm>
            <a:off x="4834218" y="3294428"/>
            <a:ext cx="3758123" cy="4770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Clr>
                <a:schemeClr val="bg1"/>
              </a:buClr>
            </a:pPr>
            <a:r>
              <a:rPr lang="en-US" sz="1100">
                <a:solidFill>
                  <a:schemeClr val="bg1"/>
                </a:solidFill>
                <a:latin typeface="Maven Pro"/>
              </a:rPr>
              <a:t>Procura </a:t>
            </a:r>
            <a:r>
              <a:rPr lang="en-US" sz="1100" err="1">
                <a:solidFill>
                  <a:schemeClr val="bg1"/>
                </a:solidFill>
                <a:latin typeface="Maven Pro"/>
              </a:rPr>
              <a:t>exaustiva</a:t>
            </a:r>
            <a:r>
              <a:rPr lang="en-US" sz="1100">
                <a:solidFill>
                  <a:schemeClr val="bg1"/>
                </a:solidFill>
                <a:latin typeface="Maven Pro"/>
              </a:rPr>
              <a:t> </a:t>
            </a:r>
            <a:r>
              <a:rPr lang="en-US" sz="1100" err="1">
                <a:solidFill>
                  <a:schemeClr val="bg1"/>
                </a:solidFill>
                <a:latin typeface="Maven Pro"/>
              </a:rPr>
              <a:t>através</a:t>
            </a:r>
            <a:r>
              <a:rPr lang="en-US" sz="1100">
                <a:solidFill>
                  <a:schemeClr val="bg1"/>
                </a:solidFill>
                <a:latin typeface="Maven Pro"/>
              </a:rPr>
              <a:t> de </a:t>
            </a:r>
            <a:r>
              <a:rPr lang="en-US" sz="1100" err="1">
                <a:solidFill>
                  <a:schemeClr val="bg1"/>
                </a:solidFill>
                <a:latin typeface="Maven Pro"/>
              </a:rPr>
              <a:t>hiperparâmetros</a:t>
            </a:r>
            <a:r>
              <a:rPr lang="en-US" sz="1100">
                <a:solidFill>
                  <a:schemeClr val="bg1"/>
                </a:solidFill>
                <a:latin typeface="Maven Pro"/>
              </a:rPr>
              <a:t> com </a:t>
            </a:r>
          </a:p>
          <a:p>
            <a:pPr>
              <a:buClr>
                <a:schemeClr val="bg1"/>
              </a:buClr>
            </a:pPr>
            <a:r>
              <a:rPr lang="en-US" sz="1100" i="1">
                <a:solidFill>
                  <a:schemeClr val="bg1"/>
                </a:solidFill>
                <a:latin typeface="Maven Pro"/>
              </a:rPr>
              <a:t>5-fold cross validation</a:t>
            </a:r>
            <a:r>
              <a:rPr lang="en-US" i="1">
                <a:solidFill>
                  <a:schemeClr val="bg1"/>
                </a:solidFill>
                <a:latin typeface="Maven Pro"/>
              </a:rPr>
              <a:t> </a:t>
            </a:r>
            <a:endParaRPr lang="pt-PT" i="1">
              <a:solidFill>
                <a:schemeClr val="bg1"/>
              </a:solidFill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1320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8D5094D-59CE-4773-BA79-AA0302928674}"/>
              </a:ext>
            </a:extLst>
          </p:cNvPr>
          <p:cNvSpPr>
            <a:spLocks noGrp="1"/>
          </p:cNvSpPr>
          <p:nvPr>
            <p:ph type="ctrTitle" idx="8"/>
          </p:nvPr>
        </p:nvSpPr>
        <p:spPr/>
        <p:txBody>
          <a:bodyPr/>
          <a:lstStyle/>
          <a:p>
            <a:r>
              <a:rPr lang="en-US"/>
              <a:t>REDE NEURONAL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F6A11E-2E18-43F9-825D-6C4F638DFCF2}"/>
              </a:ext>
            </a:extLst>
          </p:cNvPr>
          <p:cNvSpPr txBox="1"/>
          <p:nvPr/>
        </p:nvSpPr>
        <p:spPr>
          <a:xfrm>
            <a:off x="544866" y="1567275"/>
            <a:ext cx="4161604" cy="2839239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def </a:t>
            </a:r>
            <a:r>
              <a:rPr lang="en-US" sz="1200" err="1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build_model</a:t>
            </a:r>
            <a:r>
              <a:rPr lang="en-US" sz="120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(activation='</a:t>
            </a:r>
            <a:r>
              <a:rPr lang="en-US" sz="1200" err="1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relu</a:t>
            </a:r>
            <a:r>
              <a:rPr lang="en-US" sz="120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’, </a:t>
            </a:r>
            <a:r>
              <a:rPr lang="en-US" sz="1200" err="1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learning_rate</a:t>
            </a:r>
            <a:r>
              <a:rPr lang="en-US" sz="120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=0.01):</a:t>
            </a:r>
          </a:p>
          <a:p>
            <a:r>
              <a:rPr lang="en-US" sz="120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    model = Sequential()</a:t>
            </a:r>
          </a:p>
          <a:p>
            <a:endParaRPr lang="en-US" sz="1200">
              <a:solidFill>
                <a:schemeClr val="bg1"/>
              </a:solidFill>
              <a:effectLst/>
              <a:latin typeface="Abadi" panose="020B0604020104020204" pitchFamily="34" charset="0"/>
            </a:endParaRPr>
          </a:p>
          <a:p>
            <a:r>
              <a:rPr lang="en-US" sz="120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    </a:t>
            </a:r>
            <a:r>
              <a:rPr lang="en-US" sz="1200" err="1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model.add</a:t>
            </a:r>
            <a:r>
              <a:rPr lang="en-US" sz="120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(Dense(16, </a:t>
            </a:r>
            <a:r>
              <a:rPr lang="en-US" sz="1200" err="1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input_dim</a:t>
            </a:r>
            <a:r>
              <a:rPr lang="en-US" sz="120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=7, activation=activation))</a:t>
            </a:r>
          </a:p>
          <a:p>
            <a:r>
              <a:rPr lang="en-US" sz="120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    </a:t>
            </a:r>
            <a:r>
              <a:rPr lang="en-US" sz="1200" err="1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model.add</a:t>
            </a:r>
            <a:r>
              <a:rPr lang="en-US" sz="120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(Dense(8, activation=activation))</a:t>
            </a:r>
          </a:p>
          <a:p>
            <a:r>
              <a:rPr lang="en-US" sz="120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    </a:t>
            </a:r>
            <a:r>
              <a:rPr lang="en-US" sz="1200" err="1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model.add</a:t>
            </a:r>
            <a:r>
              <a:rPr lang="en-US" sz="120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(Dense(1, activation=activation))</a:t>
            </a:r>
          </a:p>
          <a:p>
            <a:br>
              <a:rPr lang="en-US" sz="1200">
                <a:solidFill>
                  <a:schemeClr val="bg1"/>
                </a:solidFill>
                <a:effectLst/>
                <a:latin typeface="Abadi" panose="020B0604020104020204" pitchFamily="34" charset="0"/>
              </a:rPr>
            </a:br>
            <a:r>
              <a:rPr lang="en-US" sz="120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    </a:t>
            </a:r>
            <a:r>
              <a:rPr lang="en-US" sz="1200" err="1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model.compile</a:t>
            </a:r>
            <a:r>
              <a:rPr lang="en-US" sz="120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(</a:t>
            </a:r>
          </a:p>
          <a:p>
            <a:r>
              <a:rPr lang="en-US" sz="120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        loss='</a:t>
            </a:r>
            <a:r>
              <a:rPr lang="en-US" sz="1200" err="1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mae</a:t>
            </a:r>
            <a:r>
              <a:rPr lang="en-US" sz="120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',</a:t>
            </a:r>
          </a:p>
          <a:p>
            <a:r>
              <a:rPr lang="en-US" sz="120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        optimizer=</a:t>
            </a:r>
            <a:r>
              <a:rPr lang="en-US" sz="1200" err="1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tf.optimizers.Adam</a:t>
            </a:r>
            <a:r>
              <a:rPr lang="en-US" sz="120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(</a:t>
            </a:r>
            <a:r>
              <a:rPr lang="en-US" sz="1200" err="1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learning_rate</a:t>
            </a:r>
            <a:r>
              <a:rPr lang="en-US" sz="120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),</a:t>
            </a:r>
          </a:p>
          <a:p>
            <a:r>
              <a:rPr lang="en-US" sz="120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        metrics=['</a:t>
            </a:r>
            <a:r>
              <a:rPr lang="en-US" sz="1200" err="1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mae</a:t>
            </a:r>
            <a:r>
              <a:rPr lang="en-US" sz="120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', '</a:t>
            </a:r>
            <a:r>
              <a:rPr lang="en-US" sz="1200" err="1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mse</a:t>
            </a:r>
            <a:r>
              <a:rPr lang="en-US" sz="120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']</a:t>
            </a:r>
          </a:p>
          <a:p>
            <a:r>
              <a:rPr lang="en-US" sz="120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    )</a:t>
            </a:r>
          </a:p>
          <a:p>
            <a:br>
              <a:rPr lang="en-US" sz="1200">
                <a:solidFill>
                  <a:schemeClr val="bg1"/>
                </a:solidFill>
                <a:effectLst/>
                <a:latin typeface="Abadi" panose="020B0604020104020204" pitchFamily="34" charset="0"/>
              </a:rPr>
            </a:br>
            <a:r>
              <a:rPr lang="en-US" sz="120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    return model</a:t>
            </a:r>
          </a:p>
          <a:p>
            <a:endParaRPr lang="en-US" sz="1050">
              <a:solidFill>
                <a:schemeClr val="bg1"/>
              </a:solidFill>
              <a:effectLst/>
              <a:latin typeface="Abadi" panose="020B0604020104020204" pitchFamily="34" charset="0"/>
            </a:endParaRPr>
          </a:p>
        </p:txBody>
      </p:sp>
      <p:sp>
        <p:nvSpPr>
          <p:cNvPr id="6" name="Google Shape;688;p32">
            <a:extLst>
              <a:ext uri="{FF2B5EF4-FFF2-40B4-BE49-F238E27FC236}">
                <a16:creationId xmlns:a16="http://schemas.microsoft.com/office/drawing/2014/main" id="{C5E8DEC6-6502-495A-B6FC-9C975594EC2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74391" y="989475"/>
            <a:ext cx="5154730" cy="541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/>
              <a:t>Implementação do Modelo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601A1D-7456-47BF-830C-4DFB8001C99D}"/>
              </a:ext>
            </a:extLst>
          </p:cNvPr>
          <p:cNvSpPr txBox="1"/>
          <p:nvPr/>
        </p:nvSpPr>
        <p:spPr>
          <a:xfrm>
            <a:off x="4847666" y="1567275"/>
            <a:ext cx="3361433" cy="1200329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err="1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kfold</a:t>
            </a:r>
            <a:r>
              <a:rPr lang="en-US" sz="120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 = </a:t>
            </a:r>
            <a:r>
              <a:rPr lang="en-US" sz="1200" err="1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KFold</a:t>
            </a:r>
            <a:r>
              <a:rPr lang="en-US" sz="120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(</a:t>
            </a:r>
            <a:r>
              <a:rPr lang="en-US" sz="1200" err="1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n_splits</a:t>
            </a:r>
            <a:r>
              <a:rPr lang="en-US" sz="120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=5, shuffle=True, </a:t>
            </a:r>
            <a:r>
              <a:rPr lang="en-US" sz="1200" err="1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random_state</a:t>
            </a:r>
            <a:r>
              <a:rPr lang="en-US" sz="120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=2021)</a:t>
            </a:r>
          </a:p>
          <a:p>
            <a:r>
              <a:rPr lang="en-US" sz="1200" err="1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paramGrid</a:t>
            </a:r>
            <a:r>
              <a:rPr lang="en-US" sz="120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 = {</a:t>
            </a:r>
          </a:p>
          <a:p>
            <a:r>
              <a:rPr lang="en-US" sz="120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    'activation': ['</a:t>
            </a:r>
            <a:r>
              <a:rPr lang="en-US" sz="1200" err="1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relu</a:t>
            </a:r>
            <a:r>
              <a:rPr lang="en-US" sz="120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', 'sigmoid'],</a:t>
            </a:r>
          </a:p>
          <a:p>
            <a:r>
              <a:rPr lang="en-US" sz="120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    '</a:t>
            </a:r>
            <a:r>
              <a:rPr lang="en-US" sz="1200" err="1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learning_rate</a:t>
            </a:r>
            <a:r>
              <a:rPr lang="en-US" sz="120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': [0.01, 0.02, 0.03]</a:t>
            </a:r>
          </a:p>
          <a:p>
            <a:r>
              <a:rPr lang="en-US" sz="120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14397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8D5094D-59CE-4773-BA79-AA0302928674}"/>
              </a:ext>
            </a:extLst>
          </p:cNvPr>
          <p:cNvSpPr>
            <a:spLocks noGrp="1"/>
          </p:cNvSpPr>
          <p:nvPr>
            <p:ph type="ctrTitle" idx="8"/>
          </p:nvPr>
        </p:nvSpPr>
        <p:spPr/>
        <p:txBody>
          <a:bodyPr/>
          <a:lstStyle/>
          <a:p>
            <a:r>
              <a:rPr lang="en-US"/>
              <a:t>REDE NEURONAL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F6A11E-2E18-43F9-825D-6C4F638DFCF2}"/>
              </a:ext>
            </a:extLst>
          </p:cNvPr>
          <p:cNvSpPr txBox="1"/>
          <p:nvPr/>
        </p:nvSpPr>
        <p:spPr>
          <a:xfrm>
            <a:off x="457200" y="1567275"/>
            <a:ext cx="8424582" cy="249299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endParaRPr lang="en-US" sz="1200" b="0">
              <a:solidFill>
                <a:schemeClr val="bg1"/>
              </a:solidFill>
              <a:effectLst/>
              <a:latin typeface="Abadi" panose="020B0604020104020204" pitchFamily="34" charset="0"/>
            </a:endParaRPr>
          </a:p>
          <a:p>
            <a:r>
              <a:rPr lang="en-US" sz="1200" b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model = </a:t>
            </a:r>
            <a:r>
              <a:rPr lang="en-US" sz="1200" b="0" err="1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KerasRegressor</a:t>
            </a:r>
            <a:r>
              <a:rPr lang="en-US" sz="1200" b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(</a:t>
            </a:r>
            <a:r>
              <a:rPr lang="en-US" sz="1200" b="0" err="1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build_fn</a:t>
            </a:r>
            <a:r>
              <a:rPr lang="en-US" sz="1200" b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=</a:t>
            </a:r>
            <a:r>
              <a:rPr lang="en-US" sz="1200" b="0" err="1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build_model</a:t>
            </a:r>
            <a:r>
              <a:rPr lang="en-US" sz="1200" b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, epochs=100, </a:t>
            </a:r>
            <a:r>
              <a:rPr lang="en-US" sz="1200" b="0" err="1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batch_size</a:t>
            </a:r>
            <a:r>
              <a:rPr lang="en-US" sz="1200" b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=128)</a:t>
            </a:r>
          </a:p>
          <a:p>
            <a:endParaRPr lang="en-US" sz="1200" b="0">
              <a:solidFill>
                <a:schemeClr val="bg1"/>
              </a:solidFill>
              <a:effectLst/>
              <a:latin typeface="Abadi" panose="020B0604020104020204" pitchFamily="34" charset="0"/>
            </a:endParaRPr>
          </a:p>
          <a:p>
            <a:r>
              <a:rPr lang="en-US" sz="1200" b="0" err="1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grid_search</a:t>
            </a:r>
            <a:r>
              <a:rPr lang="en-US" sz="1200" b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 = </a:t>
            </a:r>
            <a:r>
              <a:rPr lang="en-US" sz="1200" b="0" err="1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GridSearchCV</a:t>
            </a:r>
            <a:r>
              <a:rPr lang="en-US" sz="1200" b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(</a:t>
            </a:r>
          </a:p>
          <a:p>
            <a:r>
              <a:rPr lang="en-US" sz="1200">
                <a:solidFill>
                  <a:schemeClr val="bg1"/>
                </a:solidFill>
                <a:latin typeface="Abadi" panose="020B0604020104020204" pitchFamily="34" charset="0"/>
              </a:rPr>
              <a:t>	</a:t>
            </a:r>
            <a:r>
              <a:rPr lang="en-US" sz="1200" b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estimator=model, </a:t>
            </a:r>
          </a:p>
          <a:p>
            <a:r>
              <a:rPr lang="en-US" sz="1200">
                <a:solidFill>
                  <a:schemeClr val="bg1"/>
                </a:solidFill>
                <a:latin typeface="Abadi" panose="020B0604020104020204" pitchFamily="34" charset="0"/>
              </a:rPr>
              <a:t>	</a:t>
            </a:r>
            <a:r>
              <a:rPr lang="en-US" sz="1200" b="0" err="1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param_grid</a:t>
            </a:r>
            <a:r>
              <a:rPr lang="en-US" sz="1200" b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=</a:t>
            </a:r>
            <a:r>
              <a:rPr lang="en-US" sz="1200" b="0" err="1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paramGrid</a:t>
            </a:r>
            <a:r>
              <a:rPr lang="en-US" sz="1200" b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, </a:t>
            </a:r>
          </a:p>
          <a:p>
            <a:r>
              <a:rPr lang="en-US" sz="1200">
                <a:solidFill>
                  <a:schemeClr val="bg1"/>
                </a:solidFill>
                <a:latin typeface="Abadi" panose="020B0604020104020204" pitchFamily="34" charset="0"/>
              </a:rPr>
              <a:t>	</a:t>
            </a:r>
            <a:r>
              <a:rPr lang="en-US" sz="1200" b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cv=</a:t>
            </a:r>
            <a:r>
              <a:rPr lang="en-US" sz="1200" b="0" err="1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kfold</a:t>
            </a:r>
            <a:r>
              <a:rPr lang="en-US" sz="1200" b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, </a:t>
            </a:r>
          </a:p>
          <a:p>
            <a:r>
              <a:rPr lang="en-US" sz="1200">
                <a:solidFill>
                  <a:schemeClr val="bg1"/>
                </a:solidFill>
                <a:latin typeface="Abadi" panose="020B0604020104020204" pitchFamily="34" charset="0"/>
              </a:rPr>
              <a:t>	</a:t>
            </a:r>
            <a:r>
              <a:rPr lang="en-US" sz="1200" b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scoring=</a:t>
            </a:r>
            <a:r>
              <a:rPr lang="en-US" sz="1200" b="1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'</a:t>
            </a:r>
            <a:r>
              <a:rPr lang="en-US" sz="1200" b="1" err="1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neg_mean_absolute_error</a:t>
            </a:r>
            <a:r>
              <a:rPr lang="en-US" sz="1200" b="1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’</a:t>
            </a:r>
            <a:r>
              <a:rPr lang="en-US" sz="1200" b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, </a:t>
            </a:r>
          </a:p>
          <a:p>
            <a:r>
              <a:rPr lang="en-US" sz="1200">
                <a:solidFill>
                  <a:schemeClr val="bg1"/>
                </a:solidFill>
                <a:latin typeface="Abadi" panose="020B0604020104020204" pitchFamily="34" charset="0"/>
              </a:rPr>
              <a:t>	</a:t>
            </a:r>
            <a:r>
              <a:rPr lang="en-US" sz="1200" b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refit=</a:t>
            </a:r>
            <a:r>
              <a:rPr lang="en-US" sz="1200" b="1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True</a:t>
            </a:r>
            <a:r>
              <a:rPr lang="en-US" sz="1200" b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, verbose=1</a:t>
            </a:r>
          </a:p>
          <a:p>
            <a:r>
              <a:rPr lang="en-US" sz="1200" b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)</a:t>
            </a:r>
          </a:p>
          <a:p>
            <a:endParaRPr lang="en-US" sz="1200">
              <a:solidFill>
                <a:schemeClr val="bg1"/>
              </a:solidFill>
              <a:latin typeface="Abadi" panose="020B0604020104020204" pitchFamily="34" charset="0"/>
            </a:endParaRPr>
          </a:p>
          <a:p>
            <a:r>
              <a:rPr lang="en-US" sz="1200" b="0" err="1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grid_search_result</a:t>
            </a:r>
            <a:r>
              <a:rPr lang="en-US" sz="1200" b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 = </a:t>
            </a:r>
            <a:r>
              <a:rPr lang="en-US" sz="1200" b="0" err="1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grid_search.fit</a:t>
            </a:r>
            <a:r>
              <a:rPr lang="en-US" sz="1200" b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(</a:t>
            </a:r>
            <a:r>
              <a:rPr lang="en-US" sz="1200" b="0" err="1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X_train</a:t>
            </a:r>
            <a:r>
              <a:rPr lang="en-US" sz="1200" b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, </a:t>
            </a:r>
            <a:r>
              <a:rPr lang="en-US" sz="1200" b="0" err="1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y_train</a:t>
            </a:r>
            <a:r>
              <a:rPr lang="en-US" sz="1200" b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, </a:t>
            </a:r>
            <a:r>
              <a:rPr lang="en-US" sz="1200" b="0" err="1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validation_split</a:t>
            </a:r>
            <a:r>
              <a:rPr lang="en-US" sz="1200" b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=0.3, verbose=1)</a:t>
            </a:r>
          </a:p>
          <a:p>
            <a:endParaRPr lang="en-US" sz="1200" b="0">
              <a:solidFill>
                <a:schemeClr val="bg1"/>
              </a:solidFill>
              <a:effectLst/>
              <a:latin typeface="Abadi" panose="020B0604020104020204" pitchFamily="34" charset="0"/>
            </a:endParaRPr>
          </a:p>
        </p:txBody>
      </p:sp>
      <p:sp>
        <p:nvSpPr>
          <p:cNvPr id="6" name="Google Shape;688;p32">
            <a:extLst>
              <a:ext uri="{FF2B5EF4-FFF2-40B4-BE49-F238E27FC236}">
                <a16:creationId xmlns:a16="http://schemas.microsoft.com/office/drawing/2014/main" id="{C5E8DEC6-6502-495A-B6FC-9C975594EC2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74391" y="989475"/>
            <a:ext cx="5154730" cy="541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/>
              <a:t>Implementação do Modelo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414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950306" y="1975675"/>
            <a:ext cx="3734414" cy="9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RESULTADOS</a:t>
            </a:r>
          </a:p>
        </p:txBody>
      </p:sp>
      <p:sp>
        <p:nvSpPr>
          <p:cNvPr id="689" name="Google Shape;689;p32"/>
          <p:cNvSpPr/>
          <p:nvPr/>
        </p:nvSpPr>
        <p:spPr>
          <a:xfrm>
            <a:off x="5840027" y="1868575"/>
            <a:ext cx="1085100" cy="10851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92052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05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3332" y="3866626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82577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688;p32">
            <a:extLst>
              <a:ext uri="{FF2B5EF4-FFF2-40B4-BE49-F238E27FC236}">
                <a16:creationId xmlns:a16="http://schemas.microsoft.com/office/drawing/2014/main" id="{3CB5D8A4-FC7F-4C51-BE79-5F8512864F7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89698" y="3442620"/>
            <a:ext cx="5154730" cy="541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/>
              <a:t>Análise da Taxa de “</a:t>
            </a:r>
            <a:r>
              <a:rPr lang="pt-PT" sz="1800" dirty="0" err="1"/>
              <a:t>Burn</a:t>
            </a:r>
            <a:r>
              <a:rPr lang="pt-PT" sz="1800" dirty="0"/>
              <a:t> Out” dos Funcionários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4064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RESULTADOS: REGRESSÃO LINEAR</a:t>
            </a:r>
            <a:endParaRPr lang="pt-PT" sz="300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73D31F9-F075-4C8C-B4B9-8C77235854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9662" y="1153311"/>
            <a:ext cx="3737316" cy="242689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B380B5D-2560-4B31-B177-4754BF96C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1324" y="1153311"/>
            <a:ext cx="3287359" cy="2980539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A16A1BBE-8415-4602-9A72-EDD1F45EC633}"/>
              </a:ext>
            </a:extLst>
          </p:cNvPr>
          <p:cNvSpPr txBox="1"/>
          <p:nvPr/>
        </p:nvSpPr>
        <p:spPr>
          <a:xfrm>
            <a:off x="5021324" y="4133850"/>
            <a:ext cx="3287359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buClr>
                <a:schemeClr val="bg1"/>
              </a:buClr>
            </a:pPr>
            <a:r>
              <a:rPr lang="en-US" sz="1100" dirty="0" err="1">
                <a:solidFill>
                  <a:schemeClr val="bg1"/>
                </a:solidFill>
                <a:latin typeface="Maven Pro"/>
              </a:rPr>
              <a:t>Valores</a:t>
            </a:r>
            <a:r>
              <a:rPr lang="en-US" sz="1100" dirty="0">
                <a:solidFill>
                  <a:schemeClr val="bg1"/>
                </a:solidFill>
                <a:latin typeface="Maven Pro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Maven Pro"/>
              </a:rPr>
              <a:t>residuais</a:t>
            </a:r>
            <a:r>
              <a:rPr lang="en-US" sz="1100" dirty="0">
                <a:solidFill>
                  <a:schemeClr val="bg1"/>
                </a:solidFill>
                <a:latin typeface="Maven Pro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Maven Pro"/>
              </a:rPr>
              <a:t>normalmente</a:t>
            </a:r>
            <a:r>
              <a:rPr lang="en-US" sz="1100" dirty="0">
                <a:solidFill>
                  <a:schemeClr val="bg1"/>
                </a:solidFill>
                <a:latin typeface="Maven Pro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Maven Pro"/>
              </a:rPr>
              <a:t>distribuidos</a:t>
            </a:r>
            <a:endParaRPr lang="en-US" sz="1100" dirty="0">
              <a:solidFill>
                <a:schemeClr val="bg1"/>
              </a:solidFill>
              <a:latin typeface="Maven Pr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DB401EA-FDC0-4BF6-8A82-C0CEA70DC24F}"/>
                  </a:ext>
                </a:extLst>
              </p:cNvPr>
              <p:cNvSpPr txBox="1"/>
              <p:nvPr/>
            </p:nvSpPr>
            <p:spPr>
              <a:xfrm>
                <a:off x="1529496" y="3930118"/>
                <a:ext cx="2859881" cy="95410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marL="285750" indent="-28575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pt-PT" dirty="0">
                    <a:solidFill>
                      <a:schemeClr val="bg1"/>
                    </a:solidFill>
                    <a:latin typeface="Maven Pro"/>
                  </a:rPr>
                  <a:t>MAE: </a:t>
                </a:r>
                <a:r>
                  <a:rPr lang="pt-PT">
                    <a:solidFill>
                      <a:schemeClr val="bg1"/>
                    </a:solidFill>
                    <a:latin typeface="Maven Pro"/>
                  </a:rPr>
                  <a:t>0.0447</a:t>
                </a:r>
                <a:endParaRPr lang="pt-PT" dirty="0">
                  <a:solidFill>
                    <a:schemeClr val="bg1"/>
                  </a:solidFill>
                  <a:latin typeface="Maven Pro"/>
                </a:endParaRPr>
              </a:p>
              <a:p>
                <a:pPr marL="285750" indent="-28575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pt-PT" dirty="0">
                    <a:solidFill>
                      <a:schemeClr val="bg1"/>
                    </a:solidFill>
                    <a:latin typeface="Maven Pro"/>
                  </a:rPr>
                  <a:t>MSE: </a:t>
                </a:r>
                <a:r>
                  <a:rPr lang="pt-PT">
                    <a:solidFill>
                      <a:schemeClr val="bg1"/>
                    </a:solidFill>
                    <a:latin typeface="Maven Pro"/>
                  </a:rPr>
                  <a:t>0.0029</a:t>
                </a:r>
                <a:endParaRPr lang="pt-PT" dirty="0">
                  <a:solidFill>
                    <a:schemeClr val="bg1"/>
                  </a:solidFill>
                  <a:latin typeface="Maven Pro"/>
                </a:endParaRPr>
              </a:p>
              <a:p>
                <a:pPr marL="285750" indent="-28575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pt-PT" dirty="0">
                    <a:solidFill>
                      <a:schemeClr val="bg1"/>
                    </a:solidFill>
                    <a:latin typeface="Maven Pro"/>
                  </a:rPr>
                  <a:t>RMSE: </a:t>
                </a:r>
                <a:r>
                  <a:rPr lang="pt-PT">
                    <a:solidFill>
                      <a:schemeClr val="bg1"/>
                    </a:solidFill>
                    <a:latin typeface="Maven Pro"/>
                  </a:rPr>
                  <a:t>0.0545</a:t>
                </a:r>
                <a:endParaRPr lang="pt-PT" dirty="0">
                  <a:solidFill>
                    <a:schemeClr val="bg1"/>
                  </a:solidFill>
                  <a:latin typeface="Maven Pro"/>
                </a:endParaRPr>
              </a:p>
              <a:p>
                <a:pPr marL="285750" indent="-28575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PT" dirty="0">
                    <a:solidFill>
                      <a:schemeClr val="bg1"/>
                    </a:solidFill>
                    <a:latin typeface="Maven Pro" panose="020B0604020202020204" charset="0"/>
                  </a:rPr>
                  <a:t>-</a:t>
                </a:r>
                <a:r>
                  <a:rPr lang="pt-PT" dirty="0" err="1">
                    <a:solidFill>
                      <a:schemeClr val="bg1"/>
                    </a:solidFill>
                    <a:latin typeface="Maven Pro" panose="020B0604020202020204" charset="0"/>
                  </a:rPr>
                  <a:t>squared</a:t>
                </a:r>
                <a:r>
                  <a:rPr lang="pt-PT" dirty="0">
                    <a:solidFill>
                      <a:schemeClr val="bg1"/>
                    </a:solidFill>
                    <a:latin typeface="Maven Pro" panose="020B0604020202020204" charset="0"/>
                  </a:rPr>
                  <a:t> score: </a:t>
                </a:r>
                <a:r>
                  <a:rPr lang="pt-PT">
                    <a:solidFill>
                      <a:schemeClr val="bg1"/>
                    </a:solidFill>
                    <a:latin typeface="Maven Pro" panose="020B0604020202020204" charset="0"/>
                  </a:rPr>
                  <a:t>0.9236</a:t>
                </a:r>
                <a:endParaRPr lang="pt-PT" dirty="0">
                  <a:solidFill>
                    <a:schemeClr val="bg1"/>
                  </a:solidFill>
                  <a:latin typeface="Maven Pro" panose="020B0604020202020204" charset="0"/>
                </a:endParaRP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DB401EA-FDC0-4BF6-8A82-C0CEA70DC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496" y="3930118"/>
                <a:ext cx="2859881" cy="954107"/>
              </a:xfrm>
              <a:prstGeom prst="rect">
                <a:avLst/>
              </a:prstGeom>
              <a:blipFill>
                <a:blip r:embed="rId5"/>
                <a:stretch>
                  <a:fillRect l="-426" t="-1282" b="-576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23638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RESULTADOS: GRADIENT BOOSTING</a:t>
            </a:r>
            <a:endParaRPr lang="pt-PT" sz="300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73D31F9-F075-4C8C-B4B9-8C77235854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40748" y="1153311"/>
            <a:ext cx="3655143" cy="242689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B380B5D-2560-4B31-B177-4754BF96C54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082447" y="1153311"/>
            <a:ext cx="3165113" cy="2980539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A16A1BBE-8415-4602-9A72-EDD1F45EC633}"/>
              </a:ext>
            </a:extLst>
          </p:cNvPr>
          <p:cNvSpPr txBox="1"/>
          <p:nvPr/>
        </p:nvSpPr>
        <p:spPr>
          <a:xfrm>
            <a:off x="5021324" y="4133850"/>
            <a:ext cx="3287359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buClr>
                <a:schemeClr val="bg1"/>
              </a:buClr>
            </a:pPr>
            <a:r>
              <a:rPr lang="en-US" sz="1100" err="1">
                <a:solidFill>
                  <a:schemeClr val="bg1"/>
                </a:solidFill>
                <a:latin typeface="Maven Pro"/>
              </a:rPr>
              <a:t>Valores</a:t>
            </a:r>
            <a:r>
              <a:rPr lang="en-US" sz="1100">
                <a:solidFill>
                  <a:schemeClr val="bg1"/>
                </a:solidFill>
                <a:latin typeface="Maven Pro"/>
              </a:rPr>
              <a:t> </a:t>
            </a:r>
            <a:r>
              <a:rPr lang="en-US" sz="1100" err="1">
                <a:solidFill>
                  <a:schemeClr val="bg1"/>
                </a:solidFill>
                <a:latin typeface="Maven Pro"/>
              </a:rPr>
              <a:t>residuais</a:t>
            </a:r>
            <a:r>
              <a:rPr lang="en-US" sz="1100">
                <a:solidFill>
                  <a:schemeClr val="bg1"/>
                </a:solidFill>
                <a:latin typeface="Maven Pro"/>
              </a:rPr>
              <a:t> </a:t>
            </a:r>
            <a:r>
              <a:rPr lang="en-US" sz="1100" err="1">
                <a:solidFill>
                  <a:schemeClr val="bg1"/>
                </a:solidFill>
                <a:latin typeface="Maven Pro"/>
              </a:rPr>
              <a:t>normalmente</a:t>
            </a:r>
            <a:r>
              <a:rPr lang="en-US" sz="1100">
                <a:solidFill>
                  <a:schemeClr val="bg1"/>
                </a:solidFill>
                <a:latin typeface="Maven Pro"/>
              </a:rPr>
              <a:t> </a:t>
            </a:r>
            <a:r>
              <a:rPr lang="en-US" sz="1100" err="1">
                <a:solidFill>
                  <a:schemeClr val="bg1"/>
                </a:solidFill>
                <a:latin typeface="Maven Pro"/>
              </a:rPr>
              <a:t>distribuidos</a:t>
            </a:r>
            <a:endParaRPr lang="en-US" sz="1100">
              <a:solidFill>
                <a:schemeClr val="bg1"/>
              </a:solidFill>
              <a:latin typeface="Maven Pr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DB401EA-FDC0-4BF6-8A82-C0CEA70DC24F}"/>
                  </a:ext>
                </a:extLst>
              </p:cNvPr>
              <p:cNvSpPr txBox="1"/>
              <p:nvPr/>
            </p:nvSpPr>
            <p:spPr>
              <a:xfrm>
                <a:off x="1529496" y="3930118"/>
                <a:ext cx="2859881" cy="95410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marL="285750" indent="-28575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pt-PT">
                    <a:solidFill>
                      <a:schemeClr val="bg1"/>
                    </a:solidFill>
                    <a:latin typeface="Maven Pro"/>
                  </a:rPr>
                  <a:t>MAE: 0.049</a:t>
                </a:r>
              </a:p>
              <a:p>
                <a:pPr marL="285750" indent="-28575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pt-PT">
                    <a:solidFill>
                      <a:schemeClr val="bg1"/>
                    </a:solidFill>
                    <a:latin typeface="Maven Pro"/>
                  </a:rPr>
                  <a:t>MSE: 0.0027</a:t>
                </a:r>
              </a:p>
              <a:p>
                <a:pPr marL="285750" indent="-28575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pt-PT">
                    <a:solidFill>
                      <a:schemeClr val="bg1"/>
                    </a:solidFill>
                    <a:latin typeface="Maven Pro"/>
                  </a:rPr>
                  <a:t>RMSE: 0.0528</a:t>
                </a:r>
              </a:p>
              <a:p>
                <a:pPr marL="285750" indent="-28575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PT">
                    <a:solidFill>
                      <a:schemeClr val="bg1"/>
                    </a:solidFill>
                    <a:latin typeface="Maven Pro" panose="020B0604020202020204" charset="0"/>
                  </a:rPr>
                  <a:t>-</a:t>
                </a:r>
                <a:r>
                  <a:rPr lang="pt-PT" err="1">
                    <a:solidFill>
                      <a:schemeClr val="bg1"/>
                    </a:solidFill>
                    <a:latin typeface="Maven Pro" panose="020B0604020202020204" charset="0"/>
                  </a:rPr>
                  <a:t>squared</a:t>
                </a:r>
                <a:r>
                  <a:rPr lang="pt-PT">
                    <a:solidFill>
                      <a:schemeClr val="bg1"/>
                    </a:solidFill>
                    <a:latin typeface="Maven Pro" panose="020B0604020202020204" charset="0"/>
                  </a:rPr>
                  <a:t> score: 0.9243</a:t>
                </a: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DB401EA-FDC0-4BF6-8A82-C0CEA70DC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496" y="3930118"/>
                <a:ext cx="2859881" cy="954107"/>
              </a:xfrm>
              <a:prstGeom prst="rect">
                <a:avLst/>
              </a:prstGeom>
              <a:blipFill>
                <a:blip r:embed="rId5"/>
                <a:stretch>
                  <a:fillRect l="-426" t="-1282" b="-576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6391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RESULTADOS: REDE NEURONAL</a:t>
            </a:r>
            <a:endParaRPr lang="pt-PT" sz="300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73D31F9-F075-4C8C-B4B9-8C77235854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62855" y="1153311"/>
            <a:ext cx="3610928" cy="242689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B380B5D-2560-4B31-B177-4754BF96C54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201465" y="1153311"/>
            <a:ext cx="2927076" cy="2980539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A16A1BBE-8415-4602-9A72-EDD1F45EC633}"/>
              </a:ext>
            </a:extLst>
          </p:cNvPr>
          <p:cNvSpPr txBox="1"/>
          <p:nvPr/>
        </p:nvSpPr>
        <p:spPr>
          <a:xfrm>
            <a:off x="5021324" y="4133850"/>
            <a:ext cx="3287359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buClr>
                <a:schemeClr val="bg1"/>
              </a:buClr>
            </a:pPr>
            <a:r>
              <a:rPr lang="en-US" sz="1100" err="1">
                <a:solidFill>
                  <a:schemeClr val="bg1"/>
                </a:solidFill>
                <a:latin typeface="Maven Pro"/>
              </a:rPr>
              <a:t>Valores</a:t>
            </a:r>
            <a:r>
              <a:rPr lang="en-US" sz="1100">
                <a:solidFill>
                  <a:schemeClr val="bg1"/>
                </a:solidFill>
                <a:latin typeface="Maven Pro"/>
              </a:rPr>
              <a:t> </a:t>
            </a:r>
            <a:r>
              <a:rPr lang="en-US" sz="1100" err="1">
                <a:solidFill>
                  <a:schemeClr val="bg1"/>
                </a:solidFill>
                <a:latin typeface="Maven Pro"/>
              </a:rPr>
              <a:t>residuais</a:t>
            </a:r>
            <a:r>
              <a:rPr lang="en-US" sz="1100">
                <a:solidFill>
                  <a:schemeClr val="bg1"/>
                </a:solidFill>
                <a:latin typeface="Maven Pro"/>
              </a:rPr>
              <a:t> </a:t>
            </a:r>
            <a:r>
              <a:rPr lang="en-US" sz="1100" err="1">
                <a:solidFill>
                  <a:schemeClr val="bg1"/>
                </a:solidFill>
                <a:latin typeface="Maven Pro"/>
              </a:rPr>
              <a:t>normalmente</a:t>
            </a:r>
            <a:r>
              <a:rPr lang="en-US" sz="1100">
                <a:solidFill>
                  <a:schemeClr val="bg1"/>
                </a:solidFill>
                <a:latin typeface="Maven Pro"/>
              </a:rPr>
              <a:t> </a:t>
            </a:r>
            <a:r>
              <a:rPr lang="en-US" sz="1100" err="1">
                <a:solidFill>
                  <a:schemeClr val="bg1"/>
                </a:solidFill>
                <a:latin typeface="Maven Pro"/>
              </a:rPr>
              <a:t>distribuidos</a:t>
            </a:r>
            <a:endParaRPr lang="en-US" sz="1100">
              <a:solidFill>
                <a:schemeClr val="bg1"/>
              </a:solidFill>
              <a:latin typeface="Maven Pro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DB401EA-FDC0-4BF6-8A82-C0CEA70DC24F}"/>
              </a:ext>
            </a:extLst>
          </p:cNvPr>
          <p:cNvSpPr txBox="1"/>
          <p:nvPr/>
        </p:nvSpPr>
        <p:spPr>
          <a:xfrm>
            <a:off x="1529496" y="3930118"/>
            <a:ext cx="2859881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PT">
                <a:solidFill>
                  <a:schemeClr val="bg1"/>
                </a:solidFill>
                <a:latin typeface="Maven Pro"/>
              </a:rPr>
              <a:t>MAE: 0.0433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PT">
                <a:solidFill>
                  <a:schemeClr val="bg1"/>
                </a:solidFill>
                <a:latin typeface="Maven Pro"/>
              </a:rPr>
              <a:t>MSE: 0.0028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PT">
                <a:solidFill>
                  <a:schemeClr val="bg1"/>
                </a:solidFill>
                <a:latin typeface="Maven Pro"/>
              </a:rPr>
              <a:t>RMSE: 0.0534</a:t>
            </a:r>
          </a:p>
        </p:txBody>
      </p:sp>
    </p:spTree>
    <p:extLst>
      <p:ext uri="{BB962C8B-B14F-4D97-AF65-F5344CB8AC3E}">
        <p14:creationId xmlns:p14="http://schemas.microsoft.com/office/powerpoint/2010/main" val="23528543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RESULTADOS</a:t>
            </a:r>
            <a:endParaRPr lang="pt-PT" sz="3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DB401EA-FDC0-4BF6-8A82-C0CEA70DC24F}"/>
                  </a:ext>
                </a:extLst>
              </p:cNvPr>
              <p:cNvSpPr txBox="1"/>
              <p:nvPr/>
            </p:nvSpPr>
            <p:spPr>
              <a:xfrm>
                <a:off x="3242890" y="2044362"/>
                <a:ext cx="5793534" cy="138499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>
                  <a:buClr>
                    <a:schemeClr val="bg1"/>
                  </a:buClr>
                </a:pPr>
                <a:r>
                  <a:rPr lang="pt-PT">
                    <a:solidFill>
                      <a:schemeClr val="bg1"/>
                    </a:solidFill>
                    <a:latin typeface="Maven Pro"/>
                  </a:rPr>
                  <a:t>Sim: não existe diferença significativa na qualidade das previsões:</a:t>
                </a:r>
              </a:p>
              <a:p>
                <a:pPr>
                  <a:buClr>
                    <a:schemeClr val="bg1"/>
                  </a:buClr>
                </a:pPr>
                <a:endParaRPr lang="pt-PT">
                  <a:solidFill>
                    <a:schemeClr val="bg1"/>
                  </a:solidFill>
                  <a:latin typeface="Maven Pro"/>
                </a:endParaRPr>
              </a:p>
              <a:p>
                <a:pPr marL="285750" indent="-28575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pt-PT">
                    <a:solidFill>
                      <a:schemeClr val="bg1"/>
                    </a:solidFill>
                    <a:latin typeface="Maven Pro"/>
                  </a:rPr>
                  <a:t>MAE: 0.0449</a:t>
                </a:r>
              </a:p>
              <a:p>
                <a:pPr marL="285750" indent="-28575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pt-PT">
                    <a:solidFill>
                      <a:schemeClr val="bg1"/>
                    </a:solidFill>
                    <a:latin typeface="Maven Pro"/>
                  </a:rPr>
                  <a:t>MSE: 0.0030</a:t>
                </a:r>
              </a:p>
              <a:p>
                <a:pPr marL="285750" indent="-28575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:r>
                  <a:rPr lang="pt-PT">
                    <a:solidFill>
                      <a:schemeClr val="bg1"/>
                    </a:solidFill>
                    <a:latin typeface="Maven Pro"/>
                  </a:rPr>
                  <a:t>RMSE: 0.0550</a:t>
                </a:r>
              </a:p>
              <a:p>
                <a:pPr marL="285750" indent="-285750">
                  <a:buClr>
                    <a:schemeClr val="bg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PT">
                    <a:solidFill>
                      <a:schemeClr val="bg1"/>
                    </a:solidFill>
                    <a:latin typeface="Maven Pro" panose="020B0604020202020204" charset="0"/>
                  </a:rPr>
                  <a:t>-</a:t>
                </a:r>
                <a:r>
                  <a:rPr lang="pt-PT" err="1">
                    <a:solidFill>
                      <a:schemeClr val="bg1"/>
                    </a:solidFill>
                    <a:latin typeface="Maven Pro" panose="020B0604020202020204" charset="0"/>
                  </a:rPr>
                  <a:t>squared</a:t>
                </a:r>
                <a:r>
                  <a:rPr lang="pt-PT">
                    <a:solidFill>
                      <a:schemeClr val="bg1"/>
                    </a:solidFill>
                    <a:latin typeface="Maven Pro" panose="020B0604020202020204" charset="0"/>
                  </a:rPr>
                  <a:t> score: 0.9223</a:t>
                </a: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DB401EA-FDC0-4BF6-8A82-C0CEA70DC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890" y="2044362"/>
                <a:ext cx="5793534" cy="1384995"/>
              </a:xfrm>
              <a:prstGeom prst="rect">
                <a:avLst/>
              </a:prstGeom>
              <a:blipFill>
                <a:blip r:embed="rId3"/>
                <a:stretch>
                  <a:fillRect l="-316" t="-439" b="-350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9BE1806E-3609-4665-9166-27271295E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630" y="989475"/>
            <a:ext cx="2492373" cy="2606820"/>
          </a:xfrm>
          <a:prstGeom prst="rect">
            <a:avLst/>
          </a:prstGeom>
        </p:spPr>
      </p:pic>
      <p:sp>
        <p:nvSpPr>
          <p:cNvPr id="11" name="Google Shape;688;p32">
            <a:extLst>
              <a:ext uri="{FF2B5EF4-FFF2-40B4-BE49-F238E27FC236}">
                <a16:creationId xmlns:a16="http://schemas.microsoft.com/office/drawing/2014/main" id="{C09B4955-0330-491F-A546-3F6439E2519F}"/>
              </a:ext>
            </a:extLst>
          </p:cNvPr>
          <p:cNvSpPr txBox="1">
            <a:spLocks/>
          </p:cNvSpPr>
          <p:nvPr/>
        </p:nvSpPr>
        <p:spPr>
          <a:xfrm>
            <a:off x="3242890" y="1746588"/>
            <a:ext cx="4727700" cy="415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pt-PT" sz="1050" b="1" i="1" u="sng"/>
              <a:t>Gender, </a:t>
            </a:r>
            <a:r>
              <a:rPr lang="pt-PT" sz="1050" b="1" i="1" u="sng" err="1"/>
              <a:t>Company</a:t>
            </a:r>
            <a:r>
              <a:rPr lang="pt-PT" sz="1050" b="1" i="1" u="sng"/>
              <a:t> </a:t>
            </a:r>
            <a:r>
              <a:rPr lang="pt-PT" sz="1050" b="1" i="1" u="sng" err="1"/>
              <a:t>Type</a:t>
            </a:r>
            <a:r>
              <a:rPr lang="pt-PT" sz="1050" b="1" i="1" u="sng"/>
              <a:t>, WFH Setup </a:t>
            </a:r>
            <a:r>
              <a:rPr lang="pt-PT" sz="1050" b="1" i="1" u="sng" err="1"/>
              <a:t>Available</a:t>
            </a:r>
            <a:r>
              <a:rPr lang="pt-PT" sz="1050" b="1" i="1" u="sng"/>
              <a:t> </a:t>
            </a:r>
            <a:r>
              <a:rPr lang="pt-PT" sz="1050" u="sng"/>
              <a:t>são</a:t>
            </a:r>
            <a:r>
              <a:rPr lang="pt-PT" sz="1050" b="1" i="1" u="sng"/>
              <a:t> </a:t>
            </a:r>
            <a:r>
              <a:rPr lang="pt-PT" sz="1200" u="sng"/>
              <a:t>dispensáveis?</a:t>
            </a:r>
          </a:p>
          <a:p>
            <a:pPr marL="0" indent="0" algn="l"/>
            <a:endParaRPr lang="pt-PT" sz="1200" u="sng"/>
          </a:p>
          <a:p>
            <a:pPr marL="0" indent="0" algn="l"/>
            <a:endParaRPr lang="en-US" sz="1050" u="sng"/>
          </a:p>
        </p:txBody>
      </p:sp>
    </p:spTree>
    <p:extLst>
      <p:ext uri="{BB962C8B-B14F-4D97-AF65-F5344CB8AC3E}">
        <p14:creationId xmlns:p14="http://schemas.microsoft.com/office/powerpoint/2010/main" val="26357520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CONCLUSÃO</a:t>
            </a:r>
            <a:endParaRPr lang="pt-PT" sz="300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DB401EA-FDC0-4BF6-8A82-C0CEA70DC24F}"/>
              </a:ext>
            </a:extLst>
          </p:cNvPr>
          <p:cNvSpPr txBox="1"/>
          <p:nvPr/>
        </p:nvSpPr>
        <p:spPr>
          <a:xfrm>
            <a:off x="1077914" y="1186755"/>
            <a:ext cx="5793534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Clr>
                <a:schemeClr val="bg1"/>
              </a:buClr>
            </a:pPr>
            <a:r>
              <a:rPr lang="en-US" b="1">
                <a:solidFill>
                  <a:schemeClr val="bg1"/>
                </a:solidFill>
                <a:latin typeface="Maven Pro"/>
              </a:rPr>
              <a:t>Neste </a:t>
            </a:r>
            <a:r>
              <a:rPr lang="en-US" b="1" err="1">
                <a:solidFill>
                  <a:schemeClr val="bg1"/>
                </a:solidFill>
                <a:latin typeface="Maven Pro"/>
              </a:rPr>
              <a:t>contexto</a:t>
            </a:r>
            <a:r>
              <a:rPr lang="en-US" b="1">
                <a:solidFill>
                  <a:schemeClr val="bg1"/>
                </a:solidFill>
                <a:latin typeface="Maven Pro"/>
              </a:rPr>
              <a:t> </a:t>
            </a:r>
            <a:r>
              <a:rPr lang="en-US" b="1" err="1">
                <a:solidFill>
                  <a:schemeClr val="bg1"/>
                </a:solidFill>
                <a:latin typeface="Maven Pro"/>
              </a:rPr>
              <a:t>em</a:t>
            </a:r>
            <a:r>
              <a:rPr lang="en-US" b="1">
                <a:solidFill>
                  <a:schemeClr val="bg1"/>
                </a:solidFill>
                <a:latin typeface="Maven Pro"/>
              </a:rPr>
              <a:t> </a:t>
            </a:r>
            <a:r>
              <a:rPr lang="en-US" b="1" u="sng" err="1">
                <a:solidFill>
                  <a:schemeClr val="bg1"/>
                </a:solidFill>
                <a:latin typeface="Maven Pro"/>
              </a:rPr>
              <a:t>concreto</a:t>
            </a:r>
            <a:r>
              <a:rPr lang="en-US" b="1" u="sng">
                <a:solidFill>
                  <a:schemeClr val="bg1"/>
                </a:solidFill>
                <a:latin typeface="Maven Pro"/>
              </a:rPr>
              <a:t>:</a:t>
            </a:r>
            <a:endParaRPr lang="pt-PT" b="1">
              <a:solidFill>
                <a:schemeClr val="bg1"/>
              </a:solidFill>
              <a:latin typeface="Maven Pro" panose="020B0604020202020204" charset="0"/>
            </a:endParaRPr>
          </a:p>
        </p:txBody>
      </p:sp>
      <p:sp>
        <p:nvSpPr>
          <p:cNvPr id="10" name="CaixaDeTexto 7">
            <a:extLst>
              <a:ext uri="{FF2B5EF4-FFF2-40B4-BE49-F238E27FC236}">
                <a16:creationId xmlns:a16="http://schemas.microsoft.com/office/drawing/2014/main" id="{6E2FB111-2D62-4387-A038-71CFC80B544D}"/>
              </a:ext>
            </a:extLst>
          </p:cNvPr>
          <p:cNvSpPr txBox="1"/>
          <p:nvPr/>
        </p:nvSpPr>
        <p:spPr>
          <a:xfrm>
            <a:off x="1308847" y="1874009"/>
            <a:ext cx="652630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buClr>
                <a:schemeClr val="bg1"/>
              </a:buClr>
            </a:pPr>
            <a:r>
              <a:rPr lang="en-US" sz="1800" err="1">
                <a:solidFill>
                  <a:schemeClr val="bg1"/>
                </a:solidFill>
                <a:latin typeface="Maven Pro"/>
              </a:rPr>
              <a:t>Regressão</a:t>
            </a:r>
            <a:r>
              <a:rPr lang="en-US" sz="1800">
                <a:solidFill>
                  <a:schemeClr val="bg1"/>
                </a:solidFill>
                <a:latin typeface="Maven Pro"/>
              </a:rPr>
              <a:t> Linear &gt;&gt; Gradient Boosting &gt;&gt; Rede Neuronal</a:t>
            </a:r>
            <a:endParaRPr lang="pt-PT" sz="1800">
              <a:solidFill>
                <a:schemeClr val="bg1"/>
              </a:solidFill>
              <a:latin typeface="Maven Pro" panose="020B0604020202020204" charset="0"/>
            </a:endParaRPr>
          </a:p>
        </p:txBody>
      </p:sp>
      <p:graphicFrame>
        <p:nvGraphicFramePr>
          <p:cNvPr id="12" name="Google Shape;1243;p44">
            <a:extLst>
              <a:ext uri="{FF2B5EF4-FFF2-40B4-BE49-F238E27FC236}">
                <a16:creationId xmlns:a16="http://schemas.microsoft.com/office/drawing/2014/main" id="{F0BEB0C3-7C84-4701-9E67-830B22EB8D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0049795"/>
              </p:ext>
            </p:extLst>
          </p:nvPr>
        </p:nvGraphicFramePr>
        <p:xfrm>
          <a:off x="1368239" y="2402385"/>
          <a:ext cx="6407522" cy="2148720"/>
        </p:xfrm>
        <a:graphic>
          <a:graphicData uri="http://schemas.openxmlformats.org/drawingml/2006/table">
            <a:tbl>
              <a:tblPr>
                <a:noFill/>
                <a:tableStyleId>{038FD7D8-3C46-4C78-AA7E-D9128A60CBDA}</a:tableStyleId>
              </a:tblPr>
              <a:tblGrid>
                <a:gridCol w="1573952">
                  <a:extLst>
                    <a:ext uri="{9D8B030D-6E8A-4147-A177-3AD203B41FA5}">
                      <a16:colId xmlns:a16="http://schemas.microsoft.com/office/drawing/2014/main" val="2950955570"/>
                    </a:ext>
                  </a:extLst>
                </a:gridCol>
                <a:gridCol w="1573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3952">
                  <a:extLst>
                    <a:ext uri="{9D8B030D-6E8A-4147-A177-3AD203B41FA5}">
                      <a16:colId xmlns:a16="http://schemas.microsoft.com/office/drawing/2014/main" val="3561203067"/>
                    </a:ext>
                  </a:extLst>
                </a:gridCol>
                <a:gridCol w="16856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57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err="1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Recursos</a:t>
                      </a:r>
                      <a:r>
                        <a:rPr lang="en-US" sz="12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/ Tempo de </a:t>
                      </a:r>
                      <a:r>
                        <a:rPr lang="en-US" sz="1200" err="1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Execução</a:t>
                      </a:r>
                      <a:endParaRPr sz="12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Reg. Linear </a:t>
                      </a:r>
                      <a:endParaRPr sz="1200">
                        <a:solidFill>
                          <a:schemeClr val="accent2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accent6"/>
                          </a:solidFill>
                          <a:latin typeface="Maven Pro"/>
                        </a:rPr>
                        <a:t>Gradient Boosting </a:t>
                      </a:r>
                      <a:endParaRPr sz="1200">
                        <a:solidFill>
                          <a:schemeClr val="accent6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4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Rede Neuronal</a:t>
                      </a:r>
                      <a:endParaRPr sz="1200">
                        <a:solidFill>
                          <a:schemeClr val="accent4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2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err="1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Complexidade</a:t>
                      </a:r>
                      <a:endParaRPr lang="en-US" sz="12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(</a:t>
                      </a:r>
                      <a:r>
                        <a:rPr lang="en-US" sz="900" err="1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crescente</a:t>
                      </a:r>
                      <a:r>
                        <a:rPr lang="en-US" sz="9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)</a:t>
                      </a:r>
                      <a:endParaRPr sz="9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accent4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Reg. Linear 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accent3"/>
                          </a:solidFill>
                          <a:latin typeface="Maven Pro"/>
                        </a:rPr>
                        <a:t>Gradient Boosting </a:t>
                      </a:r>
                      <a:endParaRPr lang="en-US" sz="1200">
                        <a:solidFill>
                          <a:schemeClr val="accent3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accent2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Rede Neuronal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2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err="1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Qualidade</a:t>
                      </a:r>
                      <a:r>
                        <a:rPr lang="en-US" sz="12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de </a:t>
                      </a:r>
                      <a:r>
                        <a:rPr lang="en-US" sz="1200" err="1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Previsões</a:t>
                      </a:r>
                      <a:endParaRPr sz="12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accent2"/>
                          </a:solidFill>
                          <a:latin typeface="Maven Pro"/>
                        </a:rPr>
                        <a:t>Gradient Boosting</a:t>
                      </a:r>
                      <a:endParaRPr lang="en-US" sz="1200">
                        <a:solidFill>
                          <a:schemeClr val="accent2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bg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(?)</a:t>
                      </a:r>
                      <a:endParaRPr sz="1200">
                        <a:solidFill>
                          <a:schemeClr val="bg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bg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(?)</a:t>
                      </a:r>
                      <a:endParaRPr sz="1200">
                        <a:solidFill>
                          <a:schemeClr val="bg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85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err="1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Interpretação</a:t>
                      </a:r>
                      <a:endParaRPr sz="12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accent2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Reg. Linear</a:t>
                      </a:r>
                      <a:endParaRPr sz="1200">
                        <a:solidFill>
                          <a:schemeClr val="accent2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accent3"/>
                          </a:solidFill>
                          <a:latin typeface="Maven Pro"/>
                        </a:rPr>
                        <a:t>Gradient Boosting </a:t>
                      </a:r>
                      <a:endParaRPr lang="en-US" sz="1200">
                        <a:solidFill>
                          <a:schemeClr val="accent3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accent3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accent4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Rede Neuronal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1606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1531343" y="3030859"/>
            <a:ext cx="6185404" cy="6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Conceção e otimização de modelos de </a:t>
            </a:r>
            <a:r>
              <a:rPr lang="pt-PT" i="1" dirty="0" err="1"/>
              <a:t>Machine</a:t>
            </a:r>
            <a:r>
              <a:rPr lang="pt-PT" i="1" dirty="0"/>
              <a:t> </a:t>
            </a:r>
            <a:r>
              <a:rPr lang="pt-PT" i="1" dirty="0" err="1"/>
              <a:t>Learning</a:t>
            </a:r>
            <a:endParaRPr i="1"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613695" y="1537952"/>
            <a:ext cx="6020700" cy="14164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PT" dirty="0"/>
              <a:t>TRABALHO </a:t>
            </a:r>
            <a:r>
              <a:rPr lang="pt-PT" dirty="0">
                <a:solidFill>
                  <a:schemeClr val="accent2"/>
                </a:solidFill>
              </a:rPr>
              <a:t>PRÁTICO</a:t>
            </a:r>
            <a:br>
              <a:rPr lang="pt-PT" dirty="0">
                <a:solidFill>
                  <a:schemeClr val="accent2"/>
                </a:solidFill>
              </a:rPr>
            </a:br>
            <a:r>
              <a:rPr lang="pt-PT" sz="2400" dirty="0"/>
              <a:t>Dados e Aprendizagem Automática</a:t>
            </a:r>
            <a:r>
              <a:rPr lang="en" sz="2400" dirty="0"/>
              <a:t> </a:t>
            </a:r>
            <a:endParaRPr lang="pt-PT"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7" name="Google Shape;447;p25"/>
          <p:cNvSpPr/>
          <p:nvPr/>
        </p:nvSpPr>
        <p:spPr>
          <a:xfrm>
            <a:off x="6851410" y="-155207"/>
            <a:ext cx="8464" cy="1695359"/>
          </a:xfrm>
          <a:custGeom>
            <a:avLst/>
            <a:gdLst/>
            <a:ahLst/>
            <a:cxnLst/>
            <a:rect l="l" t="t" r="r" b="b"/>
            <a:pathLst>
              <a:path w="323" h="64696" extrusionOk="0">
                <a:moveTo>
                  <a:pt x="157" y="0"/>
                </a:moveTo>
                <a:lnTo>
                  <a:pt x="1" y="64695"/>
                </a:lnTo>
                <a:lnTo>
                  <a:pt x="322" y="64695"/>
                </a:lnTo>
                <a:lnTo>
                  <a:pt x="157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8" name="Google Shape;448;p25"/>
          <p:cNvGrpSpPr/>
          <p:nvPr/>
        </p:nvGrpSpPr>
        <p:grpSpPr>
          <a:xfrm>
            <a:off x="1520021" y="1220825"/>
            <a:ext cx="308564" cy="2605519"/>
            <a:chOff x="1578570" y="1280046"/>
            <a:chExt cx="199237" cy="3183119"/>
          </a:xfrm>
        </p:grpSpPr>
        <p:sp>
          <p:nvSpPr>
            <p:cNvPr id="449" name="Google Shape;449;p25"/>
            <p:cNvSpPr/>
            <p:nvPr/>
          </p:nvSpPr>
          <p:spPr>
            <a:xfrm>
              <a:off x="1578570" y="4263928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 flipH="1">
            <a:off x="7455064" y="3825364"/>
            <a:ext cx="45719" cy="1318688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82816" y="3595650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434;p25">
            <a:extLst>
              <a:ext uri="{FF2B5EF4-FFF2-40B4-BE49-F238E27FC236}">
                <a16:creationId xmlns:a16="http://schemas.microsoft.com/office/drawing/2014/main" id="{4C770CF6-DAED-445F-992B-06440BFAF8FB}"/>
              </a:ext>
            </a:extLst>
          </p:cNvPr>
          <p:cNvSpPr txBox="1">
            <a:spLocks/>
          </p:cNvSpPr>
          <p:nvPr/>
        </p:nvSpPr>
        <p:spPr>
          <a:xfrm>
            <a:off x="0" y="42498"/>
            <a:ext cx="3791575" cy="1067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pt-PT" sz="1200" b="1" dirty="0"/>
              <a:t>Grupo 07:</a:t>
            </a:r>
          </a:p>
          <a:p>
            <a:pPr marL="0" indent="0" algn="l"/>
            <a:r>
              <a:rPr lang="pt-PT" sz="1200" dirty="0"/>
              <a:t>Ana Filipa Pereira – </a:t>
            </a:r>
            <a:r>
              <a:rPr lang="pt-PT" sz="1200" b="1" dirty="0"/>
              <a:t>PG46978</a:t>
            </a:r>
          </a:p>
          <a:p>
            <a:pPr marL="0" indent="0" algn="l"/>
            <a:r>
              <a:rPr lang="pt-PT" sz="1200" dirty="0"/>
              <a:t>Bruno Sousa -  </a:t>
            </a:r>
            <a:r>
              <a:rPr lang="pt-PT" sz="1200" b="1" dirty="0"/>
              <a:t>PG45577</a:t>
            </a:r>
          </a:p>
          <a:p>
            <a:pPr marL="0" indent="0" algn="l"/>
            <a:r>
              <a:rPr lang="pt-PT" sz="1200" dirty="0"/>
              <a:t>Carolina Santejo – </a:t>
            </a:r>
            <a:r>
              <a:rPr lang="pt-PT" sz="1200" b="1" dirty="0"/>
              <a:t>PG47102</a:t>
            </a:r>
          </a:p>
          <a:p>
            <a:pPr marL="0" indent="0" algn="l"/>
            <a:r>
              <a:rPr lang="pt-PT" sz="1200" dirty="0"/>
              <a:t>Raquel Costa – </a:t>
            </a:r>
            <a:r>
              <a:rPr lang="pt-PT" sz="1200" b="1" dirty="0"/>
              <a:t>PG47600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1B64D95-5046-4839-A4A8-BA7D7E0B39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3871"/>
          <a:stretch/>
        </p:blipFill>
        <p:spPr>
          <a:xfrm>
            <a:off x="7695004" y="227201"/>
            <a:ext cx="1195539" cy="608408"/>
          </a:xfrm>
          <a:prstGeom prst="rect">
            <a:avLst/>
          </a:prstGeom>
        </p:spPr>
      </p:pic>
      <p:sp>
        <p:nvSpPr>
          <p:cNvPr id="32" name="Google Shape;434;p25">
            <a:extLst>
              <a:ext uri="{FF2B5EF4-FFF2-40B4-BE49-F238E27FC236}">
                <a16:creationId xmlns:a16="http://schemas.microsoft.com/office/drawing/2014/main" id="{472130B9-DEC1-463A-A378-F616865CA170}"/>
              </a:ext>
            </a:extLst>
          </p:cNvPr>
          <p:cNvSpPr txBox="1">
            <a:spLocks/>
          </p:cNvSpPr>
          <p:nvPr/>
        </p:nvSpPr>
        <p:spPr>
          <a:xfrm>
            <a:off x="1613695" y="4594021"/>
            <a:ext cx="6185404" cy="6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pt-PT"/>
              <a:t>Dezembro</a:t>
            </a:r>
            <a:r>
              <a:rPr lang="pt-PT" dirty="0"/>
              <a:t>, 2021</a:t>
            </a:r>
            <a:endParaRPr lang="pt-PT" i="1" dirty="0"/>
          </a:p>
        </p:txBody>
      </p:sp>
    </p:spTree>
    <p:extLst>
      <p:ext uri="{BB962C8B-B14F-4D97-AF65-F5344CB8AC3E}">
        <p14:creationId xmlns:p14="http://schemas.microsoft.com/office/powerpoint/2010/main" val="2423322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Análise do Problema</a:t>
            </a:r>
            <a:endParaRPr sz="30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BB00EA0-CA4A-48F0-866E-016762799A09}"/>
              </a:ext>
            </a:extLst>
          </p:cNvPr>
          <p:cNvSpPr txBox="1"/>
          <p:nvPr/>
        </p:nvSpPr>
        <p:spPr>
          <a:xfrm>
            <a:off x="994195" y="1387247"/>
            <a:ext cx="7257927" cy="295786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hitney"/>
                <a:sym typeface="Share Tech"/>
              </a:rPr>
              <a:t>Consiste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hitney"/>
                <a:sym typeface="Share Tech"/>
              </a:rPr>
              <a:t> num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hitney"/>
                <a:sym typeface="Share Tech"/>
              </a:rPr>
              <a:t>problema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hitney"/>
                <a:sym typeface="Share Tech"/>
              </a:rPr>
              <a:t> de </a:t>
            </a:r>
            <a:r>
              <a:rPr kumimoji="0" lang="pt-PT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hitney"/>
                <a:sym typeface="Share Tech"/>
              </a:rPr>
              <a:t>características estocásticas, não-lineares.</a:t>
            </a:r>
          </a:p>
          <a:p>
            <a:pPr>
              <a:buClr>
                <a:schemeClr val="bg1"/>
              </a:buClr>
            </a:pPr>
            <a:endParaRPr kumimoji="0" lang="pt-PT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hitney"/>
              <a:sym typeface="Share Tech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hitney"/>
                <a:sym typeface="Share Tech"/>
              </a:rPr>
              <a:t>Análise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hitney"/>
                <a:sym typeface="Share Tech"/>
              </a:rPr>
              <a:t> de um dataset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hitney"/>
                <a:sym typeface="Share Tech"/>
              </a:rPr>
              <a:t>referente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hitney"/>
                <a:sym typeface="Share Tech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hitney"/>
                <a:sym typeface="Share Tech"/>
              </a:rPr>
              <a:t>ao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hitney"/>
                <a:sym typeface="Share Tech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hitney"/>
                <a:sym typeface="Share Tech"/>
              </a:rPr>
              <a:t>tráfego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hitney"/>
                <a:sym typeface="Share Tech"/>
              </a:rPr>
              <a:t> de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hitney"/>
                <a:sym typeface="Share Tech"/>
              </a:rPr>
              <a:t>veículos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hitney"/>
                <a:sym typeface="Share Tech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hitney"/>
                <a:sym typeface="Share Tech"/>
              </a:rPr>
              <a:t>na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hitney"/>
                <a:sym typeface="Share Tech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hitney"/>
                <a:sym typeface="Share Tech"/>
              </a:rPr>
              <a:t>cidade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hitney"/>
                <a:sym typeface="Share Tech"/>
              </a:rPr>
              <a:t> do Porto.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FFFFFF"/>
              </a:solidFill>
              <a:latin typeface="Whitney"/>
              <a:sym typeface="Share Tech"/>
            </a:endParaRPr>
          </a:p>
          <a:p>
            <a:pPr>
              <a:buClr>
                <a:schemeClr val="bg1"/>
              </a:buClr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hitney"/>
              <a:sym typeface="Share Tech"/>
            </a:endParaRPr>
          </a:p>
          <a:p>
            <a:pPr>
              <a:buClr>
                <a:schemeClr val="bg1"/>
              </a:buClr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hitney"/>
              <a:sym typeface="Share Tech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hitney"/>
                <a:sym typeface="Share Tech"/>
              </a:rPr>
              <a:t>Os dados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hitney"/>
                <a:sym typeface="Share Tech"/>
              </a:rPr>
              <a:t>são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hitney"/>
                <a:sym typeface="Share Tech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hitney"/>
                <a:sym typeface="Share Tech"/>
              </a:rPr>
              <a:t>relativos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hitney"/>
                <a:sym typeface="Share Tech"/>
              </a:rPr>
              <a:t> a um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hitney"/>
                <a:sym typeface="Share Tech"/>
              </a:rPr>
              <a:t>período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hitney"/>
                <a:sym typeface="Share Tech"/>
              </a:rPr>
              <a:t> superior a 1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hitney"/>
                <a:sym typeface="Share Tech"/>
              </a:rPr>
              <a:t>ano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hitney"/>
                <a:sym typeface="Share Tech"/>
              </a:rPr>
              <a:t>.</a:t>
            </a:r>
          </a:p>
          <a:p>
            <a:pPr>
              <a:buClr>
                <a:schemeClr val="bg1"/>
              </a:buClr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hitney"/>
              <a:sym typeface="Share Tech"/>
            </a:endParaRPr>
          </a:p>
          <a:p>
            <a:pPr>
              <a:buClr>
                <a:schemeClr val="bg1"/>
              </a:buClr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hitney"/>
              <a:sym typeface="Share Tech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0" lang="pt-PT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hitney"/>
                <a:sym typeface="Share Tech"/>
              </a:rPr>
              <a:t>Prever o fluxo de tráfego rodoviário, numa determinada hora, na referida cidade.</a:t>
            </a:r>
            <a:endParaRPr lang="pt-PT" dirty="0"/>
          </a:p>
        </p:txBody>
      </p:sp>
      <p:grpSp>
        <p:nvGrpSpPr>
          <p:cNvPr id="4" name="Google Shape;1591;p55">
            <a:extLst>
              <a:ext uri="{FF2B5EF4-FFF2-40B4-BE49-F238E27FC236}">
                <a16:creationId xmlns:a16="http://schemas.microsoft.com/office/drawing/2014/main" id="{BD89BE8A-1D14-44DD-91D0-B786E36DAE1C}"/>
              </a:ext>
            </a:extLst>
          </p:cNvPr>
          <p:cNvGrpSpPr/>
          <p:nvPr/>
        </p:nvGrpSpPr>
        <p:grpSpPr>
          <a:xfrm>
            <a:off x="878744" y="3703010"/>
            <a:ext cx="7717422" cy="8544758"/>
            <a:chOff x="5182500" y="417225"/>
            <a:chExt cx="4188788" cy="4637841"/>
          </a:xfrm>
        </p:grpSpPr>
        <p:sp>
          <p:nvSpPr>
            <p:cNvPr id="5" name="Google Shape;1592;p55">
              <a:extLst>
                <a:ext uri="{FF2B5EF4-FFF2-40B4-BE49-F238E27FC236}">
                  <a16:creationId xmlns:a16="http://schemas.microsoft.com/office/drawing/2014/main" id="{573F03E8-E118-4841-BEE7-E8C795E624DE}"/>
                </a:ext>
              </a:extLst>
            </p:cNvPr>
            <p:cNvSpPr/>
            <p:nvPr/>
          </p:nvSpPr>
          <p:spPr>
            <a:xfrm>
              <a:off x="5182500" y="2700935"/>
              <a:ext cx="4188788" cy="90191"/>
            </a:xfrm>
            <a:custGeom>
              <a:avLst/>
              <a:gdLst/>
              <a:ahLst/>
              <a:cxnLst/>
              <a:rect l="l" t="t" r="r" b="b"/>
              <a:pathLst>
                <a:path w="70548" h="1519" extrusionOk="0">
                  <a:moveTo>
                    <a:pt x="0" y="1"/>
                  </a:moveTo>
                  <a:lnTo>
                    <a:pt x="0" y="1519"/>
                  </a:lnTo>
                  <a:lnTo>
                    <a:pt x="70548" y="1519"/>
                  </a:lnTo>
                  <a:lnTo>
                    <a:pt x="705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593;p55">
              <a:extLst>
                <a:ext uri="{FF2B5EF4-FFF2-40B4-BE49-F238E27FC236}">
                  <a16:creationId xmlns:a16="http://schemas.microsoft.com/office/drawing/2014/main" id="{745D3EED-B0CB-47D3-858F-1F41E892425A}"/>
                </a:ext>
              </a:extLst>
            </p:cNvPr>
            <p:cNvSpPr/>
            <p:nvPr/>
          </p:nvSpPr>
          <p:spPr>
            <a:xfrm>
              <a:off x="7998580" y="436700"/>
              <a:ext cx="90191" cy="4618366"/>
            </a:xfrm>
            <a:custGeom>
              <a:avLst/>
              <a:gdLst/>
              <a:ahLst/>
              <a:cxnLst/>
              <a:rect l="l" t="t" r="r" b="b"/>
              <a:pathLst>
                <a:path w="1519" h="77783" extrusionOk="0">
                  <a:moveTo>
                    <a:pt x="0" y="0"/>
                  </a:moveTo>
                  <a:lnTo>
                    <a:pt x="0" y="77783"/>
                  </a:lnTo>
                  <a:lnTo>
                    <a:pt x="1518" y="77783"/>
                  </a:lnTo>
                  <a:lnTo>
                    <a:pt x="15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594;p55">
              <a:extLst>
                <a:ext uri="{FF2B5EF4-FFF2-40B4-BE49-F238E27FC236}">
                  <a16:creationId xmlns:a16="http://schemas.microsoft.com/office/drawing/2014/main" id="{968F9B0D-B6FB-4A5B-8BDF-3151905CBEDB}"/>
                </a:ext>
              </a:extLst>
            </p:cNvPr>
            <p:cNvSpPr/>
            <p:nvPr/>
          </p:nvSpPr>
          <p:spPr>
            <a:xfrm>
              <a:off x="6464841" y="436700"/>
              <a:ext cx="90191" cy="4618366"/>
            </a:xfrm>
            <a:custGeom>
              <a:avLst/>
              <a:gdLst/>
              <a:ahLst/>
              <a:cxnLst/>
              <a:rect l="l" t="t" r="r" b="b"/>
              <a:pathLst>
                <a:path w="1519" h="77783" extrusionOk="0">
                  <a:moveTo>
                    <a:pt x="0" y="0"/>
                  </a:moveTo>
                  <a:lnTo>
                    <a:pt x="0" y="77783"/>
                  </a:lnTo>
                  <a:lnTo>
                    <a:pt x="1518" y="77783"/>
                  </a:lnTo>
                  <a:lnTo>
                    <a:pt x="15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595;p55">
              <a:extLst>
                <a:ext uri="{FF2B5EF4-FFF2-40B4-BE49-F238E27FC236}">
                  <a16:creationId xmlns:a16="http://schemas.microsoft.com/office/drawing/2014/main" id="{5DADC0E8-1845-40D4-B355-8D9A66EDCC9F}"/>
                </a:ext>
              </a:extLst>
            </p:cNvPr>
            <p:cNvSpPr/>
            <p:nvPr/>
          </p:nvSpPr>
          <p:spPr>
            <a:xfrm>
              <a:off x="7806736" y="417225"/>
              <a:ext cx="473872" cy="90428"/>
            </a:xfrm>
            <a:custGeom>
              <a:avLst/>
              <a:gdLst/>
              <a:ahLst/>
              <a:cxnLst/>
              <a:rect l="l" t="t" r="r" b="b"/>
              <a:pathLst>
                <a:path w="7981" h="1523" extrusionOk="0">
                  <a:moveTo>
                    <a:pt x="1" y="0"/>
                  </a:moveTo>
                  <a:lnTo>
                    <a:pt x="1" y="1522"/>
                  </a:lnTo>
                  <a:lnTo>
                    <a:pt x="7980" y="1522"/>
                  </a:lnTo>
                  <a:lnTo>
                    <a:pt x="79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596;p55">
              <a:extLst>
                <a:ext uri="{FF2B5EF4-FFF2-40B4-BE49-F238E27FC236}">
                  <a16:creationId xmlns:a16="http://schemas.microsoft.com/office/drawing/2014/main" id="{B6CC90B8-E4F8-4F1B-ACF3-7795E25DB567}"/>
                </a:ext>
              </a:extLst>
            </p:cNvPr>
            <p:cNvSpPr/>
            <p:nvPr/>
          </p:nvSpPr>
          <p:spPr>
            <a:xfrm>
              <a:off x="6273235" y="417225"/>
              <a:ext cx="473575" cy="90428"/>
            </a:xfrm>
            <a:custGeom>
              <a:avLst/>
              <a:gdLst/>
              <a:ahLst/>
              <a:cxnLst/>
              <a:rect l="l" t="t" r="r" b="b"/>
              <a:pathLst>
                <a:path w="7976" h="1523" extrusionOk="0">
                  <a:moveTo>
                    <a:pt x="1" y="0"/>
                  </a:moveTo>
                  <a:lnTo>
                    <a:pt x="1" y="1522"/>
                  </a:lnTo>
                  <a:lnTo>
                    <a:pt x="7976" y="1522"/>
                  </a:lnTo>
                  <a:lnTo>
                    <a:pt x="7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597;p55">
              <a:extLst>
                <a:ext uri="{FF2B5EF4-FFF2-40B4-BE49-F238E27FC236}">
                  <a16:creationId xmlns:a16="http://schemas.microsoft.com/office/drawing/2014/main" id="{8943D183-529E-40A7-993B-1B4F62506816}"/>
                </a:ext>
              </a:extLst>
            </p:cNvPr>
            <p:cNvSpPr/>
            <p:nvPr/>
          </p:nvSpPr>
          <p:spPr>
            <a:xfrm>
              <a:off x="6003372" y="2322059"/>
              <a:ext cx="81522" cy="149981"/>
            </a:xfrm>
            <a:custGeom>
              <a:avLst/>
              <a:gdLst/>
              <a:ahLst/>
              <a:cxnLst/>
              <a:rect l="l" t="t" r="r" b="b"/>
              <a:pathLst>
                <a:path w="1373" h="2526" extrusionOk="0">
                  <a:moveTo>
                    <a:pt x="689" y="0"/>
                  </a:moveTo>
                  <a:cubicBezTo>
                    <a:pt x="311" y="0"/>
                    <a:pt x="0" y="306"/>
                    <a:pt x="0" y="683"/>
                  </a:cubicBezTo>
                  <a:lnTo>
                    <a:pt x="0" y="1842"/>
                  </a:lnTo>
                  <a:cubicBezTo>
                    <a:pt x="0" y="2219"/>
                    <a:pt x="311" y="2526"/>
                    <a:pt x="689" y="2526"/>
                  </a:cubicBezTo>
                  <a:cubicBezTo>
                    <a:pt x="1066" y="2526"/>
                    <a:pt x="1372" y="2219"/>
                    <a:pt x="1372" y="1842"/>
                  </a:cubicBezTo>
                  <a:lnTo>
                    <a:pt x="1372" y="683"/>
                  </a:lnTo>
                  <a:cubicBezTo>
                    <a:pt x="1372" y="306"/>
                    <a:pt x="1066" y="0"/>
                    <a:pt x="689" y="0"/>
                  </a:cubicBezTo>
                  <a:close/>
                </a:path>
              </a:pathLst>
            </a:custGeom>
            <a:solidFill>
              <a:srgbClr val="B93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598;p55">
              <a:extLst>
                <a:ext uri="{FF2B5EF4-FFF2-40B4-BE49-F238E27FC236}">
                  <a16:creationId xmlns:a16="http://schemas.microsoft.com/office/drawing/2014/main" id="{CDC82690-0545-469A-A0ED-934C89DDE4A0}"/>
                </a:ext>
              </a:extLst>
            </p:cNvPr>
            <p:cNvSpPr/>
            <p:nvPr/>
          </p:nvSpPr>
          <p:spPr>
            <a:xfrm>
              <a:off x="5530858" y="2322059"/>
              <a:ext cx="81522" cy="149981"/>
            </a:xfrm>
            <a:custGeom>
              <a:avLst/>
              <a:gdLst/>
              <a:ahLst/>
              <a:cxnLst/>
              <a:rect l="l" t="t" r="r" b="b"/>
              <a:pathLst>
                <a:path w="1373" h="2526" extrusionOk="0">
                  <a:moveTo>
                    <a:pt x="688" y="0"/>
                  </a:moveTo>
                  <a:cubicBezTo>
                    <a:pt x="307" y="0"/>
                    <a:pt x="0" y="306"/>
                    <a:pt x="0" y="683"/>
                  </a:cubicBezTo>
                  <a:lnTo>
                    <a:pt x="0" y="1842"/>
                  </a:lnTo>
                  <a:cubicBezTo>
                    <a:pt x="0" y="2219"/>
                    <a:pt x="307" y="2526"/>
                    <a:pt x="688" y="2526"/>
                  </a:cubicBezTo>
                  <a:cubicBezTo>
                    <a:pt x="1065" y="2526"/>
                    <a:pt x="1372" y="2219"/>
                    <a:pt x="1372" y="1842"/>
                  </a:cubicBezTo>
                  <a:lnTo>
                    <a:pt x="1372" y="683"/>
                  </a:lnTo>
                  <a:cubicBezTo>
                    <a:pt x="1372" y="306"/>
                    <a:pt x="1065" y="0"/>
                    <a:pt x="688" y="0"/>
                  </a:cubicBezTo>
                  <a:close/>
                </a:path>
              </a:pathLst>
            </a:custGeom>
            <a:solidFill>
              <a:srgbClr val="B93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599;p55">
              <a:extLst>
                <a:ext uri="{FF2B5EF4-FFF2-40B4-BE49-F238E27FC236}">
                  <a16:creationId xmlns:a16="http://schemas.microsoft.com/office/drawing/2014/main" id="{615538BB-77C2-4994-A20C-A7FD7DB122D1}"/>
                </a:ext>
              </a:extLst>
            </p:cNvPr>
            <p:cNvSpPr/>
            <p:nvPr/>
          </p:nvSpPr>
          <p:spPr>
            <a:xfrm>
              <a:off x="6179956" y="1788330"/>
              <a:ext cx="112813" cy="335528"/>
            </a:xfrm>
            <a:custGeom>
              <a:avLst/>
              <a:gdLst/>
              <a:ahLst/>
              <a:cxnLst/>
              <a:rect l="l" t="t" r="r" b="b"/>
              <a:pathLst>
                <a:path w="1900" h="5651" extrusionOk="0">
                  <a:moveTo>
                    <a:pt x="950" y="1"/>
                  </a:moveTo>
                  <a:cubicBezTo>
                    <a:pt x="427" y="1"/>
                    <a:pt x="0" y="427"/>
                    <a:pt x="0" y="951"/>
                  </a:cubicBezTo>
                  <a:lnTo>
                    <a:pt x="0" y="4702"/>
                  </a:lnTo>
                  <a:cubicBezTo>
                    <a:pt x="0" y="5225"/>
                    <a:pt x="427" y="5651"/>
                    <a:pt x="950" y="5651"/>
                  </a:cubicBezTo>
                  <a:cubicBezTo>
                    <a:pt x="1478" y="5651"/>
                    <a:pt x="1900" y="5225"/>
                    <a:pt x="1900" y="4702"/>
                  </a:cubicBezTo>
                  <a:lnTo>
                    <a:pt x="1900" y="951"/>
                  </a:lnTo>
                  <a:cubicBezTo>
                    <a:pt x="1900" y="427"/>
                    <a:pt x="1478" y="1"/>
                    <a:pt x="950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600;p55">
              <a:extLst>
                <a:ext uri="{FF2B5EF4-FFF2-40B4-BE49-F238E27FC236}">
                  <a16:creationId xmlns:a16="http://schemas.microsoft.com/office/drawing/2014/main" id="{AD937884-CC7A-4A06-A2E7-7119C43D345A}"/>
                </a:ext>
              </a:extLst>
            </p:cNvPr>
            <p:cNvSpPr/>
            <p:nvPr/>
          </p:nvSpPr>
          <p:spPr>
            <a:xfrm>
              <a:off x="6179956" y="1044174"/>
              <a:ext cx="112813" cy="335291"/>
            </a:xfrm>
            <a:custGeom>
              <a:avLst/>
              <a:gdLst/>
              <a:ahLst/>
              <a:cxnLst/>
              <a:rect l="l" t="t" r="r" b="b"/>
              <a:pathLst>
                <a:path w="1900" h="5647" extrusionOk="0">
                  <a:moveTo>
                    <a:pt x="950" y="1"/>
                  </a:moveTo>
                  <a:cubicBezTo>
                    <a:pt x="427" y="1"/>
                    <a:pt x="0" y="427"/>
                    <a:pt x="0" y="950"/>
                  </a:cubicBezTo>
                  <a:lnTo>
                    <a:pt x="0" y="4696"/>
                  </a:lnTo>
                  <a:cubicBezTo>
                    <a:pt x="0" y="5220"/>
                    <a:pt x="427" y="5646"/>
                    <a:pt x="950" y="5646"/>
                  </a:cubicBezTo>
                  <a:cubicBezTo>
                    <a:pt x="1478" y="5646"/>
                    <a:pt x="1900" y="5220"/>
                    <a:pt x="1900" y="4696"/>
                  </a:cubicBezTo>
                  <a:lnTo>
                    <a:pt x="1900" y="950"/>
                  </a:lnTo>
                  <a:cubicBezTo>
                    <a:pt x="1900" y="427"/>
                    <a:pt x="1478" y="1"/>
                    <a:pt x="950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01;p55">
              <a:extLst>
                <a:ext uri="{FF2B5EF4-FFF2-40B4-BE49-F238E27FC236}">
                  <a16:creationId xmlns:a16="http://schemas.microsoft.com/office/drawing/2014/main" id="{FDE1E06C-0862-4991-949E-D17512E351B6}"/>
                </a:ext>
              </a:extLst>
            </p:cNvPr>
            <p:cNvSpPr/>
            <p:nvPr/>
          </p:nvSpPr>
          <p:spPr>
            <a:xfrm>
              <a:off x="5322924" y="1788330"/>
              <a:ext cx="112872" cy="335528"/>
            </a:xfrm>
            <a:custGeom>
              <a:avLst/>
              <a:gdLst/>
              <a:ahLst/>
              <a:cxnLst/>
              <a:rect l="l" t="t" r="r" b="b"/>
              <a:pathLst>
                <a:path w="1901" h="5651" extrusionOk="0">
                  <a:moveTo>
                    <a:pt x="950" y="1"/>
                  </a:moveTo>
                  <a:cubicBezTo>
                    <a:pt x="427" y="1"/>
                    <a:pt x="1" y="427"/>
                    <a:pt x="1" y="951"/>
                  </a:cubicBezTo>
                  <a:lnTo>
                    <a:pt x="1" y="4702"/>
                  </a:lnTo>
                  <a:cubicBezTo>
                    <a:pt x="1" y="5225"/>
                    <a:pt x="427" y="5651"/>
                    <a:pt x="950" y="5651"/>
                  </a:cubicBezTo>
                  <a:cubicBezTo>
                    <a:pt x="1474" y="5651"/>
                    <a:pt x="1900" y="5225"/>
                    <a:pt x="1900" y="4702"/>
                  </a:cubicBezTo>
                  <a:lnTo>
                    <a:pt x="1900" y="951"/>
                  </a:lnTo>
                  <a:cubicBezTo>
                    <a:pt x="1900" y="427"/>
                    <a:pt x="1474" y="1"/>
                    <a:pt x="950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02;p55">
              <a:extLst>
                <a:ext uri="{FF2B5EF4-FFF2-40B4-BE49-F238E27FC236}">
                  <a16:creationId xmlns:a16="http://schemas.microsoft.com/office/drawing/2014/main" id="{108458E2-E63F-4D2F-A415-B3A0AA699E63}"/>
                </a:ext>
              </a:extLst>
            </p:cNvPr>
            <p:cNvSpPr/>
            <p:nvPr/>
          </p:nvSpPr>
          <p:spPr>
            <a:xfrm>
              <a:off x="5322924" y="1044174"/>
              <a:ext cx="112872" cy="335291"/>
            </a:xfrm>
            <a:custGeom>
              <a:avLst/>
              <a:gdLst/>
              <a:ahLst/>
              <a:cxnLst/>
              <a:rect l="l" t="t" r="r" b="b"/>
              <a:pathLst>
                <a:path w="1901" h="5647" extrusionOk="0">
                  <a:moveTo>
                    <a:pt x="950" y="1"/>
                  </a:moveTo>
                  <a:cubicBezTo>
                    <a:pt x="427" y="1"/>
                    <a:pt x="1" y="427"/>
                    <a:pt x="1" y="950"/>
                  </a:cubicBezTo>
                  <a:lnTo>
                    <a:pt x="1" y="4696"/>
                  </a:lnTo>
                  <a:cubicBezTo>
                    <a:pt x="1" y="5220"/>
                    <a:pt x="427" y="5646"/>
                    <a:pt x="950" y="5646"/>
                  </a:cubicBezTo>
                  <a:cubicBezTo>
                    <a:pt x="1474" y="5646"/>
                    <a:pt x="1900" y="5220"/>
                    <a:pt x="1900" y="4696"/>
                  </a:cubicBezTo>
                  <a:lnTo>
                    <a:pt x="1900" y="950"/>
                  </a:lnTo>
                  <a:cubicBezTo>
                    <a:pt x="1900" y="427"/>
                    <a:pt x="1474" y="1"/>
                    <a:pt x="950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03;p55">
              <a:extLst>
                <a:ext uri="{FF2B5EF4-FFF2-40B4-BE49-F238E27FC236}">
                  <a16:creationId xmlns:a16="http://schemas.microsoft.com/office/drawing/2014/main" id="{CA4D3A47-4A0F-4F36-B1B3-269AFDEAFA86}"/>
                </a:ext>
              </a:extLst>
            </p:cNvPr>
            <p:cNvSpPr/>
            <p:nvPr/>
          </p:nvSpPr>
          <p:spPr>
            <a:xfrm>
              <a:off x="5360628" y="638043"/>
              <a:ext cx="894722" cy="1789384"/>
            </a:xfrm>
            <a:custGeom>
              <a:avLst/>
              <a:gdLst/>
              <a:ahLst/>
              <a:cxnLst/>
              <a:rect l="l" t="t" r="r" b="b"/>
              <a:pathLst>
                <a:path w="15069" h="30137" extrusionOk="0">
                  <a:moveTo>
                    <a:pt x="4749" y="1"/>
                  </a:moveTo>
                  <a:cubicBezTo>
                    <a:pt x="2126" y="1"/>
                    <a:pt x="1" y="2127"/>
                    <a:pt x="1" y="4750"/>
                  </a:cubicBezTo>
                  <a:lnTo>
                    <a:pt x="1" y="25388"/>
                  </a:lnTo>
                  <a:cubicBezTo>
                    <a:pt x="1" y="28012"/>
                    <a:pt x="2126" y="30137"/>
                    <a:pt x="4749" y="30137"/>
                  </a:cubicBezTo>
                  <a:lnTo>
                    <a:pt x="10319" y="30137"/>
                  </a:lnTo>
                  <a:cubicBezTo>
                    <a:pt x="12943" y="30137"/>
                    <a:pt x="15068" y="28012"/>
                    <a:pt x="15068" y="25388"/>
                  </a:cubicBezTo>
                  <a:lnTo>
                    <a:pt x="15068" y="4750"/>
                  </a:lnTo>
                  <a:cubicBezTo>
                    <a:pt x="15068" y="2127"/>
                    <a:pt x="12943" y="1"/>
                    <a:pt x="10319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04;p55">
              <a:extLst>
                <a:ext uri="{FF2B5EF4-FFF2-40B4-BE49-F238E27FC236}">
                  <a16:creationId xmlns:a16="http://schemas.microsoft.com/office/drawing/2014/main" id="{38BC6D9A-B9DE-46A1-ADA4-AF479FF57661}"/>
                </a:ext>
              </a:extLst>
            </p:cNvPr>
            <p:cNvSpPr/>
            <p:nvPr/>
          </p:nvSpPr>
          <p:spPr>
            <a:xfrm>
              <a:off x="5485792" y="674441"/>
              <a:ext cx="644100" cy="446203"/>
            </a:xfrm>
            <a:custGeom>
              <a:avLst/>
              <a:gdLst/>
              <a:ahLst/>
              <a:cxnLst/>
              <a:rect l="l" t="t" r="r" b="b"/>
              <a:pathLst>
                <a:path w="10848" h="7515" extrusionOk="0">
                  <a:moveTo>
                    <a:pt x="3418" y="0"/>
                  </a:moveTo>
                  <a:cubicBezTo>
                    <a:pt x="1532" y="0"/>
                    <a:pt x="1" y="1531"/>
                    <a:pt x="1" y="3418"/>
                  </a:cubicBezTo>
                  <a:lnTo>
                    <a:pt x="1" y="7172"/>
                  </a:lnTo>
                  <a:lnTo>
                    <a:pt x="178" y="7514"/>
                  </a:lnTo>
                  <a:cubicBezTo>
                    <a:pt x="524" y="6973"/>
                    <a:pt x="1181" y="6582"/>
                    <a:pt x="1953" y="6511"/>
                  </a:cubicBezTo>
                  <a:lnTo>
                    <a:pt x="1953" y="4057"/>
                  </a:lnTo>
                  <a:cubicBezTo>
                    <a:pt x="1953" y="3010"/>
                    <a:pt x="2805" y="2157"/>
                    <a:pt x="3853" y="2157"/>
                  </a:cubicBezTo>
                  <a:lnTo>
                    <a:pt x="7000" y="2157"/>
                  </a:lnTo>
                  <a:cubicBezTo>
                    <a:pt x="8047" y="2157"/>
                    <a:pt x="8900" y="3010"/>
                    <a:pt x="8900" y="4057"/>
                  </a:cubicBezTo>
                  <a:lnTo>
                    <a:pt x="8900" y="6511"/>
                  </a:lnTo>
                  <a:cubicBezTo>
                    <a:pt x="9668" y="6582"/>
                    <a:pt x="10324" y="6973"/>
                    <a:pt x="10670" y="7514"/>
                  </a:cubicBezTo>
                  <a:lnTo>
                    <a:pt x="10848" y="7172"/>
                  </a:lnTo>
                  <a:lnTo>
                    <a:pt x="10848" y="3418"/>
                  </a:lnTo>
                  <a:cubicBezTo>
                    <a:pt x="10848" y="1531"/>
                    <a:pt x="9321" y="0"/>
                    <a:pt x="7431" y="0"/>
                  </a:cubicBezTo>
                  <a:close/>
                </a:path>
              </a:pathLst>
            </a:custGeom>
            <a:solidFill>
              <a:srgbClr val="D07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05;p55">
              <a:extLst>
                <a:ext uri="{FF2B5EF4-FFF2-40B4-BE49-F238E27FC236}">
                  <a16:creationId xmlns:a16="http://schemas.microsoft.com/office/drawing/2014/main" id="{772CD802-A885-43D6-99E5-93CD31EF38C4}"/>
                </a:ext>
              </a:extLst>
            </p:cNvPr>
            <p:cNvSpPr/>
            <p:nvPr/>
          </p:nvSpPr>
          <p:spPr>
            <a:xfrm>
              <a:off x="5601753" y="802514"/>
              <a:ext cx="412478" cy="799900"/>
            </a:xfrm>
            <a:custGeom>
              <a:avLst/>
              <a:gdLst/>
              <a:ahLst/>
              <a:cxnLst/>
              <a:rect l="l" t="t" r="r" b="b"/>
              <a:pathLst>
                <a:path w="6947" h="13472" extrusionOk="0">
                  <a:moveTo>
                    <a:pt x="1900" y="0"/>
                  </a:moveTo>
                  <a:cubicBezTo>
                    <a:pt x="852" y="0"/>
                    <a:pt x="0" y="853"/>
                    <a:pt x="0" y="1900"/>
                  </a:cubicBezTo>
                  <a:lnTo>
                    <a:pt x="0" y="11571"/>
                  </a:lnTo>
                  <a:cubicBezTo>
                    <a:pt x="0" y="12623"/>
                    <a:pt x="852" y="13471"/>
                    <a:pt x="1900" y="13471"/>
                  </a:cubicBezTo>
                  <a:lnTo>
                    <a:pt x="5047" y="13471"/>
                  </a:lnTo>
                  <a:cubicBezTo>
                    <a:pt x="6094" y="13471"/>
                    <a:pt x="6947" y="12623"/>
                    <a:pt x="6947" y="11571"/>
                  </a:cubicBezTo>
                  <a:lnTo>
                    <a:pt x="6947" y="1900"/>
                  </a:lnTo>
                  <a:cubicBezTo>
                    <a:pt x="6947" y="853"/>
                    <a:pt x="6094" y="0"/>
                    <a:pt x="5047" y="0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06;p55">
              <a:extLst>
                <a:ext uri="{FF2B5EF4-FFF2-40B4-BE49-F238E27FC236}">
                  <a16:creationId xmlns:a16="http://schemas.microsoft.com/office/drawing/2014/main" id="{B5155867-A86D-4735-9FC4-0A024167DC18}"/>
                </a:ext>
              </a:extLst>
            </p:cNvPr>
            <p:cNvSpPr/>
            <p:nvPr/>
          </p:nvSpPr>
          <p:spPr>
            <a:xfrm>
              <a:off x="5480804" y="1060264"/>
              <a:ext cx="654075" cy="1128184"/>
            </a:xfrm>
            <a:custGeom>
              <a:avLst/>
              <a:gdLst/>
              <a:ahLst/>
              <a:cxnLst/>
              <a:rect l="l" t="t" r="r" b="b"/>
              <a:pathLst>
                <a:path w="11016" h="19001" extrusionOk="0">
                  <a:moveTo>
                    <a:pt x="2304" y="0"/>
                  </a:moveTo>
                  <a:cubicBezTo>
                    <a:pt x="1034" y="0"/>
                    <a:pt x="1" y="852"/>
                    <a:pt x="1" y="1899"/>
                  </a:cubicBezTo>
                  <a:lnTo>
                    <a:pt x="1" y="17101"/>
                  </a:lnTo>
                  <a:cubicBezTo>
                    <a:pt x="1" y="18148"/>
                    <a:pt x="1034" y="19000"/>
                    <a:pt x="2304" y="19000"/>
                  </a:cubicBezTo>
                  <a:lnTo>
                    <a:pt x="8717" y="19000"/>
                  </a:lnTo>
                  <a:cubicBezTo>
                    <a:pt x="9987" y="19000"/>
                    <a:pt x="11016" y="18148"/>
                    <a:pt x="11016" y="17101"/>
                  </a:cubicBezTo>
                  <a:lnTo>
                    <a:pt x="11016" y="1899"/>
                  </a:lnTo>
                  <a:cubicBezTo>
                    <a:pt x="11016" y="852"/>
                    <a:pt x="9987" y="0"/>
                    <a:pt x="8717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07;p55">
              <a:extLst>
                <a:ext uri="{FF2B5EF4-FFF2-40B4-BE49-F238E27FC236}">
                  <a16:creationId xmlns:a16="http://schemas.microsoft.com/office/drawing/2014/main" id="{5ADE66D5-4FF6-426C-BD24-63B1F75C1428}"/>
                </a:ext>
              </a:extLst>
            </p:cNvPr>
            <p:cNvSpPr/>
            <p:nvPr/>
          </p:nvSpPr>
          <p:spPr>
            <a:xfrm>
              <a:off x="5388000" y="1026302"/>
              <a:ext cx="271819" cy="439019"/>
            </a:xfrm>
            <a:custGeom>
              <a:avLst/>
              <a:gdLst/>
              <a:ahLst/>
              <a:cxnLst/>
              <a:rect l="l" t="t" r="r" b="b"/>
              <a:pathLst>
                <a:path w="4578" h="7394" extrusionOk="0">
                  <a:moveTo>
                    <a:pt x="650" y="1"/>
                  </a:moveTo>
                  <a:cubicBezTo>
                    <a:pt x="561" y="1"/>
                    <a:pt x="471" y="22"/>
                    <a:pt x="387" y="66"/>
                  </a:cubicBezTo>
                  <a:cubicBezTo>
                    <a:pt x="108" y="212"/>
                    <a:pt x="1" y="558"/>
                    <a:pt x="147" y="834"/>
                  </a:cubicBezTo>
                  <a:lnTo>
                    <a:pt x="3422" y="7087"/>
                  </a:lnTo>
                  <a:cubicBezTo>
                    <a:pt x="3525" y="7283"/>
                    <a:pt x="3725" y="7394"/>
                    <a:pt x="3928" y="7394"/>
                  </a:cubicBezTo>
                  <a:cubicBezTo>
                    <a:pt x="4018" y="7394"/>
                    <a:pt x="4106" y="7371"/>
                    <a:pt x="4190" y="7327"/>
                  </a:cubicBezTo>
                  <a:cubicBezTo>
                    <a:pt x="4471" y="7181"/>
                    <a:pt x="4577" y="6835"/>
                    <a:pt x="4430" y="6560"/>
                  </a:cubicBezTo>
                  <a:lnTo>
                    <a:pt x="1155" y="306"/>
                  </a:lnTo>
                  <a:cubicBezTo>
                    <a:pt x="1053" y="113"/>
                    <a:pt x="855" y="1"/>
                    <a:pt x="650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608;p55">
              <a:extLst>
                <a:ext uri="{FF2B5EF4-FFF2-40B4-BE49-F238E27FC236}">
                  <a16:creationId xmlns:a16="http://schemas.microsoft.com/office/drawing/2014/main" id="{5F207FD3-EC50-42D1-AA10-B22FA51D72F9}"/>
                </a:ext>
              </a:extLst>
            </p:cNvPr>
            <p:cNvSpPr/>
            <p:nvPr/>
          </p:nvSpPr>
          <p:spPr>
            <a:xfrm>
              <a:off x="5443101" y="2015027"/>
              <a:ext cx="179788" cy="207219"/>
            </a:xfrm>
            <a:custGeom>
              <a:avLst/>
              <a:gdLst/>
              <a:ahLst/>
              <a:cxnLst/>
              <a:rect l="l" t="t" r="r" b="b"/>
              <a:pathLst>
                <a:path w="3028" h="3490" extrusionOk="0">
                  <a:moveTo>
                    <a:pt x="2382" y="0"/>
                  </a:moveTo>
                  <a:cubicBezTo>
                    <a:pt x="2207" y="0"/>
                    <a:pt x="2034" y="80"/>
                    <a:pt x="1922" y="231"/>
                  </a:cubicBezTo>
                  <a:lnTo>
                    <a:pt x="187" y="2578"/>
                  </a:lnTo>
                  <a:cubicBezTo>
                    <a:pt x="1" y="2832"/>
                    <a:pt x="54" y="3191"/>
                    <a:pt x="306" y="3377"/>
                  </a:cubicBezTo>
                  <a:cubicBezTo>
                    <a:pt x="409" y="3453"/>
                    <a:pt x="529" y="3489"/>
                    <a:pt x="644" y="3489"/>
                  </a:cubicBezTo>
                  <a:cubicBezTo>
                    <a:pt x="822" y="3489"/>
                    <a:pt x="990" y="3409"/>
                    <a:pt x="1105" y="3258"/>
                  </a:cubicBezTo>
                  <a:lnTo>
                    <a:pt x="2841" y="906"/>
                  </a:lnTo>
                  <a:cubicBezTo>
                    <a:pt x="3027" y="652"/>
                    <a:pt x="2974" y="298"/>
                    <a:pt x="2721" y="111"/>
                  </a:cubicBezTo>
                  <a:cubicBezTo>
                    <a:pt x="2619" y="36"/>
                    <a:pt x="2500" y="0"/>
                    <a:pt x="2382" y="0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609;p55">
              <a:extLst>
                <a:ext uri="{FF2B5EF4-FFF2-40B4-BE49-F238E27FC236}">
                  <a16:creationId xmlns:a16="http://schemas.microsoft.com/office/drawing/2014/main" id="{B1F8C9DA-EA90-4891-A255-F1167D7C5089}"/>
                </a:ext>
              </a:extLst>
            </p:cNvPr>
            <p:cNvSpPr/>
            <p:nvPr/>
          </p:nvSpPr>
          <p:spPr>
            <a:xfrm>
              <a:off x="5404091" y="1476370"/>
              <a:ext cx="202944" cy="45363"/>
            </a:xfrm>
            <a:custGeom>
              <a:avLst/>
              <a:gdLst/>
              <a:ahLst/>
              <a:cxnLst/>
              <a:rect l="l" t="t" r="r" b="b"/>
              <a:pathLst>
                <a:path w="3418" h="764" extrusionOk="0">
                  <a:moveTo>
                    <a:pt x="378" y="0"/>
                  </a:moveTo>
                  <a:cubicBezTo>
                    <a:pt x="169" y="0"/>
                    <a:pt x="1" y="173"/>
                    <a:pt x="1" y="382"/>
                  </a:cubicBezTo>
                  <a:cubicBezTo>
                    <a:pt x="1" y="590"/>
                    <a:pt x="169" y="764"/>
                    <a:pt x="378" y="764"/>
                  </a:cubicBezTo>
                  <a:lnTo>
                    <a:pt x="3041" y="764"/>
                  </a:lnTo>
                  <a:cubicBezTo>
                    <a:pt x="3249" y="764"/>
                    <a:pt x="3418" y="590"/>
                    <a:pt x="3418" y="382"/>
                  </a:cubicBezTo>
                  <a:cubicBezTo>
                    <a:pt x="3418" y="173"/>
                    <a:pt x="3249" y="0"/>
                    <a:pt x="3041" y="0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610;p55">
              <a:extLst>
                <a:ext uri="{FF2B5EF4-FFF2-40B4-BE49-F238E27FC236}">
                  <a16:creationId xmlns:a16="http://schemas.microsoft.com/office/drawing/2014/main" id="{0D06AC4F-0AEE-42B2-8742-0D61E75EE65B}"/>
                </a:ext>
              </a:extLst>
            </p:cNvPr>
            <p:cNvSpPr/>
            <p:nvPr/>
          </p:nvSpPr>
          <p:spPr>
            <a:xfrm>
              <a:off x="5404091" y="1707698"/>
              <a:ext cx="219866" cy="45184"/>
            </a:xfrm>
            <a:custGeom>
              <a:avLst/>
              <a:gdLst/>
              <a:ahLst/>
              <a:cxnLst/>
              <a:rect l="l" t="t" r="r" b="b"/>
              <a:pathLst>
                <a:path w="3703" h="761" extrusionOk="0">
                  <a:moveTo>
                    <a:pt x="378" y="1"/>
                  </a:moveTo>
                  <a:cubicBezTo>
                    <a:pt x="169" y="1"/>
                    <a:pt x="1" y="170"/>
                    <a:pt x="1" y="378"/>
                  </a:cubicBezTo>
                  <a:cubicBezTo>
                    <a:pt x="1" y="591"/>
                    <a:pt x="169" y="760"/>
                    <a:pt x="378" y="760"/>
                  </a:cubicBezTo>
                  <a:lnTo>
                    <a:pt x="3325" y="760"/>
                  </a:lnTo>
                  <a:cubicBezTo>
                    <a:pt x="3534" y="760"/>
                    <a:pt x="3702" y="591"/>
                    <a:pt x="3702" y="378"/>
                  </a:cubicBezTo>
                  <a:cubicBezTo>
                    <a:pt x="3702" y="170"/>
                    <a:pt x="3534" y="1"/>
                    <a:pt x="3325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611;p55">
              <a:extLst>
                <a:ext uri="{FF2B5EF4-FFF2-40B4-BE49-F238E27FC236}">
                  <a16:creationId xmlns:a16="http://schemas.microsoft.com/office/drawing/2014/main" id="{C9518A2D-001E-43F3-A784-E9D1F27F6C90}"/>
                </a:ext>
              </a:extLst>
            </p:cNvPr>
            <p:cNvSpPr/>
            <p:nvPr/>
          </p:nvSpPr>
          <p:spPr>
            <a:xfrm>
              <a:off x="5404091" y="1931723"/>
              <a:ext cx="219866" cy="45125"/>
            </a:xfrm>
            <a:custGeom>
              <a:avLst/>
              <a:gdLst/>
              <a:ahLst/>
              <a:cxnLst/>
              <a:rect l="l" t="t" r="r" b="b"/>
              <a:pathLst>
                <a:path w="3703" h="760" extrusionOk="0">
                  <a:moveTo>
                    <a:pt x="378" y="1"/>
                  </a:moveTo>
                  <a:cubicBezTo>
                    <a:pt x="169" y="1"/>
                    <a:pt x="1" y="173"/>
                    <a:pt x="1" y="382"/>
                  </a:cubicBezTo>
                  <a:cubicBezTo>
                    <a:pt x="1" y="591"/>
                    <a:pt x="169" y="759"/>
                    <a:pt x="378" y="759"/>
                  </a:cubicBezTo>
                  <a:lnTo>
                    <a:pt x="3325" y="759"/>
                  </a:lnTo>
                  <a:cubicBezTo>
                    <a:pt x="3534" y="759"/>
                    <a:pt x="3702" y="591"/>
                    <a:pt x="3702" y="382"/>
                  </a:cubicBezTo>
                  <a:cubicBezTo>
                    <a:pt x="3702" y="173"/>
                    <a:pt x="3534" y="1"/>
                    <a:pt x="3325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612;p55">
              <a:extLst>
                <a:ext uri="{FF2B5EF4-FFF2-40B4-BE49-F238E27FC236}">
                  <a16:creationId xmlns:a16="http://schemas.microsoft.com/office/drawing/2014/main" id="{EB4942CA-A5E2-4C52-B9D4-E9E613BEDB5A}"/>
                </a:ext>
              </a:extLst>
            </p:cNvPr>
            <p:cNvSpPr/>
            <p:nvPr/>
          </p:nvSpPr>
          <p:spPr>
            <a:xfrm>
              <a:off x="5955930" y="1026302"/>
              <a:ext cx="271997" cy="439019"/>
            </a:xfrm>
            <a:custGeom>
              <a:avLst/>
              <a:gdLst/>
              <a:ahLst/>
              <a:cxnLst/>
              <a:rect l="l" t="t" r="r" b="b"/>
              <a:pathLst>
                <a:path w="4581" h="7394" extrusionOk="0">
                  <a:moveTo>
                    <a:pt x="3931" y="1"/>
                  </a:moveTo>
                  <a:cubicBezTo>
                    <a:pt x="3725" y="1"/>
                    <a:pt x="3525" y="113"/>
                    <a:pt x="3423" y="306"/>
                  </a:cubicBezTo>
                  <a:lnTo>
                    <a:pt x="147" y="6560"/>
                  </a:lnTo>
                  <a:cubicBezTo>
                    <a:pt x="0" y="6835"/>
                    <a:pt x="111" y="7181"/>
                    <a:pt x="387" y="7327"/>
                  </a:cubicBezTo>
                  <a:cubicBezTo>
                    <a:pt x="471" y="7371"/>
                    <a:pt x="564" y="7394"/>
                    <a:pt x="653" y="7394"/>
                  </a:cubicBezTo>
                  <a:cubicBezTo>
                    <a:pt x="857" y="7394"/>
                    <a:pt x="1057" y="7283"/>
                    <a:pt x="1159" y="7087"/>
                  </a:cubicBezTo>
                  <a:lnTo>
                    <a:pt x="4435" y="834"/>
                  </a:lnTo>
                  <a:cubicBezTo>
                    <a:pt x="4581" y="558"/>
                    <a:pt x="4474" y="212"/>
                    <a:pt x="4195" y="66"/>
                  </a:cubicBezTo>
                  <a:cubicBezTo>
                    <a:pt x="4111" y="22"/>
                    <a:pt x="4020" y="1"/>
                    <a:pt x="3931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613;p55">
              <a:extLst>
                <a:ext uri="{FF2B5EF4-FFF2-40B4-BE49-F238E27FC236}">
                  <a16:creationId xmlns:a16="http://schemas.microsoft.com/office/drawing/2014/main" id="{12AD8738-89EE-4B58-8D03-51B86B02A74B}"/>
                </a:ext>
              </a:extLst>
            </p:cNvPr>
            <p:cNvSpPr/>
            <p:nvPr/>
          </p:nvSpPr>
          <p:spPr>
            <a:xfrm>
              <a:off x="5993100" y="2015027"/>
              <a:ext cx="179788" cy="207219"/>
            </a:xfrm>
            <a:custGeom>
              <a:avLst/>
              <a:gdLst/>
              <a:ahLst/>
              <a:cxnLst/>
              <a:rect l="l" t="t" r="r" b="b"/>
              <a:pathLst>
                <a:path w="3028" h="3490" extrusionOk="0">
                  <a:moveTo>
                    <a:pt x="644" y="0"/>
                  </a:moveTo>
                  <a:cubicBezTo>
                    <a:pt x="527" y="0"/>
                    <a:pt x="409" y="36"/>
                    <a:pt x="307" y="111"/>
                  </a:cubicBezTo>
                  <a:cubicBezTo>
                    <a:pt x="54" y="298"/>
                    <a:pt x="1" y="652"/>
                    <a:pt x="187" y="906"/>
                  </a:cubicBezTo>
                  <a:lnTo>
                    <a:pt x="1922" y="3258"/>
                  </a:lnTo>
                  <a:cubicBezTo>
                    <a:pt x="2033" y="3409"/>
                    <a:pt x="2206" y="3489"/>
                    <a:pt x="2379" y="3489"/>
                  </a:cubicBezTo>
                  <a:cubicBezTo>
                    <a:pt x="2499" y="3489"/>
                    <a:pt x="2619" y="3453"/>
                    <a:pt x="2721" y="3377"/>
                  </a:cubicBezTo>
                  <a:cubicBezTo>
                    <a:pt x="2974" y="3191"/>
                    <a:pt x="3027" y="2832"/>
                    <a:pt x="2841" y="2578"/>
                  </a:cubicBezTo>
                  <a:lnTo>
                    <a:pt x="1101" y="231"/>
                  </a:lnTo>
                  <a:cubicBezTo>
                    <a:pt x="990" y="80"/>
                    <a:pt x="818" y="0"/>
                    <a:pt x="644" y="0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614;p55">
              <a:extLst>
                <a:ext uri="{FF2B5EF4-FFF2-40B4-BE49-F238E27FC236}">
                  <a16:creationId xmlns:a16="http://schemas.microsoft.com/office/drawing/2014/main" id="{4CDCCD46-921C-47B3-873F-76A9685EE773}"/>
                </a:ext>
              </a:extLst>
            </p:cNvPr>
            <p:cNvSpPr/>
            <p:nvPr/>
          </p:nvSpPr>
          <p:spPr>
            <a:xfrm>
              <a:off x="6008953" y="1476370"/>
              <a:ext cx="202944" cy="45363"/>
            </a:xfrm>
            <a:custGeom>
              <a:avLst/>
              <a:gdLst/>
              <a:ahLst/>
              <a:cxnLst/>
              <a:rect l="l" t="t" r="r" b="b"/>
              <a:pathLst>
                <a:path w="3418" h="764" extrusionOk="0">
                  <a:moveTo>
                    <a:pt x="377" y="0"/>
                  </a:moveTo>
                  <a:cubicBezTo>
                    <a:pt x="168" y="0"/>
                    <a:pt x="0" y="173"/>
                    <a:pt x="0" y="382"/>
                  </a:cubicBezTo>
                  <a:cubicBezTo>
                    <a:pt x="0" y="590"/>
                    <a:pt x="168" y="764"/>
                    <a:pt x="377" y="764"/>
                  </a:cubicBezTo>
                  <a:lnTo>
                    <a:pt x="3036" y="764"/>
                  </a:lnTo>
                  <a:cubicBezTo>
                    <a:pt x="3244" y="764"/>
                    <a:pt x="3417" y="590"/>
                    <a:pt x="3417" y="382"/>
                  </a:cubicBezTo>
                  <a:cubicBezTo>
                    <a:pt x="3417" y="173"/>
                    <a:pt x="3244" y="0"/>
                    <a:pt x="3036" y="0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615;p55">
              <a:extLst>
                <a:ext uri="{FF2B5EF4-FFF2-40B4-BE49-F238E27FC236}">
                  <a16:creationId xmlns:a16="http://schemas.microsoft.com/office/drawing/2014/main" id="{81ABE945-1A10-42C2-A4BC-C4CD3F441313}"/>
                </a:ext>
              </a:extLst>
            </p:cNvPr>
            <p:cNvSpPr/>
            <p:nvPr/>
          </p:nvSpPr>
          <p:spPr>
            <a:xfrm>
              <a:off x="5991793" y="1707698"/>
              <a:ext cx="220103" cy="45184"/>
            </a:xfrm>
            <a:custGeom>
              <a:avLst/>
              <a:gdLst/>
              <a:ahLst/>
              <a:cxnLst/>
              <a:rect l="l" t="t" r="r" b="b"/>
              <a:pathLst>
                <a:path w="3707" h="761" extrusionOk="0">
                  <a:moveTo>
                    <a:pt x="382" y="1"/>
                  </a:moveTo>
                  <a:cubicBezTo>
                    <a:pt x="173" y="1"/>
                    <a:pt x="0" y="170"/>
                    <a:pt x="0" y="378"/>
                  </a:cubicBezTo>
                  <a:cubicBezTo>
                    <a:pt x="0" y="591"/>
                    <a:pt x="173" y="760"/>
                    <a:pt x="382" y="760"/>
                  </a:cubicBezTo>
                  <a:lnTo>
                    <a:pt x="3325" y="760"/>
                  </a:lnTo>
                  <a:cubicBezTo>
                    <a:pt x="3533" y="760"/>
                    <a:pt x="3706" y="591"/>
                    <a:pt x="3706" y="378"/>
                  </a:cubicBezTo>
                  <a:cubicBezTo>
                    <a:pt x="3706" y="170"/>
                    <a:pt x="3533" y="1"/>
                    <a:pt x="3325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616;p55">
              <a:extLst>
                <a:ext uri="{FF2B5EF4-FFF2-40B4-BE49-F238E27FC236}">
                  <a16:creationId xmlns:a16="http://schemas.microsoft.com/office/drawing/2014/main" id="{20B063EC-3009-4377-8A78-9673E3EC6195}"/>
                </a:ext>
              </a:extLst>
            </p:cNvPr>
            <p:cNvSpPr/>
            <p:nvPr/>
          </p:nvSpPr>
          <p:spPr>
            <a:xfrm>
              <a:off x="5991793" y="1931723"/>
              <a:ext cx="220103" cy="45125"/>
            </a:xfrm>
            <a:custGeom>
              <a:avLst/>
              <a:gdLst/>
              <a:ahLst/>
              <a:cxnLst/>
              <a:rect l="l" t="t" r="r" b="b"/>
              <a:pathLst>
                <a:path w="3707" h="760" extrusionOk="0">
                  <a:moveTo>
                    <a:pt x="382" y="1"/>
                  </a:moveTo>
                  <a:cubicBezTo>
                    <a:pt x="173" y="1"/>
                    <a:pt x="0" y="173"/>
                    <a:pt x="0" y="382"/>
                  </a:cubicBezTo>
                  <a:cubicBezTo>
                    <a:pt x="0" y="591"/>
                    <a:pt x="173" y="759"/>
                    <a:pt x="382" y="759"/>
                  </a:cubicBezTo>
                  <a:lnTo>
                    <a:pt x="3325" y="759"/>
                  </a:lnTo>
                  <a:cubicBezTo>
                    <a:pt x="3533" y="759"/>
                    <a:pt x="3706" y="591"/>
                    <a:pt x="3706" y="382"/>
                  </a:cubicBezTo>
                  <a:cubicBezTo>
                    <a:pt x="3706" y="173"/>
                    <a:pt x="3533" y="1"/>
                    <a:pt x="3325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617;p55">
              <a:extLst>
                <a:ext uri="{FF2B5EF4-FFF2-40B4-BE49-F238E27FC236}">
                  <a16:creationId xmlns:a16="http://schemas.microsoft.com/office/drawing/2014/main" id="{66A96A9A-E60E-47D9-8957-0DA2E89C3B97}"/>
                </a:ext>
              </a:extLst>
            </p:cNvPr>
            <p:cNvSpPr/>
            <p:nvPr/>
          </p:nvSpPr>
          <p:spPr>
            <a:xfrm>
              <a:off x="5548493" y="1299786"/>
              <a:ext cx="518997" cy="796931"/>
            </a:xfrm>
            <a:custGeom>
              <a:avLst/>
              <a:gdLst/>
              <a:ahLst/>
              <a:cxnLst/>
              <a:rect l="l" t="t" r="r" b="b"/>
              <a:pathLst>
                <a:path w="8741" h="13422" extrusionOk="0">
                  <a:moveTo>
                    <a:pt x="0" y="0"/>
                  </a:moveTo>
                  <a:lnTo>
                    <a:pt x="0" y="13422"/>
                  </a:lnTo>
                  <a:lnTo>
                    <a:pt x="8740" y="13422"/>
                  </a:lnTo>
                  <a:lnTo>
                    <a:pt x="8740" y="0"/>
                  </a:ln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618;p55">
              <a:extLst>
                <a:ext uri="{FF2B5EF4-FFF2-40B4-BE49-F238E27FC236}">
                  <a16:creationId xmlns:a16="http://schemas.microsoft.com/office/drawing/2014/main" id="{76E7E327-F88B-4C40-A60F-0543F49B694A}"/>
                </a:ext>
              </a:extLst>
            </p:cNvPr>
            <p:cNvSpPr/>
            <p:nvPr/>
          </p:nvSpPr>
          <p:spPr>
            <a:xfrm>
              <a:off x="5600387" y="1379409"/>
              <a:ext cx="415150" cy="637747"/>
            </a:xfrm>
            <a:custGeom>
              <a:avLst/>
              <a:gdLst/>
              <a:ahLst/>
              <a:cxnLst/>
              <a:rect l="l" t="t" r="r" b="b"/>
              <a:pathLst>
                <a:path w="6992" h="10741" extrusionOk="0">
                  <a:moveTo>
                    <a:pt x="1" y="0"/>
                  </a:moveTo>
                  <a:lnTo>
                    <a:pt x="1" y="10741"/>
                  </a:lnTo>
                  <a:lnTo>
                    <a:pt x="6992" y="10741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D07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619;p55">
              <a:extLst>
                <a:ext uri="{FF2B5EF4-FFF2-40B4-BE49-F238E27FC236}">
                  <a16:creationId xmlns:a16="http://schemas.microsoft.com/office/drawing/2014/main" id="{51436F83-7539-4B9E-8E11-1347398FDD60}"/>
                </a:ext>
              </a:extLst>
            </p:cNvPr>
            <p:cNvSpPr/>
            <p:nvPr/>
          </p:nvSpPr>
          <p:spPr>
            <a:xfrm>
              <a:off x="5565356" y="1089655"/>
              <a:ext cx="201163" cy="63709"/>
            </a:xfrm>
            <a:custGeom>
              <a:avLst/>
              <a:gdLst/>
              <a:ahLst/>
              <a:cxnLst/>
              <a:rect l="l" t="t" r="r" b="b"/>
              <a:pathLst>
                <a:path w="3388" h="1073" extrusionOk="0">
                  <a:moveTo>
                    <a:pt x="1846" y="0"/>
                  </a:moveTo>
                  <a:cubicBezTo>
                    <a:pt x="1749" y="0"/>
                    <a:pt x="1650" y="8"/>
                    <a:pt x="1550" y="15"/>
                  </a:cubicBezTo>
                  <a:cubicBezTo>
                    <a:pt x="1430" y="28"/>
                    <a:pt x="1310" y="38"/>
                    <a:pt x="1191" y="73"/>
                  </a:cubicBezTo>
                  <a:cubicBezTo>
                    <a:pt x="1070" y="95"/>
                    <a:pt x="955" y="135"/>
                    <a:pt x="844" y="179"/>
                  </a:cubicBezTo>
                  <a:cubicBezTo>
                    <a:pt x="738" y="224"/>
                    <a:pt x="636" y="277"/>
                    <a:pt x="542" y="339"/>
                  </a:cubicBezTo>
                  <a:cubicBezTo>
                    <a:pt x="454" y="401"/>
                    <a:pt x="369" y="464"/>
                    <a:pt x="302" y="534"/>
                  </a:cubicBezTo>
                  <a:cubicBezTo>
                    <a:pt x="271" y="570"/>
                    <a:pt x="240" y="601"/>
                    <a:pt x="214" y="632"/>
                  </a:cubicBezTo>
                  <a:cubicBezTo>
                    <a:pt x="187" y="673"/>
                    <a:pt x="165" y="704"/>
                    <a:pt x="143" y="739"/>
                  </a:cubicBezTo>
                  <a:cubicBezTo>
                    <a:pt x="99" y="800"/>
                    <a:pt x="72" y="859"/>
                    <a:pt x="54" y="912"/>
                  </a:cubicBezTo>
                  <a:cubicBezTo>
                    <a:pt x="15" y="1013"/>
                    <a:pt x="1" y="1072"/>
                    <a:pt x="1" y="1072"/>
                  </a:cubicBezTo>
                  <a:cubicBezTo>
                    <a:pt x="1" y="1072"/>
                    <a:pt x="58" y="1036"/>
                    <a:pt x="143" y="983"/>
                  </a:cubicBezTo>
                  <a:cubicBezTo>
                    <a:pt x="179" y="952"/>
                    <a:pt x="236" y="925"/>
                    <a:pt x="294" y="894"/>
                  </a:cubicBezTo>
                  <a:cubicBezTo>
                    <a:pt x="325" y="880"/>
                    <a:pt x="356" y="863"/>
                    <a:pt x="387" y="845"/>
                  </a:cubicBezTo>
                  <a:cubicBezTo>
                    <a:pt x="423" y="832"/>
                    <a:pt x="458" y="819"/>
                    <a:pt x="494" y="806"/>
                  </a:cubicBezTo>
                  <a:cubicBezTo>
                    <a:pt x="564" y="770"/>
                    <a:pt x="644" y="753"/>
                    <a:pt x="728" y="726"/>
                  </a:cubicBezTo>
                  <a:cubicBezTo>
                    <a:pt x="814" y="699"/>
                    <a:pt x="902" y="681"/>
                    <a:pt x="995" y="659"/>
                  </a:cubicBezTo>
                  <a:cubicBezTo>
                    <a:pt x="1044" y="655"/>
                    <a:pt x="1093" y="646"/>
                    <a:pt x="1137" y="636"/>
                  </a:cubicBezTo>
                  <a:cubicBezTo>
                    <a:pt x="1191" y="628"/>
                    <a:pt x="1240" y="624"/>
                    <a:pt x="1288" y="614"/>
                  </a:cubicBezTo>
                  <a:cubicBezTo>
                    <a:pt x="1390" y="597"/>
                    <a:pt x="1496" y="593"/>
                    <a:pt x="1599" y="579"/>
                  </a:cubicBezTo>
                  <a:cubicBezTo>
                    <a:pt x="2025" y="544"/>
                    <a:pt x="2473" y="517"/>
                    <a:pt x="2815" y="460"/>
                  </a:cubicBezTo>
                  <a:cubicBezTo>
                    <a:pt x="2988" y="428"/>
                    <a:pt x="3135" y="397"/>
                    <a:pt x="3232" y="366"/>
                  </a:cubicBezTo>
                  <a:cubicBezTo>
                    <a:pt x="3334" y="335"/>
                    <a:pt x="3387" y="308"/>
                    <a:pt x="3387" y="308"/>
                  </a:cubicBezTo>
                  <a:cubicBezTo>
                    <a:pt x="3387" y="308"/>
                    <a:pt x="3334" y="286"/>
                    <a:pt x="3232" y="251"/>
                  </a:cubicBezTo>
                  <a:cubicBezTo>
                    <a:pt x="3135" y="220"/>
                    <a:pt x="2997" y="175"/>
                    <a:pt x="2828" y="130"/>
                  </a:cubicBezTo>
                  <a:cubicBezTo>
                    <a:pt x="2660" y="87"/>
                    <a:pt x="2459" y="46"/>
                    <a:pt x="2242" y="24"/>
                  </a:cubicBezTo>
                  <a:cubicBezTo>
                    <a:pt x="2136" y="15"/>
                    <a:pt x="2020" y="2"/>
                    <a:pt x="1905" y="2"/>
                  </a:cubicBezTo>
                  <a:cubicBezTo>
                    <a:pt x="1886" y="1"/>
                    <a:pt x="1866" y="0"/>
                    <a:pt x="1846" y="0"/>
                  </a:cubicBezTo>
                  <a:close/>
                </a:path>
              </a:pathLst>
            </a:custGeom>
            <a:solidFill>
              <a:srgbClr val="435E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620;p55">
              <a:extLst>
                <a:ext uri="{FF2B5EF4-FFF2-40B4-BE49-F238E27FC236}">
                  <a16:creationId xmlns:a16="http://schemas.microsoft.com/office/drawing/2014/main" id="{D59F4360-2089-4448-945C-6C57943F3854}"/>
                </a:ext>
              </a:extLst>
            </p:cNvPr>
            <p:cNvSpPr/>
            <p:nvPr/>
          </p:nvSpPr>
          <p:spPr>
            <a:xfrm>
              <a:off x="5334265" y="1195997"/>
              <a:ext cx="112813" cy="112813"/>
            </a:xfrm>
            <a:custGeom>
              <a:avLst/>
              <a:gdLst/>
              <a:ahLst/>
              <a:cxnLst/>
              <a:rect l="l" t="t" r="r" b="b"/>
              <a:pathLst>
                <a:path w="1900" h="1900" extrusionOk="0">
                  <a:moveTo>
                    <a:pt x="1900" y="0"/>
                  </a:moveTo>
                  <a:lnTo>
                    <a:pt x="1" y="1385"/>
                  </a:lnTo>
                  <a:lnTo>
                    <a:pt x="1" y="1899"/>
                  </a:lnTo>
                  <a:lnTo>
                    <a:pt x="1900" y="1735"/>
                  </a:lnTo>
                  <a:lnTo>
                    <a:pt x="1900" y="0"/>
                  </a:lnTo>
                  <a:close/>
                </a:path>
              </a:pathLst>
            </a:custGeom>
            <a:solidFill>
              <a:srgbClr val="9645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621;p55">
              <a:extLst>
                <a:ext uri="{FF2B5EF4-FFF2-40B4-BE49-F238E27FC236}">
                  <a16:creationId xmlns:a16="http://schemas.microsoft.com/office/drawing/2014/main" id="{4810B7D2-705C-45D8-9ACD-EDB7136E89A0}"/>
                </a:ext>
              </a:extLst>
            </p:cNvPr>
            <p:cNvSpPr/>
            <p:nvPr/>
          </p:nvSpPr>
          <p:spPr>
            <a:xfrm>
              <a:off x="6168912" y="1195997"/>
              <a:ext cx="112813" cy="112813"/>
            </a:xfrm>
            <a:custGeom>
              <a:avLst/>
              <a:gdLst/>
              <a:ahLst/>
              <a:cxnLst/>
              <a:rect l="l" t="t" r="r" b="b"/>
              <a:pathLst>
                <a:path w="1900" h="1900" extrusionOk="0">
                  <a:moveTo>
                    <a:pt x="0" y="0"/>
                  </a:moveTo>
                  <a:lnTo>
                    <a:pt x="0" y="1735"/>
                  </a:lnTo>
                  <a:lnTo>
                    <a:pt x="1899" y="1899"/>
                  </a:lnTo>
                  <a:lnTo>
                    <a:pt x="1899" y="13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45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622;p55">
              <a:extLst>
                <a:ext uri="{FF2B5EF4-FFF2-40B4-BE49-F238E27FC236}">
                  <a16:creationId xmlns:a16="http://schemas.microsoft.com/office/drawing/2014/main" id="{04C864D0-C10D-42BB-82E7-36AFA66A43AF}"/>
                </a:ext>
              </a:extLst>
            </p:cNvPr>
            <p:cNvSpPr/>
            <p:nvPr/>
          </p:nvSpPr>
          <p:spPr>
            <a:xfrm>
              <a:off x="5402785" y="1369315"/>
              <a:ext cx="31944" cy="749312"/>
            </a:xfrm>
            <a:custGeom>
              <a:avLst/>
              <a:gdLst/>
              <a:ahLst/>
              <a:cxnLst/>
              <a:rect l="l" t="t" r="r" b="b"/>
              <a:pathLst>
                <a:path w="538" h="12620" extrusionOk="0">
                  <a:moveTo>
                    <a:pt x="271" y="1"/>
                  </a:moveTo>
                  <a:cubicBezTo>
                    <a:pt x="121" y="1"/>
                    <a:pt x="0" y="121"/>
                    <a:pt x="0" y="267"/>
                  </a:cubicBezTo>
                  <a:lnTo>
                    <a:pt x="0" y="12349"/>
                  </a:lnTo>
                  <a:cubicBezTo>
                    <a:pt x="0" y="12500"/>
                    <a:pt x="121" y="12619"/>
                    <a:pt x="271" y="12619"/>
                  </a:cubicBezTo>
                  <a:cubicBezTo>
                    <a:pt x="418" y="12619"/>
                    <a:pt x="537" y="12500"/>
                    <a:pt x="537" y="12349"/>
                  </a:cubicBezTo>
                  <a:lnTo>
                    <a:pt x="537" y="10231"/>
                  </a:lnTo>
                  <a:lnTo>
                    <a:pt x="400" y="10231"/>
                  </a:lnTo>
                  <a:cubicBezTo>
                    <a:pt x="191" y="10231"/>
                    <a:pt x="23" y="10063"/>
                    <a:pt x="23" y="9854"/>
                  </a:cubicBezTo>
                  <a:cubicBezTo>
                    <a:pt x="23" y="9645"/>
                    <a:pt x="191" y="9473"/>
                    <a:pt x="400" y="9473"/>
                  </a:cubicBezTo>
                  <a:lnTo>
                    <a:pt x="537" y="9473"/>
                  </a:lnTo>
                  <a:lnTo>
                    <a:pt x="537" y="6459"/>
                  </a:lnTo>
                  <a:lnTo>
                    <a:pt x="400" y="6459"/>
                  </a:lnTo>
                  <a:cubicBezTo>
                    <a:pt x="191" y="6459"/>
                    <a:pt x="23" y="6290"/>
                    <a:pt x="23" y="6077"/>
                  </a:cubicBezTo>
                  <a:cubicBezTo>
                    <a:pt x="23" y="5869"/>
                    <a:pt x="191" y="5700"/>
                    <a:pt x="400" y="5700"/>
                  </a:cubicBezTo>
                  <a:lnTo>
                    <a:pt x="537" y="5700"/>
                  </a:lnTo>
                  <a:lnTo>
                    <a:pt x="537" y="2567"/>
                  </a:lnTo>
                  <a:lnTo>
                    <a:pt x="400" y="2567"/>
                  </a:lnTo>
                  <a:cubicBezTo>
                    <a:pt x="191" y="2567"/>
                    <a:pt x="23" y="2393"/>
                    <a:pt x="23" y="2185"/>
                  </a:cubicBezTo>
                  <a:cubicBezTo>
                    <a:pt x="23" y="1976"/>
                    <a:pt x="191" y="1803"/>
                    <a:pt x="400" y="1803"/>
                  </a:cubicBezTo>
                  <a:lnTo>
                    <a:pt x="537" y="1803"/>
                  </a:lnTo>
                  <a:lnTo>
                    <a:pt x="537" y="267"/>
                  </a:lnTo>
                  <a:cubicBezTo>
                    <a:pt x="537" y="121"/>
                    <a:pt x="418" y="1"/>
                    <a:pt x="271" y="1"/>
                  </a:cubicBez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623;p55">
              <a:extLst>
                <a:ext uri="{FF2B5EF4-FFF2-40B4-BE49-F238E27FC236}">
                  <a16:creationId xmlns:a16="http://schemas.microsoft.com/office/drawing/2014/main" id="{DBF148D3-773A-43F2-8700-BFCFB30DADD6}"/>
                </a:ext>
              </a:extLst>
            </p:cNvPr>
            <p:cNvSpPr/>
            <p:nvPr/>
          </p:nvSpPr>
          <p:spPr>
            <a:xfrm>
              <a:off x="5404091" y="1476370"/>
              <a:ext cx="30638" cy="45363"/>
            </a:xfrm>
            <a:custGeom>
              <a:avLst/>
              <a:gdLst/>
              <a:ahLst/>
              <a:cxnLst/>
              <a:rect l="l" t="t" r="r" b="b"/>
              <a:pathLst>
                <a:path w="516" h="764" extrusionOk="0">
                  <a:moveTo>
                    <a:pt x="378" y="0"/>
                  </a:moveTo>
                  <a:cubicBezTo>
                    <a:pt x="169" y="0"/>
                    <a:pt x="1" y="173"/>
                    <a:pt x="1" y="382"/>
                  </a:cubicBezTo>
                  <a:cubicBezTo>
                    <a:pt x="1" y="590"/>
                    <a:pt x="169" y="764"/>
                    <a:pt x="378" y="764"/>
                  </a:cubicBezTo>
                  <a:lnTo>
                    <a:pt x="515" y="764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624;p55">
              <a:extLst>
                <a:ext uri="{FF2B5EF4-FFF2-40B4-BE49-F238E27FC236}">
                  <a16:creationId xmlns:a16="http://schemas.microsoft.com/office/drawing/2014/main" id="{B0FBA656-18C4-4576-B921-BE4482ED6E19}"/>
                </a:ext>
              </a:extLst>
            </p:cNvPr>
            <p:cNvSpPr/>
            <p:nvPr/>
          </p:nvSpPr>
          <p:spPr>
            <a:xfrm>
              <a:off x="5404091" y="1707698"/>
              <a:ext cx="30638" cy="45184"/>
            </a:xfrm>
            <a:custGeom>
              <a:avLst/>
              <a:gdLst/>
              <a:ahLst/>
              <a:cxnLst/>
              <a:rect l="l" t="t" r="r" b="b"/>
              <a:pathLst>
                <a:path w="516" h="761" extrusionOk="0">
                  <a:moveTo>
                    <a:pt x="378" y="1"/>
                  </a:moveTo>
                  <a:cubicBezTo>
                    <a:pt x="169" y="1"/>
                    <a:pt x="1" y="170"/>
                    <a:pt x="1" y="378"/>
                  </a:cubicBezTo>
                  <a:cubicBezTo>
                    <a:pt x="1" y="591"/>
                    <a:pt x="169" y="760"/>
                    <a:pt x="378" y="760"/>
                  </a:cubicBezTo>
                  <a:lnTo>
                    <a:pt x="515" y="760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625;p55">
              <a:extLst>
                <a:ext uri="{FF2B5EF4-FFF2-40B4-BE49-F238E27FC236}">
                  <a16:creationId xmlns:a16="http://schemas.microsoft.com/office/drawing/2014/main" id="{1E23DFAE-2791-416B-AEF0-ACC5F824F7A7}"/>
                </a:ext>
              </a:extLst>
            </p:cNvPr>
            <p:cNvSpPr/>
            <p:nvPr/>
          </p:nvSpPr>
          <p:spPr>
            <a:xfrm>
              <a:off x="5404091" y="1931723"/>
              <a:ext cx="30638" cy="45125"/>
            </a:xfrm>
            <a:custGeom>
              <a:avLst/>
              <a:gdLst/>
              <a:ahLst/>
              <a:cxnLst/>
              <a:rect l="l" t="t" r="r" b="b"/>
              <a:pathLst>
                <a:path w="516" h="760" extrusionOk="0">
                  <a:moveTo>
                    <a:pt x="378" y="1"/>
                  </a:moveTo>
                  <a:cubicBezTo>
                    <a:pt x="169" y="1"/>
                    <a:pt x="1" y="173"/>
                    <a:pt x="1" y="382"/>
                  </a:cubicBezTo>
                  <a:cubicBezTo>
                    <a:pt x="1" y="591"/>
                    <a:pt x="169" y="759"/>
                    <a:pt x="378" y="759"/>
                  </a:cubicBezTo>
                  <a:lnTo>
                    <a:pt x="515" y="759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626;p55">
              <a:extLst>
                <a:ext uri="{FF2B5EF4-FFF2-40B4-BE49-F238E27FC236}">
                  <a16:creationId xmlns:a16="http://schemas.microsoft.com/office/drawing/2014/main" id="{285D7E29-22C0-4F40-886F-03BAE8025B6F}"/>
                </a:ext>
              </a:extLst>
            </p:cNvPr>
            <p:cNvSpPr/>
            <p:nvPr/>
          </p:nvSpPr>
          <p:spPr>
            <a:xfrm>
              <a:off x="6180965" y="1369315"/>
              <a:ext cx="32003" cy="749312"/>
            </a:xfrm>
            <a:custGeom>
              <a:avLst/>
              <a:gdLst/>
              <a:ahLst/>
              <a:cxnLst/>
              <a:rect l="l" t="t" r="r" b="b"/>
              <a:pathLst>
                <a:path w="539" h="12620" extrusionOk="0">
                  <a:moveTo>
                    <a:pt x="272" y="1"/>
                  </a:moveTo>
                  <a:cubicBezTo>
                    <a:pt x="121" y="1"/>
                    <a:pt x="0" y="121"/>
                    <a:pt x="0" y="267"/>
                  </a:cubicBezTo>
                  <a:lnTo>
                    <a:pt x="0" y="1803"/>
                  </a:lnTo>
                  <a:lnTo>
                    <a:pt x="139" y="1803"/>
                  </a:lnTo>
                  <a:cubicBezTo>
                    <a:pt x="347" y="1803"/>
                    <a:pt x="520" y="1976"/>
                    <a:pt x="520" y="2185"/>
                  </a:cubicBezTo>
                  <a:cubicBezTo>
                    <a:pt x="520" y="2393"/>
                    <a:pt x="347" y="2567"/>
                    <a:pt x="139" y="2567"/>
                  </a:cubicBezTo>
                  <a:lnTo>
                    <a:pt x="0" y="2567"/>
                  </a:lnTo>
                  <a:lnTo>
                    <a:pt x="0" y="5700"/>
                  </a:lnTo>
                  <a:lnTo>
                    <a:pt x="139" y="5700"/>
                  </a:lnTo>
                  <a:cubicBezTo>
                    <a:pt x="347" y="5700"/>
                    <a:pt x="520" y="5869"/>
                    <a:pt x="520" y="6077"/>
                  </a:cubicBezTo>
                  <a:cubicBezTo>
                    <a:pt x="520" y="6290"/>
                    <a:pt x="347" y="6459"/>
                    <a:pt x="139" y="6459"/>
                  </a:cubicBezTo>
                  <a:lnTo>
                    <a:pt x="0" y="6459"/>
                  </a:lnTo>
                  <a:lnTo>
                    <a:pt x="0" y="9473"/>
                  </a:lnTo>
                  <a:lnTo>
                    <a:pt x="139" y="9473"/>
                  </a:lnTo>
                  <a:cubicBezTo>
                    <a:pt x="347" y="9473"/>
                    <a:pt x="520" y="9645"/>
                    <a:pt x="520" y="9854"/>
                  </a:cubicBezTo>
                  <a:cubicBezTo>
                    <a:pt x="520" y="10063"/>
                    <a:pt x="347" y="10231"/>
                    <a:pt x="139" y="10231"/>
                  </a:cubicBezTo>
                  <a:lnTo>
                    <a:pt x="0" y="10231"/>
                  </a:lnTo>
                  <a:lnTo>
                    <a:pt x="0" y="12349"/>
                  </a:lnTo>
                  <a:cubicBezTo>
                    <a:pt x="0" y="12500"/>
                    <a:pt x="121" y="12619"/>
                    <a:pt x="272" y="12619"/>
                  </a:cubicBezTo>
                  <a:cubicBezTo>
                    <a:pt x="418" y="12619"/>
                    <a:pt x="538" y="12500"/>
                    <a:pt x="538" y="12349"/>
                  </a:cubicBezTo>
                  <a:lnTo>
                    <a:pt x="538" y="267"/>
                  </a:lnTo>
                  <a:cubicBezTo>
                    <a:pt x="538" y="121"/>
                    <a:pt x="418" y="1"/>
                    <a:pt x="272" y="1"/>
                  </a:cubicBez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627;p55">
              <a:extLst>
                <a:ext uri="{FF2B5EF4-FFF2-40B4-BE49-F238E27FC236}">
                  <a16:creationId xmlns:a16="http://schemas.microsoft.com/office/drawing/2014/main" id="{DCB636EC-9B9D-4D5D-8579-C4FDDC5238B7}"/>
                </a:ext>
              </a:extLst>
            </p:cNvPr>
            <p:cNvSpPr/>
            <p:nvPr/>
          </p:nvSpPr>
          <p:spPr>
            <a:xfrm>
              <a:off x="6180965" y="1476370"/>
              <a:ext cx="30934" cy="45363"/>
            </a:xfrm>
            <a:custGeom>
              <a:avLst/>
              <a:gdLst/>
              <a:ahLst/>
              <a:cxnLst/>
              <a:rect l="l" t="t" r="r" b="b"/>
              <a:pathLst>
                <a:path w="521" h="764" extrusionOk="0">
                  <a:moveTo>
                    <a:pt x="0" y="0"/>
                  </a:moveTo>
                  <a:lnTo>
                    <a:pt x="0" y="764"/>
                  </a:lnTo>
                  <a:lnTo>
                    <a:pt x="139" y="764"/>
                  </a:lnTo>
                  <a:cubicBezTo>
                    <a:pt x="347" y="764"/>
                    <a:pt x="520" y="590"/>
                    <a:pt x="520" y="382"/>
                  </a:cubicBezTo>
                  <a:cubicBezTo>
                    <a:pt x="520" y="173"/>
                    <a:pt x="347" y="0"/>
                    <a:pt x="139" y="0"/>
                  </a:cubicBez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628;p55">
              <a:extLst>
                <a:ext uri="{FF2B5EF4-FFF2-40B4-BE49-F238E27FC236}">
                  <a16:creationId xmlns:a16="http://schemas.microsoft.com/office/drawing/2014/main" id="{0660C1C6-2941-45D0-9B0B-303A34959D64}"/>
                </a:ext>
              </a:extLst>
            </p:cNvPr>
            <p:cNvSpPr/>
            <p:nvPr/>
          </p:nvSpPr>
          <p:spPr>
            <a:xfrm>
              <a:off x="6180965" y="1707698"/>
              <a:ext cx="30934" cy="45184"/>
            </a:xfrm>
            <a:custGeom>
              <a:avLst/>
              <a:gdLst/>
              <a:ahLst/>
              <a:cxnLst/>
              <a:rect l="l" t="t" r="r" b="b"/>
              <a:pathLst>
                <a:path w="521" h="761" extrusionOk="0">
                  <a:moveTo>
                    <a:pt x="0" y="1"/>
                  </a:moveTo>
                  <a:lnTo>
                    <a:pt x="0" y="760"/>
                  </a:lnTo>
                  <a:lnTo>
                    <a:pt x="139" y="760"/>
                  </a:lnTo>
                  <a:cubicBezTo>
                    <a:pt x="347" y="760"/>
                    <a:pt x="520" y="591"/>
                    <a:pt x="520" y="378"/>
                  </a:cubicBezTo>
                  <a:cubicBezTo>
                    <a:pt x="520" y="170"/>
                    <a:pt x="347" y="1"/>
                    <a:pt x="139" y="1"/>
                  </a:cubicBez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629;p55">
              <a:extLst>
                <a:ext uri="{FF2B5EF4-FFF2-40B4-BE49-F238E27FC236}">
                  <a16:creationId xmlns:a16="http://schemas.microsoft.com/office/drawing/2014/main" id="{965CD3B9-2868-4F6C-B9C2-F7CFE07CF091}"/>
                </a:ext>
              </a:extLst>
            </p:cNvPr>
            <p:cNvSpPr/>
            <p:nvPr/>
          </p:nvSpPr>
          <p:spPr>
            <a:xfrm>
              <a:off x="6180965" y="1931723"/>
              <a:ext cx="30934" cy="45125"/>
            </a:xfrm>
            <a:custGeom>
              <a:avLst/>
              <a:gdLst/>
              <a:ahLst/>
              <a:cxnLst/>
              <a:rect l="l" t="t" r="r" b="b"/>
              <a:pathLst>
                <a:path w="521" h="760" extrusionOk="0">
                  <a:moveTo>
                    <a:pt x="0" y="1"/>
                  </a:moveTo>
                  <a:lnTo>
                    <a:pt x="0" y="759"/>
                  </a:lnTo>
                  <a:lnTo>
                    <a:pt x="139" y="759"/>
                  </a:lnTo>
                  <a:cubicBezTo>
                    <a:pt x="347" y="759"/>
                    <a:pt x="520" y="591"/>
                    <a:pt x="520" y="382"/>
                  </a:cubicBezTo>
                  <a:cubicBezTo>
                    <a:pt x="520" y="173"/>
                    <a:pt x="347" y="1"/>
                    <a:pt x="139" y="1"/>
                  </a:cubicBez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630;p55">
              <a:extLst>
                <a:ext uri="{FF2B5EF4-FFF2-40B4-BE49-F238E27FC236}">
                  <a16:creationId xmlns:a16="http://schemas.microsoft.com/office/drawing/2014/main" id="{AC6B85D0-3045-4E16-8042-008C364C7715}"/>
                </a:ext>
              </a:extLst>
            </p:cNvPr>
            <p:cNvSpPr/>
            <p:nvPr/>
          </p:nvSpPr>
          <p:spPr>
            <a:xfrm>
              <a:off x="5408603" y="639350"/>
              <a:ext cx="169456" cy="133000"/>
            </a:xfrm>
            <a:custGeom>
              <a:avLst/>
              <a:gdLst/>
              <a:ahLst/>
              <a:cxnLst/>
              <a:rect l="l" t="t" r="r" b="b"/>
              <a:pathLst>
                <a:path w="2854" h="2240" extrusionOk="0">
                  <a:moveTo>
                    <a:pt x="2177" y="0"/>
                  </a:moveTo>
                  <a:cubicBezTo>
                    <a:pt x="1816" y="0"/>
                    <a:pt x="1354" y="349"/>
                    <a:pt x="1061" y="534"/>
                  </a:cubicBezTo>
                  <a:cubicBezTo>
                    <a:pt x="506" y="875"/>
                    <a:pt x="0" y="1376"/>
                    <a:pt x="498" y="1967"/>
                  </a:cubicBezTo>
                  <a:cubicBezTo>
                    <a:pt x="660" y="2161"/>
                    <a:pt x="835" y="2240"/>
                    <a:pt x="1011" y="2240"/>
                  </a:cubicBezTo>
                  <a:cubicBezTo>
                    <a:pt x="1486" y="2240"/>
                    <a:pt x="1975" y="1674"/>
                    <a:pt x="2272" y="1292"/>
                  </a:cubicBezTo>
                  <a:cubicBezTo>
                    <a:pt x="2561" y="919"/>
                    <a:pt x="2854" y="569"/>
                    <a:pt x="2508" y="151"/>
                  </a:cubicBezTo>
                  <a:cubicBezTo>
                    <a:pt x="2418" y="43"/>
                    <a:pt x="2304" y="0"/>
                    <a:pt x="2177" y="0"/>
                  </a:cubicBezTo>
                  <a:close/>
                </a:path>
              </a:pathLst>
            </a:custGeom>
            <a:solidFill>
              <a:srgbClr val="D28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631;p55">
              <a:extLst>
                <a:ext uri="{FF2B5EF4-FFF2-40B4-BE49-F238E27FC236}">
                  <a16:creationId xmlns:a16="http://schemas.microsoft.com/office/drawing/2014/main" id="{F0F03BF4-5692-4DB2-BF86-CFC4EC18E1E6}"/>
                </a:ext>
              </a:extLst>
            </p:cNvPr>
            <p:cNvSpPr/>
            <p:nvPr/>
          </p:nvSpPr>
          <p:spPr>
            <a:xfrm>
              <a:off x="5437282" y="669334"/>
              <a:ext cx="93338" cy="73091"/>
            </a:xfrm>
            <a:custGeom>
              <a:avLst/>
              <a:gdLst/>
              <a:ahLst/>
              <a:cxnLst/>
              <a:rect l="l" t="t" r="r" b="b"/>
              <a:pathLst>
                <a:path w="1572" h="1231" extrusionOk="0">
                  <a:moveTo>
                    <a:pt x="1200" y="0"/>
                  </a:moveTo>
                  <a:cubicBezTo>
                    <a:pt x="1001" y="0"/>
                    <a:pt x="747" y="191"/>
                    <a:pt x="582" y="290"/>
                  </a:cubicBezTo>
                  <a:cubicBezTo>
                    <a:pt x="281" y="482"/>
                    <a:pt x="1" y="756"/>
                    <a:pt x="276" y="1080"/>
                  </a:cubicBezTo>
                  <a:cubicBezTo>
                    <a:pt x="365" y="1187"/>
                    <a:pt x="461" y="1230"/>
                    <a:pt x="558" y="1230"/>
                  </a:cubicBezTo>
                  <a:cubicBezTo>
                    <a:pt x="819" y="1230"/>
                    <a:pt x="1088" y="919"/>
                    <a:pt x="1252" y="712"/>
                  </a:cubicBezTo>
                  <a:cubicBezTo>
                    <a:pt x="1412" y="503"/>
                    <a:pt x="1572" y="312"/>
                    <a:pt x="1381" y="82"/>
                  </a:cubicBezTo>
                  <a:cubicBezTo>
                    <a:pt x="1332" y="23"/>
                    <a:pt x="1269" y="0"/>
                    <a:pt x="1200" y="0"/>
                  </a:cubicBezTo>
                  <a:close/>
                </a:path>
              </a:pathLst>
            </a:custGeom>
            <a:solidFill>
              <a:srgbClr val="D8A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632;p55">
              <a:extLst>
                <a:ext uri="{FF2B5EF4-FFF2-40B4-BE49-F238E27FC236}">
                  <a16:creationId xmlns:a16="http://schemas.microsoft.com/office/drawing/2014/main" id="{1321D0C9-5A95-466C-B1F6-C9D985C42E4A}"/>
                </a:ext>
              </a:extLst>
            </p:cNvPr>
            <p:cNvSpPr/>
            <p:nvPr/>
          </p:nvSpPr>
          <p:spPr>
            <a:xfrm>
              <a:off x="6037632" y="639350"/>
              <a:ext cx="169516" cy="133000"/>
            </a:xfrm>
            <a:custGeom>
              <a:avLst/>
              <a:gdLst/>
              <a:ahLst/>
              <a:cxnLst/>
              <a:rect l="l" t="t" r="r" b="b"/>
              <a:pathLst>
                <a:path w="2855" h="2240" extrusionOk="0">
                  <a:moveTo>
                    <a:pt x="681" y="0"/>
                  </a:moveTo>
                  <a:cubicBezTo>
                    <a:pt x="555" y="0"/>
                    <a:pt x="441" y="43"/>
                    <a:pt x="351" y="151"/>
                  </a:cubicBezTo>
                  <a:cubicBezTo>
                    <a:pt x="1" y="569"/>
                    <a:pt x="294" y="919"/>
                    <a:pt x="587" y="1292"/>
                  </a:cubicBezTo>
                  <a:cubicBezTo>
                    <a:pt x="881" y="1674"/>
                    <a:pt x="1371" y="2240"/>
                    <a:pt x="1847" y="2240"/>
                  </a:cubicBezTo>
                  <a:cubicBezTo>
                    <a:pt x="2024" y="2240"/>
                    <a:pt x="2199" y="2161"/>
                    <a:pt x="2361" y="1967"/>
                  </a:cubicBezTo>
                  <a:cubicBezTo>
                    <a:pt x="2854" y="1376"/>
                    <a:pt x="2353" y="875"/>
                    <a:pt x="1798" y="534"/>
                  </a:cubicBezTo>
                  <a:cubicBezTo>
                    <a:pt x="1502" y="349"/>
                    <a:pt x="1041" y="0"/>
                    <a:pt x="681" y="0"/>
                  </a:cubicBezTo>
                  <a:close/>
                </a:path>
              </a:pathLst>
            </a:custGeom>
            <a:solidFill>
              <a:srgbClr val="D28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633;p55">
              <a:extLst>
                <a:ext uri="{FF2B5EF4-FFF2-40B4-BE49-F238E27FC236}">
                  <a16:creationId xmlns:a16="http://schemas.microsoft.com/office/drawing/2014/main" id="{830FF825-9719-4E80-9DA4-1BE9C47D0C8B}"/>
                </a:ext>
              </a:extLst>
            </p:cNvPr>
            <p:cNvSpPr/>
            <p:nvPr/>
          </p:nvSpPr>
          <p:spPr>
            <a:xfrm>
              <a:off x="6085310" y="669334"/>
              <a:ext cx="93100" cy="73091"/>
            </a:xfrm>
            <a:custGeom>
              <a:avLst/>
              <a:gdLst/>
              <a:ahLst/>
              <a:cxnLst/>
              <a:rect l="l" t="t" r="r" b="b"/>
              <a:pathLst>
                <a:path w="1568" h="1231" extrusionOk="0">
                  <a:moveTo>
                    <a:pt x="373" y="0"/>
                  </a:moveTo>
                  <a:cubicBezTo>
                    <a:pt x="303" y="0"/>
                    <a:pt x="241" y="23"/>
                    <a:pt x="192" y="82"/>
                  </a:cubicBezTo>
                  <a:cubicBezTo>
                    <a:pt x="1" y="312"/>
                    <a:pt x="161" y="503"/>
                    <a:pt x="320" y="712"/>
                  </a:cubicBezTo>
                  <a:cubicBezTo>
                    <a:pt x="482" y="919"/>
                    <a:pt x="752" y="1230"/>
                    <a:pt x="1015" y="1230"/>
                  </a:cubicBezTo>
                  <a:cubicBezTo>
                    <a:pt x="1112" y="1230"/>
                    <a:pt x="1208" y="1187"/>
                    <a:pt x="1297" y="1080"/>
                  </a:cubicBezTo>
                  <a:cubicBezTo>
                    <a:pt x="1568" y="756"/>
                    <a:pt x="1292" y="482"/>
                    <a:pt x="986" y="290"/>
                  </a:cubicBezTo>
                  <a:cubicBezTo>
                    <a:pt x="825" y="191"/>
                    <a:pt x="571" y="0"/>
                    <a:pt x="373" y="0"/>
                  </a:cubicBezTo>
                  <a:close/>
                </a:path>
              </a:pathLst>
            </a:custGeom>
            <a:solidFill>
              <a:srgbClr val="D8A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634;p55">
              <a:extLst>
                <a:ext uri="{FF2B5EF4-FFF2-40B4-BE49-F238E27FC236}">
                  <a16:creationId xmlns:a16="http://schemas.microsoft.com/office/drawing/2014/main" id="{B7A6B69D-761D-4783-B0BD-2587A4E19842}"/>
                </a:ext>
              </a:extLst>
            </p:cNvPr>
            <p:cNvSpPr/>
            <p:nvPr/>
          </p:nvSpPr>
          <p:spPr>
            <a:xfrm>
              <a:off x="8966763" y="2387610"/>
              <a:ext cx="65491" cy="119463"/>
            </a:xfrm>
            <a:custGeom>
              <a:avLst/>
              <a:gdLst/>
              <a:ahLst/>
              <a:cxnLst/>
              <a:rect l="l" t="t" r="r" b="b"/>
              <a:pathLst>
                <a:path w="1103" h="2012" extrusionOk="0">
                  <a:moveTo>
                    <a:pt x="551" y="1"/>
                  </a:moveTo>
                  <a:cubicBezTo>
                    <a:pt x="245" y="1"/>
                    <a:pt x="1" y="245"/>
                    <a:pt x="1" y="551"/>
                  </a:cubicBezTo>
                  <a:lnTo>
                    <a:pt x="1" y="1461"/>
                  </a:lnTo>
                  <a:cubicBezTo>
                    <a:pt x="1" y="1763"/>
                    <a:pt x="245" y="2012"/>
                    <a:pt x="551" y="2012"/>
                  </a:cubicBezTo>
                  <a:cubicBezTo>
                    <a:pt x="857" y="2012"/>
                    <a:pt x="1102" y="1763"/>
                    <a:pt x="1102" y="1461"/>
                  </a:cubicBezTo>
                  <a:lnTo>
                    <a:pt x="1102" y="551"/>
                  </a:lnTo>
                  <a:cubicBezTo>
                    <a:pt x="1102" y="245"/>
                    <a:pt x="857" y="1"/>
                    <a:pt x="551" y="1"/>
                  </a:cubicBezTo>
                  <a:close/>
                </a:path>
              </a:pathLst>
            </a:custGeom>
            <a:solidFill>
              <a:srgbClr val="B93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635;p55">
              <a:extLst>
                <a:ext uri="{FF2B5EF4-FFF2-40B4-BE49-F238E27FC236}">
                  <a16:creationId xmlns:a16="http://schemas.microsoft.com/office/drawing/2014/main" id="{5A1C2FC0-3FD9-491B-A129-F7DB167BAF65}"/>
                </a:ext>
              </a:extLst>
            </p:cNvPr>
            <p:cNvSpPr/>
            <p:nvPr/>
          </p:nvSpPr>
          <p:spPr>
            <a:xfrm>
              <a:off x="8515625" y="2387610"/>
              <a:ext cx="65669" cy="119463"/>
            </a:xfrm>
            <a:custGeom>
              <a:avLst/>
              <a:gdLst/>
              <a:ahLst/>
              <a:cxnLst/>
              <a:rect l="l" t="t" r="r" b="b"/>
              <a:pathLst>
                <a:path w="1106" h="2012" extrusionOk="0">
                  <a:moveTo>
                    <a:pt x="551" y="1"/>
                  </a:moveTo>
                  <a:cubicBezTo>
                    <a:pt x="249" y="1"/>
                    <a:pt x="1" y="245"/>
                    <a:pt x="1" y="551"/>
                  </a:cubicBezTo>
                  <a:lnTo>
                    <a:pt x="1" y="1461"/>
                  </a:lnTo>
                  <a:cubicBezTo>
                    <a:pt x="1" y="1763"/>
                    <a:pt x="249" y="2012"/>
                    <a:pt x="551" y="2012"/>
                  </a:cubicBezTo>
                  <a:cubicBezTo>
                    <a:pt x="857" y="2012"/>
                    <a:pt x="1105" y="1763"/>
                    <a:pt x="1105" y="1461"/>
                  </a:cubicBezTo>
                  <a:lnTo>
                    <a:pt x="1105" y="551"/>
                  </a:lnTo>
                  <a:cubicBezTo>
                    <a:pt x="1105" y="245"/>
                    <a:pt x="857" y="1"/>
                    <a:pt x="551" y="1"/>
                  </a:cubicBezTo>
                  <a:close/>
                </a:path>
              </a:pathLst>
            </a:custGeom>
            <a:solidFill>
              <a:srgbClr val="B93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636;p55">
              <a:extLst>
                <a:ext uri="{FF2B5EF4-FFF2-40B4-BE49-F238E27FC236}">
                  <a16:creationId xmlns:a16="http://schemas.microsoft.com/office/drawing/2014/main" id="{F2F342A1-7179-4E29-847B-60659A77F530}"/>
                </a:ext>
              </a:extLst>
            </p:cNvPr>
            <p:cNvSpPr/>
            <p:nvPr/>
          </p:nvSpPr>
          <p:spPr>
            <a:xfrm>
              <a:off x="9081714" y="1820571"/>
              <a:ext cx="106222" cy="363672"/>
            </a:xfrm>
            <a:custGeom>
              <a:avLst/>
              <a:gdLst/>
              <a:ahLst/>
              <a:cxnLst/>
              <a:rect l="l" t="t" r="r" b="b"/>
              <a:pathLst>
                <a:path w="1789" h="6125" extrusionOk="0">
                  <a:moveTo>
                    <a:pt x="892" y="0"/>
                  </a:moveTo>
                  <a:cubicBezTo>
                    <a:pt x="400" y="0"/>
                    <a:pt x="0" y="399"/>
                    <a:pt x="0" y="892"/>
                  </a:cubicBezTo>
                  <a:lnTo>
                    <a:pt x="0" y="5228"/>
                  </a:lnTo>
                  <a:cubicBezTo>
                    <a:pt x="0" y="5720"/>
                    <a:pt x="400" y="6125"/>
                    <a:pt x="892" y="6125"/>
                  </a:cubicBezTo>
                  <a:cubicBezTo>
                    <a:pt x="1389" y="6125"/>
                    <a:pt x="1598" y="5720"/>
                    <a:pt x="1598" y="5228"/>
                  </a:cubicBezTo>
                  <a:lnTo>
                    <a:pt x="1789" y="892"/>
                  </a:lnTo>
                  <a:cubicBezTo>
                    <a:pt x="1789" y="399"/>
                    <a:pt x="1389" y="0"/>
                    <a:pt x="892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637;p55">
              <a:extLst>
                <a:ext uri="{FF2B5EF4-FFF2-40B4-BE49-F238E27FC236}">
                  <a16:creationId xmlns:a16="http://schemas.microsoft.com/office/drawing/2014/main" id="{C50E4212-6F76-4695-B91F-D354E0D2F767}"/>
                </a:ext>
              </a:extLst>
            </p:cNvPr>
            <p:cNvSpPr/>
            <p:nvPr/>
          </p:nvSpPr>
          <p:spPr>
            <a:xfrm>
              <a:off x="9081714" y="997267"/>
              <a:ext cx="117563" cy="363731"/>
            </a:xfrm>
            <a:custGeom>
              <a:avLst/>
              <a:gdLst/>
              <a:ahLst/>
              <a:cxnLst/>
              <a:rect l="l" t="t" r="r" b="b"/>
              <a:pathLst>
                <a:path w="1980" h="6126" extrusionOk="0">
                  <a:moveTo>
                    <a:pt x="892" y="0"/>
                  </a:moveTo>
                  <a:cubicBezTo>
                    <a:pt x="400" y="0"/>
                    <a:pt x="0" y="400"/>
                    <a:pt x="0" y="892"/>
                  </a:cubicBezTo>
                  <a:lnTo>
                    <a:pt x="0" y="5228"/>
                  </a:lnTo>
                  <a:cubicBezTo>
                    <a:pt x="0" y="5721"/>
                    <a:pt x="400" y="6125"/>
                    <a:pt x="892" y="6125"/>
                  </a:cubicBezTo>
                  <a:cubicBezTo>
                    <a:pt x="1389" y="6125"/>
                    <a:pt x="1789" y="5721"/>
                    <a:pt x="1789" y="5228"/>
                  </a:cubicBezTo>
                  <a:lnTo>
                    <a:pt x="1979" y="892"/>
                  </a:lnTo>
                  <a:cubicBezTo>
                    <a:pt x="1979" y="400"/>
                    <a:pt x="1389" y="0"/>
                    <a:pt x="892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638;p55">
              <a:extLst>
                <a:ext uri="{FF2B5EF4-FFF2-40B4-BE49-F238E27FC236}">
                  <a16:creationId xmlns:a16="http://schemas.microsoft.com/office/drawing/2014/main" id="{0E492657-F4FF-411F-9F5F-C3D4D02BE6BE}"/>
                </a:ext>
              </a:extLst>
            </p:cNvPr>
            <p:cNvSpPr/>
            <p:nvPr/>
          </p:nvSpPr>
          <p:spPr>
            <a:xfrm>
              <a:off x="8359822" y="1820571"/>
              <a:ext cx="106341" cy="363672"/>
            </a:xfrm>
            <a:custGeom>
              <a:avLst/>
              <a:gdLst/>
              <a:ahLst/>
              <a:cxnLst/>
              <a:rect l="l" t="t" r="r" b="b"/>
              <a:pathLst>
                <a:path w="1791" h="6125" extrusionOk="0">
                  <a:moveTo>
                    <a:pt x="898" y="0"/>
                  </a:moveTo>
                  <a:cubicBezTo>
                    <a:pt x="400" y="0"/>
                    <a:pt x="1" y="399"/>
                    <a:pt x="1" y="892"/>
                  </a:cubicBezTo>
                  <a:lnTo>
                    <a:pt x="193" y="5228"/>
                  </a:lnTo>
                  <a:cubicBezTo>
                    <a:pt x="193" y="5720"/>
                    <a:pt x="400" y="6125"/>
                    <a:pt x="898" y="6125"/>
                  </a:cubicBezTo>
                  <a:cubicBezTo>
                    <a:pt x="1391" y="6125"/>
                    <a:pt x="1790" y="5720"/>
                    <a:pt x="1790" y="5228"/>
                  </a:cubicBezTo>
                  <a:lnTo>
                    <a:pt x="1790" y="892"/>
                  </a:lnTo>
                  <a:cubicBezTo>
                    <a:pt x="1790" y="399"/>
                    <a:pt x="1391" y="0"/>
                    <a:pt x="898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639;p55">
              <a:extLst>
                <a:ext uri="{FF2B5EF4-FFF2-40B4-BE49-F238E27FC236}">
                  <a16:creationId xmlns:a16="http://schemas.microsoft.com/office/drawing/2014/main" id="{BA6E54E6-85F2-4A35-A903-0AF544548C1B}"/>
                </a:ext>
              </a:extLst>
            </p:cNvPr>
            <p:cNvSpPr/>
            <p:nvPr/>
          </p:nvSpPr>
          <p:spPr>
            <a:xfrm>
              <a:off x="8348541" y="997267"/>
              <a:ext cx="117622" cy="363731"/>
            </a:xfrm>
            <a:custGeom>
              <a:avLst/>
              <a:gdLst/>
              <a:ahLst/>
              <a:cxnLst/>
              <a:rect l="l" t="t" r="r" b="b"/>
              <a:pathLst>
                <a:path w="1981" h="6126" extrusionOk="0">
                  <a:moveTo>
                    <a:pt x="1088" y="0"/>
                  </a:moveTo>
                  <a:cubicBezTo>
                    <a:pt x="590" y="0"/>
                    <a:pt x="0" y="400"/>
                    <a:pt x="0" y="892"/>
                  </a:cubicBezTo>
                  <a:lnTo>
                    <a:pt x="191" y="5228"/>
                  </a:lnTo>
                  <a:cubicBezTo>
                    <a:pt x="191" y="5721"/>
                    <a:pt x="590" y="6125"/>
                    <a:pt x="1088" y="6125"/>
                  </a:cubicBezTo>
                  <a:cubicBezTo>
                    <a:pt x="1581" y="6125"/>
                    <a:pt x="1980" y="5721"/>
                    <a:pt x="1980" y="5228"/>
                  </a:cubicBezTo>
                  <a:lnTo>
                    <a:pt x="1980" y="892"/>
                  </a:lnTo>
                  <a:cubicBezTo>
                    <a:pt x="1980" y="400"/>
                    <a:pt x="1581" y="0"/>
                    <a:pt x="1088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640;p55">
              <a:extLst>
                <a:ext uri="{FF2B5EF4-FFF2-40B4-BE49-F238E27FC236}">
                  <a16:creationId xmlns:a16="http://schemas.microsoft.com/office/drawing/2014/main" id="{08ED0FB6-939A-4458-ACF2-3E80782755CD}"/>
                </a:ext>
              </a:extLst>
            </p:cNvPr>
            <p:cNvSpPr/>
            <p:nvPr/>
          </p:nvSpPr>
          <p:spPr>
            <a:xfrm>
              <a:off x="8381732" y="593512"/>
              <a:ext cx="784581" cy="1878744"/>
            </a:xfrm>
            <a:custGeom>
              <a:avLst/>
              <a:gdLst/>
              <a:ahLst/>
              <a:cxnLst/>
              <a:rect l="l" t="t" r="r" b="b"/>
              <a:pathLst>
                <a:path w="13214" h="31642" extrusionOk="0">
                  <a:moveTo>
                    <a:pt x="1901" y="1"/>
                  </a:moveTo>
                  <a:cubicBezTo>
                    <a:pt x="848" y="1"/>
                    <a:pt x="0" y="1230"/>
                    <a:pt x="0" y="2277"/>
                  </a:cubicBezTo>
                  <a:lnTo>
                    <a:pt x="378" y="29742"/>
                  </a:lnTo>
                  <a:cubicBezTo>
                    <a:pt x="378" y="30790"/>
                    <a:pt x="1230" y="31642"/>
                    <a:pt x="2278" y="31642"/>
                  </a:cubicBezTo>
                  <a:lnTo>
                    <a:pt x="10933" y="31642"/>
                  </a:lnTo>
                  <a:cubicBezTo>
                    <a:pt x="11980" y="31642"/>
                    <a:pt x="12832" y="30790"/>
                    <a:pt x="12832" y="29742"/>
                  </a:cubicBezTo>
                  <a:lnTo>
                    <a:pt x="13213" y="2277"/>
                  </a:lnTo>
                  <a:cubicBezTo>
                    <a:pt x="13213" y="1230"/>
                    <a:pt x="12361" y="1"/>
                    <a:pt x="11314" y="1"/>
                  </a:cubicBez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641;p55">
              <a:extLst>
                <a:ext uri="{FF2B5EF4-FFF2-40B4-BE49-F238E27FC236}">
                  <a16:creationId xmlns:a16="http://schemas.microsoft.com/office/drawing/2014/main" id="{965F62DC-092D-45C1-8F1E-5A894876EE1F}"/>
                </a:ext>
              </a:extLst>
            </p:cNvPr>
            <p:cNvSpPr/>
            <p:nvPr/>
          </p:nvSpPr>
          <p:spPr>
            <a:xfrm>
              <a:off x="8491399" y="687325"/>
              <a:ext cx="565072" cy="1691119"/>
            </a:xfrm>
            <a:custGeom>
              <a:avLst/>
              <a:gdLst/>
              <a:ahLst/>
              <a:cxnLst/>
              <a:rect l="l" t="t" r="r" b="b"/>
              <a:pathLst>
                <a:path w="9517" h="28482" extrusionOk="0">
                  <a:moveTo>
                    <a:pt x="1367" y="1"/>
                  </a:moveTo>
                  <a:cubicBezTo>
                    <a:pt x="613" y="1"/>
                    <a:pt x="1" y="888"/>
                    <a:pt x="1" y="1643"/>
                  </a:cubicBezTo>
                  <a:lnTo>
                    <a:pt x="89" y="9920"/>
                  </a:lnTo>
                  <a:cubicBezTo>
                    <a:pt x="160" y="9983"/>
                    <a:pt x="218" y="10063"/>
                    <a:pt x="249" y="10155"/>
                  </a:cubicBezTo>
                  <a:lnTo>
                    <a:pt x="280" y="10239"/>
                  </a:lnTo>
                  <a:cubicBezTo>
                    <a:pt x="617" y="9934"/>
                    <a:pt x="1066" y="9747"/>
                    <a:pt x="1558" y="9747"/>
                  </a:cubicBezTo>
                  <a:lnTo>
                    <a:pt x="1713" y="9747"/>
                  </a:lnTo>
                  <a:lnTo>
                    <a:pt x="1713" y="4323"/>
                  </a:lnTo>
                  <a:cubicBezTo>
                    <a:pt x="1713" y="4004"/>
                    <a:pt x="1971" y="3747"/>
                    <a:pt x="2291" y="3747"/>
                  </a:cubicBezTo>
                  <a:cubicBezTo>
                    <a:pt x="2610" y="3747"/>
                    <a:pt x="2867" y="4004"/>
                    <a:pt x="2867" y="4323"/>
                  </a:cubicBezTo>
                  <a:lnTo>
                    <a:pt x="2867" y="9747"/>
                  </a:lnTo>
                  <a:lnTo>
                    <a:pt x="6649" y="9747"/>
                  </a:lnTo>
                  <a:lnTo>
                    <a:pt x="6649" y="4323"/>
                  </a:lnTo>
                  <a:cubicBezTo>
                    <a:pt x="6649" y="4004"/>
                    <a:pt x="6906" y="3747"/>
                    <a:pt x="7226" y="3747"/>
                  </a:cubicBezTo>
                  <a:cubicBezTo>
                    <a:pt x="7545" y="3747"/>
                    <a:pt x="7803" y="4004"/>
                    <a:pt x="7803" y="4323"/>
                  </a:cubicBezTo>
                  <a:lnTo>
                    <a:pt x="7803" y="9747"/>
                  </a:lnTo>
                  <a:lnTo>
                    <a:pt x="7963" y="9747"/>
                  </a:lnTo>
                  <a:cubicBezTo>
                    <a:pt x="8451" y="9747"/>
                    <a:pt x="8899" y="9934"/>
                    <a:pt x="9236" y="10239"/>
                  </a:cubicBezTo>
                  <a:lnTo>
                    <a:pt x="9268" y="10155"/>
                  </a:lnTo>
                  <a:cubicBezTo>
                    <a:pt x="9303" y="10063"/>
                    <a:pt x="9356" y="9983"/>
                    <a:pt x="9428" y="9920"/>
                  </a:cubicBezTo>
                  <a:lnTo>
                    <a:pt x="9516" y="1643"/>
                  </a:lnTo>
                  <a:cubicBezTo>
                    <a:pt x="9516" y="888"/>
                    <a:pt x="8904" y="1"/>
                    <a:pt x="8149" y="1"/>
                  </a:cubicBezTo>
                  <a:close/>
                  <a:moveTo>
                    <a:pt x="488" y="22587"/>
                  </a:moveTo>
                  <a:lnTo>
                    <a:pt x="231" y="22964"/>
                  </a:lnTo>
                  <a:lnTo>
                    <a:pt x="275" y="27115"/>
                  </a:lnTo>
                  <a:cubicBezTo>
                    <a:pt x="275" y="27869"/>
                    <a:pt x="888" y="28481"/>
                    <a:pt x="1642" y="28481"/>
                  </a:cubicBezTo>
                  <a:lnTo>
                    <a:pt x="7873" y="28481"/>
                  </a:lnTo>
                  <a:cubicBezTo>
                    <a:pt x="8629" y="28481"/>
                    <a:pt x="9241" y="27869"/>
                    <a:pt x="9241" y="27115"/>
                  </a:cubicBezTo>
                  <a:lnTo>
                    <a:pt x="9285" y="22964"/>
                  </a:lnTo>
                  <a:lnTo>
                    <a:pt x="9028" y="22587"/>
                  </a:lnTo>
                  <a:cubicBezTo>
                    <a:pt x="8726" y="22792"/>
                    <a:pt x="8357" y="22915"/>
                    <a:pt x="7963" y="22915"/>
                  </a:cubicBezTo>
                  <a:lnTo>
                    <a:pt x="7803" y="22915"/>
                  </a:lnTo>
                  <a:lnTo>
                    <a:pt x="7803" y="26649"/>
                  </a:lnTo>
                  <a:cubicBezTo>
                    <a:pt x="7803" y="26969"/>
                    <a:pt x="7545" y="27225"/>
                    <a:pt x="7226" y="27225"/>
                  </a:cubicBezTo>
                  <a:cubicBezTo>
                    <a:pt x="6906" y="27225"/>
                    <a:pt x="6649" y="26969"/>
                    <a:pt x="6649" y="26649"/>
                  </a:cubicBezTo>
                  <a:lnTo>
                    <a:pt x="6649" y="22915"/>
                  </a:lnTo>
                  <a:lnTo>
                    <a:pt x="2867" y="22915"/>
                  </a:lnTo>
                  <a:lnTo>
                    <a:pt x="2867" y="26649"/>
                  </a:lnTo>
                  <a:cubicBezTo>
                    <a:pt x="2867" y="26969"/>
                    <a:pt x="2610" y="27225"/>
                    <a:pt x="2291" y="27225"/>
                  </a:cubicBezTo>
                  <a:cubicBezTo>
                    <a:pt x="1971" y="27225"/>
                    <a:pt x="1713" y="26969"/>
                    <a:pt x="1713" y="26649"/>
                  </a:cubicBezTo>
                  <a:lnTo>
                    <a:pt x="1713" y="22915"/>
                  </a:lnTo>
                  <a:lnTo>
                    <a:pt x="1558" y="22915"/>
                  </a:lnTo>
                  <a:cubicBezTo>
                    <a:pt x="1158" y="22915"/>
                    <a:pt x="794" y="22792"/>
                    <a:pt x="488" y="22587"/>
                  </a:cubicBezTo>
                  <a:close/>
                </a:path>
              </a:pathLst>
            </a:custGeom>
            <a:solidFill>
              <a:srgbClr val="A7C8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642;p55">
              <a:extLst>
                <a:ext uri="{FF2B5EF4-FFF2-40B4-BE49-F238E27FC236}">
                  <a16:creationId xmlns:a16="http://schemas.microsoft.com/office/drawing/2014/main" id="{DB067B84-7BE0-4958-8CEE-3E163DB49FE3}"/>
                </a:ext>
              </a:extLst>
            </p:cNvPr>
            <p:cNvSpPr/>
            <p:nvPr/>
          </p:nvSpPr>
          <p:spPr>
            <a:xfrm>
              <a:off x="8593110" y="909806"/>
              <a:ext cx="68519" cy="1394066"/>
            </a:xfrm>
            <a:custGeom>
              <a:avLst/>
              <a:gdLst/>
              <a:ahLst/>
              <a:cxnLst/>
              <a:rect l="l" t="t" r="r" b="b"/>
              <a:pathLst>
                <a:path w="1154" h="23479" extrusionOk="0">
                  <a:moveTo>
                    <a:pt x="578" y="0"/>
                  </a:moveTo>
                  <a:cubicBezTo>
                    <a:pt x="258" y="0"/>
                    <a:pt x="0" y="257"/>
                    <a:pt x="0" y="576"/>
                  </a:cubicBezTo>
                  <a:lnTo>
                    <a:pt x="0" y="22902"/>
                  </a:lnTo>
                  <a:cubicBezTo>
                    <a:pt x="0" y="23222"/>
                    <a:pt x="258" y="23478"/>
                    <a:pt x="578" y="23478"/>
                  </a:cubicBezTo>
                  <a:cubicBezTo>
                    <a:pt x="897" y="23478"/>
                    <a:pt x="1154" y="23222"/>
                    <a:pt x="1154" y="22902"/>
                  </a:cubicBezTo>
                  <a:lnTo>
                    <a:pt x="1154" y="576"/>
                  </a:lnTo>
                  <a:cubicBezTo>
                    <a:pt x="1154" y="257"/>
                    <a:pt x="897" y="0"/>
                    <a:pt x="578" y="0"/>
                  </a:cubicBez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643;p55">
              <a:extLst>
                <a:ext uri="{FF2B5EF4-FFF2-40B4-BE49-F238E27FC236}">
                  <a16:creationId xmlns:a16="http://schemas.microsoft.com/office/drawing/2014/main" id="{28588E42-7B6D-43AC-8BD4-6A04290FA827}"/>
                </a:ext>
              </a:extLst>
            </p:cNvPr>
            <p:cNvSpPr/>
            <p:nvPr/>
          </p:nvSpPr>
          <p:spPr>
            <a:xfrm>
              <a:off x="8886130" y="909806"/>
              <a:ext cx="68638" cy="1394066"/>
            </a:xfrm>
            <a:custGeom>
              <a:avLst/>
              <a:gdLst/>
              <a:ahLst/>
              <a:cxnLst/>
              <a:rect l="l" t="t" r="r" b="b"/>
              <a:pathLst>
                <a:path w="1156" h="23479" extrusionOk="0">
                  <a:moveTo>
                    <a:pt x="578" y="0"/>
                  </a:moveTo>
                  <a:cubicBezTo>
                    <a:pt x="258" y="0"/>
                    <a:pt x="1" y="257"/>
                    <a:pt x="1" y="576"/>
                  </a:cubicBezTo>
                  <a:lnTo>
                    <a:pt x="1" y="22902"/>
                  </a:lnTo>
                  <a:cubicBezTo>
                    <a:pt x="1" y="23222"/>
                    <a:pt x="258" y="23478"/>
                    <a:pt x="578" y="23478"/>
                  </a:cubicBezTo>
                  <a:cubicBezTo>
                    <a:pt x="897" y="23478"/>
                    <a:pt x="1155" y="23222"/>
                    <a:pt x="1155" y="22902"/>
                  </a:cubicBezTo>
                  <a:lnTo>
                    <a:pt x="1155" y="576"/>
                  </a:lnTo>
                  <a:cubicBezTo>
                    <a:pt x="1155" y="257"/>
                    <a:pt x="897" y="0"/>
                    <a:pt x="578" y="0"/>
                  </a:cubicBez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644;p55">
              <a:extLst>
                <a:ext uri="{FF2B5EF4-FFF2-40B4-BE49-F238E27FC236}">
                  <a16:creationId xmlns:a16="http://schemas.microsoft.com/office/drawing/2014/main" id="{9DF8EBDC-C650-4CF1-87AF-00ECFF4EE32C}"/>
                </a:ext>
              </a:extLst>
            </p:cNvPr>
            <p:cNvSpPr/>
            <p:nvPr/>
          </p:nvSpPr>
          <p:spPr>
            <a:xfrm>
              <a:off x="8471093" y="1266061"/>
              <a:ext cx="605625" cy="781909"/>
            </a:xfrm>
            <a:custGeom>
              <a:avLst/>
              <a:gdLst/>
              <a:ahLst/>
              <a:cxnLst/>
              <a:rect l="l" t="t" r="r" b="b"/>
              <a:pathLst>
                <a:path w="10200" h="13169" extrusionOk="0">
                  <a:moveTo>
                    <a:pt x="1900" y="0"/>
                  </a:moveTo>
                  <a:cubicBezTo>
                    <a:pt x="849" y="0"/>
                    <a:pt x="1" y="848"/>
                    <a:pt x="1" y="1895"/>
                  </a:cubicBezTo>
                  <a:lnTo>
                    <a:pt x="1" y="11269"/>
                  </a:lnTo>
                  <a:cubicBezTo>
                    <a:pt x="1" y="12316"/>
                    <a:pt x="849" y="13168"/>
                    <a:pt x="1900" y="13168"/>
                  </a:cubicBezTo>
                  <a:lnTo>
                    <a:pt x="8305" y="13168"/>
                  </a:lnTo>
                  <a:cubicBezTo>
                    <a:pt x="9352" y="13168"/>
                    <a:pt x="10200" y="12316"/>
                    <a:pt x="10200" y="11269"/>
                  </a:cubicBezTo>
                  <a:lnTo>
                    <a:pt x="10200" y="1895"/>
                  </a:lnTo>
                  <a:cubicBezTo>
                    <a:pt x="10200" y="848"/>
                    <a:pt x="9352" y="0"/>
                    <a:pt x="8305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645;p55">
              <a:extLst>
                <a:ext uri="{FF2B5EF4-FFF2-40B4-BE49-F238E27FC236}">
                  <a16:creationId xmlns:a16="http://schemas.microsoft.com/office/drawing/2014/main" id="{5FC945FE-052A-4964-A37A-B494C7575B48}"/>
                </a:ext>
              </a:extLst>
            </p:cNvPr>
            <p:cNvSpPr/>
            <p:nvPr/>
          </p:nvSpPr>
          <p:spPr>
            <a:xfrm>
              <a:off x="8436061" y="1267783"/>
              <a:ext cx="201638" cy="423166"/>
            </a:xfrm>
            <a:custGeom>
              <a:avLst/>
              <a:gdLst/>
              <a:ahLst/>
              <a:cxnLst/>
              <a:rect l="l" t="t" r="r" b="b"/>
              <a:pathLst>
                <a:path w="3396" h="7127" extrusionOk="0">
                  <a:moveTo>
                    <a:pt x="643" y="0"/>
                  </a:moveTo>
                  <a:cubicBezTo>
                    <a:pt x="580" y="0"/>
                    <a:pt x="516" y="11"/>
                    <a:pt x="453" y="33"/>
                  </a:cubicBezTo>
                  <a:cubicBezTo>
                    <a:pt x="155" y="140"/>
                    <a:pt x="0" y="463"/>
                    <a:pt x="107" y="762"/>
                  </a:cubicBezTo>
                  <a:lnTo>
                    <a:pt x="2215" y="6744"/>
                  </a:lnTo>
                  <a:cubicBezTo>
                    <a:pt x="2299" y="6979"/>
                    <a:pt x="2521" y="7126"/>
                    <a:pt x="2752" y="7126"/>
                  </a:cubicBezTo>
                  <a:cubicBezTo>
                    <a:pt x="2818" y="7126"/>
                    <a:pt x="2881" y="7113"/>
                    <a:pt x="2943" y="7090"/>
                  </a:cubicBezTo>
                  <a:cubicBezTo>
                    <a:pt x="3240" y="6988"/>
                    <a:pt x="3395" y="6660"/>
                    <a:pt x="3289" y="6363"/>
                  </a:cubicBezTo>
                  <a:lnTo>
                    <a:pt x="1181" y="379"/>
                  </a:lnTo>
                  <a:cubicBezTo>
                    <a:pt x="1100" y="148"/>
                    <a:pt x="879" y="0"/>
                    <a:pt x="643" y="0"/>
                  </a:cubicBez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646;p55">
              <a:extLst>
                <a:ext uri="{FF2B5EF4-FFF2-40B4-BE49-F238E27FC236}">
                  <a16:creationId xmlns:a16="http://schemas.microsoft.com/office/drawing/2014/main" id="{730D4028-6255-4057-A9E3-2AD73005C53B}"/>
                </a:ext>
              </a:extLst>
            </p:cNvPr>
            <p:cNvSpPr/>
            <p:nvPr/>
          </p:nvSpPr>
          <p:spPr>
            <a:xfrm>
              <a:off x="8427570" y="1834465"/>
              <a:ext cx="199322" cy="247297"/>
            </a:xfrm>
            <a:custGeom>
              <a:avLst/>
              <a:gdLst/>
              <a:ahLst/>
              <a:cxnLst/>
              <a:rect l="l" t="t" r="r" b="b"/>
              <a:pathLst>
                <a:path w="3357" h="4165" extrusionOk="0">
                  <a:moveTo>
                    <a:pt x="2709" y="0"/>
                  </a:moveTo>
                  <a:cubicBezTo>
                    <a:pt x="2526" y="0"/>
                    <a:pt x="2346" y="88"/>
                    <a:pt x="2238" y="250"/>
                  </a:cubicBezTo>
                  <a:lnTo>
                    <a:pt x="179" y="3272"/>
                  </a:lnTo>
                  <a:cubicBezTo>
                    <a:pt x="1" y="3534"/>
                    <a:pt x="72" y="3888"/>
                    <a:pt x="330" y="4066"/>
                  </a:cubicBezTo>
                  <a:cubicBezTo>
                    <a:pt x="427" y="4133"/>
                    <a:pt x="538" y="4164"/>
                    <a:pt x="649" y="4164"/>
                  </a:cubicBezTo>
                  <a:cubicBezTo>
                    <a:pt x="831" y="4164"/>
                    <a:pt x="1013" y="4075"/>
                    <a:pt x="1123" y="3915"/>
                  </a:cubicBezTo>
                  <a:lnTo>
                    <a:pt x="3179" y="893"/>
                  </a:lnTo>
                  <a:cubicBezTo>
                    <a:pt x="3356" y="631"/>
                    <a:pt x="3286" y="276"/>
                    <a:pt x="3028" y="98"/>
                  </a:cubicBezTo>
                  <a:cubicBezTo>
                    <a:pt x="2930" y="32"/>
                    <a:pt x="2819" y="0"/>
                    <a:pt x="2709" y="0"/>
                  </a:cubicBez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647;p55">
              <a:extLst>
                <a:ext uri="{FF2B5EF4-FFF2-40B4-BE49-F238E27FC236}">
                  <a16:creationId xmlns:a16="http://schemas.microsoft.com/office/drawing/2014/main" id="{5347E248-1D02-455B-8615-8CADD9F394D5}"/>
                </a:ext>
              </a:extLst>
            </p:cNvPr>
            <p:cNvSpPr/>
            <p:nvPr/>
          </p:nvSpPr>
          <p:spPr>
            <a:xfrm>
              <a:off x="8416289" y="1716189"/>
              <a:ext cx="194513" cy="45066"/>
            </a:xfrm>
            <a:custGeom>
              <a:avLst/>
              <a:gdLst/>
              <a:ahLst/>
              <a:cxnLst/>
              <a:rect l="l" t="t" r="r" b="b"/>
              <a:pathLst>
                <a:path w="3276" h="759" extrusionOk="0">
                  <a:moveTo>
                    <a:pt x="381" y="0"/>
                  </a:moveTo>
                  <a:cubicBezTo>
                    <a:pt x="168" y="0"/>
                    <a:pt x="0" y="169"/>
                    <a:pt x="0" y="378"/>
                  </a:cubicBezTo>
                  <a:cubicBezTo>
                    <a:pt x="0" y="591"/>
                    <a:pt x="168" y="759"/>
                    <a:pt x="381" y="759"/>
                  </a:cubicBezTo>
                  <a:lnTo>
                    <a:pt x="2899" y="759"/>
                  </a:lnTo>
                  <a:cubicBezTo>
                    <a:pt x="3107" y="759"/>
                    <a:pt x="3276" y="591"/>
                    <a:pt x="3276" y="378"/>
                  </a:cubicBezTo>
                  <a:cubicBezTo>
                    <a:pt x="3276" y="169"/>
                    <a:pt x="3107" y="0"/>
                    <a:pt x="2899" y="0"/>
                  </a:cubicBez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648;p55">
              <a:extLst>
                <a:ext uri="{FF2B5EF4-FFF2-40B4-BE49-F238E27FC236}">
                  <a16:creationId xmlns:a16="http://schemas.microsoft.com/office/drawing/2014/main" id="{C1B236CD-F43E-4B91-B98D-CF9CC15755DF}"/>
                </a:ext>
              </a:extLst>
            </p:cNvPr>
            <p:cNvSpPr/>
            <p:nvPr/>
          </p:nvSpPr>
          <p:spPr>
            <a:xfrm>
              <a:off x="8910118" y="1267783"/>
              <a:ext cx="201697" cy="423166"/>
            </a:xfrm>
            <a:custGeom>
              <a:avLst/>
              <a:gdLst/>
              <a:ahLst/>
              <a:cxnLst/>
              <a:rect l="l" t="t" r="r" b="b"/>
              <a:pathLst>
                <a:path w="3397" h="7127" extrusionOk="0">
                  <a:moveTo>
                    <a:pt x="2754" y="0"/>
                  </a:moveTo>
                  <a:cubicBezTo>
                    <a:pt x="2519" y="0"/>
                    <a:pt x="2300" y="148"/>
                    <a:pt x="2216" y="379"/>
                  </a:cubicBezTo>
                  <a:lnTo>
                    <a:pt x="107" y="6363"/>
                  </a:lnTo>
                  <a:cubicBezTo>
                    <a:pt x="0" y="6660"/>
                    <a:pt x="156" y="6988"/>
                    <a:pt x="453" y="7090"/>
                  </a:cubicBezTo>
                  <a:cubicBezTo>
                    <a:pt x="516" y="7113"/>
                    <a:pt x="582" y="7126"/>
                    <a:pt x="645" y="7126"/>
                  </a:cubicBezTo>
                  <a:cubicBezTo>
                    <a:pt x="879" y="7126"/>
                    <a:pt x="1097" y="6979"/>
                    <a:pt x="1182" y="6744"/>
                  </a:cubicBezTo>
                  <a:lnTo>
                    <a:pt x="3290" y="762"/>
                  </a:lnTo>
                  <a:cubicBezTo>
                    <a:pt x="3396" y="463"/>
                    <a:pt x="3241" y="140"/>
                    <a:pt x="2943" y="33"/>
                  </a:cubicBezTo>
                  <a:cubicBezTo>
                    <a:pt x="2881" y="11"/>
                    <a:pt x="2817" y="0"/>
                    <a:pt x="2754" y="0"/>
                  </a:cubicBez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649;p55">
              <a:extLst>
                <a:ext uri="{FF2B5EF4-FFF2-40B4-BE49-F238E27FC236}">
                  <a16:creationId xmlns:a16="http://schemas.microsoft.com/office/drawing/2014/main" id="{5A192139-CAF4-4C05-A6E3-33FE4B3693AC}"/>
                </a:ext>
              </a:extLst>
            </p:cNvPr>
            <p:cNvSpPr/>
            <p:nvPr/>
          </p:nvSpPr>
          <p:spPr>
            <a:xfrm>
              <a:off x="8921162" y="1834465"/>
              <a:ext cx="199025" cy="247297"/>
            </a:xfrm>
            <a:custGeom>
              <a:avLst/>
              <a:gdLst/>
              <a:ahLst/>
              <a:cxnLst/>
              <a:rect l="l" t="t" r="r" b="b"/>
              <a:pathLst>
                <a:path w="3352" h="4165" extrusionOk="0">
                  <a:moveTo>
                    <a:pt x="644" y="0"/>
                  </a:moveTo>
                  <a:cubicBezTo>
                    <a:pt x="534" y="0"/>
                    <a:pt x="423" y="32"/>
                    <a:pt x="326" y="98"/>
                  </a:cubicBezTo>
                  <a:cubicBezTo>
                    <a:pt x="68" y="276"/>
                    <a:pt x="1" y="631"/>
                    <a:pt x="174" y="893"/>
                  </a:cubicBezTo>
                  <a:lnTo>
                    <a:pt x="2233" y="3915"/>
                  </a:lnTo>
                  <a:cubicBezTo>
                    <a:pt x="2340" y="4075"/>
                    <a:pt x="2522" y="4164"/>
                    <a:pt x="2704" y="4164"/>
                  </a:cubicBezTo>
                  <a:cubicBezTo>
                    <a:pt x="2815" y="4164"/>
                    <a:pt x="2926" y="4133"/>
                    <a:pt x="3024" y="4066"/>
                  </a:cubicBezTo>
                  <a:cubicBezTo>
                    <a:pt x="3286" y="3888"/>
                    <a:pt x="3352" y="3534"/>
                    <a:pt x="3175" y="3272"/>
                  </a:cubicBezTo>
                  <a:lnTo>
                    <a:pt x="1119" y="250"/>
                  </a:lnTo>
                  <a:cubicBezTo>
                    <a:pt x="1008" y="88"/>
                    <a:pt x="828" y="0"/>
                    <a:pt x="644" y="0"/>
                  </a:cubicBez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650;p55">
              <a:extLst>
                <a:ext uri="{FF2B5EF4-FFF2-40B4-BE49-F238E27FC236}">
                  <a16:creationId xmlns:a16="http://schemas.microsoft.com/office/drawing/2014/main" id="{1D6D1D23-870D-4CC2-AB33-64A6DF59D1A1}"/>
                </a:ext>
              </a:extLst>
            </p:cNvPr>
            <p:cNvSpPr/>
            <p:nvPr/>
          </p:nvSpPr>
          <p:spPr>
            <a:xfrm>
              <a:off x="8936956" y="1716189"/>
              <a:ext cx="194572" cy="45066"/>
            </a:xfrm>
            <a:custGeom>
              <a:avLst/>
              <a:gdLst/>
              <a:ahLst/>
              <a:cxnLst/>
              <a:rect l="l" t="t" r="r" b="b"/>
              <a:pathLst>
                <a:path w="3277" h="759" extrusionOk="0">
                  <a:moveTo>
                    <a:pt x="379" y="0"/>
                  </a:moveTo>
                  <a:cubicBezTo>
                    <a:pt x="170" y="0"/>
                    <a:pt x="1" y="169"/>
                    <a:pt x="1" y="378"/>
                  </a:cubicBezTo>
                  <a:cubicBezTo>
                    <a:pt x="1" y="591"/>
                    <a:pt x="170" y="759"/>
                    <a:pt x="379" y="759"/>
                  </a:cubicBezTo>
                  <a:lnTo>
                    <a:pt x="2899" y="759"/>
                  </a:lnTo>
                  <a:cubicBezTo>
                    <a:pt x="3108" y="759"/>
                    <a:pt x="3276" y="591"/>
                    <a:pt x="3276" y="378"/>
                  </a:cubicBezTo>
                  <a:cubicBezTo>
                    <a:pt x="3276" y="169"/>
                    <a:pt x="3108" y="0"/>
                    <a:pt x="2899" y="0"/>
                  </a:cubicBez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651;p55">
              <a:extLst>
                <a:ext uri="{FF2B5EF4-FFF2-40B4-BE49-F238E27FC236}">
                  <a16:creationId xmlns:a16="http://schemas.microsoft.com/office/drawing/2014/main" id="{A549360E-4AD8-42FC-9D3E-F8F25ABFB16D}"/>
                </a:ext>
              </a:extLst>
            </p:cNvPr>
            <p:cNvSpPr/>
            <p:nvPr/>
          </p:nvSpPr>
          <p:spPr>
            <a:xfrm>
              <a:off x="8546441" y="1525355"/>
              <a:ext cx="454931" cy="398525"/>
            </a:xfrm>
            <a:custGeom>
              <a:avLst/>
              <a:gdLst/>
              <a:ahLst/>
              <a:cxnLst/>
              <a:rect l="l" t="t" r="r" b="b"/>
              <a:pathLst>
                <a:path w="7662" h="6712" extrusionOk="0">
                  <a:moveTo>
                    <a:pt x="0" y="1"/>
                  </a:moveTo>
                  <a:lnTo>
                    <a:pt x="0" y="6712"/>
                  </a:lnTo>
                  <a:lnTo>
                    <a:pt x="7661" y="6712"/>
                  </a:lnTo>
                  <a:lnTo>
                    <a:pt x="7661" y="1"/>
                  </a:ln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652;p55">
              <a:extLst>
                <a:ext uri="{FF2B5EF4-FFF2-40B4-BE49-F238E27FC236}">
                  <a16:creationId xmlns:a16="http://schemas.microsoft.com/office/drawing/2014/main" id="{8477EE36-3DFE-46B0-8AAD-1693A9E2EAEF}"/>
                </a:ext>
              </a:extLst>
            </p:cNvPr>
            <p:cNvSpPr/>
            <p:nvPr/>
          </p:nvSpPr>
          <p:spPr>
            <a:xfrm>
              <a:off x="8592041" y="1565137"/>
              <a:ext cx="363731" cy="318963"/>
            </a:xfrm>
            <a:custGeom>
              <a:avLst/>
              <a:gdLst/>
              <a:ahLst/>
              <a:cxnLst/>
              <a:rect l="l" t="t" r="r" b="b"/>
              <a:pathLst>
                <a:path w="6126" h="5372" extrusionOk="0">
                  <a:moveTo>
                    <a:pt x="0" y="1"/>
                  </a:moveTo>
                  <a:lnTo>
                    <a:pt x="0" y="5371"/>
                  </a:lnTo>
                  <a:lnTo>
                    <a:pt x="6125" y="5371"/>
                  </a:lnTo>
                  <a:lnTo>
                    <a:pt x="6125" y="1"/>
                  </a:lnTo>
                  <a:close/>
                </a:path>
              </a:pathLst>
            </a:custGeom>
            <a:solidFill>
              <a:srgbClr val="A7C8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653;p55">
              <a:extLst>
                <a:ext uri="{FF2B5EF4-FFF2-40B4-BE49-F238E27FC236}">
                  <a16:creationId xmlns:a16="http://schemas.microsoft.com/office/drawing/2014/main" id="{EBEB0301-C21C-4581-85DE-4EB939F8BE9E}"/>
                </a:ext>
              </a:extLst>
            </p:cNvPr>
            <p:cNvSpPr/>
            <p:nvPr/>
          </p:nvSpPr>
          <p:spPr>
            <a:xfrm>
              <a:off x="8562650" y="1296877"/>
              <a:ext cx="183053" cy="48034"/>
            </a:xfrm>
            <a:custGeom>
              <a:avLst/>
              <a:gdLst/>
              <a:ahLst/>
              <a:cxnLst/>
              <a:rect l="l" t="t" r="r" b="b"/>
              <a:pathLst>
                <a:path w="3083" h="809" extrusionOk="0">
                  <a:moveTo>
                    <a:pt x="1636" y="1"/>
                  </a:moveTo>
                  <a:cubicBezTo>
                    <a:pt x="1575" y="1"/>
                    <a:pt x="1512" y="2"/>
                    <a:pt x="1450" y="5"/>
                  </a:cubicBezTo>
                  <a:cubicBezTo>
                    <a:pt x="1037" y="22"/>
                    <a:pt x="598" y="120"/>
                    <a:pt x="305" y="325"/>
                  </a:cubicBezTo>
                  <a:cubicBezTo>
                    <a:pt x="233" y="373"/>
                    <a:pt x="171" y="432"/>
                    <a:pt x="127" y="489"/>
                  </a:cubicBezTo>
                  <a:cubicBezTo>
                    <a:pt x="79" y="542"/>
                    <a:pt x="47" y="604"/>
                    <a:pt x="30" y="653"/>
                  </a:cubicBezTo>
                  <a:cubicBezTo>
                    <a:pt x="0" y="751"/>
                    <a:pt x="15" y="804"/>
                    <a:pt x="12" y="808"/>
                  </a:cubicBezTo>
                  <a:lnTo>
                    <a:pt x="12" y="808"/>
                  </a:lnTo>
                  <a:cubicBezTo>
                    <a:pt x="15" y="806"/>
                    <a:pt x="27" y="797"/>
                    <a:pt x="43" y="782"/>
                  </a:cubicBezTo>
                  <a:cubicBezTo>
                    <a:pt x="56" y="764"/>
                    <a:pt x="87" y="741"/>
                    <a:pt x="122" y="719"/>
                  </a:cubicBezTo>
                  <a:cubicBezTo>
                    <a:pt x="159" y="698"/>
                    <a:pt x="202" y="680"/>
                    <a:pt x="256" y="662"/>
                  </a:cubicBezTo>
                  <a:cubicBezTo>
                    <a:pt x="309" y="649"/>
                    <a:pt x="366" y="635"/>
                    <a:pt x="438" y="626"/>
                  </a:cubicBezTo>
                  <a:cubicBezTo>
                    <a:pt x="704" y="591"/>
                    <a:pt x="1085" y="591"/>
                    <a:pt x="1476" y="573"/>
                  </a:cubicBezTo>
                  <a:cubicBezTo>
                    <a:pt x="1867" y="555"/>
                    <a:pt x="2271" y="516"/>
                    <a:pt x="2577" y="444"/>
                  </a:cubicBezTo>
                  <a:cubicBezTo>
                    <a:pt x="2728" y="409"/>
                    <a:pt x="2857" y="373"/>
                    <a:pt x="2945" y="338"/>
                  </a:cubicBezTo>
                  <a:cubicBezTo>
                    <a:pt x="3039" y="303"/>
                    <a:pt x="3083" y="272"/>
                    <a:pt x="3083" y="272"/>
                  </a:cubicBezTo>
                  <a:cubicBezTo>
                    <a:pt x="3083" y="272"/>
                    <a:pt x="3029" y="254"/>
                    <a:pt x="2941" y="223"/>
                  </a:cubicBezTo>
                  <a:cubicBezTo>
                    <a:pt x="2853" y="196"/>
                    <a:pt x="2728" y="156"/>
                    <a:pt x="2577" y="116"/>
                  </a:cubicBezTo>
                  <a:cubicBezTo>
                    <a:pt x="2324" y="52"/>
                    <a:pt x="1990" y="1"/>
                    <a:pt x="1636" y="1"/>
                  </a:cubicBezTo>
                  <a:close/>
                  <a:moveTo>
                    <a:pt x="12" y="808"/>
                  </a:moveTo>
                  <a:cubicBezTo>
                    <a:pt x="12" y="808"/>
                    <a:pt x="12" y="809"/>
                    <a:pt x="12" y="809"/>
                  </a:cubicBezTo>
                  <a:cubicBezTo>
                    <a:pt x="12" y="809"/>
                    <a:pt x="12" y="808"/>
                    <a:pt x="12" y="808"/>
                  </a:cubicBezTo>
                  <a:close/>
                </a:path>
              </a:pathLst>
            </a:custGeom>
            <a:solidFill>
              <a:srgbClr val="435E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654;p55">
              <a:extLst>
                <a:ext uri="{FF2B5EF4-FFF2-40B4-BE49-F238E27FC236}">
                  <a16:creationId xmlns:a16="http://schemas.microsoft.com/office/drawing/2014/main" id="{56B30D05-342F-41E7-88D4-AAE9C87E6F74}"/>
                </a:ext>
              </a:extLst>
            </p:cNvPr>
            <p:cNvSpPr/>
            <p:nvPr/>
          </p:nvSpPr>
          <p:spPr>
            <a:xfrm>
              <a:off x="8328531" y="1401200"/>
              <a:ext cx="112813" cy="112931"/>
            </a:xfrm>
            <a:custGeom>
              <a:avLst/>
              <a:gdLst/>
              <a:ahLst/>
              <a:cxnLst/>
              <a:rect l="l" t="t" r="r" b="b"/>
              <a:pathLst>
                <a:path w="1900" h="1902" extrusionOk="0">
                  <a:moveTo>
                    <a:pt x="1900" y="1"/>
                  </a:moveTo>
                  <a:lnTo>
                    <a:pt x="1" y="1385"/>
                  </a:lnTo>
                  <a:lnTo>
                    <a:pt x="1" y="1901"/>
                  </a:lnTo>
                  <a:lnTo>
                    <a:pt x="1900" y="1741"/>
                  </a:lnTo>
                  <a:lnTo>
                    <a:pt x="1900" y="1"/>
                  </a:lnTo>
                  <a:close/>
                </a:path>
              </a:pathLst>
            </a:custGeom>
            <a:solidFill>
              <a:srgbClr val="6286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655;p55">
              <a:extLst>
                <a:ext uri="{FF2B5EF4-FFF2-40B4-BE49-F238E27FC236}">
                  <a16:creationId xmlns:a16="http://schemas.microsoft.com/office/drawing/2014/main" id="{021DB7FA-E662-4B0D-A7C3-A8DC5090AA64}"/>
                </a:ext>
              </a:extLst>
            </p:cNvPr>
            <p:cNvSpPr/>
            <p:nvPr/>
          </p:nvSpPr>
          <p:spPr>
            <a:xfrm>
              <a:off x="9106474" y="1401200"/>
              <a:ext cx="112813" cy="112931"/>
            </a:xfrm>
            <a:custGeom>
              <a:avLst/>
              <a:gdLst/>
              <a:ahLst/>
              <a:cxnLst/>
              <a:rect l="l" t="t" r="r" b="b"/>
              <a:pathLst>
                <a:path w="1900" h="1902" extrusionOk="0">
                  <a:moveTo>
                    <a:pt x="1" y="1"/>
                  </a:moveTo>
                  <a:lnTo>
                    <a:pt x="1" y="1741"/>
                  </a:lnTo>
                  <a:lnTo>
                    <a:pt x="1900" y="1901"/>
                  </a:lnTo>
                  <a:lnTo>
                    <a:pt x="1900" y="13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286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656;p55">
              <a:extLst>
                <a:ext uri="{FF2B5EF4-FFF2-40B4-BE49-F238E27FC236}">
                  <a16:creationId xmlns:a16="http://schemas.microsoft.com/office/drawing/2014/main" id="{B637198B-2C3E-4F5A-8EBE-FB679D0828FF}"/>
                </a:ext>
              </a:extLst>
            </p:cNvPr>
            <p:cNvSpPr/>
            <p:nvPr/>
          </p:nvSpPr>
          <p:spPr>
            <a:xfrm>
              <a:off x="8415754" y="1563058"/>
              <a:ext cx="39603" cy="716062"/>
            </a:xfrm>
            <a:custGeom>
              <a:avLst/>
              <a:gdLst/>
              <a:ahLst/>
              <a:cxnLst/>
              <a:rect l="l" t="t" r="r" b="b"/>
              <a:pathLst>
                <a:path w="667" h="12060" extrusionOk="0">
                  <a:moveTo>
                    <a:pt x="209" y="1"/>
                  </a:moveTo>
                  <a:cubicBezTo>
                    <a:pt x="93" y="1"/>
                    <a:pt x="1" y="97"/>
                    <a:pt x="5" y="214"/>
                  </a:cubicBezTo>
                  <a:lnTo>
                    <a:pt x="58" y="2774"/>
                  </a:lnTo>
                  <a:cubicBezTo>
                    <a:pt x="120" y="2659"/>
                    <a:pt x="244" y="2579"/>
                    <a:pt x="390" y="2579"/>
                  </a:cubicBezTo>
                  <a:lnTo>
                    <a:pt x="470" y="2579"/>
                  </a:lnTo>
                  <a:lnTo>
                    <a:pt x="422" y="204"/>
                  </a:lnTo>
                  <a:cubicBezTo>
                    <a:pt x="422" y="89"/>
                    <a:pt x="324" y="1"/>
                    <a:pt x="214" y="1"/>
                  </a:cubicBezTo>
                  <a:close/>
                  <a:moveTo>
                    <a:pt x="62" y="3156"/>
                  </a:moveTo>
                  <a:lnTo>
                    <a:pt x="244" y="11851"/>
                  </a:lnTo>
                  <a:cubicBezTo>
                    <a:pt x="249" y="11966"/>
                    <a:pt x="342" y="12060"/>
                    <a:pt x="458" y="12060"/>
                  </a:cubicBezTo>
                  <a:lnTo>
                    <a:pt x="462" y="12060"/>
                  </a:lnTo>
                  <a:cubicBezTo>
                    <a:pt x="577" y="12054"/>
                    <a:pt x="666" y="11958"/>
                    <a:pt x="666" y="11841"/>
                  </a:cubicBezTo>
                  <a:lnTo>
                    <a:pt x="599" y="8678"/>
                  </a:lnTo>
                  <a:cubicBezTo>
                    <a:pt x="577" y="8664"/>
                    <a:pt x="550" y="8651"/>
                    <a:pt x="529" y="8637"/>
                  </a:cubicBezTo>
                  <a:cubicBezTo>
                    <a:pt x="271" y="8459"/>
                    <a:pt x="200" y="8105"/>
                    <a:pt x="378" y="7843"/>
                  </a:cubicBezTo>
                  <a:lnTo>
                    <a:pt x="577" y="7554"/>
                  </a:lnTo>
                  <a:lnTo>
                    <a:pt x="488" y="3338"/>
                  </a:lnTo>
                  <a:lnTo>
                    <a:pt x="390" y="3338"/>
                  </a:lnTo>
                  <a:cubicBezTo>
                    <a:pt x="253" y="3338"/>
                    <a:pt x="129" y="3262"/>
                    <a:pt x="62" y="3156"/>
                  </a:cubicBezTo>
                  <a:close/>
                </a:path>
              </a:pathLst>
            </a:custGeom>
            <a:solidFill>
              <a:srgbClr val="6D9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657;p55">
              <a:extLst>
                <a:ext uri="{FF2B5EF4-FFF2-40B4-BE49-F238E27FC236}">
                  <a16:creationId xmlns:a16="http://schemas.microsoft.com/office/drawing/2014/main" id="{4F2C7671-2441-49D3-B4F8-46EC4F555BE7}"/>
                </a:ext>
              </a:extLst>
            </p:cNvPr>
            <p:cNvSpPr/>
            <p:nvPr/>
          </p:nvSpPr>
          <p:spPr>
            <a:xfrm>
              <a:off x="8427570" y="2011524"/>
              <a:ext cx="23809" cy="66797"/>
            </a:xfrm>
            <a:custGeom>
              <a:avLst/>
              <a:gdLst/>
              <a:ahLst/>
              <a:cxnLst/>
              <a:rect l="l" t="t" r="r" b="b"/>
              <a:pathLst>
                <a:path w="401" h="1125" extrusionOk="0">
                  <a:moveTo>
                    <a:pt x="378" y="1"/>
                  </a:moveTo>
                  <a:lnTo>
                    <a:pt x="179" y="290"/>
                  </a:lnTo>
                  <a:cubicBezTo>
                    <a:pt x="1" y="552"/>
                    <a:pt x="72" y="906"/>
                    <a:pt x="330" y="1084"/>
                  </a:cubicBezTo>
                  <a:cubicBezTo>
                    <a:pt x="351" y="1098"/>
                    <a:pt x="378" y="1111"/>
                    <a:pt x="400" y="1125"/>
                  </a:cubicBezTo>
                  <a:lnTo>
                    <a:pt x="378" y="1"/>
                  </a:lnTo>
                  <a:close/>
                </a:path>
              </a:pathLst>
            </a:custGeom>
            <a:solidFill>
              <a:srgbClr val="6D9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658;p55">
              <a:extLst>
                <a:ext uri="{FF2B5EF4-FFF2-40B4-BE49-F238E27FC236}">
                  <a16:creationId xmlns:a16="http://schemas.microsoft.com/office/drawing/2014/main" id="{75D44F1C-84F4-4CCC-9F3E-3A9919B166BF}"/>
                </a:ext>
              </a:extLst>
            </p:cNvPr>
            <p:cNvSpPr/>
            <p:nvPr/>
          </p:nvSpPr>
          <p:spPr>
            <a:xfrm>
              <a:off x="8419198" y="1716189"/>
              <a:ext cx="25591" cy="45066"/>
            </a:xfrm>
            <a:custGeom>
              <a:avLst/>
              <a:gdLst/>
              <a:ahLst/>
              <a:cxnLst/>
              <a:rect l="l" t="t" r="r" b="b"/>
              <a:pathLst>
                <a:path w="431" h="759" extrusionOk="0">
                  <a:moveTo>
                    <a:pt x="332" y="0"/>
                  </a:moveTo>
                  <a:cubicBezTo>
                    <a:pt x="186" y="0"/>
                    <a:pt x="62" y="80"/>
                    <a:pt x="0" y="195"/>
                  </a:cubicBezTo>
                  <a:lnTo>
                    <a:pt x="4" y="577"/>
                  </a:lnTo>
                  <a:cubicBezTo>
                    <a:pt x="71" y="683"/>
                    <a:pt x="195" y="759"/>
                    <a:pt x="332" y="759"/>
                  </a:cubicBezTo>
                  <a:lnTo>
                    <a:pt x="430" y="759"/>
                  </a:lnTo>
                  <a:lnTo>
                    <a:pt x="412" y="0"/>
                  </a:lnTo>
                  <a:close/>
                </a:path>
              </a:pathLst>
            </a:custGeom>
            <a:solidFill>
              <a:srgbClr val="6D9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659;p55">
              <a:extLst>
                <a:ext uri="{FF2B5EF4-FFF2-40B4-BE49-F238E27FC236}">
                  <a16:creationId xmlns:a16="http://schemas.microsoft.com/office/drawing/2014/main" id="{8C0659F9-0069-43C5-9155-84D3AE657F03}"/>
                </a:ext>
              </a:extLst>
            </p:cNvPr>
            <p:cNvSpPr/>
            <p:nvPr/>
          </p:nvSpPr>
          <p:spPr>
            <a:xfrm>
              <a:off x="9092521" y="1563058"/>
              <a:ext cx="39544" cy="716062"/>
            </a:xfrm>
            <a:custGeom>
              <a:avLst/>
              <a:gdLst/>
              <a:ahLst/>
              <a:cxnLst/>
              <a:rect l="l" t="t" r="r" b="b"/>
              <a:pathLst>
                <a:path w="666" h="12060" extrusionOk="0">
                  <a:moveTo>
                    <a:pt x="453" y="1"/>
                  </a:moveTo>
                  <a:cubicBezTo>
                    <a:pt x="342" y="1"/>
                    <a:pt x="244" y="89"/>
                    <a:pt x="244" y="204"/>
                  </a:cubicBezTo>
                  <a:lnTo>
                    <a:pt x="195" y="2579"/>
                  </a:lnTo>
                  <a:lnTo>
                    <a:pt x="279" y="2579"/>
                  </a:lnTo>
                  <a:cubicBezTo>
                    <a:pt x="422" y="2579"/>
                    <a:pt x="546" y="2659"/>
                    <a:pt x="609" y="2774"/>
                  </a:cubicBezTo>
                  <a:lnTo>
                    <a:pt x="662" y="214"/>
                  </a:lnTo>
                  <a:cubicBezTo>
                    <a:pt x="666" y="97"/>
                    <a:pt x="572" y="1"/>
                    <a:pt x="457" y="1"/>
                  </a:cubicBezTo>
                  <a:close/>
                  <a:moveTo>
                    <a:pt x="603" y="3156"/>
                  </a:moveTo>
                  <a:lnTo>
                    <a:pt x="603" y="3156"/>
                  </a:lnTo>
                  <a:cubicBezTo>
                    <a:pt x="537" y="3262"/>
                    <a:pt x="413" y="3338"/>
                    <a:pt x="279" y="3338"/>
                  </a:cubicBezTo>
                  <a:lnTo>
                    <a:pt x="177" y="3338"/>
                  </a:lnTo>
                  <a:lnTo>
                    <a:pt x="89" y="7554"/>
                  </a:lnTo>
                  <a:lnTo>
                    <a:pt x="289" y="7843"/>
                  </a:lnTo>
                  <a:cubicBezTo>
                    <a:pt x="466" y="8105"/>
                    <a:pt x="400" y="8459"/>
                    <a:pt x="138" y="8637"/>
                  </a:cubicBezTo>
                  <a:cubicBezTo>
                    <a:pt x="115" y="8651"/>
                    <a:pt x="89" y="8664"/>
                    <a:pt x="66" y="8678"/>
                  </a:cubicBezTo>
                  <a:lnTo>
                    <a:pt x="0" y="11841"/>
                  </a:lnTo>
                  <a:cubicBezTo>
                    <a:pt x="0" y="11958"/>
                    <a:pt x="89" y="12054"/>
                    <a:pt x="204" y="12060"/>
                  </a:cubicBezTo>
                  <a:lnTo>
                    <a:pt x="209" y="12060"/>
                  </a:lnTo>
                  <a:cubicBezTo>
                    <a:pt x="324" y="12060"/>
                    <a:pt x="417" y="11966"/>
                    <a:pt x="422" y="11851"/>
                  </a:cubicBezTo>
                  <a:lnTo>
                    <a:pt x="603" y="3156"/>
                  </a:lnTo>
                  <a:close/>
                </a:path>
              </a:pathLst>
            </a:custGeom>
            <a:solidFill>
              <a:srgbClr val="6D9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660;p55">
              <a:extLst>
                <a:ext uri="{FF2B5EF4-FFF2-40B4-BE49-F238E27FC236}">
                  <a16:creationId xmlns:a16="http://schemas.microsoft.com/office/drawing/2014/main" id="{85834532-6F1E-41AB-9DD0-D3BEDC093C7C}"/>
                </a:ext>
              </a:extLst>
            </p:cNvPr>
            <p:cNvSpPr/>
            <p:nvPr/>
          </p:nvSpPr>
          <p:spPr>
            <a:xfrm>
              <a:off x="9096440" y="2011524"/>
              <a:ext cx="23750" cy="66797"/>
            </a:xfrm>
            <a:custGeom>
              <a:avLst/>
              <a:gdLst/>
              <a:ahLst/>
              <a:cxnLst/>
              <a:rect l="l" t="t" r="r" b="b"/>
              <a:pathLst>
                <a:path w="400" h="1125" extrusionOk="0">
                  <a:moveTo>
                    <a:pt x="23" y="1"/>
                  </a:moveTo>
                  <a:lnTo>
                    <a:pt x="0" y="1125"/>
                  </a:lnTo>
                  <a:cubicBezTo>
                    <a:pt x="23" y="1111"/>
                    <a:pt x="49" y="1098"/>
                    <a:pt x="72" y="1084"/>
                  </a:cubicBezTo>
                  <a:cubicBezTo>
                    <a:pt x="334" y="906"/>
                    <a:pt x="400" y="552"/>
                    <a:pt x="223" y="290"/>
                  </a:cubicBezTo>
                  <a:lnTo>
                    <a:pt x="23" y="1"/>
                  </a:lnTo>
                  <a:close/>
                </a:path>
              </a:pathLst>
            </a:custGeom>
            <a:solidFill>
              <a:srgbClr val="6D9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661;p55">
              <a:extLst>
                <a:ext uri="{FF2B5EF4-FFF2-40B4-BE49-F238E27FC236}">
                  <a16:creationId xmlns:a16="http://schemas.microsoft.com/office/drawing/2014/main" id="{D2578CA7-19BF-485A-9244-A7802BF3C601}"/>
                </a:ext>
              </a:extLst>
            </p:cNvPr>
            <p:cNvSpPr/>
            <p:nvPr/>
          </p:nvSpPr>
          <p:spPr>
            <a:xfrm>
              <a:off x="9103030" y="1716189"/>
              <a:ext cx="25650" cy="45066"/>
            </a:xfrm>
            <a:custGeom>
              <a:avLst/>
              <a:gdLst/>
              <a:ahLst/>
              <a:cxnLst/>
              <a:rect l="l" t="t" r="r" b="b"/>
              <a:pathLst>
                <a:path w="432" h="759" extrusionOk="0">
                  <a:moveTo>
                    <a:pt x="18" y="0"/>
                  </a:moveTo>
                  <a:lnTo>
                    <a:pt x="0" y="759"/>
                  </a:lnTo>
                  <a:lnTo>
                    <a:pt x="102" y="759"/>
                  </a:lnTo>
                  <a:cubicBezTo>
                    <a:pt x="236" y="759"/>
                    <a:pt x="360" y="683"/>
                    <a:pt x="426" y="577"/>
                  </a:cubicBezTo>
                  <a:lnTo>
                    <a:pt x="432" y="195"/>
                  </a:lnTo>
                  <a:cubicBezTo>
                    <a:pt x="369" y="80"/>
                    <a:pt x="245" y="0"/>
                    <a:pt x="102" y="0"/>
                  </a:cubicBezTo>
                  <a:close/>
                </a:path>
              </a:pathLst>
            </a:custGeom>
            <a:solidFill>
              <a:srgbClr val="6D9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662;p55">
              <a:extLst>
                <a:ext uri="{FF2B5EF4-FFF2-40B4-BE49-F238E27FC236}">
                  <a16:creationId xmlns:a16="http://schemas.microsoft.com/office/drawing/2014/main" id="{5CB35DC5-553A-4C52-93C7-EE51EED5E342}"/>
                </a:ext>
              </a:extLst>
            </p:cNvPr>
            <p:cNvSpPr/>
            <p:nvPr/>
          </p:nvSpPr>
          <p:spPr>
            <a:xfrm>
              <a:off x="8363326" y="585912"/>
              <a:ext cx="139175" cy="126053"/>
            </a:xfrm>
            <a:custGeom>
              <a:avLst/>
              <a:gdLst/>
              <a:ahLst/>
              <a:cxnLst/>
              <a:rect l="l" t="t" r="r" b="b"/>
              <a:pathLst>
                <a:path w="2344" h="2123" extrusionOk="0">
                  <a:moveTo>
                    <a:pt x="1799" y="0"/>
                  </a:moveTo>
                  <a:cubicBezTo>
                    <a:pt x="1478" y="0"/>
                    <a:pt x="1071" y="426"/>
                    <a:pt x="816" y="652"/>
                  </a:cubicBezTo>
                  <a:cubicBezTo>
                    <a:pt x="378" y="1043"/>
                    <a:pt x="0" y="1553"/>
                    <a:pt x="470" y="1971"/>
                  </a:cubicBezTo>
                  <a:cubicBezTo>
                    <a:pt x="592" y="2078"/>
                    <a:pt x="714" y="2123"/>
                    <a:pt x="833" y="2123"/>
                  </a:cubicBezTo>
                  <a:cubicBezTo>
                    <a:pt x="1277" y="2123"/>
                    <a:pt x="1682" y="1493"/>
                    <a:pt x="1913" y="1088"/>
                  </a:cubicBezTo>
                  <a:cubicBezTo>
                    <a:pt x="2126" y="719"/>
                    <a:pt x="2344" y="369"/>
                    <a:pt x="2011" y="80"/>
                  </a:cubicBezTo>
                  <a:cubicBezTo>
                    <a:pt x="1947" y="24"/>
                    <a:pt x="1875" y="0"/>
                    <a:pt x="1799" y="0"/>
                  </a:cubicBezTo>
                  <a:close/>
                </a:path>
              </a:pathLst>
            </a:custGeom>
            <a:solidFill>
              <a:srgbClr val="D28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663;p55">
              <a:extLst>
                <a:ext uri="{FF2B5EF4-FFF2-40B4-BE49-F238E27FC236}">
                  <a16:creationId xmlns:a16="http://schemas.microsoft.com/office/drawing/2014/main" id="{3F85C46A-7775-44B7-A126-232B0E19AA8E}"/>
                </a:ext>
              </a:extLst>
            </p:cNvPr>
            <p:cNvSpPr/>
            <p:nvPr/>
          </p:nvSpPr>
          <p:spPr>
            <a:xfrm>
              <a:off x="8384879" y="614115"/>
              <a:ext cx="76772" cy="69469"/>
            </a:xfrm>
            <a:custGeom>
              <a:avLst/>
              <a:gdLst/>
              <a:ahLst/>
              <a:cxnLst/>
              <a:rect l="l" t="t" r="r" b="b"/>
              <a:pathLst>
                <a:path w="1293" h="1170" extrusionOk="0">
                  <a:moveTo>
                    <a:pt x="994" y="1"/>
                  </a:moveTo>
                  <a:cubicBezTo>
                    <a:pt x="816" y="1"/>
                    <a:pt x="594" y="237"/>
                    <a:pt x="453" y="359"/>
                  </a:cubicBezTo>
                  <a:cubicBezTo>
                    <a:pt x="210" y="576"/>
                    <a:pt x="1" y="857"/>
                    <a:pt x="263" y="1087"/>
                  </a:cubicBezTo>
                  <a:cubicBezTo>
                    <a:pt x="329" y="1145"/>
                    <a:pt x="396" y="1169"/>
                    <a:pt x="461" y="1169"/>
                  </a:cubicBezTo>
                  <a:cubicBezTo>
                    <a:pt x="704" y="1169"/>
                    <a:pt x="928" y="823"/>
                    <a:pt x="1057" y="599"/>
                  </a:cubicBezTo>
                  <a:cubicBezTo>
                    <a:pt x="1172" y="400"/>
                    <a:pt x="1293" y="204"/>
                    <a:pt x="1111" y="44"/>
                  </a:cubicBezTo>
                  <a:cubicBezTo>
                    <a:pt x="1075" y="14"/>
                    <a:pt x="1036" y="1"/>
                    <a:pt x="994" y="1"/>
                  </a:cubicBezTo>
                  <a:close/>
                </a:path>
              </a:pathLst>
            </a:custGeom>
            <a:solidFill>
              <a:srgbClr val="D8A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664;p55">
              <a:extLst>
                <a:ext uri="{FF2B5EF4-FFF2-40B4-BE49-F238E27FC236}">
                  <a16:creationId xmlns:a16="http://schemas.microsoft.com/office/drawing/2014/main" id="{E06C1696-8FE4-4504-BEA7-8F8FADCB3648}"/>
                </a:ext>
              </a:extLst>
            </p:cNvPr>
            <p:cNvSpPr/>
            <p:nvPr/>
          </p:nvSpPr>
          <p:spPr>
            <a:xfrm>
              <a:off x="9045317" y="585912"/>
              <a:ext cx="139234" cy="126053"/>
            </a:xfrm>
            <a:custGeom>
              <a:avLst/>
              <a:gdLst/>
              <a:ahLst/>
              <a:cxnLst/>
              <a:rect l="l" t="t" r="r" b="b"/>
              <a:pathLst>
                <a:path w="2345" h="2123" extrusionOk="0">
                  <a:moveTo>
                    <a:pt x="546" y="0"/>
                  </a:moveTo>
                  <a:cubicBezTo>
                    <a:pt x="470" y="0"/>
                    <a:pt x="398" y="24"/>
                    <a:pt x="333" y="80"/>
                  </a:cubicBezTo>
                  <a:cubicBezTo>
                    <a:pt x="1" y="369"/>
                    <a:pt x="218" y="719"/>
                    <a:pt x="431" y="1088"/>
                  </a:cubicBezTo>
                  <a:cubicBezTo>
                    <a:pt x="662" y="1493"/>
                    <a:pt x="1067" y="2123"/>
                    <a:pt x="1511" y="2123"/>
                  </a:cubicBezTo>
                  <a:cubicBezTo>
                    <a:pt x="1630" y="2123"/>
                    <a:pt x="1751" y="2078"/>
                    <a:pt x="1873" y="1971"/>
                  </a:cubicBezTo>
                  <a:cubicBezTo>
                    <a:pt x="2344" y="1553"/>
                    <a:pt x="1967" y="1043"/>
                    <a:pt x="1527" y="652"/>
                  </a:cubicBezTo>
                  <a:cubicBezTo>
                    <a:pt x="1272" y="426"/>
                    <a:pt x="869" y="0"/>
                    <a:pt x="546" y="0"/>
                  </a:cubicBezTo>
                  <a:close/>
                </a:path>
              </a:pathLst>
            </a:custGeom>
            <a:solidFill>
              <a:srgbClr val="D28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665;p55">
              <a:extLst>
                <a:ext uri="{FF2B5EF4-FFF2-40B4-BE49-F238E27FC236}">
                  <a16:creationId xmlns:a16="http://schemas.microsoft.com/office/drawing/2014/main" id="{5F627D0C-DA2D-4A6B-813F-6FF9092F611C}"/>
                </a:ext>
              </a:extLst>
            </p:cNvPr>
            <p:cNvSpPr/>
            <p:nvPr/>
          </p:nvSpPr>
          <p:spPr>
            <a:xfrm>
              <a:off x="9086168" y="614115"/>
              <a:ext cx="76713" cy="69469"/>
            </a:xfrm>
            <a:custGeom>
              <a:avLst/>
              <a:gdLst/>
              <a:ahLst/>
              <a:cxnLst/>
              <a:rect l="l" t="t" r="r" b="b"/>
              <a:pathLst>
                <a:path w="1292" h="1170" extrusionOk="0">
                  <a:moveTo>
                    <a:pt x="299" y="1"/>
                  </a:moveTo>
                  <a:cubicBezTo>
                    <a:pt x="258" y="1"/>
                    <a:pt x="218" y="14"/>
                    <a:pt x="183" y="44"/>
                  </a:cubicBezTo>
                  <a:cubicBezTo>
                    <a:pt x="1" y="204"/>
                    <a:pt x="120" y="400"/>
                    <a:pt x="236" y="599"/>
                  </a:cubicBezTo>
                  <a:cubicBezTo>
                    <a:pt x="366" y="823"/>
                    <a:pt x="589" y="1169"/>
                    <a:pt x="833" y="1169"/>
                  </a:cubicBezTo>
                  <a:cubicBezTo>
                    <a:pt x="897" y="1169"/>
                    <a:pt x="964" y="1145"/>
                    <a:pt x="1030" y="1087"/>
                  </a:cubicBezTo>
                  <a:cubicBezTo>
                    <a:pt x="1292" y="857"/>
                    <a:pt x="1083" y="576"/>
                    <a:pt x="839" y="359"/>
                  </a:cubicBezTo>
                  <a:cubicBezTo>
                    <a:pt x="699" y="237"/>
                    <a:pt x="478" y="1"/>
                    <a:pt x="299" y="1"/>
                  </a:cubicBezTo>
                  <a:close/>
                </a:path>
              </a:pathLst>
            </a:custGeom>
            <a:solidFill>
              <a:srgbClr val="D8A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666;p55">
              <a:extLst>
                <a:ext uri="{FF2B5EF4-FFF2-40B4-BE49-F238E27FC236}">
                  <a16:creationId xmlns:a16="http://schemas.microsoft.com/office/drawing/2014/main" id="{70E9DDA8-5099-448C-A925-B6AA09485204}"/>
                </a:ext>
              </a:extLst>
            </p:cNvPr>
            <p:cNvSpPr/>
            <p:nvPr/>
          </p:nvSpPr>
          <p:spPr>
            <a:xfrm>
              <a:off x="7519475" y="2438495"/>
              <a:ext cx="62463" cy="111566"/>
            </a:xfrm>
            <a:custGeom>
              <a:avLst/>
              <a:gdLst/>
              <a:ahLst/>
              <a:cxnLst/>
              <a:rect l="l" t="t" r="r" b="b"/>
              <a:pathLst>
                <a:path w="1052" h="1879" extrusionOk="0">
                  <a:moveTo>
                    <a:pt x="525" y="0"/>
                  </a:moveTo>
                  <a:cubicBezTo>
                    <a:pt x="236" y="0"/>
                    <a:pt x="0" y="236"/>
                    <a:pt x="0" y="524"/>
                  </a:cubicBezTo>
                  <a:lnTo>
                    <a:pt x="0" y="1354"/>
                  </a:lnTo>
                  <a:cubicBezTo>
                    <a:pt x="0" y="1643"/>
                    <a:pt x="236" y="1878"/>
                    <a:pt x="525" y="1878"/>
                  </a:cubicBezTo>
                  <a:cubicBezTo>
                    <a:pt x="818" y="1878"/>
                    <a:pt x="1052" y="1643"/>
                    <a:pt x="1052" y="1354"/>
                  </a:cubicBezTo>
                  <a:lnTo>
                    <a:pt x="1052" y="524"/>
                  </a:lnTo>
                  <a:cubicBezTo>
                    <a:pt x="1052" y="236"/>
                    <a:pt x="818" y="0"/>
                    <a:pt x="525" y="0"/>
                  </a:cubicBezTo>
                  <a:close/>
                </a:path>
              </a:pathLst>
            </a:custGeom>
            <a:solidFill>
              <a:srgbClr val="B93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667;p55">
              <a:extLst>
                <a:ext uri="{FF2B5EF4-FFF2-40B4-BE49-F238E27FC236}">
                  <a16:creationId xmlns:a16="http://schemas.microsoft.com/office/drawing/2014/main" id="{7131431F-BF94-453F-B8AA-CA557432CFF8}"/>
                </a:ext>
              </a:extLst>
            </p:cNvPr>
            <p:cNvSpPr/>
            <p:nvPr/>
          </p:nvSpPr>
          <p:spPr>
            <a:xfrm>
              <a:off x="6971852" y="2438495"/>
              <a:ext cx="62284" cy="111566"/>
            </a:xfrm>
            <a:custGeom>
              <a:avLst/>
              <a:gdLst/>
              <a:ahLst/>
              <a:cxnLst/>
              <a:rect l="l" t="t" r="r" b="b"/>
              <a:pathLst>
                <a:path w="1049" h="1879" extrusionOk="0">
                  <a:moveTo>
                    <a:pt x="524" y="0"/>
                  </a:moveTo>
                  <a:cubicBezTo>
                    <a:pt x="235" y="0"/>
                    <a:pt x="1" y="236"/>
                    <a:pt x="1" y="524"/>
                  </a:cubicBezTo>
                  <a:lnTo>
                    <a:pt x="1" y="1354"/>
                  </a:lnTo>
                  <a:cubicBezTo>
                    <a:pt x="1" y="1643"/>
                    <a:pt x="235" y="1878"/>
                    <a:pt x="524" y="1878"/>
                  </a:cubicBezTo>
                  <a:cubicBezTo>
                    <a:pt x="813" y="1878"/>
                    <a:pt x="1048" y="1643"/>
                    <a:pt x="1048" y="1354"/>
                  </a:cubicBezTo>
                  <a:lnTo>
                    <a:pt x="1048" y="524"/>
                  </a:lnTo>
                  <a:cubicBezTo>
                    <a:pt x="1048" y="236"/>
                    <a:pt x="813" y="0"/>
                    <a:pt x="524" y="0"/>
                  </a:cubicBezTo>
                  <a:close/>
                </a:path>
              </a:pathLst>
            </a:custGeom>
            <a:solidFill>
              <a:srgbClr val="B93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668;p55">
              <a:extLst>
                <a:ext uri="{FF2B5EF4-FFF2-40B4-BE49-F238E27FC236}">
                  <a16:creationId xmlns:a16="http://schemas.microsoft.com/office/drawing/2014/main" id="{C7D04E92-1636-47B2-A079-66C6ABDB023F}"/>
                </a:ext>
              </a:extLst>
            </p:cNvPr>
            <p:cNvSpPr/>
            <p:nvPr/>
          </p:nvSpPr>
          <p:spPr>
            <a:xfrm>
              <a:off x="7638346" y="1951198"/>
              <a:ext cx="106459" cy="365572"/>
            </a:xfrm>
            <a:custGeom>
              <a:avLst/>
              <a:gdLst/>
              <a:ahLst/>
              <a:cxnLst/>
              <a:rect l="l" t="t" r="r" b="b"/>
              <a:pathLst>
                <a:path w="1793" h="6157" extrusionOk="0">
                  <a:moveTo>
                    <a:pt x="897" y="1"/>
                  </a:moveTo>
                  <a:cubicBezTo>
                    <a:pt x="399" y="1"/>
                    <a:pt x="0" y="396"/>
                    <a:pt x="0" y="889"/>
                  </a:cubicBezTo>
                  <a:lnTo>
                    <a:pt x="0" y="5265"/>
                  </a:lnTo>
                  <a:cubicBezTo>
                    <a:pt x="0" y="5757"/>
                    <a:pt x="399" y="6157"/>
                    <a:pt x="897" y="6157"/>
                  </a:cubicBezTo>
                  <a:cubicBezTo>
                    <a:pt x="1393" y="6157"/>
                    <a:pt x="1793" y="5757"/>
                    <a:pt x="1793" y="5265"/>
                  </a:cubicBezTo>
                  <a:lnTo>
                    <a:pt x="1793" y="889"/>
                  </a:lnTo>
                  <a:cubicBezTo>
                    <a:pt x="1793" y="396"/>
                    <a:pt x="1393" y="1"/>
                    <a:pt x="897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669;p55">
              <a:extLst>
                <a:ext uri="{FF2B5EF4-FFF2-40B4-BE49-F238E27FC236}">
                  <a16:creationId xmlns:a16="http://schemas.microsoft.com/office/drawing/2014/main" id="{FB73802C-42D0-4A9E-83D2-2A6BEBB9B03C}"/>
                </a:ext>
              </a:extLst>
            </p:cNvPr>
            <p:cNvSpPr/>
            <p:nvPr/>
          </p:nvSpPr>
          <p:spPr>
            <a:xfrm>
              <a:off x="7638346" y="1015139"/>
              <a:ext cx="106459" cy="365572"/>
            </a:xfrm>
            <a:custGeom>
              <a:avLst/>
              <a:gdLst/>
              <a:ahLst/>
              <a:cxnLst/>
              <a:rect l="l" t="t" r="r" b="b"/>
              <a:pathLst>
                <a:path w="1793" h="6157" extrusionOk="0">
                  <a:moveTo>
                    <a:pt x="897" y="1"/>
                  </a:moveTo>
                  <a:cubicBezTo>
                    <a:pt x="399" y="1"/>
                    <a:pt x="0" y="400"/>
                    <a:pt x="0" y="889"/>
                  </a:cubicBezTo>
                  <a:lnTo>
                    <a:pt x="0" y="5265"/>
                  </a:lnTo>
                  <a:cubicBezTo>
                    <a:pt x="0" y="5757"/>
                    <a:pt x="399" y="6156"/>
                    <a:pt x="897" y="6156"/>
                  </a:cubicBezTo>
                  <a:cubicBezTo>
                    <a:pt x="1393" y="6156"/>
                    <a:pt x="1793" y="5757"/>
                    <a:pt x="1793" y="5265"/>
                  </a:cubicBezTo>
                  <a:lnTo>
                    <a:pt x="1793" y="889"/>
                  </a:lnTo>
                  <a:cubicBezTo>
                    <a:pt x="1793" y="400"/>
                    <a:pt x="1393" y="1"/>
                    <a:pt x="897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670;p55">
              <a:extLst>
                <a:ext uri="{FF2B5EF4-FFF2-40B4-BE49-F238E27FC236}">
                  <a16:creationId xmlns:a16="http://schemas.microsoft.com/office/drawing/2014/main" id="{A0573203-19E6-431F-ABA0-F0A51D021A60}"/>
                </a:ext>
              </a:extLst>
            </p:cNvPr>
            <p:cNvSpPr/>
            <p:nvPr/>
          </p:nvSpPr>
          <p:spPr>
            <a:xfrm>
              <a:off x="6808687" y="1951198"/>
              <a:ext cx="106578" cy="365572"/>
            </a:xfrm>
            <a:custGeom>
              <a:avLst/>
              <a:gdLst/>
              <a:ahLst/>
              <a:cxnLst/>
              <a:rect l="l" t="t" r="r" b="b"/>
              <a:pathLst>
                <a:path w="1795" h="6157" extrusionOk="0">
                  <a:moveTo>
                    <a:pt x="898" y="1"/>
                  </a:moveTo>
                  <a:cubicBezTo>
                    <a:pt x="405" y="1"/>
                    <a:pt x="1" y="396"/>
                    <a:pt x="1" y="889"/>
                  </a:cubicBezTo>
                  <a:lnTo>
                    <a:pt x="1" y="5265"/>
                  </a:lnTo>
                  <a:cubicBezTo>
                    <a:pt x="1" y="5757"/>
                    <a:pt x="405" y="6157"/>
                    <a:pt x="898" y="6157"/>
                  </a:cubicBezTo>
                  <a:cubicBezTo>
                    <a:pt x="1395" y="6157"/>
                    <a:pt x="1794" y="5757"/>
                    <a:pt x="1794" y="5265"/>
                  </a:cubicBezTo>
                  <a:lnTo>
                    <a:pt x="1794" y="889"/>
                  </a:lnTo>
                  <a:cubicBezTo>
                    <a:pt x="1794" y="396"/>
                    <a:pt x="1395" y="1"/>
                    <a:pt x="898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671;p55">
              <a:extLst>
                <a:ext uri="{FF2B5EF4-FFF2-40B4-BE49-F238E27FC236}">
                  <a16:creationId xmlns:a16="http://schemas.microsoft.com/office/drawing/2014/main" id="{F4427D6D-0FE0-462D-B8CC-8566F0447E55}"/>
                </a:ext>
              </a:extLst>
            </p:cNvPr>
            <p:cNvSpPr/>
            <p:nvPr/>
          </p:nvSpPr>
          <p:spPr>
            <a:xfrm>
              <a:off x="6808687" y="1015139"/>
              <a:ext cx="106578" cy="365572"/>
            </a:xfrm>
            <a:custGeom>
              <a:avLst/>
              <a:gdLst/>
              <a:ahLst/>
              <a:cxnLst/>
              <a:rect l="l" t="t" r="r" b="b"/>
              <a:pathLst>
                <a:path w="1795" h="6157" extrusionOk="0">
                  <a:moveTo>
                    <a:pt x="898" y="1"/>
                  </a:moveTo>
                  <a:cubicBezTo>
                    <a:pt x="405" y="1"/>
                    <a:pt x="1" y="400"/>
                    <a:pt x="1" y="889"/>
                  </a:cubicBezTo>
                  <a:lnTo>
                    <a:pt x="1" y="5265"/>
                  </a:lnTo>
                  <a:cubicBezTo>
                    <a:pt x="1" y="5757"/>
                    <a:pt x="405" y="6156"/>
                    <a:pt x="898" y="6156"/>
                  </a:cubicBezTo>
                  <a:cubicBezTo>
                    <a:pt x="1395" y="6156"/>
                    <a:pt x="1794" y="5757"/>
                    <a:pt x="1794" y="5265"/>
                  </a:cubicBezTo>
                  <a:lnTo>
                    <a:pt x="1794" y="889"/>
                  </a:lnTo>
                  <a:cubicBezTo>
                    <a:pt x="1794" y="400"/>
                    <a:pt x="1395" y="1"/>
                    <a:pt x="898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672;p55">
              <a:extLst>
                <a:ext uri="{FF2B5EF4-FFF2-40B4-BE49-F238E27FC236}">
                  <a16:creationId xmlns:a16="http://schemas.microsoft.com/office/drawing/2014/main" id="{2E5E0876-5A30-4DFA-9818-5D555121FE87}"/>
                </a:ext>
              </a:extLst>
            </p:cNvPr>
            <p:cNvSpPr/>
            <p:nvPr/>
          </p:nvSpPr>
          <p:spPr>
            <a:xfrm>
              <a:off x="6841878" y="522914"/>
              <a:ext cx="870022" cy="2019938"/>
            </a:xfrm>
            <a:custGeom>
              <a:avLst/>
              <a:gdLst/>
              <a:ahLst/>
              <a:cxnLst/>
              <a:rect l="l" t="t" r="r" b="b"/>
              <a:pathLst>
                <a:path w="14653" h="34020" extrusionOk="0">
                  <a:moveTo>
                    <a:pt x="7324" y="0"/>
                  </a:moveTo>
                  <a:cubicBezTo>
                    <a:pt x="3282" y="0"/>
                    <a:pt x="1" y="2139"/>
                    <a:pt x="1" y="6183"/>
                  </a:cubicBezTo>
                  <a:lnTo>
                    <a:pt x="1" y="29400"/>
                  </a:lnTo>
                  <a:cubicBezTo>
                    <a:pt x="1" y="33443"/>
                    <a:pt x="3282" y="34020"/>
                    <a:pt x="7324" y="34020"/>
                  </a:cubicBezTo>
                  <a:cubicBezTo>
                    <a:pt x="11372" y="34020"/>
                    <a:pt x="14653" y="33443"/>
                    <a:pt x="14653" y="29400"/>
                  </a:cubicBezTo>
                  <a:lnTo>
                    <a:pt x="14653" y="6183"/>
                  </a:lnTo>
                  <a:cubicBezTo>
                    <a:pt x="14653" y="2139"/>
                    <a:pt x="11372" y="0"/>
                    <a:pt x="7324" y="0"/>
                  </a:cubicBezTo>
                  <a:close/>
                </a:path>
              </a:pathLst>
            </a:custGeom>
            <a:solidFill>
              <a:srgbClr val="589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673;p55">
              <a:extLst>
                <a:ext uri="{FF2B5EF4-FFF2-40B4-BE49-F238E27FC236}">
                  <a16:creationId xmlns:a16="http://schemas.microsoft.com/office/drawing/2014/main" id="{F409EB91-8CE8-4420-A367-35A0BC394057}"/>
                </a:ext>
              </a:extLst>
            </p:cNvPr>
            <p:cNvSpPr/>
            <p:nvPr/>
          </p:nvSpPr>
          <p:spPr>
            <a:xfrm>
              <a:off x="6963658" y="580093"/>
              <a:ext cx="626169" cy="271463"/>
            </a:xfrm>
            <a:custGeom>
              <a:avLst/>
              <a:gdLst/>
              <a:ahLst/>
              <a:cxnLst/>
              <a:rect l="l" t="t" r="r" b="b"/>
              <a:pathLst>
                <a:path w="10546" h="4572" extrusionOk="0">
                  <a:moveTo>
                    <a:pt x="5273" y="0"/>
                  </a:moveTo>
                  <a:cubicBezTo>
                    <a:pt x="2411" y="0"/>
                    <a:pt x="80" y="1491"/>
                    <a:pt x="0" y="4310"/>
                  </a:cubicBezTo>
                  <a:lnTo>
                    <a:pt x="112" y="4572"/>
                  </a:lnTo>
                  <a:cubicBezTo>
                    <a:pt x="476" y="4372"/>
                    <a:pt x="906" y="4252"/>
                    <a:pt x="1377" y="4252"/>
                  </a:cubicBezTo>
                  <a:lnTo>
                    <a:pt x="9175" y="4252"/>
                  </a:lnTo>
                  <a:cubicBezTo>
                    <a:pt x="9641" y="4252"/>
                    <a:pt x="10076" y="4372"/>
                    <a:pt x="10435" y="4572"/>
                  </a:cubicBezTo>
                  <a:lnTo>
                    <a:pt x="10546" y="4306"/>
                  </a:lnTo>
                  <a:cubicBezTo>
                    <a:pt x="10471" y="1491"/>
                    <a:pt x="8136" y="0"/>
                    <a:pt x="5273" y="0"/>
                  </a:cubicBezTo>
                  <a:close/>
                </a:path>
              </a:pathLst>
            </a:custGeom>
            <a:solidFill>
              <a:srgbClr val="7EA9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674;p55">
              <a:extLst>
                <a:ext uri="{FF2B5EF4-FFF2-40B4-BE49-F238E27FC236}">
                  <a16:creationId xmlns:a16="http://schemas.microsoft.com/office/drawing/2014/main" id="{CAF623EC-680E-41D8-A4F6-E2675773E2F0}"/>
                </a:ext>
              </a:extLst>
            </p:cNvPr>
            <p:cNvSpPr/>
            <p:nvPr/>
          </p:nvSpPr>
          <p:spPr>
            <a:xfrm>
              <a:off x="6910220" y="832558"/>
              <a:ext cx="733163" cy="446678"/>
            </a:xfrm>
            <a:custGeom>
              <a:avLst/>
              <a:gdLst/>
              <a:ahLst/>
              <a:cxnLst/>
              <a:rect l="l" t="t" r="r" b="b"/>
              <a:pathLst>
                <a:path w="12348" h="7523" extrusionOk="0">
                  <a:moveTo>
                    <a:pt x="2277" y="0"/>
                  </a:moveTo>
                  <a:cubicBezTo>
                    <a:pt x="1021" y="0"/>
                    <a:pt x="0" y="853"/>
                    <a:pt x="0" y="1900"/>
                  </a:cubicBezTo>
                  <a:lnTo>
                    <a:pt x="0" y="7523"/>
                  </a:lnTo>
                  <a:lnTo>
                    <a:pt x="12347" y="7523"/>
                  </a:lnTo>
                  <a:lnTo>
                    <a:pt x="12347" y="1900"/>
                  </a:lnTo>
                  <a:cubicBezTo>
                    <a:pt x="12347" y="853"/>
                    <a:pt x="11331" y="0"/>
                    <a:pt x="10075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675;p55">
              <a:extLst>
                <a:ext uri="{FF2B5EF4-FFF2-40B4-BE49-F238E27FC236}">
                  <a16:creationId xmlns:a16="http://schemas.microsoft.com/office/drawing/2014/main" id="{9A15EC19-4FE4-4BCD-A054-049BBA4BCE6B}"/>
                </a:ext>
              </a:extLst>
            </p:cNvPr>
            <p:cNvSpPr/>
            <p:nvPr/>
          </p:nvSpPr>
          <p:spPr>
            <a:xfrm>
              <a:off x="6887241" y="798892"/>
              <a:ext cx="218025" cy="406897"/>
            </a:xfrm>
            <a:custGeom>
              <a:avLst/>
              <a:gdLst/>
              <a:ahLst/>
              <a:cxnLst/>
              <a:rect l="l" t="t" r="r" b="b"/>
              <a:pathLst>
                <a:path w="3672" h="6853" extrusionOk="0">
                  <a:moveTo>
                    <a:pt x="650" y="0"/>
                  </a:moveTo>
                  <a:cubicBezTo>
                    <a:pt x="577" y="0"/>
                    <a:pt x="503" y="14"/>
                    <a:pt x="431" y="43"/>
                  </a:cubicBezTo>
                  <a:cubicBezTo>
                    <a:pt x="142" y="164"/>
                    <a:pt x="1" y="496"/>
                    <a:pt x="125" y="789"/>
                  </a:cubicBezTo>
                  <a:lnTo>
                    <a:pt x="2500" y="6502"/>
                  </a:lnTo>
                  <a:cubicBezTo>
                    <a:pt x="2588" y="6723"/>
                    <a:pt x="2801" y="6852"/>
                    <a:pt x="3024" y="6852"/>
                  </a:cubicBezTo>
                  <a:cubicBezTo>
                    <a:pt x="3098" y="6852"/>
                    <a:pt x="3170" y="6838"/>
                    <a:pt x="3241" y="6812"/>
                  </a:cubicBezTo>
                  <a:cubicBezTo>
                    <a:pt x="3534" y="6688"/>
                    <a:pt x="3671" y="6355"/>
                    <a:pt x="3551" y="6066"/>
                  </a:cubicBezTo>
                  <a:lnTo>
                    <a:pt x="1177" y="350"/>
                  </a:lnTo>
                  <a:cubicBezTo>
                    <a:pt x="1087" y="132"/>
                    <a:pt x="874" y="0"/>
                    <a:pt x="650" y="0"/>
                  </a:cubicBezTo>
                  <a:close/>
                </a:path>
              </a:pathLst>
            </a:custGeom>
            <a:solidFill>
              <a:srgbClr val="589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676;p55">
              <a:extLst>
                <a:ext uri="{FF2B5EF4-FFF2-40B4-BE49-F238E27FC236}">
                  <a16:creationId xmlns:a16="http://schemas.microsoft.com/office/drawing/2014/main" id="{2CCA4B66-D7AE-4C82-ADD9-1A121C326A85}"/>
                </a:ext>
              </a:extLst>
            </p:cNvPr>
            <p:cNvSpPr/>
            <p:nvPr/>
          </p:nvSpPr>
          <p:spPr>
            <a:xfrm>
              <a:off x="6866697" y="1164350"/>
              <a:ext cx="208525" cy="45363"/>
            </a:xfrm>
            <a:custGeom>
              <a:avLst/>
              <a:gdLst/>
              <a:ahLst/>
              <a:cxnLst/>
              <a:rect l="l" t="t" r="r" b="b"/>
              <a:pathLst>
                <a:path w="3512" h="764" extrusionOk="0">
                  <a:moveTo>
                    <a:pt x="378" y="0"/>
                  </a:moveTo>
                  <a:cubicBezTo>
                    <a:pt x="169" y="0"/>
                    <a:pt x="0" y="173"/>
                    <a:pt x="0" y="382"/>
                  </a:cubicBezTo>
                  <a:cubicBezTo>
                    <a:pt x="0" y="591"/>
                    <a:pt x="169" y="763"/>
                    <a:pt x="378" y="763"/>
                  </a:cubicBezTo>
                  <a:lnTo>
                    <a:pt x="3134" y="763"/>
                  </a:lnTo>
                  <a:cubicBezTo>
                    <a:pt x="3343" y="763"/>
                    <a:pt x="3511" y="591"/>
                    <a:pt x="3511" y="382"/>
                  </a:cubicBezTo>
                  <a:cubicBezTo>
                    <a:pt x="3511" y="173"/>
                    <a:pt x="3343" y="0"/>
                    <a:pt x="3134" y="0"/>
                  </a:cubicBezTo>
                  <a:close/>
                </a:path>
              </a:pathLst>
            </a:custGeom>
            <a:solidFill>
              <a:srgbClr val="589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677;p55">
              <a:extLst>
                <a:ext uri="{FF2B5EF4-FFF2-40B4-BE49-F238E27FC236}">
                  <a16:creationId xmlns:a16="http://schemas.microsoft.com/office/drawing/2014/main" id="{16CB8372-C474-4547-A8AE-CE6C63ECE918}"/>
                </a:ext>
              </a:extLst>
            </p:cNvPr>
            <p:cNvSpPr/>
            <p:nvPr/>
          </p:nvSpPr>
          <p:spPr>
            <a:xfrm>
              <a:off x="7448343" y="798892"/>
              <a:ext cx="217966" cy="406897"/>
            </a:xfrm>
            <a:custGeom>
              <a:avLst/>
              <a:gdLst/>
              <a:ahLst/>
              <a:cxnLst/>
              <a:rect l="l" t="t" r="r" b="b"/>
              <a:pathLst>
                <a:path w="3671" h="6853" extrusionOk="0">
                  <a:moveTo>
                    <a:pt x="3024" y="0"/>
                  </a:moveTo>
                  <a:cubicBezTo>
                    <a:pt x="2801" y="0"/>
                    <a:pt x="2589" y="132"/>
                    <a:pt x="2499" y="350"/>
                  </a:cubicBezTo>
                  <a:lnTo>
                    <a:pt x="125" y="6066"/>
                  </a:lnTo>
                  <a:cubicBezTo>
                    <a:pt x="0" y="6355"/>
                    <a:pt x="142" y="6688"/>
                    <a:pt x="430" y="6812"/>
                  </a:cubicBezTo>
                  <a:cubicBezTo>
                    <a:pt x="502" y="6838"/>
                    <a:pt x="577" y="6852"/>
                    <a:pt x="648" y="6852"/>
                  </a:cubicBezTo>
                  <a:cubicBezTo>
                    <a:pt x="875" y="6852"/>
                    <a:pt x="1083" y="6723"/>
                    <a:pt x="1176" y="6502"/>
                  </a:cubicBezTo>
                  <a:lnTo>
                    <a:pt x="3550" y="789"/>
                  </a:lnTo>
                  <a:cubicBezTo>
                    <a:pt x="3671" y="496"/>
                    <a:pt x="3533" y="164"/>
                    <a:pt x="3240" y="43"/>
                  </a:cubicBezTo>
                  <a:cubicBezTo>
                    <a:pt x="3170" y="14"/>
                    <a:pt x="3097" y="0"/>
                    <a:pt x="3024" y="0"/>
                  </a:cubicBezTo>
                  <a:close/>
                </a:path>
              </a:pathLst>
            </a:custGeom>
            <a:solidFill>
              <a:srgbClr val="589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678;p55">
              <a:extLst>
                <a:ext uri="{FF2B5EF4-FFF2-40B4-BE49-F238E27FC236}">
                  <a16:creationId xmlns:a16="http://schemas.microsoft.com/office/drawing/2014/main" id="{CEA8C3FA-EDC9-4D01-894A-ABBE17D26065}"/>
                </a:ext>
              </a:extLst>
            </p:cNvPr>
            <p:cNvSpPr/>
            <p:nvPr/>
          </p:nvSpPr>
          <p:spPr>
            <a:xfrm>
              <a:off x="7478387" y="1164350"/>
              <a:ext cx="208763" cy="45363"/>
            </a:xfrm>
            <a:custGeom>
              <a:avLst/>
              <a:gdLst/>
              <a:ahLst/>
              <a:cxnLst/>
              <a:rect l="l" t="t" r="r" b="b"/>
              <a:pathLst>
                <a:path w="3516" h="764" extrusionOk="0">
                  <a:moveTo>
                    <a:pt x="381" y="0"/>
                  </a:moveTo>
                  <a:cubicBezTo>
                    <a:pt x="168" y="0"/>
                    <a:pt x="0" y="173"/>
                    <a:pt x="0" y="382"/>
                  </a:cubicBezTo>
                  <a:cubicBezTo>
                    <a:pt x="0" y="591"/>
                    <a:pt x="168" y="763"/>
                    <a:pt x="381" y="763"/>
                  </a:cubicBezTo>
                  <a:lnTo>
                    <a:pt x="3134" y="763"/>
                  </a:lnTo>
                  <a:cubicBezTo>
                    <a:pt x="3342" y="763"/>
                    <a:pt x="3515" y="591"/>
                    <a:pt x="3515" y="382"/>
                  </a:cubicBezTo>
                  <a:cubicBezTo>
                    <a:pt x="3515" y="173"/>
                    <a:pt x="3342" y="0"/>
                    <a:pt x="3134" y="0"/>
                  </a:cubicBezTo>
                  <a:close/>
                </a:path>
              </a:pathLst>
            </a:custGeom>
            <a:solidFill>
              <a:srgbClr val="589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679;p55">
              <a:extLst>
                <a:ext uri="{FF2B5EF4-FFF2-40B4-BE49-F238E27FC236}">
                  <a16:creationId xmlns:a16="http://schemas.microsoft.com/office/drawing/2014/main" id="{D032520D-B97C-4B0B-8DE6-CCB63744A095}"/>
                </a:ext>
              </a:extLst>
            </p:cNvPr>
            <p:cNvSpPr/>
            <p:nvPr/>
          </p:nvSpPr>
          <p:spPr>
            <a:xfrm>
              <a:off x="7006112" y="1032774"/>
              <a:ext cx="541381" cy="1349119"/>
            </a:xfrm>
            <a:custGeom>
              <a:avLst/>
              <a:gdLst/>
              <a:ahLst/>
              <a:cxnLst/>
              <a:rect l="l" t="t" r="r" b="b"/>
              <a:pathLst>
                <a:path w="9118" h="22722" extrusionOk="0">
                  <a:moveTo>
                    <a:pt x="0" y="1"/>
                  </a:moveTo>
                  <a:lnTo>
                    <a:pt x="0" y="22722"/>
                  </a:lnTo>
                  <a:lnTo>
                    <a:pt x="9117" y="22722"/>
                  </a:lnTo>
                  <a:lnTo>
                    <a:pt x="9117" y="1"/>
                  </a:lnTo>
                  <a:close/>
                </a:path>
              </a:pathLst>
            </a:custGeom>
            <a:solidFill>
              <a:srgbClr val="589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680;p55">
              <a:extLst>
                <a:ext uri="{FF2B5EF4-FFF2-40B4-BE49-F238E27FC236}">
                  <a16:creationId xmlns:a16="http://schemas.microsoft.com/office/drawing/2014/main" id="{862972D8-17C8-4704-832A-D780864D6D14}"/>
                </a:ext>
              </a:extLst>
            </p:cNvPr>
            <p:cNvSpPr/>
            <p:nvPr/>
          </p:nvSpPr>
          <p:spPr>
            <a:xfrm>
              <a:off x="7060441" y="1088705"/>
              <a:ext cx="432963" cy="1265519"/>
            </a:xfrm>
            <a:custGeom>
              <a:avLst/>
              <a:gdLst/>
              <a:ahLst/>
              <a:cxnLst/>
              <a:rect l="l" t="t" r="r" b="b"/>
              <a:pathLst>
                <a:path w="7292" h="21314" extrusionOk="0">
                  <a:moveTo>
                    <a:pt x="0" y="0"/>
                  </a:moveTo>
                  <a:lnTo>
                    <a:pt x="0" y="21313"/>
                  </a:lnTo>
                  <a:lnTo>
                    <a:pt x="7292" y="21313"/>
                  </a:lnTo>
                  <a:lnTo>
                    <a:pt x="7292" y="0"/>
                  </a:lnTo>
                  <a:close/>
                </a:path>
              </a:pathLst>
            </a:custGeom>
            <a:solidFill>
              <a:srgbClr val="7EA9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681;p55">
              <a:extLst>
                <a:ext uri="{FF2B5EF4-FFF2-40B4-BE49-F238E27FC236}">
                  <a16:creationId xmlns:a16="http://schemas.microsoft.com/office/drawing/2014/main" id="{AA2EE1FA-025F-4AB8-B31D-82ECAC197F95}"/>
                </a:ext>
              </a:extLst>
            </p:cNvPr>
            <p:cNvSpPr/>
            <p:nvPr/>
          </p:nvSpPr>
          <p:spPr>
            <a:xfrm>
              <a:off x="7036156" y="859099"/>
              <a:ext cx="212503" cy="38594"/>
            </a:xfrm>
            <a:custGeom>
              <a:avLst/>
              <a:gdLst/>
              <a:ahLst/>
              <a:cxnLst/>
              <a:rect l="l" t="t" r="r" b="b"/>
              <a:pathLst>
                <a:path w="3579" h="650" extrusionOk="0">
                  <a:moveTo>
                    <a:pt x="1641" y="1"/>
                  </a:moveTo>
                  <a:cubicBezTo>
                    <a:pt x="1445" y="1"/>
                    <a:pt x="1251" y="13"/>
                    <a:pt x="1061" y="46"/>
                  </a:cubicBezTo>
                  <a:cubicBezTo>
                    <a:pt x="950" y="64"/>
                    <a:pt x="844" y="90"/>
                    <a:pt x="742" y="121"/>
                  </a:cubicBezTo>
                  <a:cubicBezTo>
                    <a:pt x="639" y="144"/>
                    <a:pt x="547" y="193"/>
                    <a:pt x="457" y="223"/>
                  </a:cubicBezTo>
                  <a:cubicBezTo>
                    <a:pt x="373" y="268"/>
                    <a:pt x="297" y="316"/>
                    <a:pt x="236" y="361"/>
                  </a:cubicBezTo>
                  <a:cubicBezTo>
                    <a:pt x="174" y="410"/>
                    <a:pt x="125" y="459"/>
                    <a:pt x="90" y="498"/>
                  </a:cubicBezTo>
                  <a:cubicBezTo>
                    <a:pt x="27" y="596"/>
                    <a:pt x="0" y="649"/>
                    <a:pt x="0" y="649"/>
                  </a:cubicBezTo>
                  <a:cubicBezTo>
                    <a:pt x="0" y="649"/>
                    <a:pt x="67" y="627"/>
                    <a:pt x="156" y="592"/>
                  </a:cubicBezTo>
                  <a:cubicBezTo>
                    <a:pt x="200" y="582"/>
                    <a:pt x="262" y="574"/>
                    <a:pt x="324" y="561"/>
                  </a:cubicBezTo>
                  <a:cubicBezTo>
                    <a:pt x="391" y="556"/>
                    <a:pt x="462" y="552"/>
                    <a:pt x="547" y="543"/>
                  </a:cubicBezTo>
                  <a:cubicBezTo>
                    <a:pt x="564" y="544"/>
                    <a:pt x="581" y="544"/>
                    <a:pt x="598" y="544"/>
                  </a:cubicBezTo>
                  <a:cubicBezTo>
                    <a:pt x="645" y="544"/>
                    <a:pt x="695" y="542"/>
                    <a:pt x="748" y="542"/>
                  </a:cubicBezTo>
                  <a:cubicBezTo>
                    <a:pt x="768" y="542"/>
                    <a:pt x="788" y="542"/>
                    <a:pt x="809" y="543"/>
                  </a:cubicBezTo>
                  <a:cubicBezTo>
                    <a:pt x="897" y="543"/>
                    <a:pt x="995" y="547"/>
                    <a:pt x="1102" y="552"/>
                  </a:cubicBezTo>
                  <a:cubicBezTo>
                    <a:pt x="1305" y="556"/>
                    <a:pt x="1528" y="561"/>
                    <a:pt x="1745" y="570"/>
                  </a:cubicBezTo>
                  <a:cubicBezTo>
                    <a:pt x="1857" y="572"/>
                    <a:pt x="1970" y="573"/>
                    <a:pt x="2082" y="573"/>
                  </a:cubicBezTo>
                  <a:cubicBezTo>
                    <a:pt x="2413" y="573"/>
                    <a:pt x="2735" y="561"/>
                    <a:pt x="2997" y="525"/>
                  </a:cubicBezTo>
                  <a:cubicBezTo>
                    <a:pt x="3169" y="503"/>
                    <a:pt x="3316" y="472"/>
                    <a:pt x="3423" y="445"/>
                  </a:cubicBezTo>
                  <a:cubicBezTo>
                    <a:pt x="3520" y="418"/>
                    <a:pt x="3578" y="396"/>
                    <a:pt x="3578" y="396"/>
                  </a:cubicBezTo>
                  <a:cubicBezTo>
                    <a:pt x="3578" y="396"/>
                    <a:pt x="3525" y="369"/>
                    <a:pt x="3423" y="334"/>
                  </a:cubicBezTo>
                  <a:cubicBezTo>
                    <a:pt x="3325" y="295"/>
                    <a:pt x="3192" y="250"/>
                    <a:pt x="3023" y="197"/>
                  </a:cubicBezTo>
                  <a:cubicBezTo>
                    <a:pt x="2854" y="148"/>
                    <a:pt x="2655" y="103"/>
                    <a:pt x="2442" y="68"/>
                  </a:cubicBezTo>
                  <a:cubicBezTo>
                    <a:pt x="2229" y="28"/>
                    <a:pt x="1993" y="6"/>
                    <a:pt x="1758" y="2"/>
                  </a:cubicBezTo>
                  <a:cubicBezTo>
                    <a:pt x="1719" y="1"/>
                    <a:pt x="1680" y="1"/>
                    <a:pt x="1641" y="1"/>
                  </a:cubicBezTo>
                  <a:close/>
                </a:path>
              </a:pathLst>
            </a:custGeom>
            <a:solidFill>
              <a:srgbClr val="435E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682;p55">
              <a:extLst>
                <a:ext uri="{FF2B5EF4-FFF2-40B4-BE49-F238E27FC236}">
                  <a16:creationId xmlns:a16="http://schemas.microsoft.com/office/drawing/2014/main" id="{061A199F-A61D-47CF-8CB0-D6BF97FC4E3A}"/>
                </a:ext>
              </a:extLst>
            </p:cNvPr>
            <p:cNvSpPr/>
            <p:nvPr/>
          </p:nvSpPr>
          <p:spPr>
            <a:xfrm>
              <a:off x="6910220" y="1358034"/>
              <a:ext cx="95950" cy="996194"/>
            </a:xfrm>
            <a:custGeom>
              <a:avLst/>
              <a:gdLst/>
              <a:ahLst/>
              <a:cxnLst/>
              <a:rect l="l" t="t" r="r" b="b"/>
              <a:pathLst>
                <a:path w="1616" h="16778" extrusionOk="0">
                  <a:moveTo>
                    <a:pt x="0" y="0"/>
                  </a:moveTo>
                  <a:lnTo>
                    <a:pt x="0" y="16777"/>
                  </a:lnTo>
                  <a:lnTo>
                    <a:pt x="1615" y="16777"/>
                  </a:lnTo>
                  <a:lnTo>
                    <a:pt x="1615" y="0"/>
                  </a:lnTo>
                  <a:close/>
                </a:path>
              </a:pathLst>
            </a:custGeom>
            <a:solidFill>
              <a:srgbClr val="4D8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683;p55">
              <a:extLst>
                <a:ext uri="{FF2B5EF4-FFF2-40B4-BE49-F238E27FC236}">
                  <a16:creationId xmlns:a16="http://schemas.microsoft.com/office/drawing/2014/main" id="{6D7D1D5F-53ED-4FA1-8758-1559AF01E460}"/>
                </a:ext>
              </a:extLst>
            </p:cNvPr>
            <p:cNvSpPr/>
            <p:nvPr/>
          </p:nvSpPr>
          <p:spPr>
            <a:xfrm>
              <a:off x="7547442" y="1350612"/>
              <a:ext cx="95950" cy="1003616"/>
            </a:xfrm>
            <a:custGeom>
              <a:avLst/>
              <a:gdLst/>
              <a:ahLst/>
              <a:cxnLst/>
              <a:rect l="l" t="t" r="r" b="b"/>
              <a:pathLst>
                <a:path w="1616" h="16903" extrusionOk="0">
                  <a:moveTo>
                    <a:pt x="0" y="1"/>
                  </a:moveTo>
                  <a:lnTo>
                    <a:pt x="0" y="16902"/>
                  </a:lnTo>
                  <a:lnTo>
                    <a:pt x="1615" y="16902"/>
                  </a:lnTo>
                  <a:lnTo>
                    <a:pt x="1615" y="1"/>
                  </a:lnTo>
                  <a:close/>
                </a:path>
              </a:pathLst>
            </a:custGeom>
            <a:solidFill>
              <a:srgbClr val="4D8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684;p55">
              <a:extLst>
                <a:ext uri="{FF2B5EF4-FFF2-40B4-BE49-F238E27FC236}">
                  <a16:creationId xmlns:a16="http://schemas.microsoft.com/office/drawing/2014/main" id="{AF9FE0E1-A0B8-4BEA-82E7-759E218FC38E}"/>
                </a:ext>
              </a:extLst>
            </p:cNvPr>
            <p:cNvSpPr/>
            <p:nvPr/>
          </p:nvSpPr>
          <p:spPr>
            <a:xfrm>
              <a:off x="7049634" y="2406075"/>
              <a:ext cx="454338" cy="70419"/>
            </a:xfrm>
            <a:custGeom>
              <a:avLst/>
              <a:gdLst/>
              <a:ahLst/>
              <a:cxnLst/>
              <a:rect l="l" t="t" r="r" b="b"/>
              <a:pathLst>
                <a:path w="7652" h="1186" extrusionOk="0">
                  <a:moveTo>
                    <a:pt x="594" y="1"/>
                  </a:moveTo>
                  <a:cubicBezTo>
                    <a:pt x="266" y="1"/>
                    <a:pt x="0" y="267"/>
                    <a:pt x="0" y="595"/>
                  </a:cubicBezTo>
                  <a:cubicBezTo>
                    <a:pt x="0" y="919"/>
                    <a:pt x="266" y="1185"/>
                    <a:pt x="594" y="1185"/>
                  </a:cubicBezTo>
                  <a:lnTo>
                    <a:pt x="7061" y="1185"/>
                  </a:lnTo>
                  <a:cubicBezTo>
                    <a:pt x="7385" y="1185"/>
                    <a:pt x="7651" y="919"/>
                    <a:pt x="7651" y="595"/>
                  </a:cubicBezTo>
                  <a:cubicBezTo>
                    <a:pt x="7651" y="267"/>
                    <a:pt x="7385" y="1"/>
                    <a:pt x="7061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685;p55">
              <a:extLst>
                <a:ext uri="{FF2B5EF4-FFF2-40B4-BE49-F238E27FC236}">
                  <a16:creationId xmlns:a16="http://schemas.microsoft.com/office/drawing/2014/main" id="{9F918FC6-6139-42AA-99FE-6CAADD2393A8}"/>
                </a:ext>
              </a:extLst>
            </p:cNvPr>
            <p:cNvSpPr/>
            <p:nvPr/>
          </p:nvSpPr>
          <p:spPr>
            <a:xfrm>
              <a:off x="7259884" y="2369203"/>
              <a:ext cx="33784" cy="160016"/>
            </a:xfrm>
            <a:custGeom>
              <a:avLst/>
              <a:gdLst/>
              <a:ahLst/>
              <a:cxnLst/>
              <a:rect l="l" t="t" r="r" b="b"/>
              <a:pathLst>
                <a:path w="569" h="2695" extrusionOk="0">
                  <a:moveTo>
                    <a:pt x="1" y="1"/>
                  </a:moveTo>
                  <a:lnTo>
                    <a:pt x="1" y="2695"/>
                  </a:lnTo>
                  <a:lnTo>
                    <a:pt x="569" y="2695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rgbClr val="589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686;p55">
              <a:extLst>
                <a:ext uri="{FF2B5EF4-FFF2-40B4-BE49-F238E27FC236}">
                  <a16:creationId xmlns:a16="http://schemas.microsoft.com/office/drawing/2014/main" id="{1E7C26C7-8516-4AD3-A85D-68392BFE4B27}"/>
                </a:ext>
              </a:extLst>
            </p:cNvPr>
            <p:cNvSpPr/>
            <p:nvPr/>
          </p:nvSpPr>
          <p:spPr>
            <a:xfrm>
              <a:off x="6769142" y="945847"/>
              <a:ext cx="112931" cy="112872"/>
            </a:xfrm>
            <a:custGeom>
              <a:avLst/>
              <a:gdLst/>
              <a:ahLst/>
              <a:cxnLst/>
              <a:rect l="l" t="t" r="r" b="b"/>
              <a:pathLst>
                <a:path w="1902" h="1901" extrusionOk="0">
                  <a:moveTo>
                    <a:pt x="1901" y="0"/>
                  </a:moveTo>
                  <a:lnTo>
                    <a:pt x="1" y="1385"/>
                  </a:lnTo>
                  <a:lnTo>
                    <a:pt x="1" y="1901"/>
                  </a:lnTo>
                  <a:lnTo>
                    <a:pt x="1901" y="1741"/>
                  </a:lnTo>
                  <a:lnTo>
                    <a:pt x="1901" y="0"/>
                  </a:lnTo>
                  <a:close/>
                </a:path>
              </a:pathLst>
            </a:custGeom>
            <a:solidFill>
              <a:srgbClr val="4373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687;p55">
              <a:extLst>
                <a:ext uri="{FF2B5EF4-FFF2-40B4-BE49-F238E27FC236}">
                  <a16:creationId xmlns:a16="http://schemas.microsoft.com/office/drawing/2014/main" id="{9851FFC8-579D-427A-A59F-A2D3B403EDE4}"/>
                </a:ext>
              </a:extLst>
            </p:cNvPr>
            <p:cNvSpPr/>
            <p:nvPr/>
          </p:nvSpPr>
          <p:spPr>
            <a:xfrm>
              <a:off x="7671537" y="945847"/>
              <a:ext cx="112813" cy="112872"/>
            </a:xfrm>
            <a:custGeom>
              <a:avLst/>
              <a:gdLst/>
              <a:ahLst/>
              <a:cxnLst/>
              <a:rect l="l" t="t" r="r" b="b"/>
              <a:pathLst>
                <a:path w="1900" h="1901" extrusionOk="0">
                  <a:moveTo>
                    <a:pt x="0" y="0"/>
                  </a:moveTo>
                  <a:lnTo>
                    <a:pt x="0" y="1741"/>
                  </a:lnTo>
                  <a:lnTo>
                    <a:pt x="1900" y="1901"/>
                  </a:lnTo>
                  <a:lnTo>
                    <a:pt x="1900" y="13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73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688;p55">
              <a:extLst>
                <a:ext uri="{FF2B5EF4-FFF2-40B4-BE49-F238E27FC236}">
                  <a16:creationId xmlns:a16="http://schemas.microsoft.com/office/drawing/2014/main" id="{394AF2E2-66FC-4C6F-913C-608FF0F321D7}"/>
                </a:ext>
              </a:extLst>
            </p:cNvPr>
            <p:cNvSpPr/>
            <p:nvPr/>
          </p:nvSpPr>
          <p:spPr>
            <a:xfrm>
              <a:off x="6944183" y="1393897"/>
              <a:ext cx="24819" cy="924766"/>
            </a:xfrm>
            <a:custGeom>
              <a:avLst/>
              <a:gdLst/>
              <a:ahLst/>
              <a:cxnLst/>
              <a:rect l="l" t="t" r="r" b="b"/>
              <a:pathLst>
                <a:path w="418" h="15575" extrusionOk="0">
                  <a:moveTo>
                    <a:pt x="209" y="0"/>
                  </a:moveTo>
                  <a:cubicBezTo>
                    <a:pt x="94" y="0"/>
                    <a:pt x="0" y="93"/>
                    <a:pt x="0" y="209"/>
                  </a:cubicBezTo>
                  <a:lnTo>
                    <a:pt x="0" y="15366"/>
                  </a:lnTo>
                  <a:cubicBezTo>
                    <a:pt x="0" y="15481"/>
                    <a:pt x="94" y="15575"/>
                    <a:pt x="209" y="15575"/>
                  </a:cubicBezTo>
                  <a:cubicBezTo>
                    <a:pt x="324" y="15575"/>
                    <a:pt x="418" y="15481"/>
                    <a:pt x="418" y="15366"/>
                  </a:cubicBezTo>
                  <a:lnTo>
                    <a:pt x="418" y="209"/>
                  </a:lnTo>
                  <a:cubicBezTo>
                    <a:pt x="418" y="93"/>
                    <a:pt x="324" y="0"/>
                    <a:pt x="209" y="0"/>
                  </a:cubicBezTo>
                  <a:close/>
                </a:path>
              </a:pathLst>
            </a:custGeom>
            <a:solidFill>
              <a:srgbClr val="4373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689;p55">
              <a:extLst>
                <a:ext uri="{FF2B5EF4-FFF2-40B4-BE49-F238E27FC236}">
                  <a16:creationId xmlns:a16="http://schemas.microsoft.com/office/drawing/2014/main" id="{477AA868-0F7B-482B-B90F-BDC7D5F28A55}"/>
                </a:ext>
              </a:extLst>
            </p:cNvPr>
            <p:cNvSpPr/>
            <p:nvPr/>
          </p:nvSpPr>
          <p:spPr>
            <a:xfrm>
              <a:off x="7584551" y="1393897"/>
              <a:ext cx="25116" cy="924766"/>
            </a:xfrm>
            <a:custGeom>
              <a:avLst/>
              <a:gdLst/>
              <a:ahLst/>
              <a:cxnLst/>
              <a:rect l="l" t="t" r="r" b="b"/>
              <a:pathLst>
                <a:path w="423" h="15575" extrusionOk="0">
                  <a:moveTo>
                    <a:pt x="214" y="0"/>
                  </a:moveTo>
                  <a:cubicBezTo>
                    <a:pt x="99" y="0"/>
                    <a:pt x="1" y="93"/>
                    <a:pt x="1" y="209"/>
                  </a:cubicBezTo>
                  <a:lnTo>
                    <a:pt x="1" y="15366"/>
                  </a:lnTo>
                  <a:cubicBezTo>
                    <a:pt x="1" y="15481"/>
                    <a:pt x="99" y="15575"/>
                    <a:pt x="214" y="15575"/>
                  </a:cubicBezTo>
                  <a:cubicBezTo>
                    <a:pt x="329" y="15575"/>
                    <a:pt x="422" y="15481"/>
                    <a:pt x="422" y="15366"/>
                  </a:cubicBezTo>
                  <a:lnTo>
                    <a:pt x="422" y="209"/>
                  </a:lnTo>
                  <a:cubicBezTo>
                    <a:pt x="422" y="93"/>
                    <a:pt x="329" y="0"/>
                    <a:pt x="214" y="0"/>
                  </a:cubicBezTo>
                  <a:close/>
                </a:path>
              </a:pathLst>
            </a:custGeom>
            <a:solidFill>
              <a:srgbClr val="4373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690;p55">
              <a:extLst>
                <a:ext uri="{FF2B5EF4-FFF2-40B4-BE49-F238E27FC236}">
                  <a16:creationId xmlns:a16="http://schemas.microsoft.com/office/drawing/2014/main" id="{FE731E26-4803-4DCA-AD92-2AA0424D7E93}"/>
                </a:ext>
              </a:extLst>
            </p:cNvPr>
            <p:cNvSpPr/>
            <p:nvPr/>
          </p:nvSpPr>
          <p:spPr>
            <a:xfrm>
              <a:off x="6875425" y="587455"/>
              <a:ext cx="162628" cy="140659"/>
            </a:xfrm>
            <a:custGeom>
              <a:avLst/>
              <a:gdLst/>
              <a:ahLst/>
              <a:cxnLst/>
              <a:rect l="l" t="t" r="r" b="b"/>
              <a:pathLst>
                <a:path w="2739" h="2369" extrusionOk="0">
                  <a:moveTo>
                    <a:pt x="2058" y="1"/>
                  </a:moveTo>
                  <a:cubicBezTo>
                    <a:pt x="1688" y="1"/>
                    <a:pt x="1238" y="433"/>
                    <a:pt x="950" y="662"/>
                  </a:cubicBezTo>
                  <a:cubicBezTo>
                    <a:pt x="439" y="1066"/>
                    <a:pt x="0" y="1625"/>
                    <a:pt x="560" y="2154"/>
                  </a:cubicBezTo>
                  <a:cubicBezTo>
                    <a:pt x="720" y="2305"/>
                    <a:pt x="879" y="2368"/>
                    <a:pt x="1033" y="2368"/>
                  </a:cubicBezTo>
                  <a:cubicBezTo>
                    <a:pt x="1533" y="2368"/>
                    <a:pt x="1980" y="1709"/>
                    <a:pt x="2242" y="1279"/>
                  </a:cubicBezTo>
                  <a:cubicBezTo>
                    <a:pt x="2490" y="870"/>
                    <a:pt x="2738" y="489"/>
                    <a:pt x="2344" y="116"/>
                  </a:cubicBezTo>
                  <a:cubicBezTo>
                    <a:pt x="2259" y="34"/>
                    <a:pt x="2162" y="1"/>
                    <a:pt x="2058" y="1"/>
                  </a:cubicBezTo>
                  <a:close/>
                </a:path>
              </a:pathLst>
            </a:custGeom>
            <a:solidFill>
              <a:srgbClr val="D28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691;p55">
              <a:extLst>
                <a:ext uri="{FF2B5EF4-FFF2-40B4-BE49-F238E27FC236}">
                  <a16:creationId xmlns:a16="http://schemas.microsoft.com/office/drawing/2014/main" id="{4F9930F1-D26F-4FC8-9950-7354E46A4FB8}"/>
                </a:ext>
              </a:extLst>
            </p:cNvPr>
            <p:cNvSpPr/>
            <p:nvPr/>
          </p:nvSpPr>
          <p:spPr>
            <a:xfrm>
              <a:off x="6902560" y="619043"/>
              <a:ext cx="89597" cy="77484"/>
            </a:xfrm>
            <a:custGeom>
              <a:avLst/>
              <a:gdLst/>
              <a:ahLst/>
              <a:cxnLst/>
              <a:rect l="l" t="t" r="r" b="b"/>
              <a:pathLst>
                <a:path w="1509" h="1305" extrusionOk="0">
                  <a:moveTo>
                    <a:pt x="1134" y="0"/>
                  </a:moveTo>
                  <a:cubicBezTo>
                    <a:pt x="930" y="0"/>
                    <a:pt x="684" y="239"/>
                    <a:pt x="523" y="365"/>
                  </a:cubicBezTo>
                  <a:cubicBezTo>
                    <a:pt x="244" y="587"/>
                    <a:pt x="0" y="893"/>
                    <a:pt x="310" y="1186"/>
                  </a:cubicBezTo>
                  <a:cubicBezTo>
                    <a:pt x="398" y="1270"/>
                    <a:pt x="486" y="1304"/>
                    <a:pt x="571" y="1304"/>
                  </a:cubicBezTo>
                  <a:cubicBezTo>
                    <a:pt x="845" y="1304"/>
                    <a:pt x="1093" y="940"/>
                    <a:pt x="1238" y="702"/>
                  </a:cubicBezTo>
                  <a:cubicBezTo>
                    <a:pt x="1371" y="481"/>
                    <a:pt x="1509" y="272"/>
                    <a:pt x="1291" y="63"/>
                  </a:cubicBezTo>
                  <a:cubicBezTo>
                    <a:pt x="1244" y="19"/>
                    <a:pt x="1191" y="0"/>
                    <a:pt x="1134" y="0"/>
                  </a:cubicBezTo>
                  <a:close/>
                </a:path>
              </a:pathLst>
            </a:custGeom>
            <a:solidFill>
              <a:srgbClr val="D8A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692;p55">
              <a:extLst>
                <a:ext uri="{FF2B5EF4-FFF2-40B4-BE49-F238E27FC236}">
                  <a16:creationId xmlns:a16="http://schemas.microsoft.com/office/drawing/2014/main" id="{9FDC688D-A644-4CA5-8DD7-D15299F96F59}"/>
                </a:ext>
              </a:extLst>
            </p:cNvPr>
            <p:cNvSpPr/>
            <p:nvPr/>
          </p:nvSpPr>
          <p:spPr>
            <a:xfrm>
              <a:off x="7515497" y="587455"/>
              <a:ext cx="162688" cy="140659"/>
            </a:xfrm>
            <a:custGeom>
              <a:avLst/>
              <a:gdLst/>
              <a:ahLst/>
              <a:cxnLst/>
              <a:rect l="l" t="t" r="r" b="b"/>
              <a:pathLst>
                <a:path w="2740" h="2369" extrusionOk="0">
                  <a:moveTo>
                    <a:pt x="683" y="1"/>
                  </a:moveTo>
                  <a:cubicBezTo>
                    <a:pt x="579" y="1"/>
                    <a:pt x="482" y="34"/>
                    <a:pt x="396" y="116"/>
                  </a:cubicBezTo>
                  <a:cubicBezTo>
                    <a:pt x="0" y="489"/>
                    <a:pt x="254" y="870"/>
                    <a:pt x="498" y="1279"/>
                  </a:cubicBezTo>
                  <a:cubicBezTo>
                    <a:pt x="759" y="1709"/>
                    <a:pt x="1207" y="2368"/>
                    <a:pt x="1706" y="2368"/>
                  </a:cubicBezTo>
                  <a:cubicBezTo>
                    <a:pt x="1860" y="2368"/>
                    <a:pt x="2020" y="2305"/>
                    <a:pt x="2180" y="2154"/>
                  </a:cubicBezTo>
                  <a:cubicBezTo>
                    <a:pt x="2739" y="1625"/>
                    <a:pt x="2300" y="1066"/>
                    <a:pt x="1790" y="662"/>
                  </a:cubicBezTo>
                  <a:cubicBezTo>
                    <a:pt x="1502" y="433"/>
                    <a:pt x="1054" y="1"/>
                    <a:pt x="683" y="1"/>
                  </a:cubicBezTo>
                  <a:close/>
                </a:path>
              </a:pathLst>
            </a:custGeom>
            <a:solidFill>
              <a:srgbClr val="D28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693;p55">
              <a:extLst>
                <a:ext uri="{FF2B5EF4-FFF2-40B4-BE49-F238E27FC236}">
                  <a16:creationId xmlns:a16="http://schemas.microsoft.com/office/drawing/2014/main" id="{3863B942-BB6A-4271-B186-71FD235D5DAD}"/>
                </a:ext>
              </a:extLst>
            </p:cNvPr>
            <p:cNvSpPr/>
            <p:nvPr/>
          </p:nvSpPr>
          <p:spPr>
            <a:xfrm>
              <a:off x="7561335" y="619043"/>
              <a:ext cx="89716" cy="77484"/>
            </a:xfrm>
            <a:custGeom>
              <a:avLst/>
              <a:gdLst/>
              <a:ahLst/>
              <a:cxnLst/>
              <a:rect l="l" t="t" r="r" b="b"/>
              <a:pathLst>
                <a:path w="1511" h="1305" extrusionOk="0">
                  <a:moveTo>
                    <a:pt x="376" y="0"/>
                  </a:moveTo>
                  <a:cubicBezTo>
                    <a:pt x="320" y="0"/>
                    <a:pt x="266" y="19"/>
                    <a:pt x="219" y="63"/>
                  </a:cubicBezTo>
                  <a:cubicBezTo>
                    <a:pt x="1" y="272"/>
                    <a:pt x="139" y="481"/>
                    <a:pt x="277" y="702"/>
                  </a:cubicBezTo>
                  <a:cubicBezTo>
                    <a:pt x="419" y="940"/>
                    <a:pt x="665" y="1304"/>
                    <a:pt x="939" y="1304"/>
                  </a:cubicBezTo>
                  <a:cubicBezTo>
                    <a:pt x="1024" y="1304"/>
                    <a:pt x="1111" y="1270"/>
                    <a:pt x="1199" y="1186"/>
                  </a:cubicBezTo>
                  <a:cubicBezTo>
                    <a:pt x="1510" y="893"/>
                    <a:pt x="1266" y="587"/>
                    <a:pt x="986" y="365"/>
                  </a:cubicBezTo>
                  <a:cubicBezTo>
                    <a:pt x="827" y="239"/>
                    <a:pt x="580" y="0"/>
                    <a:pt x="376" y="0"/>
                  </a:cubicBezTo>
                  <a:close/>
                </a:path>
              </a:pathLst>
            </a:custGeom>
            <a:solidFill>
              <a:srgbClr val="D8A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24779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928875" y="1731376"/>
            <a:ext cx="3734414" cy="16799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VISUALIZAÇÃO &amp; EXPLORAÇÃO</a:t>
            </a:r>
          </a:p>
        </p:txBody>
      </p:sp>
      <p:sp>
        <p:nvSpPr>
          <p:cNvPr id="688" name="Google Shape;688;p32"/>
          <p:cNvSpPr txBox="1">
            <a:spLocks noGrp="1"/>
          </p:cNvSpPr>
          <p:nvPr>
            <p:ph type="subTitle" idx="1"/>
          </p:nvPr>
        </p:nvSpPr>
        <p:spPr>
          <a:xfrm>
            <a:off x="1406089" y="3383883"/>
            <a:ext cx="4883197" cy="5372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/>
              <a:t>Previsão do Fluxo de Tráfego Rodoviário</a:t>
            </a:r>
            <a:endParaRPr lang="pt-PT"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02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1945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259769" y="113643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MATRIZ DE CORRELAÇÃO</a:t>
            </a:r>
            <a:endParaRPr lang="pt-PT" sz="3000" dirty="0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186ED392-9BA6-4831-8A49-900789811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50" y="691443"/>
            <a:ext cx="4743449" cy="425929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07A2A6C-DEC3-42CA-BC5C-79B2CA1B7260}"/>
              </a:ext>
            </a:extLst>
          </p:cNvPr>
          <p:cNvSpPr txBox="1"/>
          <p:nvPr/>
        </p:nvSpPr>
        <p:spPr>
          <a:xfrm>
            <a:off x="5493225" y="1535131"/>
            <a:ext cx="3500652" cy="175432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kumimoji="0" lang="pt-PT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hitney"/>
                <a:sym typeface="Share Tech"/>
              </a:rPr>
              <a:t>Permite fazer inferências sobre as relações de certos atributos.</a:t>
            </a:r>
          </a:p>
          <a:p>
            <a:pPr>
              <a:buClr>
                <a:schemeClr val="bg1"/>
              </a:buClr>
            </a:pPr>
            <a:endParaRPr kumimoji="0" lang="pt-PT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hitney"/>
              <a:sym typeface="Share Tech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FFFFFF"/>
                </a:solidFill>
                <a:latin typeface="Whitney"/>
                <a:sym typeface="Share Tech"/>
              </a:rPr>
              <a:t>Análise</a:t>
            </a:r>
            <a:r>
              <a:rPr lang="en-US" sz="1800" dirty="0">
                <a:solidFill>
                  <a:srgbClr val="FFFFFF"/>
                </a:solidFill>
                <a:latin typeface="Whitney"/>
                <a:sym typeface="Share Tech"/>
              </a:rPr>
              <a:t> da </a:t>
            </a:r>
            <a:r>
              <a:rPr lang="en-US" sz="1800" dirty="0" err="1">
                <a:solidFill>
                  <a:srgbClr val="FFFFFF"/>
                </a:solidFill>
                <a:latin typeface="Whitney"/>
                <a:sym typeface="Share Tech"/>
              </a:rPr>
              <a:t>redundância</a:t>
            </a:r>
            <a:r>
              <a:rPr lang="en-US" sz="1800" dirty="0">
                <a:solidFill>
                  <a:srgbClr val="FFFFFF"/>
                </a:solidFill>
                <a:latin typeface="Whitney"/>
                <a:sym typeface="Share Tech"/>
              </a:rPr>
              <a:t> de </a:t>
            </a:r>
            <a:r>
              <a:rPr lang="en-US" sz="1800" dirty="0" err="1">
                <a:solidFill>
                  <a:srgbClr val="FFFFFF"/>
                </a:solidFill>
                <a:latin typeface="Whitney"/>
                <a:sym typeface="Share Tech"/>
              </a:rPr>
              <a:t>atributos</a:t>
            </a:r>
            <a:r>
              <a:rPr lang="en-US" sz="1800" dirty="0">
                <a:solidFill>
                  <a:srgbClr val="FFFFFF"/>
                </a:solidFill>
                <a:latin typeface="Whitney"/>
                <a:sym typeface="Share Tech"/>
              </a:rPr>
              <a:t> </a:t>
            </a:r>
          </a:p>
          <a:p>
            <a:pPr>
              <a:buClr>
                <a:schemeClr val="bg1"/>
              </a:buClr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hitney"/>
              <a:sym typeface="Share Tech"/>
            </a:endParaRPr>
          </a:p>
        </p:txBody>
      </p:sp>
    </p:spTree>
    <p:extLst>
      <p:ext uri="{BB962C8B-B14F-4D97-AF65-F5344CB8AC3E}">
        <p14:creationId xmlns:p14="http://schemas.microsoft.com/office/powerpoint/2010/main" val="2012925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365045" y="454538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 dirty="0"/>
              <a:t>RELAÇÃO ATRIBUTO -&gt; TARGET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A2FBAC13-C675-463E-B4E7-C9FA94C3C4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4" t="1920" r="1953" b="1135"/>
          <a:stretch/>
        </p:blipFill>
        <p:spPr>
          <a:xfrm>
            <a:off x="4649618" y="1398206"/>
            <a:ext cx="4234596" cy="3061031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C06D4E68-AEBC-4F72-ADFA-4E30128E5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045" y="1398207"/>
            <a:ext cx="4206955" cy="306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04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365045" y="454538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 dirty="0"/>
              <a:t>DETEÇÃO DE OUTLIERS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FF15A584-E819-4761-874C-F381FFCB7A0C}"/>
              </a:ext>
            </a:extLst>
          </p:cNvPr>
          <p:cNvGrpSpPr/>
          <p:nvPr/>
        </p:nvGrpSpPr>
        <p:grpSpPr>
          <a:xfrm>
            <a:off x="365045" y="1479679"/>
            <a:ext cx="4984877" cy="2287103"/>
            <a:chOff x="0" y="0"/>
            <a:chExt cx="5440680" cy="2361565"/>
          </a:xfrm>
        </p:grpSpPr>
        <p:pic>
          <p:nvPicPr>
            <p:cNvPr id="6" name="Imagem 5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6F97C93A-3EE2-4B87-B1F4-B8D401EC4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668905" cy="2361565"/>
            </a:xfrm>
            <a:prstGeom prst="rect">
              <a:avLst/>
            </a:prstGeom>
          </p:spPr>
        </p:pic>
        <p:pic>
          <p:nvPicPr>
            <p:cNvPr id="7" name="Imagem 6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967FC1C3-F6F1-4C70-A9C7-8DB1CA039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4140" y="0"/>
              <a:ext cx="2796540" cy="2352675"/>
            </a:xfrm>
            <a:prstGeom prst="rect">
              <a:avLst/>
            </a:prstGeom>
            <a:noFill/>
          </p:spPr>
        </p:pic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2C3E7103-BA6F-4ECB-A980-8326E336037F}"/>
              </a:ext>
            </a:extLst>
          </p:cNvPr>
          <p:cNvSpPr txBox="1"/>
          <p:nvPr/>
        </p:nvSpPr>
        <p:spPr>
          <a:xfrm>
            <a:off x="5438633" y="1554742"/>
            <a:ext cx="3500652" cy="286232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FFFFFF"/>
                </a:solidFill>
                <a:latin typeface="Whitney"/>
                <a:sym typeface="Share Tech"/>
              </a:rPr>
              <a:t>Deteção</a:t>
            </a:r>
            <a:r>
              <a:rPr lang="en-US" sz="1800" dirty="0">
                <a:solidFill>
                  <a:srgbClr val="FFFFFF"/>
                </a:solidFill>
                <a:latin typeface="Whitney"/>
                <a:sym typeface="Share Tech"/>
              </a:rPr>
              <a:t> de outliers </a:t>
            </a:r>
            <a:r>
              <a:rPr lang="en-US" sz="1800" dirty="0" err="1">
                <a:solidFill>
                  <a:srgbClr val="FFFFFF"/>
                </a:solidFill>
                <a:latin typeface="Whitney"/>
                <a:sym typeface="Share Tech"/>
              </a:rPr>
              <a:t>através</a:t>
            </a:r>
            <a:r>
              <a:rPr lang="en-US" sz="1800" dirty="0">
                <a:solidFill>
                  <a:srgbClr val="FFFFFF"/>
                </a:solidFill>
                <a:latin typeface="Whitney"/>
                <a:sym typeface="Share Tech"/>
              </a:rPr>
              <a:t> de </a:t>
            </a:r>
            <a:r>
              <a:rPr lang="en-US" sz="1800" dirty="0" err="1">
                <a:solidFill>
                  <a:srgbClr val="FFFFFF"/>
                </a:solidFill>
                <a:latin typeface="Whitney"/>
                <a:sym typeface="Share Tech"/>
              </a:rPr>
              <a:t>diagramas</a:t>
            </a:r>
            <a:r>
              <a:rPr lang="en-US" sz="1800" dirty="0">
                <a:solidFill>
                  <a:srgbClr val="FFFFFF"/>
                </a:solidFill>
                <a:latin typeface="Whitney"/>
                <a:sym typeface="Share Tech"/>
              </a:rPr>
              <a:t> de </a:t>
            </a:r>
            <a:r>
              <a:rPr lang="en-US" sz="1800" dirty="0" err="1">
                <a:solidFill>
                  <a:srgbClr val="FFFFFF"/>
                </a:solidFill>
                <a:latin typeface="Whitney"/>
                <a:sym typeface="Share Tech"/>
              </a:rPr>
              <a:t>extremos</a:t>
            </a:r>
            <a:r>
              <a:rPr lang="en-US" sz="1800" dirty="0">
                <a:solidFill>
                  <a:srgbClr val="FFFFFF"/>
                </a:solidFill>
                <a:latin typeface="Whitney"/>
                <a:sym typeface="Share Tech"/>
              </a:rPr>
              <a:t> e </a:t>
            </a:r>
            <a:r>
              <a:rPr lang="en-US" sz="1800" dirty="0" err="1">
                <a:solidFill>
                  <a:srgbClr val="FFFFFF"/>
                </a:solidFill>
                <a:latin typeface="Whitney"/>
                <a:sym typeface="Share Tech"/>
              </a:rPr>
              <a:t>quartis</a:t>
            </a:r>
            <a:r>
              <a:rPr lang="en-US" sz="1800" dirty="0">
                <a:solidFill>
                  <a:srgbClr val="FFFFFF"/>
                </a:solidFill>
                <a:latin typeface="Whitney"/>
                <a:sym typeface="Share Tech"/>
              </a:rPr>
              <a:t>. </a:t>
            </a:r>
          </a:p>
          <a:p>
            <a:pPr>
              <a:buClr>
                <a:schemeClr val="bg1"/>
              </a:buClr>
            </a:pPr>
            <a:endParaRPr lang="en-US" sz="1800" dirty="0">
              <a:solidFill>
                <a:srgbClr val="FFFFFF"/>
              </a:solidFill>
              <a:latin typeface="Whitney"/>
              <a:sym typeface="Share Tech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FFFFFF"/>
                </a:solidFill>
                <a:latin typeface="Whitney"/>
                <a:sym typeface="Share Tech"/>
              </a:rPr>
              <a:t>Pesquisa</a:t>
            </a:r>
            <a:r>
              <a:rPr lang="en-US" sz="1800" dirty="0">
                <a:solidFill>
                  <a:srgbClr val="FFFFFF"/>
                </a:solidFill>
                <a:latin typeface="Whitney"/>
                <a:sym typeface="Share Tech"/>
              </a:rPr>
              <a:t> breve </a:t>
            </a:r>
            <a:r>
              <a:rPr lang="en-US" sz="1800" dirty="0" err="1">
                <a:solidFill>
                  <a:srgbClr val="FFFFFF"/>
                </a:solidFill>
                <a:latin typeface="Whitney"/>
                <a:sym typeface="Share Tech"/>
              </a:rPr>
              <a:t>sobre</a:t>
            </a:r>
            <a:r>
              <a:rPr lang="en-US" sz="1800" dirty="0">
                <a:solidFill>
                  <a:srgbClr val="FFFFFF"/>
                </a:solidFill>
                <a:latin typeface="Whitney"/>
                <a:sym typeface="Share Tech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Whitney"/>
                <a:sym typeface="Share Tech"/>
              </a:rPr>
              <a:t>os</a:t>
            </a:r>
            <a:r>
              <a:rPr lang="en-US" sz="1800" dirty="0">
                <a:solidFill>
                  <a:srgbClr val="FFFFFF"/>
                </a:solidFill>
                <a:latin typeface="Whitney"/>
                <a:sym typeface="Share Tech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Whitney"/>
                <a:sym typeface="Share Tech"/>
              </a:rPr>
              <a:t>atributos</a:t>
            </a:r>
            <a:r>
              <a:rPr lang="en-US" sz="1800" dirty="0">
                <a:solidFill>
                  <a:srgbClr val="FFFFFF"/>
                </a:solidFill>
                <a:latin typeface="Whitney"/>
                <a:sym typeface="Share Tech"/>
              </a:rPr>
              <a:t> para </a:t>
            </a:r>
            <a:r>
              <a:rPr lang="en-US" sz="1800" dirty="0" err="1">
                <a:solidFill>
                  <a:srgbClr val="FFFFFF"/>
                </a:solidFill>
                <a:latin typeface="Whitney"/>
                <a:sym typeface="Share Tech"/>
              </a:rPr>
              <a:t>perceber</a:t>
            </a:r>
            <a:r>
              <a:rPr lang="en-US" sz="1800" dirty="0">
                <a:solidFill>
                  <a:srgbClr val="FFFFFF"/>
                </a:solidFill>
                <a:latin typeface="Whitney"/>
                <a:sym typeface="Share Tech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Whitney"/>
                <a:sym typeface="Share Tech"/>
              </a:rPr>
              <a:t>quais</a:t>
            </a:r>
            <a:r>
              <a:rPr lang="en-US" sz="1800" dirty="0">
                <a:solidFill>
                  <a:srgbClr val="FFFFFF"/>
                </a:solidFill>
                <a:latin typeface="Whitney"/>
                <a:sym typeface="Share Tech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Whitney"/>
                <a:sym typeface="Share Tech"/>
              </a:rPr>
              <a:t>os</a:t>
            </a:r>
            <a:r>
              <a:rPr lang="en-US" sz="1800" dirty="0">
                <a:solidFill>
                  <a:srgbClr val="FFFFFF"/>
                </a:solidFill>
                <a:latin typeface="Whitney"/>
                <a:sym typeface="Share Tech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Whitney"/>
                <a:sym typeface="Share Tech"/>
              </a:rPr>
              <a:t>valores</a:t>
            </a:r>
            <a:r>
              <a:rPr lang="en-US" sz="1800" dirty="0">
                <a:solidFill>
                  <a:srgbClr val="FFFFFF"/>
                </a:solidFill>
                <a:latin typeface="Whitney"/>
                <a:sym typeface="Share Tech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Whitney"/>
                <a:sym typeface="Share Tech"/>
              </a:rPr>
              <a:t>mais</a:t>
            </a:r>
            <a:r>
              <a:rPr lang="en-US" sz="1800" dirty="0">
                <a:solidFill>
                  <a:srgbClr val="FFFFFF"/>
                </a:solidFill>
                <a:latin typeface="Whitney"/>
                <a:sym typeface="Share Tech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Whitney"/>
                <a:sym typeface="Share Tech"/>
              </a:rPr>
              <a:t>comuns</a:t>
            </a:r>
            <a:r>
              <a:rPr lang="en-US" sz="1800" dirty="0">
                <a:solidFill>
                  <a:srgbClr val="FFFFFF"/>
                </a:solidFill>
                <a:latin typeface="Whitney"/>
                <a:sym typeface="Share Tech"/>
              </a:rPr>
              <a:t>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kumimoji="0" lang="pt-PT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hitney"/>
              <a:sym typeface="Share Tech"/>
            </a:endParaRPr>
          </a:p>
          <a:p>
            <a:pPr>
              <a:buClr>
                <a:schemeClr val="bg1"/>
              </a:buClr>
            </a:pPr>
            <a:endParaRPr lang="en-US" sz="1800" dirty="0">
              <a:solidFill>
                <a:srgbClr val="FFFFFF"/>
              </a:solidFill>
              <a:latin typeface="Whitney"/>
              <a:sym typeface="Share Tech"/>
            </a:endParaRPr>
          </a:p>
          <a:p>
            <a:pPr>
              <a:buClr>
                <a:schemeClr val="bg1"/>
              </a:buClr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Whitney"/>
              <a:sym typeface="Share Tech"/>
            </a:endParaRPr>
          </a:p>
        </p:txBody>
      </p:sp>
    </p:spTree>
    <p:extLst>
      <p:ext uri="{BB962C8B-B14F-4D97-AF65-F5344CB8AC3E}">
        <p14:creationId xmlns:p14="http://schemas.microsoft.com/office/powerpoint/2010/main" val="969904866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6783E71523FAB4098F8A5B88B4035B3" ma:contentTypeVersion="11" ma:contentTypeDescription="Criar um novo documento." ma:contentTypeScope="" ma:versionID="bdb2289d759d1c414702adc579947fea">
  <xsd:schema xmlns:xsd="http://www.w3.org/2001/XMLSchema" xmlns:xs="http://www.w3.org/2001/XMLSchema" xmlns:p="http://schemas.microsoft.com/office/2006/metadata/properties" xmlns:ns3="9bea8463-73cd-4ade-bffd-0145f58f1e49" xmlns:ns4="e6873337-5a01-42ff-96be-ea83e405735b" targetNamespace="http://schemas.microsoft.com/office/2006/metadata/properties" ma:root="true" ma:fieldsID="9df46100bd8b0cf5713a04b6a64a3cd6" ns3:_="" ns4:_="">
    <xsd:import namespace="9bea8463-73cd-4ade-bffd-0145f58f1e49"/>
    <xsd:import namespace="e6873337-5a01-42ff-96be-ea83e405735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ea8463-73cd-4ade-bffd-0145f58f1e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873337-5a01-42ff-96be-ea83e405735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Hash de Sugestão de Partilh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9A25F93-9415-4021-9F12-0C4EDCA4E8B6}">
  <ds:schemaRefs>
    <ds:schemaRef ds:uri="9bea8463-73cd-4ade-bffd-0145f58f1e49"/>
    <ds:schemaRef ds:uri="e6873337-5a01-42ff-96be-ea83e405735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9BC464E-EDE4-43E3-8A95-1FF0E6CCCC2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CF7EFA-4315-4874-B1F4-6868E11F21AD}">
  <ds:schemaRefs>
    <ds:schemaRef ds:uri="9bea8463-73cd-4ade-bffd-0145f58f1e49"/>
    <ds:schemaRef ds:uri="e6873337-5a01-42ff-96be-ea83e405735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1945</Words>
  <Application>Microsoft Office PowerPoint</Application>
  <PresentationFormat>Apresentação no Ecrã (16:9)</PresentationFormat>
  <Paragraphs>360</Paragraphs>
  <Slides>49</Slides>
  <Notes>42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49</vt:i4>
      </vt:variant>
    </vt:vector>
  </HeadingPairs>
  <TitlesOfParts>
    <vt:vector size="62" baseType="lpstr">
      <vt:lpstr>Abadi</vt:lpstr>
      <vt:lpstr>Arial</vt:lpstr>
      <vt:lpstr>Cambria Math</vt:lpstr>
      <vt:lpstr>zeitung</vt:lpstr>
      <vt:lpstr>Inter</vt:lpstr>
      <vt:lpstr>Advent Pro SemiBold</vt:lpstr>
      <vt:lpstr>Fira Sans Condensed Medium</vt:lpstr>
      <vt:lpstr>Maven Pro</vt:lpstr>
      <vt:lpstr>Whitney</vt:lpstr>
      <vt:lpstr>JetBrains Mono</vt:lpstr>
      <vt:lpstr>Share Tech</vt:lpstr>
      <vt:lpstr>Fira Sans Extra Condensed Medium</vt:lpstr>
      <vt:lpstr>Data Science Consulting by Slidesgo</vt:lpstr>
      <vt:lpstr>TRABALHO PRÁTICO Dados e Aprendizagem Automática </vt:lpstr>
      <vt:lpstr>VISUALIZAÇÃO  &amp; EXPLORAÇÃO</vt:lpstr>
      <vt:lpstr>DATASET  PREVISÃO DO FLUXO DE TRÁFEGO RODOVIÁRIO</vt:lpstr>
      <vt:lpstr>PROBLEMA &amp; CONTEXTO</vt:lpstr>
      <vt:lpstr>Análise do Problema</vt:lpstr>
      <vt:lpstr>VISUALIZAÇÃO &amp; EXPLORAÇÃO</vt:lpstr>
      <vt:lpstr>MATRIZ DE CORRELAÇÃO</vt:lpstr>
      <vt:lpstr>RELAÇÃO ATRIBUTO -&gt; TARGET</vt:lpstr>
      <vt:lpstr>DETEÇÃO DE OUTLIERS</vt:lpstr>
      <vt:lpstr>TRATAMENTO DOS DADOS</vt:lpstr>
      <vt:lpstr>DADOS “RUIDOSOS” E REDUNDANTES</vt:lpstr>
      <vt:lpstr>“MISSING VALUES”</vt:lpstr>
      <vt:lpstr>SELEÇÃO DE FEATURES</vt:lpstr>
      <vt:lpstr>TRATAMENTO DOS TIPOS DE DADOS </vt:lpstr>
      <vt:lpstr>‘AVERAGE_CLOUDINESS’ : CATEGÓRICO ORDINAL</vt:lpstr>
      <vt:lpstr>Feature Engineering: ‘Record_date’ </vt:lpstr>
      <vt:lpstr>TRATAMENTO DOS OUTLIERS</vt:lpstr>
      <vt:lpstr>MODELOS ML</vt:lpstr>
      <vt:lpstr>MODELOS TESTADOS</vt:lpstr>
      <vt:lpstr>RESULTADOS</vt:lpstr>
      <vt:lpstr>RESULTADOS: Decision Tree </vt:lpstr>
      <vt:lpstr>RESULTADOS: Random Forest</vt:lpstr>
      <vt:lpstr>RESULTADOS: Model Tuning com GridsearchCV</vt:lpstr>
      <vt:lpstr>ANÁLISE FINAL</vt:lpstr>
      <vt:lpstr>DATASET  ANÁLISE DA TAXA DE “BURN OUT” DOS FUNCIONÁRIOS</vt:lpstr>
      <vt:lpstr>PROBLEMA &amp; CONTEXTO</vt:lpstr>
      <vt:lpstr>Análise do Problema</vt:lpstr>
      <vt:lpstr>DADOS</vt:lpstr>
      <vt:lpstr>VISUALIZAÇÃO &amp; EXPLORAÇÃO</vt:lpstr>
      <vt:lpstr>ANÁLISE</vt:lpstr>
      <vt:lpstr>ANÁLISE</vt:lpstr>
      <vt:lpstr>DISTRIBUIÇÃO DO ATRIBUTO ALVO</vt:lpstr>
      <vt:lpstr>TRATAMENTO DOS DADOS</vt:lpstr>
      <vt:lpstr>SELEÇÃO DE ATRIBUTOS</vt:lpstr>
      <vt:lpstr>TRANSFORMAÇÕES DE ATRIBUTOS</vt:lpstr>
      <vt:lpstr>INCONSISTÊNCIAS NOS DADOS</vt:lpstr>
      <vt:lpstr>INCONSISTÊNCIAS NOS DADOS</vt:lpstr>
      <vt:lpstr>MODELOS ML</vt:lpstr>
      <vt:lpstr>REGRESSÃO LINEAR</vt:lpstr>
      <vt:lpstr>GRADIENT BOOSTING</vt:lpstr>
      <vt:lpstr>REDE NEURONAL</vt:lpstr>
      <vt:lpstr>REDE NEURONAL</vt:lpstr>
      <vt:lpstr>RESULTADOS</vt:lpstr>
      <vt:lpstr>RESULTADOS: REGRESSÃO LINEAR</vt:lpstr>
      <vt:lpstr>RESULTADOS: GRADIENT BOOSTING</vt:lpstr>
      <vt:lpstr>RESULTADOS: REDE NEURONAL</vt:lpstr>
      <vt:lpstr>RESULTADOS</vt:lpstr>
      <vt:lpstr>CONCLUSÃO</vt:lpstr>
      <vt:lpstr>TRABALHO PRÁTICO Dados e Aprendizagem Automática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PRÁTICO Dados e Aprendizagem Automática</dc:title>
  <dc:creator>Raquel Costa</dc:creator>
  <cp:lastModifiedBy>Raquel Sofia Miranda da Costa</cp:lastModifiedBy>
  <cp:revision>12</cp:revision>
  <dcterms:modified xsi:type="dcterms:W3CDTF">2022-01-04T15:23:20Z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0x010100A6783E71523FAB4098F8A5B88B4035B3</vt:lpwstr>
  </property>
</Properties>
</file>