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8"/>
  </p:notesMasterIdLst>
  <p:sldIdLst>
    <p:sldId id="256" r:id="rId2"/>
    <p:sldId id="283" r:id="rId3"/>
    <p:sldId id="257" r:id="rId4"/>
    <p:sldId id="274" r:id="rId5"/>
    <p:sldId id="263" r:id="rId6"/>
    <p:sldId id="259" r:id="rId7"/>
    <p:sldId id="279" r:id="rId8"/>
    <p:sldId id="282" r:id="rId9"/>
    <p:sldId id="268" r:id="rId10"/>
    <p:sldId id="269" r:id="rId11"/>
    <p:sldId id="281" r:id="rId12"/>
    <p:sldId id="270" r:id="rId13"/>
    <p:sldId id="262" r:id="rId14"/>
    <p:sldId id="271" r:id="rId15"/>
    <p:sldId id="287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B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4AF02-0B6E-41F5-B0B5-3101AB1A50AF}" type="datetimeFigureOut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8C06-0887-4847-A722-E9301F8C38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FBDA57C-9B28-4D34-BA4F-A9D0F2E83126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315A-E9F5-4FD9-87B7-B3D6369A24A2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C96-7EA4-4506-BA90-D81DD0D18947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8FA9-498E-467B-904D-120A1849C34D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D117A2C-BF79-4868-B0FB-4F590C841F4C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E1B0-BD0E-42A4-B9D0-C134740EA01D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5EE1-AE80-4B47-B260-78768DC0D630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53D-2DF6-4DD9-828A-C54515CEFACE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33C-627C-46A9-9996-5EE9B951FFD3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0F3-1F6B-452E-A1C8-D1A2D3A5A5A2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26D-1664-4575-9A6E-A6A74E0AD8C6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B1867F-0797-4535-83E3-857130BC3785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基于对象的存储系统中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元数据管理算法研究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zh-CN" altLang="en-US" dirty="0" smtClean="0"/>
              <a:t>中科院计算所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杨林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指导老师：杜晓黎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14876" y="6215082"/>
            <a:ext cx="3505200" cy="365760"/>
          </a:xfrm>
        </p:spPr>
        <p:txBody>
          <a:bodyPr/>
          <a:lstStyle/>
          <a:p>
            <a:r>
              <a:rPr lang="en-US" altLang="zh-CN" dirty="0" smtClean="0"/>
              <a:t>2011-01-17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划分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1571612"/>
          <a:ext cx="7000924" cy="3626985"/>
        </p:xfrm>
        <a:graphic>
          <a:graphicData uri="http://schemas.openxmlformats.org/drawingml/2006/table">
            <a:tbl>
              <a:tblPr/>
              <a:tblGrid>
                <a:gridCol w="3054949"/>
                <a:gridCol w="700092"/>
                <a:gridCol w="1334630"/>
                <a:gridCol w="1911253"/>
              </a:tblGrid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id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Hash(id)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MDS服务器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7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/usr/include/mysql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/usr/include/err.h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2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/usr/include/memory.h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16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/usr/include/regex.h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44" y="5568751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在集群中加入或删除节点时，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函数会发生变化，需要大量元数据迁移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动态子树划分</a:t>
            </a:r>
            <a:endParaRPr lang="en-US" altLang="zh-CN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b="10958"/>
          <a:stretch>
            <a:fillRect/>
          </a:stretch>
        </p:blipFill>
        <p:spPr bwMode="auto">
          <a:xfrm>
            <a:off x="785786" y="1357298"/>
            <a:ext cx="7141552" cy="321471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57620" y="4643446"/>
            <a:ext cx="192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Ceph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 Hybrid(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Hash)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857496"/>
          <a:ext cx="3857652" cy="207170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0x9000-0xCFFF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5918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0628" y="2857496"/>
          <a:ext cx="3857652" cy="248604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A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000-0xCFFF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00826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sp>
        <p:nvSpPr>
          <p:cNvPr id="8" name="右箭头 7"/>
          <p:cNvSpPr/>
          <p:nvPr/>
        </p:nvSpPr>
        <p:spPr>
          <a:xfrm>
            <a:off x="4286248" y="3786190"/>
            <a:ext cx="500066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课题目标和内容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设计实现一个元数据集群化管理算法</a:t>
            </a:r>
            <a:endParaRPr lang="en-US" dirty="0" smtClean="0"/>
          </a:p>
          <a:p>
            <a:pPr lvl="1"/>
            <a:r>
              <a:rPr lang="ru-RU" dirty="0" smtClean="0"/>
              <a:t>元数据分布策略</a:t>
            </a:r>
            <a:endParaRPr lang="en-US" dirty="0" smtClean="0"/>
          </a:p>
          <a:p>
            <a:pPr lvl="1"/>
            <a:r>
              <a:rPr lang="ru-RU" dirty="0" smtClean="0"/>
              <a:t>元数据</a:t>
            </a:r>
            <a:r>
              <a:rPr lang="zh-CN" altLang="en-US" dirty="0" smtClean="0"/>
              <a:t>备份</a:t>
            </a:r>
            <a:r>
              <a:rPr lang="ru-RU" dirty="0" smtClean="0"/>
              <a:t>策略</a:t>
            </a:r>
            <a:endParaRPr lang="zh-CN" altLang="en-US" dirty="0" smtClean="0"/>
          </a:p>
          <a:p>
            <a:pPr lvl="1"/>
            <a:r>
              <a:rPr lang="ru-RU" dirty="0" smtClean="0"/>
              <a:t>可扩展性 </a:t>
            </a:r>
            <a:endParaRPr lang="en-US" dirty="0" smtClean="0"/>
          </a:p>
          <a:p>
            <a:pPr lvl="1"/>
            <a:r>
              <a:rPr lang="ru-RU" dirty="0" smtClean="0"/>
              <a:t>可用性 </a:t>
            </a:r>
            <a:endParaRPr lang="zh-CN" altLang="en-US" dirty="0" smtClean="0"/>
          </a:p>
          <a:p>
            <a:pPr lvl="1"/>
            <a:r>
              <a:rPr lang="ru-RU" dirty="0" smtClean="0"/>
              <a:t>负载均衡 </a:t>
            </a:r>
            <a:endParaRPr lang="en-US" dirty="0" smtClean="0"/>
          </a:p>
          <a:p>
            <a:pPr lvl="1"/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en-US" altLang="zh-CN" dirty="0" err="1" smtClean="0"/>
              <a:t>MooseFS</a:t>
            </a:r>
            <a:r>
              <a:rPr lang="zh-CN" altLang="en-US" dirty="0" smtClean="0"/>
              <a:t>整合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将以上算法运用于</a:t>
            </a:r>
            <a:r>
              <a:rPr lang="en-US" altLang="zh-CN" dirty="0" err="1" smtClean="0"/>
              <a:t>MooseFS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进行性能测试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onsistentHa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43568" y="2428868"/>
            <a:ext cx="4961905" cy="38952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技术路线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一致性</a:t>
            </a:r>
            <a:r>
              <a:rPr lang="en-US" altLang="zh-CN" dirty="0" smtClean="0"/>
              <a:t>H</a:t>
            </a:r>
            <a:r>
              <a:rPr lang="ru-RU" dirty="0" smtClean="0"/>
              <a:t>ash </a:t>
            </a:r>
            <a:endParaRPr lang="en-US" dirty="0" smtClean="0"/>
          </a:p>
          <a:p>
            <a:pPr lvl="0"/>
            <a:r>
              <a:rPr lang="ru-RU" dirty="0" smtClean="0"/>
              <a:t>冗余</a:t>
            </a:r>
            <a:r>
              <a:rPr lang="zh-CN" altLang="en-US" dirty="0" smtClean="0"/>
              <a:t>备份</a:t>
            </a:r>
            <a:r>
              <a:rPr lang="en-US" altLang="zh-CN" dirty="0" smtClean="0"/>
              <a:t>(</a:t>
            </a:r>
            <a:r>
              <a:rPr lang="zh-CN" altLang="en-US" dirty="0" smtClean="0"/>
              <a:t>环形备份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0"/>
            <a:r>
              <a:rPr lang="ru-RU" dirty="0" smtClean="0"/>
              <a:t>版本号 </a:t>
            </a:r>
            <a:endParaRPr lang="zh-CN" altLang="en-US" dirty="0" smtClean="0"/>
          </a:p>
          <a:p>
            <a:pPr lvl="0"/>
            <a:r>
              <a:rPr lang="ru-RU" dirty="0" smtClean="0"/>
              <a:t>分布式</a:t>
            </a:r>
            <a:r>
              <a:rPr lang="zh-CN" altLang="en-US" dirty="0" smtClean="0"/>
              <a:t>事务</a:t>
            </a:r>
            <a:r>
              <a:rPr lang="ru-RU" dirty="0" smtClean="0"/>
              <a:t>锁 </a:t>
            </a:r>
            <a:endParaRPr lang="zh-CN" altLang="en-US" dirty="0" smtClean="0"/>
          </a:p>
          <a:p>
            <a:pPr lvl="0"/>
            <a:r>
              <a:rPr lang="ru-RU" dirty="0" smtClean="0"/>
              <a:t>检查点和日志</a:t>
            </a:r>
            <a:endParaRPr lang="en-US" dirty="0" smtClean="0"/>
          </a:p>
          <a:p>
            <a:pPr lvl="0"/>
            <a:r>
              <a:rPr lang="ru-RU" dirty="0" smtClean="0"/>
              <a:t>两段提交协议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-3286180" y="-285776"/>
            <a:ext cx="2928959" cy="2540410"/>
            <a:chOff x="2500298" y="2008993"/>
            <a:chExt cx="3988793" cy="3482956"/>
          </a:xfrm>
        </p:grpSpPr>
        <p:sp>
          <p:nvSpPr>
            <p:cNvPr id="8" name="椭圆 7"/>
            <p:cNvSpPr/>
            <p:nvPr/>
          </p:nvSpPr>
          <p:spPr>
            <a:xfrm>
              <a:off x="3214678" y="2500306"/>
              <a:ext cx="2500330" cy="2357454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071802" y="3143248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214810" y="235743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57818" y="414338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357686" y="4714884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214678" y="4214818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429256" y="307181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143504" y="2571744"/>
              <a:ext cx="322314" cy="2857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10800000">
              <a:off x="3643306" y="4714884"/>
              <a:ext cx="428628" cy="2143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10800000" flipV="1">
              <a:off x="5000628" y="4643446"/>
              <a:ext cx="357190" cy="2143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>
              <a:off x="5571338" y="3786190"/>
              <a:ext cx="429422" cy="7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3428992" y="2572538"/>
              <a:ext cx="357190" cy="28495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2928926" y="3857628"/>
              <a:ext cx="428628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43372" y="2008993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MDS1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9322" y="307181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MDS2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86446" y="4357694"/>
              <a:ext cx="559769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MDS3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57686" y="521495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MDS4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14612" y="4643446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M5S1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00298" y="2857496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MDS6</a:t>
              </a:r>
              <a:endParaRPr lang="zh-CN" altLang="en-US" dirty="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357554" y="1142984"/>
            <a:ext cx="5429256" cy="4765317"/>
            <a:chOff x="3714744" y="726632"/>
            <a:chExt cx="5429256" cy="4765317"/>
          </a:xfrm>
        </p:grpSpPr>
        <p:grpSp>
          <p:nvGrpSpPr>
            <p:cNvPr id="70" name="组合 69"/>
            <p:cNvGrpSpPr/>
            <p:nvPr/>
          </p:nvGrpSpPr>
          <p:grpSpPr>
            <a:xfrm>
              <a:off x="4429092" y="1643050"/>
              <a:ext cx="4714908" cy="3007146"/>
              <a:chOff x="4929190" y="0"/>
              <a:chExt cx="4714908" cy="3007146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5143504" y="285728"/>
                <a:ext cx="2898564" cy="2714644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6351176" y="0"/>
                <a:ext cx="506840" cy="506840"/>
                <a:chOff x="3608249" y="712246"/>
                <a:chExt cx="506840" cy="506840"/>
              </a:xfrm>
            </p:grpSpPr>
            <p:sp>
              <p:nvSpPr>
                <p:cNvPr id="29" name="椭圆 28"/>
                <p:cNvSpPr/>
                <p:nvPr/>
              </p:nvSpPr>
              <p:spPr>
                <a:xfrm>
                  <a:off x="3608249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0" name="椭圆 4"/>
                <p:cNvSpPr/>
                <p:nvPr/>
              </p:nvSpPr>
              <p:spPr>
                <a:xfrm>
                  <a:off x="3685261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MDS1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7643834" y="785794"/>
                <a:ext cx="506840" cy="506840"/>
                <a:chOff x="3543585" y="712246"/>
                <a:chExt cx="506840" cy="506840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3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MDS2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4929190" y="857232"/>
                <a:ext cx="506840" cy="506840"/>
                <a:chOff x="3543585" y="712246"/>
                <a:chExt cx="506840" cy="506840"/>
              </a:xfrm>
            </p:grpSpPr>
            <p:sp>
              <p:nvSpPr>
                <p:cNvPr id="35" name="椭圆 34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MDS5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286644" y="2500306"/>
                <a:ext cx="506840" cy="506840"/>
                <a:chOff x="3543585" y="712246"/>
                <a:chExt cx="506840" cy="506840"/>
              </a:xfrm>
            </p:grpSpPr>
            <p:sp>
              <p:nvSpPr>
                <p:cNvPr id="38" name="椭圆 37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zh-CN" altLang="en-US" dirty="0"/>
                </a:p>
              </p:txBody>
            </p:sp>
            <p:sp>
              <p:nvSpPr>
                <p:cNvPr id="39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MDS3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5500694" y="2500306"/>
                <a:ext cx="506840" cy="506840"/>
                <a:chOff x="3543585" y="712246"/>
                <a:chExt cx="506840" cy="506840"/>
              </a:xfrm>
            </p:grpSpPr>
            <p:sp>
              <p:nvSpPr>
                <p:cNvPr id="41" name="椭圆 40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2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MDS4</a:t>
                  </a:r>
                  <a:endParaRPr lang="zh-CN" altLang="en-US" sz="1050" b="1" kern="1200" dirty="0"/>
                </a:p>
              </p:txBody>
            </p:sp>
          </p:grpSp>
          <p:sp>
            <p:nvSpPr>
              <p:cNvPr id="46" name="圆角矩形 45"/>
              <p:cNvSpPr/>
              <p:nvPr/>
            </p:nvSpPr>
            <p:spPr>
              <a:xfrm>
                <a:off x="9072594" y="500066"/>
                <a:ext cx="571504" cy="2857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b="1" dirty="0" smtClean="0">
                    <a:solidFill>
                      <a:sysClr val="windowText" lastClr="000000"/>
                    </a:solidFill>
                  </a:rPr>
                  <a:t> 键</a:t>
                </a:r>
                <a:endParaRPr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8" name="直接箭头连接符 47"/>
              <p:cNvCxnSpPr/>
              <p:nvPr/>
            </p:nvCxnSpPr>
            <p:spPr>
              <a:xfrm rot="10800000" flipV="1">
                <a:off x="8143900" y="857256"/>
                <a:ext cx="1214446" cy="107154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8215370" y="1155284"/>
                <a:ext cx="1357322" cy="28575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b="1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zh-CN" altLang="en-US" sz="1600" b="1" dirty="0" smtClean="0">
                    <a:solidFill>
                      <a:sysClr val="windowText" lastClr="000000"/>
                    </a:solidFill>
                  </a:rPr>
                  <a:t>计算 </a:t>
                </a:r>
                <a:r>
                  <a:rPr lang="en-US" altLang="zh-CN" sz="1600" b="1" dirty="0" smtClean="0">
                    <a:solidFill>
                      <a:sysClr val="windowText" lastClr="000000"/>
                    </a:solidFill>
                  </a:rPr>
                  <a:t>Hash</a:t>
                </a:r>
                <a:r>
                  <a:rPr lang="zh-CN" altLang="en-US" sz="1600" b="1" dirty="0" smtClean="0">
                    <a:solidFill>
                      <a:sysClr val="windowText" lastClr="000000"/>
                    </a:solidFill>
                  </a:rPr>
                  <a:t>值</a:t>
                </a:r>
                <a:endParaRPr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弧形 51"/>
              <p:cNvSpPr/>
              <p:nvPr/>
            </p:nvSpPr>
            <p:spPr>
              <a:xfrm rot="1847075" flipH="1">
                <a:off x="7472584" y="1839549"/>
                <a:ext cx="562535" cy="857256"/>
              </a:xfrm>
              <a:prstGeom prst="arc">
                <a:avLst>
                  <a:gd name="adj1" fmla="val 15913906"/>
                  <a:gd name="adj2" fmla="val 4108442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7929586" y="1857364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5143504" y="2009764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弧形 60"/>
              <p:cNvSpPr/>
              <p:nvPr/>
            </p:nvSpPr>
            <p:spPr>
              <a:xfrm flipV="1">
                <a:off x="4947046" y="1206294"/>
                <a:ext cx="553648" cy="865384"/>
              </a:xfrm>
              <a:prstGeom prst="arc">
                <a:avLst>
                  <a:gd name="adj1" fmla="val 16988162"/>
                  <a:gd name="adj2" fmla="val 4108442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5357818" y="2357430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弧形 66"/>
              <p:cNvSpPr/>
              <p:nvPr/>
            </p:nvSpPr>
            <p:spPr>
              <a:xfrm flipV="1">
                <a:off x="4929190" y="1214422"/>
                <a:ext cx="829876" cy="1213050"/>
              </a:xfrm>
              <a:prstGeom prst="arc">
                <a:avLst>
                  <a:gd name="adj1" fmla="val 16988162"/>
                  <a:gd name="adj2" fmla="val 5052593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5072066" y="1643050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弧形 68"/>
              <p:cNvSpPr/>
              <p:nvPr/>
            </p:nvSpPr>
            <p:spPr>
              <a:xfrm flipV="1">
                <a:off x="5072066" y="1285860"/>
                <a:ext cx="285752" cy="428628"/>
              </a:xfrm>
              <a:prstGeom prst="arc">
                <a:avLst>
                  <a:gd name="adj1" fmla="val 16988162"/>
                  <a:gd name="adj2" fmla="val 4108442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5" name="直接连接符 74"/>
            <p:cNvCxnSpPr/>
            <p:nvPr/>
          </p:nvCxnSpPr>
          <p:spPr>
            <a:xfrm rot="5400000">
              <a:off x="5856661" y="1285463"/>
              <a:ext cx="42942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5400000">
              <a:off x="7710081" y="2148275"/>
              <a:ext cx="296070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857852" y="726632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</a:t>
              </a:r>
              <a:r>
                <a:rPr lang="en-US" altLang="zh-CN" sz="1200" dirty="0" smtClean="0"/>
                <a:t>0000</a:t>
              </a:r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58116" y="1857364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3</a:t>
              </a:r>
              <a:r>
                <a:rPr lang="en-US" altLang="zh-CN" sz="1200" dirty="0" smtClean="0"/>
                <a:t>000</a:t>
              </a:r>
              <a:endParaRPr lang="zh-CN" altLang="en-US" dirty="0"/>
            </a:p>
          </p:txBody>
        </p:sp>
        <p:cxnSp>
          <p:nvCxnSpPr>
            <p:cNvPr id="84" name="直接连接符 83"/>
            <p:cNvCxnSpPr/>
            <p:nvPr/>
          </p:nvCxnSpPr>
          <p:spPr>
            <a:xfrm rot="16200000" flipV="1">
              <a:off x="4071902" y="2285992"/>
              <a:ext cx="285752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rot="5400000" flipH="1" flipV="1">
              <a:off x="4714876" y="4714884"/>
              <a:ext cx="428628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V="1">
              <a:off x="7179487" y="4822041"/>
              <a:ext cx="357190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358082" y="5214950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6</a:t>
              </a:r>
              <a:r>
                <a:rPr lang="en-US" altLang="zh-CN" sz="1200" dirty="0" smtClean="0"/>
                <a:t>000</a:t>
              </a:r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429124" y="5143512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90</a:t>
              </a:r>
              <a:r>
                <a:rPr lang="en-US" altLang="zh-CN" sz="1200" dirty="0" smtClean="0"/>
                <a:t>00</a:t>
              </a:r>
              <a:endParaRPr lang="zh-CN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14744" y="200024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B0</a:t>
              </a:r>
              <a:r>
                <a:rPr lang="en-US" altLang="zh-CN" sz="1200" dirty="0" smtClean="0"/>
                <a:t>00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研究计划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预期研究成果 </a:t>
            </a:r>
            <a:endParaRPr lang="zh-CN" altLang="en-US" b="1" i="1" dirty="0" smtClean="0"/>
          </a:p>
          <a:p>
            <a:pPr lvl="1"/>
            <a:r>
              <a:rPr lang="ru-RU" dirty="0" smtClean="0"/>
              <a:t>元数据服务器集群管理算法</a:t>
            </a:r>
            <a:endParaRPr lang="zh-CN" altLang="en-US" dirty="0" smtClean="0"/>
          </a:p>
          <a:p>
            <a:pPr lvl="1"/>
            <a:r>
              <a:rPr lang="ru-RU" dirty="0" smtClean="0"/>
              <a:t>MooseFS</a:t>
            </a:r>
            <a:r>
              <a:rPr lang="zh-CN" altLang="en-US" dirty="0" smtClean="0"/>
              <a:t>移植</a:t>
            </a:r>
            <a:endParaRPr lang="en-US" altLang="zh-CN" dirty="0" smtClean="0"/>
          </a:p>
          <a:p>
            <a:pPr lvl="1"/>
            <a:r>
              <a:rPr lang="ru-RU" dirty="0" smtClean="0"/>
              <a:t>Bench</a:t>
            </a:r>
            <a:r>
              <a:rPr lang="en-US" dirty="0" smtClean="0"/>
              <a:t>m</a:t>
            </a:r>
            <a:r>
              <a:rPr lang="ru-RU" dirty="0" smtClean="0"/>
              <a:t>ark</a:t>
            </a:r>
            <a:endParaRPr lang="en-US" dirty="0" smtClean="0"/>
          </a:p>
          <a:p>
            <a:pPr lvl="1"/>
            <a:r>
              <a:rPr lang="zh-CN" altLang="en-US" dirty="0" smtClean="0"/>
              <a:t>尝试使用</a:t>
            </a:r>
            <a:r>
              <a:rPr lang="ru-RU" dirty="0" smtClean="0"/>
              <a:t>Key-Value</a:t>
            </a:r>
            <a:r>
              <a:rPr lang="zh-CN" altLang="en-US" dirty="0" smtClean="0"/>
              <a:t>数据库实现元数据服务器</a:t>
            </a:r>
          </a:p>
          <a:p>
            <a:r>
              <a:rPr lang="ru-RU" b="1" i="1" dirty="0" smtClean="0"/>
              <a:t>研究计划及预期进展 </a:t>
            </a:r>
            <a:endParaRPr lang="zh-CN" altLang="en-US" b="1" i="1" dirty="0" smtClean="0"/>
          </a:p>
          <a:p>
            <a:pPr lvl="1"/>
            <a:r>
              <a:rPr lang="ru-RU" dirty="0" smtClean="0"/>
              <a:t>2010/05 – 2010/10	</a:t>
            </a:r>
            <a:r>
              <a:rPr lang="zh-CN" altLang="en-US" dirty="0" smtClean="0"/>
              <a:t>相关系统调研</a:t>
            </a:r>
          </a:p>
          <a:p>
            <a:pPr lvl="1"/>
            <a:r>
              <a:rPr lang="ru-RU" dirty="0" smtClean="0"/>
              <a:t>2010/11 – 2010/12	</a:t>
            </a:r>
            <a:r>
              <a:rPr lang="zh-CN" altLang="en-US" dirty="0" smtClean="0"/>
              <a:t>元数据分布算法设计</a:t>
            </a:r>
          </a:p>
          <a:p>
            <a:pPr lvl="1"/>
            <a:r>
              <a:rPr lang="ru-RU" dirty="0" smtClean="0"/>
              <a:t>2011/01 – 2011/02	</a:t>
            </a:r>
            <a:r>
              <a:rPr lang="zh-CN" altLang="en-US" dirty="0" smtClean="0"/>
              <a:t>系统实现，性能测试</a:t>
            </a:r>
          </a:p>
          <a:p>
            <a:pPr lvl="1"/>
            <a:r>
              <a:rPr lang="ru-RU" dirty="0" smtClean="0"/>
              <a:t>2011/03 – 2011/04	</a:t>
            </a:r>
            <a:r>
              <a:rPr lang="zh-CN" altLang="en-US" dirty="0" smtClean="0"/>
              <a:t>论文写作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谢谢各位老师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课题来源</a:t>
            </a:r>
            <a:endParaRPr lang="en-US" altLang="zh-CN" dirty="0" smtClean="0"/>
          </a:p>
          <a:p>
            <a:r>
              <a:rPr lang="zh-CN" altLang="en-US" dirty="0" smtClean="0"/>
              <a:t>基于对象的存储系统架构</a:t>
            </a:r>
            <a:endParaRPr lang="en-US" altLang="zh-CN" dirty="0" smtClean="0"/>
          </a:p>
          <a:p>
            <a:r>
              <a:rPr lang="zh-CN" altLang="en-US" dirty="0" smtClean="0"/>
              <a:t>单一 </a:t>
            </a:r>
            <a:r>
              <a:rPr lang="zh-CN" altLang="en-US" b="1" dirty="0" smtClean="0">
                <a:solidFill>
                  <a:srgbClr val="0070C0"/>
                </a:solidFill>
              </a:rPr>
              <a:t>元数据服务器 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元数据服务器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zh-CN" altLang="en-US" dirty="0" smtClean="0"/>
              <a:t>研究方法和计划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大规模存储的需求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互联网存储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youtube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Douban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联想网盘</a:t>
            </a:r>
            <a:endParaRPr lang="en-US" altLang="zh-CN" dirty="0" smtClean="0"/>
          </a:p>
          <a:p>
            <a:r>
              <a:rPr lang="zh-CN" altLang="en-US" dirty="0" smtClean="0"/>
              <a:t>集群文件系统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NAS (NFS)</a:t>
            </a:r>
          </a:p>
          <a:p>
            <a:pPr lvl="1"/>
            <a:r>
              <a:rPr lang="en-US" altLang="zh-CN" dirty="0" smtClean="0"/>
              <a:t>SAN (GPFS, </a:t>
            </a:r>
            <a:r>
              <a:rPr lang="zh-CN" altLang="en-US" dirty="0" smtClean="0"/>
              <a:t>蓝鲸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基于对象的存储系统 </a:t>
            </a:r>
            <a:r>
              <a:rPr lang="en-US" altLang="zh-CN" dirty="0" smtClean="0"/>
              <a:t>OBS (Luster, GFS,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MooseFS</a:t>
            </a:r>
            <a:r>
              <a:rPr lang="en-US" altLang="zh-CN" dirty="0" smtClean="0"/>
              <a:t>)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NAS &amp; SAN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71604" y="5572140"/>
            <a:ext cx="1143008" cy="6968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 smtClean="0"/>
              <a:t>NAS</a:t>
            </a:r>
            <a:endParaRPr lang="zh-CN" altLang="en-US" sz="3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72132" y="5572140"/>
            <a:ext cx="1143008" cy="6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2928958" cy="419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276429"/>
            <a:ext cx="2928958" cy="336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基于对象的存储系统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714612" y="1714488"/>
            <a:ext cx="6107428" cy="3655480"/>
            <a:chOff x="1714480" y="1142984"/>
            <a:chExt cx="6107428" cy="3655480"/>
          </a:xfrm>
        </p:grpSpPr>
        <p:grpSp>
          <p:nvGrpSpPr>
            <p:cNvPr id="18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2" name="页脚占位符 29"/>
          <p:cNvSpPr txBox="1">
            <a:spLocks/>
          </p:cNvSpPr>
          <p:nvPr/>
        </p:nvSpPr>
        <p:spPr>
          <a:xfrm>
            <a:off x="-714412" y="1714488"/>
            <a:ext cx="3505200" cy="1857388"/>
          </a:xfrm>
          <a:prstGeom prst="rect">
            <a:avLst/>
          </a:prstGeom>
        </p:spPr>
        <p:txBody>
          <a:bodyPr vert="horz"/>
          <a:lstStyle/>
          <a:p>
            <a:pPr lvl="2"/>
            <a:r>
              <a:rPr lang="zh-CN" altLang="en-US" b="1" dirty="0" smtClean="0"/>
              <a:t>以对象为基本单位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独立的元数据管理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易于扩展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高容量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高性能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易于管理</a:t>
            </a:r>
            <a:endParaRPr lang="en-US" altLang="zh-CN" b="1" dirty="0" smtClean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</a:t>
            </a:r>
            <a:r>
              <a:rPr lang="en-US" altLang="zh-CN" dirty="0" smtClean="0"/>
              <a:t>MDS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设计简单，容易提供统一名字空间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ru-RU" altLang="en-US" dirty="0" smtClean="0"/>
              <a:t>单点失效 </a:t>
            </a:r>
            <a:endParaRPr lang="en-US" altLang="en-US" dirty="0" smtClean="0"/>
          </a:p>
          <a:p>
            <a:pPr lvl="1"/>
            <a:r>
              <a:rPr lang="zh-CN" altLang="en-US" dirty="0" smtClean="0"/>
              <a:t>性能瓶颈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名字空间受限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初始化时间长</a:t>
            </a:r>
            <a:r>
              <a:rPr lang="en-US" altLang="zh-CN" dirty="0" smtClean="0"/>
              <a:t>( 32GB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折中方案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限制集群规模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MDS</a:t>
            </a:r>
            <a:r>
              <a:rPr lang="zh-CN" altLang="en-US" dirty="0" smtClean="0"/>
              <a:t>的主从备份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Lustre</a:t>
            </a:r>
            <a:r>
              <a:rPr lang="en-US" altLang="zh-CN" dirty="0" smtClean="0"/>
              <a:t>, Google File System,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, MFS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5715008" y="2571744"/>
            <a:ext cx="2428892" cy="857256"/>
          </a:xfrm>
          <a:prstGeom prst="round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0"/>
          <p:cNvGrpSpPr/>
          <p:nvPr/>
        </p:nvGrpSpPr>
        <p:grpSpPr>
          <a:xfrm>
            <a:off x="1643042" y="1857364"/>
            <a:ext cx="6389043" cy="3655480"/>
            <a:chOff x="1714480" y="1142984"/>
            <a:chExt cx="6389043" cy="3655480"/>
          </a:xfrm>
        </p:grpSpPr>
        <p:grpSp>
          <p:nvGrpSpPr>
            <p:cNvPr id="3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198" y="150017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元数据服务器集群</a:t>
              </a:r>
              <a:endParaRPr lang="en-US" altLang="zh-CN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786057"/>
              <a:ext cx="1285884" cy="128588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元数据服务器集群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909885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</a:t>
            </a:r>
            <a:r>
              <a:rPr lang="en-US" altLang="zh-CN" dirty="0" smtClean="0"/>
              <a:t>MDS</a:t>
            </a:r>
            <a:r>
              <a:rPr lang="zh-CN" altLang="en-US" dirty="0" smtClean="0"/>
              <a:t>集群中元数据分布的方案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静态子树分割</a:t>
            </a:r>
            <a:endParaRPr lang="en-US" altLang="zh-CN" dirty="0" smtClean="0"/>
          </a:p>
          <a:p>
            <a:r>
              <a:rPr lang="zh-CN" altLang="en-US" dirty="0" smtClean="0"/>
              <a:t>静态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分割 </a:t>
            </a:r>
            <a:endParaRPr lang="en-US" altLang="zh-CN" dirty="0" smtClean="0"/>
          </a:p>
          <a:p>
            <a:r>
              <a:rPr lang="zh-CN" altLang="en-US" dirty="0" smtClean="0"/>
              <a:t>动态子树分割</a:t>
            </a:r>
            <a:endParaRPr lang="en-US" altLang="zh-CN" dirty="0" smtClean="0"/>
          </a:p>
          <a:p>
            <a:r>
              <a:rPr lang="ru-RU" dirty="0" smtClean="0"/>
              <a:t>Lazy Hybrid</a:t>
            </a:r>
            <a:r>
              <a:rPr lang="en-US" dirty="0" smtClean="0"/>
              <a:t>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相当于动态</a:t>
            </a:r>
            <a:r>
              <a:rPr lang="en-US" altLang="zh-CN" dirty="0" smtClean="0"/>
              <a:t>Hash)</a:t>
            </a:r>
          </a:p>
          <a:p>
            <a:r>
              <a:rPr lang="zh-CN" altLang="en-US" dirty="0" smtClean="0"/>
              <a:t>集中分配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有个绑定服务器，一对一绑定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(Chord)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b="1" dirty="0" smtClean="0"/>
              <a:t>目前开源系统只有</a:t>
            </a:r>
            <a:r>
              <a:rPr lang="en-US" altLang="zh-CN" sz="2000" b="1" dirty="0" smtClean="0"/>
              <a:t>Lustre2.0</a:t>
            </a:r>
            <a:r>
              <a:rPr lang="zh-CN" altLang="en-US" sz="2000" b="1" dirty="0" smtClean="0"/>
              <a:t>和</a:t>
            </a:r>
            <a:r>
              <a:rPr lang="en-US" altLang="zh-CN" sz="2000" b="1" dirty="0" err="1" smtClean="0"/>
              <a:t>Ceph</a:t>
            </a:r>
            <a:r>
              <a:rPr lang="zh-CN" altLang="en-US" sz="2000" b="1" dirty="0" smtClean="0"/>
              <a:t>具有元数据集群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静态子树分割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643182"/>
          <a:ext cx="2928958" cy="1931670"/>
        </p:xfrm>
        <a:graphic>
          <a:graphicData uri="http://schemas.openxmlformats.org/drawingml/2006/table">
            <a:tbl>
              <a:tblPr/>
              <a:tblGrid>
                <a:gridCol w="1464479"/>
                <a:gridCol w="1464479"/>
              </a:tblGrid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提供服务的 MDS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 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3300442" y="1857364"/>
          <a:ext cx="5486400" cy="3571875"/>
        </p:xfrm>
        <a:graphic>
          <a:graphicData uri="http://schemas.openxmlformats.org/presentationml/2006/ole">
            <p:oleObj spid="_x0000_s12289" name="Visio" r:id="rId3" imgW="6844622" imgH="4462449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44" y="5568751"/>
            <a:ext cx="285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不能有效负载均衡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1377</TotalTime>
  <Words>503</Words>
  <Application>Microsoft Office PowerPoint</Application>
  <PresentationFormat>全屏显示(4:3)</PresentationFormat>
  <Paragraphs>214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质朴</vt:lpstr>
      <vt:lpstr>Visio</vt:lpstr>
      <vt:lpstr>基于对象的存储系统中 元数据管理算法研究</vt:lpstr>
      <vt:lpstr>提纲</vt:lpstr>
      <vt:lpstr>课题来源</vt:lpstr>
      <vt:lpstr>NAS &amp; SAN</vt:lpstr>
      <vt:lpstr>基于对象的存储系统</vt:lpstr>
      <vt:lpstr>单MDS设计</vt:lpstr>
      <vt:lpstr>元数据服务器集群</vt:lpstr>
      <vt:lpstr>现有MDS集群中元数据分布的方案</vt:lpstr>
      <vt:lpstr>静态子树分割</vt:lpstr>
      <vt:lpstr>静态Hash 划分</vt:lpstr>
      <vt:lpstr>动态子树划分</vt:lpstr>
      <vt:lpstr>Lazy Hybrid(动态Hash)</vt:lpstr>
      <vt:lpstr>课题目标和内容</vt:lpstr>
      <vt:lpstr>技术路线</vt:lpstr>
      <vt:lpstr>研究计划</vt:lpstr>
      <vt:lpstr>谢谢各位老师 !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对象存储系统中 元数据集群的设计</dc:title>
  <dc:creator>ning</dc:creator>
  <cp:lastModifiedBy>番茄花园</cp:lastModifiedBy>
  <cp:revision>133</cp:revision>
  <dcterms:created xsi:type="dcterms:W3CDTF">2010-11-29T08:39:11Z</dcterms:created>
  <dcterms:modified xsi:type="dcterms:W3CDTF">2011-01-16T16:25:06Z</dcterms:modified>
</cp:coreProperties>
</file>