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4"/>
  </p:notesMasterIdLst>
  <p:sldIdLst>
    <p:sldId id="256" r:id="rId2"/>
    <p:sldId id="283" r:id="rId3"/>
    <p:sldId id="257" r:id="rId4"/>
    <p:sldId id="274" r:id="rId5"/>
    <p:sldId id="263" r:id="rId6"/>
    <p:sldId id="284" r:id="rId7"/>
    <p:sldId id="276" r:id="rId8"/>
    <p:sldId id="277" r:id="rId9"/>
    <p:sldId id="278" r:id="rId10"/>
    <p:sldId id="259" r:id="rId11"/>
    <p:sldId id="260" r:id="rId12"/>
    <p:sldId id="279" r:id="rId13"/>
    <p:sldId id="282" r:id="rId14"/>
    <p:sldId id="268" r:id="rId15"/>
    <p:sldId id="269" r:id="rId16"/>
    <p:sldId id="281" r:id="rId17"/>
    <p:sldId id="270" r:id="rId18"/>
    <p:sldId id="262" r:id="rId19"/>
    <p:sldId id="271" r:id="rId20"/>
    <p:sldId id="286" r:id="rId21"/>
    <p:sldId id="285" r:id="rId22"/>
    <p:sldId id="273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4AF02-0B6E-41F5-B0B5-3101AB1A50AF}" type="datetimeFigureOut">
              <a:rPr lang="zh-CN" altLang="en-US" smtClean="0"/>
              <a:pPr/>
              <a:t>2011-1-13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08C06-0887-4847-A722-E9301F8C38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FBDA57C-9B28-4D34-BA4F-A9D0F2E83126}" type="datetime1">
              <a:rPr lang="zh-CN" altLang="en-US" smtClean="0"/>
              <a:pPr/>
              <a:t>2011-1-13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315A-E9F5-4FD9-87B7-B3D6369A24A2}" type="datetime1">
              <a:rPr lang="zh-CN" altLang="en-US" smtClean="0"/>
              <a:pPr/>
              <a:t>2011-1-13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C96-7EA4-4506-BA90-D81DD0D18947}" type="datetime1">
              <a:rPr lang="zh-CN" altLang="en-US" smtClean="0"/>
              <a:pPr/>
              <a:t>2011-1-13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8FA9-498E-467B-904D-120A1849C34D}" type="datetime1">
              <a:rPr lang="zh-CN" altLang="en-US" smtClean="0"/>
              <a:pPr/>
              <a:t>2011-1-13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D117A2C-BF79-4868-B0FB-4F590C841F4C}" type="datetime1">
              <a:rPr lang="zh-CN" altLang="en-US" smtClean="0"/>
              <a:pPr/>
              <a:t>2011-1-13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E1B0-BD0E-42A4-B9D0-C134740EA01D}" type="datetime1">
              <a:rPr lang="zh-CN" altLang="en-US" smtClean="0"/>
              <a:pPr/>
              <a:t>2011-1-13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5EE1-AE80-4B47-B260-78768DC0D630}" type="datetime1">
              <a:rPr lang="zh-CN" altLang="en-US" smtClean="0"/>
              <a:pPr/>
              <a:t>2011-1-13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853D-2DF6-4DD9-828A-C54515CEFACE}" type="datetime1">
              <a:rPr lang="zh-CN" altLang="en-US" smtClean="0"/>
              <a:pPr/>
              <a:t>2011-1-13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33C-627C-46A9-9996-5EE9B951FFD3}" type="datetime1">
              <a:rPr lang="zh-CN" altLang="en-US" smtClean="0"/>
              <a:pPr/>
              <a:t>2011-1-13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80F3-1F6B-452E-A1C8-D1A2D3A5A5A2}" type="datetime1">
              <a:rPr lang="zh-CN" altLang="en-US" smtClean="0"/>
              <a:pPr/>
              <a:t>2011-1-13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F26D-1664-4575-9A6E-A6A74E0AD8C6}" type="datetime1">
              <a:rPr lang="zh-CN" altLang="en-US" smtClean="0"/>
              <a:pPr/>
              <a:t>2011-1-13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5B1867F-0797-4535-83E3-857130BC3785}" type="datetime1">
              <a:rPr lang="zh-CN" altLang="en-US" smtClean="0"/>
              <a:pPr/>
              <a:t>2011-1-13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基于对象的存储系统中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元数据集群的设计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zh-CN" altLang="en-US" dirty="0" smtClean="0"/>
              <a:t>中科院计算所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杨林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指导老师：杜晓黎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单一</a:t>
            </a:r>
            <a:r>
              <a:rPr lang="en-US" altLang="zh-CN" dirty="0" smtClean="0"/>
              <a:t>MDS</a:t>
            </a:r>
            <a:r>
              <a:rPr lang="zh-CN" altLang="en-US" dirty="0" smtClean="0"/>
              <a:t>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设计简单，容易提供统一名字空间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ru-RU" altLang="en-US" dirty="0" smtClean="0"/>
              <a:t>单点失效 </a:t>
            </a:r>
            <a:endParaRPr lang="en-US" altLang="en-US" dirty="0" smtClean="0"/>
          </a:p>
          <a:p>
            <a:pPr lvl="1"/>
            <a:r>
              <a:rPr lang="zh-CN" altLang="en-US" dirty="0" smtClean="0"/>
              <a:t>性能瓶颈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初始化时间长</a:t>
            </a:r>
            <a:r>
              <a:rPr lang="en-US" altLang="zh-CN" dirty="0" smtClean="0"/>
              <a:t>	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限制集群规模</a:t>
            </a:r>
            <a:endParaRPr lang="en-US" altLang="zh-CN" dirty="0" smtClean="0"/>
          </a:p>
          <a:p>
            <a:r>
              <a:rPr lang="zh-CN" altLang="en-US" dirty="0" smtClean="0"/>
              <a:t>划分</a:t>
            </a:r>
            <a:r>
              <a:rPr lang="en-US" altLang="zh-CN" dirty="0" smtClean="0"/>
              <a:t>Volume</a:t>
            </a:r>
          </a:p>
          <a:p>
            <a:r>
              <a:rPr lang="en-US" altLang="zh-CN" dirty="0" smtClean="0"/>
              <a:t>MDS</a:t>
            </a:r>
            <a:r>
              <a:rPr lang="zh-CN" altLang="en-US" dirty="0" smtClean="0"/>
              <a:t>的主从备份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Lustre</a:t>
            </a:r>
            <a:r>
              <a:rPr lang="en-US" altLang="zh-CN" dirty="0" smtClean="0"/>
              <a:t>, Google File System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5715008" y="2571744"/>
            <a:ext cx="2428892" cy="857256"/>
          </a:xfrm>
          <a:prstGeom prst="roundRect">
            <a:avLst/>
          </a:prstGeom>
          <a:noFill/>
          <a:ln w="22225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0"/>
          <p:cNvGrpSpPr/>
          <p:nvPr/>
        </p:nvGrpSpPr>
        <p:grpSpPr>
          <a:xfrm>
            <a:off x="1643042" y="1857364"/>
            <a:ext cx="6389043" cy="3655480"/>
            <a:chOff x="1714480" y="1142984"/>
            <a:chExt cx="6389043" cy="3655480"/>
          </a:xfrm>
        </p:grpSpPr>
        <p:grpSp>
          <p:nvGrpSpPr>
            <p:cNvPr id="3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对象服务器</a:t>
              </a:r>
              <a:endParaRPr lang="en-US" altLang="zh-CN" dirty="0" smtClean="0"/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198" y="150017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元数据服务器集群</a:t>
              </a:r>
              <a:endParaRPr lang="en-US" altLang="zh-CN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786057"/>
              <a:ext cx="1285884" cy="128588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MDS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3195637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909885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3195637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2643182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2643182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</a:t>
            </a:r>
            <a:r>
              <a:rPr lang="en-US" altLang="zh-CN" dirty="0" smtClean="0"/>
              <a:t>MDS</a:t>
            </a:r>
            <a:r>
              <a:rPr lang="zh-CN" altLang="en-US" dirty="0" smtClean="0"/>
              <a:t>集群中元数据分布的方案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静态子树分割</a:t>
            </a:r>
            <a:endParaRPr lang="en-US" altLang="zh-CN" dirty="0" smtClean="0"/>
          </a:p>
          <a:p>
            <a:r>
              <a:rPr lang="zh-CN" altLang="en-US" dirty="0" smtClean="0"/>
              <a:t>静态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分割</a:t>
            </a:r>
            <a:endParaRPr lang="en-US" altLang="zh-CN" dirty="0" smtClean="0"/>
          </a:p>
          <a:p>
            <a:r>
              <a:rPr lang="zh-CN" altLang="en-US" dirty="0" smtClean="0"/>
              <a:t>动态子树分割</a:t>
            </a:r>
            <a:endParaRPr lang="en-US" altLang="zh-CN" dirty="0" smtClean="0"/>
          </a:p>
          <a:p>
            <a:r>
              <a:rPr lang="ru-RU" dirty="0" smtClean="0"/>
              <a:t>Lazy Hybrid</a:t>
            </a:r>
            <a:r>
              <a:rPr lang="en-US" dirty="0" smtClean="0"/>
              <a:t>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相当于动态</a:t>
            </a:r>
            <a:r>
              <a:rPr lang="en-US" altLang="zh-CN" dirty="0" smtClean="0"/>
              <a:t>Hash)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静态子树分割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643182"/>
          <a:ext cx="2928958" cy="1931670"/>
        </p:xfrm>
        <a:graphic>
          <a:graphicData uri="http://schemas.openxmlformats.org/drawingml/2006/table">
            <a:tbl>
              <a:tblPr/>
              <a:tblGrid>
                <a:gridCol w="1464479"/>
                <a:gridCol w="1464479"/>
              </a:tblGrid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目录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提供服务的 MDS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/usr/bin 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/usr/lib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/usr/share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3300442" y="1857364"/>
          <a:ext cx="5486400" cy="3571875"/>
        </p:xfrm>
        <a:graphic>
          <a:graphicData uri="http://schemas.openxmlformats.org/presentationml/2006/ole">
            <p:oleObj spid="_x0000_s12289" name="Visio" r:id="rId3" imgW="6844622" imgH="4462449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844" y="5568751"/>
            <a:ext cx="285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不能有效负载均衡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需要手动调整分割策略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r>
              <a:rPr lang="en-US" altLang="zh-CN" dirty="0" smtClean="0"/>
              <a:t>Hash </a:t>
            </a:r>
            <a:r>
              <a:rPr lang="zh-CN" altLang="en-US" dirty="0" smtClean="0"/>
              <a:t>划分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8" y="1571612"/>
          <a:ext cx="7000924" cy="3626985"/>
        </p:xfrm>
        <a:graphic>
          <a:graphicData uri="http://schemas.openxmlformats.org/drawingml/2006/table">
            <a:tbl>
              <a:tblPr/>
              <a:tblGrid>
                <a:gridCol w="3054949"/>
                <a:gridCol w="700092"/>
                <a:gridCol w="1334630"/>
                <a:gridCol w="1911253"/>
              </a:tblGrid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目录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id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Hash(id)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MDS服务器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/usr/bin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4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/usr/lib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7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/usr/share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9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/usr/include/mysql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/usr/include/err.h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14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2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/usr/include/memory.h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16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/usr/include/regex.h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19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844" y="5568751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在集群中加入或删除节点，会导致映射关系发生变化，需要大量元数据迁移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需要手动调整分割策略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动态子树划分</a:t>
            </a:r>
            <a:endParaRPr lang="en-US" altLang="zh-CN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 b="10958"/>
          <a:stretch>
            <a:fillRect/>
          </a:stretch>
        </p:blipFill>
        <p:spPr bwMode="auto">
          <a:xfrm>
            <a:off x="785786" y="1357298"/>
            <a:ext cx="7141552" cy="321471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57620" y="4643446"/>
            <a:ext cx="1928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/>
              <a:t>Ceph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Lazy Hybrid(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hash)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857496"/>
          <a:ext cx="3857652" cy="2071700"/>
        </p:xfrm>
        <a:graphic>
          <a:graphicData uri="http://schemas.openxmlformats.org/drawingml/2006/table">
            <a:tbl>
              <a:tblPr/>
              <a:tblGrid>
                <a:gridCol w="1928826"/>
                <a:gridCol w="1928826"/>
              </a:tblGrid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hash范围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对应的MDS服务器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0x0000-0x2FFF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0x3000-0x8FFF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0x9000-0xCFFF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0xD000-0xFFFF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85918" y="200024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MLT</a:t>
            </a:r>
            <a:endParaRPr lang="zh-CN" altLang="en-US" sz="3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00628" y="2857496"/>
          <a:ext cx="3857652" cy="2486040"/>
        </p:xfrm>
        <a:graphic>
          <a:graphicData uri="http://schemas.openxmlformats.org/drawingml/2006/table">
            <a:tbl>
              <a:tblPr/>
              <a:tblGrid>
                <a:gridCol w="1928826"/>
                <a:gridCol w="1928826"/>
              </a:tblGrid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hash范围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对应的MDS服务器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0x0000-0x2FFF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0x3000-0x8FFF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0x9000-0x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A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FFF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B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000-0xCFFF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4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0xD000-0xFFFF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00826" y="200024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MLT</a:t>
            </a:r>
            <a:endParaRPr lang="zh-CN" altLang="en-US" sz="3200" dirty="0"/>
          </a:p>
        </p:txBody>
      </p:sp>
      <p:sp>
        <p:nvSpPr>
          <p:cNvPr id="8" name="右箭头 7"/>
          <p:cNvSpPr/>
          <p:nvPr/>
        </p:nvSpPr>
        <p:spPr>
          <a:xfrm>
            <a:off x="4286248" y="3786190"/>
            <a:ext cx="500066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元数据集群</a:t>
            </a:r>
            <a:endParaRPr lang="en-US" dirty="0" smtClean="0"/>
          </a:p>
          <a:p>
            <a:pPr lvl="1"/>
            <a:r>
              <a:rPr lang="ru-RU" dirty="0" smtClean="0"/>
              <a:t>元数据分布策略  </a:t>
            </a:r>
            <a:endParaRPr lang="zh-CN" altLang="en-US" dirty="0" smtClean="0"/>
          </a:p>
          <a:p>
            <a:pPr lvl="1"/>
            <a:r>
              <a:rPr lang="ru-RU" dirty="0" smtClean="0"/>
              <a:t>可扩展性 </a:t>
            </a:r>
            <a:endParaRPr lang="en-US" dirty="0" smtClean="0"/>
          </a:p>
          <a:p>
            <a:pPr lvl="1"/>
            <a:r>
              <a:rPr lang="ru-RU" dirty="0" smtClean="0"/>
              <a:t>可用性 </a:t>
            </a:r>
            <a:endParaRPr lang="zh-CN" altLang="en-US" dirty="0" smtClean="0"/>
          </a:p>
          <a:p>
            <a:pPr lvl="1"/>
            <a:r>
              <a:rPr lang="ru-RU" dirty="0" smtClean="0"/>
              <a:t>负载均衡 </a:t>
            </a:r>
            <a:endParaRPr lang="en-US" dirty="0" smtClean="0"/>
          </a:p>
          <a:p>
            <a:pPr lvl="1"/>
            <a:r>
              <a:rPr lang="zh-CN" altLang="en-US" dirty="0" smtClean="0"/>
              <a:t>一致性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关键技术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smtClean="0"/>
              <a:t>一致性</a:t>
            </a:r>
            <a:r>
              <a:rPr lang="en-US" altLang="zh-CN" dirty="0" smtClean="0"/>
              <a:t>H</a:t>
            </a:r>
            <a:r>
              <a:rPr lang="ru-RU" dirty="0" smtClean="0"/>
              <a:t>ash </a:t>
            </a:r>
            <a:endParaRPr lang="zh-CN" altLang="en-US" dirty="0" smtClean="0"/>
          </a:p>
          <a:p>
            <a:pPr lvl="0"/>
            <a:r>
              <a:rPr lang="ru-RU" dirty="0" smtClean="0"/>
              <a:t>冗余</a:t>
            </a:r>
            <a:r>
              <a:rPr lang="zh-CN" altLang="en-US" dirty="0" smtClean="0"/>
              <a:t>备份</a:t>
            </a:r>
          </a:p>
          <a:p>
            <a:pPr lvl="0"/>
            <a:r>
              <a:rPr lang="ru-RU" dirty="0" smtClean="0"/>
              <a:t>版本号 </a:t>
            </a:r>
            <a:endParaRPr lang="zh-CN" altLang="en-US" dirty="0" smtClean="0"/>
          </a:p>
          <a:p>
            <a:pPr lvl="0"/>
            <a:r>
              <a:rPr lang="en-US" altLang="zh-CN" dirty="0" smtClean="0"/>
              <a:t>P</a:t>
            </a:r>
            <a:r>
              <a:rPr lang="ru-RU" dirty="0" smtClean="0"/>
              <a:t>axos </a:t>
            </a:r>
            <a:r>
              <a:rPr lang="zh-CN" altLang="en-US" dirty="0" smtClean="0"/>
              <a:t>选举算法 </a:t>
            </a:r>
          </a:p>
          <a:p>
            <a:pPr lvl="0"/>
            <a:r>
              <a:rPr lang="ru-RU" dirty="0" smtClean="0"/>
              <a:t>分布式事物锁 </a:t>
            </a:r>
            <a:endParaRPr lang="zh-CN" altLang="en-US" dirty="0" smtClean="0"/>
          </a:p>
          <a:p>
            <a:pPr lvl="0"/>
            <a:r>
              <a:rPr lang="ru-RU" dirty="0" smtClean="0"/>
              <a:t>检查点和日志，两段提交协议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集群存储系统的发展</a:t>
            </a:r>
            <a:endParaRPr lang="en-US" altLang="zh-CN" dirty="0" smtClean="0"/>
          </a:p>
          <a:p>
            <a:r>
              <a:rPr lang="zh-CN" altLang="en-US" dirty="0" smtClean="0"/>
              <a:t>基于对象的存储系统的架构</a:t>
            </a:r>
            <a:endParaRPr lang="en-US" altLang="zh-CN" dirty="0" smtClean="0"/>
          </a:p>
          <a:p>
            <a:r>
              <a:rPr lang="zh-CN" altLang="en-US" dirty="0" smtClean="0"/>
              <a:t>单一</a:t>
            </a:r>
            <a:r>
              <a:rPr lang="en-US" altLang="zh-CN" dirty="0" smtClean="0"/>
              <a:t>MDS</a:t>
            </a:r>
            <a:r>
              <a:rPr lang="zh-CN" altLang="en-US" dirty="0" smtClean="0"/>
              <a:t>带来的问题</a:t>
            </a:r>
            <a:endParaRPr lang="en-US" altLang="zh-CN" dirty="0" smtClean="0"/>
          </a:p>
          <a:p>
            <a:r>
              <a:rPr lang="en-US" altLang="zh-CN" dirty="0" smtClean="0"/>
              <a:t>MDS</a:t>
            </a:r>
            <a:r>
              <a:rPr lang="zh-CN" altLang="en-US" dirty="0" smtClean="0"/>
              <a:t>集群方案调研</a:t>
            </a:r>
            <a:endParaRPr lang="en-US" altLang="zh-CN" dirty="0" smtClean="0"/>
          </a:p>
          <a:p>
            <a:r>
              <a:rPr lang="zh-CN" altLang="en-US" dirty="0" smtClean="0"/>
              <a:t>拟采取的方法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6" name="图片 5" descr="consistentHas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47" y="1481381"/>
            <a:ext cx="4961905" cy="38952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3214678" y="2500306"/>
            <a:ext cx="2500330" cy="235745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环形的互相备份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71802" y="314324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214810" y="235743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357818" y="414338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57686" y="471488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14678" y="421481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429256" y="307181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143504" y="2571744"/>
            <a:ext cx="322314" cy="28575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>
            <a:off x="3643306" y="4714884"/>
            <a:ext cx="428628" cy="21431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10800000" flipV="1">
            <a:off x="5000628" y="4643446"/>
            <a:ext cx="357190" cy="21431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5400000">
            <a:off x="5571338" y="3786190"/>
            <a:ext cx="429422" cy="79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428992" y="2572538"/>
            <a:ext cx="357190" cy="28495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5400000" flipH="1" flipV="1">
            <a:off x="2928926" y="3857628"/>
            <a:ext cx="428628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43372" y="2008993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MDS1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929322" y="3071810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MDS2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86446" y="435769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MDS3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57686" y="5214950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MDS4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14612" y="464344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M5S1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00298" y="285749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MDS6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00037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谢谢各位老师 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集群文件系统的发展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松耦合网络文件系统</a:t>
            </a:r>
            <a:r>
              <a:rPr lang="en-US" altLang="zh-CN" dirty="0" smtClean="0"/>
              <a:t>NAS(1980s)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Sun  NFS</a:t>
            </a:r>
          </a:p>
          <a:p>
            <a:r>
              <a:rPr lang="zh-CN" altLang="en-US" dirty="0" smtClean="0"/>
              <a:t>共享存储</a:t>
            </a:r>
            <a:r>
              <a:rPr lang="en-US" altLang="zh-CN" dirty="0" smtClean="0"/>
              <a:t>(SAN)</a:t>
            </a:r>
            <a:r>
              <a:rPr lang="zh-CN" altLang="en-US" dirty="0" smtClean="0"/>
              <a:t>集群文件系统</a:t>
            </a:r>
            <a:r>
              <a:rPr lang="en-US" altLang="zh-CN" dirty="0" smtClean="0"/>
              <a:t>(1990s)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GPFS (General Parallel File System)</a:t>
            </a:r>
          </a:p>
          <a:p>
            <a:pPr lvl="1"/>
            <a:r>
              <a:rPr lang="en-US" altLang="zh-CN" dirty="0" err="1" smtClean="0"/>
              <a:t>Redhat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GFS(Global File System)</a:t>
            </a:r>
          </a:p>
          <a:p>
            <a:pPr lvl="1"/>
            <a:r>
              <a:rPr lang="zh-CN" altLang="en-US" dirty="0" smtClean="0"/>
              <a:t>蓝鲸分布式文件系统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中科院</a:t>
            </a:r>
            <a:r>
              <a:rPr lang="en-US" altLang="zh-CN" dirty="0" smtClean="0"/>
              <a:t>DCFS2</a:t>
            </a:r>
            <a:endParaRPr lang="zh-CN" altLang="en-US" dirty="0" smtClean="0"/>
          </a:p>
          <a:p>
            <a:r>
              <a:rPr lang="zh-CN" altLang="en-US" dirty="0" smtClean="0"/>
              <a:t>基于对象的存储系统 </a:t>
            </a:r>
            <a:r>
              <a:rPr lang="en-US" altLang="zh-CN" dirty="0" smtClean="0"/>
              <a:t>(2000s)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Luster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PVFS</a:t>
            </a:r>
          </a:p>
          <a:p>
            <a:pPr lvl="1"/>
            <a:r>
              <a:rPr lang="en-US" altLang="zh-CN" dirty="0" smtClean="0"/>
              <a:t>Google File System</a:t>
            </a:r>
          </a:p>
          <a:p>
            <a:pPr lvl="1"/>
            <a:r>
              <a:rPr lang="en-US" altLang="zh-CN" dirty="0" err="1" smtClean="0"/>
              <a:t>MooseFS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NAS &amp; SAN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571604" y="5572140"/>
            <a:ext cx="1143008" cy="6968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200" dirty="0" smtClean="0"/>
              <a:t>NAS</a:t>
            </a:r>
            <a:endParaRPr lang="zh-CN" altLang="en-US" sz="32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72132" y="5572140"/>
            <a:ext cx="1143008" cy="6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2928958" cy="419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276429"/>
            <a:ext cx="2928958" cy="336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基于对象的存储系统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643042" y="1857364"/>
            <a:ext cx="6107428" cy="3655480"/>
            <a:chOff x="1714480" y="1142984"/>
            <a:chExt cx="6107428" cy="3655480"/>
          </a:xfrm>
        </p:grpSpPr>
        <p:grpSp>
          <p:nvGrpSpPr>
            <p:cNvPr id="18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对象服务器</a:t>
              </a:r>
              <a:endParaRPr lang="en-US" altLang="zh-CN" dirty="0" smtClean="0"/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29322" y="2143116"/>
              <a:ext cx="16287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6072198" y="1500174"/>
              <a:ext cx="1749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元数据服务器</a:t>
              </a:r>
              <a:endParaRPr lang="en-US" altLang="zh-CN" dirty="0" smtClean="0"/>
            </a:p>
            <a:p>
              <a:r>
                <a:rPr lang="en-US" altLang="zh-CN" dirty="0" smtClean="0"/>
                <a:t>Metadata Server</a:t>
              </a:r>
              <a:endParaRPr lang="zh-CN" altLang="en-US" dirty="0"/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643181"/>
              <a:ext cx="1643074" cy="14287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0" name="页脚占位符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基于对象的存储系统 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以对象为基本存储管理单位</a:t>
            </a:r>
            <a:endParaRPr lang="en-US" altLang="zh-CN" dirty="0" smtClean="0"/>
          </a:p>
          <a:p>
            <a:r>
              <a:rPr lang="zh-CN" altLang="en-US" dirty="0" smtClean="0"/>
              <a:t>独立的元数据管理</a:t>
            </a:r>
            <a:endParaRPr lang="en-US" altLang="zh-CN" dirty="0" smtClean="0"/>
          </a:p>
          <a:p>
            <a:r>
              <a:rPr lang="zh-CN" altLang="en-US" dirty="0" smtClean="0"/>
              <a:t>高容量</a:t>
            </a:r>
            <a:endParaRPr lang="en-US" altLang="zh-CN" dirty="0" smtClean="0"/>
          </a:p>
          <a:p>
            <a:r>
              <a:rPr lang="zh-CN" altLang="en-US" dirty="0" smtClean="0"/>
              <a:t>高性能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多个客户端的数据传输可以并行，聚合带宽高</a:t>
            </a:r>
            <a:endParaRPr lang="en-US" altLang="zh-CN" dirty="0" smtClean="0"/>
          </a:p>
          <a:p>
            <a:r>
              <a:rPr lang="zh-CN" altLang="en-US" dirty="0" smtClean="0"/>
              <a:t>易于扩展</a:t>
            </a:r>
            <a:endParaRPr lang="en-US" altLang="zh-CN" dirty="0" smtClean="0"/>
          </a:p>
          <a:p>
            <a:r>
              <a:rPr lang="zh-CN" altLang="en-US" dirty="0" smtClean="0"/>
              <a:t>易于管理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0"/>
          <p:cNvGrpSpPr/>
          <p:nvPr/>
        </p:nvGrpSpPr>
        <p:grpSpPr>
          <a:xfrm>
            <a:off x="1643042" y="1857364"/>
            <a:ext cx="6107428" cy="3655480"/>
            <a:chOff x="1714480" y="1142984"/>
            <a:chExt cx="6107428" cy="3655480"/>
          </a:xfrm>
        </p:grpSpPr>
        <p:grpSp>
          <p:nvGrpSpPr>
            <p:cNvPr id="4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对象服务器</a:t>
              </a:r>
              <a:endParaRPr lang="en-US" altLang="zh-CN" dirty="0" smtClean="0"/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29322" y="2143116"/>
              <a:ext cx="16287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6072198" y="1500174"/>
              <a:ext cx="1749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元数据服务器</a:t>
              </a:r>
              <a:endParaRPr lang="en-US" altLang="zh-CN" dirty="0" smtClean="0"/>
            </a:p>
            <a:p>
              <a:r>
                <a:rPr lang="en-US" altLang="zh-CN" dirty="0" smtClean="0"/>
                <a:t>Metadata Server</a:t>
              </a:r>
              <a:endParaRPr lang="zh-CN" altLang="en-US" dirty="0"/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643181"/>
              <a:ext cx="1643074" cy="14287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30" name="圆角矩形标注 29" descr="ffffffffffffff"/>
          <p:cNvSpPr/>
          <p:nvPr/>
        </p:nvSpPr>
        <p:spPr>
          <a:xfrm>
            <a:off x="3714744" y="214291"/>
            <a:ext cx="3571900" cy="1634490"/>
          </a:xfrm>
          <a:prstGeom prst="wedgeRoundRectCallout">
            <a:avLst>
              <a:gd name="adj1" fmla="val 38283"/>
              <a:gd name="adj2" fmla="val 6529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rIns="0" rtlCol="0" anchor="t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管理名字空间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负责元数据操作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)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维护元数据信息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文件的</a:t>
            </a:r>
            <a:r>
              <a:rPr lang="en-US" altLang="zh-CN" dirty="0" smtClean="0"/>
              <a:t>size, owner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访问控制</a:t>
            </a:r>
            <a:endParaRPr lang="en-US" altLang="zh-CN" dirty="0" smtClean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1643042" y="1857364"/>
            <a:ext cx="6107428" cy="3655480"/>
            <a:chOff x="1714480" y="1142984"/>
            <a:chExt cx="6107428" cy="3655480"/>
          </a:xfrm>
        </p:grpSpPr>
        <p:grpSp>
          <p:nvGrpSpPr>
            <p:cNvPr id="3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对象服务器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29322" y="2143116"/>
              <a:ext cx="16287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6072198" y="1500174"/>
              <a:ext cx="1749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元数据服务器</a:t>
              </a:r>
              <a:endParaRPr lang="en-US" altLang="zh-CN" dirty="0" smtClean="0"/>
            </a:p>
            <a:p>
              <a:r>
                <a:rPr lang="en-US" altLang="zh-CN" dirty="0" smtClean="0"/>
                <a:t>Metadata Server</a:t>
              </a:r>
              <a:endParaRPr lang="zh-CN" altLang="en-US" dirty="0"/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643181"/>
              <a:ext cx="1643074" cy="14287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30" name="圆角矩形标注 29" descr="ffffffffffffff"/>
          <p:cNvSpPr/>
          <p:nvPr/>
        </p:nvSpPr>
        <p:spPr>
          <a:xfrm>
            <a:off x="3000364" y="642918"/>
            <a:ext cx="3571900" cy="1021556"/>
          </a:xfrm>
          <a:prstGeom prst="wedgeRoundRectCallout">
            <a:avLst>
              <a:gd name="adj1" fmla="val -40984"/>
              <a:gd name="adj2" fmla="val 6933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rIns="0" rtlCol="0" anchor="t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以对象的形式存储文件内容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有一定的智能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1643042" y="1857364"/>
            <a:ext cx="6107428" cy="3655480"/>
            <a:chOff x="1714480" y="1142984"/>
            <a:chExt cx="6107428" cy="3655480"/>
          </a:xfrm>
        </p:grpSpPr>
        <p:grpSp>
          <p:nvGrpSpPr>
            <p:cNvPr id="3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客户端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对象服务器</a:t>
              </a:r>
              <a:endParaRPr lang="en-US" altLang="zh-CN" dirty="0" smtClean="0"/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29322" y="2143116"/>
              <a:ext cx="16287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6072198" y="1500174"/>
              <a:ext cx="1749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元数据服务器</a:t>
              </a:r>
              <a:endParaRPr lang="en-US" altLang="zh-CN" dirty="0" smtClean="0"/>
            </a:p>
            <a:p>
              <a:r>
                <a:rPr lang="en-US" altLang="zh-CN" dirty="0" smtClean="0"/>
                <a:t>Metadata Server</a:t>
              </a:r>
              <a:endParaRPr lang="zh-CN" altLang="en-US" dirty="0"/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643181"/>
              <a:ext cx="1643074" cy="14287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30" name="圆角矩形标注 29" descr="ffffffffffffff"/>
          <p:cNvSpPr/>
          <p:nvPr/>
        </p:nvSpPr>
        <p:spPr>
          <a:xfrm>
            <a:off x="4071934" y="5529977"/>
            <a:ext cx="3571900" cy="1328023"/>
          </a:xfrm>
          <a:prstGeom prst="wedgeRoundRectCallout">
            <a:avLst>
              <a:gd name="adj1" fmla="val -59181"/>
              <a:gd name="adj2" fmla="val -536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rIns="0" rtlCol="0" anchor="t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zh-CN" altLang="en-US" dirty="0" smtClean="0"/>
              <a:t>提供文件系统接口</a:t>
            </a:r>
            <a:r>
              <a:rPr lang="en-US" altLang="zh-CN" dirty="0" smtClean="0"/>
              <a:t>(POSIX/API)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MDS, OSD</a:t>
            </a:r>
            <a:r>
              <a:rPr lang="zh-CN" altLang="en-US" dirty="0" smtClean="0"/>
              <a:t>交互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实现应用层逻辑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4F4F4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4F4F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614</TotalTime>
  <Words>555</Words>
  <Application>Microsoft Office PowerPoint</Application>
  <PresentationFormat>全屏显示(4:3)</PresentationFormat>
  <Paragraphs>224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质朴</vt:lpstr>
      <vt:lpstr>Visio</vt:lpstr>
      <vt:lpstr>基于对象的存储系统中 元数据集群的设计</vt:lpstr>
      <vt:lpstr>提纲</vt:lpstr>
      <vt:lpstr>集群文件系统的发展</vt:lpstr>
      <vt:lpstr>NAS &amp; SAN</vt:lpstr>
      <vt:lpstr>基于对象的存储系统</vt:lpstr>
      <vt:lpstr>基于对象的存储系统  </vt:lpstr>
      <vt:lpstr>幻灯片 7</vt:lpstr>
      <vt:lpstr>幻灯片 8</vt:lpstr>
      <vt:lpstr>幻灯片 9</vt:lpstr>
      <vt:lpstr>单一MDS的问题</vt:lpstr>
      <vt:lpstr>目前解决方案</vt:lpstr>
      <vt:lpstr>MDS集群</vt:lpstr>
      <vt:lpstr>现有MDS集群中元数据分布的方案</vt:lpstr>
      <vt:lpstr>静态子树分割</vt:lpstr>
      <vt:lpstr>静态Hash 划分</vt:lpstr>
      <vt:lpstr>动态子树划分</vt:lpstr>
      <vt:lpstr>Lazy Hybrid(动态hash)</vt:lpstr>
      <vt:lpstr>课题目标</vt:lpstr>
      <vt:lpstr>关键技术</vt:lpstr>
      <vt:lpstr>一致性Hash</vt:lpstr>
      <vt:lpstr>环形的互相备份</vt:lpstr>
      <vt:lpstr>谢谢各位老师 !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对象存储系统中 元数据集群的设计</dc:title>
  <dc:creator>ning</dc:creator>
  <cp:lastModifiedBy>番茄花园</cp:lastModifiedBy>
  <cp:revision>47</cp:revision>
  <dcterms:created xsi:type="dcterms:W3CDTF">2010-11-29T08:39:11Z</dcterms:created>
  <dcterms:modified xsi:type="dcterms:W3CDTF">2011-01-13T07:40:47Z</dcterms:modified>
</cp:coreProperties>
</file>