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83" r:id="rId3"/>
    <p:sldId id="257" r:id="rId4"/>
    <p:sldId id="274" r:id="rId5"/>
    <p:sldId id="263" r:id="rId6"/>
    <p:sldId id="259" r:id="rId7"/>
    <p:sldId id="279" r:id="rId8"/>
    <p:sldId id="282" r:id="rId9"/>
    <p:sldId id="268" r:id="rId10"/>
    <p:sldId id="269" r:id="rId11"/>
    <p:sldId id="281" r:id="rId12"/>
    <p:sldId id="270" r:id="rId13"/>
    <p:sldId id="262" r:id="rId14"/>
    <p:sldId id="271" r:id="rId15"/>
    <p:sldId id="287" r:id="rId16"/>
    <p:sldId id="288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</p:spTree>
  </p:cSld>
  <p:clrMapOvr>
    <a:masterClrMapping/>
  </p:clrMapOvr>
  <p:transition advTm="8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在集群中加入或删除节点时，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函数会发生变化，需要大量元数据迁移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3603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02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839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设计实现一个元数据集群化管理算法</a:t>
            </a:r>
            <a:endParaRPr lang="en-US" dirty="0" smtClean="0"/>
          </a:p>
          <a:p>
            <a:pPr lvl="1"/>
            <a:r>
              <a:rPr lang="ru-RU" dirty="0" smtClean="0"/>
              <a:t>元数据分布策略</a:t>
            </a:r>
            <a:endParaRPr lang="en-US" dirty="0" smtClean="0"/>
          </a:p>
          <a:p>
            <a:pPr lvl="1"/>
            <a:r>
              <a:rPr lang="ru-RU" dirty="0" smtClean="0"/>
              <a:t>元数据</a:t>
            </a:r>
            <a:r>
              <a:rPr lang="zh-CN" altLang="en-US" dirty="0" smtClean="0"/>
              <a:t>备份</a:t>
            </a:r>
            <a:r>
              <a:rPr lang="ru-RU" dirty="0" smtClean="0"/>
              <a:t>策略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将以上算法运用于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进行性能测试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174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68" y="2428868"/>
            <a:ext cx="4961905" cy="38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环形备份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ru-RU" dirty="0" smtClean="0"/>
              <a:t>分布式</a:t>
            </a:r>
            <a:r>
              <a:rPr lang="zh-CN" altLang="en-US" dirty="0" smtClean="0"/>
              <a:t>事务</a:t>
            </a:r>
            <a:r>
              <a:rPr lang="ru-RU" dirty="0" smtClean="0"/>
              <a:t>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</a:t>
            </a:r>
            <a:endParaRPr lang="en-US" dirty="0" smtClean="0"/>
          </a:p>
          <a:p>
            <a:pPr lvl="0"/>
            <a:r>
              <a:rPr lang="ru-RU" dirty="0" smtClean="0"/>
              <a:t>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3286180" y="-285776"/>
            <a:ext cx="2928959" cy="2540410"/>
            <a:chOff x="2500298" y="2008993"/>
            <a:chExt cx="3988793" cy="3482956"/>
          </a:xfrm>
        </p:grpSpPr>
        <p:sp>
          <p:nvSpPr>
            <p:cNvPr id="8" name="椭圆 7"/>
            <p:cNvSpPr/>
            <p:nvPr/>
          </p:nvSpPr>
          <p:spPr>
            <a:xfrm>
              <a:off x="3214678" y="2500306"/>
              <a:ext cx="2500330" cy="2357454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71802" y="314324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235743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57818" y="414338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57686" y="4714884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1467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29256" y="307181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143504" y="2571744"/>
              <a:ext cx="32231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>
              <a:off x="3643306" y="4714884"/>
              <a:ext cx="42862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5000628" y="4643446"/>
              <a:ext cx="357190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5571338" y="3786190"/>
              <a:ext cx="429422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428992" y="2572538"/>
              <a:ext cx="357190" cy="284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928926" y="3857628"/>
              <a:ext cx="42862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43372" y="200899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07181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6446" y="4357694"/>
              <a:ext cx="559769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MDS3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686" y="521495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MDS4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464344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M5S1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0298" y="2857496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MDS6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57554" y="1142984"/>
            <a:ext cx="5429256" cy="4765317"/>
            <a:chOff x="3714744" y="726632"/>
            <a:chExt cx="5429256" cy="4765317"/>
          </a:xfrm>
        </p:grpSpPr>
        <p:grpSp>
          <p:nvGrpSpPr>
            <p:cNvPr id="70" name="组合 69"/>
            <p:cNvGrpSpPr/>
            <p:nvPr/>
          </p:nvGrpSpPr>
          <p:grpSpPr>
            <a:xfrm>
              <a:off x="4429092" y="1643050"/>
              <a:ext cx="4714908" cy="3007146"/>
              <a:chOff x="4929190" y="0"/>
              <a:chExt cx="4714908" cy="30071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143504" y="285728"/>
                <a:ext cx="2898564" cy="2714644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351176" y="0"/>
                <a:ext cx="506840" cy="506840"/>
                <a:chOff x="3608249" y="712246"/>
                <a:chExt cx="506840" cy="506840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3608249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椭圆 4"/>
                <p:cNvSpPr/>
                <p:nvPr/>
              </p:nvSpPr>
              <p:spPr>
                <a:xfrm>
                  <a:off x="3685261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MDS1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643834" y="785794"/>
                <a:ext cx="506840" cy="506840"/>
                <a:chOff x="3543585" y="712246"/>
                <a:chExt cx="506840" cy="50684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MDS2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929190" y="857232"/>
                <a:ext cx="506840" cy="506840"/>
                <a:chOff x="3543585" y="712246"/>
                <a:chExt cx="506840" cy="50684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MDS5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8664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9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MDS3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50069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MDS4</a:t>
                  </a:r>
                  <a:endParaRPr lang="zh-CN" altLang="en-US" sz="1050" b="1" kern="1200" dirty="0"/>
                </a:p>
              </p:txBody>
            </p:sp>
          </p:grpSp>
          <p:sp>
            <p:nvSpPr>
              <p:cNvPr id="46" name="圆角矩形 45"/>
              <p:cNvSpPr/>
              <p:nvPr/>
            </p:nvSpPr>
            <p:spPr>
              <a:xfrm>
                <a:off x="9072594" y="500066"/>
                <a:ext cx="571504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键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 rot="10800000" flipV="1">
                <a:off x="8143900" y="857256"/>
                <a:ext cx="1214446" cy="107154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8215370" y="1155284"/>
                <a:ext cx="1357322" cy="2857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计算 </a:t>
                </a:r>
                <a:r>
                  <a:rPr lang="en-US" altLang="zh-CN" sz="1600" b="1" dirty="0" smtClean="0">
                    <a:solidFill>
                      <a:sysClr val="windowText" lastClr="000000"/>
                    </a:solidFill>
                  </a:rPr>
                  <a:t>Hash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值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>
              <a:xfrm rot="1847075" flipH="1">
                <a:off x="7472584" y="1839549"/>
                <a:ext cx="562535" cy="857256"/>
              </a:xfrm>
              <a:prstGeom prst="arc">
                <a:avLst>
                  <a:gd name="adj1" fmla="val 15913906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29586" y="18573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143504" y="20097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弧形 60"/>
              <p:cNvSpPr/>
              <p:nvPr/>
            </p:nvSpPr>
            <p:spPr>
              <a:xfrm flipV="1">
                <a:off x="4947046" y="1206294"/>
                <a:ext cx="553648" cy="865384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57818" y="235743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flipV="1">
                <a:off x="4929190" y="1214422"/>
                <a:ext cx="829876" cy="1213050"/>
              </a:xfrm>
              <a:prstGeom prst="arc">
                <a:avLst>
                  <a:gd name="adj1" fmla="val 16988162"/>
                  <a:gd name="adj2" fmla="val 5052593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72066" y="164305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flipV="1">
                <a:off x="5072066" y="1285860"/>
                <a:ext cx="285752" cy="428628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 rot="5400000">
              <a:off x="5856661" y="1285463"/>
              <a:ext cx="429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7710081" y="2148275"/>
              <a:ext cx="29607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57852" y="72663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</a:t>
              </a:r>
              <a:r>
                <a:rPr lang="en-US" altLang="zh-CN" sz="1200" dirty="0" smtClean="0"/>
                <a:t>0000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58116" y="185736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3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cxnSp>
          <p:nvCxnSpPr>
            <p:cNvPr id="84" name="直接连接符 83"/>
            <p:cNvCxnSpPr/>
            <p:nvPr/>
          </p:nvCxnSpPr>
          <p:spPr>
            <a:xfrm rot="16200000" flipV="1">
              <a:off x="4071902" y="2285992"/>
              <a:ext cx="28575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 flipH="1" flipV="1">
              <a:off x="4714876" y="4714884"/>
              <a:ext cx="42862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V="1">
              <a:off x="7179487" y="4822041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58082" y="5214950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6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29124" y="514351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90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14744" y="200024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B0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</p:grpSp>
    </p:spTree>
  </p:cSld>
  <p:clrMapOvr>
    <a:masterClrMapping/>
  </p:clrMapOvr>
  <p:transition advTm="16496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预期研究成果 </a:t>
            </a:r>
            <a:endParaRPr lang="zh-CN" altLang="en-US" b="1" i="1" dirty="0" smtClean="0"/>
          </a:p>
          <a:p>
            <a:pPr lvl="1"/>
            <a:r>
              <a:rPr lang="ru-RU" dirty="0" smtClean="0"/>
              <a:t>元数据服务器集群管理算法</a:t>
            </a:r>
            <a:endParaRPr lang="zh-CN" altLang="en-US" dirty="0" smtClean="0"/>
          </a:p>
          <a:p>
            <a:pPr lvl="1"/>
            <a:r>
              <a:rPr lang="ru-RU" dirty="0" smtClean="0"/>
              <a:t>MooseFS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pPr lvl="1"/>
            <a:r>
              <a:rPr lang="ru-RU" dirty="0" smtClean="0"/>
              <a:t>Bench</a:t>
            </a:r>
            <a:r>
              <a:rPr lang="en-US" dirty="0" smtClean="0"/>
              <a:t>m</a:t>
            </a:r>
            <a:r>
              <a:rPr lang="ru-RU" dirty="0" smtClean="0"/>
              <a:t>ark</a:t>
            </a:r>
            <a:endParaRPr lang="en-US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ru-RU" dirty="0" smtClean="0"/>
              <a:t>Key-Value</a:t>
            </a:r>
            <a:r>
              <a:rPr lang="zh-CN" altLang="en-US" dirty="0" smtClean="0"/>
              <a:t>数据库实现元数据服务器</a:t>
            </a:r>
          </a:p>
          <a:p>
            <a:r>
              <a:rPr lang="ru-RU" b="1" i="1" dirty="0" smtClean="0"/>
              <a:t>研究计划及预期进展 </a:t>
            </a:r>
            <a:endParaRPr lang="zh-CN" altLang="en-US" b="1" i="1" dirty="0" smtClean="0"/>
          </a:p>
          <a:p>
            <a:pPr lvl="1"/>
            <a:r>
              <a:rPr lang="ru-RU" dirty="0" smtClean="0"/>
              <a:t>2010/05 – 2010/10	</a:t>
            </a:r>
            <a:r>
              <a:rPr lang="zh-CN" altLang="en-US" dirty="0" smtClean="0"/>
              <a:t>相关系统调研</a:t>
            </a:r>
          </a:p>
          <a:p>
            <a:pPr lvl="1"/>
            <a:r>
              <a:rPr lang="ru-RU" dirty="0" smtClean="0"/>
              <a:t>2010/11 – 2010/12	</a:t>
            </a:r>
            <a:r>
              <a:rPr lang="zh-CN" altLang="en-US" dirty="0" smtClean="0"/>
              <a:t>元数据分布算法设计</a:t>
            </a:r>
          </a:p>
          <a:p>
            <a:pPr lvl="1"/>
            <a:r>
              <a:rPr lang="ru-RU" dirty="0" smtClean="0"/>
              <a:t>2011/01 – 2011/02	</a:t>
            </a:r>
            <a:r>
              <a:rPr lang="zh-CN" altLang="en-US" dirty="0" smtClean="0"/>
              <a:t>系统实现，性能测试</a:t>
            </a:r>
          </a:p>
          <a:p>
            <a:pPr lvl="1"/>
            <a:r>
              <a:rPr lang="ru-RU" dirty="0" smtClean="0"/>
              <a:t>2011/03 – 2011/04	</a:t>
            </a:r>
            <a:r>
              <a:rPr lang="zh-CN" altLang="en-US" dirty="0" smtClean="0"/>
              <a:t>论文写作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Tm="488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214282" y="1428736"/>
          <a:ext cx="8643998" cy="450059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10034"/>
                <a:gridCol w="2113397"/>
                <a:gridCol w="4220567"/>
              </a:tblGrid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时间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科研项目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承担任务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2009/08 -2009/12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联想手机网盘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后台接口开发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2010/01-2010/10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联想网盘多点部署项目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2010/11-2010/12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联想网盘服务监控平台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2010/01-2010/03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手机通讯录同步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系统</a:t>
                      </a:r>
                      <a:r>
                        <a:rPr lang="en-US" sz="2000" kern="100" dirty="0"/>
                        <a:t>demo</a:t>
                      </a:r>
                      <a:r>
                        <a:rPr lang="zh-CN" sz="2000" kern="100" dirty="0"/>
                        <a:t>实现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03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en-US" altLang="zh-CN" dirty="0" smtClean="0"/>
          </a:p>
          <a:p>
            <a:r>
              <a:rPr lang="zh-CN" altLang="en-US" dirty="0" smtClean="0"/>
              <a:t>基于对象的存储系统架构</a:t>
            </a:r>
            <a:endParaRPr lang="en-US" altLang="zh-CN" dirty="0" smtClean="0"/>
          </a:p>
          <a:p>
            <a:r>
              <a:rPr lang="zh-CN" altLang="en-US" dirty="0" smtClean="0"/>
              <a:t>单一 </a:t>
            </a:r>
            <a:r>
              <a:rPr lang="zh-CN" altLang="en-US" b="1" dirty="0" smtClean="0">
                <a:solidFill>
                  <a:srgbClr val="0070C0"/>
                </a:solidFill>
              </a:rPr>
              <a:t>元数据服务器 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元数据服务器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研究方法和计划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advTm="1989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大规模存储的需求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联想网盘</a:t>
            </a:r>
            <a:endParaRPr lang="en-US" altLang="zh-CN" dirty="0" smtClean="0"/>
          </a:p>
          <a:p>
            <a:r>
              <a:rPr lang="zh-CN" altLang="en-US" dirty="0" smtClean="0"/>
              <a:t>集群文件系统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NAS (NFS)</a:t>
            </a:r>
          </a:p>
          <a:p>
            <a:pPr lvl="1"/>
            <a:r>
              <a:rPr lang="en-US" altLang="zh-CN" dirty="0" smtClean="0"/>
              <a:t>SAN (GPFS, </a:t>
            </a:r>
            <a:r>
              <a:rPr lang="zh-CN" altLang="en-US" dirty="0" smtClean="0"/>
              <a:t>蓝鲸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基于对象的存储系统 </a:t>
            </a:r>
            <a:r>
              <a:rPr lang="en-US" altLang="zh-CN" dirty="0" smtClean="0"/>
              <a:t>OBS (Luster, GFS,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MooseFS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582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advTm="504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14612" y="1714488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-714412" y="1714488"/>
            <a:ext cx="3505200" cy="1857388"/>
          </a:xfrm>
          <a:prstGeom prst="rect">
            <a:avLst/>
          </a:prstGeom>
        </p:spPr>
        <p:txBody>
          <a:bodyPr vert="horz"/>
          <a:lstStyle/>
          <a:p>
            <a:pPr lvl="2"/>
            <a:r>
              <a:rPr lang="zh-CN" altLang="en-US" b="1" dirty="0" smtClean="0"/>
              <a:t>以对象为基本管理单位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独立的元数据管理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高容量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高性能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易于管理</a:t>
            </a:r>
            <a:endParaRPr lang="en-US" altLang="zh-CN" b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545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MDS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名字空间受限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( 32GB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折中方案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MFS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123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元数据服务器集群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29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 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</a:p>
          <a:p>
            <a:r>
              <a:rPr lang="zh-CN" altLang="en-US" dirty="0" smtClean="0"/>
              <a:t>集中分配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有个绑定服务器，一对一绑定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(Chord)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目前开源系统只有</a:t>
            </a:r>
            <a:r>
              <a:rPr lang="en-US" altLang="zh-CN" sz="2000" b="1" dirty="0" smtClean="0"/>
              <a:t>Lustre2.0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Ceph</a:t>
            </a:r>
            <a:r>
              <a:rPr lang="zh-CN" altLang="en-US" sz="2000" b="1" dirty="0" smtClean="0"/>
              <a:t>具有元数据集群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5086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8992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1404</TotalTime>
  <Words>543</Words>
  <Application>Microsoft Office PowerPoint</Application>
  <PresentationFormat>全屏显示(4:3)</PresentationFormat>
  <Paragraphs>228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质朴</vt:lpstr>
      <vt:lpstr>Visio</vt:lpstr>
      <vt:lpstr>基于对象的存储系统中 元数据管理算法研究</vt:lpstr>
      <vt:lpstr>提纲</vt:lpstr>
      <vt:lpstr>课题来源</vt:lpstr>
      <vt:lpstr>NAS &amp; SAN</vt:lpstr>
      <vt:lpstr>基于对象的存储系统</vt:lpstr>
      <vt:lpstr>单MDS设计</vt:lpstr>
      <vt:lpstr>元数据服务器集群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课题目标和内容</vt:lpstr>
      <vt:lpstr>技术路线</vt:lpstr>
      <vt:lpstr>研究计划</vt:lpstr>
      <vt:lpstr>幻灯片 16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136</cp:revision>
  <dcterms:created xsi:type="dcterms:W3CDTF">2010-11-29T08:39:11Z</dcterms:created>
  <dcterms:modified xsi:type="dcterms:W3CDTF">2011-04-05T08:52:20Z</dcterms:modified>
</cp:coreProperties>
</file>