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6"/>
  </p:handoutMasterIdLst>
  <p:sldIdLst>
    <p:sldId id="258" r:id="rId3"/>
    <p:sldId id="826" r:id="rId5"/>
    <p:sldId id="821" r:id="rId6"/>
    <p:sldId id="831" r:id="rId7"/>
    <p:sldId id="883" r:id="rId8"/>
    <p:sldId id="881" r:id="rId9"/>
    <p:sldId id="818" r:id="rId10"/>
    <p:sldId id="884" r:id="rId11"/>
    <p:sldId id="885" r:id="rId12"/>
    <p:sldId id="890" r:id="rId13"/>
    <p:sldId id="896" r:id="rId14"/>
    <p:sldId id="892" r:id="rId15"/>
    <p:sldId id="893" r:id="rId16"/>
    <p:sldId id="894" r:id="rId17"/>
    <p:sldId id="897" r:id="rId18"/>
    <p:sldId id="901" r:id="rId19"/>
    <p:sldId id="902" r:id="rId20"/>
    <p:sldId id="906" r:id="rId21"/>
    <p:sldId id="909" r:id="rId22"/>
    <p:sldId id="910" r:id="rId23"/>
    <p:sldId id="873" r:id="rId24"/>
    <p:sldId id="277" r:id="rId25"/>
  </p:sldIdLst>
  <p:sldSz cx="12192000" cy="6858000"/>
  <p:notesSz cx="9926320" cy="67976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519430" indent="-21463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038860" indent="-42926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557020" indent="-643255"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76450" indent="-857885"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1523365" algn="l" defTabSz="608965"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1828165" algn="l" defTabSz="608965"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2132965" algn="l" defTabSz="608965"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2437130" algn="l" defTabSz="608965"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12"/>
    <a:srgbClr val="EA0000"/>
    <a:srgbClr val="E52505"/>
    <a:srgbClr val="F39800"/>
    <a:srgbClr val="FFFFFF"/>
    <a:srgbClr val="DD8047"/>
    <a:srgbClr val="CC0000"/>
    <a:srgbClr val="AC0000"/>
    <a:srgbClr val="F3F3F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5588" autoAdjust="0"/>
  </p:normalViewPr>
  <p:slideViewPr>
    <p:cSldViewPr snapToGrid="0" snapToObjects="1">
      <p:cViewPr varScale="1">
        <p:scale>
          <a:sx n="114" d="100"/>
          <a:sy n="114" d="100"/>
        </p:scale>
        <p:origin x="31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noProof="1">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noProof="1">
                <a:ea typeface="宋体" panose="02010600030101010101" pitchFamily="2" charset="-122"/>
              </a:defRPr>
            </a:lvl1pPr>
          </a:lstStyle>
          <a:p>
            <a:pPr>
              <a:defRPr/>
            </a:pPr>
            <a:fld id="{980686B5-D521-433B-BC4D-E04F0E9BAE56}" type="datetimeFigureOut">
              <a:rPr lang="zh-CN" altLang="en-US"/>
            </a:fld>
            <a:endParaRPr lang="zh-CN" altLang="en-US"/>
          </a:p>
        </p:txBody>
      </p:sp>
      <p:sp>
        <p:nvSpPr>
          <p:cNvPr id="4" name="页脚占位符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noProof="1">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2925" y="6456363"/>
            <a:ext cx="4302125" cy="339725"/>
          </a:xfrm>
          <a:prstGeom prst="rect">
            <a:avLst/>
          </a:prstGeom>
        </p:spPr>
        <p:txBody>
          <a:bodyPr vert="horz" wrap="square" lIns="91440" tIns="45720" rIns="91440" bIns="45720" numCol="1" anchor="b" anchorCtr="0" compatLnSpc="1"/>
          <a:lstStyle>
            <a:lvl1pPr algn="r">
              <a:defRPr sz="1200"/>
            </a:lvl1pPr>
          </a:lstStyle>
          <a:p>
            <a:fld id="{B78C909B-4A8D-456F-9A1E-0CEE9B0CB860}"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noProof="1">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noProof="1">
                <a:ea typeface="宋体" panose="02010600030101010101" pitchFamily="2" charset="-122"/>
              </a:defRPr>
            </a:lvl1pPr>
          </a:lstStyle>
          <a:p>
            <a:pPr>
              <a:defRPr/>
            </a:pPr>
            <a:fld id="{3B8AF2AA-0311-4D92-8F3D-D8843994CC25}" type="datetimeFigureOut">
              <a:rPr lang="zh-CN" altLang="en-US"/>
            </a:fld>
            <a:endParaRPr lang="zh-CN" altLang="en-US"/>
          </a:p>
        </p:txBody>
      </p:sp>
      <p:sp>
        <p:nvSpPr>
          <p:cNvPr id="63492" name="幻灯片图像占位符 3"/>
          <p:cNvSpPr>
            <a:spLocks noGrp="1" noRot="1" noChangeAspect="1" noChangeArrowheads="1"/>
          </p:cNvSpPr>
          <p:nvPr>
            <p:ph type="sldImg" idx="4294967295"/>
          </p:nvPr>
        </p:nvSpPr>
        <p:spPr bwMode="auto">
          <a:xfrm>
            <a:off x="2697163" y="509588"/>
            <a:ext cx="4532312" cy="2549525"/>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8197" name="备注占位符 4"/>
          <p:cNvSpPr>
            <a:spLocks noGrp="1" noChangeArrowheads="1"/>
          </p:cNvSpPr>
          <p:nvPr>
            <p:ph type="body" sz="quarter" idx="9"/>
          </p:nvPr>
        </p:nvSpPr>
        <p:spPr bwMode="auto">
          <a:xfrm>
            <a:off x="992188" y="3228975"/>
            <a:ext cx="7942262" cy="3059113"/>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noProof="1">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5622925" y="6456363"/>
            <a:ext cx="4302125" cy="339725"/>
          </a:xfrm>
          <a:prstGeom prst="rect">
            <a:avLst/>
          </a:prstGeom>
        </p:spPr>
        <p:txBody>
          <a:bodyPr vert="horz" wrap="square" lIns="91440" tIns="45720" rIns="91440" bIns="45720" numCol="1" anchor="b" anchorCtr="0" compatLnSpc="1"/>
          <a:lstStyle>
            <a:lvl1pPr algn="r">
              <a:defRPr sz="1200"/>
            </a:lvl1pPr>
          </a:lstStyle>
          <a:p>
            <a:fld id="{4942002F-16D1-4D31-A986-0585881A9F80}"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35" kern="1200">
        <a:solidFill>
          <a:schemeClr val="tx1"/>
        </a:solidFill>
        <a:latin typeface="Verdana" panose="020B0604030504040204" pitchFamily="34" charset="0"/>
        <a:ea typeface="微软雅黑" panose="020B0503020204020204" pitchFamily="34" charset="-122"/>
        <a:cs typeface="+mn-cs"/>
      </a:defRPr>
    </a:lvl1pPr>
    <a:lvl2pPr marL="519430" algn="l" rtl="0" eaLnBrk="0" fontAlgn="base" hangingPunct="0">
      <a:spcBef>
        <a:spcPct val="30000"/>
      </a:spcBef>
      <a:spcAft>
        <a:spcPct val="0"/>
      </a:spcAft>
      <a:defRPr sz="1335" kern="1200">
        <a:solidFill>
          <a:schemeClr val="tx1"/>
        </a:solidFill>
        <a:latin typeface="Verdana" panose="020B0604030504040204" pitchFamily="34" charset="0"/>
        <a:ea typeface="微软雅黑" panose="020B0503020204020204" pitchFamily="34" charset="-122"/>
        <a:cs typeface="+mn-cs"/>
      </a:defRPr>
    </a:lvl2pPr>
    <a:lvl3pPr marL="1038860" algn="l" rtl="0" eaLnBrk="0" fontAlgn="base" hangingPunct="0">
      <a:spcBef>
        <a:spcPct val="30000"/>
      </a:spcBef>
      <a:spcAft>
        <a:spcPct val="0"/>
      </a:spcAft>
      <a:defRPr sz="1335" kern="1200">
        <a:solidFill>
          <a:schemeClr val="tx1"/>
        </a:solidFill>
        <a:latin typeface="Verdana" panose="020B0604030504040204" pitchFamily="34" charset="0"/>
        <a:ea typeface="微软雅黑" panose="020B0503020204020204" pitchFamily="34" charset="-122"/>
        <a:cs typeface="+mn-cs"/>
      </a:defRPr>
    </a:lvl3pPr>
    <a:lvl4pPr marL="1557020" algn="l" rtl="0" eaLnBrk="0" fontAlgn="base" hangingPunct="0">
      <a:spcBef>
        <a:spcPct val="30000"/>
      </a:spcBef>
      <a:spcAft>
        <a:spcPct val="0"/>
      </a:spcAft>
      <a:defRPr sz="1335" kern="1200">
        <a:solidFill>
          <a:schemeClr val="tx1"/>
        </a:solidFill>
        <a:latin typeface="Verdana" panose="020B0604030504040204" pitchFamily="34" charset="0"/>
        <a:ea typeface="微软雅黑" panose="020B0503020204020204" pitchFamily="34" charset="-122"/>
        <a:cs typeface="+mn-cs"/>
      </a:defRPr>
    </a:lvl4pPr>
    <a:lvl5pPr marL="2076450" algn="l" rtl="0" eaLnBrk="0" fontAlgn="base" hangingPunct="0">
      <a:spcBef>
        <a:spcPct val="30000"/>
      </a:spcBef>
      <a:spcAft>
        <a:spcPct val="0"/>
      </a:spcAft>
      <a:defRPr sz="1335" kern="1200">
        <a:solidFill>
          <a:schemeClr val="tx1"/>
        </a:solidFill>
        <a:latin typeface="Verdana" panose="020B0604030504040204" pitchFamily="34" charset="0"/>
        <a:ea typeface="微软雅黑" panose="020B0503020204020204" pitchFamily="34" charset="-122"/>
        <a:cs typeface="+mn-cs"/>
      </a:defRPr>
    </a:lvl5pPr>
    <a:lvl6pPr marL="2595880" algn="l" defTabSz="1038225" rtl="0" eaLnBrk="1" latinLnBrk="0" hangingPunct="1">
      <a:defRPr sz="1335" kern="1200">
        <a:solidFill>
          <a:schemeClr val="tx1"/>
        </a:solidFill>
        <a:latin typeface="+mn-lt"/>
        <a:ea typeface="+mn-ea"/>
        <a:cs typeface="+mn-cs"/>
      </a:defRPr>
    </a:lvl6pPr>
    <a:lvl7pPr marL="3115310" algn="l" defTabSz="1038225" rtl="0" eaLnBrk="1" latinLnBrk="0" hangingPunct="1">
      <a:defRPr sz="1335" kern="1200">
        <a:solidFill>
          <a:schemeClr val="tx1"/>
        </a:solidFill>
        <a:latin typeface="+mn-lt"/>
        <a:ea typeface="+mn-ea"/>
        <a:cs typeface="+mn-cs"/>
      </a:defRPr>
    </a:lvl7pPr>
    <a:lvl8pPr marL="3634740" algn="l" defTabSz="1038225" rtl="0" eaLnBrk="1" latinLnBrk="0" hangingPunct="1">
      <a:defRPr sz="1335" kern="1200">
        <a:solidFill>
          <a:schemeClr val="tx1"/>
        </a:solidFill>
        <a:latin typeface="+mn-lt"/>
        <a:ea typeface="+mn-ea"/>
        <a:cs typeface="+mn-cs"/>
      </a:defRPr>
    </a:lvl8pPr>
    <a:lvl9pPr marL="4154170" algn="l" defTabSz="1038225" rtl="0" eaLnBrk="1" latinLnBrk="0" hangingPunct="1">
      <a:defRPr sz="13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a:ln>
            <a:miter lim="800000"/>
          </a:ln>
        </p:spPr>
      </p:sp>
      <p:sp>
        <p:nvSpPr>
          <p:cNvPr id="64515"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645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575145B-F3B1-40FC-B87F-FF1940E71CAF}"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32CED32-B9BC-485F-B40D-2CDBA8DF11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xfrm>
            <a:off x="2697163" y="509588"/>
            <a:ext cx="4532312" cy="2549525"/>
          </a:xfrm>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13315" name="灯片编号占位符 3"/>
          <p:cNvSpPr>
            <a:spLocks noGrp="1"/>
          </p:cNvSpPr>
          <p:nvPr>
            <p:ph type="sldNum" sz="quarter" idx="5"/>
          </p:nvPr>
        </p:nvSpPr>
        <p:spPr bwMode="auto">
          <a:noFill/>
          <a:ln>
            <a:miter lim="800000"/>
          </a:ln>
        </p:spPr>
        <p:txBody>
          <a:bodyPr wrap="square" numCol="1" anchorCtr="0" compatLnSpc="1"/>
          <a:lstStyle/>
          <a:p>
            <a:fld id="{680F1B73-D4DE-4F7B-AE7E-145B7D996D97}" type="slidenum">
              <a:rPr lang="zh-CN" altLang="en-US" smtClean="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a:ln>
            <a:miter lim="800000"/>
          </a:ln>
        </p:spPr>
      </p:sp>
      <p:sp>
        <p:nvSpPr>
          <p:cNvPr id="76803"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768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316A27C-51C0-43DE-94C7-92C2895ACFE8}" type="slidenum">
              <a:rPr lang="zh-CN" altLang="en-US"/>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xfrm>
            <a:off x="2697163" y="509588"/>
            <a:ext cx="4532312" cy="2549525"/>
          </a:xfrm>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13315" name="灯片编号占位符 3"/>
          <p:cNvSpPr>
            <a:spLocks noGrp="1"/>
          </p:cNvSpPr>
          <p:nvPr>
            <p:ph type="sldNum" sz="quarter" idx="5"/>
          </p:nvPr>
        </p:nvSpPr>
        <p:spPr bwMode="auto">
          <a:noFill/>
          <a:ln>
            <a:miter lim="800000"/>
          </a:ln>
        </p:spPr>
        <p:txBody>
          <a:bodyPr wrap="square" numCol="1" anchorCtr="0" compatLnSpc="1"/>
          <a:lstStyle/>
          <a:p>
            <a:fld id="{680F1B73-D4DE-4F7B-AE7E-145B7D996D97}" type="slidenum">
              <a:rPr lang="zh-CN" altLang="en-US" smtClean="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32CED32-B9BC-485F-B40D-2CDBA8DF11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32CED32-B9BC-485F-B40D-2CDBA8DF11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xfrm>
            <a:off x="2697163" y="509588"/>
            <a:ext cx="4532312" cy="2549525"/>
          </a:xfrm>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13315" name="灯片编号占位符 3"/>
          <p:cNvSpPr>
            <a:spLocks noGrp="1"/>
          </p:cNvSpPr>
          <p:nvPr>
            <p:ph type="sldNum" sz="quarter" idx="5"/>
          </p:nvPr>
        </p:nvSpPr>
        <p:spPr bwMode="auto">
          <a:noFill/>
          <a:ln>
            <a:miter lim="800000"/>
          </a:ln>
        </p:spPr>
        <p:txBody>
          <a:bodyPr wrap="square" numCol="1" anchorCtr="0" compatLnSpc="1"/>
          <a:lstStyle/>
          <a:p>
            <a:fld id="{680F1B73-D4DE-4F7B-AE7E-145B7D996D97}" type="slidenum">
              <a:rPr lang="zh-CN" altLang="en-US" smtClean="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a:miter lim="800000"/>
          </a:ln>
        </p:spPr>
      </p:sp>
      <p:sp>
        <p:nvSpPr>
          <p:cNvPr id="99331" name="备注占位符 2"/>
          <p:cNvSpPr>
            <a:spLocks noGrp="1" noChangeArrowheads="1"/>
          </p:cNvSpPr>
          <p:nvPr>
            <p:ph type="body" idx="4294967295"/>
          </p:nvPr>
        </p:nvSpPr>
        <p:spPr/>
        <p:txBody>
          <a:bodyPr/>
          <a:lstStyle/>
          <a:p>
            <a:endParaRPr lang="zh-CN" altLang="en-US"/>
          </a:p>
        </p:txBody>
      </p:sp>
      <p:sp>
        <p:nvSpPr>
          <p:cNvPr id="993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6E5A9E7-60E1-45F8-AC0D-1D86126CF9E7}"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2" name="矩形 10"/>
          <p:cNvSpPr>
            <a:spLocks noChangeArrowheads="1"/>
          </p:cNvSpPr>
          <p:nvPr userDrawn="1"/>
        </p:nvSpPr>
        <p:spPr bwMode="auto">
          <a:xfrm>
            <a:off x="1" y="0"/>
            <a:ext cx="12192000" cy="5038228"/>
          </a:xfrm>
          <a:prstGeom prst="rect">
            <a:avLst/>
          </a:prstGeom>
          <a:solidFill>
            <a:srgbClr val="E60012"/>
          </a:solidFill>
          <a:ln>
            <a:noFill/>
          </a:ln>
        </p:spPr>
        <p:txBody>
          <a:bodyPr wrap="none" lIns="69219" tIns="34609" rIns="69219" bIns="34609"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en-US"/>
          </a:p>
        </p:txBody>
      </p:sp>
      <p:sp>
        <p:nvSpPr>
          <p:cNvPr id="9" name="日期占位符 2"/>
          <p:cNvSpPr>
            <a:spLocks noGrp="1"/>
          </p:cNvSpPr>
          <p:nvPr>
            <p:ph type="dt" sz="half" idx="10"/>
          </p:nvPr>
        </p:nvSpPr>
        <p:spPr>
          <a:xfrm>
            <a:off x="609494" y="6415340"/>
            <a:ext cx="2318824" cy="320576"/>
          </a:xfrm>
          <a:prstGeom prst="rect">
            <a:avLst/>
          </a:prstGeom>
        </p:spPr>
        <p:txBody>
          <a:bodyPr anchor="ctr"/>
          <a:lstStyle>
            <a:lvl1pPr>
              <a:defRPr sz="800">
                <a:latin typeface="+mn-ea"/>
                <a:ea typeface="+mn-ea"/>
              </a:defRPr>
            </a:lvl1pPr>
          </a:lstStyle>
          <a:p>
            <a:pPr>
              <a:defRPr/>
            </a:pPr>
            <a:endParaRPr lang="en-US" altLang="zh-CN"/>
          </a:p>
        </p:txBody>
      </p:sp>
      <p:sp>
        <p:nvSpPr>
          <p:cNvPr id="10" name="页脚占位符 3"/>
          <p:cNvSpPr>
            <a:spLocks noGrp="1"/>
          </p:cNvSpPr>
          <p:nvPr>
            <p:ph type="ftr" sz="quarter" idx="11"/>
          </p:nvPr>
        </p:nvSpPr>
        <p:spPr>
          <a:xfrm>
            <a:off x="3606922" y="6415340"/>
            <a:ext cx="4978158" cy="320576"/>
          </a:xfrm>
          <a:prstGeom prst="rect">
            <a:avLst/>
          </a:prstGeom>
        </p:spPr>
        <p:txBody>
          <a:bodyPr anchor="ctr"/>
          <a:lstStyle>
            <a:lvl1pPr>
              <a:defRPr sz="800">
                <a:latin typeface="+mn-ea"/>
                <a:ea typeface="+mn-ea"/>
              </a:defRPr>
            </a:lvl1pPr>
          </a:lstStyle>
          <a:p>
            <a:pPr>
              <a:defRPr/>
            </a:pPr>
            <a:endParaRPr lang="en-US" altLang="zh-CN"/>
          </a:p>
        </p:txBody>
      </p:sp>
      <p:sp>
        <p:nvSpPr>
          <p:cNvPr id="11" name="灯片编号占位符 4"/>
          <p:cNvSpPr>
            <a:spLocks noGrp="1"/>
          </p:cNvSpPr>
          <p:nvPr>
            <p:ph type="sldNum" sz="quarter" idx="12"/>
          </p:nvPr>
        </p:nvSpPr>
        <p:spPr>
          <a:xfrm>
            <a:off x="10193789" y="6417920"/>
            <a:ext cx="1645847" cy="320576"/>
          </a:xfrm>
          <a:prstGeom prst="rect">
            <a:avLst/>
          </a:prstGeom>
        </p:spPr>
        <p:txBody>
          <a:bodyPr anchor="ctr"/>
          <a:lstStyle>
            <a:lvl1pPr>
              <a:defRPr sz="800"/>
            </a:lvl1pPr>
          </a:lstStyle>
          <a:p>
            <a:fld id="{3C721B34-0A09-4CB5-829F-94CE806A1BB6}" type="slidenum">
              <a:rPr lang="zh-CN" altLang="en-US" smtClean="0"/>
            </a:fld>
            <a:endParaRPr lang="en-US" altLang="zh-CN"/>
          </a:p>
        </p:txBody>
      </p:sp>
      <p:pic>
        <p:nvPicPr>
          <p:cNvPr id="4" name="图片 3"/>
          <p:cNvPicPr>
            <a:picLocks noChangeAspect="1"/>
          </p:cNvPicPr>
          <p:nvPr userDrawn="1"/>
        </p:nvPicPr>
        <p:blipFill>
          <a:blip r:embed="rId2"/>
          <a:stretch>
            <a:fillRect/>
          </a:stretch>
        </p:blipFill>
        <p:spPr>
          <a:xfrm>
            <a:off x="338053" y="424246"/>
            <a:ext cx="2520000" cy="37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8"/>
          <p:cNvSpPr>
            <a:spLocks noChangeArrowheads="1"/>
          </p:cNvSpPr>
          <p:nvPr userDrawn="1"/>
        </p:nvSpPr>
        <p:spPr bwMode="auto">
          <a:xfrm>
            <a:off x="1" y="6425556"/>
            <a:ext cx="12192000" cy="30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758" tIns="91380" rIns="182758" bIns="91380"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800">
                <a:solidFill>
                  <a:srgbClr val="7F7F7F"/>
                </a:solidFill>
                <a:latin typeface="微软雅黑" panose="020B0503020204020204" pitchFamily="34" charset="-122"/>
                <a:ea typeface="微软雅黑" panose="020B0503020204020204" pitchFamily="34" charset="-122"/>
              </a:rPr>
              <a:t>厦门一品威客网络科技股份有限公司</a:t>
            </a:r>
            <a:endParaRPr lang="id-ID" altLang="en-US" sz="800">
              <a:solidFill>
                <a:srgbClr val="7F7F7F"/>
              </a:solidFill>
            </a:endParaRPr>
          </a:p>
        </p:txBody>
      </p:sp>
      <p:cxnSp>
        <p:nvCxnSpPr>
          <p:cNvPr id="4" name="直接连接符 10"/>
          <p:cNvCxnSpPr>
            <a:cxnSpLocks noChangeShapeType="1"/>
          </p:cNvCxnSpPr>
          <p:nvPr userDrawn="1"/>
        </p:nvCxnSpPr>
        <p:spPr bwMode="auto">
          <a:xfrm>
            <a:off x="360830" y="6291357"/>
            <a:ext cx="11470342" cy="0"/>
          </a:xfrm>
          <a:prstGeom prst="line">
            <a:avLst/>
          </a:prstGeom>
          <a:noFill/>
          <a:ln w="3175">
            <a:solidFill>
              <a:srgbClr val="D9D9D9"/>
            </a:solidFill>
            <a:round/>
          </a:ln>
          <a:extLst>
            <a:ext uri="{909E8E84-426E-40DD-AFC4-6F175D3DCCD1}">
              <a14:hiddenFill xmlns:a14="http://schemas.microsoft.com/office/drawing/2010/main">
                <a:noFill/>
              </a14:hiddenFill>
            </a:ext>
          </a:extLst>
        </p:spPr>
      </p:cxnSp>
      <p:sp>
        <p:nvSpPr>
          <p:cNvPr id="2" name="标题 1"/>
          <p:cNvSpPr>
            <a:spLocks noGrp="1"/>
          </p:cNvSpPr>
          <p:nvPr>
            <p:ph type="title" hasCustomPrompt="1"/>
          </p:nvPr>
        </p:nvSpPr>
        <p:spPr>
          <a:xfrm>
            <a:off x="3991494" y="419034"/>
            <a:ext cx="7748400" cy="533400"/>
          </a:xfrm>
          <a:prstGeom prst="rect">
            <a:avLst/>
          </a:prstGeom>
        </p:spPr>
        <p:txBody>
          <a:bodyPr lIns="155835" tIns="77917" rIns="155835" bIns="77917" anchor="ctr"/>
          <a:lstStyle>
            <a:lvl1pPr>
              <a:defRPr sz="2530" b="0">
                <a:solidFill>
                  <a:schemeClr val="tx1"/>
                </a:solidFill>
                <a:effectLst/>
              </a:defRPr>
            </a:lvl1pPr>
          </a:lstStyle>
          <a:p>
            <a:r>
              <a:rPr lang="zh-CN" altLang="en-US" noProof="1"/>
              <a:t>单击此处插入标题文字</a:t>
            </a:r>
            <a:endParaRPr lang="zh-CN" altLang="en-US" noProof="1"/>
          </a:p>
        </p:txBody>
      </p:sp>
      <p:sp>
        <p:nvSpPr>
          <p:cNvPr id="7" name="灯片编号占位符 4"/>
          <p:cNvSpPr>
            <a:spLocks noGrp="1"/>
          </p:cNvSpPr>
          <p:nvPr>
            <p:ph type="sldNum" sz="quarter" idx="10"/>
          </p:nvPr>
        </p:nvSpPr>
        <p:spPr>
          <a:xfrm>
            <a:off x="10193789" y="6417920"/>
            <a:ext cx="1645847" cy="320576"/>
          </a:xfrm>
          <a:prstGeom prst="rect">
            <a:avLst/>
          </a:prstGeom>
        </p:spPr>
        <p:txBody>
          <a:bodyPr anchor="ctr"/>
          <a:lstStyle>
            <a:lvl1pPr>
              <a:defRPr sz="800"/>
            </a:lvl1pPr>
          </a:lstStyle>
          <a:p>
            <a:fld id="{3C721B34-0A09-4CB5-829F-94CE806A1BB6}" type="slidenum">
              <a:rPr lang="zh-CN" altLang="en-US" smtClean="0"/>
            </a:fld>
            <a:endParaRPr lang="en-US" altLang="zh-CN"/>
          </a:p>
        </p:txBody>
      </p:sp>
      <p:pic>
        <p:nvPicPr>
          <p:cNvPr id="9" name="图片 8"/>
          <p:cNvPicPr>
            <a:picLocks noChangeAspect="1"/>
          </p:cNvPicPr>
          <p:nvPr userDrawn="1"/>
        </p:nvPicPr>
        <p:blipFill>
          <a:blip r:embed="rId2"/>
          <a:stretch>
            <a:fillRect/>
          </a:stretch>
        </p:blipFill>
        <p:spPr>
          <a:xfrm>
            <a:off x="343578" y="496734"/>
            <a:ext cx="2520000" cy="37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题分页">
    <p:spTree>
      <p:nvGrpSpPr>
        <p:cNvPr id="1" name=""/>
        <p:cNvGrpSpPr/>
        <p:nvPr/>
      </p:nvGrpSpPr>
      <p:grpSpPr>
        <a:xfrm>
          <a:off x="0" y="0"/>
          <a:ext cx="0" cy="0"/>
          <a:chOff x="0" y="0"/>
          <a:chExt cx="0" cy="0"/>
        </a:xfrm>
      </p:grpSpPr>
      <p:sp>
        <p:nvSpPr>
          <p:cNvPr id="3" name="矩形 3"/>
          <p:cNvSpPr>
            <a:spLocks noChangeArrowheads="1"/>
          </p:cNvSpPr>
          <p:nvPr userDrawn="1"/>
        </p:nvSpPr>
        <p:spPr bwMode="auto">
          <a:xfrm>
            <a:off x="1" y="3448017"/>
            <a:ext cx="12192000" cy="1243158"/>
          </a:xfrm>
          <a:prstGeom prst="rect">
            <a:avLst/>
          </a:prstGeom>
          <a:solidFill>
            <a:srgbClr val="E60012"/>
          </a:soli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en-US"/>
          </a:p>
        </p:txBody>
      </p:sp>
      <p:sp>
        <p:nvSpPr>
          <p:cNvPr id="2" name="标题 1"/>
          <p:cNvSpPr>
            <a:spLocks noGrp="1"/>
          </p:cNvSpPr>
          <p:nvPr>
            <p:ph type="title" hasCustomPrompt="1"/>
          </p:nvPr>
        </p:nvSpPr>
        <p:spPr>
          <a:xfrm>
            <a:off x="428939" y="3787830"/>
            <a:ext cx="5986525" cy="533400"/>
          </a:xfrm>
          <a:prstGeom prst="rect">
            <a:avLst/>
          </a:prstGeom>
        </p:spPr>
        <p:txBody>
          <a:bodyPr lIns="155835" tIns="77917" rIns="155835" bIns="77917" anchor="ctr"/>
          <a:lstStyle>
            <a:lvl1pPr algn="l">
              <a:defRPr sz="3330" b="0">
                <a:solidFill>
                  <a:schemeClr val="bg1"/>
                </a:solidFill>
                <a:effectLst/>
              </a:defRPr>
            </a:lvl1pPr>
          </a:lstStyle>
          <a:p>
            <a:r>
              <a:rPr lang="zh-CN" altLang="en-US" noProof="1"/>
              <a:t>插入标题文字</a:t>
            </a:r>
            <a:endParaRPr lang="zh-CN" altLang="en-US" noProof="1"/>
          </a:p>
        </p:txBody>
      </p:sp>
      <p:sp>
        <p:nvSpPr>
          <p:cNvPr id="5" name="矩形 4"/>
          <p:cNvSpPr/>
          <p:nvPr userDrawn="1"/>
        </p:nvSpPr>
        <p:spPr>
          <a:xfrm>
            <a:off x="454253" y="1945352"/>
            <a:ext cx="6318022" cy="1138757"/>
          </a:xfrm>
          <a:prstGeom prst="rect">
            <a:avLst/>
          </a:prstGeom>
        </p:spPr>
        <p:txBody>
          <a:bodyPr wrap="square" lIns="60945" tIns="30472" rIns="60945" bIns="30472">
            <a:spAutoFit/>
          </a:bodyPr>
          <a:lstStyle/>
          <a:p>
            <a:pPr marL="0" marR="0" indent="0" algn="l" defTabSz="608965" rtl="0" eaLnBrk="1" fontAlgn="base" latinLnBrk="0" hangingPunct="1">
              <a:lnSpc>
                <a:spcPct val="100000"/>
              </a:lnSpc>
              <a:spcBef>
                <a:spcPct val="0"/>
              </a:spcBef>
              <a:spcAft>
                <a:spcPct val="0"/>
              </a:spcAft>
              <a:buClrTx/>
              <a:buSzTx/>
              <a:buFontTx/>
              <a:buNone/>
              <a:defRPr/>
            </a:pPr>
            <a:r>
              <a:rPr lang="zh-CN" altLang="en-US" sz="4000" dirty="0">
                <a:solidFill>
                  <a:schemeClr val="tx1">
                    <a:lumMod val="65000"/>
                    <a:lumOff val="35000"/>
                  </a:schemeClr>
                </a:solidFill>
                <a:latin typeface="+mn-ea"/>
                <a:ea typeface="+mn-ea"/>
              </a:rPr>
              <a:t>一品威客网</a:t>
            </a:r>
            <a:endParaRPr lang="zh-CN" altLang="en-US" sz="4000" dirty="0">
              <a:solidFill>
                <a:schemeClr val="tx1">
                  <a:lumMod val="65000"/>
                  <a:lumOff val="35000"/>
                </a:schemeClr>
              </a:solidFill>
              <a:latin typeface="+mn-ea"/>
              <a:ea typeface="+mn-ea"/>
            </a:endParaRPr>
          </a:p>
          <a:p>
            <a:r>
              <a:rPr lang="zh-CN" altLang="en-US" sz="3000" b="1">
                <a:solidFill>
                  <a:schemeClr val="tx1">
                    <a:lumMod val="65000"/>
                    <a:lumOff val="35000"/>
                  </a:schemeClr>
                </a:solidFill>
                <a:latin typeface="+mn-ea"/>
                <a:ea typeface="+mn-ea"/>
              </a:rPr>
              <a:t>中国领先的新型创意托付式服务平台</a:t>
            </a:r>
            <a:endParaRPr lang="en-US" altLang="zh-CN" sz="3000" b="1" dirty="0">
              <a:solidFill>
                <a:schemeClr val="tx1">
                  <a:lumMod val="65000"/>
                  <a:lumOff val="35000"/>
                </a:schemeClr>
              </a:solidFill>
              <a:latin typeface="+mn-ea"/>
              <a:ea typeface="+mn-ea"/>
            </a:endParaRPr>
          </a:p>
        </p:txBody>
      </p:sp>
      <p:pic>
        <p:nvPicPr>
          <p:cNvPr id="6" name="图片 5"/>
          <p:cNvPicPr>
            <a:picLocks noChangeAspect="1"/>
          </p:cNvPicPr>
          <p:nvPr userDrawn="1"/>
        </p:nvPicPr>
        <p:blipFill>
          <a:blip r:embed="rId2"/>
          <a:stretch>
            <a:fillRect/>
          </a:stretch>
        </p:blipFill>
        <p:spPr>
          <a:xfrm>
            <a:off x="10726136" y="454249"/>
            <a:ext cx="1113500" cy="322915"/>
          </a:xfrm>
          <a:prstGeom prst="rect">
            <a:avLst/>
          </a:prstGeom>
        </p:spPr>
      </p:pic>
      <p:sp>
        <p:nvSpPr>
          <p:cNvPr id="8" name="矩形 3"/>
          <p:cNvSpPr>
            <a:spLocks noChangeArrowheads="1"/>
          </p:cNvSpPr>
          <p:nvPr userDrawn="1"/>
        </p:nvSpPr>
        <p:spPr bwMode="auto">
          <a:xfrm>
            <a:off x="11145328" y="3448017"/>
            <a:ext cx="1046672" cy="1243158"/>
          </a:xfrm>
          <a:custGeom>
            <a:avLst/>
            <a:gdLst>
              <a:gd name="connsiteX0" fmla="*/ 0 w 667110"/>
              <a:gd name="connsiteY0" fmla="*/ 0 h 1243158"/>
              <a:gd name="connsiteX1" fmla="*/ 667110 w 667110"/>
              <a:gd name="connsiteY1" fmla="*/ 0 h 1243158"/>
              <a:gd name="connsiteX2" fmla="*/ 667110 w 667110"/>
              <a:gd name="connsiteY2" fmla="*/ 1243158 h 1243158"/>
              <a:gd name="connsiteX3" fmla="*/ 0 w 667110"/>
              <a:gd name="connsiteY3" fmla="*/ 1243158 h 1243158"/>
              <a:gd name="connsiteX4" fmla="*/ 0 w 667110"/>
              <a:gd name="connsiteY4" fmla="*/ 0 h 1243158"/>
              <a:gd name="connsiteX0-1" fmla="*/ 0 w 667110"/>
              <a:gd name="connsiteY0-2" fmla="*/ 0 h 1243158"/>
              <a:gd name="connsiteX1-3" fmla="*/ 667110 w 667110"/>
              <a:gd name="connsiteY1-4" fmla="*/ 0 h 1243158"/>
              <a:gd name="connsiteX2-5" fmla="*/ 667110 w 667110"/>
              <a:gd name="connsiteY2-6" fmla="*/ 1243158 h 1243158"/>
              <a:gd name="connsiteX3-7" fmla="*/ 0 w 667110"/>
              <a:gd name="connsiteY3-8" fmla="*/ 1243158 h 1243158"/>
              <a:gd name="connsiteX4-9" fmla="*/ 0 w 667110"/>
              <a:gd name="connsiteY4-10" fmla="*/ 584053 h 1243158"/>
              <a:gd name="connsiteX5" fmla="*/ 0 w 667110"/>
              <a:gd name="connsiteY5" fmla="*/ 0 h 1243158"/>
              <a:gd name="connsiteX0-11" fmla="*/ 0 w 667110"/>
              <a:gd name="connsiteY0-12" fmla="*/ 0 h 1243158"/>
              <a:gd name="connsiteX1-13" fmla="*/ 667110 w 667110"/>
              <a:gd name="connsiteY1-14" fmla="*/ 0 h 1243158"/>
              <a:gd name="connsiteX2-15" fmla="*/ 667110 w 667110"/>
              <a:gd name="connsiteY2-16" fmla="*/ 1243158 h 1243158"/>
              <a:gd name="connsiteX3-17" fmla="*/ 0 w 667110"/>
              <a:gd name="connsiteY3-18" fmla="*/ 1243158 h 1243158"/>
              <a:gd name="connsiteX4-19" fmla="*/ 8627 w 667110"/>
              <a:gd name="connsiteY4-20" fmla="*/ 653064 h 1243158"/>
              <a:gd name="connsiteX5-21" fmla="*/ 0 w 667110"/>
              <a:gd name="connsiteY5-22" fmla="*/ 0 h 1243158"/>
              <a:gd name="connsiteX0-23" fmla="*/ 810883 w 1477993"/>
              <a:gd name="connsiteY0-24" fmla="*/ 0 h 1243158"/>
              <a:gd name="connsiteX1-25" fmla="*/ 1477993 w 1477993"/>
              <a:gd name="connsiteY1-26" fmla="*/ 0 h 1243158"/>
              <a:gd name="connsiteX2-27" fmla="*/ 1477993 w 1477993"/>
              <a:gd name="connsiteY2-28" fmla="*/ 1243158 h 1243158"/>
              <a:gd name="connsiteX3-29" fmla="*/ 810883 w 1477993"/>
              <a:gd name="connsiteY3-30" fmla="*/ 1243158 h 1243158"/>
              <a:gd name="connsiteX4-31" fmla="*/ 0 w 1477993"/>
              <a:gd name="connsiteY4-32" fmla="*/ 644438 h 1243158"/>
              <a:gd name="connsiteX5-33" fmla="*/ 810883 w 1477993"/>
              <a:gd name="connsiteY5-34" fmla="*/ 0 h 12431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77993" h="1243158">
                <a:moveTo>
                  <a:pt x="810883" y="0"/>
                </a:moveTo>
                <a:lnTo>
                  <a:pt x="1477993" y="0"/>
                </a:lnTo>
                <a:lnTo>
                  <a:pt x="1477993" y="1243158"/>
                </a:lnTo>
                <a:lnTo>
                  <a:pt x="810883" y="1243158"/>
                </a:lnTo>
                <a:lnTo>
                  <a:pt x="0" y="644438"/>
                </a:lnTo>
                <a:lnTo>
                  <a:pt x="810883" y="0"/>
                </a:lnTo>
                <a:close/>
              </a:path>
            </a:pathLst>
          </a:custGeom>
          <a:solidFill>
            <a:srgbClr val="F39800"/>
          </a:soli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en-US"/>
          </a:p>
        </p:txBody>
      </p:sp>
      <p:sp>
        <p:nvSpPr>
          <p:cNvPr id="10" name="灯片编号占位符 4"/>
          <p:cNvSpPr>
            <a:spLocks noGrp="1"/>
          </p:cNvSpPr>
          <p:nvPr>
            <p:ph type="sldNum" sz="quarter" idx="10"/>
          </p:nvPr>
        </p:nvSpPr>
        <p:spPr>
          <a:xfrm>
            <a:off x="10193789" y="6417920"/>
            <a:ext cx="1645847" cy="320576"/>
          </a:xfrm>
          <a:prstGeom prst="rect">
            <a:avLst/>
          </a:prstGeom>
        </p:spPr>
        <p:txBody>
          <a:bodyPr anchor="ctr"/>
          <a:lstStyle>
            <a:lvl1pPr>
              <a:defRPr sz="800"/>
            </a:lvl1pPr>
          </a:lstStyle>
          <a:p>
            <a:fld id="{3C721B34-0A09-4CB5-829F-94CE806A1BB6}"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4"/>
          <p:cNvSpPr>
            <a:spLocks noGrp="1"/>
          </p:cNvSpPr>
          <p:nvPr>
            <p:ph type="sldNum" sz="quarter" idx="10"/>
          </p:nvPr>
        </p:nvSpPr>
        <p:spPr>
          <a:xfrm>
            <a:off x="10193789" y="6417920"/>
            <a:ext cx="1645847" cy="320576"/>
          </a:xfrm>
          <a:prstGeom prst="rect">
            <a:avLst/>
          </a:prstGeom>
        </p:spPr>
        <p:txBody>
          <a:bodyPr anchor="ctr"/>
          <a:lstStyle>
            <a:lvl1pPr>
              <a:defRPr sz="800"/>
            </a:lvl1pPr>
          </a:lstStyle>
          <a:p>
            <a:fld id="{3C721B34-0A09-4CB5-829F-94CE806A1BB6}"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结束">
    <p:spTree>
      <p:nvGrpSpPr>
        <p:cNvPr id="1" name=""/>
        <p:cNvGrpSpPr/>
        <p:nvPr/>
      </p:nvGrpSpPr>
      <p:grpSpPr>
        <a:xfrm>
          <a:off x="0" y="0"/>
          <a:ext cx="0" cy="0"/>
          <a:chOff x="0" y="0"/>
          <a:chExt cx="0" cy="0"/>
        </a:xfrm>
      </p:grpSpPr>
      <p:sp>
        <p:nvSpPr>
          <p:cNvPr id="2" name="矩形 8"/>
          <p:cNvSpPr>
            <a:spLocks noChangeArrowheads="1"/>
          </p:cNvSpPr>
          <p:nvPr userDrawn="1"/>
        </p:nvSpPr>
        <p:spPr bwMode="auto">
          <a:xfrm>
            <a:off x="1" y="-1"/>
            <a:ext cx="12192000" cy="5040000"/>
          </a:xfrm>
          <a:prstGeom prst="rect">
            <a:avLst/>
          </a:prstGeom>
          <a:gradFill rotWithShape="1">
            <a:gsLst>
              <a:gs pos="0">
                <a:srgbClr val="CC0000"/>
              </a:gs>
              <a:gs pos="100000">
                <a:srgbClr val="E52505"/>
              </a:gs>
            </a:gsLst>
            <a:lin ang="0" scaled="1"/>
          </a:gradFill>
          <a:ln>
            <a:noFill/>
          </a:ln>
          <a:extLst>
            <a:ext uri="{91240B29-F687-4F45-9708-019B960494DF}">
              <a14:hiddenLine xmlns:a14="http://schemas.microsoft.com/office/drawing/2010/main" w="38100">
                <a:solidFill>
                  <a:srgbClr val="000000"/>
                </a:solidFill>
                <a:round/>
              </a14:hiddenLine>
            </a:ext>
          </a:extLst>
        </p:spPr>
        <p:txBody>
          <a:bodyPr wrap="none" lIns="69219" tIns="34609" rIns="69219" bIns="34609"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en-US"/>
          </a:p>
        </p:txBody>
      </p:sp>
      <p:sp>
        <p:nvSpPr>
          <p:cNvPr id="7" name="日期占位符 2"/>
          <p:cNvSpPr>
            <a:spLocks noGrp="1"/>
          </p:cNvSpPr>
          <p:nvPr>
            <p:ph type="dt" sz="half" idx="10"/>
          </p:nvPr>
        </p:nvSpPr>
        <p:spPr>
          <a:xfrm>
            <a:off x="609494" y="6415340"/>
            <a:ext cx="2318824" cy="320576"/>
          </a:xfrm>
          <a:prstGeom prst="rect">
            <a:avLst/>
          </a:prstGeom>
        </p:spPr>
        <p:txBody>
          <a:bodyPr anchor="ctr"/>
          <a:lstStyle>
            <a:lvl1pPr>
              <a:defRPr sz="800">
                <a:latin typeface="+mn-ea"/>
                <a:ea typeface="+mn-ea"/>
              </a:defRPr>
            </a:lvl1pPr>
          </a:lstStyle>
          <a:p>
            <a:pPr>
              <a:defRPr/>
            </a:pPr>
            <a:endParaRPr lang="en-US" altLang="zh-CN"/>
          </a:p>
        </p:txBody>
      </p:sp>
      <p:sp>
        <p:nvSpPr>
          <p:cNvPr id="8" name="页脚占位符 3"/>
          <p:cNvSpPr>
            <a:spLocks noGrp="1"/>
          </p:cNvSpPr>
          <p:nvPr>
            <p:ph type="ftr" sz="quarter" idx="11"/>
          </p:nvPr>
        </p:nvSpPr>
        <p:spPr>
          <a:xfrm>
            <a:off x="3606922" y="6415340"/>
            <a:ext cx="4978158" cy="320576"/>
          </a:xfrm>
          <a:prstGeom prst="rect">
            <a:avLst/>
          </a:prstGeom>
        </p:spPr>
        <p:txBody>
          <a:bodyPr anchor="ctr"/>
          <a:lstStyle>
            <a:lvl1pPr>
              <a:defRPr sz="800">
                <a:latin typeface="+mn-ea"/>
                <a:ea typeface="+mn-ea"/>
              </a:defRPr>
            </a:lvl1pPr>
          </a:lstStyle>
          <a:p>
            <a:pPr>
              <a:defRPr/>
            </a:pPr>
            <a:endParaRPr lang="en-US" altLang="zh-CN"/>
          </a:p>
        </p:txBody>
      </p:sp>
      <p:sp>
        <p:nvSpPr>
          <p:cNvPr id="10" name="灯片编号占位符 4"/>
          <p:cNvSpPr>
            <a:spLocks noGrp="1"/>
          </p:cNvSpPr>
          <p:nvPr>
            <p:ph type="sldNum" sz="quarter" idx="12"/>
          </p:nvPr>
        </p:nvSpPr>
        <p:spPr>
          <a:xfrm>
            <a:off x="10193789" y="6417920"/>
            <a:ext cx="1645847" cy="320576"/>
          </a:xfrm>
          <a:prstGeom prst="rect">
            <a:avLst/>
          </a:prstGeom>
        </p:spPr>
        <p:txBody>
          <a:bodyPr anchor="ctr"/>
          <a:lstStyle>
            <a:lvl1pPr>
              <a:defRPr sz="800"/>
            </a:lvl1pPr>
          </a:lstStyle>
          <a:p>
            <a:fld id="{3C721B34-0A09-4CB5-829F-94CE806A1BB6}" type="slidenum">
              <a:rPr lang="zh-CN" altLang="en-US" smtClean="0"/>
            </a:fld>
            <a:endParaRPr lang="en-US" altLang="zh-CN"/>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500018"/>
            <a:ext cx="12192000" cy="1381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 name="日期占位符 2"/>
          <p:cNvSpPr>
            <a:spLocks noGrp="1"/>
          </p:cNvSpPr>
          <p:nvPr>
            <p:ph type="dt" sz="half" idx="2"/>
          </p:nvPr>
        </p:nvSpPr>
        <p:spPr>
          <a:xfrm>
            <a:off x="454634" y="6258110"/>
            <a:ext cx="2318824" cy="320576"/>
          </a:xfrm>
          <a:prstGeom prst="rect">
            <a:avLst/>
          </a:prstGeom>
        </p:spPr>
        <p:txBody>
          <a:bodyPr anchor="ctr"/>
          <a:lstStyle>
            <a:lvl1pPr algn="l">
              <a:defRPr sz="1000">
                <a:latin typeface="+mn-ea"/>
                <a:ea typeface="+mn-ea"/>
              </a:defRPr>
            </a:lvl1pPr>
          </a:lstStyle>
          <a:p>
            <a:pPr>
              <a:defRPr/>
            </a:pPr>
            <a:endParaRPr lang="en-US" altLang="zh-CN"/>
          </a:p>
        </p:txBody>
      </p:sp>
      <p:sp>
        <p:nvSpPr>
          <p:cNvPr id="6" name="页脚占位符 3"/>
          <p:cNvSpPr>
            <a:spLocks noGrp="1"/>
          </p:cNvSpPr>
          <p:nvPr>
            <p:ph type="ftr" sz="quarter" idx="3"/>
          </p:nvPr>
        </p:nvSpPr>
        <p:spPr>
          <a:xfrm>
            <a:off x="3606922" y="6258110"/>
            <a:ext cx="4978158" cy="320576"/>
          </a:xfrm>
          <a:prstGeom prst="rect">
            <a:avLst/>
          </a:prstGeom>
        </p:spPr>
        <p:txBody>
          <a:bodyPr anchor="ctr"/>
          <a:lstStyle>
            <a:lvl1pPr algn="ctr">
              <a:defRPr sz="1000">
                <a:latin typeface="+mn-ea"/>
                <a:ea typeface="+mn-ea"/>
              </a:defRPr>
            </a:lvl1pPr>
          </a:lstStyle>
          <a:p>
            <a:pPr>
              <a:defRPr/>
            </a:pPr>
            <a:endParaRPr lang="en-US" altLang="zh-CN"/>
          </a:p>
        </p:txBody>
      </p:sp>
      <p:sp>
        <p:nvSpPr>
          <p:cNvPr id="7" name="灯片编号占位符 4"/>
          <p:cNvSpPr>
            <a:spLocks noGrp="1"/>
          </p:cNvSpPr>
          <p:nvPr>
            <p:ph type="sldNum" sz="quarter" idx="4"/>
          </p:nvPr>
        </p:nvSpPr>
        <p:spPr>
          <a:xfrm>
            <a:off x="9795480" y="6258110"/>
            <a:ext cx="2044156" cy="320576"/>
          </a:xfrm>
          <a:prstGeom prst="rect">
            <a:avLst/>
          </a:prstGeom>
        </p:spPr>
        <p:txBody>
          <a:bodyPr anchor="ctr"/>
          <a:lstStyle>
            <a:lvl1pPr algn="r">
              <a:defRPr sz="1000">
                <a:latin typeface="+mn-ea"/>
                <a:ea typeface="+mn-ea"/>
              </a:defRPr>
            </a:lvl1pPr>
          </a:lstStyle>
          <a:p>
            <a:fld id="{8A8F3AF8-8934-4896-AC82-5EBEA4569669}"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hf hdr="0" ftr="0" dt="0"/>
  <p:txStyles>
    <p:titleStyle>
      <a:lvl1pPr algn="r" rtl="0" eaLnBrk="0" fontAlgn="base" hangingPunct="0">
        <a:spcBef>
          <a:spcPct val="0"/>
        </a:spcBef>
        <a:spcAft>
          <a:spcPct val="0"/>
        </a:spcAft>
        <a:defRPr sz="453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r" rtl="0" eaLnBrk="0" fontAlgn="base" hangingPunct="0">
        <a:spcBef>
          <a:spcPct val="0"/>
        </a:spcBef>
        <a:spcAft>
          <a:spcPct val="0"/>
        </a:spcAft>
        <a:defRPr sz="453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r" rtl="0" eaLnBrk="0" fontAlgn="base" hangingPunct="0">
        <a:spcBef>
          <a:spcPct val="0"/>
        </a:spcBef>
        <a:spcAft>
          <a:spcPct val="0"/>
        </a:spcAft>
        <a:defRPr sz="453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r" rtl="0" eaLnBrk="0" fontAlgn="base" hangingPunct="0">
        <a:spcBef>
          <a:spcPct val="0"/>
        </a:spcBef>
        <a:spcAft>
          <a:spcPct val="0"/>
        </a:spcAft>
        <a:defRPr sz="453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r" rtl="0" eaLnBrk="0" fontAlgn="base" hangingPunct="0">
        <a:spcBef>
          <a:spcPct val="0"/>
        </a:spcBef>
        <a:spcAft>
          <a:spcPct val="0"/>
        </a:spcAft>
        <a:defRPr sz="453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519430" algn="r" rtl="0" fontAlgn="base">
        <a:spcBef>
          <a:spcPct val="0"/>
        </a:spcBef>
        <a:spcAft>
          <a:spcPct val="0"/>
        </a:spcAft>
        <a:defRPr sz="4530">
          <a:solidFill>
            <a:schemeClr val="tx2"/>
          </a:solidFill>
          <a:latin typeface="Arial" panose="020B0604020202020204" pitchFamily="34" charset="0"/>
        </a:defRPr>
      </a:lvl6pPr>
      <a:lvl7pPr marL="1038225" algn="r" rtl="0" fontAlgn="base">
        <a:spcBef>
          <a:spcPct val="0"/>
        </a:spcBef>
        <a:spcAft>
          <a:spcPct val="0"/>
        </a:spcAft>
        <a:defRPr sz="4530">
          <a:solidFill>
            <a:schemeClr val="tx2"/>
          </a:solidFill>
          <a:latin typeface="Arial" panose="020B0604020202020204" pitchFamily="34" charset="0"/>
        </a:defRPr>
      </a:lvl7pPr>
      <a:lvl8pPr marL="1557655" algn="r" rtl="0" fontAlgn="base">
        <a:spcBef>
          <a:spcPct val="0"/>
        </a:spcBef>
        <a:spcAft>
          <a:spcPct val="0"/>
        </a:spcAft>
        <a:defRPr sz="4530">
          <a:solidFill>
            <a:schemeClr val="tx2"/>
          </a:solidFill>
          <a:latin typeface="Arial" panose="020B0604020202020204" pitchFamily="34" charset="0"/>
        </a:defRPr>
      </a:lvl8pPr>
      <a:lvl9pPr marL="2077085" algn="r" rtl="0" fontAlgn="base">
        <a:spcBef>
          <a:spcPct val="0"/>
        </a:spcBef>
        <a:spcAft>
          <a:spcPct val="0"/>
        </a:spcAft>
        <a:defRPr sz="4530">
          <a:solidFill>
            <a:schemeClr val="tx2"/>
          </a:solidFill>
          <a:latin typeface="Arial" panose="020B0604020202020204" pitchFamily="34" charset="0"/>
        </a:defRPr>
      </a:lvl9pPr>
    </p:titleStyle>
    <p:bodyStyle>
      <a:lvl1pPr marL="389255" indent="-389255"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843915" indent="-324485"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297940" indent="-259080" algn="l" rtl="0" eaLnBrk="0" fontAlgn="base" hangingPunct="0">
        <a:spcBef>
          <a:spcPct val="20000"/>
        </a:spcBef>
        <a:spcAft>
          <a:spcPct val="0"/>
        </a:spcAft>
        <a:buChar char="•"/>
        <a:defRPr sz="273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817370" indent="-260350" algn="l" rtl="0" eaLnBrk="0" fontAlgn="base" hangingPunct="0">
        <a:spcBef>
          <a:spcPct val="20000"/>
        </a:spcBef>
        <a:spcAft>
          <a:spcPct val="0"/>
        </a:spcAft>
        <a:buChar char="–"/>
        <a:defRPr sz="233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336800" indent="-260350" algn="l" rtl="0" eaLnBrk="0" fontAlgn="base" hangingPunct="0">
        <a:spcBef>
          <a:spcPct val="20000"/>
        </a:spcBef>
        <a:spcAft>
          <a:spcPct val="0"/>
        </a:spcAft>
        <a:buChar char="»"/>
        <a:defRPr sz="233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856230" indent="-259715" algn="l" rtl="0" fontAlgn="base">
        <a:spcBef>
          <a:spcPct val="20000"/>
        </a:spcBef>
        <a:spcAft>
          <a:spcPct val="0"/>
        </a:spcAft>
        <a:buChar char="»"/>
        <a:defRPr sz="2330">
          <a:solidFill>
            <a:schemeClr val="tx1"/>
          </a:solidFill>
          <a:latin typeface="+mn-lt"/>
        </a:defRPr>
      </a:lvl6pPr>
      <a:lvl7pPr marL="3375025" indent="-259715" algn="l" rtl="0" fontAlgn="base">
        <a:spcBef>
          <a:spcPct val="20000"/>
        </a:spcBef>
        <a:spcAft>
          <a:spcPct val="0"/>
        </a:spcAft>
        <a:buChar char="»"/>
        <a:defRPr sz="2330">
          <a:solidFill>
            <a:schemeClr val="tx1"/>
          </a:solidFill>
          <a:latin typeface="+mn-lt"/>
        </a:defRPr>
      </a:lvl7pPr>
      <a:lvl8pPr marL="3894455" indent="-259715" algn="l" rtl="0" fontAlgn="base">
        <a:spcBef>
          <a:spcPct val="20000"/>
        </a:spcBef>
        <a:spcAft>
          <a:spcPct val="0"/>
        </a:spcAft>
        <a:buChar char="»"/>
        <a:defRPr sz="2330">
          <a:solidFill>
            <a:schemeClr val="tx1"/>
          </a:solidFill>
          <a:latin typeface="+mn-lt"/>
        </a:defRPr>
      </a:lvl8pPr>
      <a:lvl9pPr marL="4413885" indent="-259715" algn="l" rtl="0" fontAlgn="base">
        <a:spcBef>
          <a:spcPct val="20000"/>
        </a:spcBef>
        <a:spcAft>
          <a:spcPct val="0"/>
        </a:spcAft>
        <a:buChar char="»"/>
        <a:defRPr sz="2330">
          <a:solidFill>
            <a:schemeClr val="tx1"/>
          </a:solidFill>
          <a:latin typeface="+mn-lt"/>
        </a:defRPr>
      </a:lvl9pPr>
    </p:bodyStyle>
    <p:otherStyle>
      <a:defPPr>
        <a:defRPr lang="zh-CN"/>
      </a:defPPr>
      <a:lvl1pPr marL="0" algn="l" defTabSz="1038225" rtl="0" eaLnBrk="1" latinLnBrk="0" hangingPunct="1">
        <a:defRPr sz="2000" kern="1200">
          <a:solidFill>
            <a:schemeClr val="tx1"/>
          </a:solidFill>
          <a:latin typeface="+mn-lt"/>
          <a:ea typeface="+mn-ea"/>
          <a:cs typeface="+mn-cs"/>
        </a:defRPr>
      </a:lvl1pPr>
      <a:lvl2pPr marL="519430" algn="l" defTabSz="1038225" rtl="0" eaLnBrk="1" latinLnBrk="0" hangingPunct="1">
        <a:defRPr sz="2000" kern="1200">
          <a:solidFill>
            <a:schemeClr val="tx1"/>
          </a:solidFill>
          <a:latin typeface="+mn-lt"/>
          <a:ea typeface="+mn-ea"/>
          <a:cs typeface="+mn-cs"/>
        </a:defRPr>
      </a:lvl2pPr>
      <a:lvl3pPr marL="1038225" algn="l" defTabSz="1038225" rtl="0" eaLnBrk="1" latinLnBrk="0" hangingPunct="1">
        <a:defRPr sz="2000" kern="1200">
          <a:solidFill>
            <a:schemeClr val="tx1"/>
          </a:solidFill>
          <a:latin typeface="+mn-lt"/>
          <a:ea typeface="+mn-ea"/>
          <a:cs typeface="+mn-cs"/>
        </a:defRPr>
      </a:lvl3pPr>
      <a:lvl4pPr marL="1557655" algn="l" defTabSz="1038225" rtl="0" eaLnBrk="1" latinLnBrk="0" hangingPunct="1">
        <a:defRPr sz="2000" kern="1200">
          <a:solidFill>
            <a:schemeClr val="tx1"/>
          </a:solidFill>
          <a:latin typeface="+mn-lt"/>
          <a:ea typeface="+mn-ea"/>
          <a:cs typeface="+mn-cs"/>
        </a:defRPr>
      </a:lvl4pPr>
      <a:lvl5pPr marL="2077085" algn="l" defTabSz="1038225" rtl="0" eaLnBrk="1" latinLnBrk="0" hangingPunct="1">
        <a:defRPr sz="2000" kern="1200">
          <a:solidFill>
            <a:schemeClr val="tx1"/>
          </a:solidFill>
          <a:latin typeface="+mn-lt"/>
          <a:ea typeface="+mn-ea"/>
          <a:cs typeface="+mn-cs"/>
        </a:defRPr>
      </a:lvl5pPr>
      <a:lvl6pPr marL="2595880" algn="l" defTabSz="1038225" rtl="0" eaLnBrk="1" latinLnBrk="0" hangingPunct="1">
        <a:defRPr sz="2000" kern="1200">
          <a:solidFill>
            <a:schemeClr val="tx1"/>
          </a:solidFill>
          <a:latin typeface="+mn-lt"/>
          <a:ea typeface="+mn-ea"/>
          <a:cs typeface="+mn-cs"/>
        </a:defRPr>
      </a:lvl6pPr>
      <a:lvl7pPr marL="3115310" algn="l" defTabSz="1038225" rtl="0" eaLnBrk="1" latinLnBrk="0" hangingPunct="1">
        <a:defRPr sz="2000" kern="1200">
          <a:solidFill>
            <a:schemeClr val="tx1"/>
          </a:solidFill>
          <a:latin typeface="+mn-lt"/>
          <a:ea typeface="+mn-ea"/>
          <a:cs typeface="+mn-cs"/>
        </a:defRPr>
      </a:lvl7pPr>
      <a:lvl8pPr marL="3634740" algn="l" defTabSz="1038225" rtl="0" eaLnBrk="1" latinLnBrk="0" hangingPunct="1">
        <a:defRPr sz="2000" kern="1200">
          <a:solidFill>
            <a:schemeClr val="tx1"/>
          </a:solidFill>
          <a:latin typeface="+mn-lt"/>
          <a:ea typeface="+mn-ea"/>
          <a:cs typeface="+mn-cs"/>
        </a:defRPr>
      </a:lvl8pPr>
      <a:lvl9pPr marL="4154170" algn="l" defTabSz="103822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1589" y="2224543"/>
            <a:ext cx="121888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45" tIns="51922" rIns="103845" bIns="51922">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0" algn="ctr" eaLnBrk="0" hangingPunct="0"/>
            <a:r>
              <a:rPr lang="zh-CN" altLang="en-US"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一品威客网</a:t>
            </a:r>
            <a:endParaRPr lang="zh-CN" altLang="en-US"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eaLnBrk="0" hangingPunct="0"/>
            <a:r>
              <a:rPr lang="zh-CN" altLang="en-US" sz="6000" b="1" dirty="0">
                <a:solidFill>
                  <a:srgbClr val="FFCC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6000" b="1" dirty="0">
                <a:solidFill>
                  <a:srgbClr val="FFCC00"/>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6000" b="1" dirty="0">
                <a:solidFill>
                  <a:srgbClr val="FFCC00"/>
                </a:solidFill>
                <a:latin typeface="微软雅黑" panose="020B0503020204020204" pitchFamily="34" charset="-122"/>
                <a:ea typeface="微软雅黑" panose="020B0503020204020204" pitchFamily="34" charset="-122"/>
                <a:sym typeface="微软雅黑" panose="020B0503020204020204" pitchFamily="34" charset="-122"/>
              </a:rPr>
              <a:t>合作介绍和版本对比）</a:t>
            </a:r>
            <a:endParaRPr lang="zh-CN" altLang="en-US" sz="6000" b="1" dirty="0">
              <a:solidFill>
                <a:schemeClr val="bg1"/>
              </a:solidFill>
              <a:latin typeface="+mn-ea"/>
              <a:ea typeface="+mn-ea"/>
            </a:endParaRPr>
          </a:p>
        </p:txBody>
      </p:sp>
      <p:sp>
        <p:nvSpPr>
          <p:cNvPr id="7171" name="Text Box 10"/>
          <p:cNvSpPr txBox="1">
            <a:spLocks noChangeArrowheads="1"/>
          </p:cNvSpPr>
          <p:nvPr/>
        </p:nvSpPr>
        <p:spPr bwMode="auto">
          <a:xfrm>
            <a:off x="1589" y="5657942"/>
            <a:ext cx="12188825" cy="49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03845" tIns="51922" rIns="103845" bIns="51922">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530">
                <a:solidFill>
                  <a:schemeClr val="bg1">
                    <a:lumMod val="50000"/>
                  </a:schemeClr>
                </a:solidFill>
                <a:latin typeface="微软雅黑" panose="020B0503020204020204" pitchFamily="34" charset="-122"/>
                <a:ea typeface="微软雅黑" panose="020B0503020204020204" pitchFamily="34" charset="-122"/>
              </a:rPr>
              <a:t>厦门一品威客网络科技股份有限公司</a:t>
            </a:r>
            <a:endParaRPr lang="zh-CN" altLang="en-US" sz="2530">
              <a:solidFill>
                <a:schemeClr val="bg1">
                  <a:lumMod val="50000"/>
                </a:schemeClr>
              </a:solidFill>
              <a:latin typeface="微软雅黑" panose="020B0503020204020204" pitchFamily="34" charset="-122"/>
              <a:ea typeface="微软雅黑" panose="020B0503020204020204" pitchFamily="34" charset="-122"/>
            </a:endParaRPr>
          </a:p>
        </p:txBody>
      </p:sp>
      <p:sp>
        <p:nvSpPr>
          <p:cNvPr id="7173" name="矩形 4"/>
          <p:cNvSpPr>
            <a:spLocks noChangeArrowheads="1"/>
          </p:cNvSpPr>
          <p:nvPr/>
        </p:nvSpPr>
        <p:spPr bwMode="auto">
          <a:xfrm>
            <a:off x="4692767" y="465640"/>
            <a:ext cx="7332455" cy="53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45" tIns="51922" rIns="103845" bIns="51922">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r>
              <a:rPr lang="en-US" altLang="zh-CN" sz="2800">
                <a:solidFill>
                  <a:schemeClr val="bg1"/>
                </a:solidFill>
              </a:rPr>
              <a:t>400-766-8686</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C721B34-0A09-4CB5-829F-94CE806A1BB6}"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olidFill>
                  <a:schemeClr val="tx1"/>
                </a:solidFill>
                <a:sym typeface="+mn-ea"/>
              </a:rPr>
              <a:t>派单模式其一</a:t>
            </a:r>
            <a:r>
              <a:rPr lang="zh-CN" altLang="en-US" sz="1800" dirty="0">
                <a:solidFill>
                  <a:schemeClr val="tx1"/>
                </a:solidFill>
                <a:sym typeface="+mn-ea"/>
              </a:rPr>
              <a:t>系统匹配项目模式</a:t>
            </a:r>
            <a:endParaRPr lang="zh-CN" altLang="en-US" sz="1800"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619760" y="1026160"/>
            <a:ext cx="10741025" cy="1968500"/>
          </a:xfrm>
          <a:prstGeom prst="rect">
            <a:avLst/>
          </a:prstGeom>
          <a:noFill/>
        </p:spPr>
        <p:txBody>
          <a:bodyPr wrap="square" rtlCol="0">
            <a:spAutoFit/>
          </a:bodyPr>
          <a:p>
            <a:pPr marL="0" marR="0" lvl="0" indent="0" algn="l" defTabSz="914400" rtl="0" eaLnBrk="0" fontAlgn="base" latinLnBrk="0" hangingPunct="0">
              <a:spcBef>
                <a:spcPct val="0"/>
              </a:spcBef>
              <a:spcAft>
                <a:spcPct val="0"/>
              </a:spcAft>
              <a:buClrTx/>
              <a:buSzTx/>
              <a:buFont typeface="Arial" panose="020B0604020202020204" pitchFamily="34" charset="0"/>
              <a:buNone/>
              <a:defRPr/>
            </a:pPr>
            <a:r>
              <a:rPr lang="zh-CN" altLang="en-US" sz="3200" b="1" noProof="0" dirty="0">
                <a:ln>
                  <a:noFill/>
                </a:ln>
                <a:effectLst/>
                <a:uLnTx/>
                <a:uFillTx/>
                <a:latin typeface="Calibri" panose="020F0502020204030204" pitchFamily="34" charset="0"/>
                <a:cs typeface="Calibri" panose="020F0502020204030204" pitchFamily="34" charset="0"/>
                <a:sym typeface="+mn-ea"/>
              </a:rPr>
              <a:t>系统任务速配</a:t>
            </a:r>
            <a:endPar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500" noProof="0" dirty="0">
                <a:ln>
                  <a:noFill/>
                </a:ln>
                <a:effectLst/>
                <a:uLnTx/>
                <a:uFillTx/>
                <a:latin typeface="Calibri" panose="020F0502020204030204" pitchFamily="34" charset="0"/>
                <a:cs typeface="Calibri" panose="020F0502020204030204" pitchFamily="34" charset="0"/>
                <a:sym typeface="+mn-ea"/>
              </a:rPr>
              <a:t>系统会根据合作商所设置的能力标签（即业务范围），把符合合作商能力标签的订单信息，比如客户的需求，前期参考报价，预算工期以及以及客户的联系方式的一手客户资源通过短信、邮件、站内信的方式通知到合作商，让合作商随时把握客户资料，能够第一时间联系客户，等于说您这边不用到互联网上去找项目，或者说到处发布消息，或者说不用在到处找客户，也减少了竞争和时间人力成本。</a:t>
            </a:r>
            <a:endParaRPr lang="zh-CN" altLang="en-US" sz="1500"/>
          </a:p>
        </p:txBody>
      </p:sp>
      <p:pic>
        <p:nvPicPr>
          <p:cNvPr id="7" name="图片 6"/>
          <p:cNvPicPr>
            <a:picLocks noChangeAspect="1"/>
          </p:cNvPicPr>
          <p:nvPr/>
        </p:nvPicPr>
        <p:blipFill>
          <a:blip r:embed="rId1"/>
          <a:stretch>
            <a:fillRect/>
          </a:stretch>
        </p:blipFill>
        <p:spPr>
          <a:xfrm>
            <a:off x="438785" y="3000375"/>
            <a:ext cx="11317605" cy="3738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olidFill>
                  <a:schemeClr val="tx1"/>
                </a:solidFill>
                <a:sym typeface="+mn-ea"/>
              </a:rPr>
              <a:t>派单模式其二</a:t>
            </a:r>
            <a:r>
              <a:rPr lang="zh-CN" altLang="en-US" sz="1800" dirty="0">
                <a:solidFill>
                  <a:schemeClr val="tx1"/>
                </a:solidFill>
                <a:sym typeface="+mn-ea"/>
              </a:rPr>
              <a:t>人工秘书匹配项目模式</a:t>
            </a:r>
            <a:endParaRPr lang="zh-CN" altLang="en-US" sz="1800" dirty="0">
              <a:solidFill>
                <a:schemeClr val="tx1"/>
              </a:solidFill>
              <a:sym typeface="+mn-ea"/>
            </a:endParaRPr>
          </a:p>
        </p:txBody>
      </p:sp>
      <p:sp>
        <p:nvSpPr>
          <p:cNvPr id="4" name="文本框 3"/>
          <p:cNvSpPr txBox="1"/>
          <p:nvPr/>
        </p:nvSpPr>
        <p:spPr>
          <a:xfrm>
            <a:off x="619760" y="1026160"/>
            <a:ext cx="10741025" cy="2314575"/>
          </a:xfrm>
          <a:prstGeom prst="rect">
            <a:avLst/>
          </a:prstGeom>
          <a:noFill/>
        </p:spPr>
        <p:txBody>
          <a:bodyPr wrap="square" rtlCol="0">
            <a:spAutoFit/>
          </a:bodyPr>
          <a:p>
            <a:pPr marL="0" marR="0" indent="0" defTabSz="914400" latinLnBrk="0">
              <a:buClrTx/>
              <a:buSzTx/>
              <a:buFont typeface="Arial" panose="020B0604020202020204" pitchFamily="34" charset="0"/>
              <a:buNone/>
              <a:defRPr/>
            </a:pPr>
            <a:r>
              <a:rPr kumimoji="0" lang="zh-CN" altLang="en-US" sz="3200" b="1" i="0" kern="1200" cap="none" spc="0" normalizeH="0" baseline="0" noProof="0" dirty="0">
                <a:latin typeface="Calibri" panose="020F0502020204030204" pitchFamily="34" charset="0"/>
                <a:ea typeface="宋体" panose="02010600030101010101" pitchFamily="2" charset="-122"/>
                <a:cs typeface="Calibri" panose="020F0502020204030204" pitchFamily="34" charset="0"/>
                <a:sym typeface="+mn-ea"/>
              </a:rPr>
              <a:t>人工任务秘书</a:t>
            </a:r>
            <a:endParaRPr kumimoji="0" lang="zh-CN" altLang="en-US" sz="3200" b="1" i="0" kern="1200" cap="none" spc="0" normalizeH="0" baseline="0" noProof="0" dirty="0">
              <a:latin typeface="Calibri" panose="020F0502020204030204" pitchFamily="34" charset="0"/>
              <a:ea typeface="宋体" panose="02010600030101010101" pitchFamily="2" charset="-122"/>
              <a:cs typeface="Calibri" panose="020F0502020204030204" pitchFamily="34" charset="0"/>
              <a:sym typeface="+mn-ea"/>
            </a:endParaRPr>
          </a:p>
          <a:p>
            <a:pPr marL="0" marR="0" indent="457200" defTabSz="914400" latinLnBrk="0">
              <a:lnSpc>
                <a:spcPct val="150000"/>
              </a:lnSpc>
              <a:buClrTx/>
              <a:buSzTx/>
              <a:buFont typeface="Arial" panose="020B0604020202020204" pitchFamily="34" charset="0"/>
              <a:buNone/>
              <a:defRPr/>
            </a:pPr>
            <a:r>
              <a:rPr lang="zh-CN" sz="1500" kern="100" noProof="0" dirty="0">
                <a:latin typeface="Calibri" panose="020F0502020204030204"/>
                <a:cs typeface="Times New Roman" panose="02020603050405020304"/>
                <a:sym typeface="+mn-ea"/>
              </a:rPr>
              <a:t>第一个是 个性化的匹配订单，比如您公司现阶段想要接什么类型，什么价位，甚至哪个地区的订单，您告诉接单秘书，她会在后台帮您筛选订单。第二个，人工秘书会协助您接单，前期他们把您公司的资质案例推荐给客户，客户觉得不错，您再去跟客户沟通洽谈。这样是为了帮助您减少前期的沟通成本以及帮您跟客户建议一个基础的信任关系，以此来提高您的成交率。中期，价格或其他细节谈不笼的话，人工秘书会站在第三方的角度帮您去沟通。后期，出现纠纷或者尾款难收问题，人工秘书也会协助您解决</a:t>
            </a:r>
            <a:r>
              <a:rPr lang="en-US" sz="1500" kern="100" noProof="0" dirty="0">
                <a:latin typeface="Calibri" panose="020F0502020204030204"/>
                <a:cs typeface="Times New Roman" panose="02020603050405020304"/>
                <a:sym typeface="+mn-ea"/>
              </a:rPr>
              <a:t>,</a:t>
            </a:r>
            <a:r>
              <a:rPr lang="zh-CN" sz="1500" kern="100" noProof="0" dirty="0">
                <a:latin typeface="Calibri" panose="020F0502020204030204"/>
                <a:cs typeface="Times New Roman" panose="02020603050405020304"/>
                <a:sym typeface="+mn-ea"/>
              </a:rPr>
              <a:t>反正这样说的话，就等于我们给您配备的人工秘书从前期到后期都会全程协助您。</a:t>
            </a:r>
            <a:endParaRPr lang="zh-CN" altLang="en-US" sz="1500"/>
          </a:p>
        </p:txBody>
      </p:sp>
      <p:pic>
        <p:nvPicPr>
          <p:cNvPr id="7" name="图片 6"/>
          <p:cNvPicPr>
            <a:picLocks noChangeAspect="1"/>
          </p:cNvPicPr>
          <p:nvPr/>
        </p:nvPicPr>
        <p:blipFill>
          <a:blip r:embed="rId1"/>
          <a:stretch>
            <a:fillRect/>
          </a:stretch>
        </p:blipFill>
        <p:spPr>
          <a:xfrm>
            <a:off x="619760" y="3340735"/>
            <a:ext cx="4639310" cy="2901950"/>
          </a:xfrm>
          <a:prstGeom prst="rect">
            <a:avLst/>
          </a:prstGeom>
        </p:spPr>
      </p:pic>
      <p:pic>
        <p:nvPicPr>
          <p:cNvPr id="8" name="图片 7"/>
          <p:cNvPicPr>
            <a:picLocks noChangeAspect="1"/>
          </p:cNvPicPr>
          <p:nvPr/>
        </p:nvPicPr>
        <p:blipFill>
          <a:blip r:embed="rId2"/>
          <a:stretch>
            <a:fillRect/>
          </a:stretch>
        </p:blipFill>
        <p:spPr>
          <a:xfrm>
            <a:off x="5397500" y="3340735"/>
            <a:ext cx="3297555" cy="2947670"/>
          </a:xfrm>
          <a:prstGeom prst="rect">
            <a:avLst/>
          </a:prstGeom>
        </p:spPr>
      </p:pic>
      <p:pic>
        <p:nvPicPr>
          <p:cNvPr id="10" name="图片 9"/>
          <p:cNvPicPr>
            <a:picLocks noChangeAspect="1"/>
          </p:cNvPicPr>
          <p:nvPr/>
        </p:nvPicPr>
        <p:blipFill>
          <a:blip r:embed="rId3"/>
          <a:stretch>
            <a:fillRect/>
          </a:stretch>
        </p:blipFill>
        <p:spPr>
          <a:xfrm>
            <a:off x="8776335" y="3317240"/>
            <a:ext cx="3215640" cy="2995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olidFill>
                  <a:schemeClr val="tx1"/>
                </a:solidFill>
                <a:sym typeface="+mn-ea"/>
              </a:rPr>
              <a:t>一品威客首创直接雇佣模式</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265430" y="998220"/>
            <a:ext cx="11661140" cy="5262245"/>
          </a:xfrm>
          <a:prstGeom prst="rect">
            <a:avLst/>
          </a:prstGeom>
          <a:noFill/>
        </p:spPr>
        <p:txBody>
          <a:bodyPr wrap="square" rtlCol="0">
            <a:spAutoFit/>
          </a:bodyPr>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en-US" altLang="zh-CN" sz="1400" b="1" noProof="0" dirty="0">
                <a:ln>
                  <a:noFill/>
                </a:ln>
                <a:solidFill>
                  <a:srgbClr val="FF0000"/>
                </a:solidFill>
                <a:effectLst/>
                <a:uLnTx/>
                <a:uFillTx/>
                <a:sym typeface="+mn-ea"/>
              </a:rPr>
              <a:t>1</a:t>
            </a:r>
            <a:r>
              <a:rPr lang="zh-CN" altLang="en-US" sz="1400" b="1" noProof="0" dirty="0">
                <a:ln>
                  <a:noFill/>
                </a:ln>
                <a:solidFill>
                  <a:srgbClr val="FF0000"/>
                </a:solidFill>
                <a:effectLst/>
                <a:uLnTx/>
                <a:uFillTx/>
                <a:sym typeface="+mn-ea"/>
              </a:rPr>
              <a:t>、什么是直接雇佣？与传统威客有何区别？</a:t>
            </a:r>
            <a:endParaRPr kumimoji="0" lang="zh-CN" altLang="en-US" sz="1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直接雇佣交易模式是一品威客网创新发展的一种任务交易模式。</a:t>
            </a:r>
            <a:endParaRPr kumimoji="0" lang="zh-CN" altLang="en-US" sz="1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具体含义：一种雇主直接在一品威客网平台上指定有技能的威客，直接承接创意任务，提供解决方案的一种创意产品解决方式，它不仅大大提高了交易的效率和避免了资源的浪费，更让威客每一分劳动付出都得到了等值的回报。</a:t>
            </a:r>
            <a:endParaRPr kumimoji="0" lang="zh-CN" altLang="en-US" sz="1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en-US" sz="1400" b="1" noProof="0" dirty="0">
                <a:ln>
                  <a:noFill/>
                </a:ln>
                <a:solidFill>
                  <a:srgbClr val="FF0000"/>
                </a:solidFill>
                <a:effectLst/>
                <a:uLnTx/>
                <a:uFillTx/>
                <a:sym typeface="+mn-ea"/>
              </a:rPr>
              <a:t>2</a:t>
            </a:r>
            <a:r>
              <a:rPr lang="zh-CN" altLang="en-US" sz="1400" b="1" noProof="0" dirty="0">
                <a:ln>
                  <a:noFill/>
                </a:ln>
                <a:solidFill>
                  <a:srgbClr val="FF0000"/>
                </a:solidFill>
                <a:effectLst/>
                <a:uLnTx/>
                <a:uFillTx/>
                <a:sym typeface="+mn-ea"/>
              </a:rPr>
              <a:t>、直接雇佣都有什么好处？</a:t>
            </a:r>
            <a:endParaRPr kumimoji="0" lang="zh-CN" altLang="en-US" sz="1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solidFill>
                  <a:srgbClr val="FF0000"/>
                </a:solidFill>
                <a:effectLst/>
                <a:uLnTx/>
                <a:uFillTx/>
                <a:sym typeface="+mn-ea"/>
              </a:rPr>
              <a:t>对威客而言：</a:t>
            </a:r>
            <a:endParaRPr kumimoji="0" lang="zh-CN" altLang="en-US" sz="1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直接雇佣是对其工作的肯定，体现了自身的价值，自身劳动成果也能得到同等价值的回报，可以赚得更多。威客要做的就是，不断提升自己的能力等级，增强实力，这样才能吸引更多的客户关注，为获得直接雇佣机会打下基础。威客们要用心做好任务，积攒信用，推广商铺。雇主的评价都会出现在商铺交易记录中。而这也是一笔无形的、宝贵的财富，能让更多的客户自动找上门。</a:t>
            </a:r>
            <a:endParaRPr kumimoji="0" lang="zh-CN" altLang="en-US" sz="1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solidFill>
                  <a:srgbClr val="FF0000"/>
                </a:solidFill>
                <a:effectLst/>
                <a:uLnTx/>
                <a:uFillTx/>
                <a:sym typeface="+mn-ea"/>
              </a:rPr>
              <a:t>对雇主来言：</a:t>
            </a:r>
            <a:endParaRPr kumimoji="0" lang="zh-CN" altLang="en-US" sz="1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直接雇佣方便快捷省心，赏金托管在一品威客网平台，交易无风险。雇主从一品威客网平台上数以万计的威客人才中选择自己最满意的人接活，进行一对一服务，能在最短的时间寻得最佳方案满意而归。资金托管在一品威客网平台，安全有保障。根据双方约定，网站根据雇主指令完成付款，或一次性付款，或分期付款。</a:t>
            </a:r>
            <a:endParaRPr kumimoji="0" lang="zh-CN" altLang="en-US" sz="1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保障威客、雇主双方权益：</a:t>
            </a:r>
            <a:endParaRPr kumimoji="0" lang="zh-CN" altLang="en-US" sz="1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1400" b="1" noProof="0" dirty="0">
                <a:ln>
                  <a:noFill/>
                </a:ln>
                <a:effectLst/>
                <a:uLnTx/>
                <a:uFillTx/>
                <a:sym typeface="+mn-ea"/>
              </a:rPr>
              <a:t>直接雇佣模式保障雇主和威客的隐私。直接雇佣任务的内容仅雇主和威客可见，这样更安全、更放心，雇主不用担心受额外的干扰，威客不用担心自己的用户会被抢走。直接雇佣最大的好处就是，避免了过去全额悬赏模式，粥少僧多、威客劳而无获的状况，让威客真正受益。</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olidFill>
                  <a:schemeClr val="tx1"/>
                </a:solidFill>
                <a:sym typeface="+mn-ea"/>
              </a:rPr>
              <a:t>任务部门、秘书长期</a:t>
            </a:r>
            <a:r>
              <a:rPr lang="zh-CN" altLang="en-US" sz="2525" dirty="0">
                <a:sym typeface="+mn-ea"/>
              </a:rPr>
              <a:t>维护的</a:t>
            </a:r>
            <a:r>
              <a:rPr lang="zh-CN" altLang="en-US" sz="2525" dirty="0">
                <a:solidFill>
                  <a:schemeClr val="tx1"/>
                </a:solidFill>
                <a:sym typeface="+mn-ea"/>
              </a:rPr>
              <a:t>合作雇主</a:t>
            </a:r>
            <a:endParaRPr lang="zh-CN" altLang="en-US" sz="2525" dirty="0">
              <a:solidFill>
                <a:schemeClr val="tx1"/>
              </a:solidFill>
              <a:sym typeface="+mn-ea"/>
            </a:endParaRPr>
          </a:p>
        </p:txBody>
      </p:sp>
      <p:pic>
        <p:nvPicPr>
          <p:cNvPr id="5" name="图片 4"/>
          <p:cNvPicPr>
            <a:picLocks noChangeAspect="1"/>
          </p:cNvPicPr>
          <p:nvPr/>
        </p:nvPicPr>
        <p:blipFill>
          <a:blip r:embed="rId1"/>
          <a:stretch>
            <a:fillRect/>
          </a:stretch>
        </p:blipFill>
        <p:spPr>
          <a:xfrm>
            <a:off x="566420" y="1051560"/>
            <a:ext cx="8408670" cy="5135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ym typeface="+mn-ea"/>
              </a:rPr>
              <a:t>任务部门、秘书长期维护的合作雇主</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505460" y="969010"/>
            <a:ext cx="8424545" cy="5199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28625" y="3787775"/>
            <a:ext cx="8554720" cy="533400"/>
          </a:xfrm>
        </p:spPr>
        <p:txBody>
          <a:bodyPr/>
          <a:lstStyle/>
          <a:p>
            <a:r>
              <a:rPr lang="zh-CN" altLang="en-US"/>
              <a:t>三、</a:t>
            </a:r>
            <a:r>
              <a:rPr lang="zh-CN" altLang="en-US" sz="3325" dirty="0">
                <a:sym typeface="+mn-ea"/>
              </a:rPr>
              <a:t>合作商版本介绍</a:t>
            </a:r>
            <a:endParaRPr lang="zh-CN" altLang="en-US" dirty="0"/>
          </a:p>
        </p:txBody>
      </p:sp>
      <p:sp>
        <p:nvSpPr>
          <p:cNvPr id="3" name="灯片编号占位符 2"/>
          <p:cNvSpPr>
            <a:spLocks noGrp="1"/>
          </p:cNvSpPr>
          <p:nvPr>
            <p:ph type="sldNum" sz="quarter" idx="10"/>
          </p:nvPr>
        </p:nvSpPr>
        <p:spPr/>
        <p:txBody>
          <a:bodyPr/>
          <a:lstStyle/>
          <a:p>
            <a:fld id="{47F928E9-BBD9-437C-8EA8-02F1A79F18A4}" type="slidenum">
              <a:rPr lang="zh-CN" altLang="en-US"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en-US" altLang="zh-CN" sz="2525" dirty="0">
                <a:solidFill>
                  <a:schemeClr val="tx1"/>
                </a:solidFill>
                <a:sym typeface="+mn-ea"/>
              </a:rPr>
              <a:t>39800</a:t>
            </a:r>
            <a:r>
              <a:rPr lang="zh-CN" altLang="en-US" sz="2525" dirty="0">
                <a:solidFill>
                  <a:schemeClr val="tx1"/>
                </a:solidFill>
                <a:sym typeface="+mn-ea"/>
              </a:rPr>
              <a:t>（皇冠版合作商）</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372745" y="889635"/>
            <a:ext cx="11661140" cy="5831205"/>
          </a:xfrm>
          <a:prstGeom prst="rect">
            <a:avLst/>
          </a:prstGeom>
          <a:noFill/>
        </p:spPr>
        <p:txBody>
          <a:bodyPr wrap="square" rtlCol="0">
            <a:spAutoFit/>
          </a:bodyPr>
          <a:p>
            <a:pPr lvl="0" indent="457200" eaLnBrk="0" fontAlgn="base" hangingPunct="0">
              <a:lnSpc>
                <a:spcPct val="150000"/>
              </a:lnSpc>
            </a:pPr>
            <a:endParaRPr lang="zh-CN" altLang="en-US" sz="1400" strike="noStrike" noProof="1" dirty="0">
              <a:latin typeface="Calibri" panose="020F0502020204030204" pitchFamily="34" charset="0"/>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在一品威客上建立企业商铺，招牌、导航栏、案例展示、出售服务、公司介绍、新闻动态、行业资讯、关于我们、团队展示、联系方式、友情链接、商铺留言、在线客服。</a:t>
            </a:r>
            <a:r>
              <a:rPr lang="en-US" altLang="x-none" sz="1400" dirty="0">
                <a:latin typeface="宋体" panose="02010600030101010101" pitchFamily="2" charset="-122"/>
                <a:cs typeface="+mn-ea"/>
                <a:sym typeface="+mn-ea"/>
              </a:rPr>
              <a:t>  </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自定义装修商铺，主题风格，商铺</a:t>
            </a:r>
            <a:r>
              <a:rPr lang="en-US" altLang="zh-CN" sz="1400" dirty="0">
                <a:latin typeface="宋体" panose="02010600030101010101" pitchFamily="2" charset="-122"/>
                <a:cs typeface="+mn-ea"/>
                <a:sym typeface="+mn-ea"/>
              </a:rPr>
              <a:t>LOGO</a:t>
            </a:r>
            <a:r>
              <a:rPr lang="zh-CN" altLang="en-US" sz="1400" dirty="0">
                <a:latin typeface="宋体" panose="02010600030101010101" pitchFamily="2" charset="-122"/>
                <a:cs typeface="+mn-ea"/>
                <a:sym typeface="+mn-ea"/>
              </a:rPr>
              <a:t>自定义，导航换色，自定义模板，头部通栏幻灯展示。</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en-US" altLang="zh-CN" sz="1400" dirty="0">
                <a:latin typeface="宋体" panose="02010600030101010101" pitchFamily="2" charset="-122"/>
                <a:cs typeface="+mn-ea"/>
                <a:sym typeface="+mn-ea"/>
              </a:rPr>
              <a:t>VIP</a:t>
            </a:r>
            <a:r>
              <a:rPr lang="zh-CN" altLang="en-US" sz="1400" dirty="0">
                <a:latin typeface="宋体" panose="02010600030101010101" pitchFamily="2" charset="-122"/>
                <a:cs typeface="+mn-ea"/>
                <a:sym typeface="+mn-ea"/>
              </a:rPr>
              <a:t>身份标识，个性域名设置，人才排名搜索优先。</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sym typeface="+mn-ea"/>
              </a:rPr>
              <a:t>系统匹配订单</a:t>
            </a:r>
            <a:r>
              <a:rPr lang="zh-CN" altLang="en-US" sz="1400" dirty="0">
                <a:latin typeface="宋体" panose="02010600030101010101" pitchFamily="2" charset="-122"/>
                <a:sym typeface="Arial" panose="020B0604020202020204" pitchFamily="34" charset="0"/>
              </a:rPr>
              <a:t>（优先匹配本地订单）</a:t>
            </a:r>
            <a:r>
              <a:rPr lang="zh-CN" altLang="en-US" sz="1400" dirty="0">
                <a:latin typeface="宋体" panose="02010600030101010101" pitchFamily="2" charset="-122"/>
                <a:cs typeface="+mn-ea"/>
                <a:sym typeface="+mn-ea"/>
              </a:rPr>
              <a:t>，匹配专业任务秘书。</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投标置顶，投标隐藏，隐藏交稿免费。</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首页导航人才推荐展示，人才首页排名靠前。</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数十万用户官方微博推荐不超过</a:t>
            </a:r>
            <a:r>
              <a:rPr lang="en-US" altLang="zh-CN" sz="1400" dirty="0">
                <a:latin typeface="宋体" panose="02010600030101010101" pitchFamily="2" charset="-122"/>
                <a:cs typeface="+mn-ea"/>
                <a:sym typeface="+mn-ea"/>
              </a:rPr>
              <a:t>9</a:t>
            </a:r>
            <a:r>
              <a:rPr lang="zh-CN" altLang="en-US" sz="1400" dirty="0">
                <a:latin typeface="宋体" panose="02010600030101010101" pitchFamily="2" charset="-122"/>
                <a:cs typeface="+mn-ea"/>
                <a:sym typeface="+mn-ea"/>
              </a:rPr>
              <a:t>次，微信推广不超过</a:t>
            </a:r>
            <a:r>
              <a:rPr lang="en-US" altLang="zh-CN" sz="1400" dirty="0">
                <a:latin typeface="宋体" panose="02010600030101010101" pitchFamily="2" charset="-122"/>
                <a:cs typeface="+mn-ea"/>
                <a:sym typeface="+mn-ea"/>
              </a:rPr>
              <a:t>3</a:t>
            </a:r>
            <a:r>
              <a:rPr lang="zh-CN" altLang="en-US" sz="1400" dirty="0">
                <a:latin typeface="宋体" panose="02010600030101010101" pitchFamily="2" charset="-122"/>
                <a:cs typeface="+mn-ea"/>
                <a:sym typeface="+mn-ea"/>
              </a:rPr>
              <a:t>次。</a:t>
            </a:r>
            <a:endParaRPr lang="zh-CN" altLang="en-US" sz="1400" strike="noStrike" noProof="1" dirty="0">
              <a:latin typeface="宋体" panose="02010600030101010101" pitchFamily="2" charset="-122"/>
              <a:ea typeface="宋体" panose="02010600030101010101" pitchFamily="2" charset="-122"/>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cs typeface="+mn-ea"/>
                <a:sym typeface="+mn-ea"/>
              </a:rPr>
              <a:t>新闻网站软文推广不超过</a:t>
            </a:r>
            <a:r>
              <a:rPr lang="en-US" altLang="zh-CN" sz="1400" dirty="0">
                <a:latin typeface="宋体" panose="02010600030101010101" pitchFamily="2" charset="-122"/>
                <a:cs typeface="+mn-ea"/>
                <a:sym typeface="+mn-ea"/>
              </a:rPr>
              <a:t>3</a:t>
            </a:r>
            <a:r>
              <a:rPr lang="zh-CN" altLang="en-US" sz="1400" dirty="0">
                <a:latin typeface="宋体" panose="02010600030101010101" pitchFamily="2" charset="-122"/>
                <a:cs typeface="+mn-ea"/>
                <a:sym typeface="+mn-ea"/>
              </a:rPr>
              <a:t>篇。</a:t>
            </a:r>
            <a:endParaRPr lang="zh-CN" altLang="en-US" sz="1400" dirty="0">
              <a:latin typeface="宋体" panose="02010600030101010101" pitchFamily="2" charset="-122"/>
              <a:cs typeface="+mn-ea"/>
              <a:sym typeface="+mn-ea"/>
            </a:endParaRPr>
          </a:p>
          <a:p>
            <a:pPr marL="285750" lvl="0" indent="-285750" eaLnBrk="0" fontAlgn="base" hangingPunct="0">
              <a:lnSpc>
                <a:spcPct val="150000"/>
              </a:lnSpc>
              <a:spcAft>
                <a:spcPts val="1200"/>
              </a:spcAft>
              <a:buClrTx/>
              <a:buFont typeface="Arial" panose="020B0604020202020204" pitchFamily="34" charset="0"/>
              <a:buChar char="•"/>
            </a:pPr>
            <a:r>
              <a:rPr lang="zh-CN" altLang="en-US" sz="1400" dirty="0">
                <a:latin typeface="宋体" panose="02010600030101010101" pitchFamily="2" charset="-122"/>
                <a:sym typeface="Arial" panose="020B0604020202020204" pitchFamily="34" charset="0"/>
              </a:rPr>
              <a:t>单笔订单精准推送不超过</a:t>
            </a:r>
            <a:r>
              <a:rPr lang="en-US" altLang="zh-CN" sz="1400" dirty="0">
                <a:latin typeface="宋体" panose="02010600030101010101" pitchFamily="2" charset="-122"/>
                <a:sym typeface="Arial" panose="020B0604020202020204" pitchFamily="34" charset="0"/>
              </a:rPr>
              <a:t>3W</a:t>
            </a:r>
            <a:r>
              <a:rPr lang="zh-CN" altLang="en-US" sz="1400" dirty="0">
                <a:latin typeface="宋体" panose="02010600030101010101" pitchFamily="2" charset="-122"/>
                <a:sym typeface="Arial" panose="020B0604020202020204" pitchFamily="34" charset="0"/>
              </a:rPr>
              <a:t>。</a:t>
            </a:r>
            <a:endParaRPr lang="zh-CN" altLang="en-US" sz="1400" dirty="0">
              <a:latin typeface="宋体" panose="02010600030101010101" pitchFamily="2" charset="-122"/>
              <a:ea typeface="宋体" panose="02010600030101010101" pitchFamily="2" charset="-122"/>
              <a:sym typeface="Arial" panose="020B0604020202020204" pitchFamily="34" charset="0"/>
            </a:endParaRPr>
          </a:p>
          <a:p>
            <a:pPr marL="285750" lvl="0" indent="-285750" eaLnBrk="0" fontAlgn="base" hangingPunct="0">
              <a:lnSpc>
                <a:spcPct val="150000"/>
              </a:lnSpc>
              <a:spcAft>
                <a:spcPts val="1200"/>
              </a:spcAft>
              <a:buClrTx/>
              <a:buFont typeface="Arial" panose="020B0604020202020204" pitchFamily="34" charset="0"/>
              <a:buChar char="•"/>
            </a:pPr>
            <a:endParaRPr lang="en-US" altLang="zh-CN" sz="1400" strike="noStrike" noProof="1" dirty="0">
              <a:latin typeface="宋体" panose="02010600030101010101" pitchFamily="2" charset="-122"/>
              <a:ea typeface="宋体" panose="02010600030101010101" pitchFamily="2" charset="-122"/>
            </a:endParaRPr>
          </a:p>
          <a:p>
            <a:pPr marL="0" lvl="0" indent="0" eaLnBrk="0" fontAlgn="base" hangingPunct="0">
              <a:lnSpc>
                <a:spcPct val="150000"/>
              </a:lnSpc>
              <a:spcAft>
                <a:spcPts val="1200"/>
              </a:spcAft>
              <a:buClrTx/>
              <a:buFont typeface="Arial" panose="020B0604020202020204" pitchFamily="34" charset="0"/>
              <a:buNone/>
            </a:pPr>
            <a:endParaRPr lang="zh-CN" altLang="en-US" sz="1400"/>
          </a:p>
        </p:txBody>
      </p:sp>
      <p:sp>
        <p:nvSpPr>
          <p:cNvPr id="6" name="文本框 5"/>
          <p:cNvSpPr txBox="1"/>
          <p:nvPr/>
        </p:nvSpPr>
        <p:spPr>
          <a:xfrm>
            <a:off x="372745" y="5772785"/>
            <a:ext cx="8692515" cy="645160"/>
          </a:xfrm>
          <a:prstGeom prst="rect">
            <a:avLst/>
          </a:prstGeom>
          <a:noFill/>
        </p:spPr>
        <p:txBody>
          <a:bodyPr wrap="square" rtlCol="0">
            <a:spAutoFit/>
          </a:bodyPr>
          <a:p>
            <a:pPr algn="l"/>
            <a:r>
              <a:rPr lang="zh-CN" altLang="en-US" b="1" dirty="0">
                <a:solidFill>
                  <a:srgbClr val="FF0000"/>
                </a:solidFill>
                <a:sym typeface="+mn-ea"/>
              </a:rPr>
              <a:t>一般适合群体：设计类和开发类相对成熟稳定，消化能力较高，资质较高。</a:t>
            </a:r>
            <a:endParaRPr lang="zh-CN" altLang="en-US" b="1" dirty="0">
              <a:solidFill>
                <a:srgbClr val="FF0000"/>
              </a:solidFill>
              <a:latin typeface="Verdana" panose="020B0604030504040204" pitchFamily="34" charset="0"/>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en-US" altLang="zh-CN" sz="2525" dirty="0">
                <a:solidFill>
                  <a:schemeClr val="tx1"/>
                </a:solidFill>
                <a:sym typeface="+mn-ea"/>
              </a:rPr>
              <a:t>59800</a:t>
            </a:r>
            <a:r>
              <a:rPr lang="zh-CN" altLang="en-US" sz="2525" dirty="0">
                <a:solidFill>
                  <a:schemeClr val="tx1"/>
                </a:solidFill>
                <a:sym typeface="+mn-ea"/>
              </a:rPr>
              <a:t>（金尊皇冠版合作商）</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382270" y="1205865"/>
            <a:ext cx="11661140" cy="5262245"/>
          </a:xfrm>
          <a:prstGeom prst="rect">
            <a:avLst/>
          </a:prstGeom>
          <a:noFill/>
        </p:spPr>
        <p:txBody>
          <a:bodyPr wrap="square" rtlCol="0">
            <a:spAutoFit/>
          </a:bodyPr>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在一品威客上建立企业商铺，招牌、导航栏、案例展示、出售服务、公司介绍、新闻动态、行业资讯、关于我们、团队展示、联系方式、友情 链接、商铺留言、在线客</a:t>
            </a:r>
            <a:r>
              <a:rPr lang="zh-CN" altLang="en-US" sz="1400" noProof="0" dirty="0" smtClean="0">
                <a:ln>
                  <a:noFill/>
                </a:ln>
                <a:effectLst/>
                <a:uLnTx/>
                <a:uFillTx/>
                <a:latin typeface="宋体" panose="02010600030101010101" pitchFamily="2" charset="-122"/>
                <a:sym typeface="+mn-ea"/>
              </a:rPr>
              <a:t>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自定义装修商铺，主题风格，商铺</a:t>
            </a:r>
            <a:r>
              <a:rPr lang="en-US" sz="1400" noProof="0" dirty="0">
                <a:ln>
                  <a:noFill/>
                </a:ln>
                <a:effectLst/>
                <a:uLnTx/>
                <a:uFillTx/>
                <a:latin typeface="宋体" panose="02010600030101010101" pitchFamily="2" charset="-122"/>
                <a:sym typeface="+mn-ea"/>
              </a:rPr>
              <a:t>LOGO</a:t>
            </a:r>
            <a:r>
              <a:rPr lang="zh-CN" altLang="en-US" sz="1400" noProof="0" dirty="0">
                <a:ln>
                  <a:noFill/>
                </a:ln>
                <a:effectLst/>
                <a:uLnTx/>
                <a:uFillTx/>
                <a:latin typeface="宋体" panose="02010600030101010101" pitchFamily="2" charset="-122"/>
                <a:sym typeface="+mn-ea"/>
              </a:rPr>
              <a:t>自定义，导航换色，自定义模板，头部通栏幻灯展示。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en-US" sz="1400" noProof="0" dirty="0">
                <a:ln>
                  <a:noFill/>
                </a:ln>
                <a:effectLst/>
                <a:uLnTx/>
                <a:uFillTx/>
                <a:latin typeface="宋体" panose="02010600030101010101" pitchFamily="2" charset="-122"/>
                <a:sym typeface="+mn-ea"/>
              </a:rPr>
              <a:t>VIP</a:t>
            </a:r>
            <a:r>
              <a:rPr lang="zh-CN" altLang="en-US" sz="1400" noProof="0" dirty="0">
                <a:ln>
                  <a:noFill/>
                </a:ln>
                <a:effectLst/>
                <a:uLnTx/>
                <a:uFillTx/>
                <a:latin typeface="宋体" panose="02010600030101010101" pitchFamily="2" charset="-122"/>
                <a:sym typeface="+mn-ea"/>
              </a:rPr>
              <a:t>身份标识，个性域名设置，人才排名搜索优先。</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mn-ea"/>
              </a:rPr>
              <a:t>系统匹配订单</a:t>
            </a:r>
            <a:r>
              <a:rPr lang="zh-CN" altLang="en-US" sz="1400" dirty="0">
                <a:latin typeface="宋体" panose="02010600030101010101" pitchFamily="2" charset="-122"/>
                <a:sym typeface="Arial" panose="020B0604020202020204" pitchFamily="34" charset="0"/>
              </a:rPr>
              <a:t>（优先匹配本地订单）</a:t>
            </a:r>
            <a:r>
              <a:rPr lang="zh-CN" altLang="en-US" sz="1400" noProof="0" dirty="0">
                <a:ln>
                  <a:noFill/>
                </a:ln>
                <a:effectLst/>
                <a:uLnTx/>
                <a:uFillTx/>
                <a:latin typeface="宋体" panose="02010600030101010101" pitchFamily="2" charset="-122"/>
                <a:sym typeface="+mn-ea"/>
              </a:rPr>
              <a:t>，匹配专业任务秘书。</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投标置顶，投标隐藏，隐藏交稿免费。</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首页导航人才推荐展示，人才首页排名靠前。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任务大厅右边栏、地方版幻灯广告位展示。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企业采访、专题包装不超过</a:t>
            </a:r>
            <a:r>
              <a:rPr lang="en-US" sz="1400" noProof="0" dirty="0">
                <a:ln>
                  <a:noFill/>
                </a:ln>
                <a:effectLst/>
                <a:uLnTx/>
                <a:uFillTx/>
                <a:latin typeface="宋体" panose="02010600030101010101" pitchFamily="2" charset="-122"/>
                <a:sym typeface="+mn-ea"/>
              </a:rPr>
              <a:t>4</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数十万用户官方微博推荐不超过</a:t>
            </a:r>
            <a:r>
              <a:rPr lang="en-US" sz="1400" noProof="0" dirty="0">
                <a:ln>
                  <a:noFill/>
                </a:ln>
                <a:effectLst/>
                <a:uLnTx/>
                <a:uFillTx/>
                <a:latin typeface="宋体" panose="02010600030101010101" pitchFamily="2" charset="-122"/>
                <a:sym typeface="+mn-ea"/>
              </a:rPr>
              <a:t>15</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微信公众号内容推广不超过</a:t>
            </a:r>
            <a:r>
              <a:rPr lang="en-US" altLang="zh-CN" sz="1400" noProof="0" dirty="0">
                <a:ln>
                  <a:noFill/>
                </a:ln>
                <a:effectLst/>
                <a:uLnTx/>
                <a:uFillTx/>
                <a:latin typeface="宋体" panose="02010600030101010101" pitchFamily="2" charset="-122"/>
                <a:sym typeface="+mn-ea"/>
              </a:rPr>
              <a:t>5</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新闻网站软文推广不超过</a:t>
            </a:r>
            <a:r>
              <a:rPr lang="en-US" altLang="zh-CN" sz="1400" noProof="0" dirty="0">
                <a:ln>
                  <a:noFill/>
                </a:ln>
                <a:effectLst/>
                <a:uLnTx/>
                <a:uFillTx/>
                <a:latin typeface="宋体" panose="02010600030101010101" pitchFamily="2" charset="-122"/>
                <a:sym typeface="+mn-ea"/>
              </a:rPr>
              <a:t>5</a:t>
            </a:r>
            <a:r>
              <a:rPr lang="zh-CN" altLang="en-US" sz="1400" noProof="0" dirty="0">
                <a:ln>
                  <a:noFill/>
                </a:ln>
                <a:effectLst/>
                <a:uLnTx/>
                <a:uFillTx/>
                <a:latin typeface="宋体" panose="02010600030101010101" pitchFamily="2" charset="-122"/>
                <a:sym typeface="+mn-ea"/>
              </a:rPr>
              <a:t>篇。</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Arial" panose="020B0604020202020204" pitchFamily="34" charset="0"/>
              </a:rPr>
              <a:t>单笔订单精准推送不超过</a:t>
            </a:r>
            <a:r>
              <a:rPr lang="en-US" altLang="zh-CN" sz="1400" dirty="0">
                <a:latin typeface="宋体" panose="02010600030101010101" pitchFamily="2" charset="-122"/>
                <a:sym typeface="Arial" panose="020B0604020202020204" pitchFamily="34" charset="0"/>
              </a:rPr>
              <a:t>10W</a:t>
            </a:r>
            <a:r>
              <a:rPr lang="zh-CN" altLang="en-US" sz="1400" dirty="0">
                <a:latin typeface="宋体" panose="02010600030101010101" pitchFamily="2" charset="-122"/>
                <a:sym typeface="Arial" panose="020B0604020202020204" pitchFamily="34" charset="0"/>
              </a:rPr>
              <a:t>。</a:t>
            </a:r>
            <a:endParaRPr lang="zh-CN" altLang="en-US" sz="1400" dirty="0">
              <a:latin typeface="宋体" panose="02010600030101010101" pitchFamily="2" charset="-122"/>
              <a:ea typeface="宋体" panose="02010600030101010101" pitchFamily="2" charset="-122"/>
              <a:sym typeface="Arial" panose="020B0604020202020204" pitchFamily="34" charset="0"/>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lang="zh-CN" altLang="en-US" sz="1400" dirty="0">
              <a:latin typeface="宋体" panose="02010600030101010101" pitchFamily="2" charset="-122"/>
              <a:ea typeface="宋体" panose="02010600030101010101" pitchFamily="2" charset="-122"/>
              <a:sym typeface="Arial" panose="020B0604020202020204" pitchFamily="34" charset="0"/>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kumimoji="0" lang="en-US" altLang="zh-CN"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hangingPunct="0">
              <a:lnSpc>
                <a:spcPct val="150000"/>
              </a:lnSpc>
              <a:spcBef>
                <a:spcPct val="0"/>
              </a:spcBef>
              <a:spcAft>
                <a:spcPct val="0"/>
              </a:spcAft>
              <a:buClrTx/>
              <a:buSzTx/>
              <a:buFont typeface="Arial" panose="020B0604020202020204" pitchFamily="34" charset="0"/>
              <a:buNone/>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en-US" altLang="zh-CN" sz="2525" dirty="0">
                <a:solidFill>
                  <a:schemeClr val="tx1"/>
                </a:solidFill>
                <a:sym typeface="+mn-ea"/>
              </a:rPr>
              <a:t>99800</a:t>
            </a:r>
            <a:r>
              <a:rPr lang="zh-CN" altLang="en-US" sz="2525" dirty="0">
                <a:solidFill>
                  <a:schemeClr val="tx1"/>
                </a:solidFill>
                <a:sym typeface="+mn-ea"/>
              </a:rPr>
              <a:t>（一品威客战略合作人）</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187960" y="1098550"/>
            <a:ext cx="11816715" cy="5584825"/>
          </a:xfrm>
          <a:prstGeom prst="rect">
            <a:avLst/>
          </a:prstGeom>
          <a:noFill/>
        </p:spPr>
        <p:txBody>
          <a:bodyPr wrap="square" rtlCol="0">
            <a:spAutoFit/>
          </a:bodyPr>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在一品威客上建立企业商铺，招牌、导航栏、案例展示、出售服务、公司介绍、新闻动态、行业资讯、关于我们、团队展示、联系方式、友情 链接、商铺留言、在线客</a:t>
            </a:r>
            <a:r>
              <a:rPr lang="zh-CN" altLang="en-US" sz="1400" noProof="0" dirty="0" smtClean="0">
                <a:ln>
                  <a:noFill/>
                </a:ln>
                <a:effectLst/>
                <a:uLnTx/>
                <a:uFillTx/>
                <a:latin typeface="宋体" panose="02010600030101010101" pitchFamily="2" charset="-122"/>
                <a:sym typeface="+mn-ea"/>
              </a:rPr>
              <a:t>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自定义装修商铺，主题风格，商铺</a:t>
            </a:r>
            <a:r>
              <a:rPr lang="en-US" sz="1400" noProof="0" dirty="0">
                <a:ln>
                  <a:noFill/>
                </a:ln>
                <a:effectLst/>
                <a:uLnTx/>
                <a:uFillTx/>
                <a:latin typeface="宋体" panose="02010600030101010101" pitchFamily="2" charset="-122"/>
                <a:sym typeface="+mn-ea"/>
              </a:rPr>
              <a:t>LOGO</a:t>
            </a:r>
            <a:r>
              <a:rPr lang="zh-CN" altLang="en-US" sz="1400" noProof="0" dirty="0">
                <a:ln>
                  <a:noFill/>
                </a:ln>
                <a:effectLst/>
                <a:uLnTx/>
                <a:uFillTx/>
                <a:latin typeface="宋体" panose="02010600030101010101" pitchFamily="2" charset="-122"/>
                <a:sym typeface="+mn-ea"/>
              </a:rPr>
              <a:t>自定义，导航换色，自定义模板，头部通栏幻灯展示。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en-US" sz="1400" noProof="0" dirty="0">
                <a:ln>
                  <a:noFill/>
                </a:ln>
                <a:effectLst/>
                <a:uLnTx/>
                <a:uFillTx/>
                <a:latin typeface="宋体" panose="02010600030101010101" pitchFamily="2" charset="-122"/>
                <a:sym typeface="+mn-ea"/>
              </a:rPr>
              <a:t>VIP</a:t>
            </a:r>
            <a:r>
              <a:rPr lang="zh-CN" altLang="en-US" sz="1400" noProof="0" dirty="0">
                <a:ln>
                  <a:noFill/>
                </a:ln>
                <a:effectLst/>
                <a:uLnTx/>
                <a:uFillTx/>
                <a:latin typeface="宋体" panose="02010600030101010101" pitchFamily="2" charset="-122"/>
                <a:sym typeface="+mn-ea"/>
              </a:rPr>
              <a:t>身份标识，个性域名设置，人才排名搜索优先。</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mn-ea"/>
              </a:rPr>
              <a:t>系统匹配订单</a:t>
            </a:r>
            <a:r>
              <a:rPr lang="zh-CN" altLang="en-US" sz="1400" dirty="0">
                <a:latin typeface="宋体" panose="02010600030101010101" pitchFamily="2" charset="-122"/>
                <a:sym typeface="Arial" panose="020B0604020202020204" pitchFamily="34" charset="0"/>
              </a:rPr>
              <a:t>（优先匹配本地订单）</a:t>
            </a:r>
            <a:r>
              <a:rPr lang="zh-CN" altLang="en-US" sz="1400" noProof="0" dirty="0">
                <a:ln>
                  <a:noFill/>
                </a:ln>
                <a:effectLst/>
                <a:uLnTx/>
                <a:uFillTx/>
                <a:latin typeface="宋体" panose="02010600030101010101" pitchFamily="2" charset="-122"/>
                <a:sym typeface="+mn-ea"/>
              </a:rPr>
              <a:t>，匹配专业任务秘书。</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投标置顶，投标隐藏，隐藏交稿免费。</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首页导航人才推荐展示，人才首页排名靠前。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任务大厅右边栏、地方版幻灯广告位展示。</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站内黄金广告位：15天首页幻灯广告位、30天首页找人帮忙栏目展示、45天人才首页幻灯下人才推荐、90天地方版幻灯、90天首页导航推荐人才展示、45天人才首页VIP商铺推荐、60天任务首页各楼层人才推荐、30天所有人才页面相关推荐、30天移动客户端首页幻灯、新店推荐30天、首页</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企业采访、专题包装不超过</a:t>
            </a:r>
            <a:r>
              <a:rPr lang="en-US" altLang="zh-CN" sz="1400" noProof="0" dirty="0">
                <a:ln>
                  <a:noFill/>
                </a:ln>
                <a:effectLst/>
                <a:uLnTx/>
                <a:uFillTx/>
                <a:latin typeface="宋体" panose="02010600030101010101" pitchFamily="2" charset="-122"/>
                <a:sym typeface="+mn-ea"/>
              </a:rPr>
              <a:t>8</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数十万用户官方微博推荐不超过</a:t>
            </a:r>
            <a:r>
              <a:rPr lang="en-US" altLang="zh-CN" sz="1400" noProof="0" dirty="0">
                <a:ln>
                  <a:noFill/>
                </a:ln>
                <a:effectLst/>
                <a:uLnTx/>
                <a:uFillTx/>
                <a:latin typeface="宋体" panose="02010600030101010101" pitchFamily="2" charset="-122"/>
                <a:sym typeface="+mn-ea"/>
              </a:rPr>
              <a:t>2</a:t>
            </a:r>
            <a:r>
              <a:rPr lang="en-US" sz="1400" noProof="0" dirty="0">
                <a:ln>
                  <a:noFill/>
                </a:ln>
                <a:effectLst/>
                <a:uLnTx/>
                <a:uFillTx/>
                <a:latin typeface="宋体" panose="02010600030101010101" pitchFamily="2" charset="-122"/>
                <a:sym typeface="+mn-ea"/>
              </a:rPr>
              <a:t>5</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微信公众号内容推广不超过</a:t>
            </a:r>
            <a:r>
              <a:rPr lang="en-US" altLang="zh-CN" sz="1400" noProof="0" dirty="0">
                <a:ln>
                  <a:noFill/>
                </a:ln>
                <a:effectLst/>
                <a:uLnTx/>
                <a:uFillTx/>
                <a:latin typeface="宋体" panose="02010600030101010101" pitchFamily="2" charset="-122"/>
                <a:sym typeface="+mn-ea"/>
              </a:rPr>
              <a:t>15</a:t>
            </a:r>
            <a:r>
              <a:rPr lang="zh-CN" altLang="en-US" sz="1400" noProof="0" dirty="0">
                <a:ln>
                  <a:noFill/>
                </a:ln>
                <a:effectLst/>
                <a:uLnTx/>
                <a:uFillTx/>
                <a:latin typeface="宋体" panose="02010600030101010101" pitchFamily="2" charset="-122"/>
                <a:sym typeface="+mn-ea"/>
              </a:rPr>
              <a:t>次。</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新闻网站软文推广不超过</a:t>
            </a:r>
            <a:r>
              <a:rPr lang="en-US" altLang="zh-CN" sz="1400" noProof="0" dirty="0">
                <a:ln>
                  <a:noFill/>
                </a:ln>
                <a:effectLst/>
                <a:uLnTx/>
                <a:uFillTx/>
                <a:latin typeface="宋体" panose="02010600030101010101" pitchFamily="2" charset="-122"/>
                <a:sym typeface="+mn-ea"/>
              </a:rPr>
              <a:t>12</a:t>
            </a:r>
            <a:r>
              <a:rPr lang="zh-CN" altLang="en-US" sz="1400" noProof="0" dirty="0">
                <a:ln>
                  <a:noFill/>
                </a:ln>
                <a:effectLst/>
                <a:uLnTx/>
                <a:uFillTx/>
                <a:latin typeface="宋体" panose="02010600030101010101" pitchFamily="2" charset="-122"/>
                <a:sym typeface="+mn-ea"/>
              </a:rPr>
              <a:t>篇。</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Arial" panose="020B0604020202020204" pitchFamily="34" charset="0"/>
              </a:rPr>
              <a:t>单笔订单精准推送不超过</a:t>
            </a:r>
            <a:r>
              <a:rPr lang="en-US" altLang="zh-CN" sz="1400" dirty="0">
                <a:latin typeface="宋体" panose="02010600030101010101" pitchFamily="2" charset="-122"/>
                <a:sym typeface="Arial" panose="020B0604020202020204" pitchFamily="34" charset="0"/>
              </a:rPr>
              <a:t>20W</a:t>
            </a:r>
            <a:r>
              <a:rPr lang="zh-CN" altLang="en-US" sz="1400" dirty="0">
                <a:latin typeface="宋体" panose="02010600030101010101" pitchFamily="2" charset="-122"/>
                <a:sym typeface="Arial" panose="020B0604020202020204" pitchFamily="34" charset="0"/>
              </a:rPr>
              <a:t>。</a:t>
            </a:r>
            <a:endParaRPr lang="zh-CN" altLang="en-US" sz="1400" dirty="0">
              <a:latin typeface="宋体" panose="02010600030101010101" pitchFamily="2" charset="-122"/>
              <a:ea typeface="宋体" panose="02010600030101010101" pitchFamily="2" charset="-122"/>
              <a:sym typeface="Arial" panose="020B0604020202020204" pitchFamily="34" charset="0"/>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lang="zh-CN" altLang="en-US" sz="1400" dirty="0">
              <a:latin typeface="宋体" panose="02010600030101010101" pitchFamily="2" charset="-122"/>
              <a:ea typeface="宋体" panose="02010600030101010101" pitchFamily="2" charset="-122"/>
              <a:sym typeface="Arial" panose="020B0604020202020204" pitchFamily="34" charset="0"/>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en-US" altLang="zh-CN" sz="2525" dirty="0">
                <a:solidFill>
                  <a:schemeClr val="tx1"/>
                </a:solidFill>
                <a:sym typeface="+mn-ea"/>
              </a:rPr>
              <a:t>199800</a:t>
            </a:r>
            <a:r>
              <a:rPr lang="zh-CN" altLang="en-US" sz="2525" dirty="0">
                <a:solidFill>
                  <a:schemeClr val="tx1"/>
                </a:solidFill>
                <a:sym typeface="+mn-ea"/>
              </a:rPr>
              <a:t>（一品威客战略合伙人）</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382270" y="1205865"/>
            <a:ext cx="11661140" cy="4939030"/>
          </a:xfrm>
          <a:prstGeom prst="rect">
            <a:avLst/>
          </a:prstGeom>
          <a:noFill/>
        </p:spPr>
        <p:txBody>
          <a:bodyPr wrap="square" rtlCol="0">
            <a:spAutoFit/>
          </a:bodyPr>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在一品威客上建立企业商铺，招牌、导航栏、案例展示、出售服务、公司介绍、新闻动态、行业资讯、关于我们、团队展示、联系方式、友情 链接、商铺留言、在线客</a:t>
            </a:r>
            <a:r>
              <a:rPr lang="zh-CN" altLang="en-US" sz="1400" noProof="0" dirty="0" smtClean="0">
                <a:ln>
                  <a:noFill/>
                </a:ln>
                <a:effectLst/>
                <a:uLnTx/>
                <a:uFillTx/>
                <a:latin typeface="宋体" panose="02010600030101010101" pitchFamily="2" charset="-122"/>
                <a:sym typeface="+mn-ea"/>
              </a:rPr>
              <a:t>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自定义装修商铺，主题风格，商铺</a:t>
            </a:r>
            <a:r>
              <a:rPr lang="en-US" sz="1400" noProof="0" dirty="0">
                <a:ln>
                  <a:noFill/>
                </a:ln>
                <a:effectLst/>
                <a:uLnTx/>
                <a:uFillTx/>
                <a:latin typeface="宋体" panose="02010600030101010101" pitchFamily="2" charset="-122"/>
                <a:sym typeface="+mn-ea"/>
              </a:rPr>
              <a:t>LOGO</a:t>
            </a:r>
            <a:r>
              <a:rPr lang="zh-CN" altLang="en-US" sz="1400" noProof="0" dirty="0">
                <a:ln>
                  <a:noFill/>
                </a:ln>
                <a:effectLst/>
                <a:uLnTx/>
                <a:uFillTx/>
                <a:latin typeface="宋体" panose="02010600030101010101" pitchFamily="2" charset="-122"/>
                <a:sym typeface="+mn-ea"/>
              </a:rPr>
              <a:t>自定义，导航换色，自定义模板，头部通栏幻灯展示。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en-US" sz="1400" noProof="0" dirty="0">
                <a:ln>
                  <a:noFill/>
                </a:ln>
                <a:effectLst/>
                <a:uLnTx/>
                <a:uFillTx/>
                <a:latin typeface="宋体" panose="02010600030101010101" pitchFamily="2" charset="-122"/>
                <a:sym typeface="+mn-ea"/>
              </a:rPr>
              <a:t>VIP</a:t>
            </a:r>
            <a:r>
              <a:rPr lang="zh-CN" altLang="en-US" sz="1400" noProof="0" dirty="0">
                <a:ln>
                  <a:noFill/>
                </a:ln>
                <a:effectLst/>
                <a:uLnTx/>
                <a:uFillTx/>
                <a:latin typeface="宋体" panose="02010600030101010101" pitchFamily="2" charset="-122"/>
                <a:sym typeface="+mn-ea"/>
              </a:rPr>
              <a:t>身份标识，个性域名设置，人才排名搜索优先。</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mn-ea"/>
              </a:rPr>
              <a:t>系统匹配订单</a:t>
            </a:r>
            <a:r>
              <a:rPr lang="zh-CN" altLang="en-US" sz="1400" dirty="0">
                <a:latin typeface="宋体" panose="02010600030101010101" pitchFamily="2" charset="-122"/>
                <a:sym typeface="Arial" panose="020B0604020202020204" pitchFamily="34" charset="0"/>
              </a:rPr>
              <a:t>（优先匹配本地订单）</a:t>
            </a:r>
            <a:r>
              <a:rPr lang="zh-CN" altLang="en-US" sz="1400" noProof="0" dirty="0">
                <a:ln>
                  <a:noFill/>
                </a:ln>
                <a:effectLst/>
                <a:uLnTx/>
                <a:uFillTx/>
                <a:latin typeface="宋体" panose="02010600030101010101" pitchFamily="2" charset="-122"/>
                <a:sym typeface="+mn-ea"/>
              </a:rPr>
              <a:t>，匹配专业金牌秘书。</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投标置顶，投标隐藏，隐藏交稿免费。</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首页导航人才推荐展示，人才首页排名靠前。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任务大厅右边栏、地方版幻灯广告位展示。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站内黄金广告位：30天首页幻灯广告位、45天首页找人帮忙栏目展示、60天人才首页幻灯下人才推荐、120天地方版幻灯、120天首页导航推荐人才展示、60天人才首页VIP商铺推荐、90天任务首页各楼层人才推荐、45天所有人才页面相关推荐、60天移动客户端首页幻灯、新店推荐30天、首页友情链接、广告宝4折购买优惠资格、广告位随机赠送。</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热门精准推广：专属定制频道页、直接入驻乙方一品大咖频道、新闻软文发布15篇、企业专访10次、官方微信推送20次、官方微博推送35次、商铺的网络行销优化建议。</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常年优质、大额订单转介绍。</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lang="zh-CN" altLang="en-US" sz="1400"/>
          </a:p>
        </p:txBody>
      </p:sp>
      <p:sp>
        <p:nvSpPr>
          <p:cNvPr id="6" name="文本框 5"/>
          <p:cNvSpPr txBox="1"/>
          <p:nvPr/>
        </p:nvSpPr>
        <p:spPr>
          <a:xfrm>
            <a:off x="382270" y="5821680"/>
            <a:ext cx="10297160" cy="368300"/>
          </a:xfrm>
          <a:prstGeom prst="rect">
            <a:avLst/>
          </a:prstGeom>
          <a:noFill/>
        </p:spPr>
        <p:txBody>
          <a:bodyPr wrap="none" rtlCol="0">
            <a:spAutoFit/>
          </a:bodyPr>
          <a:p>
            <a:pPr lvl="0" algn="l" eaLnBrk="0" hangingPunct="0"/>
            <a:r>
              <a:rPr lang="zh-CN" altLang="en-US" b="1" dirty="0">
                <a:solidFill>
                  <a:srgbClr val="FF0000"/>
                </a:solidFill>
                <a:sym typeface="+mn-ea"/>
              </a:rPr>
              <a:t>一般适合群体：打造线上品牌化以及知名度公司，大额订单直接介绍优秀推荐，平台整体包装宣传。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一、公司介绍</a:t>
            </a:r>
            <a:endParaRPr lang="zh-CN" altLang="en-US" dirty="0"/>
          </a:p>
        </p:txBody>
      </p:sp>
      <p:sp>
        <p:nvSpPr>
          <p:cNvPr id="3" name="灯片编号占位符 2"/>
          <p:cNvSpPr>
            <a:spLocks noGrp="1"/>
          </p:cNvSpPr>
          <p:nvPr>
            <p:ph type="sldNum" sz="quarter" idx="10"/>
          </p:nvPr>
        </p:nvSpPr>
        <p:spPr/>
        <p:txBody>
          <a:bodyPr/>
          <a:lstStyle/>
          <a:p>
            <a:fld id="{47F928E9-BBD9-437C-8EA8-02F1A79F18A4}" type="slidenum">
              <a:rPr lang="zh-CN" altLang="en-US"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en-US" altLang="zh-CN" sz="2525" dirty="0">
                <a:solidFill>
                  <a:schemeClr val="tx1"/>
                </a:solidFill>
                <a:sym typeface="+mn-ea"/>
              </a:rPr>
              <a:t>299800</a:t>
            </a:r>
            <a:r>
              <a:rPr lang="zh-CN" altLang="en-US" sz="2525" dirty="0">
                <a:solidFill>
                  <a:schemeClr val="tx1"/>
                </a:solidFill>
                <a:sym typeface="+mn-ea"/>
              </a:rPr>
              <a:t>（至尊旗舰版合作商）</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382270" y="1205865"/>
            <a:ext cx="11661140" cy="4939030"/>
          </a:xfrm>
          <a:prstGeom prst="rect">
            <a:avLst/>
          </a:prstGeom>
          <a:noFill/>
        </p:spPr>
        <p:txBody>
          <a:bodyPr wrap="square" rtlCol="0">
            <a:spAutoFit/>
          </a:bodyPr>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在一品威客上建立企业商铺，招牌、导航栏、案例展示、出售服务、公司介绍、新闻动态、行业资讯、关于我们、团队展示、联系方式、友情 链接、商铺留言、在线客</a:t>
            </a:r>
            <a:r>
              <a:rPr lang="zh-CN" altLang="en-US" sz="1400" noProof="0" dirty="0" smtClean="0">
                <a:ln>
                  <a:noFill/>
                </a:ln>
                <a:effectLst/>
                <a:uLnTx/>
                <a:uFillTx/>
                <a:latin typeface="宋体" panose="02010600030101010101" pitchFamily="2" charset="-122"/>
                <a:sym typeface="+mn-ea"/>
              </a:rPr>
              <a:t>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自定义装修商铺，主题风格，商铺</a:t>
            </a:r>
            <a:r>
              <a:rPr lang="en-US" sz="1400" noProof="0" dirty="0">
                <a:ln>
                  <a:noFill/>
                </a:ln>
                <a:effectLst/>
                <a:uLnTx/>
                <a:uFillTx/>
                <a:latin typeface="宋体" panose="02010600030101010101" pitchFamily="2" charset="-122"/>
                <a:sym typeface="+mn-ea"/>
              </a:rPr>
              <a:t>LOGO</a:t>
            </a:r>
            <a:r>
              <a:rPr lang="zh-CN" altLang="en-US" sz="1400" noProof="0" dirty="0">
                <a:ln>
                  <a:noFill/>
                </a:ln>
                <a:effectLst/>
                <a:uLnTx/>
                <a:uFillTx/>
                <a:latin typeface="宋体" panose="02010600030101010101" pitchFamily="2" charset="-122"/>
                <a:sym typeface="+mn-ea"/>
              </a:rPr>
              <a:t>自定义，导航换色，自定义模板，头部通栏幻灯展示。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en-US" sz="1400" noProof="0" dirty="0">
                <a:ln>
                  <a:noFill/>
                </a:ln>
                <a:effectLst/>
                <a:uLnTx/>
                <a:uFillTx/>
                <a:latin typeface="宋体" panose="02010600030101010101" pitchFamily="2" charset="-122"/>
                <a:sym typeface="+mn-ea"/>
              </a:rPr>
              <a:t>VIP</a:t>
            </a:r>
            <a:r>
              <a:rPr lang="zh-CN" altLang="en-US" sz="1400" noProof="0" dirty="0">
                <a:ln>
                  <a:noFill/>
                </a:ln>
                <a:effectLst/>
                <a:uLnTx/>
                <a:uFillTx/>
                <a:latin typeface="宋体" panose="02010600030101010101" pitchFamily="2" charset="-122"/>
                <a:sym typeface="+mn-ea"/>
              </a:rPr>
              <a:t>身份标识，个性域名设置，人才排名搜索优先。</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dirty="0">
                <a:latin typeface="宋体" panose="02010600030101010101" pitchFamily="2" charset="-122"/>
                <a:sym typeface="+mn-ea"/>
              </a:rPr>
              <a:t>系统匹配订单</a:t>
            </a:r>
            <a:r>
              <a:rPr lang="zh-CN" altLang="en-US" sz="1400" dirty="0">
                <a:latin typeface="宋体" panose="02010600030101010101" pitchFamily="2" charset="-122"/>
                <a:sym typeface="Arial" panose="020B0604020202020204" pitchFamily="34" charset="0"/>
              </a:rPr>
              <a:t>（优先匹配本地订单）</a:t>
            </a:r>
            <a:r>
              <a:rPr lang="zh-CN" altLang="en-US" sz="1400" noProof="0" dirty="0">
                <a:ln>
                  <a:noFill/>
                </a:ln>
                <a:effectLst/>
                <a:uLnTx/>
                <a:uFillTx/>
                <a:latin typeface="宋体" panose="02010600030101010101" pitchFamily="2" charset="-122"/>
                <a:sym typeface="+mn-ea"/>
              </a:rPr>
              <a:t>，匹配专业任务秘书。</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投标置顶，投标隐藏，隐藏交稿免费。</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首页导航人才推荐展示，人才首页排名靠前。</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任务大厅右边栏、地方版幻灯广告位展示。</a:t>
            </a:r>
            <a:endParaRPr kumimoji="0" lang="zh-CN" altLang="en-US" sz="1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站内黄金广告位：45天首页幻灯广告位、60天首页找人帮忙栏目展示、90天人才首页幻灯下人才推荐、180天地方版幻灯、180天首页导航推荐人才展示、90天人才首页VIP商铺推荐、120天任务首页各楼层人才推荐、60天所有人才页面相关推荐、90天移动客户端首页幻灯、新店推荐30天、首页友情链接、广告宝3折购买优惠资格、广告位随机赠送。</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热门精准推广：专属定制频道页、直接入驻乙方一品大咖频道、新闻软文发布20篇、企业专访15次、官方微信推送25次、官方微博推送45次、商铺的网络行销优化建议。</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r>
              <a:rPr lang="zh-CN" altLang="en-US" sz="1400" noProof="0" dirty="0">
                <a:ln>
                  <a:noFill/>
                </a:ln>
                <a:effectLst/>
                <a:uLnTx/>
                <a:uFillTx/>
                <a:latin typeface="宋体" panose="02010600030101010101" pitchFamily="2" charset="-122"/>
                <a:sym typeface="+mn-ea"/>
              </a:rPr>
              <a:t>常年优质、大额订单转介绍，项目金额无上限推荐。</a:t>
            </a:r>
            <a:endParaRPr lang="zh-CN" altLang="en-US" sz="1400" noProof="0" dirty="0">
              <a:ln>
                <a:noFill/>
              </a:ln>
              <a:effectLst/>
              <a:uLnTx/>
              <a:uFillTx/>
              <a:latin typeface="宋体" panose="02010600030101010101" pitchFamily="2" charset="-122"/>
              <a:sym typeface="+mn-ea"/>
            </a:endParaRPr>
          </a:p>
          <a:p>
            <a:pPr marL="342900" marR="0" lvl="0" indent="-342900" algn="l" defTabSz="914400" rtl="0" eaLnBrk="0" fontAlgn="base" hangingPunct="0">
              <a:lnSpc>
                <a:spcPct val="150000"/>
              </a:lnSpc>
              <a:spcBef>
                <a:spcPct val="0"/>
              </a:spcBef>
              <a:spcAft>
                <a:spcPct val="0"/>
              </a:spcAft>
              <a:buClrTx/>
              <a:buSzTx/>
              <a:buFont typeface="Arial" panose="020B0604020202020204" pitchFamily="34" charset="0"/>
              <a:buChar char="•"/>
              <a:defRPr/>
            </a:pPr>
            <a:endParaRPr lang="zh-CN" altLang="en-US" sz="1400"/>
          </a:p>
        </p:txBody>
      </p:sp>
      <p:sp>
        <p:nvSpPr>
          <p:cNvPr id="6" name="文本框 5"/>
          <p:cNvSpPr txBox="1"/>
          <p:nvPr/>
        </p:nvSpPr>
        <p:spPr>
          <a:xfrm>
            <a:off x="382270" y="5821680"/>
            <a:ext cx="11446510" cy="368300"/>
          </a:xfrm>
          <a:prstGeom prst="rect">
            <a:avLst/>
          </a:prstGeom>
          <a:noFill/>
        </p:spPr>
        <p:txBody>
          <a:bodyPr wrap="none" rtlCol="0">
            <a:spAutoFit/>
          </a:bodyPr>
          <a:p>
            <a:pPr lvl="0" algn="l" eaLnBrk="0" hangingPunct="0"/>
            <a:r>
              <a:rPr lang="zh-CN" altLang="en-US" b="1" dirty="0">
                <a:solidFill>
                  <a:srgbClr val="FF0000"/>
                </a:solidFill>
                <a:sym typeface="+mn-ea"/>
              </a:rPr>
              <a:t>一般适合群体：打造线上品牌化以及知名度公司，大额订单直接介绍优秀推荐，平台整体包装宣传，战略合作。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0"/>
          </p:nvPr>
        </p:nvSpPr>
        <p:spPr>
          <a:prstGeom prst="rect">
            <a:avLst/>
          </a:prstGeom>
        </p:spPr>
        <p:txBody>
          <a:bodyPr lIns="60945" tIns="30472" rIns="60945" bIns="30472"/>
          <a:lstStyle/>
          <a:p>
            <a:pPr>
              <a:defRPr/>
            </a:pPr>
            <a:fld id="{347C7631-669F-41EA-B056-807DD7F69605}" type="slidenum">
              <a:rPr lang="zh-CN" altLang="en-US" smtClean="0"/>
            </a:fld>
            <a:endParaRPr lang="en-US" altLang="zh-CN" dirty="0"/>
          </a:p>
        </p:txBody>
      </p:sp>
      <p:sp>
        <p:nvSpPr>
          <p:cNvPr id="25" name="矩形 24"/>
          <p:cNvSpPr/>
          <p:nvPr/>
        </p:nvSpPr>
        <p:spPr>
          <a:xfrm>
            <a:off x="1523648" y="2160856"/>
            <a:ext cx="4443115" cy="1936750"/>
          </a:xfrm>
          <a:prstGeom prst="rect">
            <a:avLst/>
          </a:prstGeom>
        </p:spPr>
        <p:txBody>
          <a:bodyPr wrap="square" lIns="91435" tIns="45718" rIns="91435" bIns="45718">
            <a:spAutoFit/>
          </a:bodyPr>
          <a:lstStyle/>
          <a:p>
            <a:pPr>
              <a:lnSpc>
                <a:spcPct val="150000"/>
              </a:lnSpc>
              <a:spcAft>
                <a:spcPts val="0"/>
              </a:spcAft>
            </a:pPr>
            <a:r>
              <a:rPr lang="zh-CN" altLang="en-US" sz="2000" b="1">
                <a:latin typeface="+mn-ea"/>
                <a:ea typeface="+mn-ea"/>
              </a:rPr>
              <a:t>联系</a:t>
            </a:r>
            <a:r>
              <a:rPr lang="zh-CN" altLang="en-US" sz="2000">
                <a:latin typeface="+mn-ea"/>
                <a:ea typeface="+mn-ea"/>
              </a:rPr>
              <a:t>：曾伟祥</a:t>
            </a:r>
            <a:endParaRPr lang="en-US" altLang="zh-CN" sz="2000">
              <a:latin typeface="+mn-ea"/>
              <a:ea typeface="+mn-ea"/>
            </a:endParaRPr>
          </a:p>
          <a:p>
            <a:pPr>
              <a:lnSpc>
                <a:spcPct val="150000"/>
              </a:lnSpc>
              <a:spcAft>
                <a:spcPts val="0"/>
              </a:spcAft>
            </a:pPr>
            <a:r>
              <a:rPr lang="zh-CN" altLang="en-US" sz="2000" b="1">
                <a:latin typeface="+mn-ea"/>
                <a:ea typeface="+mn-ea"/>
              </a:rPr>
              <a:t>电话</a:t>
            </a:r>
            <a:r>
              <a:rPr lang="zh-CN" altLang="en-US" sz="2000">
                <a:latin typeface="+mn-ea"/>
                <a:ea typeface="+mn-ea"/>
              </a:rPr>
              <a:t>：</a:t>
            </a:r>
            <a:r>
              <a:rPr lang="en-US" altLang="zh-CN" sz="2000">
                <a:latin typeface="+mn-ea"/>
                <a:ea typeface="+mn-ea"/>
              </a:rPr>
              <a:t>18959290126</a:t>
            </a:r>
            <a:endParaRPr lang="en-US" altLang="zh-CN" sz="2000">
              <a:latin typeface="+mn-ea"/>
              <a:ea typeface="+mn-ea"/>
            </a:endParaRPr>
          </a:p>
          <a:p>
            <a:pPr>
              <a:lnSpc>
                <a:spcPct val="150000"/>
              </a:lnSpc>
              <a:spcAft>
                <a:spcPts val="0"/>
              </a:spcAft>
            </a:pPr>
            <a:r>
              <a:rPr lang="en-US" altLang="zh-CN" sz="2000" b="1">
                <a:latin typeface="+mn-ea"/>
                <a:ea typeface="+mn-ea"/>
              </a:rPr>
              <a:t>Q Q</a:t>
            </a:r>
            <a:r>
              <a:rPr lang="zh-CN" altLang="en-US" sz="2000">
                <a:latin typeface="+mn-ea"/>
                <a:ea typeface="+mn-ea"/>
              </a:rPr>
              <a:t>：</a:t>
            </a:r>
            <a:r>
              <a:rPr lang="en-US" altLang="zh-CN" sz="2000">
                <a:latin typeface="+mn-ea"/>
                <a:ea typeface="+mn-ea"/>
              </a:rPr>
              <a:t>3227905224</a:t>
            </a:r>
            <a:endParaRPr lang="en-US" altLang="zh-CN" sz="2000">
              <a:latin typeface="+mn-ea"/>
              <a:ea typeface="+mn-ea"/>
            </a:endParaRPr>
          </a:p>
          <a:p>
            <a:pPr>
              <a:lnSpc>
                <a:spcPct val="150000"/>
              </a:lnSpc>
              <a:spcAft>
                <a:spcPts val="0"/>
              </a:spcAft>
            </a:pPr>
            <a:r>
              <a:rPr lang="zh-CN" altLang="en-US" sz="2000" b="1">
                <a:latin typeface="+mn-ea"/>
                <a:ea typeface="+mn-ea"/>
              </a:rPr>
              <a:t>微信</a:t>
            </a:r>
            <a:r>
              <a:rPr lang="zh-CN" altLang="en-US" sz="2000">
                <a:latin typeface="+mn-ea"/>
                <a:ea typeface="+mn-ea"/>
              </a:rPr>
              <a:t>：</a:t>
            </a:r>
            <a:r>
              <a:rPr lang="en-US" altLang="zh-CN" sz="2000">
                <a:latin typeface="+mn-ea"/>
                <a:ea typeface="+mn-ea"/>
              </a:rPr>
              <a:t>zbzcxx999</a:t>
            </a:r>
            <a:endParaRPr lang="en-US" altLang="zh-CN" sz="2000" b="1" dirty="0">
              <a:latin typeface="+mn-ea"/>
              <a:ea typeface="+mn-ea"/>
            </a:endParaRPr>
          </a:p>
        </p:txBody>
      </p:sp>
      <p:grpSp>
        <p:nvGrpSpPr>
          <p:cNvPr id="20" name="组合 19"/>
          <p:cNvGrpSpPr/>
          <p:nvPr/>
        </p:nvGrpSpPr>
        <p:grpSpPr>
          <a:xfrm>
            <a:off x="5574758" y="1876924"/>
            <a:ext cx="6276749" cy="4419087"/>
            <a:chOff x="5574758" y="1876924"/>
            <a:chExt cx="6276749" cy="4419087"/>
          </a:xfrm>
        </p:grpSpPr>
        <p:grpSp>
          <p:nvGrpSpPr>
            <p:cNvPr id="21" name="组合 20"/>
            <p:cNvGrpSpPr/>
            <p:nvPr/>
          </p:nvGrpSpPr>
          <p:grpSpPr>
            <a:xfrm>
              <a:off x="5574758" y="1876924"/>
              <a:ext cx="6276749" cy="4419087"/>
              <a:chOff x="7775124" y="2415092"/>
              <a:chExt cx="9566117" cy="6733411"/>
            </a:xfrm>
          </p:grpSpPr>
          <p:sp>
            <p:nvSpPr>
              <p:cNvPr id="23" name="Freeform 157"/>
              <p:cNvSpPr/>
              <p:nvPr/>
            </p:nvSpPr>
            <p:spPr bwMode="auto">
              <a:xfrm>
                <a:off x="13445726" y="6260117"/>
                <a:ext cx="1728083" cy="348633"/>
              </a:xfrm>
              <a:custGeom>
                <a:avLst/>
                <a:gdLst>
                  <a:gd name="T0" fmla="*/ 338 w 737"/>
                  <a:gd name="T1" fmla="*/ 0 h 149"/>
                  <a:gd name="T2" fmla="*/ 396 w 737"/>
                  <a:gd name="T3" fmla="*/ 28 h 149"/>
                  <a:gd name="T4" fmla="*/ 422 w 737"/>
                  <a:gd name="T5" fmla="*/ 22 h 149"/>
                  <a:gd name="T6" fmla="*/ 483 w 737"/>
                  <a:gd name="T7" fmla="*/ 60 h 149"/>
                  <a:gd name="T8" fmla="*/ 538 w 737"/>
                  <a:gd name="T9" fmla="*/ 30 h 149"/>
                  <a:gd name="T10" fmla="*/ 594 w 737"/>
                  <a:gd name="T11" fmla="*/ 62 h 149"/>
                  <a:gd name="T12" fmla="*/ 594 w 737"/>
                  <a:gd name="T13" fmla="*/ 62 h 149"/>
                  <a:gd name="T14" fmla="*/ 642 w 737"/>
                  <a:gd name="T15" fmla="*/ 87 h 149"/>
                  <a:gd name="T16" fmla="*/ 668 w 737"/>
                  <a:gd name="T17" fmla="*/ 82 h 149"/>
                  <a:gd name="T18" fmla="*/ 737 w 737"/>
                  <a:gd name="T19" fmla="*/ 148 h 149"/>
                  <a:gd name="T20" fmla="*/ 737 w 737"/>
                  <a:gd name="T21" fmla="*/ 149 h 149"/>
                  <a:gd name="T22" fmla="*/ 0 w 737"/>
                  <a:gd name="T23" fmla="*/ 149 h 149"/>
                  <a:gd name="T24" fmla="*/ 6 w 737"/>
                  <a:gd name="T25" fmla="*/ 145 h 149"/>
                  <a:gd name="T26" fmla="*/ 4 w 737"/>
                  <a:gd name="T27" fmla="*/ 129 h 149"/>
                  <a:gd name="T28" fmla="*/ 58 w 737"/>
                  <a:gd name="T29" fmla="*/ 71 h 149"/>
                  <a:gd name="T30" fmla="*/ 97 w 737"/>
                  <a:gd name="T31" fmla="*/ 89 h 149"/>
                  <a:gd name="T32" fmla="*/ 132 w 737"/>
                  <a:gd name="T33" fmla="*/ 75 h 149"/>
                  <a:gd name="T34" fmla="*/ 172 w 737"/>
                  <a:gd name="T35" fmla="*/ 94 h 149"/>
                  <a:gd name="T36" fmla="*/ 172 w 737"/>
                  <a:gd name="T37" fmla="*/ 93 h 149"/>
                  <a:gd name="T38" fmla="*/ 221 w 737"/>
                  <a:gd name="T39" fmla="*/ 35 h 149"/>
                  <a:gd name="T40" fmla="*/ 263 w 737"/>
                  <a:gd name="T41" fmla="*/ 66 h 149"/>
                  <a:gd name="T42" fmla="*/ 338 w 737"/>
                  <a:gd name="T4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7" h="149">
                    <a:moveTo>
                      <a:pt x="338" y="0"/>
                    </a:moveTo>
                    <a:cubicBezTo>
                      <a:pt x="361" y="0"/>
                      <a:pt x="382" y="11"/>
                      <a:pt x="396" y="28"/>
                    </a:cubicBezTo>
                    <a:cubicBezTo>
                      <a:pt x="404" y="24"/>
                      <a:pt x="413" y="22"/>
                      <a:pt x="422" y="22"/>
                    </a:cubicBezTo>
                    <a:cubicBezTo>
                      <a:pt x="449" y="22"/>
                      <a:pt x="472" y="38"/>
                      <a:pt x="483" y="60"/>
                    </a:cubicBezTo>
                    <a:cubicBezTo>
                      <a:pt x="495" y="42"/>
                      <a:pt x="515" y="30"/>
                      <a:pt x="538" y="30"/>
                    </a:cubicBezTo>
                    <a:cubicBezTo>
                      <a:pt x="562" y="30"/>
                      <a:pt x="582" y="43"/>
                      <a:pt x="594" y="62"/>
                    </a:cubicBezTo>
                    <a:cubicBezTo>
                      <a:pt x="594" y="62"/>
                      <a:pt x="594" y="62"/>
                      <a:pt x="594" y="62"/>
                    </a:cubicBezTo>
                    <a:cubicBezTo>
                      <a:pt x="614" y="62"/>
                      <a:pt x="631" y="72"/>
                      <a:pt x="642" y="87"/>
                    </a:cubicBezTo>
                    <a:cubicBezTo>
                      <a:pt x="650" y="84"/>
                      <a:pt x="659" y="82"/>
                      <a:pt x="668" y="82"/>
                    </a:cubicBezTo>
                    <a:cubicBezTo>
                      <a:pt x="706" y="82"/>
                      <a:pt x="737" y="112"/>
                      <a:pt x="737" y="148"/>
                    </a:cubicBezTo>
                    <a:cubicBezTo>
                      <a:pt x="737" y="149"/>
                      <a:pt x="737" y="149"/>
                      <a:pt x="737" y="149"/>
                    </a:cubicBezTo>
                    <a:cubicBezTo>
                      <a:pt x="0" y="149"/>
                      <a:pt x="0" y="149"/>
                      <a:pt x="0" y="149"/>
                    </a:cubicBezTo>
                    <a:cubicBezTo>
                      <a:pt x="2" y="148"/>
                      <a:pt x="4" y="146"/>
                      <a:pt x="6" y="145"/>
                    </a:cubicBezTo>
                    <a:cubicBezTo>
                      <a:pt x="4" y="140"/>
                      <a:pt x="4" y="134"/>
                      <a:pt x="4" y="129"/>
                    </a:cubicBezTo>
                    <a:cubicBezTo>
                      <a:pt x="4" y="97"/>
                      <a:pt x="28" y="71"/>
                      <a:pt x="58" y="71"/>
                    </a:cubicBezTo>
                    <a:cubicBezTo>
                      <a:pt x="73" y="71"/>
                      <a:pt x="87" y="78"/>
                      <a:pt x="97" y="89"/>
                    </a:cubicBezTo>
                    <a:cubicBezTo>
                      <a:pt x="106" y="80"/>
                      <a:pt x="119" y="75"/>
                      <a:pt x="132" y="75"/>
                    </a:cubicBezTo>
                    <a:cubicBezTo>
                      <a:pt x="148" y="75"/>
                      <a:pt x="162" y="82"/>
                      <a:pt x="172" y="94"/>
                    </a:cubicBezTo>
                    <a:cubicBezTo>
                      <a:pt x="172" y="93"/>
                      <a:pt x="172" y="93"/>
                      <a:pt x="172" y="93"/>
                    </a:cubicBezTo>
                    <a:cubicBezTo>
                      <a:pt x="172" y="61"/>
                      <a:pt x="194" y="35"/>
                      <a:pt x="221" y="35"/>
                    </a:cubicBezTo>
                    <a:cubicBezTo>
                      <a:pt x="239" y="35"/>
                      <a:pt x="255" y="48"/>
                      <a:pt x="263" y="66"/>
                    </a:cubicBezTo>
                    <a:cubicBezTo>
                      <a:pt x="271" y="28"/>
                      <a:pt x="302" y="0"/>
                      <a:pt x="338"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24" name="Group 23"/>
              <p:cNvGrpSpPr/>
              <p:nvPr/>
            </p:nvGrpSpPr>
            <p:grpSpPr>
              <a:xfrm>
                <a:off x="7775124" y="5642734"/>
                <a:ext cx="9566117" cy="3505769"/>
                <a:chOff x="4419999" y="3549257"/>
                <a:chExt cx="9566117" cy="3505769"/>
              </a:xfrm>
            </p:grpSpPr>
            <p:sp>
              <p:nvSpPr>
                <p:cNvPr id="143" name="Isosceles Triangle 1"/>
                <p:cNvSpPr/>
                <p:nvPr/>
              </p:nvSpPr>
              <p:spPr>
                <a:xfrm>
                  <a:off x="4419999" y="3549257"/>
                  <a:ext cx="9566117" cy="3505769"/>
                </a:xfrm>
                <a:custGeom>
                  <a:avLst/>
                  <a:gdLst>
                    <a:gd name="connsiteX0" fmla="*/ 0 w 9445043"/>
                    <a:gd name="connsiteY0" fmla="*/ 3114675 h 3114675"/>
                    <a:gd name="connsiteX1" fmla="*/ 4722522 w 9445043"/>
                    <a:gd name="connsiteY1" fmla="*/ 0 h 3114675"/>
                    <a:gd name="connsiteX2" fmla="*/ 9445043 w 9445043"/>
                    <a:gd name="connsiteY2" fmla="*/ 3114675 h 3114675"/>
                    <a:gd name="connsiteX3" fmla="*/ 0 w 9445043"/>
                    <a:gd name="connsiteY3" fmla="*/ 3114675 h 3114675"/>
                    <a:gd name="connsiteX0-1" fmla="*/ 0 w 9445043"/>
                    <a:gd name="connsiteY0-2" fmla="*/ 2954037 h 2954037"/>
                    <a:gd name="connsiteX1-3" fmla="*/ 4870803 w 9445043"/>
                    <a:gd name="connsiteY1-4" fmla="*/ 0 h 2954037"/>
                    <a:gd name="connsiteX2-5" fmla="*/ 9445043 w 9445043"/>
                    <a:gd name="connsiteY2-6" fmla="*/ 2954037 h 2954037"/>
                    <a:gd name="connsiteX3-7" fmla="*/ 0 w 9445043"/>
                    <a:gd name="connsiteY3-8" fmla="*/ 2954037 h 2954037"/>
                    <a:gd name="connsiteX0-9" fmla="*/ 0 w 9445043"/>
                    <a:gd name="connsiteY0-10" fmla="*/ 3114675 h 3114675"/>
                    <a:gd name="connsiteX1-11" fmla="*/ 4784306 w 9445043"/>
                    <a:gd name="connsiteY1-12" fmla="*/ 0 h 3114675"/>
                    <a:gd name="connsiteX2-13" fmla="*/ 9445043 w 9445043"/>
                    <a:gd name="connsiteY2-14" fmla="*/ 3114675 h 3114675"/>
                    <a:gd name="connsiteX3-15" fmla="*/ 0 w 9445043"/>
                    <a:gd name="connsiteY3-16" fmla="*/ 3114675 h 3114675"/>
                    <a:gd name="connsiteX0-17" fmla="*/ 0 w 8924343"/>
                    <a:gd name="connsiteY0-18" fmla="*/ 3114675 h 3381375"/>
                    <a:gd name="connsiteX1-19" fmla="*/ 4784306 w 8924343"/>
                    <a:gd name="connsiteY1-20" fmla="*/ 0 h 3381375"/>
                    <a:gd name="connsiteX2-21" fmla="*/ 8924343 w 8924343"/>
                    <a:gd name="connsiteY2-22" fmla="*/ 3381375 h 3381375"/>
                    <a:gd name="connsiteX3-23" fmla="*/ 0 w 8924343"/>
                    <a:gd name="connsiteY3-24" fmla="*/ 3114675 h 3381375"/>
                    <a:gd name="connsiteX0-25" fmla="*/ 0 w 8898943"/>
                    <a:gd name="connsiteY0-26" fmla="*/ 3470275 h 3470275"/>
                    <a:gd name="connsiteX1-27" fmla="*/ 4758906 w 8898943"/>
                    <a:gd name="connsiteY1-28" fmla="*/ 0 h 3470275"/>
                    <a:gd name="connsiteX2-29" fmla="*/ 8898943 w 8898943"/>
                    <a:gd name="connsiteY2-30" fmla="*/ 3381375 h 3470275"/>
                    <a:gd name="connsiteX3-31" fmla="*/ 0 w 8898943"/>
                    <a:gd name="connsiteY3-32" fmla="*/ 3470275 h 3470275"/>
                    <a:gd name="connsiteX0-33" fmla="*/ 0 w 9076743"/>
                    <a:gd name="connsiteY0-34" fmla="*/ 3241675 h 3381375"/>
                    <a:gd name="connsiteX1-35" fmla="*/ 4936706 w 9076743"/>
                    <a:gd name="connsiteY1-36" fmla="*/ 0 h 3381375"/>
                    <a:gd name="connsiteX2-37" fmla="*/ 9076743 w 9076743"/>
                    <a:gd name="connsiteY2-38" fmla="*/ 3381375 h 3381375"/>
                    <a:gd name="connsiteX3-39" fmla="*/ 0 w 9076743"/>
                    <a:gd name="connsiteY3-40" fmla="*/ 3241675 h 3381375"/>
                    <a:gd name="connsiteX0-41" fmla="*/ 0 w 9087991"/>
                    <a:gd name="connsiteY0-42" fmla="*/ 3320407 h 3381375"/>
                    <a:gd name="connsiteX1-43" fmla="*/ 4947954 w 9087991"/>
                    <a:gd name="connsiteY1-44" fmla="*/ 0 h 3381375"/>
                    <a:gd name="connsiteX2-45" fmla="*/ 9087991 w 9087991"/>
                    <a:gd name="connsiteY2-46" fmla="*/ 3381375 h 3381375"/>
                    <a:gd name="connsiteX3-47" fmla="*/ 0 w 9087991"/>
                    <a:gd name="connsiteY3-48" fmla="*/ 3320407 h 3381375"/>
                    <a:gd name="connsiteX0-49" fmla="*/ 0 w 9074157"/>
                    <a:gd name="connsiteY0-50" fmla="*/ 3320407 h 3320407"/>
                    <a:gd name="connsiteX1-51" fmla="*/ 4947954 w 9074157"/>
                    <a:gd name="connsiteY1-52" fmla="*/ 0 h 3320407"/>
                    <a:gd name="connsiteX2-53" fmla="*/ 9074157 w 9074157"/>
                    <a:gd name="connsiteY2-54" fmla="*/ 3298366 h 3320407"/>
                    <a:gd name="connsiteX3-55" fmla="*/ 0 w 9074157"/>
                    <a:gd name="connsiteY3-56" fmla="*/ 3320407 h 3320407"/>
                    <a:gd name="connsiteX0-57" fmla="*/ 0 w 9060324"/>
                    <a:gd name="connsiteY0-58" fmla="*/ 3320407 h 3320407"/>
                    <a:gd name="connsiteX1-59" fmla="*/ 4947954 w 9060324"/>
                    <a:gd name="connsiteY1-60" fmla="*/ 0 h 3320407"/>
                    <a:gd name="connsiteX2-61" fmla="*/ 9060324 w 9060324"/>
                    <a:gd name="connsiteY2-62" fmla="*/ 3298366 h 3320407"/>
                    <a:gd name="connsiteX3-63" fmla="*/ 0 w 9060324"/>
                    <a:gd name="connsiteY3-64" fmla="*/ 3320407 h 3320407"/>
                    <a:gd name="connsiteX0-65" fmla="*/ 0 w 9060324"/>
                    <a:gd name="connsiteY0-66" fmla="*/ 3320407 h 3320407"/>
                    <a:gd name="connsiteX1-67" fmla="*/ 4947954 w 9060324"/>
                    <a:gd name="connsiteY1-68" fmla="*/ 0 h 3320407"/>
                    <a:gd name="connsiteX2-69" fmla="*/ 9060324 w 9060324"/>
                    <a:gd name="connsiteY2-70" fmla="*/ 3312202 h 3320407"/>
                    <a:gd name="connsiteX3-71" fmla="*/ 0 w 9060324"/>
                    <a:gd name="connsiteY3-72" fmla="*/ 3320407 h 3320407"/>
                  </a:gdLst>
                  <a:ahLst/>
                  <a:cxnLst>
                    <a:cxn ang="0">
                      <a:pos x="connsiteX0-1" y="connsiteY0-2"/>
                    </a:cxn>
                    <a:cxn ang="0">
                      <a:pos x="connsiteX1-3" y="connsiteY1-4"/>
                    </a:cxn>
                    <a:cxn ang="0">
                      <a:pos x="connsiteX2-5" y="connsiteY2-6"/>
                    </a:cxn>
                    <a:cxn ang="0">
                      <a:pos x="connsiteX3-7" y="connsiteY3-8"/>
                    </a:cxn>
                  </a:cxnLst>
                  <a:rect l="l" t="t" r="r" b="b"/>
                  <a:pathLst>
                    <a:path w="9060324" h="3320407">
                      <a:moveTo>
                        <a:pt x="0" y="3320407"/>
                      </a:moveTo>
                      <a:lnTo>
                        <a:pt x="4947954" y="0"/>
                      </a:lnTo>
                      <a:lnTo>
                        <a:pt x="9060324" y="3312202"/>
                      </a:lnTo>
                      <a:lnTo>
                        <a:pt x="0" y="33204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25"/>
                <p:cNvSpPr/>
                <p:nvPr/>
              </p:nvSpPr>
              <p:spPr>
                <a:xfrm>
                  <a:off x="9003681" y="4927599"/>
                  <a:ext cx="2547211" cy="2114664"/>
                </a:xfrm>
                <a:custGeom>
                  <a:avLst/>
                  <a:gdLst>
                    <a:gd name="connsiteX0" fmla="*/ 691440 w 2426365"/>
                    <a:gd name="connsiteY0" fmla="*/ 0 h 2040200"/>
                    <a:gd name="connsiteX1" fmla="*/ 2426365 w 2426365"/>
                    <a:gd name="connsiteY1" fmla="*/ 2040200 h 2040200"/>
                    <a:gd name="connsiteX2" fmla="*/ 0 w 2426365"/>
                    <a:gd name="connsiteY2" fmla="*/ 2002855 h 2040200"/>
                    <a:gd name="connsiteX3" fmla="*/ 691440 w 2426365"/>
                    <a:gd name="connsiteY3" fmla="*/ 0 h 2040200"/>
                    <a:gd name="connsiteX0-1" fmla="*/ 691440 w 2412531"/>
                    <a:gd name="connsiteY0-2" fmla="*/ 0 h 2026366"/>
                    <a:gd name="connsiteX1-3" fmla="*/ 2412531 w 2412531"/>
                    <a:gd name="connsiteY1-4" fmla="*/ 2026366 h 2026366"/>
                    <a:gd name="connsiteX2-5" fmla="*/ 0 w 2412531"/>
                    <a:gd name="connsiteY2-6" fmla="*/ 2002855 h 2026366"/>
                    <a:gd name="connsiteX3-7" fmla="*/ 691440 w 2412531"/>
                    <a:gd name="connsiteY3-8" fmla="*/ 0 h 2026366"/>
                    <a:gd name="connsiteX0-9" fmla="*/ 691440 w 2412531"/>
                    <a:gd name="connsiteY0-10" fmla="*/ 0 h 2002855"/>
                    <a:gd name="connsiteX1-11" fmla="*/ 2412531 w 2412531"/>
                    <a:gd name="connsiteY1-12" fmla="*/ 1998696 h 2002855"/>
                    <a:gd name="connsiteX2-13" fmla="*/ 0 w 2412531"/>
                    <a:gd name="connsiteY2-14" fmla="*/ 2002855 h 2002855"/>
                    <a:gd name="connsiteX3-15" fmla="*/ 691440 w 2412531"/>
                    <a:gd name="connsiteY3-16" fmla="*/ 0 h 2002855"/>
                  </a:gdLst>
                  <a:ahLst/>
                  <a:cxnLst>
                    <a:cxn ang="0">
                      <a:pos x="connsiteX0-1" y="connsiteY0-2"/>
                    </a:cxn>
                    <a:cxn ang="0">
                      <a:pos x="connsiteX1-3" y="connsiteY1-4"/>
                    </a:cxn>
                    <a:cxn ang="0">
                      <a:pos x="connsiteX2-5" y="connsiteY2-6"/>
                    </a:cxn>
                    <a:cxn ang="0">
                      <a:pos x="connsiteX3-7" y="connsiteY3-8"/>
                    </a:cxn>
                  </a:cxnLst>
                  <a:rect l="l" t="t" r="r" b="b"/>
                  <a:pathLst>
                    <a:path w="2412531" h="2002855">
                      <a:moveTo>
                        <a:pt x="691440" y="0"/>
                      </a:moveTo>
                      <a:lnTo>
                        <a:pt x="2412531" y="1998696"/>
                      </a:lnTo>
                      <a:lnTo>
                        <a:pt x="0" y="2002855"/>
                      </a:lnTo>
                      <a:lnTo>
                        <a:pt x="69144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26"/>
                <p:cNvSpPr/>
                <p:nvPr/>
              </p:nvSpPr>
              <p:spPr>
                <a:xfrm>
                  <a:off x="6458802" y="5112093"/>
                  <a:ext cx="2267300" cy="1932000"/>
                </a:xfrm>
                <a:custGeom>
                  <a:avLst/>
                  <a:gdLst>
                    <a:gd name="connsiteX0" fmla="*/ 2147420 w 2147420"/>
                    <a:gd name="connsiteY0" fmla="*/ 0 h 1784858"/>
                    <a:gd name="connsiteX1" fmla="*/ 1397334 w 2147420"/>
                    <a:gd name="connsiteY1" fmla="*/ 1784858 h 1784858"/>
                    <a:gd name="connsiteX2" fmla="*/ 0 w 2147420"/>
                    <a:gd name="connsiteY2" fmla="*/ 1763351 h 1784858"/>
                    <a:gd name="connsiteX3" fmla="*/ 2147420 w 2147420"/>
                    <a:gd name="connsiteY3" fmla="*/ 0 h 1784858"/>
                    <a:gd name="connsiteX0-1" fmla="*/ 2147420 w 2147420"/>
                    <a:gd name="connsiteY0-2" fmla="*/ 0 h 1819588"/>
                    <a:gd name="connsiteX1-3" fmla="*/ 1397334 w 2147420"/>
                    <a:gd name="connsiteY1-4" fmla="*/ 1784858 h 1819588"/>
                    <a:gd name="connsiteX2-5" fmla="*/ 0 w 2147420"/>
                    <a:gd name="connsiteY2-6" fmla="*/ 1819588 h 1819588"/>
                    <a:gd name="connsiteX3-7" fmla="*/ 2147420 w 2147420"/>
                    <a:gd name="connsiteY3-8" fmla="*/ 0 h 1819588"/>
                    <a:gd name="connsiteX0-9" fmla="*/ 2147420 w 2147420"/>
                    <a:gd name="connsiteY0-10" fmla="*/ 0 h 1829847"/>
                    <a:gd name="connsiteX1-11" fmla="*/ 1386086 w 2147420"/>
                    <a:gd name="connsiteY1-12" fmla="*/ 1829847 h 1829847"/>
                    <a:gd name="connsiteX2-13" fmla="*/ 0 w 2147420"/>
                    <a:gd name="connsiteY2-14" fmla="*/ 1819588 h 1829847"/>
                    <a:gd name="connsiteX3-15" fmla="*/ 2147420 w 2147420"/>
                    <a:gd name="connsiteY3-16" fmla="*/ 0 h 1829847"/>
                  </a:gdLst>
                  <a:ahLst/>
                  <a:cxnLst>
                    <a:cxn ang="0">
                      <a:pos x="connsiteX0-1" y="connsiteY0-2"/>
                    </a:cxn>
                    <a:cxn ang="0">
                      <a:pos x="connsiteX1-3" y="connsiteY1-4"/>
                    </a:cxn>
                    <a:cxn ang="0">
                      <a:pos x="connsiteX2-5" y="connsiteY2-6"/>
                    </a:cxn>
                    <a:cxn ang="0">
                      <a:pos x="connsiteX3-7" y="connsiteY3-8"/>
                    </a:cxn>
                  </a:cxnLst>
                  <a:rect l="l" t="t" r="r" b="b"/>
                  <a:pathLst>
                    <a:path w="2147420" h="1829847">
                      <a:moveTo>
                        <a:pt x="2147420" y="0"/>
                      </a:moveTo>
                      <a:lnTo>
                        <a:pt x="1386086" y="1829847"/>
                      </a:lnTo>
                      <a:lnTo>
                        <a:pt x="0" y="1819588"/>
                      </a:lnTo>
                      <a:lnTo>
                        <a:pt x="214742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152"/>
              <p:cNvSpPr/>
              <p:nvPr/>
            </p:nvSpPr>
            <p:spPr bwMode="auto">
              <a:xfrm>
                <a:off x="13247943" y="3755990"/>
                <a:ext cx="1726406" cy="348633"/>
              </a:xfrm>
              <a:custGeom>
                <a:avLst/>
                <a:gdLst>
                  <a:gd name="T0" fmla="*/ 338 w 737"/>
                  <a:gd name="T1" fmla="*/ 0 h 149"/>
                  <a:gd name="T2" fmla="*/ 395 w 737"/>
                  <a:gd name="T3" fmla="*/ 28 h 149"/>
                  <a:gd name="T4" fmla="*/ 422 w 737"/>
                  <a:gd name="T5" fmla="*/ 23 h 149"/>
                  <a:gd name="T6" fmla="*/ 482 w 737"/>
                  <a:gd name="T7" fmla="*/ 61 h 149"/>
                  <a:gd name="T8" fmla="*/ 537 w 737"/>
                  <a:gd name="T9" fmla="*/ 30 h 149"/>
                  <a:gd name="T10" fmla="*/ 594 w 737"/>
                  <a:gd name="T11" fmla="*/ 63 h 149"/>
                  <a:gd name="T12" fmla="*/ 594 w 737"/>
                  <a:gd name="T13" fmla="*/ 63 h 149"/>
                  <a:gd name="T14" fmla="*/ 642 w 737"/>
                  <a:gd name="T15" fmla="*/ 87 h 149"/>
                  <a:gd name="T16" fmla="*/ 668 w 737"/>
                  <a:gd name="T17" fmla="*/ 82 h 149"/>
                  <a:gd name="T18" fmla="*/ 737 w 737"/>
                  <a:gd name="T19" fmla="*/ 149 h 149"/>
                  <a:gd name="T20" fmla="*/ 737 w 737"/>
                  <a:gd name="T21" fmla="*/ 149 h 149"/>
                  <a:gd name="T22" fmla="*/ 0 w 737"/>
                  <a:gd name="T23" fmla="*/ 149 h 149"/>
                  <a:gd name="T24" fmla="*/ 5 w 737"/>
                  <a:gd name="T25" fmla="*/ 145 h 149"/>
                  <a:gd name="T26" fmla="*/ 3 w 737"/>
                  <a:gd name="T27" fmla="*/ 129 h 149"/>
                  <a:gd name="T28" fmla="*/ 57 w 737"/>
                  <a:gd name="T29" fmla="*/ 71 h 149"/>
                  <a:gd name="T30" fmla="*/ 97 w 737"/>
                  <a:gd name="T31" fmla="*/ 89 h 149"/>
                  <a:gd name="T32" fmla="*/ 131 w 737"/>
                  <a:gd name="T33" fmla="*/ 75 h 149"/>
                  <a:gd name="T34" fmla="*/ 172 w 737"/>
                  <a:gd name="T35" fmla="*/ 95 h 149"/>
                  <a:gd name="T36" fmla="*/ 172 w 737"/>
                  <a:gd name="T37" fmla="*/ 94 h 149"/>
                  <a:gd name="T38" fmla="*/ 220 w 737"/>
                  <a:gd name="T39" fmla="*/ 36 h 149"/>
                  <a:gd name="T40" fmla="*/ 263 w 737"/>
                  <a:gd name="T41" fmla="*/ 66 h 149"/>
                  <a:gd name="T42" fmla="*/ 338 w 737"/>
                  <a:gd name="T4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7" h="149">
                    <a:moveTo>
                      <a:pt x="338" y="0"/>
                    </a:moveTo>
                    <a:cubicBezTo>
                      <a:pt x="361" y="0"/>
                      <a:pt x="381" y="11"/>
                      <a:pt x="395" y="28"/>
                    </a:cubicBezTo>
                    <a:cubicBezTo>
                      <a:pt x="403" y="25"/>
                      <a:pt x="413" y="23"/>
                      <a:pt x="422" y="23"/>
                    </a:cubicBezTo>
                    <a:cubicBezTo>
                      <a:pt x="448" y="23"/>
                      <a:pt x="471" y="38"/>
                      <a:pt x="482" y="61"/>
                    </a:cubicBezTo>
                    <a:cubicBezTo>
                      <a:pt x="494" y="42"/>
                      <a:pt x="514" y="30"/>
                      <a:pt x="537" y="30"/>
                    </a:cubicBezTo>
                    <a:cubicBezTo>
                      <a:pt x="561" y="30"/>
                      <a:pt x="582" y="43"/>
                      <a:pt x="594" y="63"/>
                    </a:cubicBezTo>
                    <a:cubicBezTo>
                      <a:pt x="594" y="63"/>
                      <a:pt x="594" y="63"/>
                      <a:pt x="594" y="63"/>
                    </a:cubicBezTo>
                    <a:cubicBezTo>
                      <a:pt x="614" y="63"/>
                      <a:pt x="631" y="72"/>
                      <a:pt x="642" y="87"/>
                    </a:cubicBezTo>
                    <a:cubicBezTo>
                      <a:pt x="650" y="84"/>
                      <a:pt x="659" y="82"/>
                      <a:pt x="668" y="82"/>
                    </a:cubicBezTo>
                    <a:cubicBezTo>
                      <a:pt x="706" y="82"/>
                      <a:pt x="737" y="112"/>
                      <a:pt x="737" y="149"/>
                    </a:cubicBezTo>
                    <a:cubicBezTo>
                      <a:pt x="737" y="149"/>
                      <a:pt x="737" y="149"/>
                      <a:pt x="737" y="149"/>
                    </a:cubicBezTo>
                    <a:cubicBezTo>
                      <a:pt x="0" y="149"/>
                      <a:pt x="0" y="149"/>
                      <a:pt x="0" y="149"/>
                    </a:cubicBezTo>
                    <a:cubicBezTo>
                      <a:pt x="2" y="148"/>
                      <a:pt x="3" y="147"/>
                      <a:pt x="5" y="145"/>
                    </a:cubicBezTo>
                    <a:cubicBezTo>
                      <a:pt x="4" y="140"/>
                      <a:pt x="3" y="135"/>
                      <a:pt x="3" y="129"/>
                    </a:cubicBezTo>
                    <a:cubicBezTo>
                      <a:pt x="3" y="97"/>
                      <a:pt x="27" y="71"/>
                      <a:pt x="57" y="71"/>
                    </a:cubicBezTo>
                    <a:cubicBezTo>
                      <a:pt x="73" y="71"/>
                      <a:pt x="87" y="78"/>
                      <a:pt x="97" y="89"/>
                    </a:cubicBezTo>
                    <a:cubicBezTo>
                      <a:pt x="106" y="81"/>
                      <a:pt x="118" y="75"/>
                      <a:pt x="131" y="75"/>
                    </a:cubicBezTo>
                    <a:cubicBezTo>
                      <a:pt x="147" y="75"/>
                      <a:pt x="162" y="83"/>
                      <a:pt x="172" y="95"/>
                    </a:cubicBezTo>
                    <a:cubicBezTo>
                      <a:pt x="172" y="94"/>
                      <a:pt x="172" y="94"/>
                      <a:pt x="172" y="94"/>
                    </a:cubicBezTo>
                    <a:cubicBezTo>
                      <a:pt x="172" y="62"/>
                      <a:pt x="193" y="36"/>
                      <a:pt x="220" y="36"/>
                    </a:cubicBezTo>
                    <a:cubicBezTo>
                      <a:pt x="239" y="36"/>
                      <a:pt x="255" y="48"/>
                      <a:pt x="263" y="66"/>
                    </a:cubicBezTo>
                    <a:cubicBezTo>
                      <a:pt x="271" y="29"/>
                      <a:pt x="301" y="0"/>
                      <a:pt x="338"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3" name="Freeform 153"/>
              <p:cNvSpPr/>
              <p:nvPr/>
            </p:nvSpPr>
            <p:spPr bwMode="auto">
              <a:xfrm>
                <a:off x="10277854" y="4625898"/>
                <a:ext cx="1724731" cy="348633"/>
              </a:xfrm>
              <a:custGeom>
                <a:avLst/>
                <a:gdLst>
                  <a:gd name="T0" fmla="*/ 338 w 736"/>
                  <a:gd name="T1" fmla="*/ 0 h 149"/>
                  <a:gd name="T2" fmla="*/ 395 w 736"/>
                  <a:gd name="T3" fmla="*/ 28 h 149"/>
                  <a:gd name="T4" fmla="*/ 422 w 736"/>
                  <a:gd name="T5" fmla="*/ 23 h 149"/>
                  <a:gd name="T6" fmla="*/ 482 w 736"/>
                  <a:gd name="T7" fmla="*/ 61 h 149"/>
                  <a:gd name="T8" fmla="*/ 537 w 736"/>
                  <a:gd name="T9" fmla="*/ 30 h 149"/>
                  <a:gd name="T10" fmla="*/ 594 w 736"/>
                  <a:gd name="T11" fmla="*/ 63 h 149"/>
                  <a:gd name="T12" fmla="*/ 594 w 736"/>
                  <a:gd name="T13" fmla="*/ 63 h 149"/>
                  <a:gd name="T14" fmla="*/ 641 w 736"/>
                  <a:gd name="T15" fmla="*/ 87 h 149"/>
                  <a:gd name="T16" fmla="*/ 668 w 736"/>
                  <a:gd name="T17" fmla="*/ 82 h 149"/>
                  <a:gd name="T18" fmla="*/ 736 w 736"/>
                  <a:gd name="T19" fmla="*/ 149 h 149"/>
                  <a:gd name="T20" fmla="*/ 736 w 736"/>
                  <a:gd name="T21" fmla="*/ 149 h 149"/>
                  <a:gd name="T22" fmla="*/ 0 w 736"/>
                  <a:gd name="T23" fmla="*/ 149 h 149"/>
                  <a:gd name="T24" fmla="*/ 5 w 736"/>
                  <a:gd name="T25" fmla="*/ 145 h 149"/>
                  <a:gd name="T26" fmla="*/ 3 w 736"/>
                  <a:gd name="T27" fmla="*/ 129 h 149"/>
                  <a:gd name="T28" fmla="*/ 57 w 736"/>
                  <a:gd name="T29" fmla="*/ 71 h 149"/>
                  <a:gd name="T30" fmla="*/ 96 w 736"/>
                  <a:gd name="T31" fmla="*/ 89 h 149"/>
                  <a:gd name="T32" fmla="*/ 131 w 736"/>
                  <a:gd name="T33" fmla="*/ 75 h 149"/>
                  <a:gd name="T34" fmla="*/ 171 w 736"/>
                  <a:gd name="T35" fmla="*/ 95 h 149"/>
                  <a:gd name="T36" fmla="*/ 171 w 736"/>
                  <a:gd name="T37" fmla="*/ 94 h 149"/>
                  <a:gd name="T38" fmla="*/ 220 w 736"/>
                  <a:gd name="T39" fmla="*/ 36 h 149"/>
                  <a:gd name="T40" fmla="*/ 263 w 736"/>
                  <a:gd name="T41" fmla="*/ 66 h 149"/>
                  <a:gd name="T42" fmla="*/ 338 w 736"/>
                  <a:gd name="T4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6" h="149">
                    <a:moveTo>
                      <a:pt x="338" y="0"/>
                    </a:moveTo>
                    <a:cubicBezTo>
                      <a:pt x="361" y="0"/>
                      <a:pt x="381" y="11"/>
                      <a:pt x="395" y="28"/>
                    </a:cubicBezTo>
                    <a:cubicBezTo>
                      <a:pt x="403" y="25"/>
                      <a:pt x="412" y="23"/>
                      <a:pt x="422" y="23"/>
                    </a:cubicBezTo>
                    <a:cubicBezTo>
                      <a:pt x="448" y="23"/>
                      <a:pt x="471" y="38"/>
                      <a:pt x="482" y="61"/>
                    </a:cubicBezTo>
                    <a:cubicBezTo>
                      <a:pt x="494" y="42"/>
                      <a:pt x="514" y="30"/>
                      <a:pt x="537" y="30"/>
                    </a:cubicBezTo>
                    <a:cubicBezTo>
                      <a:pt x="561" y="30"/>
                      <a:pt x="582" y="43"/>
                      <a:pt x="594" y="63"/>
                    </a:cubicBezTo>
                    <a:cubicBezTo>
                      <a:pt x="594" y="63"/>
                      <a:pt x="594" y="63"/>
                      <a:pt x="594" y="63"/>
                    </a:cubicBezTo>
                    <a:cubicBezTo>
                      <a:pt x="613" y="63"/>
                      <a:pt x="631" y="73"/>
                      <a:pt x="641" y="87"/>
                    </a:cubicBezTo>
                    <a:cubicBezTo>
                      <a:pt x="650" y="84"/>
                      <a:pt x="658" y="82"/>
                      <a:pt x="668" y="82"/>
                    </a:cubicBezTo>
                    <a:cubicBezTo>
                      <a:pt x="706" y="82"/>
                      <a:pt x="736" y="112"/>
                      <a:pt x="736" y="149"/>
                    </a:cubicBezTo>
                    <a:cubicBezTo>
                      <a:pt x="736" y="149"/>
                      <a:pt x="736" y="149"/>
                      <a:pt x="736" y="149"/>
                    </a:cubicBezTo>
                    <a:cubicBezTo>
                      <a:pt x="0" y="149"/>
                      <a:pt x="0" y="149"/>
                      <a:pt x="0" y="149"/>
                    </a:cubicBezTo>
                    <a:cubicBezTo>
                      <a:pt x="1" y="148"/>
                      <a:pt x="3" y="147"/>
                      <a:pt x="5" y="145"/>
                    </a:cubicBezTo>
                    <a:cubicBezTo>
                      <a:pt x="4" y="140"/>
                      <a:pt x="3" y="135"/>
                      <a:pt x="3" y="129"/>
                    </a:cubicBezTo>
                    <a:cubicBezTo>
                      <a:pt x="3" y="97"/>
                      <a:pt x="27" y="71"/>
                      <a:pt x="57" y="71"/>
                    </a:cubicBezTo>
                    <a:cubicBezTo>
                      <a:pt x="73" y="71"/>
                      <a:pt x="87" y="78"/>
                      <a:pt x="96" y="89"/>
                    </a:cubicBezTo>
                    <a:cubicBezTo>
                      <a:pt x="106" y="81"/>
                      <a:pt x="118" y="75"/>
                      <a:pt x="131" y="75"/>
                    </a:cubicBezTo>
                    <a:cubicBezTo>
                      <a:pt x="147" y="75"/>
                      <a:pt x="161" y="83"/>
                      <a:pt x="171" y="95"/>
                    </a:cubicBezTo>
                    <a:cubicBezTo>
                      <a:pt x="171" y="94"/>
                      <a:pt x="171" y="94"/>
                      <a:pt x="171" y="94"/>
                    </a:cubicBezTo>
                    <a:cubicBezTo>
                      <a:pt x="171" y="62"/>
                      <a:pt x="193" y="36"/>
                      <a:pt x="220" y="36"/>
                    </a:cubicBezTo>
                    <a:cubicBezTo>
                      <a:pt x="239" y="36"/>
                      <a:pt x="255" y="48"/>
                      <a:pt x="263" y="66"/>
                    </a:cubicBezTo>
                    <a:cubicBezTo>
                      <a:pt x="270" y="29"/>
                      <a:pt x="301" y="0"/>
                      <a:pt x="338"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4" name="Freeform 158"/>
              <p:cNvSpPr/>
              <p:nvPr/>
            </p:nvSpPr>
            <p:spPr bwMode="auto">
              <a:xfrm>
                <a:off x="13320017" y="2792220"/>
                <a:ext cx="1728083" cy="351986"/>
              </a:xfrm>
              <a:custGeom>
                <a:avLst/>
                <a:gdLst>
                  <a:gd name="T0" fmla="*/ 339 w 737"/>
                  <a:gd name="T1" fmla="*/ 0 h 150"/>
                  <a:gd name="T2" fmla="*/ 396 w 737"/>
                  <a:gd name="T3" fmla="*/ 28 h 150"/>
                  <a:gd name="T4" fmla="*/ 423 w 737"/>
                  <a:gd name="T5" fmla="*/ 23 h 150"/>
                  <a:gd name="T6" fmla="*/ 483 w 737"/>
                  <a:gd name="T7" fmla="*/ 61 h 150"/>
                  <a:gd name="T8" fmla="*/ 538 w 737"/>
                  <a:gd name="T9" fmla="*/ 30 h 150"/>
                  <a:gd name="T10" fmla="*/ 594 w 737"/>
                  <a:gd name="T11" fmla="*/ 63 h 150"/>
                  <a:gd name="T12" fmla="*/ 594 w 737"/>
                  <a:gd name="T13" fmla="*/ 63 h 150"/>
                  <a:gd name="T14" fmla="*/ 642 w 737"/>
                  <a:gd name="T15" fmla="*/ 87 h 150"/>
                  <a:gd name="T16" fmla="*/ 669 w 737"/>
                  <a:gd name="T17" fmla="*/ 82 h 150"/>
                  <a:gd name="T18" fmla="*/ 737 w 737"/>
                  <a:gd name="T19" fmla="*/ 149 h 150"/>
                  <a:gd name="T20" fmla="*/ 737 w 737"/>
                  <a:gd name="T21" fmla="*/ 150 h 150"/>
                  <a:gd name="T22" fmla="*/ 0 w 737"/>
                  <a:gd name="T23" fmla="*/ 150 h 150"/>
                  <a:gd name="T24" fmla="*/ 6 w 737"/>
                  <a:gd name="T25" fmla="*/ 146 h 150"/>
                  <a:gd name="T26" fmla="*/ 4 w 737"/>
                  <a:gd name="T27" fmla="*/ 129 h 150"/>
                  <a:gd name="T28" fmla="*/ 58 w 737"/>
                  <a:gd name="T29" fmla="*/ 71 h 150"/>
                  <a:gd name="T30" fmla="*/ 97 w 737"/>
                  <a:gd name="T31" fmla="*/ 89 h 150"/>
                  <a:gd name="T32" fmla="*/ 132 w 737"/>
                  <a:gd name="T33" fmla="*/ 76 h 150"/>
                  <a:gd name="T34" fmla="*/ 172 w 737"/>
                  <a:gd name="T35" fmla="*/ 95 h 150"/>
                  <a:gd name="T36" fmla="*/ 172 w 737"/>
                  <a:gd name="T37" fmla="*/ 94 h 150"/>
                  <a:gd name="T38" fmla="*/ 221 w 737"/>
                  <a:gd name="T39" fmla="*/ 36 h 150"/>
                  <a:gd name="T40" fmla="*/ 264 w 737"/>
                  <a:gd name="T41" fmla="*/ 67 h 150"/>
                  <a:gd name="T42" fmla="*/ 339 w 737"/>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7" h="150">
                    <a:moveTo>
                      <a:pt x="339" y="0"/>
                    </a:moveTo>
                    <a:cubicBezTo>
                      <a:pt x="361" y="0"/>
                      <a:pt x="382" y="11"/>
                      <a:pt x="396" y="28"/>
                    </a:cubicBezTo>
                    <a:cubicBezTo>
                      <a:pt x="404" y="25"/>
                      <a:pt x="413" y="23"/>
                      <a:pt x="423" y="23"/>
                    </a:cubicBezTo>
                    <a:cubicBezTo>
                      <a:pt x="449" y="23"/>
                      <a:pt x="472" y="38"/>
                      <a:pt x="483" y="61"/>
                    </a:cubicBezTo>
                    <a:cubicBezTo>
                      <a:pt x="495" y="42"/>
                      <a:pt x="515" y="30"/>
                      <a:pt x="538" y="30"/>
                    </a:cubicBezTo>
                    <a:cubicBezTo>
                      <a:pt x="562" y="30"/>
                      <a:pt x="583" y="43"/>
                      <a:pt x="594" y="63"/>
                    </a:cubicBezTo>
                    <a:cubicBezTo>
                      <a:pt x="594" y="63"/>
                      <a:pt x="594" y="63"/>
                      <a:pt x="594" y="63"/>
                    </a:cubicBezTo>
                    <a:cubicBezTo>
                      <a:pt x="614" y="63"/>
                      <a:pt x="632" y="73"/>
                      <a:pt x="642" y="87"/>
                    </a:cubicBezTo>
                    <a:cubicBezTo>
                      <a:pt x="650" y="84"/>
                      <a:pt x="659" y="82"/>
                      <a:pt x="669" y="82"/>
                    </a:cubicBezTo>
                    <a:cubicBezTo>
                      <a:pt x="706" y="82"/>
                      <a:pt x="737" y="112"/>
                      <a:pt x="737" y="149"/>
                    </a:cubicBezTo>
                    <a:cubicBezTo>
                      <a:pt x="737" y="150"/>
                      <a:pt x="737" y="150"/>
                      <a:pt x="737" y="150"/>
                    </a:cubicBezTo>
                    <a:cubicBezTo>
                      <a:pt x="0" y="150"/>
                      <a:pt x="0" y="150"/>
                      <a:pt x="0" y="150"/>
                    </a:cubicBezTo>
                    <a:cubicBezTo>
                      <a:pt x="2" y="148"/>
                      <a:pt x="4" y="147"/>
                      <a:pt x="6" y="146"/>
                    </a:cubicBezTo>
                    <a:cubicBezTo>
                      <a:pt x="4" y="140"/>
                      <a:pt x="4" y="135"/>
                      <a:pt x="4" y="129"/>
                    </a:cubicBezTo>
                    <a:cubicBezTo>
                      <a:pt x="4" y="97"/>
                      <a:pt x="28" y="71"/>
                      <a:pt x="58" y="71"/>
                    </a:cubicBezTo>
                    <a:cubicBezTo>
                      <a:pt x="73" y="71"/>
                      <a:pt x="87" y="78"/>
                      <a:pt x="97" y="89"/>
                    </a:cubicBezTo>
                    <a:cubicBezTo>
                      <a:pt x="107" y="81"/>
                      <a:pt x="119" y="76"/>
                      <a:pt x="132" y="76"/>
                    </a:cubicBezTo>
                    <a:cubicBezTo>
                      <a:pt x="148" y="76"/>
                      <a:pt x="162" y="83"/>
                      <a:pt x="172" y="95"/>
                    </a:cubicBezTo>
                    <a:cubicBezTo>
                      <a:pt x="172" y="94"/>
                      <a:pt x="172" y="94"/>
                      <a:pt x="172" y="94"/>
                    </a:cubicBezTo>
                    <a:cubicBezTo>
                      <a:pt x="172" y="62"/>
                      <a:pt x="194" y="36"/>
                      <a:pt x="221" y="36"/>
                    </a:cubicBezTo>
                    <a:cubicBezTo>
                      <a:pt x="239" y="36"/>
                      <a:pt x="256" y="48"/>
                      <a:pt x="264" y="67"/>
                    </a:cubicBezTo>
                    <a:cubicBezTo>
                      <a:pt x="271" y="29"/>
                      <a:pt x="302" y="0"/>
                      <a:pt x="33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35" name="Group 33"/>
              <p:cNvGrpSpPr/>
              <p:nvPr/>
            </p:nvGrpSpPr>
            <p:grpSpPr>
              <a:xfrm>
                <a:off x="11707587" y="3978915"/>
                <a:ext cx="1572203" cy="2246005"/>
                <a:chOff x="8352462" y="1885438"/>
                <a:chExt cx="1572203" cy="2246005"/>
              </a:xfrm>
            </p:grpSpPr>
            <p:sp>
              <p:nvSpPr>
                <p:cNvPr id="117" name="Freeform 159"/>
                <p:cNvSpPr/>
                <p:nvPr/>
              </p:nvSpPr>
              <p:spPr bwMode="auto">
                <a:xfrm>
                  <a:off x="8565329" y="2991679"/>
                  <a:ext cx="177669" cy="95540"/>
                </a:xfrm>
                <a:custGeom>
                  <a:avLst/>
                  <a:gdLst>
                    <a:gd name="T0" fmla="*/ 64 w 76"/>
                    <a:gd name="T1" fmla="*/ 39 h 41"/>
                    <a:gd name="T2" fmla="*/ 65 w 76"/>
                    <a:gd name="T3" fmla="*/ 21 h 41"/>
                    <a:gd name="T4" fmla="*/ 64 w 76"/>
                    <a:gd name="T5" fmla="*/ 20 h 41"/>
                    <a:gd name="T6" fmla="*/ 64 w 76"/>
                    <a:gd name="T7" fmla="*/ 20 h 41"/>
                    <a:gd name="T8" fmla="*/ 42 w 76"/>
                    <a:gd name="T9" fmla="*/ 11 h 41"/>
                    <a:gd name="T10" fmla="*/ 18 w 76"/>
                    <a:gd name="T11" fmla="*/ 10 h 41"/>
                    <a:gd name="T12" fmla="*/ 17 w 76"/>
                    <a:gd name="T13" fmla="*/ 10 h 41"/>
                    <a:gd name="T14" fmla="*/ 17 w 76"/>
                    <a:gd name="T15" fmla="*/ 10 h 41"/>
                    <a:gd name="T16" fmla="*/ 8 w 76"/>
                    <a:gd name="T17" fmla="*/ 30 h 41"/>
                    <a:gd name="T18" fmla="*/ 0 w 76"/>
                    <a:gd name="T19" fmla="*/ 30 h 41"/>
                    <a:gd name="T20" fmla="*/ 12 w 76"/>
                    <a:gd name="T21" fmla="*/ 5 h 41"/>
                    <a:gd name="T22" fmla="*/ 12 w 76"/>
                    <a:gd name="T23" fmla="*/ 5 h 41"/>
                    <a:gd name="T24" fmla="*/ 15 w 76"/>
                    <a:gd name="T25" fmla="*/ 3 h 41"/>
                    <a:gd name="T26" fmla="*/ 44 w 76"/>
                    <a:gd name="T27" fmla="*/ 3 h 41"/>
                    <a:gd name="T28" fmla="*/ 70 w 76"/>
                    <a:gd name="T29" fmla="*/ 16 h 41"/>
                    <a:gd name="T30" fmla="*/ 70 w 76"/>
                    <a:gd name="T31" fmla="*/ 15 h 41"/>
                    <a:gd name="T32" fmla="*/ 71 w 76"/>
                    <a:gd name="T33" fmla="*/ 18 h 41"/>
                    <a:gd name="T34" fmla="*/ 71 w 76"/>
                    <a:gd name="T35" fmla="*/ 41 h 41"/>
                    <a:gd name="T36" fmla="*/ 64 w 76"/>
                    <a:gd name="T37"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41">
                      <a:moveTo>
                        <a:pt x="64" y="39"/>
                      </a:moveTo>
                      <a:cubicBezTo>
                        <a:pt x="64" y="39"/>
                        <a:pt x="68" y="28"/>
                        <a:pt x="65" y="21"/>
                      </a:cubicBezTo>
                      <a:cubicBezTo>
                        <a:pt x="64" y="21"/>
                        <a:pt x="64" y="21"/>
                        <a:pt x="64" y="20"/>
                      </a:cubicBezTo>
                      <a:cubicBezTo>
                        <a:pt x="64" y="20"/>
                        <a:pt x="64" y="20"/>
                        <a:pt x="64" y="20"/>
                      </a:cubicBezTo>
                      <a:cubicBezTo>
                        <a:pt x="60" y="16"/>
                        <a:pt x="55" y="14"/>
                        <a:pt x="42" y="11"/>
                      </a:cubicBezTo>
                      <a:cubicBezTo>
                        <a:pt x="29" y="8"/>
                        <a:pt x="23" y="8"/>
                        <a:pt x="18" y="10"/>
                      </a:cubicBezTo>
                      <a:cubicBezTo>
                        <a:pt x="18" y="10"/>
                        <a:pt x="17" y="10"/>
                        <a:pt x="17" y="10"/>
                      </a:cubicBezTo>
                      <a:cubicBezTo>
                        <a:pt x="17" y="10"/>
                        <a:pt x="17" y="10"/>
                        <a:pt x="17" y="10"/>
                      </a:cubicBezTo>
                      <a:cubicBezTo>
                        <a:pt x="9" y="17"/>
                        <a:pt x="8" y="30"/>
                        <a:pt x="8" y="30"/>
                      </a:cubicBezTo>
                      <a:cubicBezTo>
                        <a:pt x="0" y="30"/>
                        <a:pt x="0" y="30"/>
                        <a:pt x="0" y="30"/>
                      </a:cubicBezTo>
                      <a:cubicBezTo>
                        <a:pt x="0" y="29"/>
                        <a:pt x="2" y="14"/>
                        <a:pt x="12" y="5"/>
                      </a:cubicBezTo>
                      <a:cubicBezTo>
                        <a:pt x="12" y="5"/>
                        <a:pt x="12" y="5"/>
                        <a:pt x="12" y="5"/>
                      </a:cubicBezTo>
                      <a:cubicBezTo>
                        <a:pt x="13" y="4"/>
                        <a:pt x="14" y="4"/>
                        <a:pt x="15" y="3"/>
                      </a:cubicBezTo>
                      <a:cubicBezTo>
                        <a:pt x="21" y="0"/>
                        <a:pt x="30" y="0"/>
                        <a:pt x="44" y="3"/>
                      </a:cubicBezTo>
                      <a:cubicBezTo>
                        <a:pt x="58" y="7"/>
                        <a:pt x="65" y="10"/>
                        <a:pt x="70" y="16"/>
                      </a:cubicBezTo>
                      <a:cubicBezTo>
                        <a:pt x="70" y="15"/>
                        <a:pt x="70" y="15"/>
                        <a:pt x="70" y="15"/>
                      </a:cubicBezTo>
                      <a:cubicBezTo>
                        <a:pt x="70" y="16"/>
                        <a:pt x="71" y="17"/>
                        <a:pt x="71" y="18"/>
                      </a:cubicBezTo>
                      <a:cubicBezTo>
                        <a:pt x="76" y="28"/>
                        <a:pt x="71" y="41"/>
                        <a:pt x="71" y="41"/>
                      </a:cubicBezTo>
                      <a:lnTo>
                        <a:pt x="64" y="39"/>
                      </a:ln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118" name="Freeform 160"/>
                <p:cNvSpPr/>
                <p:nvPr/>
              </p:nvSpPr>
              <p:spPr bwMode="auto">
                <a:xfrm>
                  <a:off x="8352462" y="3015144"/>
                  <a:ext cx="548093" cy="449201"/>
                </a:xfrm>
                <a:custGeom>
                  <a:avLst/>
                  <a:gdLst>
                    <a:gd name="T0" fmla="*/ 37 w 327"/>
                    <a:gd name="T1" fmla="*/ 0 h 268"/>
                    <a:gd name="T2" fmla="*/ 327 w 327"/>
                    <a:gd name="T3" fmla="*/ 52 h 268"/>
                    <a:gd name="T4" fmla="*/ 289 w 327"/>
                    <a:gd name="T5" fmla="*/ 268 h 268"/>
                    <a:gd name="T6" fmla="*/ 0 w 327"/>
                    <a:gd name="T7" fmla="*/ 217 h 268"/>
                    <a:gd name="T8" fmla="*/ 37 w 327"/>
                    <a:gd name="T9" fmla="*/ 0 h 268"/>
                  </a:gdLst>
                  <a:ahLst/>
                  <a:cxnLst>
                    <a:cxn ang="0">
                      <a:pos x="T0" y="T1"/>
                    </a:cxn>
                    <a:cxn ang="0">
                      <a:pos x="T2" y="T3"/>
                    </a:cxn>
                    <a:cxn ang="0">
                      <a:pos x="T4" y="T5"/>
                    </a:cxn>
                    <a:cxn ang="0">
                      <a:pos x="T6" y="T7"/>
                    </a:cxn>
                    <a:cxn ang="0">
                      <a:pos x="T8" y="T9"/>
                    </a:cxn>
                  </a:cxnLst>
                  <a:rect l="0" t="0" r="r" b="b"/>
                  <a:pathLst>
                    <a:path w="327" h="268">
                      <a:moveTo>
                        <a:pt x="37" y="0"/>
                      </a:moveTo>
                      <a:lnTo>
                        <a:pt x="327" y="52"/>
                      </a:lnTo>
                      <a:lnTo>
                        <a:pt x="289" y="268"/>
                      </a:lnTo>
                      <a:lnTo>
                        <a:pt x="0" y="217"/>
                      </a:lnTo>
                      <a:lnTo>
                        <a:pt x="37" y="0"/>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19" name="Freeform 161"/>
                <p:cNvSpPr/>
                <p:nvPr/>
              </p:nvSpPr>
              <p:spPr bwMode="auto">
                <a:xfrm>
                  <a:off x="8380956" y="3010116"/>
                  <a:ext cx="529655" cy="266504"/>
                </a:xfrm>
                <a:custGeom>
                  <a:avLst/>
                  <a:gdLst>
                    <a:gd name="T0" fmla="*/ 12 w 226"/>
                    <a:gd name="T1" fmla="*/ 0 h 114"/>
                    <a:gd name="T2" fmla="*/ 0 w 226"/>
                    <a:gd name="T3" fmla="*/ 62 h 114"/>
                    <a:gd name="T4" fmla="*/ 95 w 226"/>
                    <a:gd name="T5" fmla="*/ 110 h 114"/>
                    <a:gd name="T6" fmla="*/ 118 w 226"/>
                    <a:gd name="T7" fmla="*/ 114 h 114"/>
                    <a:gd name="T8" fmla="*/ 220 w 226"/>
                    <a:gd name="T9" fmla="*/ 91 h 114"/>
                    <a:gd name="T10" fmla="*/ 226 w 226"/>
                    <a:gd name="T11" fmla="*/ 38 h 114"/>
                    <a:gd name="T12" fmla="*/ 12 w 22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226" h="114">
                      <a:moveTo>
                        <a:pt x="12" y="0"/>
                      </a:moveTo>
                      <a:cubicBezTo>
                        <a:pt x="0" y="62"/>
                        <a:pt x="0" y="62"/>
                        <a:pt x="0" y="62"/>
                      </a:cubicBezTo>
                      <a:cubicBezTo>
                        <a:pt x="95" y="110"/>
                        <a:pt x="95" y="110"/>
                        <a:pt x="95" y="110"/>
                      </a:cubicBezTo>
                      <a:cubicBezTo>
                        <a:pt x="118" y="114"/>
                        <a:pt x="118" y="114"/>
                        <a:pt x="118" y="114"/>
                      </a:cubicBezTo>
                      <a:cubicBezTo>
                        <a:pt x="220" y="91"/>
                        <a:pt x="220" y="91"/>
                        <a:pt x="220" y="91"/>
                      </a:cubicBezTo>
                      <a:cubicBezTo>
                        <a:pt x="226" y="38"/>
                        <a:pt x="226" y="38"/>
                        <a:pt x="226" y="38"/>
                      </a:cubicBezTo>
                      <a:cubicBezTo>
                        <a:pt x="158" y="23"/>
                        <a:pt x="82" y="11"/>
                        <a:pt x="12" y="0"/>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120" name="Freeform 163"/>
                <p:cNvSpPr/>
                <p:nvPr/>
              </p:nvSpPr>
              <p:spPr bwMode="auto">
                <a:xfrm>
                  <a:off x="8843565" y="2909549"/>
                  <a:ext cx="1081100" cy="1221894"/>
                </a:xfrm>
                <a:custGeom>
                  <a:avLst/>
                  <a:gdLst>
                    <a:gd name="T0" fmla="*/ 249 w 461"/>
                    <a:gd name="T1" fmla="*/ 26 h 521"/>
                    <a:gd name="T2" fmla="*/ 415 w 461"/>
                    <a:gd name="T3" fmla="*/ 108 h 521"/>
                    <a:gd name="T4" fmla="*/ 331 w 461"/>
                    <a:gd name="T5" fmla="*/ 266 h 521"/>
                    <a:gd name="T6" fmla="*/ 397 w 461"/>
                    <a:gd name="T7" fmla="*/ 292 h 521"/>
                    <a:gd name="T8" fmla="*/ 299 w 461"/>
                    <a:gd name="T9" fmla="*/ 291 h 521"/>
                    <a:gd name="T10" fmla="*/ 298 w 461"/>
                    <a:gd name="T11" fmla="*/ 288 h 521"/>
                    <a:gd name="T12" fmla="*/ 285 w 461"/>
                    <a:gd name="T13" fmla="*/ 290 h 521"/>
                    <a:gd name="T14" fmla="*/ 342 w 461"/>
                    <a:gd name="T15" fmla="*/ 97 h 521"/>
                    <a:gd name="T16" fmla="*/ 203 w 461"/>
                    <a:gd name="T17" fmla="*/ 109 h 521"/>
                    <a:gd name="T18" fmla="*/ 88 w 461"/>
                    <a:gd name="T19" fmla="*/ 452 h 521"/>
                    <a:gd name="T20" fmla="*/ 76 w 461"/>
                    <a:gd name="T21" fmla="*/ 462 h 521"/>
                    <a:gd name="T22" fmla="*/ 3 w 461"/>
                    <a:gd name="T23" fmla="*/ 518 h 521"/>
                    <a:gd name="T24" fmla="*/ 38 w 461"/>
                    <a:gd name="T25" fmla="*/ 440 h 521"/>
                    <a:gd name="T26" fmla="*/ 120 w 461"/>
                    <a:gd name="T27" fmla="*/ 17 h 521"/>
                    <a:gd name="T28" fmla="*/ 249 w 461"/>
                    <a:gd name="T29" fmla="*/ 2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6"/>
                      </a:moveTo>
                      <a:cubicBezTo>
                        <a:pt x="305" y="37"/>
                        <a:pt x="461" y="0"/>
                        <a:pt x="415" y="108"/>
                      </a:cubicBezTo>
                      <a:cubicBezTo>
                        <a:pt x="385" y="178"/>
                        <a:pt x="359" y="215"/>
                        <a:pt x="331" y="266"/>
                      </a:cubicBezTo>
                      <a:cubicBezTo>
                        <a:pt x="349" y="273"/>
                        <a:pt x="401" y="291"/>
                        <a:pt x="397" y="292"/>
                      </a:cubicBezTo>
                      <a:cubicBezTo>
                        <a:pt x="390" y="295"/>
                        <a:pt x="300" y="297"/>
                        <a:pt x="299" y="291"/>
                      </a:cubicBezTo>
                      <a:cubicBezTo>
                        <a:pt x="299" y="291"/>
                        <a:pt x="300" y="297"/>
                        <a:pt x="298" y="288"/>
                      </a:cubicBezTo>
                      <a:cubicBezTo>
                        <a:pt x="285" y="290"/>
                        <a:pt x="285" y="290"/>
                        <a:pt x="285" y="290"/>
                      </a:cubicBezTo>
                      <a:cubicBezTo>
                        <a:pt x="266" y="250"/>
                        <a:pt x="368" y="99"/>
                        <a:pt x="342" y="97"/>
                      </a:cubicBezTo>
                      <a:cubicBezTo>
                        <a:pt x="282" y="93"/>
                        <a:pt x="210" y="110"/>
                        <a:pt x="203" y="109"/>
                      </a:cubicBezTo>
                      <a:cubicBezTo>
                        <a:pt x="198" y="109"/>
                        <a:pt x="156" y="224"/>
                        <a:pt x="88" y="452"/>
                      </a:cubicBezTo>
                      <a:cubicBezTo>
                        <a:pt x="76" y="462"/>
                        <a:pt x="76" y="462"/>
                        <a:pt x="76" y="462"/>
                      </a:cubicBezTo>
                      <a:cubicBezTo>
                        <a:pt x="75" y="469"/>
                        <a:pt x="13" y="521"/>
                        <a:pt x="3" y="518"/>
                      </a:cubicBezTo>
                      <a:cubicBezTo>
                        <a:pt x="0" y="517"/>
                        <a:pt x="25" y="459"/>
                        <a:pt x="38" y="440"/>
                      </a:cubicBezTo>
                      <a:cubicBezTo>
                        <a:pt x="86" y="230"/>
                        <a:pt x="103" y="126"/>
                        <a:pt x="120" y="17"/>
                      </a:cubicBezTo>
                      <a:lnTo>
                        <a:pt x="249" y="2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164"/>
                <p:cNvSpPr/>
                <p:nvPr/>
              </p:nvSpPr>
              <p:spPr bwMode="auto">
                <a:xfrm>
                  <a:off x="9116774" y="2961509"/>
                  <a:ext cx="338577" cy="82131"/>
                </a:xfrm>
                <a:custGeom>
                  <a:avLst/>
                  <a:gdLst>
                    <a:gd name="T0" fmla="*/ 3 w 145"/>
                    <a:gd name="T1" fmla="*/ 10 h 35"/>
                    <a:gd name="T2" fmla="*/ 88 w 145"/>
                    <a:gd name="T3" fmla="*/ 12 h 35"/>
                    <a:gd name="T4" fmla="*/ 143 w 145"/>
                    <a:gd name="T5" fmla="*/ 0 h 35"/>
                    <a:gd name="T6" fmla="*/ 141 w 145"/>
                    <a:gd name="T7" fmla="*/ 20 h 35"/>
                    <a:gd name="T8" fmla="*/ 75 w 145"/>
                    <a:gd name="T9" fmla="*/ 35 h 35"/>
                    <a:gd name="T10" fmla="*/ 0 w 145"/>
                    <a:gd name="T11" fmla="*/ 28 h 35"/>
                    <a:gd name="T12" fmla="*/ 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3" y="10"/>
                      </a:moveTo>
                      <a:cubicBezTo>
                        <a:pt x="9" y="11"/>
                        <a:pt x="57" y="16"/>
                        <a:pt x="88" y="12"/>
                      </a:cubicBezTo>
                      <a:cubicBezTo>
                        <a:pt x="119" y="9"/>
                        <a:pt x="143" y="0"/>
                        <a:pt x="143" y="0"/>
                      </a:cubicBezTo>
                      <a:cubicBezTo>
                        <a:pt x="143" y="0"/>
                        <a:pt x="145" y="19"/>
                        <a:pt x="141" y="20"/>
                      </a:cubicBezTo>
                      <a:cubicBezTo>
                        <a:pt x="136" y="21"/>
                        <a:pt x="127" y="35"/>
                        <a:pt x="75" y="35"/>
                      </a:cubicBezTo>
                      <a:cubicBezTo>
                        <a:pt x="22" y="35"/>
                        <a:pt x="0" y="28"/>
                        <a:pt x="0" y="28"/>
                      </a:cubicBezTo>
                      <a:lnTo>
                        <a:pt x="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165"/>
                <p:cNvSpPr/>
                <p:nvPr/>
              </p:nvSpPr>
              <p:spPr bwMode="auto">
                <a:xfrm>
                  <a:off x="9094984" y="2316201"/>
                  <a:ext cx="357015" cy="734142"/>
                </a:xfrm>
                <a:custGeom>
                  <a:avLst/>
                  <a:gdLst>
                    <a:gd name="T0" fmla="*/ 87 w 152"/>
                    <a:gd name="T1" fmla="*/ 0 h 313"/>
                    <a:gd name="T2" fmla="*/ 101 w 152"/>
                    <a:gd name="T3" fmla="*/ 17 h 313"/>
                    <a:gd name="T4" fmla="*/ 152 w 152"/>
                    <a:gd name="T5" fmla="*/ 281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9"/>
                        <a:pt x="101" y="17"/>
                        <a:pt x="101" y="17"/>
                      </a:cubicBezTo>
                      <a:cubicBezTo>
                        <a:pt x="148" y="25"/>
                        <a:pt x="148" y="237"/>
                        <a:pt x="152" y="281"/>
                      </a:cubicBezTo>
                      <a:cubicBezTo>
                        <a:pt x="141"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166"/>
                <p:cNvSpPr/>
                <p:nvPr/>
              </p:nvSpPr>
              <p:spPr bwMode="auto">
                <a:xfrm>
                  <a:off x="9130183" y="2304469"/>
                  <a:ext cx="194430" cy="48608"/>
                </a:xfrm>
                <a:custGeom>
                  <a:avLst/>
                  <a:gdLst>
                    <a:gd name="T0" fmla="*/ 4 w 116"/>
                    <a:gd name="T1" fmla="*/ 29 h 29"/>
                    <a:gd name="T2" fmla="*/ 0 w 116"/>
                    <a:gd name="T3" fmla="*/ 8 h 29"/>
                    <a:gd name="T4" fmla="*/ 102 w 116"/>
                    <a:gd name="T5" fmla="*/ 0 h 29"/>
                    <a:gd name="T6" fmla="*/ 116 w 116"/>
                    <a:gd name="T7" fmla="*/ 27 h 29"/>
                    <a:gd name="T8" fmla="*/ 4 w 116"/>
                    <a:gd name="T9" fmla="*/ 29 h 29"/>
                  </a:gdLst>
                  <a:ahLst/>
                  <a:cxnLst>
                    <a:cxn ang="0">
                      <a:pos x="T0" y="T1"/>
                    </a:cxn>
                    <a:cxn ang="0">
                      <a:pos x="T2" y="T3"/>
                    </a:cxn>
                    <a:cxn ang="0">
                      <a:pos x="T4" y="T5"/>
                    </a:cxn>
                    <a:cxn ang="0">
                      <a:pos x="T6" y="T7"/>
                    </a:cxn>
                    <a:cxn ang="0">
                      <a:pos x="T8" y="T9"/>
                    </a:cxn>
                  </a:cxnLst>
                  <a:rect l="0" t="0" r="r" b="b"/>
                  <a:pathLst>
                    <a:path w="116" h="29">
                      <a:moveTo>
                        <a:pt x="4" y="29"/>
                      </a:moveTo>
                      <a:lnTo>
                        <a:pt x="0" y="8"/>
                      </a:lnTo>
                      <a:lnTo>
                        <a:pt x="102" y="0"/>
                      </a:lnTo>
                      <a:lnTo>
                        <a:pt x="116" y="27"/>
                      </a:lnTo>
                      <a:lnTo>
                        <a:pt x="4"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167"/>
                <p:cNvSpPr/>
                <p:nvPr/>
              </p:nvSpPr>
              <p:spPr bwMode="auto">
                <a:xfrm>
                  <a:off x="8975980" y="2022880"/>
                  <a:ext cx="336901" cy="370424"/>
                </a:xfrm>
                <a:custGeom>
                  <a:avLst/>
                  <a:gdLst>
                    <a:gd name="T0" fmla="*/ 20 w 144"/>
                    <a:gd name="T1" fmla="*/ 35 h 158"/>
                    <a:gd name="T2" fmla="*/ 76 w 144"/>
                    <a:gd name="T3" fmla="*/ 6 h 158"/>
                    <a:gd name="T4" fmla="*/ 89 w 144"/>
                    <a:gd name="T5" fmla="*/ 17 h 158"/>
                    <a:gd name="T6" fmla="*/ 116 w 144"/>
                    <a:gd name="T7" fmla="*/ 16 h 158"/>
                    <a:gd name="T8" fmla="*/ 119 w 144"/>
                    <a:gd name="T9" fmla="*/ 29 h 158"/>
                    <a:gd name="T10" fmla="*/ 139 w 144"/>
                    <a:gd name="T11" fmla="*/ 60 h 158"/>
                    <a:gd name="T12" fmla="*/ 125 w 144"/>
                    <a:gd name="T13" fmla="*/ 105 h 158"/>
                    <a:gd name="T14" fmla="*/ 138 w 144"/>
                    <a:gd name="T15" fmla="*/ 122 h 158"/>
                    <a:gd name="T16" fmla="*/ 138 w 144"/>
                    <a:gd name="T17" fmla="*/ 122 h 158"/>
                    <a:gd name="T18" fmla="*/ 134 w 144"/>
                    <a:gd name="T19" fmla="*/ 158 h 158"/>
                    <a:gd name="T20" fmla="*/ 69 w 144"/>
                    <a:gd name="T21" fmla="*/ 138 h 158"/>
                    <a:gd name="T22" fmla="*/ 67 w 144"/>
                    <a:gd name="T23" fmla="*/ 121 h 158"/>
                    <a:gd name="T24" fmla="*/ 58 w 144"/>
                    <a:gd name="T25" fmla="*/ 112 h 158"/>
                    <a:gd name="T26" fmla="*/ 20 w 144"/>
                    <a:gd name="T27" fmla="*/ 3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58">
                      <a:moveTo>
                        <a:pt x="20" y="35"/>
                      </a:moveTo>
                      <a:cubicBezTo>
                        <a:pt x="37" y="5"/>
                        <a:pt x="44" y="0"/>
                        <a:pt x="76" y="6"/>
                      </a:cubicBezTo>
                      <a:cubicBezTo>
                        <a:pt x="78" y="6"/>
                        <a:pt x="87" y="17"/>
                        <a:pt x="89" y="17"/>
                      </a:cubicBezTo>
                      <a:cubicBezTo>
                        <a:pt x="96" y="17"/>
                        <a:pt x="104" y="16"/>
                        <a:pt x="116" y="16"/>
                      </a:cubicBezTo>
                      <a:cubicBezTo>
                        <a:pt x="119" y="29"/>
                        <a:pt x="119" y="29"/>
                        <a:pt x="119" y="29"/>
                      </a:cubicBezTo>
                      <a:cubicBezTo>
                        <a:pt x="119" y="29"/>
                        <a:pt x="135" y="51"/>
                        <a:pt x="139" y="60"/>
                      </a:cubicBezTo>
                      <a:cubicBezTo>
                        <a:pt x="144" y="68"/>
                        <a:pt x="123" y="97"/>
                        <a:pt x="125" y="105"/>
                      </a:cubicBezTo>
                      <a:cubicBezTo>
                        <a:pt x="127" y="114"/>
                        <a:pt x="135" y="118"/>
                        <a:pt x="138" y="122"/>
                      </a:cubicBezTo>
                      <a:cubicBezTo>
                        <a:pt x="138" y="122"/>
                        <a:pt x="138" y="122"/>
                        <a:pt x="138" y="122"/>
                      </a:cubicBezTo>
                      <a:cubicBezTo>
                        <a:pt x="134" y="158"/>
                        <a:pt x="134" y="158"/>
                        <a:pt x="134" y="158"/>
                      </a:cubicBezTo>
                      <a:cubicBezTo>
                        <a:pt x="134" y="158"/>
                        <a:pt x="66" y="142"/>
                        <a:pt x="69" y="138"/>
                      </a:cubicBezTo>
                      <a:cubicBezTo>
                        <a:pt x="71" y="135"/>
                        <a:pt x="67" y="121"/>
                        <a:pt x="67" y="121"/>
                      </a:cubicBezTo>
                      <a:cubicBezTo>
                        <a:pt x="62" y="113"/>
                        <a:pt x="62" y="113"/>
                        <a:pt x="58"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168"/>
                <p:cNvSpPr/>
                <p:nvPr/>
              </p:nvSpPr>
              <p:spPr bwMode="auto">
                <a:xfrm>
                  <a:off x="9089956" y="2163674"/>
                  <a:ext cx="222925" cy="217896"/>
                </a:xfrm>
                <a:custGeom>
                  <a:avLst/>
                  <a:gdLst>
                    <a:gd name="T0" fmla="*/ 90 w 95"/>
                    <a:gd name="T1" fmla="*/ 0 h 93"/>
                    <a:gd name="T2" fmla="*/ 76 w 95"/>
                    <a:gd name="T3" fmla="*/ 45 h 93"/>
                    <a:gd name="T4" fmla="*/ 89 w 95"/>
                    <a:gd name="T5" fmla="*/ 62 h 93"/>
                    <a:gd name="T6" fmla="*/ 89 w 95"/>
                    <a:gd name="T7" fmla="*/ 62 h 93"/>
                    <a:gd name="T8" fmla="*/ 86 w 95"/>
                    <a:gd name="T9" fmla="*/ 88 h 93"/>
                    <a:gd name="T10" fmla="*/ 59 w 95"/>
                    <a:gd name="T11" fmla="*/ 91 h 93"/>
                    <a:gd name="T12" fmla="*/ 58 w 95"/>
                    <a:gd name="T13" fmla="*/ 91 h 93"/>
                    <a:gd name="T14" fmla="*/ 20 w 95"/>
                    <a:gd name="T15" fmla="*/ 74 h 93"/>
                    <a:gd name="T16" fmla="*/ 19 w 95"/>
                    <a:gd name="T17" fmla="*/ 64 h 93"/>
                    <a:gd name="T18" fmla="*/ 11 w 95"/>
                    <a:gd name="T19" fmla="*/ 53 h 93"/>
                    <a:gd name="T20" fmla="*/ 13 w 95"/>
                    <a:gd name="T21" fmla="*/ 45 h 93"/>
                    <a:gd name="T22" fmla="*/ 0 w 95"/>
                    <a:gd name="T23" fmla="*/ 28 h 93"/>
                    <a:gd name="T24" fmla="*/ 6 w 95"/>
                    <a:gd name="T25" fmla="*/ 23 h 93"/>
                    <a:gd name="T26" fmla="*/ 20 w 95"/>
                    <a:gd name="T27" fmla="*/ 32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cubicBezTo>
                        <a:pt x="95" y="8"/>
                        <a:pt x="74" y="37"/>
                        <a:pt x="76" y="45"/>
                      </a:cubicBezTo>
                      <a:cubicBezTo>
                        <a:pt x="78" y="54"/>
                        <a:pt x="86" y="58"/>
                        <a:pt x="89" y="62"/>
                      </a:cubicBezTo>
                      <a:cubicBezTo>
                        <a:pt x="89" y="62"/>
                        <a:pt x="89" y="62"/>
                        <a:pt x="89" y="62"/>
                      </a:cubicBezTo>
                      <a:cubicBezTo>
                        <a:pt x="86" y="88"/>
                        <a:pt x="86" y="88"/>
                        <a:pt x="86" y="88"/>
                      </a:cubicBezTo>
                      <a:cubicBezTo>
                        <a:pt x="75" y="91"/>
                        <a:pt x="64" y="93"/>
                        <a:pt x="59" y="91"/>
                      </a:cubicBezTo>
                      <a:cubicBezTo>
                        <a:pt x="58" y="91"/>
                        <a:pt x="58" y="91"/>
                        <a:pt x="58" y="91"/>
                      </a:cubicBezTo>
                      <a:cubicBezTo>
                        <a:pt x="51" y="89"/>
                        <a:pt x="33" y="81"/>
                        <a:pt x="20" y="74"/>
                      </a:cubicBezTo>
                      <a:cubicBezTo>
                        <a:pt x="20" y="70"/>
                        <a:pt x="19" y="64"/>
                        <a:pt x="19" y="64"/>
                      </a:cubicBezTo>
                      <a:cubicBezTo>
                        <a:pt x="17" y="62"/>
                        <a:pt x="16" y="54"/>
                        <a:pt x="11" y="53"/>
                      </a:cubicBezTo>
                      <a:cubicBezTo>
                        <a:pt x="12" y="50"/>
                        <a:pt x="13" y="47"/>
                        <a:pt x="13" y="45"/>
                      </a:cubicBezTo>
                      <a:cubicBezTo>
                        <a:pt x="14" y="43"/>
                        <a:pt x="0" y="28"/>
                        <a:pt x="0" y="28"/>
                      </a:cubicBezTo>
                      <a:cubicBezTo>
                        <a:pt x="0" y="28"/>
                        <a:pt x="6" y="28"/>
                        <a:pt x="6" y="23"/>
                      </a:cubicBezTo>
                      <a:cubicBezTo>
                        <a:pt x="10" y="26"/>
                        <a:pt x="16" y="32"/>
                        <a:pt x="20" y="32"/>
                      </a:cubicBezTo>
                      <a:cubicBezTo>
                        <a:pt x="45" y="35"/>
                        <a:pt x="76" y="2"/>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6" name="Freeform 169"/>
                <p:cNvSpPr/>
                <p:nvPr/>
              </p:nvSpPr>
              <p:spPr bwMode="auto">
                <a:xfrm>
                  <a:off x="9175438" y="2339667"/>
                  <a:ext cx="97215" cy="67045"/>
                </a:xfrm>
                <a:custGeom>
                  <a:avLst/>
                  <a:gdLst>
                    <a:gd name="T0" fmla="*/ 0 w 42"/>
                    <a:gd name="T1" fmla="*/ 21 h 29"/>
                    <a:gd name="T2" fmla="*/ 9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8"/>
                        <a:pt x="9" y="0"/>
                      </a:cubicBezTo>
                      <a:cubicBezTo>
                        <a:pt x="17" y="3"/>
                        <a:pt x="32" y="7"/>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7" name="Freeform 170"/>
                <p:cNvSpPr/>
                <p:nvPr/>
              </p:nvSpPr>
              <p:spPr bwMode="auto">
                <a:xfrm>
                  <a:off x="9001121" y="2358104"/>
                  <a:ext cx="253095" cy="764312"/>
                </a:xfrm>
                <a:custGeom>
                  <a:avLst/>
                  <a:gdLst>
                    <a:gd name="T0" fmla="*/ 83 w 108"/>
                    <a:gd name="T1" fmla="*/ 8 h 326"/>
                    <a:gd name="T2" fmla="*/ 57 w 108"/>
                    <a:gd name="T3" fmla="*/ 326 h 326"/>
                    <a:gd name="T4" fmla="*/ 0 w 108"/>
                    <a:gd name="T5" fmla="*/ 304 h 326"/>
                    <a:gd name="T6" fmla="*/ 24 w 108"/>
                    <a:gd name="T7" fmla="*/ 74 h 326"/>
                    <a:gd name="T8" fmla="*/ 44 w 108"/>
                    <a:gd name="T9" fmla="*/ 0 h 326"/>
                    <a:gd name="T10" fmla="*/ 47 w 108"/>
                    <a:gd name="T11" fmla="*/ 0 h 326"/>
                    <a:gd name="T12" fmla="*/ 83 w 108"/>
                    <a:gd name="T13" fmla="*/ 8 h 326"/>
                  </a:gdLst>
                  <a:ahLst/>
                  <a:cxnLst>
                    <a:cxn ang="0">
                      <a:pos x="T0" y="T1"/>
                    </a:cxn>
                    <a:cxn ang="0">
                      <a:pos x="T2" y="T3"/>
                    </a:cxn>
                    <a:cxn ang="0">
                      <a:pos x="T4" y="T5"/>
                    </a:cxn>
                    <a:cxn ang="0">
                      <a:pos x="T6" y="T7"/>
                    </a:cxn>
                    <a:cxn ang="0">
                      <a:pos x="T8" y="T9"/>
                    </a:cxn>
                    <a:cxn ang="0">
                      <a:pos x="T10" y="T11"/>
                    </a:cxn>
                    <a:cxn ang="0">
                      <a:pos x="T12" y="T13"/>
                    </a:cxn>
                  </a:cxnLst>
                  <a:rect l="0" t="0" r="r" b="b"/>
                  <a:pathLst>
                    <a:path w="108" h="326">
                      <a:moveTo>
                        <a:pt x="83" y="8"/>
                      </a:moveTo>
                      <a:cubicBezTo>
                        <a:pt x="108" y="14"/>
                        <a:pt x="57" y="326"/>
                        <a:pt x="57" y="326"/>
                      </a:cubicBezTo>
                      <a:cubicBezTo>
                        <a:pt x="52" y="320"/>
                        <a:pt x="22" y="318"/>
                        <a:pt x="0" y="304"/>
                      </a:cubicBezTo>
                      <a:cubicBezTo>
                        <a:pt x="24" y="74"/>
                        <a:pt x="24" y="74"/>
                        <a:pt x="24" y="74"/>
                      </a:cubicBezTo>
                      <a:cubicBezTo>
                        <a:pt x="44" y="0"/>
                        <a:pt x="44" y="0"/>
                        <a:pt x="44" y="0"/>
                      </a:cubicBezTo>
                      <a:cubicBezTo>
                        <a:pt x="45" y="0"/>
                        <a:pt x="46" y="0"/>
                        <a:pt x="47" y="0"/>
                      </a:cubicBezTo>
                      <a:lnTo>
                        <a:pt x="83" y="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171"/>
                <p:cNvSpPr/>
                <p:nvPr/>
              </p:nvSpPr>
              <p:spPr bwMode="auto">
                <a:xfrm>
                  <a:off x="8602204" y="2886083"/>
                  <a:ext cx="145823" cy="164260"/>
                </a:xfrm>
                <a:custGeom>
                  <a:avLst/>
                  <a:gdLst>
                    <a:gd name="T0" fmla="*/ 40 w 62"/>
                    <a:gd name="T1" fmla="*/ 0 h 70"/>
                    <a:gd name="T2" fmla="*/ 50 w 62"/>
                    <a:gd name="T3" fmla="*/ 19 h 70"/>
                    <a:gd name="T4" fmla="*/ 52 w 62"/>
                    <a:gd name="T5" fmla="*/ 33 h 70"/>
                    <a:gd name="T6" fmla="*/ 60 w 62"/>
                    <a:gd name="T7" fmla="*/ 42 h 70"/>
                    <a:gd name="T8" fmla="*/ 54 w 62"/>
                    <a:gd name="T9" fmla="*/ 58 h 70"/>
                    <a:gd name="T10" fmla="*/ 49 w 62"/>
                    <a:gd name="T11" fmla="*/ 59 h 70"/>
                    <a:gd name="T12" fmla="*/ 43 w 62"/>
                    <a:gd name="T13" fmla="*/ 66 h 70"/>
                    <a:gd name="T14" fmla="*/ 35 w 62"/>
                    <a:gd name="T15" fmla="*/ 66 h 70"/>
                    <a:gd name="T16" fmla="*/ 27 w 62"/>
                    <a:gd name="T17" fmla="*/ 69 h 70"/>
                    <a:gd name="T18" fmla="*/ 5 w 62"/>
                    <a:gd name="T19" fmla="*/ 59 h 70"/>
                    <a:gd name="T20" fmla="*/ 4 w 62"/>
                    <a:gd name="T21" fmla="*/ 33 h 70"/>
                    <a:gd name="T22" fmla="*/ 16 w 62"/>
                    <a:gd name="T23" fmla="*/ 9 h 70"/>
                    <a:gd name="T24" fmla="*/ 40 w 62"/>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0">
                      <a:moveTo>
                        <a:pt x="40" y="0"/>
                      </a:moveTo>
                      <a:cubicBezTo>
                        <a:pt x="42" y="5"/>
                        <a:pt x="46" y="10"/>
                        <a:pt x="50" y="19"/>
                      </a:cubicBezTo>
                      <a:cubicBezTo>
                        <a:pt x="51" y="22"/>
                        <a:pt x="52" y="28"/>
                        <a:pt x="52" y="33"/>
                      </a:cubicBezTo>
                      <a:cubicBezTo>
                        <a:pt x="54" y="35"/>
                        <a:pt x="58" y="38"/>
                        <a:pt x="60" y="42"/>
                      </a:cubicBezTo>
                      <a:cubicBezTo>
                        <a:pt x="62" y="46"/>
                        <a:pt x="57" y="56"/>
                        <a:pt x="54" y="58"/>
                      </a:cubicBezTo>
                      <a:cubicBezTo>
                        <a:pt x="53" y="59"/>
                        <a:pt x="51" y="59"/>
                        <a:pt x="49" y="59"/>
                      </a:cubicBezTo>
                      <a:cubicBezTo>
                        <a:pt x="47" y="62"/>
                        <a:pt x="45" y="65"/>
                        <a:pt x="43" y="66"/>
                      </a:cubicBezTo>
                      <a:cubicBezTo>
                        <a:pt x="42" y="67"/>
                        <a:pt x="38" y="67"/>
                        <a:pt x="35" y="66"/>
                      </a:cubicBezTo>
                      <a:cubicBezTo>
                        <a:pt x="33" y="70"/>
                        <a:pt x="31" y="69"/>
                        <a:pt x="27" y="69"/>
                      </a:cubicBezTo>
                      <a:cubicBezTo>
                        <a:pt x="21" y="68"/>
                        <a:pt x="9" y="63"/>
                        <a:pt x="5" y="59"/>
                      </a:cubicBezTo>
                      <a:cubicBezTo>
                        <a:pt x="0" y="52"/>
                        <a:pt x="1" y="41"/>
                        <a:pt x="4" y="33"/>
                      </a:cubicBezTo>
                      <a:cubicBezTo>
                        <a:pt x="7" y="26"/>
                        <a:pt x="11" y="14"/>
                        <a:pt x="16" y="9"/>
                      </a:cubicBezTo>
                      <a:cubicBezTo>
                        <a:pt x="21" y="5"/>
                        <a:pt x="40" y="0"/>
                        <a:pt x="4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9" name="Freeform 172"/>
                <p:cNvSpPr/>
                <p:nvPr/>
              </p:nvSpPr>
              <p:spPr bwMode="auto">
                <a:xfrm>
                  <a:off x="8629022" y="2879378"/>
                  <a:ext cx="100567" cy="55313"/>
                </a:xfrm>
                <a:custGeom>
                  <a:avLst/>
                  <a:gdLst>
                    <a:gd name="T0" fmla="*/ 42 w 43"/>
                    <a:gd name="T1" fmla="*/ 11 h 24"/>
                    <a:gd name="T2" fmla="*/ 43 w 43"/>
                    <a:gd name="T3" fmla="*/ 14 h 24"/>
                    <a:gd name="T4" fmla="*/ 41 w 43"/>
                    <a:gd name="T5" fmla="*/ 24 h 24"/>
                    <a:gd name="T6" fmla="*/ 1 w 43"/>
                    <a:gd name="T7" fmla="*/ 15 h 24"/>
                    <a:gd name="T8" fmla="*/ 5 w 43"/>
                    <a:gd name="T9" fmla="*/ 0 h 24"/>
                    <a:gd name="T10" fmla="*/ 42 w 43"/>
                    <a:gd name="T11" fmla="*/ 11 h 24"/>
                  </a:gdLst>
                  <a:ahLst/>
                  <a:cxnLst>
                    <a:cxn ang="0">
                      <a:pos x="T0" y="T1"/>
                    </a:cxn>
                    <a:cxn ang="0">
                      <a:pos x="T2" y="T3"/>
                    </a:cxn>
                    <a:cxn ang="0">
                      <a:pos x="T4" y="T5"/>
                    </a:cxn>
                    <a:cxn ang="0">
                      <a:pos x="T6" y="T7"/>
                    </a:cxn>
                    <a:cxn ang="0">
                      <a:pos x="T8" y="T9"/>
                    </a:cxn>
                    <a:cxn ang="0">
                      <a:pos x="T10" y="T11"/>
                    </a:cxn>
                  </a:cxnLst>
                  <a:rect l="0" t="0" r="r" b="b"/>
                  <a:pathLst>
                    <a:path w="43" h="24">
                      <a:moveTo>
                        <a:pt x="42" y="11"/>
                      </a:moveTo>
                      <a:cubicBezTo>
                        <a:pt x="42" y="11"/>
                        <a:pt x="43" y="14"/>
                        <a:pt x="43" y="14"/>
                      </a:cubicBezTo>
                      <a:cubicBezTo>
                        <a:pt x="41" y="24"/>
                        <a:pt x="41" y="24"/>
                        <a:pt x="41" y="24"/>
                      </a:cubicBezTo>
                      <a:cubicBezTo>
                        <a:pt x="41" y="24"/>
                        <a:pt x="0" y="15"/>
                        <a:pt x="1" y="15"/>
                      </a:cubicBezTo>
                      <a:cubicBezTo>
                        <a:pt x="2" y="16"/>
                        <a:pt x="5" y="0"/>
                        <a:pt x="5" y="0"/>
                      </a:cubicBezTo>
                      <a:lnTo>
                        <a:pt x="42"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173"/>
                <p:cNvSpPr/>
                <p:nvPr/>
              </p:nvSpPr>
              <p:spPr bwMode="auto">
                <a:xfrm>
                  <a:off x="8623994" y="2358104"/>
                  <a:ext cx="481048" cy="564854"/>
                </a:xfrm>
                <a:custGeom>
                  <a:avLst/>
                  <a:gdLst>
                    <a:gd name="T0" fmla="*/ 205 w 205"/>
                    <a:gd name="T1" fmla="*/ 0 h 241"/>
                    <a:gd name="T2" fmla="*/ 0 w 205"/>
                    <a:gd name="T3" fmla="*/ 232 h 241"/>
                    <a:gd name="T4" fmla="*/ 44 w 205"/>
                    <a:gd name="T5" fmla="*/ 241 h 241"/>
                    <a:gd name="T6" fmla="*/ 195 w 205"/>
                    <a:gd name="T7" fmla="*/ 79 h 241"/>
                    <a:gd name="T8" fmla="*/ 205 w 205"/>
                    <a:gd name="T9" fmla="*/ 0 h 241"/>
                  </a:gdLst>
                  <a:ahLst/>
                  <a:cxnLst>
                    <a:cxn ang="0">
                      <a:pos x="T0" y="T1"/>
                    </a:cxn>
                    <a:cxn ang="0">
                      <a:pos x="T2" y="T3"/>
                    </a:cxn>
                    <a:cxn ang="0">
                      <a:pos x="T4" y="T5"/>
                    </a:cxn>
                    <a:cxn ang="0">
                      <a:pos x="T6" y="T7"/>
                    </a:cxn>
                    <a:cxn ang="0">
                      <a:pos x="T8" y="T9"/>
                    </a:cxn>
                  </a:cxnLst>
                  <a:rect l="0" t="0" r="r" b="b"/>
                  <a:pathLst>
                    <a:path w="205" h="241">
                      <a:moveTo>
                        <a:pt x="205" y="0"/>
                      </a:moveTo>
                      <a:cubicBezTo>
                        <a:pt x="149" y="15"/>
                        <a:pt x="21" y="77"/>
                        <a:pt x="0" y="232"/>
                      </a:cubicBezTo>
                      <a:cubicBezTo>
                        <a:pt x="16" y="233"/>
                        <a:pt x="29" y="238"/>
                        <a:pt x="44" y="241"/>
                      </a:cubicBezTo>
                      <a:cubicBezTo>
                        <a:pt x="66" y="127"/>
                        <a:pt x="132" y="72"/>
                        <a:pt x="195" y="79"/>
                      </a:cubicBezTo>
                      <a:lnTo>
                        <a:pt x="20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174"/>
                <p:cNvSpPr/>
                <p:nvPr/>
              </p:nvSpPr>
              <p:spPr bwMode="auto">
                <a:xfrm>
                  <a:off x="9118450" y="2349723"/>
                  <a:ext cx="110624" cy="450877"/>
                </a:xfrm>
                <a:custGeom>
                  <a:avLst/>
                  <a:gdLst>
                    <a:gd name="T0" fmla="*/ 33 w 47"/>
                    <a:gd name="T1" fmla="*/ 12 h 193"/>
                    <a:gd name="T2" fmla="*/ 27 w 47"/>
                    <a:gd name="T3" fmla="*/ 193 h 193"/>
                    <a:gd name="T4" fmla="*/ 10 w 47"/>
                    <a:gd name="T5" fmla="*/ 69 h 193"/>
                    <a:gd name="T6" fmla="*/ 31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1" y="64"/>
                        <a:pt x="31" y="64"/>
                        <a:pt x="31" y="64"/>
                      </a:cubicBezTo>
                      <a:cubicBezTo>
                        <a:pt x="0" y="53"/>
                        <a:pt x="0" y="53"/>
                        <a:pt x="0" y="53"/>
                      </a:cubicBezTo>
                      <a:cubicBezTo>
                        <a:pt x="8" y="0"/>
                        <a:pt x="8" y="0"/>
                        <a:pt x="8" y="0"/>
                      </a:cubicBezTo>
                      <a:lnTo>
                        <a:pt x="33" y="1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175"/>
                <p:cNvSpPr/>
                <p:nvPr/>
              </p:nvSpPr>
              <p:spPr bwMode="auto">
                <a:xfrm>
                  <a:off x="9584412" y="1885438"/>
                  <a:ext cx="135766" cy="154203"/>
                </a:xfrm>
                <a:custGeom>
                  <a:avLst/>
                  <a:gdLst>
                    <a:gd name="T0" fmla="*/ 54 w 58"/>
                    <a:gd name="T1" fmla="*/ 65 h 66"/>
                    <a:gd name="T2" fmla="*/ 58 w 58"/>
                    <a:gd name="T3" fmla="*/ 39 h 66"/>
                    <a:gd name="T4" fmla="*/ 51 w 58"/>
                    <a:gd name="T5" fmla="*/ 10 h 66"/>
                    <a:gd name="T6" fmla="*/ 26 w 58"/>
                    <a:gd name="T7" fmla="*/ 1 h 66"/>
                    <a:gd name="T8" fmla="*/ 3 w 58"/>
                    <a:gd name="T9" fmla="*/ 15 h 66"/>
                    <a:gd name="T10" fmla="*/ 10 w 58"/>
                    <a:gd name="T11" fmla="*/ 39 h 66"/>
                    <a:gd name="T12" fmla="*/ 21 w 58"/>
                    <a:gd name="T13" fmla="*/ 59 h 66"/>
                    <a:gd name="T14" fmla="*/ 54 w 58"/>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6">
                      <a:moveTo>
                        <a:pt x="54" y="65"/>
                      </a:moveTo>
                      <a:cubicBezTo>
                        <a:pt x="54" y="59"/>
                        <a:pt x="58" y="48"/>
                        <a:pt x="58" y="39"/>
                      </a:cubicBezTo>
                      <a:cubicBezTo>
                        <a:pt x="58" y="29"/>
                        <a:pt x="51" y="14"/>
                        <a:pt x="51" y="10"/>
                      </a:cubicBezTo>
                      <a:cubicBezTo>
                        <a:pt x="50" y="6"/>
                        <a:pt x="39" y="0"/>
                        <a:pt x="26" y="1"/>
                      </a:cubicBezTo>
                      <a:cubicBezTo>
                        <a:pt x="13" y="1"/>
                        <a:pt x="6" y="7"/>
                        <a:pt x="3" y="15"/>
                      </a:cubicBezTo>
                      <a:cubicBezTo>
                        <a:pt x="0" y="22"/>
                        <a:pt x="4" y="33"/>
                        <a:pt x="10" y="39"/>
                      </a:cubicBezTo>
                      <a:cubicBezTo>
                        <a:pt x="15" y="46"/>
                        <a:pt x="21" y="52"/>
                        <a:pt x="21" y="59"/>
                      </a:cubicBezTo>
                      <a:cubicBezTo>
                        <a:pt x="22" y="66"/>
                        <a:pt x="54" y="65"/>
                        <a:pt x="54" y="6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176"/>
                <p:cNvSpPr/>
                <p:nvPr/>
              </p:nvSpPr>
              <p:spPr bwMode="auto">
                <a:xfrm>
                  <a:off x="9629668" y="2017851"/>
                  <a:ext cx="90511" cy="46931"/>
                </a:xfrm>
                <a:custGeom>
                  <a:avLst/>
                  <a:gdLst>
                    <a:gd name="T0" fmla="*/ 0 w 54"/>
                    <a:gd name="T1" fmla="*/ 27 h 28"/>
                    <a:gd name="T2" fmla="*/ 0 w 54"/>
                    <a:gd name="T3" fmla="*/ 0 h 28"/>
                    <a:gd name="T4" fmla="*/ 54 w 54"/>
                    <a:gd name="T5" fmla="*/ 3 h 28"/>
                    <a:gd name="T6" fmla="*/ 50 w 54"/>
                    <a:gd name="T7" fmla="*/ 28 h 28"/>
                    <a:gd name="T8" fmla="*/ 0 w 54"/>
                    <a:gd name="T9" fmla="*/ 27 h 28"/>
                  </a:gdLst>
                  <a:ahLst/>
                  <a:cxnLst>
                    <a:cxn ang="0">
                      <a:pos x="T0" y="T1"/>
                    </a:cxn>
                    <a:cxn ang="0">
                      <a:pos x="T2" y="T3"/>
                    </a:cxn>
                    <a:cxn ang="0">
                      <a:pos x="T4" y="T5"/>
                    </a:cxn>
                    <a:cxn ang="0">
                      <a:pos x="T6" y="T7"/>
                    </a:cxn>
                    <a:cxn ang="0">
                      <a:pos x="T8" y="T9"/>
                    </a:cxn>
                  </a:cxnLst>
                  <a:rect l="0" t="0" r="r" b="b"/>
                  <a:pathLst>
                    <a:path w="54" h="28">
                      <a:moveTo>
                        <a:pt x="0" y="27"/>
                      </a:moveTo>
                      <a:lnTo>
                        <a:pt x="0" y="0"/>
                      </a:lnTo>
                      <a:lnTo>
                        <a:pt x="54" y="3"/>
                      </a:lnTo>
                      <a:lnTo>
                        <a:pt x="50" y="28"/>
                      </a:ln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177"/>
                <p:cNvSpPr/>
                <p:nvPr/>
              </p:nvSpPr>
              <p:spPr bwMode="auto">
                <a:xfrm>
                  <a:off x="9316232" y="2024556"/>
                  <a:ext cx="407298" cy="963771"/>
                </a:xfrm>
                <a:custGeom>
                  <a:avLst/>
                  <a:gdLst>
                    <a:gd name="T0" fmla="*/ 0 w 174"/>
                    <a:gd name="T1" fmla="*/ 133 h 411"/>
                    <a:gd name="T2" fmla="*/ 132 w 174"/>
                    <a:gd name="T3" fmla="*/ 0 h 411"/>
                    <a:gd name="T4" fmla="*/ 174 w 174"/>
                    <a:gd name="T5" fmla="*/ 4 h 411"/>
                    <a:gd name="T6" fmla="*/ 55 w 174"/>
                    <a:gd name="T7" fmla="*/ 210 h 411"/>
                    <a:gd name="T8" fmla="*/ 99 w 174"/>
                    <a:gd name="T9" fmla="*/ 407 h 411"/>
                    <a:gd name="T10" fmla="*/ 57 w 174"/>
                    <a:gd name="T11" fmla="*/ 411 h 411"/>
                    <a:gd name="T12" fmla="*/ 0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0" y="133"/>
                      </a:moveTo>
                      <a:cubicBezTo>
                        <a:pt x="43" y="125"/>
                        <a:pt x="106" y="169"/>
                        <a:pt x="132" y="0"/>
                      </a:cubicBezTo>
                      <a:cubicBezTo>
                        <a:pt x="174" y="4"/>
                        <a:pt x="174" y="4"/>
                        <a:pt x="174" y="4"/>
                      </a:cubicBezTo>
                      <a:cubicBezTo>
                        <a:pt x="157" y="177"/>
                        <a:pt x="120" y="180"/>
                        <a:pt x="55" y="210"/>
                      </a:cubicBezTo>
                      <a:cubicBezTo>
                        <a:pt x="99" y="407"/>
                        <a:pt x="99" y="407"/>
                        <a:pt x="99" y="407"/>
                      </a:cubicBezTo>
                      <a:cubicBezTo>
                        <a:pt x="57" y="411"/>
                        <a:pt x="57" y="411"/>
                        <a:pt x="57" y="411"/>
                      </a:cubicBezTo>
                      <a:lnTo>
                        <a:pt x="0" y="13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5" name="Freeform 178"/>
                <p:cNvSpPr/>
                <p:nvPr/>
              </p:nvSpPr>
              <p:spPr bwMode="auto">
                <a:xfrm>
                  <a:off x="9311204" y="2327934"/>
                  <a:ext cx="102244" cy="424060"/>
                </a:xfrm>
                <a:custGeom>
                  <a:avLst/>
                  <a:gdLst>
                    <a:gd name="T0" fmla="*/ 14 w 61"/>
                    <a:gd name="T1" fmla="*/ 0 h 253"/>
                    <a:gd name="T2" fmla="*/ 14 w 61"/>
                    <a:gd name="T3" fmla="*/ 0 h 253"/>
                    <a:gd name="T4" fmla="*/ 61 w 61"/>
                    <a:gd name="T5" fmla="*/ 66 h 253"/>
                    <a:gd name="T6" fmla="*/ 29 w 61"/>
                    <a:gd name="T7" fmla="*/ 77 h 253"/>
                    <a:gd name="T8" fmla="*/ 54 w 61"/>
                    <a:gd name="T9" fmla="*/ 81 h 253"/>
                    <a:gd name="T10" fmla="*/ 53 w 61"/>
                    <a:gd name="T11" fmla="*/ 253 h 253"/>
                    <a:gd name="T12" fmla="*/ 0 w 61"/>
                    <a:gd name="T13" fmla="*/ 4 h 253"/>
                    <a:gd name="T14" fmla="*/ 14 w 61"/>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53">
                      <a:moveTo>
                        <a:pt x="14" y="0"/>
                      </a:moveTo>
                      <a:lnTo>
                        <a:pt x="14" y="0"/>
                      </a:lnTo>
                      <a:lnTo>
                        <a:pt x="61" y="66"/>
                      </a:lnTo>
                      <a:lnTo>
                        <a:pt x="29" y="77"/>
                      </a:lnTo>
                      <a:lnTo>
                        <a:pt x="54" y="81"/>
                      </a:lnTo>
                      <a:lnTo>
                        <a:pt x="53" y="253"/>
                      </a:lnTo>
                      <a:lnTo>
                        <a:pt x="0" y="4"/>
                      </a:lnTo>
                      <a:lnTo>
                        <a:pt x="14"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6" name="Freeform 179"/>
                <p:cNvSpPr/>
                <p:nvPr/>
              </p:nvSpPr>
              <p:spPr bwMode="auto">
                <a:xfrm>
                  <a:off x="9292766" y="2334639"/>
                  <a:ext cx="35199" cy="72074"/>
                </a:xfrm>
                <a:custGeom>
                  <a:avLst/>
                  <a:gdLst>
                    <a:gd name="T0" fmla="*/ 0 w 15"/>
                    <a:gd name="T1" fmla="*/ 5 h 31"/>
                    <a:gd name="T2" fmla="*/ 2 w 15"/>
                    <a:gd name="T3" fmla="*/ 1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1"/>
                        <a:pt x="2" y="1"/>
                        <a:pt x="2" y="1"/>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7" name="Freeform 180"/>
                <p:cNvSpPr/>
                <p:nvPr/>
              </p:nvSpPr>
              <p:spPr bwMode="auto">
                <a:xfrm>
                  <a:off x="9270977" y="2403359"/>
                  <a:ext cx="124033" cy="584967"/>
                </a:xfrm>
                <a:custGeom>
                  <a:avLst/>
                  <a:gdLst>
                    <a:gd name="T0" fmla="*/ 0 w 74"/>
                    <a:gd name="T1" fmla="*/ 1 h 349"/>
                    <a:gd name="T2" fmla="*/ 20 w 74"/>
                    <a:gd name="T3" fmla="*/ 0 h 349"/>
                    <a:gd name="T4" fmla="*/ 74 w 74"/>
                    <a:gd name="T5" fmla="*/ 289 h 349"/>
                    <a:gd name="T6" fmla="*/ 54 w 74"/>
                    <a:gd name="T7" fmla="*/ 349 h 349"/>
                    <a:gd name="T8" fmla="*/ 14 w 74"/>
                    <a:gd name="T9" fmla="*/ 291 h 349"/>
                    <a:gd name="T10" fmla="*/ 0 w 74"/>
                    <a:gd name="T11" fmla="*/ 1 h 349"/>
                  </a:gdLst>
                  <a:ahLst/>
                  <a:cxnLst>
                    <a:cxn ang="0">
                      <a:pos x="T0" y="T1"/>
                    </a:cxn>
                    <a:cxn ang="0">
                      <a:pos x="T2" y="T3"/>
                    </a:cxn>
                    <a:cxn ang="0">
                      <a:pos x="T4" y="T5"/>
                    </a:cxn>
                    <a:cxn ang="0">
                      <a:pos x="T6" y="T7"/>
                    </a:cxn>
                    <a:cxn ang="0">
                      <a:pos x="T8" y="T9"/>
                    </a:cxn>
                    <a:cxn ang="0">
                      <a:pos x="T10" y="T11"/>
                    </a:cxn>
                  </a:cxnLst>
                  <a:rect l="0" t="0" r="r" b="b"/>
                  <a:pathLst>
                    <a:path w="74" h="349">
                      <a:moveTo>
                        <a:pt x="0" y="1"/>
                      </a:moveTo>
                      <a:lnTo>
                        <a:pt x="20" y="0"/>
                      </a:lnTo>
                      <a:lnTo>
                        <a:pt x="74" y="289"/>
                      </a:lnTo>
                      <a:lnTo>
                        <a:pt x="54" y="349"/>
                      </a:lnTo>
                      <a:lnTo>
                        <a:pt x="14" y="291"/>
                      </a:lnTo>
                      <a:lnTo>
                        <a:pt x="0" y="1"/>
                      </a:lnTo>
                      <a:close/>
                    </a:path>
                  </a:pathLst>
                </a:custGeom>
                <a:solidFill>
                  <a:srgbClr val="ED6D00"/>
                </a:solidFill>
                <a:ln>
                  <a:noFill/>
                </a:ln>
              </p:spPr>
              <p:txBody>
                <a:bodyPr vert="horz" wrap="square" lIns="91440" tIns="45720" rIns="91440" bIns="45720" numCol="1" anchor="t" anchorCtr="0" compatLnSpc="1"/>
                <a:lstStyle/>
                <a:p>
                  <a:endParaRPr lang="en-US"/>
                </a:p>
              </p:txBody>
            </p:sp>
            <p:sp>
              <p:nvSpPr>
                <p:cNvPr id="138" name="Freeform 181"/>
                <p:cNvSpPr/>
                <p:nvPr/>
              </p:nvSpPr>
              <p:spPr bwMode="auto">
                <a:xfrm>
                  <a:off x="9235778" y="2344695"/>
                  <a:ext cx="68722" cy="70397"/>
                </a:xfrm>
                <a:custGeom>
                  <a:avLst/>
                  <a:gdLst>
                    <a:gd name="T0" fmla="*/ 0 w 29"/>
                    <a:gd name="T1" fmla="*/ 7 h 30"/>
                    <a:gd name="T2" fmla="*/ 29 w 29"/>
                    <a:gd name="T3" fmla="*/ 0 h 30"/>
                    <a:gd name="T4" fmla="*/ 29 w 29"/>
                    <a:gd name="T5" fmla="*/ 27 h 30"/>
                    <a:gd name="T6" fmla="*/ 15 w 29"/>
                    <a:gd name="T7" fmla="*/ 30 h 30"/>
                    <a:gd name="T8" fmla="*/ 0 w 29"/>
                    <a:gd name="T9" fmla="*/ 7 h 30"/>
                  </a:gdLst>
                  <a:ahLst/>
                  <a:cxnLst>
                    <a:cxn ang="0">
                      <a:pos x="T0" y="T1"/>
                    </a:cxn>
                    <a:cxn ang="0">
                      <a:pos x="T2" y="T3"/>
                    </a:cxn>
                    <a:cxn ang="0">
                      <a:pos x="T4" y="T5"/>
                    </a:cxn>
                    <a:cxn ang="0">
                      <a:pos x="T6" y="T7"/>
                    </a:cxn>
                    <a:cxn ang="0">
                      <a:pos x="T8" y="T9"/>
                    </a:cxn>
                  </a:cxnLst>
                  <a:rect l="0" t="0" r="r" b="b"/>
                  <a:pathLst>
                    <a:path w="29" h="30">
                      <a:moveTo>
                        <a:pt x="0" y="7"/>
                      </a:moveTo>
                      <a:cubicBezTo>
                        <a:pt x="1" y="7"/>
                        <a:pt x="29" y="0"/>
                        <a:pt x="29" y="0"/>
                      </a:cubicBezTo>
                      <a:cubicBezTo>
                        <a:pt x="29" y="27"/>
                        <a:pt x="29" y="27"/>
                        <a:pt x="29" y="27"/>
                      </a:cubicBezTo>
                      <a:cubicBezTo>
                        <a:pt x="15" y="30"/>
                        <a:pt x="15" y="30"/>
                        <a:pt x="15" y="30"/>
                      </a:cubicBezTo>
                      <a:lnTo>
                        <a:pt x="0" y="7"/>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39" name="Freeform 182"/>
                <p:cNvSpPr/>
                <p:nvPr/>
              </p:nvSpPr>
              <p:spPr bwMode="auto">
                <a:xfrm>
                  <a:off x="9289414" y="2304469"/>
                  <a:ext cx="45256" cy="102244"/>
                </a:xfrm>
                <a:custGeom>
                  <a:avLst/>
                  <a:gdLst>
                    <a:gd name="T0" fmla="*/ 0 w 27"/>
                    <a:gd name="T1" fmla="*/ 24 h 61"/>
                    <a:gd name="T2" fmla="*/ 27 w 27"/>
                    <a:gd name="T3" fmla="*/ 61 h 61"/>
                    <a:gd name="T4" fmla="*/ 27 w 27"/>
                    <a:gd name="T5" fmla="*/ 10 h 61"/>
                    <a:gd name="T6" fmla="*/ 7 w 27"/>
                    <a:gd name="T7" fmla="*/ 0 h 61"/>
                    <a:gd name="T8" fmla="*/ 0 w 27"/>
                    <a:gd name="T9" fmla="*/ 24 h 61"/>
                  </a:gdLst>
                  <a:ahLst/>
                  <a:cxnLst>
                    <a:cxn ang="0">
                      <a:pos x="T0" y="T1"/>
                    </a:cxn>
                    <a:cxn ang="0">
                      <a:pos x="T2" y="T3"/>
                    </a:cxn>
                    <a:cxn ang="0">
                      <a:pos x="T4" y="T5"/>
                    </a:cxn>
                    <a:cxn ang="0">
                      <a:pos x="T6" y="T7"/>
                    </a:cxn>
                    <a:cxn ang="0">
                      <a:pos x="T8" y="T9"/>
                    </a:cxn>
                  </a:cxnLst>
                  <a:rect l="0" t="0" r="r" b="b"/>
                  <a:pathLst>
                    <a:path w="27" h="61">
                      <a:moveTo>
                        <a:pt x="0" y="24"/>
                      </a:moveTo>
                      <a:lnTo>
                        <a:pt x="27" y="61"/>
                      </a:lnTo>
                      <a:lnTo>
                        <a:pt x="27" y="10"/>
                      </a:lnTo>
                      <a:lnTo>
                        <a:pt x="7" y="0"/>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183"/>
                <p:cNvSpPr/>
                <p:nvPr/>
              </p:nvSpPr>
              <p:spPr bwMode="auto">
                <a:xfrm>
                  <a:off x="9111745" y="2317877"/>
                  <a:ext cx="142471" cy="115653"/>
                </a:xfrm>
                <a:custGeom>
                  <a:avLst/>
                  <a:gdLst>
                    <a:gd name="T0" fmla="*/ 0 w 85"/>
                    <a:gd name="T1" fmla="*/ 24 h 69"/>
                    <a:gd name="T2" fmla="*/ 11 w 85"/>
                    <a:gd name="T3" fmla="*/ 0 h 69"/>
                    <a:gd name="T4" fmla="*/ 85 w 85"/>
                    <a:gd name="T5" fmla="*/ 23 h 69"/>
                    <a:gd name="T6" fmla="*/ 67 w 85"/>
                    <a:gd name="T7" fmla="*/ 69 h 69"/>
                    <a:gd name="T8" fmla="*/ 0 w 85"/>
                    <a:gd name="T9" fmla="*/ 24 h 69"/>
                  </a:gdLst>
                  <a:ahLst/>
                  <a:cxnLst>
                    <a:cxn ang="0">
                      <a:pos x="T0" y="T1"/>
                    </a:cxn>
                    <a:cxn ang="0">
                      <a:pos x="T2" y="T3"/>
                    </a:cxn>
                    <a:cxn ang="0">
                      <a:pos x="T4" y="T5"/>
                    </a:cxn>
                    <a:cxn ang="0">
                      <a:pos x="T6" y="T7"/>
                    </a:cxn>
                    <a:cxn ang="0">
                      <a:pos x="T8" y="T9"/>
                    </a:cxn>
                  </a:cxnLst>
                  <a:rect l="0" t="0" r="r" b="b"/>
                  <a:pathLst>
                    <a:path w="85" h="69">
                      <a:moveTo>
                        <a:pt x="0" y="24"/>
                      </a:moveTo>
                      <a:lnTo>
                        <a:pt x="11" y="0"/>
                      </a:lnTo>
                      <a:lnTo>
                        <a:pt x="85" y="23"/>
                      </a:lnTo>
                      <a:lnTo>
                        <a:pt x="67" y="69"/>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1" name="Freeform 184"/>
                <p:cNvSpPr/>
                <p:nvPr/>
              </p:nvSpPr>
              <p:spPr bwMode="auto">
                <a:xfrm>
                  <a:off x="8996093" y="2011147"/>
                  <a:ext cx="164260" cy="293322"/>
                </a:xfrm>
                <a:custGeom>
                  <a:avLst/>
                  <a:gdLst>
                    <a:gd name="T0" fmla="*/ 70 w 70"/>
                    <a:gd name="T1" fmla="*/ 17 h 125"/>
                    <a:gd name="T2" fmla="*/ 63 w 70"/>
                    <a:gd name="T3" fmla="*/ 10 h 125"/>
                    <a:gd name="T4" fmla="*/ 2 w 70"/>
                    <a:gd name="T5" fmla="*/ 56 h 125"/>
                    <a:gd name="T6" fmla="*/ 14 w 70"/>
                    <a:gd name="T7" fmla="*/ 105 h 125"/>
                    <a:gd name="T8" fmla="*/ 54 w 70"/>
                    <a:gd name="T9" fmla="*/ 125 h 125"/>
                    <a:gd name="T10" fmla="*/ 52 w 70"/>
                    <a:gd name="T11" fmla="*/ 109 h 125"/>
                    <a:gd name="T12" fmla="*/ 40 w 70"/>
                    <a:gd name="T13" fmla="*/ 97 h 125"/>
                    <a:gd name="T14" fmla="*/ 27 w 70"/>
                    <a:gd name="T15" fmla="*/ 93 h 125"/>
                    <a:gd name="T16" fmla="*/ 22 w 70"/>
                    <a:gd name="T17" fmla="*/ 79 h 125"/>
                    <a:gd name="T18" fmla="*/ 32 w 70"/>
                    <a:gd name="T19" fmla="*/ 75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9" y="0"/>
                        <a:pt x="4" y="31"/>
                        <a:pt x="2" y="56"/>
                      </a:cubicBezTo>
                      <a:cubicBezTo>
                        <a:pt x="0" y="73"/>
                        <a:pt x="1" y="97"/>
                        <a:pt x="14" y="105"/>
                      </a:cubicBezTo>
                      <a:cubicBezTo>
                        <a:pt x="27" y="114"/>
                        <a:pt x="54" y="125"/>
                        <a:pt x="54" y="125"/>
                      </a:cubicBezTo>
                      <a:cubicBezTo>
                        <a:pt x="54" y="125"/>
                        <a:pt x="53" y="110"/>
                        <a:pt x="52" y="109"/>
                      </a:cubicBezTo>
                      <a:cubicBezTo>
                        <a:pt x="52" y="107"/>
                        <a:pt x="40" y="97"/>
                        <a:pt x="40" y="97"/>
                      </a:cubicBezTo>
                      <a:cubicBezTo>
                        <a:pt x="40" y="97"/>
                        <a:pt x="33" y="97"/>
                        <a:pt x="27" y="93"/>
                      </a:cubicBezTo>
                      <a:cubicBezTo>
                        <a:pt x="20" y="88"/>
                        <a:pt x="19" y="85"/>
                        <a:pt x="22" y="79"/>
                      </a:cubicBezTo>
                      <a:cubicBezTo>
                        <a:pt x="25" y="74"/>
                        <a:pt x="28" y="74"/>
                        <a:pt x="32" y="75"/>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142" name="Freeform 185"/>
                <p:cNvSpPr/>
                <p:nvPr/>
              </p:nvSpPr>
              <p:spPr bwMode="auto">
                <a:xfrm>
                  <a:off x="9581060" y="1944102"/>
                  <a:ext cx="77102" cy="48608"/>
                </a:xfrm>
                <a:custGeom>
                  <a:avLst/>
                  <a:gdLst>
                    <a:gd name="T0" fmla="*/ 13 w 33"/>
                    <a:gd name="T1" fmla="*/ 0 h 21"/>
                    <a:gd name="T2" fmla="*/ 1 w 33"/>
                    <a:gd name="T3" fmla="*/ 4 h 21"/>
                    <a:gd name="T4" fmla="*/ 4 w 33"/>
                    <a:gd name="T5" fmla="*/ 15 h 21"/>
                    <a:gd name="T6" fmla="*/ 28 w 33"/>
                    <a:gd name="T7" fmla="*/ 18 h 21"/>
                    <a:gd name="T8" fmla="*/ 27 w 33"/>
                    <a:gd name="T9" fmla="*/ 7 h 21"/>
                    <a:gd name="T10" fmla="*/ 13 w 33"/>
                    <a:gd name="T11" fmla="*/ 0 h 21"/>
                  </a:gdLst>
                  <a:ahLst/>
                  <a:cxnLst>
                    <a:cxn ang="0">
                      <a:pos x="T0" y="T1"/>
                    </a:cxn>
                    <a:cxn ang="0">
                      <a:pos x="T2" y="T3"/>
                    </a:cxn>
                    <a:cxn ang="0">
                      <a:pos x="T4" y="T5"/>
                    </a:cxn>
                    <a:cxn ang="0">
                      <a:pos x="T6" y="T7"/>
                    </a:cxn>
                    <a:cxn ang="0">
                      <a:pos x="T8" y="T9"/>
                    </a:cxn>
                    <a:cxn ang="0">
                      <a:pos x="T10" y="T11"/>
                    </a:cxn>
                  </a:cxnLst>
                  <a:rect l="0" t="0" r="r" b="b"/>
                  <a:pathLst>
                    <a:path w="33" h="21">
                      <a:moveTo>
                        <a:pt x="13" y="0"/>
                      </a:moveTo>
                      <a:cubicBezTo>
                        <a:pt x="13" y="0"/>
                        <a:pt x="3" y="0"/>
                        <a:pt x="1" y="4"/>
                      </a:cubicBezTo>
                      <a:cubicBezTo>
                        <a:pt x="0" y="8"/>
                        <a:pt x="0" y="12"/>
                        <a:pt x="4" y="15"/>
                      </a:cubicBezTo>
                      <a:cubicBezTo>
                        <a:pt x="9" y="18"/>
                        <a:pt x="23" y="21"/>
                        <a:pt x="28" y="18"/>
                      </a:cubicBezTo>
                      <a:cubicBezTo>
                        <a:pt x="33" y="15"/>
                        <a:pt x="31" y="9"/>
                        <a:pt x="27" y="7"/>
                      </a:cubicBezTo>
                      <a:cubicBezTo>
                        <a:pt x="22" y="5"/>
                        <a:pt x="13" y="0"/>
                        <a:pt x="13"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6" name="Group 60"/>
              <p:cNvGrpSpPr/>
              <p:nvPr/>
            </p:nvGrpSpPr>
            <p:grpSpPr>
              <a:xfrm>
                <a:off x="10592965" y="4909162"/>
                <a:ext cx="1275529" cy="2269472"/>
                <a:chOff x="7237840" y="2815685"/>
                <a:chExt cx="1275529" cy="2269472"/>
              </a:xfrm>
            </p:grpSpPr>
            <p:sp>
              <p:nvSpPr>
                <p:cNvPr id="95" name="Freeform 196"/>
                <p:cNvSpPr/>
                <p:nvPr/>
              </p:nvSpPr>
              <p:spPr bwMode="auto">
                <a:xfrm>
                  <a:off x="7433947" y="3863263"/>
                  <a:ext cx="1079422" cy="1221894"/>
                </a:xfrm>
                <a:custGeom>
                  <a:avLst/>
                  <a:gdLst>
                    <a:gd name="T0" fmla="*/ 249 w 461"/>
                    <a:gd name="T1" fmla="*/ 25 h 521"/>
                    <a:gd name="T2" fmla="*/ 415 w 461"/>
                    <a:gd name="T3" fmla="*/ 108 h 521"/>
                    <a:gd name="T4" fmla="*/ 331 w 461"/>
                    <a:gd name="T5" fmla="*/ 266 h 521"/>
                    <a:gd name="T6" fmla="*/ 397 w 461"/>
                    <a:gd name="T7" fmla="*/ 292 h 521"/>
                    <a:gd name="T8" fmla="*/ 299 w 461"/>
                    <a:gd name="T9" fmla="*/ 291 h 521"/>
                    <a:gd name="T10" fmla="*/ 298 w 461"/>
                    <a:gd name="T11" fmla="*/ 288 h 521"/>
                    <a:gd name="T12" fmla="*/ 285 w 461"/>
                    <a:gd name="T13" fmla="*/ 290 h 521"/>
                    <a:gd name="T14" fmla="*/ 342 w 461"/>
                    <a:gd name="T15" fmla="*/ 97 h 521"/>
                    <a:gd name="T16" fmla="*/ 203 w 461"/>
                    <a:gd name="T17" fmla="*/ 109 h 521"/>
                    <a:gd name="T18" fmla="*/ 88 w 461"/>
                    <a:gd name="T19" fmla="*/ 452 h 521"/>
                    <a:gd name="T20" fmla="*/ 76 w 461"/>
                    <a:gd name="T21" fmla="*/ 462 h 521"/>
                    <a:gd name="T22" fmla="*/ 4 w 461"/>
                    <a:gd name="T23" fmla="*/ 518 h 521"/>
                    <a:gd name="T24" fmla="*/ 38 w 461"/>
                    <a:gd name="T25" fmla="*/ 440 h 521"/>
                    <a:gd name="T26" fmla="*/ 120 w 461"/>
                    <a:gd name="T27" fmla="*/ 17 h 521"/>
                    <a:gd name="T28" fmla="*/ 249 w 461"/>
                    <a:gd name="T29" fmla="*/ 2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5"/>
                      </a:moveTo>
                      <a:cubicBezTo>
                        <a:pt x="305" y="36"/>
                        <a:pt x="461" y="0"/>
                        <a:pt x="415" y="108"/>
                      </a:cubicBezTo>
                      <a:cubicBezTo>
                        <a:pt x="385" y="178"/>
                        <a:pt x="359" y="215"/>
                        <a:pt x="331" y="266"/>
                      </a:cubicBezTo>
                      <a:cubicBezTo>
                        <a:pt x="349" y="273"/>
                        <a:pt x="401" y="291"/>
                        <a:pt x="397" y="292"/>
                      </a:cubicBezTo>
                      <a:cubicBezTo>
                        <a:pt x="390" y="295"/>
                        <a:pt x="300" y="297"/>
                        <a:pt x="299" y="291"/>
                      </a:cubicBezTo>
                      <a:cubicBezTo>
                        <a:pt x="299" y="291"/>
                        <a:pt x="300" y="297"/>
                        <a:pt x="298" y="288"/>
                      </a:cubicBezTo>
                      <a:cubicBezTo>
                        <a:pt x="285" y="290"/>
                        <a:pt x="285" y="290"/>
                        <a:pt x="285" y="290"/>
                      </a:cubicBezTo>
                      <a:cubicBezTo>
                        <a:pt x="266" y="250"/>
                        <a:pt x="368" y="99"/>
                        <a:pt x="342" y="97"/>
                      </a:cubicBezTo>
                      <a:cubicBezTo>
                        <a:pt x="282" y="93"/>
                        <a:pt x="210" y="110"/>
                        <a:pt x="203" y="109"/>
                      </a:cubicBezTo>
                      <a:cubicBezTo>
                        <a:pt x="198" y="109"/>
                        <a:pt x="156" y="224"/>
                        <a:pt x="88" y="452"/>
                      </a:cubicBezTo>
                      <a:cubicBezTo>
                        <a:pt x="76" y="462"/>
                        <a:pt x="76" y="462"/>
                        <a:pt x="76" y="462"/>
                      </a:cubicBezTo>
                      <a:cubicBezTo>
                        <a:pt x="75" y="469"/>
                        <a:pt x="13" y="521"/>
                        <a:pt x="4" y="518"/>
                      </a:cubicBezTo>
                      <a:cubicBezTo>
                        <a:pt x="0" y="517"/>
                        <a:pt x="25" y="459"/>
                        <a:pt x="38" y="440"/>
                      </a:cubicBezTo>
                      <a:cubicBezTo>
                        <a:pt x="86" y="229"/>
                        <a:pt x="103" y="125"/>
                        <a:pt x="120" y="17"/>
                      </a:cubicBezTo>
                      <a:lnTo>
                        <a:pt x="249" y="2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6" name="Freeform 197"/>
                <p:cNvSpPr/>
                <p:nvPr/>
              </p:nvSpPr>
              <p:spPr bwMode="auto">
                <a:xfrm>
                  <a:off x="7707155" y="3915222"/>
                  <a:ext cx="338577" cy="82131"/>
                </a:xfrm>
                <a:custGeom>
                  <a:avLst/>
                  <a:gdLst>
                    <a:gd name="T0" fmla="*/ 2 w 144"/>
                    <a:gd name="T1" fmla="*/ 10 h 35"/>
                    <a:gd name="T2" fmla="*/ 87 w 144"/>
                    <a:gd name="T3" fmla="*/ 12 h 35"/>
                    <a:gd name="T4" fmla="*/ 142 w 144"/>
                    <a:gd name="T5" fmla="*/ 0 h 35"/>
                    <a:gd name="T6" fmla="*/ 140 w 144"/>
                    <a:gd name="T7" fmla="*/ 20 h 35"/>
                    <a:gd name="T8" fmla="*/ 74 w 144"/>
                    <a:gd name="T9" fmla="*/ 35 h 35"/>
                    <a:gd name="T10" fmla="*/ 0 w 144"/>
                    <a:gd name="T11" fmla="*/ 28 h 35"/>
                    <a:gd name="T12" fmla="*/ 2 w 144"/>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4" h="35">
                      <a:moveTo>
                        <a:pt x="2" y="10"/>
                      </a:moveTo>
                      <a:cubicBezTo>
                        <a:pt x="8" y="11"/>
                        <a:pt x="56" y="16"/>
                        <a:pt x="87" y="12"/>
                      </a:cubicBezTo>
                      <a:cubicBezTo>
                        <a:pt x="119" y="9"/>
                        <a:pt x="142" y="0"/>
                        <a:pt x="142" y="0"/>
                      </a:cubicBezTo>
                      <a:cubicBezTo>
                        <a:pt x="142" y="0"/>
                        <a:pt x="144" y="19"/>
                        <a:pt x="140" y="20"/>
                      </a:cubicBezTo>
                      <a:cubicBezTo>
                        <a:pt x="135" y="21"/>
                        <a:pt x="126" y="35"/>
                        <a:pt x="74" y="35"/>
                      </a:cubicBezTo>
                      <a:cubicBezTo>
                        <a:pt x="21" y="34"/>
                        <a:pt x="0" y="28"/>
                        <a:pt x="0" y="28"/>
                      </a:cubicBezTo>
                      <a:lnTo>
                        <a:pt x="2"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7" name="Freeform 198"/>
                <p:cNvSpPr/>
                <p:nvPr/>
              </p:nvSpPr>
              <p:spPr bwMode="auto">
                <a:xfrm>
                  <a:off x="7683689" y="3269915"/>
                  <a:ext cx="357015" cy="734142"/>
                </a:xfrm>
                <a:custGeom>
                  <a:avLst/>
                  <a:gdLst>
                    <a:gd name="T0" fmla="*/ 87 w 152"/>
                    <a:gd name="T1" fmla="*/ 0 h 313"/>
                    <a:gd name="T2" fmla="*/ 101 w 152"/>
                    <a:gd name="T3" fmla="*/ 17 h 313"/>
                    <a:gd name="T4" fmla="*/ 152 w 152"/>
                    <a:gd name="T5" fmla="*/ 280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9"/>
                        <a:pt x="101" y="17"/>
                        <a:pt x="101" y="17"/>
                      </a:cubicBezTo>
                      <a:cubicBezTo>
                        <a:pt x="148" y="25"/>
                        <a:pt x="148" y="236"/>
                        <a:pt x="152" y="280"/>
                      </a:cubicBezTo>
                      <a:cubicBezTo>
                        <a:pt x="141"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199"/>
                <p:cNvSpPr/>
                <p:nvPr/>
              </p:nvSpPr>
              <p:spPr bwMode="auto">
                <a:xfrm>
                  <a:off x="7718888" y="3258182"/>
                  <a:ext cx="194430" cy="50284"/>
                </a:xfrm>
                <a:custGeom>
                  <a:avLst/>
                  <a:gdLst>
                    <a:gd name="T0" fmla="*/ 4 w 116"/>
                    <a:gd name="T1" fmla="*/ 30 h 30"/>
                    <a:gd name="T2" fmla="*/ 0 w 116"/>
                    <a:gd name="T3" fmla="*/ 9 h 30"/>
                    <a:gd name="T4" fmla="*/ 104 w 116"/>
                    <a:gd name="T5" fmla="*/ 0 h 30"/>
                    <a:gd name="T6" fmla="*/ 116 w 116"/>
                    <a:gd name="T7" fmla="*/ 27 h 30"/>
                    <a:gd name="T8" fmla="*/ 4 w 116"/>
                    <a:gd name="T9" fmla="*/ 30 h 30"/>
                  </a:gdLst>
                  <a:ahLst/>
                  <a:cxnLst>
                    <a:cxn ang="0">
                      <a:pos x="T0" y="T1"/>
                    </a:cxn>
                    <a:cxn ang="0">
                      <a:pos x="T2" y="T3"/>
                    </a:cxn>
                    <a:cxn ang="0">
                      <a:pos x="T4" y="T5"/>
                    </a:cxn>
                    <a:cxn ang="0">
                      <a:pos x="T6" y="T7"/>
                    </a:cxn>
                    <a:cxn ang="0">
                      <a:pos x="T8" y="T9"/>
                    </a:cxn>
                  </a:cxnLst>
                  <a:rect l="0" t="0" r="r" b="b"/>
                  <a:pathLst>
                    <a:path w="116" h="30">
                      <a:moveTo>
                        <a:pt x="4" y="30"/>
                      </a:moveTo>
                      <a:lnTo>
                        <a:pt x="0" y="9"/>
                      </a:lnTo>
                      <a:lnTo>
                        <a:pt x="104" y="0"/>
                      </a:lnTo>
                      <a:lnTo>
                        <a:pt x="116" y="27"/>
                      </a:lnTo>
                      <a:lnTo>
                        <a:pt x="4" y="30"/>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Freeform 200"/>
                <p:cNvSpPr/>
                <p:nvPr/>
              </p:nvSpPr>
              <p:spPr bwMode="auto">
                <a:xfrm>
                  <a:off x="7564685" y="2976593"/>
                  <a:ext cx="336901" cy="368747"/>
                </a:xfrm>
                <a:custGeom>
                  <a:avLst/>
                  <a:gdLst>
                    <a:gd name="T0" fmla="*/ 20 w 144"/>
                    <a:gd name="T1" fmla="*/ 35 h 157"/>
                    <a:gd name="T2" fmla="*/ 76 w 144"/>
                    <a:gd name="T3" fmla="*/ 6 h 157"/>
                    <a:gd name="T4" fmla="*/ 89 w 144"/>
                    <a:gd name="T5" fmla="*/ 17 h 157"/>
                    <a:gd name="T6" fmla="*/ 116 w 144"/>
                    <a:gd name="T7" fmla="*/ 15 h 157"/>
                    <a:gd name="T8" fmla="*/ 119 w 144"/>
                    <a:gd name="T9" fmla="*/ 29 h 157"/>
                    <a:gd name="T10" fmla="*/ 139 w 144"/>
                    <a:gd name="T11" fmla="*/ 59 h 157"/>
                    <a:gd name="T12" fmla="*/ 125 w 144"/>
                    <a:gd name="T13" fmla="*/ 105 h 157"/>
                    <a:gd name="T14" fmla="*/ 138 w 144"/>
                    <a:gd name="T15" fmla="*/ 122 h 157"/>
                    <a:gd name="T16" fmla="*/ 138 w 144"/>
                    <a:gd name="T17" fmla="*/ 122 h 157"/>
                    <a:gd name="T18" fmla="*/ 134 w 144"/>
                    <a:gd name="T19" fmla="*/ 157 h 157"/>
                    <a:gd name="T20" fmla="*/ 69 w 144"/>
                    <a:gd name="T21" fmla="*/ 138 h 157"/>
                    <a:gd name="T22" fmla="*/ 67 w 144"/>
                    <a:gd name="T23" fmla="*/ 121 h 157"/>
                    <a:gd name="T24" fmla="*/ 59 w 144"/>
                    <a:gd name="T25" fmla="*/ 112 h 157"/>
                    <a:gd name="T26" fmla="*/ 20 w 144"/>
                    <a:gd name="T27" fmla="*/ 3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57">
                      <a:moveTo>
                        <a:pt x="20" y="35"/>
                      </a:moveTo>
                      <a:cubicBezTo>
                        <a:pt x="37" y="5"/>
                        <a:pt x="44" y="0"/>
                        <a:pt x="76" y="6"/>
                      </a:cubicBezTo>
                      <a:cubicBezTo>
                        <a:pt x="78" y="6"/>
                        <a:pt x="87" y="17"/>
                        <a:pt x="89" y="17"/>
                      </a:cubicBezTo>
                      <a:cubicBezTo>
                        <a:pt x="96" y="17"/>
                        <a:pt x="104" y="16"/>
                        <a:pt x="116" y="15"/>
                      </a:cubicBezTo>
                      <a:cubicBezTo>
                        <a:pt x="119" y="29"/>
                        <a:pt x="119" y="29"/>
                        <a:pt x="119" y="29"/>
                      </a:cubicBezTo>
                      <a:cubicBezTo>
                        <a:pt x="119" y="29"/>
                        <a:pt x="135" y="51"/>
                        <a:pt x="139" y="59"/>
                      </a:cubicBezTo>
                      <a:cubicBezTo>
                        <a:pt x="144" y="68"/>
                        <a:pt x="123" y="96"/>
                        <a:pt x="125" y="105"/>
                      </a:cubicBezTo>
                      <a:cubicBezTo>
                        <a:pt x="127" y="114"/>
                        <a:pt x="135" y="118"/>
                        <a:pt x="138" y="122"/>
                      </a:cubicBezTo>
                      <a:cubicBezTo>
                        <a:pt x="138" y="122"/>
                        <a:pt x="138" y="122"/>
                        <a:pt x="138" y="122"/>
                      </a:cubicBezTo>
                      <a:cubicBezTo>
                        <a:pt x="134" y="157"/>
                        <a:pt x="134" y="157"/>
                        <a:pt x="134" y="157"/>
                      </a:cubicBezTo>
                      <a:cubicBezTo>
                        <a:pt x="134" y="157"/>
                        <a:pt x="66" y="142"/>
                        <a:pt x="69" y="138"/>
                      </a:cubicBezTo>
                      <a:cubicBezTo>
                        <a:pt x="71" y="135"/>
                        <a:pt x="67" y="121"/>
                        <a:pt x="67" y="121"/>
                      </a:cubicBezTo>
                      <a:cubicBezTo>
                        <a:pt x="62" y="113"/>
                        <a:pt x="62" y="112"/>
                        <a:pt x="59"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Freeform 201"/>
                <p:cNvSpPr/>
                <p:nvPr/>
              </p:nvSpPr>
              <p:spPr bwMode="auto">
                <a:xfrm>
                  <a:off x="7678661" y="3115712"/>
                  <a:ext cx="222925" cy="217896"/>
                </a:xfrm>
                <a:custGeom>
                  <a:avLst/>
                  <a:gdLst>
                    <a:gd name="T0" fmla="*/ 90 w 95"/>
                    <a:gd name="T1" fmla="*/ 0 h 93"/>
                    <a:gd name="T2" fmla="*/ 76 w 95"/>
                    <a:gd name="T3" fmla="*/ 46 h 93"/>
                    <a:gd name="T4" fmla="*/ 89 w 95"/>
                    <a:gd name="T5" fmla="*/ 63 h 93"/>
                    <a:gd name="T6" fmla="*/ 89 w 95"/>
                    <a:gd name="T7" fmla="*/ 63 h 93"/>
                    <a:gd name="T8" fmla="*/ 86 w 95"/>
                    <a:gd name="T9" fmla="*/ 89 h 93"/>
                    <a:gd name="T10" fmla="*/ 59 w 95"/>
                    <a:gd name="T11" fmla="*/ 92 h 93"/>
                    <a:gd name="T12" fmla="*/ 58 w 95"/>
                    <a:gd name="T13" fmla="*/ 92 h 93"/>
                    <a:gd name="T14" fmla="*/ 20 w 95"/>
                    <a:gd name="T15" fmla="*/ 75 h 93"/>
                    <a:gd name="T16" fmla="*/ 19 w 95"/>
                    <a:gd name="T17" fmla="*/ 65 h 93"/>
                    <a:gd name="T18" fmla="*/ 11 w 95"/>
                    <a:gd name="T19" fmla="*/ 54 h 93"/>
                    <a:gd name="T20" fmla="*/ 14 w 95"/>
                    <a:gd name="T21" fmla="*/ 46 h 93"/>
                    <a:gd name="T22" fmla="*/ 0 w 95"/>
                    <a:gd name="T23" fmla="*/ 29 h 93"/>
                    <a:gd name="T24" fmla="*/ 6 w 95"/>
                    <a:gd name="T25" fmla="*/ 24 h 93"/>
                    <a:gd name="T26" fmla="*/ 20 w 95"/>
                    <a:gd name="T27" fmla="*/ 33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cubicBezTo>
                        <a:pt x="95" y="9"/>
                        <a:pt x="74" y="37"/>
                        <a:pt x="76" y="46"/>
                      </a:cubicBezTo>
                      <a:cubicBezTo>
                        <a:pt x="78" y="55"/>
                        <a:pt x="86" y="59"/>
                        <a:pt x="89" y="63"/>
                      </a:cubicBezTo>
                      <a:cubicBezTo>
                        <a:pt x="89" y="63"/>
                        <a:pt x="89" y="63"/>
                        <a:pt x="89" y="63"/>
                      </a:cubicBezTo>
                      <a:cubicBezTo>
                        <a:pt x="86" y="89"/>
                        <a:pt x="86" y="89"/>
                        <a:pt x="86" y="89"/>
                      </a:cubicBezTo>
                      <a:cubicBezTo>
                        <a:pt x="75" y="92"/>
                        <a:pt x="64" y="93"/>
                        <a:pt x="59" y="92"/>
                      </a:cubicBezTo>
                      <a:cubicBezTo>
                        <a:pt x="58" y="92"/>
                        <a:pt x="58" y="92"/>
                        <a:pt x="58" y="92"/>
                      </a:cubicBezTo>
                      <a:cubicBezTo>
                        <a:pt x="51" y="90"/>
                        <a:pt x="33" y="82"/>
                        <a:pt x="20" y="75"/>
                      </a:cubicBezTo>
                      <a:cubicBezTo>
                        <a:pt x="20" y="71"/>
                        <a:pt x="19" y="65"/>
                        <a:pt x="19" y="65"/>
                      </a:cubicBezTo>
                      <a:cubicBezTo>
                        <a:pt x="17" y="63"/>
                        <a:pt x="16" y="55"/>
                        <a:pt x="11" y="54"/>
                      </a:cubicBezTo>
                      <a:cubicBezTo>
                        <a:pt x="12" y="50"/>
                        <a:pt x="13" y="48"/>
                        <a:pt x="14" y="46"/>
                      </a:cubicBezTo>
                      <a:cubicBezTo>
                        <a:pt x="14" y="44"/>
                        <a:pt x="0" y="29"/>
                        <a:pt x="0" y="29"/>
                      </a:cubicBezTo>
                      <a:cubicBezTo>
                        <a:pt x="0" y="29"/>
                        <a:pt x="6" y="29"/>
                        <a:pt x="6" y="24"/>
                      </a:cubicBezTo>
                      <a:cubicBezTo>
                        <a:pt x="10" y="27"/>
                        <a:pt x="16" y="32"/>
                        <a:pt x="20" y="33"/>
                      </a:cubicBezTo>
                      <a:cubicBezTo>
                        <a:pt x="45" y="36"/>
                        <a:pt x="76" y="3"/>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Freeform 202"/>
                <p:cNvSpPr/>
                <p:nvPr/>
              </p:nvSpPr>
              <p:spPr bwMode="auto">
                <a:xfrm>
                  <a:off x="7764143" y="3293381"/>
                  <a:ext cx="97215" cy="68722"/>
                </a:xfrm>
                <a:custGeom>
                  <a:avLst/>
                  <a:gdLst>
                    <a:gd name="T0" fmla="*/ 0 w 42"/>
                    <a:gd name="T1" fmla="*/ 21 h 29"/>
                    <a:gd name="T2" fmla="*/ 9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7"/>
                        <a:pt x="9" y="0"/>
                      </a:cubicBezTo>
                      <a:cubicBezTo>
                        <a:pt x="17" y="3"/>
                        <a:pt x="32" y="7"/>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2" name="Freeform 203"/>
                <p:cNvSpPr/>
                <p:nvPr/>
              </p:nvSpPr>
              <p:spPr bwMode="auto">
                <a:xfrm>
                  <a:off x="7589826" y="3310142"/>
                  <a:ext cx="253095" cy="765989"/>
                </a:xfrm>
                <a:custGeom>
                  <a:avLst/>
                  <a:gdLst>
                    <a:gd name="T0" fmla="*/ 83 w 108"/>
                    <a:gd name="T1" fmla="*/ 9 h 327"/>
                    <a:gd name="T2" fmla="*/ 57 w 108"/>
                    <a:gd name="T3" fmla="*/ 327 h 327"/>
                    <a:gd name="T4" fmla="*/ 0 w 108"/>
                    <a:gd name="T5" fmla="*/ 305 h 327"/>
                    <a:gd name="T6" fmla="*/ 24 w 108"/>
                    <a:gd name="T7" fmla="*/ 75 h 327"/>
                    <a:gd name="T8" fmla="*/ 44 w 108"/>
                    <a:gd name="T9" fmla="*/ 1 h 327"/>
                    <a:gd name="T10" fmla="*/ 47 w 108"/>
                    <a:gd name="T11" fmla="*/ 0 h 327"/>
                    <a:gd name="T12" fmla="*/ 83 w 108"/>
                    <a:gd name="T13" fmla="*/ 9 h 327"/>
                  </a:gdLst>
                  <a:ahLst/>
                  <a:cxnLst>
                    <a:cxn ang="0">
                      <a:pos x="T0" y="T1"/>
                    </a:cxn>
                    <a:cxn ang="0">
                      <a:pos x="T2" y="T3"/>
                    </a:cxn>
                    <a:cxn ang="0">
                      <a:pos x="T4" y="T5"/>
                    </a:cxn>
                    <a:cxn ang="0">
                      <a:pos x="T6" y="T7"/>
                    </a:cxn>
                    <a:cxn ang="0">
                      <a:pos x="T8" y="T9"/>
                    </a:cxn>
                    <a:cxn ang="0">
                      <a:pos x="T10" y="T11"/>
                    </a:cxn>
                    <a:cxn ang="0">
                      <a:pos x="T12" y="T13"/>
                    </a:cxn>
                  </a:cxnLst>
                  <a:rect l="0" t="0" r="r" b="b"/>
                  <a:pathLst>
                    <a:path w="108" h="327">
                      <a:moveTo>
                        <a:pt x="83" y="9"/>
                      </a:moveTo>
                      <a:cubicBezTo>
                        <a:pt x="108" y="15"/>
                        <a:pt x="57" y="327"/>
                        <a:pt x="57" y="327"/>
                      </a:cubicBezTo>
                      <a:cubicBezTo>
                        <a:pt x="52" y="321"/>
                        <a:pt x="22" y="318"/>
                        <a:pt x="0" y="305"/>
                      </a:cubicBezTo>
                      <a:cubicBezTo>
                        <a:pt x="24" y="75"/>
                        <a:pt x="24" y="75"/>
                        <a:pt x="24" y="75"/>
                      </a:cubicBezTo>
                      <a:cubicBezTo>
                        <a:pt x="44" y="1"/>
                        <a:pt x="44" y="1"/>
                        <a:pt x="44" y="1"/>
                      </a:cubicBezTo>
                      <a:cubicBezTo>
                        <a:pt x="45" y="1"/>
                        <a:pt x="46" y="1"/>
                        <a:pt x="47" y="0"/>
                      </a:cubicBezTo>
                      <a:lnTo>
                        <a:pt x="83" y="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3" name="Freeform 204"/>
                <p:cNvSpPr/>
                <p:nvPr/>
              </p:nvSpPr>
              <p:spPr bwMode="auto">
                <a:xfrm>
                  <a:off x="7237840" y="2815685"/>
                  <a:ext cx="145823" cy="160908"/>
                </a:xfrm>
                <a:custGeom>
                  <a:avLst/>
                  <a:gdLst>
                    <a:gd name="T0" fmla="*/ 40 w 62"/>
                    <a:gd name="T1" fmla="*/ 69 h 69"/>
                    <a:gd name="T2" fmla="*/ 50 w 62"/>
                    <a:gd name="T3" fmla="*/ 51 h 69"/>
                    <a:gd name="T4" fmla="*/ 52 w 62"/>
                    <a:gd name="T5" fmla="*/ 36 h 69"/>
                    <a:gd name="T6" fmla="*/ 60 w 62"/>
                    <a:gd name="T7" fmla="*/ 28 h 69"/>
                    <a:gd name="T8" fmla="*/ 54 w 62"/>
                    <a:gd name="T9" fmla="*/ 12 h 69"/>
                    <a:gd name="T10" fmla="*/ 49 w 62"/>
                    <a:gd name="T11" fmla="*/ 10 h 69"/>
                    <a:gd name="T12" fmla="*/ 43 w 62"/>
                    <a:gd name="T13" fmla="*/ 3 h 69"/>
                    <a:gd name="T14" fmla="*/ 35 w 62"/>
                    <a:gd name="T15" fmla="*/ 3 h 69"/>
                    <a:gd name="T16" fmla="*/ 27 w 62"/>
                    <a:gd name="T17" fmla="*/ 1 h 69"/>
                    <a:gd name="T18" fmla="*/ 5 w 62"/>
                    <a:gd name="T19" fmla="*/ 11 h 69"/>
                    <a:gd name="T20" fmla="*/ 4 w 62"/>
                    <a:gd name="T21" fmla="*/ 36 h 69"/>
                    <a:gd name="T22" fmla="*/ 16 w 62"/>
                    <a:gd name="T23" fmla="*/ 60 h 69"/>
                    <a:gd name="T24" fmla="*/ 40 w 62"/>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9">
                      <a:moveTo>
                        <a:pt x="40" y="69"/>
                      </a:moveTo>
                      <a:cubicBezTo>
                        <a:pt x="42" y="64"/>
                        <a:pt x="46" y="60"/>
                        <a:pt x="50" y="51"/>
                      </a:cubicBezTo>
                      <a:cubicBezTo>
                        <a:pt x="51" y="47"/>
                        <a:pt x="52" y="41"/>
                        <a:pt x="52" y="36"/>
                      </a:cubicBezTo>
                      <a:cubicBezTo>
                        <a:pt x="55" y="35"/>
                        <a:pt x="58" y="31"/>
                        <a:pt x="60" y="28"/>
                      </a:cubicBezTo>
                      <a:cubicBezTo>
                        <a:pt x="62" y="24"/>
                        <a:pt x="57" y="14"/>
                        <a:pt x="54" y="12"/>
                      </a:cubicBezTo>
                      <a:cubicBezTo>
                        <a:pt x="53" y="11"/>
                        <a:pt x="51" y="10"/>
                        <a:pt x="49" y="10"/>
                      </a:cubicBezTo>
                      <a:cubicBezTo>
                        <a:pt x="47" y="7"/>
                        <a:pt x="45" y="5"/>
                        <a:pt x="43" y="3"/>
                      </a:cubicBezTo>
                      <a:cubicBezTo>
                        <a:pt x="42" y="2"/>
                        <a:pt x="38" y="3"/>
                        <a:pt x="35" y="3"/>
                      </a:cubicBezTo>
                      <a:cubicBezTo>
                        <a:pt x="33" y="0"/>
                        <a:pt x="31" y="0"/>
                        <a:pt x="27" y="1"/>
                      </a:cubicBezTo>
                      <a:cubicBezTo>
                        <a:pt x="21" y="2"/>
                        <a:pt x="9" y="6"/>
                        <a:pt x="5" y="11"/>
                      </a:cubicBezTo>
                      <a:cubicBezTo>
                        <a:pt x="0" y="17"/>
                        <a:pt x="1" y="28"/>
                        <a:pt x="4" y="36"/>
                      </a:cubicBezTo>
                      <a:cubicBezTo>
                        <a:pt x="7" y="44"/>
                        <a:pt x="11" y="56"/>
                        <a:pt x="16" y="60"/>
                      </a:cubicBezTo>
                      <a:cubicBezTo>
                        <a:pt x="21" y="65"/>
                        <a:pt x="40" y="69"/>
                        <a:pt x="40"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4" name="Freeform 205"/>
                <p:cNvSpPr/>
                <p:nvPr/>
              </p:nvSpPr>
              <p:spPr bwMode="auto">
                <a:xfrm>
                  <a:off x="7269687" y="2938043"/>
                  <a:ext cx="100567" cy="58665"/>
                </a:xfrm>
                <a:custGeom>
                  <a:avLst/>
                  <a:gdLst>
                    <a:gd name="T0" fmla="*/ 42 w 43"/>
                    <a:gd name="T1" fmla="*/ 14 h 25"/>
                    <a:gd name="T2" fmla="*/ 43 w 43"/>
                    <a:gd name="T3" fmla="*/ 10 h 25"/>
                    <a:gd name="T4" fmla="*/ 41 w 43"/>
                    <a:gd name="T5" fmla="*/ 0 h 25"/>
                    <a:gd name="T6" fmla="*/ 1 w 43"/>
                    <a:gd name="T7" fmla="*/ 9 h 25"/>
                    <a:gd name="T8" fmla="*/ 5 w 43"/>
                    <a:gd name="T9" fmla="*/ 25 h 25"/>
                    <a:gd name="T10" fmla="*/ 42 w 43"/>
                    <a:gd name="T11" fmla="*/ 14 h 25"/>
                  </a:gdLst>
                  <a:ahLst/>
                  <a:cxnLst>
                    <a:cxn ang="0">
                      <a:pos x="T0" y="T1"/>
                    </a:cxn>
                    <a:cxn ang="0">
                      <a:pos x="T2" y="T3"/>
                    </a:cxn>
                    <a:cxn ang="0">
                      <a:pos x="T4" y="T5"/>
                    </a:cxn>
                    <a:cxn ang="0">
                      <a:pos x="T6" y="T7"/>
                    </a:cxn>
                    <a:cxn ang="0">
                      <a:pos x="T8" y="T9"/>
                    </a:cxn>
                    <a:cxn ang="0">
                      <a:pos x="T10" y="T11"/>
                    </a:cxn>
                  </a:cxnLst>
                  <a:rect l="0" t="0" r="r" b="b"/>
                  <a:pathLst>
                    <a:path w="43" h="25">
                      <a:moveTo>
                        <a:pt x="42" y="14"/>
                      </a:moveTo>
                      <a:cubicBezTo>
                        <a:pt x="42" y="13"/>
                        <a:pt x="43" y="10"/>
                        <a:pt x="43" y="10"/>
                      </a:cubicBezTo>
                      <a:cubicBezTo>
                        <a:pt x="41" y="0"/>
                        <a:pt x="41" y="0"/>
                        <a:pt x="41" y="0"/>
                      </a:cubicBezTo>
                      <a:cubicBezTo>
                        <a:pt x="41" y="0"/>
                        <a:pt x="0" y="10"/>
                        <a:pt x="1" y="9"/>
                      </a:cubicBezTo>
                      <a:cubicBezTo>
                        <a:pt x="2" y="9"/>
                        <a:pt x="5" y="25"/>
                        <a:pt x="5" y="25"/>
                      </a:cubicBez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5" name="Freeform 206"/>
                <p:cNvSpPr/>
                <p:nvPr/>
              </p:nvSpPr>
              <p:spPr bwMode="auto">
                <a:xfrm>
                  <a:off x="7269687" y="2953127"/>
                  <a:ext cx="476019" cy="556473"/>
                </a:xfrm>
                <a:custGeom>
                  <a:avLst/>
                  <a:gdLst>
                    <a:gd name="T0" fmla="*/ 203 w 203"/>
                    <a:gd name="T1" fmla="*/ 237 h 237"/>
                    <a:gd name="T2" fmla="*/ 0 w 203"/>
                    <a:gd name="T3" fmla="*/ 10 h 237"/>
                    <a:gd name="T4" fmla="*/ 44 w 203"/>
                    <a:gd name="T5" fmla="*/ 0 h 237"/>
                    <a:gd name="T6" fmla="*/ 195 w 203"/>
                    <a:gd name="T7" fmla="*/ 162 h 237"/>
                    <a:gd name="T8" fmla="*/ 203 w 203"/>
                    <a:gd name="T9" fmla="*/ 237 h 237"/>
                  </a:gdLst>
                  <a:ahLst/>
                  <a:cxnLst>
                    <a:cxn ang="0">
                      <a:pos x="T0" y="T1"/>
                    </a:cxn>
                    <a:cxn ang="0">
                      <a:pos x="T2" y="T3"/>
                    </a:cxn>
                    <a:cxn ang="0">
                      <a:pos x="T4" y="T5"/>
                    </a:cxn>
                    <a:cxn ang="0">
                      <a:pos x="T6" y="T7"/>
                    </a:cxn>
                    <a:cxn ang="0">
                      <a:pos x="T8" y="T9"/>
                    </a:cxn>
                  </a:cxnLst>
                  <a:rect l="0" t="0" r="r" b="b"/>
                  <a:pathLst>
                    <a:path w="203" h="237">
                      <a:moveTo>
                        <a:pt x="203" y="237"/>
                      </a:moveTo>
                      <a:cubicBezTo>
                        <a:pt x="148" y="222"/>
                        <a:pt x="21" y="165"/>
                        <a:pt x="0" y="10"/>
                      </a:cubicBezTo>
                      <a:cubicBezTo>
                        <a:pt x="16" y="9"/>
                        <a:pt x="29" y="3"/>
                        <a:pt x="44" y="0"/>
                      </a:cubicBezTo>
                      <a:cubicBezTo>
                        <a:pt x="66" y="114"/>
                        <a:pt x="132" y="170"/>
                        <a:pt x="195" y="162"/>
                      </a:cubicBezTo>
                      <a:lnTo>
                        <a:pt x="203" y="237"/>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6" name="Freeform 207"/>
                <p:cNvSpPr/>
                <p:nvPr/>
              </p:nvSpPr>
              <p:spPr bwMode="auto">
                <a:xfrm>
                  <a:off x="7707155" y="3303438"/>
                  <a:ext cx="110624" cy="452553"/>
                </a:xfrm>
                <a:custGeom>
                  <a:avLst/>
                  <a:gdLst>
                    <a:gd name="T0" fmla="*/ 33 w 47"/>
                    <a:gd name="T1" fmla="*/ 12 h 193"/>
                    <a:gd name="T2" fmla="*/ 27 w 47"/>
                    <a:gd name="T3" fmla="*/ 193 h 193"/>
                    <a:gd name="T4" fmla="*/ 10 w 47"/>
                    <a:gd name="T5" fmla="*/ 69 h 193"/>
                    <a:gd name="T6" fmla="*/ 31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1" y="64"/>
                        <a:pt x="31" y="64"/>
                        <a:pt x="31" y="64"/>
                      </a:cubicBezTo>
                      <a:cubicBezTo>
                        <a:pt x="0" y="53"/>
                        <a:pt x="0" y="53"/>
                        <a:pt x="0" y="53"/>
                      </a:cubicBezTo>
                      <a:cubicBezTo>
                        <a:pt x="8" y="0"/>
                        <a:pt x="8" y="0"/>
                        <a:pt x="8" y="0"/>
                      </a:cubicBezTo>
                      <a:lnTo>
                        <a:pt x="33" y="1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7" name="Freeform 208"/>
                <p:cNvSpPr/>
                <p:nvPr/>
              </p:nvSpPr>
              <p:spPr bwMode="auto">
                <a:xfrm>
                  <a:off x="8169764" y="2822390"/>
                  <a:ext cx="140794" cy="170965"/>
                </a:xfrm>
                <a:custGeom>
                  <a:avLst/>
                  <a:gdLst>
                    <a:gd name="T0" fmla="*/ 53 w 60"/>
                    <a:gd name="T1" fmla="*/ 17 h 73"/>
                    <a:gd name="T2" fmla="*/ 51 w 60"/>
                    <a:gd name="T3" fmla="*/ 15 h 73"/>
                    <a:gd name="T4" fmla="*/ 51 w 60"/>
                    <a:gd name="T5" fmla="*/ 15 h 73"/>
                    <a:gd name="T6" fmla="*/ 24 w 60"/>
                    <a:gd name="T7" fmla="*/ 5 h 73"/>
                    <a:gd name="T8" fmla="*/ 9 w 60"/>
                    <a:gd name="T9" fmla="*/ 15 h 73"/>
                    <a:gd name="T10" fmla="*/ 5 w 60"/>
                    <a:gd name="T11" fmla="*/ 22 h 73"/>
                    <a:gd name="T12" fmla="*/ 5 w 60"/>
                    <a:gd name="T13" fmla="*/ 33 h 73"/>
                    <a:gd name="T14" fmla="*/ 1 w 60"/>
                    <a:gd name="T15" fmla="*/ 36 h 73"/>
                    <a:gd name="T16" fmla="*/ 4 w 60"/>
                    <a:gd name="T17" fmla="*/ 47 h 73"/>
                    <a:gd name="T18" fmla="*/ 16 w 60"/>
                    <a:gd name="T19" fmla="*/ 51 h 73"/>
                    <a:gd name="T20" fmla="*/ 23 w 60"/>
                    <a:gd name="T21" fmla="*/ 66 h 73"/>
                    <a:gd name="T22" fmla="*/ 56 w 60"/>
                    <a:gd name="T23" fmla="*/ 72 h 73"/>
                    <a:gd name="T24" fmla="*/ 60 w 60"/>
                    <a:gd name="T25" fmla="*/ 46 h 73"/>
                    <a:gd name="T26" fmla="*/ 53 w 60"/>
                    <a:gd name="T2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3">
                      <a:moveTo>
                        <a:pt x="53" y="17"/>
                      </a:moveTo>
                      <a:cubicBezTo>
                        <a:pt x="52" y="16"/>
                        <a:pt x="51" y="15"/>
                        <a:pt x="51" y="15"/>
                      </a:cubicBezTo>
                      <a:cubicBezTo>
                        <a:pt x="51" y="15"/>
                        <a:pt x="51" y="15"/>
                        <a:pt x="51" y="15"/>
                      </a:cubicBezTo>
                      <a:cubicBezTo>
                        <a:pt x="51" y="6"/>
                        <a:pt x="37" y="0"/>
                        <a:pt x="24" y="5"/>
                      </a:cubicBezTo>
                      <a:cubicBezTo>
                        <a:pt x="16" y="8"/>
                        <a:pt x="11" y="10"/>
                        <a:pt x="9" y="15"/>
                      </a:cubicBezTo>
                      <a:cubicBezTo>
                        <a:pt x="8" y="17"/>
                        <a:pt x="6" y="19"/>
                        <a:pt x="5" y="22"/>
                      </a:cubicBezTo>
                      <a:cubicBezTo>
                        <a:pt x="4" y="25"/>
                        <a:pt x="4" y="29"/>
                        <a:pt x="5" y="33"/>
                      </a:cubicBezTo>
                      <a:cubicBezTo>
                        <a:pt x="3" y="34"/>
                        <a:pt x="2" y="35"/>
                        <a:pt x="1" y="36"/>
                      </a:cubicBezTo>
                      <a:cubicBezTo>
                        <a:pt x="0" y="40"/>
                        <a:pt x="0" y="43"/>
                        <a:pt x="4" y="47"/>
                      </a:cubicBezTo>
                      <a:cubicBezTo>
                        <a:pt x="7" y="48"/>
                        <a:pt x="11" y="50"/>
                        <a:pt x="16" y="51"/>
                      </a:cubicBezTo>
                      <a:cubicBezTo>
                        <a:pt x="20" y="55"/>
                        <a:pt x="23" y="60"/>
                        <a:pt x="23" y="66"/>
                      </a:cubicBezTo>
                      <a:cubicBezTo>
                        <a:pt x="24" y="73"/>
                        <a:pt x="56" y="72"/>
                        <a:pt x="56" y="72"/>
                      </a:cubicBezTo>
                      <a:cubicBezTo>
                        <a:pt x="56" y="66"/>
                        <a:pt x="60" y="55"/>
                        <a:pt x="60" y="46"/>
                      </a:cubicBezTo>
                      <a:cubicBezTo>
                        <a:pt x="60" y="36"/>
                        <a:pt x="53" y="21"/>
                        <a:pt x="53" y="17"/>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8" name="Freeform 209"/>
                <p:cNvSpPr/>
                <p:nvPr/>
              </p:nvSpPr>
              <p:spPr bwMode="auto">
                <a:xfrm>
                  <a:off x="8218372" y="2969889"/>
                  <a:ext cx="92187" cy="50284"/>
                </a:xfrm>
                <a:custGeom>
                  <a:avLst/>
                  <a:gdLst>
                    <a:gd name="T0" fmla="*/ 0 w 55"/>
                    <a:gd name="T1" fmla="*/ 28 h 30"/>
                    <a:gd name="T2" fmla="*/ 0 w 55"/>
                    <a:gd name="T3" fmla="*/ 0 h 30"/>
                    <a:gd name="T4" fmla="*/ 55 w 55"/>
                    <a:gd name="T5" fmla="*/ 4 h 30"/>
                    <a:gd name="T6" fmla="*/ 50 w 55"/>
                    <a:gd name="T7" fmla="*/ 30 h 30"/>
                    <a:gd name="T8" fmla="*/ 0 w 55"/>
                    <a:gd name="T9" fmla="*/ 28 h 30"/>
                  </a:gdLst>
                  <a:ahLst/>
                  <a:cxnLst>
                    <a:cxn ang="0">
                      <a:pos x="T0" y="T1"/>
                    </a:cxn>
                    <a:cxn ang="0">
                      <a:pos x="T2" y="T3"/>
                    </a:cxn>
                    <a:cxn ang="0">
                      <a:pos x="T4" y="T5"/>
                    </a:cxn>
                    <a:cxn ang="0">
                      <a:pos x="T6" y="T7"/>
                    </a:cxn>
                    <a:cxn ang="0">
                      <a:pos x="T8" y="T9"/>
                    </a:cxn>
                  </a:cxnLst>
                  <a:rect l="0" t="0" r="r" b="b"/>
                  <a:pathLst>
                    <a:path w="55" h="30">
                      <a:moveTo>
                        <a:pt x="0" y="28"/>
                      </a:moveTo>
                      <a:lnTo>
                        <a:pt x="0" y="0"/>
                      </a:lnTo>
                      <a:lnTo>
                        <a:pt x="55" y="4"/>
                      </a:lnTo>
                      <a:lnTo>
                        <a:pt x="5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210"/>
                <p:cNvSpPr/>
                <p:nvPr/>
              </p:nvSpPr>
              <p:spPr bwMode="auto">
                <a:xfrm>
                  <a:off x="7904937" y="2979945"/>
                  <a:ext cx="407298" cy="963771"/>
                </a:xfrm>
                <a:custGeom>
                  <a:avLst/>
                  <a:gdLst>
                    <a:gd name="T0" fmla="*/ 0 w 174"/>
                    <a:gd name="T1" fmla="*/ 133 h 411"/>
                    <a:gd name="T2" fmla="*/ 133 w 174"/>
                    <a:gd name="T3" fmla="*/ 0 h 411"/>
                    <a:gd name="T4" fmla="*/ 174 w 174"/>
                    <a:gd name="T5" fmla="*/ 4 h 411"/>
                    <a:gd name="T6" fmla="*/ 55 w 174"/>
                    <a:gd name="T7" fmla="*/ 210 h 411"/>
                    <a:gd name="T8" fmla="*/ 99 w 174"/>
                    <a:gd name="T9" fmla="*/ 407 h 411"/>
                    <a:gd name="T10" fmla="*/ 57 w 174"/>
                    <a:gd name="T11" fmla="*/ 411 h 411"/>
                    <a:gd name="T12" fmla="*/ 0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0" y="133"/>
                      </a:moveTo>
                      <a:cubicBezTo>
                        <a:pt x="43" y="125"/>
                        <a:pt x="106" y="169"/>
                        <a:pt x="133" y="0"/>
                      </a:cubicBezTo>
                      <a:cubicBezTo>
                        <a:pt x="174" y="4"/>
                        <a:pt x="174" y="4"/>
                        <a:pt x="174" y="4"/>
                      </a:cubicBezTo>
                      <a:cubicBezTo>
                        <a:pt x="157" y="177"/>
                        <a:pt x="120" y="180"/>
                        <a:pt x="55" y="210"/>
                      </a:cubicBezTo>
                      <a:cubicBezTo>
                        <a:pt x="99" y="407"/>
                        <a:pt x="99" y="407"/>
                        <a:pt x="99" y="407"/>
                      </a:cubicBezTo>
                      <a:cubicBezTo>
                        <a:pt x="57" y="411"/>
                        <a:pt x="57" y="411"/>
                        <a:pt x="57" y="411"/>
                      </a:cubicBezTo>
                      <a:lnTo>
                        <a:pt x="0" y="13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211"/>
                <p:cNvSpPr/>
                <p:nvPr/>
              </p:nvSpPr>
              <p:spPr bwMode="auto">
                <a:xfrm>
                  <a:off x="7901585" y="3281647"/>
                  <a:ext cx="100567" cy="424060"/>
                </a:xfrm>
                <a:custGeom>
                  <a:avLst/>
                  <a:gdLst>
                    <a:gd name="T0" fmla="*/ 13 w 60"/>
                    <a:gd name="T1" fmla="*/ 0 h 253"/>
                    <a:gd name="T2" fmla="*/ 13 w 60"/>
                    <a:gd name="T3" fmla="*/ 0 h 253"/>
                    <a:gd name="T4" fmla="*/ 60 w 60"/>
                    <a:gd name="T5" fmla="*/ 66 h 253"/>
                    <a:gd name="T6" fmla="*/ 28 w 60"/>
                    <a:gd name="T7" fmla="*/ 77 h 253"/>
                    <a:gd name="T8" fmla="*/ 53 w 60"/>
                    <a:gd name="T9" fmla="*/ 81 h 253"/>
                    <a:gd name="T10" fmla="*/ 52 w 60"/>
                    <a:gd name="T11" fmla="*/ 253 h 253"/>
                    <a:gd name="T12" fmla="*/ 0 w 60"/>
                    <a:gd name="T13" fmla="*/ 4 h 253"/>
                    <a:gd name="T14" fmla="*/ 13 w 60"/>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53">
                      <a:moveTo>
                        <a:pt x="13" y="0"/>
                      </a:moveTo>
                      <a:lnTo>
                        <a:pt x="13" y="0"/>
                      </a:lnTo>
                      <a:lnTo>
                        <a:pt x="60" y="66"/>
                      </a:lnTo>
                      <a:lnTo>
                        <a:pt x="28" y="77"/>
                      </a:lnTo>
                      <a:lnTo>
                        <a:pt x="53" y="81"/>
                      </a:lnTo>
                      <a:lnTo>
                        <a:pt x="52" y="253"/>
                      </a:lnTo>
                      <a:lnTo>
                        <a:pt x="0" y="4"/>
                      </a:lnTo>
                      <a:lnTo>
                        <a:pt x="1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212"/>
                <p:cNvSpPr/>
                <p:nvPr/>
              </p:nvSpPr>
              <p:spPr bwMode="auto">
                <a:xfrm>
                  <a:off x="7881471" y="3288352"/>
                  <a:ext cx="35199" cy="73749"/>
                </a:xfrm>
                <a:custGeom>
                  <a:avLst/>
                  <a:gdLst>
                    <a:gd name="T0" fmla="*/ 0 w 15"/>
                    <a:gd name="T1" fmla="*/ 5 h 31"/>
                    <a:gd name="T2" fmla="*/ 2 w 15"/>
                    <a:gd name="T3" fmla="*/ 0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0"/>
                        <a:pt x="2" y="0"/>
                        <a:pt x="2" y="0"/>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213"/>
                <p:cNvSpPr/>
                <p:nvPr/>
              </p:nvSpPr>
              <p:spPr bwMode="auto">
                <a:xfrm>
                  <a:off x="7859682" y="3357073"/>
                  <a:ext cx="124033" cy="586643"/>
                </a:xfrm>
                <a:custGeom>
                  <a:avLst/>
                  <a:gdLst>
                    <a:gd name="T0" fmla="*/ 0 w 74"/>
                    <a:gd name="T1" fmla="*/ 1 h 350"/>
                    <a:gd name="T2" fmla="*/ 20 w 74"/>
                    <a:gd name="T3" fmla="*/ 0 h 350"/>
                    <a:gd name="T4" fmla="*/ 74 w 74"/>
                    <a:gd name="T5" fmla="*/ 290 h 350"/>
                    <a:gd name="T6" fmla="*/ 55 w 74"/>
                    <a:gd name="T7" fmla="*/ 350 h 350"/>
                    <a:gd name="T8" fmla="*/ 14 w 74"/>
                    <a:gd name="T9" fmla="*/ 291 h 350"/>
                    <a:gd name="T10" fmla="*/ 0 w 74"/>
                    <a:gd name="T11" fmla="*/ 1 h 350"/>
                  </a:gdLst>
                  <a:ahLst/>
                  <a:cxnLst>
                    <a:cxn ang="0">
                      <a:pos x="T0" y="T1"/>
                    </a:cxn>
                    <a:cxn ang="0">
                      <a:pos x="T2" y="T3"/>
                    </a:cxn>
                    <a:cxn ang="0">
                      <a:pos x="T4" y="T5"/>
                    </a:cxn>
                    <a:cxn ang="0">
                      <a:pos x="T6" y="T7"/>
                    </a:cxn>
                    <a:cxn ang="0">
                      <a:pos x="T8" y="T9"/>
                    </a:cxn>
                    <a:cxn ang="0">
                      <a:pos x="T10" y="T11"/>
                    </a:cxn>
                  </a:cxnLst>
                  <a:rect l="0" t="0" r="r" b="b"/>
                  <a:pathLst>
                    <a:path w="74" h="350">
                      <a:moveTo>
                        <a:pt x="0" y="1"/>
                      </a:moveTo>
                      <a:lnTo>
                        <a:pt x="20" y="0"/>
                      </a:lnTo>
                      <a:lnTo>
                        <a:pt x="74" y="290"/>
                      </a:lnTo>
                      <a:lnTo>
                        <a:pt x="55" y="350"/>
                      </a:lnTo>
                      <a:lnTo>
                        <a:pt x="14" y="291"/>
                      </a:lnTo>
                      <a:lnTo>
                        <a:pt x="0" y="1"/>
                      </a:lnTo>
                      <a:close/>
                    </a:path>
                  </a:pathLst>
                </a:custGeom>
                <a:solidFill>
                  <a:srgbClr val="ED6D00"/>
                </a:solidFill>
                <a:ln>
                  <a:noFill/>
                </a:ln>
              </p:spPr>
              <p:txBody>
                <a:bodyPr vert="horz" wrap="square" lIns="91440" tIns="45720" rIns="91440" bIns="45720" numCol="1" anchor="t" anchorCtr="0" compatLnSpc="1"/>
                <a:lstStyle/>
                <a:p>
                  <a:endParaRPr lang="en-US"/>
                </a:p>
              </p:txBody>
            </p:sp>
            <p:sp>
              <p:nvSpPr>
                <p:cNvPr id="113" name="Freeform 214"/>
                <p:cNvSpPr/>
                <p:nvPr/>
              </p:nvSpPr>
              <p:spPr bwMode="auto">
                <a:xfrm>
                  <a:off x="7824483" y="3296733"/>
                  <a:ext cx="68722" cy="72074"/>
                </a:xfrm>
                <a:custGeom>
                  <a:avLst/>
                  <a:gdLst>
                    <a:gd name="T0" fmla="*/ 0 w 29"/>
                    <a:gd name="T1" fmla="*/ 8 h 31"/>
                    <a:gd name="T2" fmla="*/ 29 w 29"/>
                    <a:gd name="T3" fmla="*/ 0 h 31"/>
                    <a:gd name="T4" fmla="*/ 29 w 29"/>
                    <a:gd name="T5" fmla="*/ 28 h 31"/>
                    <a:gd name="T6" fmla="*/ 15 w 29"/>
                    <a:gd name="T7" fmla="*/ 31 h 31"/>
                    <a:gd name="T8" fmla="*/ 0 w 29"/>
                    <a:gd name="T9" fmla="*/ 8 h 31"/>
                  </a:gdLst>
                  <a:ahLst/>
                  <a:cxnLst>
                    <a:cxn ang="0">
                      <a:pos x="T0" y="T1"/>
                    </a:cxn>
                    <a:cxn ang="0">
                      <a:pos x="T2" y="T3"/>
                    </a:cxn>
                    <a:cxn ang="0">
                      <a:pos x="T4" y="T5"/>
                    </a:cxn>
                    <a:cxn ang="0">
                      <a:pos x="T6" y="T7"/>
                    </a:cxn>
                    <a:cxn ang="0">
                      <a:pos x="T8" y="T9"/>
                    </a:cxn>
                  </a:cxnLst>
                  <a:rect l="0" t="0" r="r" b="b"/>
                  <a:pathLst>
                    <a:path w="29" h="31">
                      <a:moveTo>
                        <a:pt x="0" y="8"/>
                      </a:moveTo>
                      <a:cubicBezTo>
                        <a:pt x="1" y="7"/>
                        <a:pt x="29" y="0"/>
                        <a:pt x="29" y="0"/>
                      </a:cubicBezTo>
                      <a:cubicBezTo>
                        <a:pt x="29" y="28"/>
                        <a:pt x="29" y="28"/>
                        <a:pt x="29" y="28"/>
                      </a:cubicBezTo>
                      <a:cubicBezTo>
                        <a:pt x="15" y="31"/>
                        <a:pt x="15" y="31"/>
                        <a:pt x="15" y="31"/>
                      </a:cubicBezTo>
                      <a:lnTo>
                        <a:pt x="0" y="8"/>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14" name="Freeform 215"/>
                <p:cNvSpPr/>
                <p:nvPr/>
              </p:nvSpPr>
              <p:spPr bwMode="auto">
                <a:xfrm>
                  <a:off x="7878119" y="3258182"/>
                  <a:ext cx="45256" cy="103920"/>
                </a:xfrm>
                <a:custGeom>
                  <a:avLst/>
                  <a:gdLst>
                    <a:gd name="T0" fmla="*/ 0 w 27"/>
                    <a:gd name="T1" fmla="*/ 24 h 62"/>
                    <a:gd name="T2" fmla="*/ 27 w 27"/>
                    <a:gd name="T3" fmla="*/ 62 h 62"/>
                    <a:gd name="T4" fmla="*/ 27 w 27"/>
                    <a:gd name="T5" fmla="*/ 10 h 62"/>
                    <a:gd name="T6" fmla="*/ 9 w 27"/>
                    <a:gd name="T7" fmla="*/ 0 h 62"/>
                    <a:gd name="T8" fmla="*/ 0 w 27"/>
                    <a:gd name="T9" fmla="*/ 24 h 62"/>
                  </a:gdLst>
                  <a:ahLst/>
                  <a:cxnLst>
                    <a:cxn ang="0">
                      <a:pos x="T0" y="T1"/>
                    </a:cxn>
                    <a:cxn ang="0">
                      <a:pos x="T2" y="T3"/>
                    </a:cxn>
                    <a:cxn ang="0">
                      <a:pos x="T4" y="T5"/>
                    </a:cxn>
                    <a:cxn ang="0">
                      <a:pos x="T6" y="T7"/>
                    </a:cxn>
                    <a:cxn ang="0">
                      <a:pos x="T8" y="T9"/>
                    </a:cxn>
                  </a:cxnLst>
                  <a:rect l="0" t="0" r="r" b="b"/>
                  <a:pathLst>
                    <a:path w="27" h="62">
                      <a:moveTo>
                        <a:pt x="0" y="24"/>
                      </a:moveTo>
                      <a:lnTo>
                        <a:pt x="27" y="62"/>
                      </a:lnTo>
                      <a:lnTo>
                        <a:pt x="27" y="10"/>
                      </a:lnTo>
                      <a:lnTo>
                        <a:pt x="9" y="0"/>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216"/>
                <p:cNvSpPr/>
                <p:nvPr/>
              </p:nvSpPr>
              <p:spPr bwMode="auto">
                <a:xfrm>
                  <a:off x="7700450" y="3273267"/>
                  <a:ext cx="142471" cy="113976"/>
                </a:xfrm>
                <a:custGeom>
                  <a:avLst/>
                  <a:gdLst>
                    <a:gd name="T0" fmla="*/ 0 w 85"/>
                    <a:gd name="T1" fmla="*/ 22 h 68"/>
                    <a:gd name="T2" fmla="*/ 11 w 85"/>
                    <a:gd name="T3" fmla="*/ 0 h 68"/>
                    <a:gd name="T4" fmla="*/ 85 w 85"/>
                    <a:gd name="T5" fmla="*/ 22 h 68"/>
                    <a:gd name="T6" fmla="*/ 67 w 85"/>
                    <a:gd name="T7" fmla="*/ 68 h 68"/>
                    <a:gd name="T8" fmla="*/ 0 w 85"/>
                    <a:gd name="T9" fmla="*/ 22 h 68"/>
                  </a:gdLst>
                  <a:ahLst/>
                  <a:cxnLst>
                    <a:cxn ang="0">
                      <a:pos x="T0" y="T1"/>
                    </a:cxn>
                    <a:cxn ang="0">
                      <a:pos x="T2" y="T3"/>
                    </a:cxn>
                    <a:cxn ang="0">
                      <a:pos x="T4" y="T5"/>
                    </a:cxn>
                    <a:cxn ang="0">
                      <a:pos x="T6" y="T7"/>
                    </a:cxn>
                    <a:cxn ang="0">
                      <a:pos x="T8" y="T9"/>
                    </a:cxn>
                  </a:cxnLst>
                  <a:rect l="0" t="0" r="r" b="b"/>
                  <a:pathLst>
                    <a:path w="85" h="68">
                      <a:moveTo>
                        <a:pt x="0" y="22"/>
                      </a:moveTo>
                      <a:lnTo>
                        <a:pt x="11" y="0"/>
                      </a:lnTo>
                      <a:lnTo>
                        <a:pt x="85" y="22"/>
                      </a:lnTo>
                      <a:lnTo>
                        <a:pt x="67" y="68"/>
                      </a:lnTo>
                      <a:lnTo>
                        <a:pt x="0" y="22"/>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217"/>
                <p:cNvSpPr/>
                <p:nvPr/>
              </p:nvSpPr>
              <p:spPr bwMode="auto">
                <a:xfrm>
                  <a:off x="7584798" y="2964861"/>
                  <a:ext cx="164260" cy="293322"/>
                </a:xfrm>
                <a:custGeom>
                  <a:avLst/>
                  <a:gdLst>
                    <a:gd name="T0" fmla="*/ 70 w 70"/>
                    <a:gd name="T1" fmla="*/ 17 h 125"/>
                    <a:gd name="T2" fmla="*/ 63 w 70"/>
                    <a:gd name="T3" fmla="*/ 10 h 125"/>
                    <a:gd name="T4" fmla="*/ 2 w 70"/>
                    <a:gd name="T5" fmla="*/ 56 h 125"/>
                    <a:gd name="T6" fmla="*/ 14 w 70"/>
                    <a:gd name="T7" fmla="*/ 105 h 125"/>
                    <a:gd name="T8" fmla="*/ 54 w 70"/>
                    <a:gd name="T9" fmla="*/ 125 h 125"/>
                    <a:gd name="T10" fmla="*/ 52 w 70"/>
                    <a:gd name="T11" fmla="*/ 109 h 125"/>
                    <a:gd name="T12" fmla="*/ 40 w 70"/>
                    <a:gd name="T13" fmla="*/ 96 h 125"/>
                    <a:gd name="T14" fmla="*/ 27 w 70"/>
                    <a:gd name="T15" fmla="*/ 92 h 125"/>
                    <a:gd name="T16" fmla="*/ 22 w 70"/>
                    <a:gd name="T17" fmla="*/ 79 h 125"/>
                    <a:gd name="T18" fmla="*/ 32 w 70"/>
                    <a:gd name="T19" fmla="*/ 74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9" y="0"/>
                        <a:pt x="4" y="31"/>
                        <a:pt x="2" y="56"/>
                      </a:cubicBezTo>
                      <a:cubicBezTo>
                        <a:pt x="0" y="73"/>
                        <a:pt x="1" y="96"/>
                        <a:pt x="14" y="105"/>
                      </a:cubicBezTo>
                      <a:cubicBezTo>
                        <a:pt x="27" y="114"/>
                        <a:pt x="54" y="125"/>
                        <a:pt x="54" y="125"/>
                      </a:cubicBezTo>
                      <a:cubicBezTo>
                        <a:pt x="54" y="125"/>
                        <a:pt x="53" y="110"/>
                        <a:pt x="52" y="109"/>
                      </a:cubicBezTo>
                      <a:cubicBezTo>
                        <a:pt x="52" y="107"/>
                        <a:pt x="40" y="96"/>
                        <a:pt x="40" y="96"/>
                      </a:cubicBezTo>
                      <a:cubicBezTo>
                        <a:pt x="40" y="96"/>
                        <a:pt x="33" y="97"/>
                        <a:pt x="27" y="92"/>
                      </a:cubicBezTo>
                      <a:cubicBezTo>
                        <a:pt x="20" y="88"/>
                        <a:pt x="19" y="85"/>
                        <a:pt x="22" y="79"/>
                      </a:cubicBezTo>
                      <a:cubicBezTo>
                        <a:pt x="25" y="74"/>
                        <a:pt x="28" y="74"/>
                        <a:pt x="32" y="74"/>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91440" tIns="45720" rIns="91440" bIns="45720" numCol="1" anchor="t" anchorCtr="0" compatLnSpc="1"/>
                <a:lstStyle/>
                <a:p>
                  <a:endParaRPr lang="en-US"/>
                </a:p>
              </p:txBody>
            </p:sp>
          </p:grpSp>
          <p:grpSp>
            <p:nvGrpSpPr>
              <p:cNvPr id="37" name="Group 83"/>
              <p:cNvGrpSpPr/>
              <p:nvPr/>
            </p:nvGrpSpPr>
            <p:grpSpPr>
              <a:xfrm>
                <a:off x="12986467" y="4263856"/>
                <a:ext cx="1557120" cy="2269469"/>
                <a:chOff x="9631342" y="2170379"/>
                <a:chExt cx="1557120" cy="2269469"/>
              </a:xfrm>
            </p:grpSpPr>
            <p:sp>
              <p:nvSpPr>
                <p:cNvPr id="70" name="Freeform 218"/>
                <p:cNvSpPr/>
                <p:nvPr/>
              </p:nvSpPr>
              <p:spPr bwMode="auto">
                <a:xfrm>
                  <a:off x="9631342" y="3216279"/>
                  <a:ext cx="1081100" cy="1223569"/>
                </a:xfrm>
                <a:custGeom>
                  <a:avLst/>
                  <a:gdLst>
                    <a:gd name="T0" fmla="*/ 212 w 461"/>
                    <a:gd name="T1" fmla="*/ 26 h 522"/>
                    <a:gd name="T2" fmla="*/ 46 w 461"/>
                    <a:gd name="T3" fmla="*/ 109 h 522"/>
                    <a:gd name="T4" fmla="*/ 130 w 461"/>
                    <a:gd name="T5" fmla="*/ 267 h 522"/>
                    <a:gd name="T6" fmla="*/ 63 w 461"/>
                    <a:gd name="T7" fmla="*/ 293 h 522"/>
                    <a:gd name="T8" fmla="*/ 161 w 461"/>
                    <a:gd name="T9" fmla="*/ 292 h 522"/>
                    <a:gd name="T10" fmla="*/ 162 w 461"/>
                    <a:gd name="T11" fmla="*/ 289 h 522"/>
                    <a:gd name="T12" fmla="*/ 175 w 461"/>
                    <a:gd name="T13" fmla="*/ 291 h 522"/>
                    <a:gd name="T14" fmla="*/ 118 w 461"/>
                    <a:gd name="T15" fmla="*/ 98 h 522"/>
                    <a:gd name="T16" fmla="*/ 258 w 461"/>
                    <a:gd name="T17" fmla="*/ 110 h 522"/>
                    <a:gd name="T18" fmla="*/ 373 w 461"/>
                    <a:gd name="T19" fmla="*/ 453 h 522"/>
                    <a:gd name="T20" fmla="*/ 384 w 461"/>
                    <a:gd name="T21" fmla="*/ 463 h 522"/>
                    <a:gd name="T22" fmla="*/ 457 w 461"/>
                    <a:gd name="T23" fmla="*/ 519 h 522"/>
                    <a:gd name="T24" fmla="*/ 423 w 461"/>
                    <a:gd name="T25" fmla="*/ 441 h 522"/>
                    <a:gd name="T26" fmla="*/ 340 w 461"/>
                    <a:gd name="T27" fmla="*/ 18 h 522"/>
                    <a:gd name="T28" fmla="*/ 212 w 461"/>
                    <a:gd name="T29" fmla="*/ 2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2">
                      <a:moveTo>
                        <a:pt x="212" y="26"/>
                      </a:moveTo>
                      <a:cubicBezTo>
                        <a:pt x="156" y="37"/>
                        <a:pt x="0" y="0"/>
                        <a:pt x="46" y="109"/>
                      </a:cubicBezTo>
                      <a:cubicBezTo>
                        <a:pt x="75" y="179"/>
                        <a:pt x="101" y="216"/>
                        <a:pt x="130" y="267"/>
                      </a:cubicBezTo>
                      <a:cubicBezTo>
                        <a:pt x="112" y="274"/>
                        <a:pt x="59" y="292"/>
                        <a:pt x="63" y="293"/>
                      </a:cubicBezTo>
                      <a:cubicBezTo>
                        <a:pt x="71" y="296"/>
                        <a:pt x="160" y="298"/>
                        <a:pt x="161" y="292"/>
                      </a:cubicBezTo>
                      <a:cubicBezTo>
                        <a:pt x="162" y="292"/>
                        <a:pt x="160" y="298"/>
                        <a:pt x="162" y="289"/>
                      </a:cubicBezTo>
                      <a:cubicBezTo>
                        <a:pt x="175" y="291"/>
                        <a:pt x="175" y="291"/>
                        <a:pt x="175" y="291"/>
                      </a:cubicBezTo>
                      <a:cubicBezTo>
                        <a:pt x="194" y="251"/>
                        <a:pt x="92" y="100"/>
                        <a:pt x="118" y="98"/>
                      </a:cubicBezTo>
                      <a:cubicBezTo>
                        <a:pt x="178" y="94"/>
                        <a:pt x="250" y="110"/>
                        <a:pt x="258" y="110"/>
                      </a:cubicBezTo>
                      <a:cubicBezTo>
                        <a:pt x="262" y="110"/>
                        <a:pt x="305" y="225"/>
                        <a:pt x="373" y="453"/>
                      </a:cubicBezTo>
                      <a:cubicBezTo>
                        <a:pt x="384" y="463"/>
                        <a:pt x="384" y="463"/>
                        <a:pt x="384" y="463"/>
                      </a:cubicBezTo>
                      <a:cubicBezTo>
                        <a:pt x="386" y="470"/>
                        <a:pt x="447" y="522"/>
                        <a:pt x="457" y="519"/>
                      </a:cubicBezTo>
                      <a:cubicBezTo>
                        <a:pt x="461" y="518"/>
                        <a:pt x="435" y="460"/>
                        <a:pt x="423" y="441"/>
                      </a:cubicBezTo>
                      <a:cubicBezTo>
                        <a:pt x="375" y="230"/>
                        <a:pt x="357" y="126"/>
                        <a:pt x="340" y="18"/>
                      </a:cubicBezTo>
                      <a:lnTo>
                        <a:pt x="212" y="2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19"/>
                <p:cNvSpPr/>
                <p:nvPr/>
              </p:nvSpPr>
              <p:spPr bwMode="auto">
                <a:xfrm>
                  <a:off x="10098982" y="3269915"/>
                  <a:ext cx="338577" cy="82131"/>
                </a:xfrm>
                <a:custGeom>
                  <a:avLst/>
                  <a:gdLst>
                    <a:gd name="T0" fmla="*/ 143 w 145"/>
                    <a:gd name="T1" fmla="*/ 10 h 35"/>
                    <a:gd name="T2" fmla="*/ 57 w 145"/>
                    <a:gd name="T3" fmla="*/ 12 h 35"/>
                    <a:gd name="T4" fmla="*/ 3 w 145"/>
                    <a:gd name="T5" fmla="*/ 0 h 35"/>
                    <a:gd name="T6" fmla="*/ 5 w 145"/>
                    <a:gd name="T7" fmla="*/ 20 h 35"/>
                    <a:gd name="T8" fmla="*/ 71 w 145"/>
                    <a:gd name="T9" fmla="*/ 35 h 35"/>
                    <a:gd name="T10" fmla="*/ 145 w 145"/>
                    <a:gd name="T11" fmla="*/ 28 h 35"/>
                    <a:gd name="T12" fmla="*/ 14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143" y="10"/>
                      </a:moveTo>
                      <a:cubicBezTo>
                        <a:pt x="137" y="11"/>
                        <a:pt x="89" y="16"/>
                        <a:pt x="57" y="12"/>
                      </a:cubicBezTo>
                      <a:cubicBezTo>
                        <a:pt x="26" y="9"/>
                        <a:pt x="3" y="0"/>
                        <a:pt x="3" y="0"/>
                      </a:cubicBezTo>
                      <a:cubicBezTo>
                        <a:pt x="3" y="0"/>
                        <a:pt x="0" y="19"/>
                        <a:pt x="5" y="20"/>
                      </a:cubicBezTo>
                      <a:cubicBezTo>
                        <a:pt x="9" y="21"/>
                        <a:pt x="18" y="35"/>
                        <a:pt x="71" y="35"/>
                      </a:cubicBezTo>
                      <a:cubicBezTo>
                        <a:pt x="123" y="34"/>
                        <a:pt x="145" y="28"/>
                        <a:pt x="145" y="28"/>
                      </a:cubicBezTo>
                      <a:lnTo>
                        <a:pt x="14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0"/>
                <p:cNvSpPr/>
                <p:nvPr/>
              </p:nvSpPr>
              <p:spPr bwMode="auto">
                <a:xfrm>
                  <a:off x="10102334" y="2626284"/>
                  <a:ext cx="357015" cy="732466"/>
                </a:xfrm>
                <a:custGeom>
                  <a:avLst/>
                  <a:gdLst>
                    <a:gd name="T0" fmla="*/ 66 w 152"/>
                    <a:gd name="T1" fmla="*/ 0 h 313"/>
                    <a:gd name="T2" fmla="*/ 51 w 152"/>
                    <a:gd name="T3" fmla="*/ 17 h 313"/>
                    <a:gd name="T4" fmla="*/ 0 w 152"/>
                    <a:gd name="T5" fmla="*/ 280 h 313"/>
                    <a:gd name="T6" fmla="*/ 152 w 152"/>
                    <a:gd name="T7" fmla="*/ 293 h 313"/>
                    <a:gd name="T8" fmla="*/ 149 w 152"/>
                    <a:gd name="T9" fmla="*/ 18 h 313"/>
                    <a:gd name="T10" fmla="*/ 120 w 152"/>
                    <a:gd name="T11" fmla="*/ 14 h 313"/>
                    <a:gd name="T12" fmla="*/ 66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66" y="0"/>
                      </a:moveTo>
                      <a:cubicBezTo>
                        <a:pt x="60" y="9"/>
                        <a:pt x="51" y="17"/>
                        <a:pt x="51" y="17"/>
                      </a:cubicBezTo>
                      <a:cubicBezTo>
                        <a:pt x="4" y="25"/>
                        <a:pt x="5" y="236"/>
                        <a:pt x="0" y="280"/>
                      </a:cubicBezTo>
                      <a:cubicBezTo>
                        <a:pt x="12" y="313"/>
                        <a:pt x="134" y="302"/>
                        <a:pt x="152" y="293"/>
                      </a:cubicBezTo>
                      <a:cubicBezTo>
                        <a:pt x="142" y="196"/>
                        <a:pt x="125" y="112"/>
                        <a:pt x="149" y="18"/>
                      </a:cubicBezTo>
                      <a:cubicBezTo>
                        <a:pt x="132" y="16"/>
                        <a:pt x="120" y="14"/>
                        <a:pt x="120" y="14"/>
                      </a:cubicBezTo>
                      <a:cubicBezTo>
                        <a:pt x="66" y="0"/>
                        <a:pt x="66" y="0"/>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21"/>
                <p:cNvSpPr/>
                <p:nvPr/>
              </p:nvSpPr>
              <p:spPr bwMode="auto">
                <a:xfrm>
                  <a:off x="10231395" y="2614551"/>
                  <a:ext cx="192755" cy="48608"/>
                </a:xfrm>
                <a:custGeom>
                  <a:avLst/>
                  <a:gdLst>
                    <a:gd name="T0" fmla="*/ 112 w 115"/>
                    <a:gd name="T1" fmla="*/ 29 h 29"/>
                    <a:gd name="T2" fmla="*/ 115 w 115"/>
                    <a:gd name="T3" fmla="*/ 8 h 29"/>
                    <a:gd name="T4" fmla="*/ 13 w 115"/>
                    <a:gd name="T5" fmla="*/ 0 h 29"/>
                    <a:gd name="T6" fmla="*/ 0 w 115"/>
                    <a:gd name="T7" fmla="*/ 26 h 29"/>
                    <a:gd name="T8" fmla="*/ 112 w 115"/>
                    <a:gd name="T9" fmla="*/ 29 h 29"/>
                  </a:gdLst>
                  <a:ahLst/>
                  <a:cxnLst>
                    <a:cxn ang="0">
                      <a:pos x="T0" y="T1"/>
                    </a:cxn>
                    <a:cxn ang="0">
                      <a:pos x="T2" y="T3"/>
                    </a:cxn>
                    <a:cxn ang="0">
                      <a:pos x="T4" y="T5"/>
                    </a:cxn>
                    <a:cxn ang="0">
                      <a:pos x="T6" y="T7"/>
                    </a:cxn>
                    <a:cxn ang="0">
                      <a:pos x="T8" y="T9"/>
                    </a:cxn>
                  </a:cxnLst>
                  <a:rect l="0" t="0" r="r" b="b"/>
                  <a:pathLst>
                    <a:path w="115" h="29">
                      <a:moveTo>
                        <a:pt x="112" y="29"/>
                      </a:moveTo>
                      <a:lnTo>
                        <a:pt x="115" y="8"/>
                      </a:lnTo>
                      <a:lnTo>
                        <a:pt x="13" y="0"/>
                      </a:lnTo>
                      <a:lnTo>
                        <a:pt x="0" y="26"/>
                      </a:lnTo>
                      <a:lnTo>
                        <a:pt x="112"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22"/>
                <p:cNvSpPr/>
                <p:nvPr/>
              </p:nvSpPr>
              <p:spPr bwMode="auto">
                <a:xfrm>
                  <a:off x="10243128" y="2332962"/>
                  <a:ext cx="335225" cy="367071"/>
                </a:xfrm>
                <a:custGeom>
                  <a:avLst/>
                  <a:gdLst>
                    <a:gd name="T0" fmla="*/ 124 w 143"/>
                    <a:gd name="T1" fmla="*/ 35 h 157"/>
                    <a:gd name="T2" fmla="*/ 68 w 143"/>
                    <a:gd name="T3" fmla="*/ 6 h 157"/>
                    <a:gd name="T4" fmla="*/ 55 w 143"/>
                    <a:gd name="T5" fmla="*/ 17 h 157"/>
                    <a:gd name="T6" fmla="*/ 27 w 143"/>
                    <a:gd name="T7" fmla="*/ 15 h 157"/>
                    <a:gd name="T8" fmla="*/ 24 w 143"/>
                    <a:gd name="T9" fmla="*/ 29 h 157"/>
                    <a:gd name="T10" fmla="*/ 4 w 143"/>
                    <a:gd name="T11" fmla="*/ 59 h 157"/>
                    <a:gd name="T12" fmla="*/ 18 w 143"/>
                    <a:gd name="T13" fmla="*/ 105 h 157"/>
                    <a:gd name="T14" fmla="*/ 6 w 143"/>
                    <a:gd name="T15" fmla="*/ 122 h 157"/>
                    <a:gd name="T16" fmla="*/ 6 w 143"/>
                    <a:gd name="T17" fmla="*/ 122 h 157"/>
                    <a:gd name="T18" fmla="*/ 10 w 143"/>
                    <a:gd name="T19" fmla="*/ 157 h 157"/>
                    <a:gd name="T20" fmla="*/ 75 w 143"/>
                    <a:gd name="T21" fmla="*/ 138 h 157"/>
                    <a:gd name="T22" fmla="*/ 77 w 143"/>
                    <a:gd name="T23" fmla="*/ 121 h 157"/>
                    <a:gd name="T24" fmla="*/ 85 w 143"/>
                    <a:gd name="T25" fmla="*/ 112 h 157"/>
                    <a:gd name="T26" fmla="*/ 124 w 143"/>
                    <a:gd name="T27" fmla="*/ 3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57">
                      <a:moveTo>
                        <a:pt x="124" y="35"/>
                      </a:moveTo>
                      <a:cubicBezTo>
                        <a:pt x="106" y="5"/>
                        <a:pt x="99" y="0"/>
                        <a:pt x="68" y="6"/>
                      </a:cubicBezTo>
                      <a:cubicBezTo>
                        <a:pt x="65" y="6"/>
                        <a:pt x="57" y="17"/>
                        <a:pt x="55" y="17"/>
                      </a:cubicBezTo>
                      <a:cubicBezTo>
                        <a:pt x="48" y="17"/>
                        <a:pt x="39" y="16"/>
                        <a:pt x="27" y="15"/>
                      </a:cubicBezTo>
                      <a:cubicBezTo>
                        <a:pt x="24" y="29"/>
                        <a:pt x="24" y="29"/>
                        <a:pt x="24" y="29"/>
                      </a:cubicBezTo>
                      <a:cubicBezTo>
                        <a:pt x="24" y="29"/>
                        <a:pt x="9" y="51"/>
                        <a:pt x="4" y="59"/>
                      </a:cubicBezTo>
                      <a:cubicBezTo>
                        <a:pt x="0" y="68"/>
                        <a:pt x="20" y="96"/>
                        <a:pt x="18" y="105"/>
                      </a:cubicBezTo>
                      <a:cubicBezTo>
                        <a:pt x="17" y="114"/>
                        <a:pt x="8" y="118"/>
                        <a:pt x="6" y="122"/>
                      </a:cubicBezTo>
                      <a:cubicBezTo>
                        <a:pt x="6" y="122"/>
                        <a:pt x="6" y="122"/>
                        <a:pt x="6" y="122"/>
                      </a:cubicBezTo>
                      <a:cubicBezTo>
                        <a:pt x="10" y="157"/>
                        <a:pt x="10" y="157"/>
                        <a:pt x="10" y="157"/>
                      </a:cubicBezTo>
                      <a:cubicBezTo>
                        <a:pt x="10" y="157"/>
                        <a:pt x="77" y="142"/>
                        <a:pt x="75" y="138"/>
                      </a:cubicBezTo>
                      <a:cubicBezTo>
                        <a:pt x="73" y="135"/>
                        <a:pt x="77" y="121"/>
                        <a:pt x="77" y="121"/>
                      </a:cubicBezTo>
                      <a:cubicBezTo>
                        <a:pt x="81" y="113"/>
                        <a:pt x="81" y="112"/>
                        <a:pt x="85" y="112"/>
                      </a:cubicBezTo>
                      <a:cubicBezTo>
                        <a:pt x="123" y="105"/>
                        <a:pt x="143" y="69"/>
                        <a:pt x="124"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23"/>
                <p:cNvSpPr/>
                <p:nvPr/>
              </p:nvSpPr>
              <p:spPr bwMode="auto">
                <a:xfrm>
                  <a:off x="10243128" y="2470404"/>
                  <a:ext cx="222925" cy="217896"/>
                </a:xfrm>
                <a:custGeom>
                  <a:avLst/>
                  <a:gdLst>
                    <a:gd name="T0" fmla="*/ 4 w 95"/>
                    <a:gd name="T1" fmla="*/ 0 h 93"/>
                    <a:gd name="T2" fmla="*/ 18 w 95"/>
                    <a:gd name="T3" fmla="*/ 46 h 93"/>
                    <a:gd name="T4" fmla="*/ 6 w 95"/>
                    <a:gd name="T5" fmla="*/ 63 h 93"/>
                    <a:gd name="T6" fmla="*/ 6 w 95"/>
                    <a:gd name="T7" fmla="*/ 63 h 93"/>
                    <a:gd name="T8" fmla="*/ 9 w 95"/>
                    <a:gd name="T9" fmla="*/ 89 h 93"/>
                    <a:gd name="T10" fmla="*/ 36 w 95"/>
                    <a:gd name="T11" fmla="*/ 92 h 93"/>
                    <a:gd name="T12" fmla="*/ 36 w 95"/>
                    <a:gd name="T13" fmla="*/ 92 h 93"/>
                    <a:gd name="T14" fmla="*/ 74 w 95"/>
                    <a:gd name="T15" fmla="*/ 75 h 93"/>
                    <a:gd name="T16" fmla="*/ 75 w 95"/>
                    <a:gd name="T17" fmla="*/ 65 h 93"/>
                    <a:gd name="T18" fmla="*/ 83 w 95"/>
                    <a:gd name="T19" fmla="*/ 54 h 93"/>
                    <a:gd name="T20" fmla="*/ 81 w 95"/>
                    <a:gd name="T21" fmla="*/ 46 h 93"/>
                    <a:gd name="T22" fmla="*/ 95 w 95"/>
                    <a:gd name="T23" fmla="*/ 29 h 93"/>
                    <a:gd name="T24" fmla="*/ 89 w 95"/>
                    <a:gd name="T25" fmla="*/ 24 h 93"/>
                    <a:gd name="T26" fmla="*/ 74 w 95"/>
                    <a:gd name="T27" fmla="*/ 33 h 93"/>
                    <a:gd name="T28" fmla="*/ 4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4" y="0"/>
                      </a:moveTo>
                      <a:cubicBezTo>
                        <a:pt x="0" y="9"/>
                        <a:pt x="20" y="37"/>
                        <a:pt x="18" y="46"/>
                      </a:cubicBezTo>
                      <a:cubicBezTo>
                        <a:pt x="17" y="55"/>
                        <a:pt x="8" y="59"/>
                        <a:pt x="6" y="63"/>
                      </a:cubicBezTo>
                      <a:cubicBezTo>
                        <a:pt x="6" y="63"/>
                        <a:pt x="6" y="63"/>
                        <a:pt x="6" y="63"/>
                      </a:cubicBezTo>
                      <a:cubicBezTo>
                        <a:pt x="9" y="89"/>
                        <a:pt x="9" y="89"/>
                        <a:pt x="9" y="89"/>
                      </a:cubicBezTo>
                      <a:cubicBezTo>
                        <a:pt x="20" y="92"/>
                        <a:pt x="31" y="93"/>
                        <a:pt x="36" y="92"/>
                      </a:cubicBezTo>
                      <a:cubicBezTo>
                        <a:pt x="36" y="92"/>
                        <a:pt x="36" y="92"/>
                        <a:pt x="36" y="92"/>
                      </a:cubicBezTo>
                      <a:cubicBezTo>
                        <a:pt x="44" y="90"/>
                        <a:pt x="62" y="82"/>
                        <a:pt x="74" y="75"/>
                      </a:cubicBezTo>
                      <a:cubicBezTo>
                        <a:pt x="75" y="71"/>
                        <a:pt x="75" y="65"/>
                        <a:pt x="75" y="65"/>
                      </a:cubicBezTo>
                      <a:cubicBezTo>
                        <a:pt x="78" y="63"/>
                        <a:pt x="79" y="55"/>
                        <a:pt x="83" y="54"/>
                      </a:cubicBezTo>
                      <a:cubicBezTo>
                        <a:pt x="82" y="50"/>
                        <a:pt x="82" y="48"/>
                        <a:pt x="81" y="46"/>
                      </a:cubicBezTo>
                      <a:cubicBezTo>
                        <a:pt x="81" y="44"/>
                        <a:pt x="95" y="29"/>
                        <a:pt x="95" y="29"/>
                      </a:cubicBezTo>
                      <a:cubicBezTo>
                        <a:pt x="95" y="29"/>
                        <a:pt x="89" y="29"/>
                        <a:pt x="89" y="24"/>
                      </a:cubicBezTo>
                      <a:cubicBezTo>
                        <a:pt x="84" y="27"/>
                        <a:pt x="78" y="32"/>
                        <a:pt x="74" y="33"/>
                      </a:cubicBezTo>
                      <a:cubicBezTo>
                        <a:pt x="50" y="36"/>
                        <a:pt x="18" y="3"/>
                        <a:pt x="4"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224"/>
                <p:cNvSpPr/>
                <p:nvPr/>
              </p:nvSpPr>
              <p:spPr bwMode="auto">
                <a:xfrm>
                  <a:off x="10283355" y="2649750"/>
                  <a:ext cx="95540" cy="67045"/>
                </a:xfrm>
                <a:custGeom>
                  <a:avLst/>
                  <a:gdLst>
                    <a:gd name="T0" fmla="*/ 41 w 41"/>
                    <a:gd name="T1" fmla="*/ 21 h 29"/>
                    <a:gd name="T2" fmla="*/ 33 w 41"/>
                    <a:gd name="T3" fmla="*/ 0 h 29"/>
                    <a:gd name="T4" fmla="*/ 7 w 41"/>
                    <a:gd name="T5" fmla="*/ 7 h 29"/>
                    <a:gd name="T6" fmla="*/ 0 w 41"/>
                    <a:gd name="T7" fmla="*/ 29 h 29"/>
                    <a:gd name="T8" fmla="*/ 41 w 41"/>
                    <a:gd name="T9" fmla="*/ 21 h 29"/>
                  </a:gdLst>
                  <a:ahLst/>
                  <a:cxnLst>
                    <a:cxn ang="0">
                      <a:pos x="T0" y="T1"/>
                    </a:cxn>
                    <a:cxn ang="0">
                      <a:pos x="T2" y="T3"/>
                    </a:cxn>
                    <a:cxn ang="0">
                      <a:pos x="T4" y="T5"/>
                    </a:cxn>
                    <a:cxn ang="0">
                      <a:pos x="T6" y="T7"/>
                    </a:cxn>
                    <a:cxn ang="0">
                      <a:pos x="T8" y="T9"/>
                    </a:cxn>
                  </a:cxnLst>
                  <a:rect l="0" t="0" r="r" b="b"/>
                  <a:pathLst>
                    <a:path w="41" h="29">
                      <a:moveTo>
                        <a:pt x="41" y="21"/>
                      </a:moveTo>
                      <a:cubicBezTo>
                        <a:pt x="38" y="14"/>
                        <a:pt x="36" y="7"/>
                        <a:pt x="33" y="0"/>
                      </a:cubicBezTo>
                      <a:cubicBezTo>
                        <a:pt x="24" y="3"/>
                        <a:pt x="10" y="7"/>
                        <a:pt x="7" y="7"/>
                      </a:cubicBezTo>
                      <a:cubicBezTo>
                        <a:pt x="7" y="7"/>
                        <a:pt x="0" y="29"/>
                        <a:pt x="0" y="29"/>
                      </a:cubicBezTo>
                      <a:lnTo>
                        <a:pt x="41"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225"/>
                <p:cNvSpPr/>
                <p:nvPr/>
              </p:nvSpPr>
              <p:spPr bwMode="auto">
                <a:xfrm>
                  <a:off x="10301792" y="2664834"/>
                  <a:ext cx="253095" cy="764312"/>
                </a:xfrm>
                <a:custGeom>
                  <a:avLst/>
                  <a:gdLst>
                    <a:gd name="T0" fmla="*/ 24 w 108"/>
                    <a:gd name="T1" fmla="*/ 9 h 326"/>
                    <a:gd name="T2" fmla="*/ 50 w 108"/>
                    <a:gd name="T3" fmla="*/ 326 h 326"/>
                    <a:gd name="T4" fmla="*/ 108 w 108"/>
                    <a:gd name="T5" fmla="*/ 305 h 326"/>
                    <a:gd name="T6" fmla="*/ 84 w 108"/>
                    <a:gd name="T7" fmla="*/ 75 h 326"/>
                    <a:gd name="T8" fmla="*/ 64 w 108"/>
                    <a:gd name="T9" fmla="*/ 1 h 326"/>
                    <a:gd name="T10" fmla="*/ 60 w 108"/>
                    <a:gd name="T11" fmla="*/ 0 h 326"/>
                    <a:gd name="T12" fmla="*/ 24 w 108"/>
                    <a:gd name="T13" fmla="*/ 9 h 326"/>
                  </a:gdLst>
                  <a:ahLst/>
                  <a:cxnLst>
                    <a:cxn ang="0">
                      <a:pos x="T0" y="T1"/>
                    </a:cxn>
                    <a:cxn ang="0">
                      <a:pos x="T2" y="T3"/>
                    </a:cxn>
                    <a:cxn ang="0">
                      <a:pos x="T4" y="T5"/>
                    </a:cxn>
                    <a:cxn ang="0">
                      <a:pos x="T6" y="T7"/>
                    </a:cxn>
                    <a:cxn ang="0">
                      <a:pos x="T8" y="T9"/>
                    </a:cxn>
                    <a:cxn ang="0">
                      <a:pos x="T10" y="T11"/>
                    </a:cxn>
                    <a:cxn ang="0">
                      <a:pos x="T12" y="T13"/>
                    </a:cxn>
                  </a:cxnLst>
                  <a:rect l="0" t="0" r="r" b="b"/>
                  <a:pathLst>
                    <a:path w="108" h="326">
                      <a:moveTo>
                        <a:pt x="24" y="9"/>
                      </a:moveTo>
                      <a:cubicBezTo>
                        <a:pt x="0" y="15"/>
                        <a:pt x="50" y="326"/>
                        <a:pt x="50" y="326"/>
                      </a:cubicBezTo>
                      <a:cubicBezTo>
                        <a:pt x="56" y="321"/>
                        <a:pt x="85" y="318"/>
                        <a:pt x="108" y="305"/>
                      </a:cubicBezTo>
                      <a:cubicBezTo>
                        <a:pt x="84" y="75"/>
                        <a:pt x="84" y="75"/>
                        <a:pt x="84" y="75"/>
                      </a:cubicBezTo>
                      <a:cubicBezTo>
                        <a:pt x="64" y="1"/>
                        <a:pt x="64" y="1"/>
                        <a:pt x="64" y="1"/>
                      </a:cubicBezTo>
                      <a:cubicBezTo>
                        <a:pt x="63" y="1"/>
                        <a:pt x="62" y="1"/>
                        <a:pt x="60" y="0"/>
                      </a:cubicBezTo>
                      <a:lnTo>
                        <a:pt x="24" y="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Freeform 226"/>
                <p:cNvSpPr/>
                <p:nvPr/>
              </p:nvSpPr>
              <p:spPr bwMode="auto">
                <a:xfrm>
                  <a:off x="10761050" y="2170379"/>
                  <a:ext cx="144147" cy="162584"/>
                </a:xfrm>
                <a:custGeom>
                  <a:avLst/>
                  <a:gdLst>
                    <a:gd name="T0" fmla="*/ 22 w 61"/>
                    <a:gd name="T1" fmla="*/ 69 h 69"/>
                    <a:gd name="T2" fmla="*/ 12 w 61"/>
                    <a:gd name="T3" fmla="*/ 51 h 69"/>
                    <a:gd name="T4" fmla="*/ 10 w 61"/>
                    <a:gd name="T5" fmla="*/ 36 h 69"/>
                    <a:gd name="T6" fmla="*/ 2 w 61"/>
                    <a:gd name="T7" fmla="*/ 28 h 69"/>
                    <a:gd name="T8" fmla="*/ 7 w 61"/>
                    <a:gd name="T9" fmla="*/ 12 h 69"/>
                    <a:gd name="T10" fmla="*/ 13 w 61"/>
                    <a:gd name="T11" fmla="*/ 10 h 69"/>
                    <a:gd name="T12" fmla="*/ 18 w 61"/>
                    <a:gd name="T13" fmla="*/ 3 h 69"/>
                    <a:gd name="T14" fmla="*/ 26 w 61"/>
                    <a:gd name="T15" fmla="*/ 3 h 69"/>
                    <a:gd name="T16" fmla="*/ 35 w 61"/>
                    <a:gd name="T17" fmla="*/ 1 h 69"/>
                    <a:gd name="T18" fmla="*/ 56 w 61"/>
                    <a:gd name="T19" fmla="*/ 11 h 69"/>
                    <a:gd name="T20" fmla="*/ 58 w 61"/>
                    <a:gd name="T21" fmla="*/ 36 h 69"/>
                    <a:gd name="T22" fmla="*/ 45 w 61"/>
                    <a:gd name="T23" fmla="*/ 60 h 69"/>
                    <a:gd name="T24" fmla="*/ 22 w 61"/>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9">
                      <a:moveTo>
                        <a:pt x="22" y="69"/>
                      </a:moveTo>
                      <a:cubicBezTo>
                        <a:pt x="19" y="64"/>
                        <a:pt x="15" y="60"/>
                        <a:pt x="12" y="51"/>
                      </a:cubicBezTo>
                      <a:cubicBezTo>
                        <a:pt x="11" y="47"/>
                        <a:pt x="10" y="41"/>
                        <a:pt x="10" y="36"/>
                      </a:cubicBezTo>
                      <a:cubicBezTo>
                        <a:pt x="7" y="35"/>
                        <a:pt x="3" y="31"/>
                        <a:pt x="2" y="28"/>
                      </a:cubicBezTo>
                      <a:cubicBezTo>
                        <a:pt x="0" y="23"/>
                        <a:pt x="5" y="14"/>
                        <a:pt x="7" y="12"/>
                      </a:cubicBezTo>
                      <a:cubicBezTo>
                        <a:pt x="8" y="11"/>
                        <a:pt x="10" y="10"/>
                        <a:pt x="13" y="10"/>
                      </a:cubicBezTo>
                      <a:cubicBezTo>
                        <a:pt x="14" y="7"/>
                        <a:pt x="16" y="5"/>
                        <a:pt x="18" y="3"/>
                      </a:cubicBezTo>
                      <a:cubicBezTo>
                        <a:pt x="20" y="2"/>
                        <a:pt x="23" y="3"/>
                        <a:pt x="26" y="3"/>
                      </a:cubicBezTo>
                      <a:cubicBezTo>
                        <a:pt x="29" y="0"/>
                        <a:pt x="30" y="0"/>
                        <a:pt x="35" y="1"/>
                      </a:cubicBezTo>
                      <a:cubicBezTo>
                        <a:pt x="41" y="2"/>
                        <a:pt x="52" y="6"/>
                        <a:pt x="56" y="11"/>
                      </a:cubicBezTo>
                      <a:cubicBezTo>
                        <a:pt x="61" y="17"/>
                        <a:pt x="61" y="28"/>
                        <a:pt x="58" y="36"/>
                      </a:cubicBezTo>
                      <a:cubicBezTo>
                        <a:pt x="55" y="44"/>
                        <a:pt x="50" y="56"/>
                        <a:pt x="45" y="60"/>
                      </a:cubicBezTo>
                      <a:cubicBezTo>
                        <a:pt x="41" y="64"/>
                        <a:pt x="22" y="69"/>
                        <a:pt x="22"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227"/>
                <p:cNvSpPr/>
                <p:nvPr/>
              </p:nvSpPr>
              <p:spPr bwMode="auto">
                <a:xfrm>
                  <a:off x="10777811" y="2291060"/>
                  <a:ext cx="103920" cy="58665"/>
                </a:xfrm>
                <a:custGeom>
                  <a:avLst/>
                  <a:gdLst>
                    <a:gd name="T0" fmla="*/ 1 w 44"/>
                    <a:gd name="T1" fmla="*/ 14 h 25"/>
                    <a:gd name="T2" fmla="*/ 0 w 44"/>
                    <a:gd name="T3" fmla="*/ 10 h 25"/>
                    <a:gd name="T4" fmla="*/ 3 w 44"/>
                    <a:gd name="T5" fmla="*/ 0 h 25"/>
                    <a:gd name="T6" fmla="*/ 42 w 44"/>
                    <a:gd name="T7" fmla="*/ 9 h 25"/>
                    <a:gd name="T8" fmla="*/ 38 w 44"/>
                    <a:gd name="T9" fmla="*/ 25 h 25"/>
                    <a:gd name="T10" fmla="*/ 1 w 44"/>
                    <a:gd name="T11" fmla="*/ 14 h 25"/>
                  </a:gdLst>
                  <a:ahLst/>
                  <a:cxnLst>
                    <a:cxn ang="0">
                      <a:pos x="T0" y="T1"/>
                    </a:cxn>
                    <a:cxn ang="0">
                      <a:pos x="T2" y="T3"/>
                    </a:cxn>
                    <a:cxn ang="0">
                      <a:pos x="T4" y="T5"/>
                    </a:cxn>
                    <a:cxn ang="0">
                      <a:pos x="T6" y="T7"/>
                    </a:cxn>
                    <a:cxn ang="0">
                      <a:pos x="T8" y="T9"/>
                    </a:cxn>
                    <a:cxn ang="0">
                      <a:pos x="T10" y="T11"/>
                    </a:cxn>
                  </a:cxnLst>
                  <a:rect l="0" t="0" r="r" b="b"/>
                  <a:pathLst>
                    <a:path w="44" h="25">
                      <a:moveTo>
                        <a:pt x="1" y="14"/>
                      </a:moveTo>
                      <a:cubicBezTo>
                        <a:pt x="1" y="13"/>
                        <a:pt x="0" y="10"/>
                        <a:pt x="0" y="10"/>
                      </a:cubicBezTo>
                      <a:cubicBezTo>
                        <a:pt x="3" y="0"/>
                        <a:pt x="3" y="0"/>
                        <a:pt x="3" y="0"/>
                      </a:cubicBezTo>
                      <a:cubicBezTo>
                        <a:pt x="3" y="0"/>
                        <a:pt x="44" y="10"/>
                        <a:pt x="42" y="9"/>
                      </a:cubicBezTo>
                      <a:cubicBezTo>
                        <a:pt x="41" y="9"/>
                        <a:pt x="38" y="25"/>
                        <a:pt x="38" y="25"/>
                      </a:cubicBezTo>
                      <a:lnTo>
                        <a:pt x="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228"/>
                <p:cNvSpPr/>
                <p:nvPr/>
              </p:nvSpPr>
              <p:spPr bwMode="auto">
                <a:xfrm>
                  <a:off x="10399007" y="2309496"/>
                  <a:ext cx="476019" cy="553120"/>
                </a:xfrm>
                <a:custGeom>
                  <a:avLst/>
                  <a:gdLst>
                    <a:gd name="T0" fmla="*/ 0 w 203"/>
                    <a:gd name="T1" fmla="*/ 236 h 236"/>
                    <a:gd name="T2" fmla="*/ 203 w 203"/>
                    <a:gd name="T3" fmla="*/ 10 h 236"/>
                    <a:gd name="T4" fmla="*/ 160 w 203"/>
                    <a:gd name="T5" fmla="*/ 0 h 236"/>
                    <a:gd name="T6" fmla="*/ 9 w 203"/>
                    <a:gd name="T7" fmla="*/ 162 h 236"/>
                    <a:gd name="T8" fmla="*/ 0 w 203"/>
                    <a:gd name="T9" fmla="*/ 236 h 236"/>
                  </a:gdLst>
                  <a:ahLst/>
                  <a:cxnLst>
                    <a:cxn ang="0">
                      <a:pos x="T0" y="T1"/>
                    </a:cxn>
                    <a:cxn ang="0">
                      <a:pos x="T2" y="T3"/>
                    </a:cxn>
                    <a:cxn ang="0">
                      <a:pos x="T4" y="T5"/>
                    </a:cxn>
                    <a:cxn ang="0">
                      <a:pos x="T6" y="T7"/>
                    </a:cxn>
                    <a:cxn ang="0">
                      <a:pos x="T8" y="T9"/>
                    </a:cxn>
                  </a:cxnLst>
                  <a:rect l="0" t="0" r="r" b="b"/>
                  <a:pathLst>
                    <a:path w="203" h="236">
                      <a:moveTo>
                        <a:pt x="0" y="236"/>
                      </a:moveTo>
                      <a:cubicBezTo>
                        <a:pt x="56" y="222"/>
                        <a:pt x="183" y="165"/>
                        <a:pt x="203" y="10"/>
                      </a:cubicBezTo>
                      <a:cubicBezTo>
                        <a:pt x="188" y="9"/>
                        <a:pt x="175" y="3"/>
                        <a:pt x="160" y="0"/>
                      </a:cubicBezTo>
                      <a:cubicBezTo>
                        <a:pt x="137" y="114"/>
                        <a:pt x="72" y="170"/>
                        <a:pt x="9" y="162"/>
                      </a:cubicBezTo>
                      <a:lnTo>
                        <a:pt x="0" y="236"/>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1" name="Freeform 229"/>
                <p:cNvSpPr/>
                <p:nvPr/>
              </p:nvSpPr>
              <p:spPr bwMode="auto">
                <a:xfrm>
                  <a:off x="10328610" y="2658130"/>
                  <a:ext cx="108948" cy="452553"/>
                </a:xfrm>
                <a:custGeom>
                  <a:avLst/>
                  <a:gdLst>
                    <a:gd name="T0" fmla="*/ 13 w 47"/>
                    <a:gd name="T1" fmla="*/ 12 h 193"/>
                    <a:gd name="T2" fmla="*/ 20 w 47"/>
                    <a:gd name="T3" fmla="*/ 193 h 193"/>
                    <a:gd name="T4" fmla="*/ 37 w 47"/>
                    <a:gd name="T5" fmla="*/ 69 h 193"/>
                    <a:gd name="T6" fmla="*/ 16 w 47"/>
                    <a:gd name="T7" fmla="*/ 64 h 193"/>
                    <a:gd name="T8" fmla="*/ 47 w 47"/>
                    <a:gd name="T9" fmla="*/ 53 h 193"/>
                    <a:gd name="T10" fmla="*/ 38 w 47"/>
                    <a:gd name="T11" fmla="*/ 0 h 193"/>
                    <a:gd name="T12" fmla="*/ 1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13" y="12"/>
                      </a:moveTo>
                      <a:cubicBezTo>
                        <a:pt x="0" y="18"/>
                        <a:pt x="7" y="102"/>
                        <a:pt x="20" y="193"/>
                      </a:cubicBezTo>
                      <a:cubicBezTo>
                        <a:pt x="20" y="193"/>
                        <a:pt x="37" y="69"/>
                        <a:pt x="37" y="69"/>
                      </a:cubicBezTo>
                      <a:cubicBezTo>
                        <a:pt x="16" y="64"/>
                        <a:pt x="16" y="64"/>
                        <a:pt x="16" y="64"/>
                      </a:cubicBezTo>
                      <a:cubicBezTo>
                        <a:pt x="47" y="53"/>
                        <a:pt x="47" y="53"/>
                        <a:pt x="47" y="53"/>
                      </a:cubicBezTo>
                      <a:cubicBezTo>
                        <a:pt x="38" y="0"/>
                        <a:pt x="38" y="0"/>
                        <a:pt x="38" y="0"/>
                      </a:cubicBezTo>
                      <a:lnTo>
                        <a:pt x="13" y="1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2" name="Freeform 230"/>
                <p:cNvSpPr/>
                <p:nvPr/>
              </p:nvSpPr>
              <p:spPr bwMode="auto">
                <a:xfrm>
                  <a:off x="9834155" y="2177083"/>
                  <a:ext cx="142471" cy="172641"/>
                </a:xfrm>
                <a:custGeom>
                  <a:avLst/>
                  <a:gdLst>
                    <a:gd name="T0" fmla="*/ 59 w 61"/>
                    <a:gd name="T1" fmla="*/ 36 h 73"/>
                    <a:gd name="T2" fmla="*/ 55 w 61"/>
                    <a:gd name="T3" fmla="*/ 33 h 73"/>
                    <a:gd name="T4" fmla="*/ 55 w 61"/>
                    <a:gd name="T5" fmla="*/ 22 h 73"/>
                    <a:gd name="T6" fmla="*/ 51 w 61"/>
                    <a:gd name="T7" fmla="*/ 15 h 73"/>
                    <a:gd name="T8" fmla="*/ 36 w 61"/>
                    <a:gd name="T9" fmla="*/ 5 h 73"/>
                    <a:gd name="T10" fmla="*/ 9 w 61"/>
                    <a:gd name="T11" fmla="*/ 15 h 73"/>
                    <a:gd name="T12" fmla="*/ 9 w 61"/>
                    <a:gd name="T13" fmla="*/ 15 h 73"/>
                    <a:gd name="T14" fmla="*/ 8 w 61"/>
                    <a:gd name="T15" fmla="*/ 17 h 73"/>
                    <a:gd name="T16" fmla="*/ 1 w 61"/>
                    <a:gd name="T17" fmla="*/ 46 h 73"/>
                    <a:gd name="T18" fmla="*/ 5 w 61"/>
                    <a:gd name="T19" fmla="*/ 72 h 73"/>
                    <a:gd name="T20" fmla="*/ 37 w 61"/>
                    <a:gd name="T21" fmla="*/ 66 h 73"/>
                    <a:gd name="T22" fmla="*/ 45 w 61"/>
                    <a:gd name="T23" fmla="*/ 51 h 73"/>
                    <a:gd name="T24" fmla="*/ 56 w 61"/>
                    <a:gd name="T25" fmla="*/ 47 h 73"/>
                    <a:gd name="T26" fmla="*/ 59 w 61"/>
                    <a:gd name="T27"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73">
                      <a:moveTo>
                        <a:pt x="59" y="36"/>
                      </a:moveTo>
                      <a:cubicBezTo>
                        <a:pt x="59" y="35"/>
                        <a:pt x="57" y="34"/>
                        <a:pt x="55" y="33"/>
                      </a:cubicBezTo>
                      <a:cubicBezTo>
                        <a:pt x="56" y="29"/>
                        <a:pt x="57" y="25"/>
                        <a:pt x="55" y="22"/>
                      </a:cubicBezTo>
                      <a:cubicBezTo>
                        <a:pt x="54" y="19"/>
                        <a:pt x="53" y="17"/>
                        <a:pt x="51" y="15"/>
                      </a:cubicBezTo>
                      <a:cubicBezTo>
                        <a:pt x="49" y="10"/>
                        <a:pt x="45" y="8"/>
                        <a:pt x="36" y="5"/>
                      </a:cubicBezTo>
                      <a:cubicBezTo>
                        <a:pt x="23" y="0"/>
                        <a:pt x="9" y="6"/>
                        <a:pt x="9" y="15"/>
                      </a:cubicBezTo>
                      <a:cubicBezTo>
                        <a:pt x="9" y="15"/>
                        <a:pt x="9" y="15"/>
                        <a:pt x="9" y="15"/>
                      </a:cubicBezTo>
                      <a:cubicBezTo>
                        <a:pt x="9" y="15"/>
                        <a:pt x="8" y="16"/>
                        <a:pt x="8" y="17"/>
                      </a:cubicBezTo>
                      <a:cubicBezTo>
                        <a:pt x="7" y="21"/>
                        <a:pt x="0" y="36"/>
                        <a:pt x="1" y="46"/>
                      </a:cubicBezTo>
                      <a:cubicBezTo>
                        <a:pt x="1" y="55"/>
                        <a:pt x="4" y="66"/>
                        <a:pt x="5" y="72"/>
                      </a:cubicBezTo>
                      <a:cubicBezTo>
                        <a:pt x="5" y="72"/>
                        <a:pt x="37" y="73"/>
                        <a:pt x="37" y="66"/>
                      </a:cubicBezTo>
                      <a:cubicBezTo>
                        <a:pt x="38" y="60"/>
                        <a:pt x="41" y="55"/>
                        <a:pt x="45" y="51"/>
                      </a:cubicBezTo>
                      <a:cubicBezTo>
                        <a:pt x="50" y="50"/>
                        <a:pt x="54" y="48"/>
                        <a:pt x="56" y="47"/>
                      </a:cubicBezTo>
                      <a:cubicBezTo>
                        <a:pt x="61" y="43"/>
                        <a:pt x="61" y="40"/>
                        <a:pt x="59" y="36"/>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3" name="Freeform 231"/>
                <p:cNvSpPr/>
                <p:nvPr/>
              </p:nvSpPr>
              <p:spPr bwMode="auto">
                <a:xfrm>
                  <a:off x="9835830" y="2326258"/>
                  <a:ext cx="92187" cy="48608"/>
                </a:xfrm>
                <a:custGeom>
                  <a:avLst/>
                  <a:gdLst>
                    <a:gd name="T0" fmla="*/ 55 w 55"/>
                    <a:gd name="T1" fmla="*/ 28 h 29"/>
                    <a:gd name="T2" fmla="*/ 55 w 55"/>
                    <a:gd name="T3" fmla="*/ 0 h 29"/>
                    <a:gd name="T4" fmla="*/ 0 w 55"/>
                    <a:gd name="T5" fmla="*/ 4 h 29"/>
                    <a:gd name="T6" fmla="*/ 3 w 55"/>
                    <a:gd name="T7" fmla="*/ 29 h 29"/>
                    <a:gd name="T8" fmla="*/ 55 w 55"/>
                    <a:gd name="T9" fmla="*/ 28 h 29"/>
                  </a:gdLst>
                  <a:ahLst/>
                  <a:cxnLst>
                    <a:cxn ang="0">
                      <a:pos x="T0" y="T1"/>
                    </a:cxn>
                    <a:cxn ang="0">
                      <a:pos x="T2" y="T3"/>
                    </a:cxn>
                    <a:cxn ang="0">
                      <a:pos x="T4" y="T5"/>
                    </a:cxn>
                    <a:cxn ang="0">
                      <a:pos x="T6" y="T7"/>
                    </a:cxn>
                    <a:cxn ang="0">
                      <a:pos x="T8" y="T9"/>
                    </a:cxn>
                  </a:cxnLst>
                  <a:rect l="0" t="0" r="r" b="b"/>
                  <a:pathLst>
                    <a:path w="55" h="29">
                      <a:moveTo>
                        <a:pt x="55" y="28"/>
                      </a:moveTo>
                      <a:lnTo>
                        <a:pt x="55" y="0"/>
                      </a:lnTo>
                      <a:lnTo>
                        <a:pt x="0" y="4"/>
                      </a:lnTo>
                      <a:lnTo>
                        <a:pt x="3" y="29"/>
                      </a:lnTo>
                      <a:lnTo>
                        <a:pt x="5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232"/>
                <p:cNvSpPr/>
                <p:nvPr/>
              </p:nvSpPr>
              <p:spPr bwMode="auto">
                <a:xfrm>
                  <a:off x="9834155" y="2334639"/>
                  <a:ext cx="407298" cy="963771"/>
                </a:xfrm>
                <a:custGeom>
                  <a:avLst/>
                  <a:gdLst>
                    <a:gd name="T0" fmla="*/ 174 w 174"/>
                    <a:gd name="T1" fmla="*/ 133 h 411"/>
                    <a:gd name="T2" fmla="*/ 41 w 174"/>
                    <a:gd name="T3" fmla="*/ 0 h 411"/>
                    <a:gd name="T4" fmla="*/ 0 w 174"/>
                    <a:gd name="T5" fmla="*/ 3 h 411"/>
                    <a:gd name="T6" fmla="*/ 118 w 174"/>
                    <a:gd name="T7" fmla="*/ 210 h 411"/>
                    <a:gd name="T8" fmla="*/ 75 w 174"/>
                    <a:gd name="T9" fmla="*/ 407 h 411"/>
                    <a:gd name="T10" fmla="*/ 116 w 174"/>
                    <a:gd name="T11" fmla="*/ 411 h 411"/>
                    <a:gd name="T12" fmla="*/ 174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174" y="133"/>
                      </a:moveTo>
                      <a:cubicBezTo>
                        <a:pt x="130" y="125"/>
                        <a:pt x="68" y="169"/>
                        <a:pt x="41" y="0"/>
                      </a:cubicBezTo>
                      <a:cubicBezTo>
                        <a:pt x="0" y="3"/>
                        <a:pt x="0" y="3"/>
                        <a:pt x="0" y="3"/>
                      </a:cubicBezTo>
                      <a:cubicBezTo>
                        <a:pt x="17" y="177"/>
                        <a:pt x="53" y="179"/>
                        <a:pt x="118" y="210"/>
                      </a:cubicBezTo>
                      <a:cubicBezTo>
                        <a:pt x="75" y="407"/>
                        <a:pt x="75" y="407"/>
                        <a:pt x="75" y="407"/>
                      </a:cubicBezTo>
                      <a:cubicBezTo>
                        <a:pt x="116" y="411"/>
                        <a:pt x="116" y="411"/>
                        <a:pt x="116" y="411"/>
                      </a:cubicBezTo>
                      <a:lnTo>
                        <a:pt x="174" y="13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5" name="Freeform 233"/>
                <p:cNvSpPr/>
                <p:nvPr/>
              </p:nvSpPr>
              <p:spPr bwMode="auto">
                <a:xfrm>
                  <a:off x="10142561" y="2638016"/>
                  <a:ext cx="100567" cy="420707"/>
                </a:xfrm>
                <a:custGeom>
                  <a:avLst/>
                  <a:gdLst>
                    <a:gd name="T0" fmla="*/ 48 w 60"/>
                    <a:gd name="T1" fmla="*/ 0 h 251"/>
                    <a:gd name="T2" fmla="*/ 48 w 60"/>
                    <a:gd name="T3" fmla="*/ 0 h 251"/>
                    <a:gd name="T4" fmla="*/ 0 w 60"/>
                    <a:gd name="T5" fmla="*/ 65 h 251"/>
                    <a:gd name="T6" fmla="*/ 32 w 60"/>
                    <a:gd name="T7" fmla="*/ 77 h 251"/>
                    <a:gd name="T8" fmla="*/ 7 w 60"/>
                    <a:gd name="T9" fmla="*/ 81 h 251"/>
                    <a:gd name="T10" fmla="*/ 9 w 60"/>
                    <a:gd name="T11" fmla="*/ 251 h 251"/>
                    <a:gd name="T12" fmla="*/ 60 w 60"/>
                    <a:gd name="T13" fmla="*/ 4 h 251"/>
                    <a:gd name="T14" fmla="*/ 48 w 6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51">
                      <a:moveTo>
                        <a:pt x="48" y="0"/>
                      </a:moveTo>
                      <a:lnTo>
                        <a:pt x="48" y="0"/>
                      </a:lnTo>
                      <a:lnTo>
                        <a:pt x="0" y="65"/>
                      </a:lnTo>
                      <a:lnTo>
                        <a:pt x="32" y="77"/>
                      </a:lnTo>
                      <a:lnTo>
                        <a:pt x="7" y="81"/>
                      </a:lnTo>
                      <a:lnTo>
                        <a:pt x="9" y="251"/>
                      </a:lnTo>
                      <a:lnTo>
                        <a:pt x="60" y="4"/>
                      </a:lnTo>
                      <a:lnTo>
                        <a:pt x="48"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6" name="Freeform 234"/>
                <p:cNvSpPr/>
                <p:nvPr/>
              </p:nvSpPr>
              <p:spPr bwMode="auto">
                <a:xfrm>
                  <a:off x="10228043" y="2644721"/>
                  <a:ext cx="36875" cy="72074"/>
                </a:xfrm>
                <a:custGeom>
                  <a:avLst/>
                  <a:gdLst>
                    <a:gd name="T0" fmla="*/ 16 w 16"/>
                    <a:gd name="T1" fmla="*/ 5 h 31"/>
                    <a:gd name="T2" fmla="*/ 14 w 16"/>
                    <a:gd name="T3" fmla="*/ 0 h 31"/>
                    <a:gd name="T4" fmla="*/ 0 w 16"/>
                    <a:gd name="T5" fmla="*/ 15 h 31"/>
                    <a:gd name="T6" fmla="*/ 13 w 16"/>
                    <a:gd name="T7" fmla="*/ 30 h 31"/>
                    <a:gd name="T8" fmla="*/ 16 w 16"/>
                    <a:gd name="T9" fmla="*/ 5 h 31"/>
                  </a:gdLst>
                  <a:ahLst/>
                  <a:cxnLst>
                    <a:cxn ang="0">
                      <a:pos x="T0" y="T1"/>
                    </a:cxn>
                    <a:cxn ang="0">
                      <a:pos x="T2" y="T3"/>
                    </a:cxn>
                    <a:cxn ang="0">
                      <a:pos x="T4" y="T5"/>
                    </a:cxn>
                    <a:cxn ang="0">
                      <a:pos x="T6" y="T7"/>
                    </a:cxn>
                    <a:cxn ang="0">
                      <a:pos x="T8" y="T9"/>
                    </a:cxn>
                  </a:cxnLst>
                  <a:rect l="0" t="0" r="r" b="b"/>
                  <a:pathLst>
                    <a:path w="16" h="31">
                      <a:moveTo>
                        <a:pt x="16" y="5"/>
                      </a:moveTo>
                      <a:cubicBezTo>
                        <a:pt x="14" y="0"/>
                        <a:pt x="14" y="0"/>
                        <a:pt x="14" y="0"/>
                      </a:cubicBezTo>
                      <a:cubicBezTo>
                        <a:pt x="13" y="0"/>
                        <a:pt x="0" y="15"/>
                        <a:pt x="0" y="15"/>
                      </a:cubicBezTo>
                      <a:cubicBezTo>
                        <a:pt x="0" y="15"/>
                        <a:pt x="12" y="31"/>
                        <a:pt x="13" y="30"/>
                      </a:cubicBezTo>
                      <a:lnTo>
                        <a:pt x="16"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235"/>
                <p:cNvSpPr/>
                <p:nvPr/>
              </p:nvSpPr>
              <p:spPr bwMode="auto">
                <a:xfrm>
                  <a:off x="10160998" y="2711766"/>
                  <a:ext cx="122357" cy="586643"/>
                </a:xfrm>
                <a:custGeom>
                  <a:avLst/>
                  <a:gdLst>
                    <a:gd name="T0" fmla="*/ 73 w 73"/>
                    <a:gd name="T1" fmla="*/ 2 h 350"/>
                    <a:gd name="T2" fmla="*/ 55 w 73"/>
                    <a:gd name="T3" fmla="*/ 0 h 350"/>
                    <a:gd name="T4" fmla="*/ 0 w 73"/>
                    <a:gd name="T5" fmla="*/ 290 h 350"/>
                    <a:gd name="T6" fmla="*/ 19 w 73"/>
                    <a:gd name="T7" fmla="*/ 350 h 350"/>
                    <a:gd name="T8" fmla="*/ 61 w 73"/>
                    <a:gd name="T9" fmla="*/ 291 h 350"/>
                    <a:gd name="T10" fmla="*/ 73 w 73"/>
                    <a:gd name="T11" fmla="*/ 2 h 350"/>
                  </a:gdLst>
                  <a:ahLst/>
                  <a:cxnLst>
                    <a:cxn ang="0">
                      <a:pos x="T0" y="T1"/>
                    </a:cxn>
                    <a:cxn ang="0">
                      <a:pos x="T2" y="T3"/>
                    </a:cxn>
                    <a:cxn ang="0">
                      <a:pos x="T4" y="T5"/>
                    </a:cxn>
                    <a:cxn ang="0">
                      <a:pos x="T6" y="T7"/>
                    </a:cxn>
                    <a:cxn ang="0">
                      <a:pos x="T8" y="T9"/>
                    </a:cxn>
                    <a:cxn ang="0">
                      <a:pos x="T10" y="T11"/>
                    </a:cxn>
                  </a:cxnLst>
                  <a:rect l="0" t="0" r="r" b="b"/>
                  <a:pathLst>
                    <a:path w="73" h="350">
                      <a:moveTo>
                        <a:pt x="73" y="2"/>
                      </a:moveTo>
                      <a:lnTo>
                        <a:pt x="55" y="0"/>
                      </a:lnTo>
                      <a:lnTo>
                        <a:pt x="0" y="290"/>
                      </a:lnTo>
                      <a:lnTo>
                        <a:pt x="19" y="350"/>
                      </a:lnTo>
                      <a:lnTo>
                        <a:pt x="61" y="291"/>
                      </a:lnTo>
                      <a:lnTo>
                        <a:pt x="73" y="2"/>
                      </a:lnTo>
                      <a:close/>
                    </a:path>
                  </a:pathLst>
                </a:custGeom>
                <a:solidFill>
                  <a:srgbClr val="ED6D00"/>
                </a:solidFill>
                <a:ln>
                  <a:noFill/>
                </a:ln>
              </p:spPr>
              <p:txBody>
                <a:bodyPr vert="horz" wrap="square" lIns="91440" tIns="45720" rIns="91440" bIns="45720" numCol="1" anchor="t" anchorCtr="0" compatLnSpc="1"/>
                <a:lstStyle/>
                <a:p>
                  <a:endParaRPr lang="en-US"/>
                </a:p>
              </p:txBody>
            </p:sp>
            <p:sp>
              <p:nvSpPr>
                <p:cNvPr id="88" name="Freeform 236"/>
                <p:cNvSpPr/>
                <p:nvPr/>
              </p:nvSpPr>
              <p:spPr bwMode="auto">
                <a:xfrm>
                  <a:off x="10251509" y="2651425"/>
                  <a:ext cx="68722" cy="72074"/>
                </a:xfrm>
                <a:custGeom>
                  <a:avLst/>
                  <a:gdLst>
                    <a:gd name="T0" fmla="*/ 30 w 30"/>
                    <a:gd name="T1" fmla="*/ 8 h 31"/>
                    <a:gd name="T2" fmla="*/ 1 w 30"/>
                    <a:gd name="T3" fmla="*/ 0 h 31"/>
                    <a:gd name="T4" fmla="*/ 0 w 30"/>
                    <a:gd name="T5" fmla="*/ 28 h 31"/>
                    <a:gd name="T6" fmla="*/ 14 w 30"/>
                    <a:gd name="T7" fmla="*/ 31 h 31"/>
                    <a:gd name="T8" fmla="*/ 30 w 30"/>
                    <a:gd name="T9" fmla="*/ 8 h 31"/>
                  </a:gdLst>
                  <a:ahLst/>
                  <a:cxnLst>
                    <a:cxn ang="0">
                      <a:pos x="T0" y="T1"/>
                    </a:cxn>
                    <a:cxn ang="0">
                      <a:pos x="T2" y="T3"/>
                    </a:cxn>
                    <a:cxn ang="0">
                      <a:pos x="T4" y="T5"/>
                    </a:cxn>
                    <a:cxn ang="0">
                      <a:pos x="T6" y="T7"/>
                    </a:cxn>
                    <a:cxn ang="0">
                      <a:pos x="T8" y="T9"/>
                    </a:cxn>
                  </a:cxnLst>
                  <a:rect l="0" t="0" r="r" b="b"/>
                  <a:pathLst>
                    <a:path w="30" h="31">
                      <a:moveTo>
                        <a:pt x="30" y="8"/>
                      </a:moveTo>
                      <a:cubicBezTo>
                        <a:pt x="28" y="7"/>
                        <a:pt x="1" y="0"/>
                        <a:pt x="1" y="0"/>
                      </a:cubicBezTo>
                      <a:cubicBezTo>
                        <a:pt x="0" y="28"/>
                        <a:pt x="0" y="28"/>
                        <a:pt x="0" y="28"/>
                      </a:cubicBezTo>
                      <a:cubicBezTo>
                        <a:pt x="14" y="31"/>
                        <a:pt x="14" y="31"/>
                        <a:pt x="14" y="31"/>
                      </a:cubicBezTo>
                      <a:lnTo>
                        <a:pt x="30" y="8"/>
                      </a:lnTo>
                      <a:close/>
                    </a:path>
                  </a:pathLst>
                </a:custGeom>
                <a:solidFill>
                  <a:schemeClr val="accent5"/>
                </a:solidFill>
                <a:ln>
                  <a:noFill/>
                </a:ln>
              </p:spPr>
              <p:txBody>
                <a:bodyPr vert="horz" wrap="square" lIns="91440" tIns="45720" rIns="91440" bIns="45720" numCol="1" anchor="t" anchorCtr="0" compatLnSpc="1"/>
                <a:lstStyle/>
                <a:p>
                  <a:endParaRPr lang="en-US"/>
                </a:p>
              </p:txBody>
            </p:sp>
            <p:sp>
              <p:nvSpPr>
                <p:cNvPr id="89" name="Freeform 237"/>
                <p:cNvSpPr/>
                <p:nvPr/>
              </p:nvSpPr>
              <p:spPr bwMode="auto">
                <a:xfrm>
                  <a:off x="10223015" y="2614551"/>
                  <a:ext cx="41904" cy="102244"/>
                </a:xfrm>
                <a:custGeom>
                  <a:avLst/>
                  <a:gdLst>
                    <a:gd name="T0" fmla="*/ 25 w 25"/>
                    <a:gd name="T1" fmla="*/ 23 h 61"/>
                    <a:gd name="T2" fmla="*/ 0 w 25"/>
                    <a:gd name="T3" fmla="*/ 61 h 61"/>
                    <a:gd name="T4" fmla="*/ 0 w 25"/>
                    <a:gd name="T5" fmla="*/ 9 h 61"/>
                    <a:gd name="T6" fmla="*/ 18 w 25"/>
                    <a:gd name="T7" fmla="*/ 0 h 61"/>
                    <a:gd name="T8" fmla="*/ 25 w 25"/>
                    <a:gd name="T9" fmla="*/ 23 h 61"/>
                  </a:gdLst>
                  <a:ahLst/>
                  <a:cxnLst>
                    <a:cxn ang="0">
                      <a:pos x="T0" y="T1"/>
                    </a:cxn>
                    <a:cxn ang="0">
                      <a:pos x="T2" y="T3"/>
                    </a:cxn>
                    <a:cxn ang="0">
                      <a:pos x="T4" y="T5"/>
                    </a:cxn>
                    <a:cxn ang="0">
                      <a:pos x="T6" y="T7"/>
                    </a:cxn>
                    <a:cxn ang="0">
                      <a:pos x="T8" y="T9"/>
                    </a:cxn>
                  </a:cxnLst>
                  <a:rect l="0" t="0" r="r" b="b"/>
                  <a:pathLst>
                    <a:path w="25" h="61">
                      <a:moveTo>
                        <a:pt x="25" y="23"/>
                      </a:moveTo>
                      <a:lnTo>
                        <a:pt x="0" y="61"/>
                      </a:lnTo>
                      <a:lnTo>
                        <a:pt x="0" y="9"/>
                      </a:lnTo>
                      <a:lnTo>
                        <a:pt x="18" y="0"/>
                      </a:lnTo>
                      <a:lnTo>
                        <a:pt x="25" y="23"/>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238"/>
                <p:cNvSpPr/>
                <p:nvPr/>
              </p:nvSpPr>
              <p:spPr bwMode="auto">
                <a:xfrm>
                  <a:off x="10300117" y="2627960"/>
                  <a:ext cx="145823" cy="115653"/>
                </a:xfrm>
                <a:custGeom>
                  <a:avLst/>
                  <a:gdLst>
                    <a:gd name="T0" fmla="*/ 87 w 87"/>
                    <a:gd name="T1" fmla="*/ 22 h 69"/>
                    <a:gd name="T2" fmla="*/ 74 w 87"/>
                    <a:gd name="T3" fmla="*/ 0 h 69"/>
                    <a:gd name="T4" fmla="*/ 0 w 87"/>
                    <a:gd name="T5" fmla="*/ 22 h 69"/>
                    <a:gd name="T6" fmla="*/ 18 w 87"/>
                    <a:gd name="T7" fmla="*/ 69 h 69"/>
                    <a:gd name="T8" fmla="*/ 87 w 87"/>
                    <a:gd name="T9" fmla="*/ 22 h 69"/>
                  </a:gdLst>
                  <a:ahLst/>
                  <a:cxnLst>
                    <a:cxn ang="0">
                      <a:pos x="T0" y="T1"/>
                    </a:cxn>
                    <a:cxn ang="0">
                      <a:pos x="T2" y="T3"/>
                    </a:cxn>
                    <a:cxn ang="0">
                      <a:pos x="T4" y="T5"/>
                    </a:cxn>
                    <a:cxn ang="0">
                      <a:pos x="T6" y="T7"/>
                    </a:cxn>
                    <a:cxn ang="0">
                      <a:pos x="T8" y="T9"/>
                    </a:cxn>
                  </a:cxnLst>
                  <a:rect l="0" t="0" r="r" b="b"/>
                  <a:pathLst>
                    <a:path w="87" h="69">
                      <a:moveTo>
                        <a:pt x="87" y="22"/>
                      </a:moveTo>
                      <a:lnTo>
                        <a:pt x="74" y="0"/>
                      </a:lnTo>
                      <a:lnTo>
                        <a:pt x="0" y="22"/>
                      </a:lnTo>
                      <a:lnTo>
                        <a:pt x="18" y="69"/>
                      </a:lnTo>
                      <a:lnTo>
                        <a:pt x="87" y="22"/>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Freeform 239"/>
                <p:cNvSpPr/>
                <p:nvPr/>
              </p:nvSpPr>
              <p:spPr bwMode="auto">
                <a:xfrm>
                  <a:off x="10393979" y="2321230"/>
                  <a:ext cx="164260" cy="293322"/>
                </a:xfrm>
                <a:custGeom>
                  <a:avLst/>
                  <a:gdLst>
                    <a:gd name="T0" fmla="*/ 0 w 70"/>
                    <a:gd name="T1" fmla="*/ 17 h 125"/>
                    <a:gd name="T2" fmla="*/ 7 w 70"/>
                    <a:gd name="T3" fmla="*/ 10 h 125"/>
                    <a:gd name="T4" fmla="*/ 69 w 70"/>
                    <a:gd name="T5" fmla="*/ 56 h 125"/>
                    <a:gd name="T6" fmla="*/ 57 w 70"/>
                    <a:gd name="T7" fmla="*/ 105 h 125"/>
                    <a:gd name="T8" fmla="*/ 17 w 70"/>
                    <a:gd name="T9" fmla="*/ 125 h 125"/>
                    <a:gd name="T10" fmla="*/ 18 w 70"/>
                    <a:gd name="T11" fmla="*/ 109 h 125"/>
                    <a:gd name="T12" fmla="*/ 31 w 70"/>
                    <a:gd name="T13" fmla="*/ 96 h 125"/>
                    <a:gd name="T14" fmla="*/ 44 w 70"/>
                    <a:gd name="T15" fmla="*/ 92 h 125"/>
                    <a:gd name="T16" fmla="*/ 49 w 70"/>
                    <a:gd name="T17" fmla="*/ 79 h 125"/>
                    <a:gd name="T18" fmla="*/ 39 w 70"/>
                    <a:gd name="T19" fmla="*/ 74 h 125"/>
                    <a:gd name="T20" fmla="*/ 24 w 70"/>
                    <a:gd name="T21" fmla="*/ 83 h 125"/>
                    <a:gd name="T22" fmla="*/ 19 w 70"/>
                    <a:gd name="T23" fmla="*/ 80 h 125"/>
                    <a:gd name="T24" fmla="*/ 39 w 70"/>
                    <a:gd name="T25" fmla="*/ 20 h 125"/>
                    <a:gd name="T26" fmla="*/ 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0" y="17"/>
                      </a:moveTo>
                      <a:cubicBezTo>
                        <a:pt x="0" y="14"/>
                        <a:pt x="3" y="12"/>
                        <a:pt x="7" y="10"/>
                      </a:cubicBezTo>
                      <a:cubicBezTo>
                        <a:pt x="32" y="0"/>
                        <a:pt x="67" y="31"/>
                        <a:pt x="69" y="56"/>
                      </a:cubicBezTo>
                      <a:cubicBezTo>
                        <a:pt x="70" y="73"/>
                        <a:pt x="69" y="96"/>
                        <a:pt x="57" y="105"/>
                      </a:cubicBezTo>
                      <a:cubicBezTo>
                        <a:pt x="44" y="114"/>
                        <a:pt x="17" y="125"/>
                        <a:pt x="17" y="125"/>
                      </a:cubicBezTo>
                      <a:cubicBezTo>
                        <a:pt x="17" y="125"/>
                        <a:pt x="18" y="110"/>
                        <a:pt x="18" y="109"/>
                      </a:cubicBezTo>
                      <a:cubicBezTo>
                        <a:pt x="19" y="107"/>
                        <a:pt x="31" y="96"/>
                        <a:pt x="31" y="96"/>
                      </a:cubicBezTo>
                      <a:cubicBezTo>
                        <a:pt x="31" y="96"/>
                        <a:pt x="37" y="97"/>
                        <a:pt x="44" y="92"/>
                      </a:cubicBezTo>
                      <a:cubicBezTo>
                        <a:pt x="50" y="88"/>
                        <a:pt x="52" y="85"/>
                        <a:pt x="49" y="79"/>
                      </a:cubicBezTo>
                      <a:cubicBezTo>
                        <a:pt x="46" y="74"/>
                        <a:pt x="43" y="74"/>
                        <a:pt x="39" y="74"/>
                      </a:cubicBezTo>
                      <a:cubicBezTo>
                        <a:pt x="35" y="75"/>
                        <a:pt x="24" y="84"/>
                        <a:pt x="24" y="83"/>
                      </a:cubicBezTo>
                      <a:cubicBezTo>
                        <a:pt x="23" y="82"/>
                        <a:pt x="19" y="80"/>
                        <a:pt x="19" y="80"/>
                      </a:cubicBezTo>
                      <a:cubicBezTo>
                        <a:pt x="34" y="70"/>
                        <a:pt x="62" y="34"/>
                        <a:pt x="39" y="20"/>
                      </a:cubicBezTo>
                      <a:cubicBezTo>
                        <a:pt x="17" y="6"/>
                        <a:pt x="0" y="17"/>
                        <a:pt x="0" y="17"/>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92" name="Freeform 240"/>
                <p:cNvSpPr/>
                <p:nvPr/>
              </p:nvSpPr>
              <p:spPr bwMode="auto">
                <a:xfrm>
                  <a:off x="10735908" y="2217310"/>
                  <a:ext cx="170964" cy="115653"/>
                </a:xfrm>
                <a:custGeom>
                  <a:avLst/>
                  <a:gdLst>
                    <a:gd name="T0" fmla="*/ 65 w 73"/>
                    <a:gd name="T1" fmla="*/ 25 h 49"/>
                    <a:gd name="T2" fmla="*/ 57 w 73"/>
                    <a:gd name="T3" fmla="*/ 9 h 49"/>
                    <a:gd name="T4" fmla="*/ 56 w 73"/>
                    <a:gd name="T5" fmla="*/ 9 h 49"/>
                    <a:gd name="T6" fmla="*/ 56 w 73"/>
                    <a:gd name="T7" fmla="*/ 9 h 49"/>
                    <a:gd name="T8" fmla="*/ 32 w 73"/>
                    <a:gd name="T9" fmla="*/ 12 h 49"/>
                    <a:gd name="T10" fmla="*/ 11 w 73"/>
                    <a:gd name="T11" fmla="*/ 24 h 49"/>
                    <a:gd name="T12" fmla="*/ 11 w 73"/>
                    <a:gd name="T13" fmla="*/ 24 h 49"/>
                    <a:gd name="T14" fmla="*/ 11 w 73"/>
                    <a:gd name="T15" fmla="*/ 24 h 49"/>
                    <a:gd name="T16" fmla="*/ 13 w 73"/>
                    <a:gd name="T17" fmla="*/ 47 h 49"/>
                    <a:gd name="T18" fmla="*/ 6 w 73"/>
                    <a:gd name="T19" fmla="*/ 49 h 49"/>
                    <a:gd name="T20" fmla="*/ 4 w 73"/>
                    <a:gd name="T21" fmla="*/ 22 h 49"/>
                    <a:gd name="T22" fmla="*/ 4 w 73"/>
                    <a:gd name="T23" fmla="*/ 22 h 49"/>
                    <a:gd name="T24" fmla="*/ 5 w 73"/>
                    <a:gd name="T25" fmla="*/ 20 h 49"/>
                    <a:gd name="T26" fmla="*/ 30 w 73"/>
                    <a:gd name="T27" fmla="*/ 5 h 49"/>
                    <a:gd name="T28" fmla="*/ 58 w 73"/>
                    <a:gd name="T29" fmla="*/ 2 h 49"/>
                    <a:gd name="T30" fmla="*/ 58 w 73"/>
                    <a:gd name="T31" fmla="*/ 2 h 49"/>
                    <a:gd name="T32" fmla="*/ 61 w 73"/>
                    <a:gd name="T33" fmla="*/ 3 h 49"/>
                    <a:gd name="T34" fmla="*/ 73 w 73"/>
                    <a:gd name="T35" fmla="*/ 24 h 49"/>
                    <a:gd name="T36" fmla="*/ 65 w 73"/>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49">
                      <a:moveTo>
                        <a:pt x="65" y="25"/>
                      </a:moveTo>
                      <a:cubicBezTo>
                        <a:pt x="65" y="25"/>
                        <a:pt x="63" y="14"/>
                        <a:pt x="57" y="9"/>
                      </a:cubicBezTo>
                      <a:cubicBezTo>
                        <a:pt x="57" y="9"/>
                        <a:pt x="56" y="9"/>
                        <a:pt x="56" y="9"/>
                      </a:cubicBezTo>
                      <a:cubicBezTo>
                        <a:pt x="56" y="9"/>
                        <a:pt x="56" y="9"/>
                        <a:pt x="56" y="9"/>
                      </a:cubicBezTo>
                      <a:cubicBezTo>
                        <a:pt x="50" y="7"/>
                        <a:pt x="45" y="8"/>
                        <a:pt x="32" y="12"/>
                      </a:cubicBezTo>
                      <a:cubicBezTo>
                        <a:pt x="20" y="16"/>
                        <a:pt x="14" y="19"/>
                        <a:pt x="11" y="24"/>
                      </a:cubicBezTo>
                      <a:cubicBezTo>
                        <a:pt x="11" y="24"/>
                        <a:pt x="11" y="24"/>
                        <a:pt x="11" y="24"/>
                      </a:cubicBezTo>
                      <a:cubicBezTo>
                        <a:pt x="11" y="24"/>
                        <a:pt x="11" y="24"/>
                        <a:pt x="11" y="24"/>
                      </a:cubicBezTo>
                      <a:cubicBezTo>
                        <a:pt x="7" y="34"/>
                        <a:pt x="13" y="46"/>
                        <a:pt x="13" y="47"/>
                      </a:cubicBezTo>
                      <a:cubicBezTo>
                        <a:pt x="6" y="49"/>
                        <a:pt x="6" y="49"/>
                        <a:pt x="6" y="49"/>
                      </a:cubicBezTo>
                      <a:cubicBezTo>
                        <a:pt x="6" y="49"/>
                        <a:pt x="0" y="35"/>
                        <a:pt x="4" y="22"/>
                      </a:cubicBezTo>
                      <a:cubicBezTo>
                        <a:pt x="4" y="22"/>
                        <a:pt x="4" y="22"/>
                        <a:pt x="4" y="22"/>
                      </a:cubicBezTo>
                      <a:cubicBezTo>
                        <a:pt x="4" y="21"/>
                        <a:pt x="4" y="20"/>
                        <a:pt x="5" y="20"/>
                      </a:cubicBezTo>
                      <a:cubicBezTo>
                        <a:pt x="9" y="13"/>
                        <a:pt x="16" y="9"/>
                        <a:pt x="30" y="5"/>
                      </a:cubicBezTo>
                      <a:cubicBezTo>
                        <a:pt x="44" y="0"/>
                        <a:pt x="51" y="0"/>
                        <a:pt x="58" y="2"/>
                      </a:cubicBezTo>
                      <a:cubicBezTo>
                        <a:pt x="58" y="2"/>
                        <a:pt x="58" y="2"/>
                        <a:pt x="58" y="2"/>
                      </a:cubicBezTo>
                      <a:cubicBezTo>
                        <a:pt x="59" y="2"/>
                        <a:pt x="60" y="3"/>
                        <a:pt x="61" y="3"/>
                      </a:cubicBezTo>
                      <a:cubicBezTo>
                        <a:pt x="70" y="9"/>
                        <a:pt x="73" y="23"/>
                        <a:pt x="73" y="24"/>
                      </a:cubicBezTo>
                      <a:lnTo>
                        <a:pt x="65" y="25"/>
                      </a:ln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93" name="Freeform 241"/>
                <p:cNvSpPr/>
                <p:nvPr/>
              </p:nvSpPr>
              <p:spPr bwMode="auto">
                <a:xfrm>
                  <a:off x="10596790" y="2197197"/>
                  <a:ext cx="591672" cy="519598"/>
                </a:xfrm>
                <a:custGeom>
                  <a:avLst/>
                  <a:gdLst>
                    <a:gd name="T0" fmla="*/ 0 w 353"/>
                    <a:gd name="T1" fmla="*/ 105 h 310"/>
                    <a:gd name="T2" fmla="*/ 275 w 353"/>
                    <a:gd name="T3" fmla="*/ 0 h 310"/>
                    <a:gd name="T4" fmla="*/ 353 w 353"/>
                    <a:gd name="T5" fmla="*/ 205 h 310"/>
                    <a:gd name="T6" fmla="*/ 79 w 353"/>
                    <a:gd name="T7" fmla="*/ 310 h 310"/>
                    <a:gd name="T8" fmla="*/ 0 w 353"/>
                    <a:gd name="T9" fmla="*/ 105 h 310"/>
                  </a:gdLst>
                  <a:ahLst/>
                  <a:cxnLst>
                    <a:cxn ang="0">
                      <a:pos x="T0" y="T1"/>
                    </a:cxn>
                    <a:cxn ang="0">
                      <a:pos x="T2" y="T3"/>
                    </a:cxn>
                    <a:cxn ang="0">
                      <a:pos x="T4" y="T5"/>
                    </a:cxn>
                    <a:cxn ang="0">
                      <a:pos x="T6" y="T7"/>
                    </a:cxn>
                    <a:cxn ang="0">
                      <a:pos x="T8" y="T9"/>
                    </a:cxn>
                  </a:cxnLst>
                  <a:rect l="0" t="0" r="r" b="b"/>
                  <a:pathLst>
                    <a:path w="353" h="310">
                      <a:moveTo>
                        <a:pt x="0" y="105"/>
                      </a:moveTo>
                      <a:lnTo>
                        <a:pt x="275" y="0"/>
                      </a:lnTo>
                      <a:lnTo>
                        <a:pt x="353" y="205"/>
                      </a:lnTo>
                      <a:lnTo>
                        <a:pt x="79" y="310"/>
                      </a:lnTo>
                      <a:lnTo>
                        <a:pt x="0" y="105"/>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94" name="Freeform 242"/>
                <p:cNvSpPr/>
                <p:nvPr/>
              </p:nvSpPr>
              <p:spPr bwMode="auto">
                <a:xfrm>
                  <a:off x="10588410" y="2188816"/>
                  <a:ext cx="527979" cy="321816"/>
                </a:xfrm>
                <a:custGeom>
                  <a:avLst/>
                  <a:gdLst>
                    <a:gd name="T0" fmla="*/ 0 w 225"/>
                    <a:gd name="T1" fmla="*/ 77 h 137"/>
                    <a:gd name="T2" fmla="*/ 22 w 225"/>
                    <a:gd name="T3" fmla="*/ 137 h 137"/>
                    <a:gd name="T4" fmla="*/ 128 w 225"/>
                    <a:gd name="T5" fmla="*/ 130 h 137"/>
                    <a:gd name="T6" fmla="*/ 149 w 225"/>
                    <a:gd name="T7" fmla="*/ 122 h 137"/>
                    <a:gd name="T8" fmla="*/ 225 w 225"/>
                    <a:gd name="T9" fmla="*/ 49 h 137"/>
                    <a:gd name="T10" fmla="*/ 203 w 225"/>
                    <a:gd name="T11" fmla="*/ 0 h 137"/>
                    <a:gd name="T12" fmla="*/ 0 w 225"/>
                    <a:gd name="T13" fmla="*/ 77 h 137"/>
                  </a:gdLst>
                  <a:ahLst/>
                  <a:cxnLst>
                    <a:cxn ang="0">
                      <a:pos x="T0" y="T1"/>
                    </a:cxn>
                    <a:cxn ang="0">
                      <a:pos x="T2" y="T3"/>
                    </a:cxn>
                    <a:cxn ang="0">
                      <a:pos x="T4" y="T5"/>
                    </a:cxn>
                    <a:cxn ang="0">
                      <a:pos x="T6" y="T7"/>
                    </a:cxn>
                    <a:cxn ang="0">
                      <a:pos x="T8" y="T9"/>
                    </a:cxn>
                    <a:cxn ang="0">
                      <a:pos x="T10" y="T11"/>
                    </a:cxn>
                    <a:cxn ang="0">
                      <a:pos x="T12" y="T13"/>
                    </a:cxn>
                  </a:cxnLst>
                  <a:rect l="0" t="0" r="r" b="b"/>
                  <a:pathLst>
                    <a:path w="225" h="137">
                      <a:moveTo>
                        <a:pt x="0" y="77"/>
                      </a:moveTo>
                      <a:cubicBezTo>
                        <a:pt x="22" y="137"/>
                        <a:pt x="22" y="137"/>
                        <a:pt x="22" y="137"/>
                      </a:cubicBezTo>
                      <a:cubicBezTo>
                        <a:pt x="128" y="130"/>
                        <a:pt x="128" y="130"/>
                        <a:pt x="128" y="130"/>
                      </a:cubicBezTo>
                      <a:cubicBezTo>
                        <a:pt x="149" y="122"/>
                        <a:pt x="149" y="122"/>
                        <a:pt x="149" y="122"/>
                      </a:cubicBezTo>
                      <a:cubicBezTo>
                        <a:pt x="225" y="49"/>
                        <a:pt x="225" y="49"/>
                        <a:pt x="225" y="49"/>
                      </a:cubicBezTo>
                      <a:cubicBezTo>
                        <a:pt x="203" y="0"/>
                        <a:pt x="203" y="0"/>
                        <a:pt x="203" y="0"/>
                      </a:cubicBezTo>
                      <a:cubicBezTo>
                        <a:pt x="137" y="22"/>
                        <a:pt x="66" y="51"/>
                        <a:pt x="0" y="7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grpSp>
          <p:grpSp>
            <p:nvGrpSpPr>
              <p:cNvPr id="38" name="Group 109"/>
              <p:cNvGrpSpPr/>
              <p:nvPr/>
            </p:nvGrpSpPr>
            <p:grpSpPr>
              <a:xfrm>
                <a:off x="9810217" y="5339926"/>
                <a:ext cx="1139763" cy="2448816"/>
                <a:chOff x="6455092" y="3246449"/>
                <a:chExt cx="1139763" cy="2448816"/>
              </a:xfrm>
            </p:grpSpPr>
            <p:sp>
              <p:nvSpPr>
                <p:cNvPr id="48" name="Freeform 243"/>
                <p:cNvSpPr/>
                <p:nvPr/>
              </p:nvSpPr>
              <p:spPr bwMode="auto">
                <a:xfrm>
                  <a:off x="6513755" y="4473371"/>
                  <a:ext cx="1081100" cy="1221894"/>
                </a:xfrm>
                <a:custGeom>
                  <a:avLst/>
                  <a:gdLst>
                    <a:gd name="T0" fmla="*/ 249 w 461"/>
                    <a:gd name="T1" fmla="*/ 26 h 521"/>
                    <a:gd name="T2" fmla="*/ 414 w 461"/>
                    <a:gd name="T3" fmla="*/ 108 h 521"/>
                    <a:gd name="T4" fmla="*/ 330 w 461"/>
                    <a:gd name="T5" fmla="*/ 266 h 521"/>
                    <a:gd name="T6" fmla="*/ 397 w 461"/>
                    <a:gd name="T7" fmla="*/ 293 h 521"/>
                    <a:gd name="T8" fmla="*/ 299 w 461"/>
                    <a:gd name="T9" fmla="*/ 291 h 521"/>
                    <a:gd name="T10" fmla="*/ 298 w 461"/>
                    <a:gd name="T11" fmla="*/ 288 h 521"/>
                    <a:gd name="T12" fmla="*/ 285 w 461"/>
                    <a:gd name="T13" fmla="*/ 290 h 521"/>
                    <a:gd name="T14" fmla="*/ 342 w 461"/>
                    <a:gd name="T15" fmla="*/ 98 h 521"/>
                    <a:gd name="T16" fmla="*/ 203 w 461"/>
                    <a:gd name="T17" fmla="*/ 110 h 521"/>
                    <a:gd name="T18" fmla="*/ 87 w 461"/>
                    <a:gd name="T19" fmla="*/ 452 h 521"/>
                    <a:gd name="T20" fmla="*/ 76 w 461"/>
                    <a:gd name="T21" fmla="*/ 462 h 521"/>
                    <a:gd name="T22" fmla="*/ 3 w 461"/>
                    <a:gd name="T23" fmla="*/ 518 h 521"/>
                    <a:gd name="T24" fmla="*/ 37 w 461"/>
                    <a:gd name="T25" fmla="*/ 440 h 521"/>
                    <a:gd name="T26" fmla="*/ 120 w 461"/>
                    <a:gd name="T27" fmla="*/ 17 h 521"/>
                    <a:gd name="T28" fmla="*/ 249 w 461"/>
                    <a:gd name="T29" fmla="*/ 2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6"/>
                      </a:moveTo>
                      <a:cubicBezTo>
                        <a:pt x="304" y="37"/>
                        <a:pt x="461" y="0"/>
                        <a:pt x="414" y="108"/>
                      </a:cubicBezTo>
                      <a:cubicBezTo>
                        <a:pt x="385" y="178"/>
                        <a:pt x="359" y="215"/>
                        <a:pt x="330" y="266"/>
                      </a:cubicBezTo>
                      <a:cubicBezTo>
                        <a:pt x="348" y="273"/>
                        <a:pt x="401" y="291"/>
                        <a:pt x="397" y="293"/>
                      </a:cubicBezTo>
                      <a:cubicBezTo>
                        <a:pt x="389" y="295"/>
                        <a:pt x="300" y="297"/>
                        <a:pt x="299" y="291"/>
                      </a:cubicBezTo>
                      <a:cubicBezTo>
                        <a:pt x="299" y="291"/>
                        <a:pt x="300" y="297"/>
                        <a:pt x="298" y="288"/>
                      </a:cubicBezTo>
                      <a:cubicBezTo>
                        <a:pt x="285" y="290"/>
                        <a:pt x="285" y="290"/>
                        <a:pt x="285" y="290"/>
                      </a:cubicBezTo>
                      <a:cubicBezTo>
                        <a:pt x="266" y="250"/>
                        <a:pt x="368" y="99"/>
                        <a:pt x="342" y="98"/>
                      </a:cubicBezTo>
                      <a:cubicBezTo>
                        <a:pt x="282" y="93"/>
                        <a:pt x="210" y="110"/>
                        <a:pt x="203" y="110"/>
                      </a:cubicBezTo>
                      <a:cubicBezTo>
                        <a:pt x="198" y="109"/>
                        <a:pt x="156" y="224"/>
                        <a:pt x="87" y="452"/>
                      </a:cubicBezTo>
                      <a:cubicBezTo>
                        <a:pt x="76" y="462"/>
                        <a:pt x="76" y="462"/>
                        <a:pt x="76" y="462"/>
                      </a:cubicBezTo>
                      <a:cubicBezTo>
                        <a:pt x="75" y="469"/>
                        <a:pt x="13" y="521"/>
                        <a:pt x="3" y="518"/>
                      </a:cubicBezTo>
                      <a:cubicBezTo>
                        <a:pt x="0" y="517"/>
                        <a:pt x="25" y="459"/>
                        <a:pt x="37" y="440"/>
                      </a:cubicBezTo>
                      <a:cubicBezTo>
                        <a:pt x="85" y="230"/>
                        <a:pt x="103" y="126"/>
                        <a:pt x="120" y="17"/>
                      </a:cubicBezTo>
                      <a:lnTo>
                        <a:pt x="249" y="2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44"/>
                <p:cNvSpPr/>
                <p:nvPr/>
              </p:nvSpPr>
              <p:spPr bwMode="auto">
                <a:xfrm>
                  <a:off x="6786964" y="4525330"/>
                  <a:ext cx="338577" cy="82131"/>
                </a:xfrm>
                <a:custGeom>
                  <a:avLst/>
                  <a:gdLst>
                    <a:gd name="T0" fmla="*/ 3 w 145"/>
                    <a:gd name="T1" fmla="*/ 10 h 35"/>
                    <a:gd name="T2" fmla="*/ 88 w 145"/>
                    <a:gd name="T3" fmla="*/ 13 h 35"/>
                    <a:gd name="T4" fmla="*/ 142 w 145"/>
                    <a:gd name="T5" fmla="*/ 0 h 35"/>
                    <a:gd name="T6" fmla="*/ 141 w 145"/>
                    <a:gd name="T7" fmla="*/ 20 h 35"/>
                    <a:gd name="T8" fmla="*/ 75 w 145"/>
                    <a:gd name="T9" fmla="*/ 35 h 35"/>
                    <a:gd name="T10" fmla="*/ 0 w 145"/>
                    <a:gd name="T11" fmla="*/ 29 h 35"/>
                    <a:gd name="T12" fmla="*/ 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3" y="10"/>
                      </a:moveTo>
                      <a:cubicBezTo>
                        <a:pt x="8" y="11"/>
                        <a:pt x="57" y="16"/>
                        <a:pt x="88" y="13"/>
                      </a:cubicBezTo>
                      <a:cubicBezTo>
                        <a:pt x="119" y="9"/>
                        <a:pt x="142" y="0"/>
                        <a:pt x="142" y="0"/>
                      </a:cubicBezTo>
                      <a:cubicBezTo>
                        <a:pt x="142" y="0"/>
                        <a:pt x="145" y="19"/>
                        <a:pt x="141" y="20"/>
                      </a:cubicBezTo>
                      <a:cubicBezTo>
                        <a:pt x="136" y="21"/>
                        <a:pt x="127" y="35"/>
                        <a:pt x="75" y="35"/>
                      </a:cubicBezTo>
                      <a:cubicBezTo>
                        <a:pt x="22" y="35"/>
                        <a:pt x="0" y="29"/>
                        <a:pt x="0" y="29"/>
                      </a:cubicBezTo>
                      <a:lnTo>
                        <a:pt x="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45"/>
                <p:cNvSpPr/>
                <p:nvPr/>
              </p:nvSpPr>
              <p:spPr bwMode="auto">
                <a:xfrm>
                  <a:off x="6765174" y="3880024"/>
                  <a:ext cx="357015" cy="734142"/>
                </a:xfrm>
                <a:custGeom>
                  <a:avLst/>
                  <a:gdLst>
                    <a:gd name="T0" fmla="*/ 87 w 152"/>
                    <a:gd name="T1" fmla="*/ 0 h 313"/>
                    <a:gd name="T2" fmla="*/ 101 w 152"/>
                    <a:gd name="T3" fmla="*/ 17 h 313"/>
                    <a:gd name="T4" fmla="*/ 152 w 152"/>
                    <a:gd name="T5" fmla="*/ 281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10"/>
                        <a:pt x="101" y="17"/>
                        <a:pt x="101" y="17"/>
                      </a:cubicBezTo>
                      <a:cubicBezTo>
                        <a:pt x="148" y="25"/>
                        <a:pt x="148" y="237"/>
                        <a:pt x="152" y="281"/>
                      </a:cubicBezTo>
                      <a:cubicBezTo>
                        <a:pt x="140"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46"/>
                <p:cNvSpPr/>
                <p:nvPr/>
              </p:nvSpPr>
              <p:spPr bwMode="auto">
                <a:xfrm>
                  <a:off x="6800373" y="3868290"/>
                  <a:ext cx="194430" cy="48608"/>
                </a:xfrm>
                <a:custGeom>
                  <a:avLst/>
                  <a:gdLst>
                    <a:gd name="T0" fmla="*/ 4 w 116"/>
                    <a:gd name="T1" fmla="*/ 29 h 29"/>
                    <a:gd name="T2" fmla="*/ 0 w 116"/>
                    <a:gd name="T3" fmla="*/ 8 h 29"/>
                    <a:gd name="T4" fmla="*/ 102 w 116"/>
                    <a:gd name="T5" fmla="*/ 0 h 29"/>
                    <a:gd name="T6" fmla="*/ 116 w 116"/>
                    <a:gd name="T7" fmla="*/ 27 h 29"/>
                    <a:gd name="T8" fmla="*/ 4 w 116"/>
                    <a:gd name="T9" fmla="*/ 29 h 29"/>
                  </a:gdLst>
                  <a:ahLst/>
                  <a:cxnLst>
                    <a:cxn ang="0">
                      <a:pos x="T0" y="T1"/>
                    </a:cxn>
                    <a:cxn ang="0">
                      <a:pos x="T2" y="T3"/>
                    </a:cxn>
                    <a:cxn ang="0">
                      <a:pos x="T4" y="T5"/>
                    </a:cxn>
                    <a:cxn ang="0">
                      <a:pos x="T6" y="T7"/>
                    </a:cxn>
                    <a:cxn ang="0">
                      <a:pos x="T8" y="T9"/>
                    </a:cxn>
                  </a:cxnLst>
                  <a:rect l="0" t="0" r="r" b="b"/>
                  <a:pathLst>
                    <a:path w="116" h="29">
                      <a:moveTo>
                        <a:pt x="4" y="29"/>
                      </a:moveTo>
                      <a:lnTo>
                        <a:pt x="0" y="8"/>
                      </a:lnTo>
                      <a:lnTo>
                        <a:pt x="102" y="0"/>
                      </a:lnTo>
                      <a:lnTo>
                        <a:pt x="116" y="27"/>
                      </a:lnTo>
                      <a:lnTo>
                        <a:pt x="4"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47"/>
                <p:cNvSpPr/>
                <p:nvPr/>
              </p:nvSpPr>
              <p:spPr bwMode="auto">
                <a:xfrm>
                  <a:off x="6646170" y="3586702"/>
                  <a:ext cx="335225" cy="370424"/>
                </a:xfrm>
                <a:custGeom>
                  <a:avLst/>
                  <a:gdLst>
                    <a:gd name="T0" fmla="*/ 20 w 143"/>
                    <a:gd name="T1" fmla="*/ 35 h 158"/>
                    <a:gd name="T2" fmla="*/ 76 w 143"/>
                    <a:gd name="T3" fmla="*/ 6 h 158"/>
                    <a:gd name="T4" fmla="*/ 89 w 143"/>
                    <a:gd name="T5" fmla="*/ 17 h 158"/>
                    <a:gd name="T6" fmla="*/ 116 w 143"/>
                    <a:gd name="T7" fmla="*/ 16 h 158"/>
                    <a:gd name="T8" fmla="*/ 119 w 143"/>
                    <a:gd name="T9" fmla="*/ 30 h 158"/>
                    <a:gd name="T10" fmla="*/ 139 w 143"/>
                    <a:gd name="T11" fmla="*/ 60 h 158"/>
                    <a:gd name="T12" fmla="*/ 125 w 143"/>
                    <a:gd name="T13" fmla="*/ 105 h 158"/>
                    <a:gd name="T14" fmla="*/ 138 w 143"/>
                    <a:gd name="T15" fmla="*/ 122 h 158"/>
                    <a:gd name="T16" fmla="*/ 138 w 143"/>
                    <a:gd name="T17" fmla="*/ 122 h 158"/>
                    <a:gd name="T18" fmla="*/ 134 w 143"/>
                    <a:gd name="T19" fmla="*/ 158 h 158"/>
                    <a:gd name="T20" fmla="*/ 69 w 143"/>
                    <a:gd name="T21" fmla="*/ 138 h 158"/>
                    <a:gd name="T22" fmla="*/ 66 w 143"/>
                    <a:gd name="T23" fmla="*/ 121 h 158"/>
                    <a:gd name="T24" fmla="*/ 58 w 143"/>
                    <a:gd name="T25" fmla="*/ 112 h 158"/>
                    <a:gd name="T26" fmla="*/ 20 w 143"/>
                    <a:gd name="T27" fmla="*/ 3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58">
                      <a:moveTo>
                        <a:pt x="20" y="35"/>
                      </a:moveTo>
                      <a:cubicBezTo>
                        <a:pt x="37" y="6"/>
                        <a:pt x="44" y="0"/>
                        <a:pt x="76" y="6"/>
                      </a:cubicBezTo>
                      <a:cubicBezTo>
                        <a:pt x="78" y="6"/>
                        <a:pt x="86" y="17"/>
                        <a:pt x="89" y="17"/>
                      </a:cubicBezTo>
                      <a:cubicBezTo>
                        <a:pt x="96" y="17"/>
                        <a:pt x="104" y="16"/>
                        <a:pt x="116" y="16"/>
                      </a:cubicBezTo>
                      <a:cubicBezTo>
                        <a:pt x="119" y="30"/>
                        <a:pt x="119" y="30"/>
                        <a:pt x="119" y="30"/>
                      </a:cubicBezTo>
                      <a:cubicBezTo>
                        <a:pt x="119" y="30"/>
                        <a:pt x="135" y="51"/>
                        <a:pt x="139" y="60"/>
                      </a:cubicBezTo>
                      <a:cubicBezTo>
                        <a:pt x="143" y="68"/>
                        <a:pt x="123" y="97"/>
                        <a:pt x="125" y="105"/>
                      </a:cubicBezTo>
                      <a:cubicBezTo>
                        <a:pt x="127" y="114"/>
                        <a:pt x="135" y="118"/>
                        <a:pt x="138" y="122"/>
                      </a:cubicBezTo>
                      <a:cubicBezTo>
                        <a:pt x="138" y="122"/>
                        <a:pt x="138" y="122"/>
                        <a:pt x="138" y="122"/>
                      </a:cubicBezTo>
                      <a:cubicBezTo>
                        <a:pt x="134" y="158"/>
                        <a:pt x="134" y="158"/>
                        <a:pt x="134" y="158"/>
                      </a:cubicBezTo>
                      <a:cubicBezTo>
                        <a:pt x="134" y="158"/>
                        <a:pt x="66" y="142"/>
                        <a:pt x="69" y="138"/>
                      </a:cubicBezTo>
                      <a:cubicBezTo>
                        <a:pt x="70" y="135"/>
                        <a:pt x="66" y="121"/>
                        <a:pt x="66" y="121"/>
                      </a:cubicBezTo>
                      <a:cubicBezTo>
                        <a:pt x="62" y="113"/>
                        <a:pt x="62" y="113"/>
                        <a:pt x="58"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48"/>
                <p:cNvSpPr/>
                <p:nvPr/>
              </p:nvSpPr>
              <p:spPr bwMode="auto">
                <a:xfrm>
                  <a:off x="6760146" y="3727496"/>
                  <a:ext cx="221248" cy="217896"/>
                </a:xfrm>
                <a:custGeom>
                  <a:avLst/>
                  <a:gdLst>
                    <a:gd name="T0" fmla="*/ 90 w 94"/>
                    <a:gd name="T1" fmla="*/ 0 h 93"/>
                    <a:gd name="T2" fmla="*/ 76 w 94"/>
                    <a:gd name="T3" fmla="*/ 45 h 93"/>
                    <a:gd name="T4" fmla="*/ 89 w 94"/>
                    <a:gd name="T5" fmla="*/ 62 h 93"/>
                    <a:gd name="T6" fmla="*/ 89 w 94"/>
                    <a:gd name="T7" fmla="*/ 62 h 93"/>
                    <a:gd name="T8" fmla="*/ 86 w 94"/>
                    <a:gd name="T9" fmla="*/ 88 h 93"/>
                    <a:gd name="T10" fmla="*/ 58 w 94"/>
                    <a:gd name="T11" fmla="*/ 91 h 93"/>
                    <a:gd name="T12" fmla="*/ 58 w 94"/>
                    <a:gd name="T13" fmla="*/ 91 h 93"/>
                    <a:gd name="T14" fmla="*/ 20 w 94"/>
                    <a:gd name="T15" fmla="*/ 75 h 93"/>
                    <a:gd name="T16" fmla="*/ 19 w 94"/>
                    <a:gd name="T17" fmla="*/ 64 h 93"/>
                    <a:gd name="T18" fmla="*/ 11 w 94"/>
                    <a:gd name="T19" fmla="*/ 53 h 93"/>
                    <a:gd name="T20" fmla="*/ 13 w 94"/>
                    <a:gd name="T21" fmla="*/ 45 h 93"/>
                    <a:gd name="T22" fmla="*/ 0 w 94"/>
                    <a:gd name="T23" fmla="*/ 28 h 93"/>
                    <a:gd name="T24" fmla="*/ 6 w 94"/>
                    <a:gd name="T25" fmla="*/ 23 h 93"/>
                    <a:gd name="T26" fmla="*/ 20 w 94"/>
                    <a:gd name="T27" fmla="*/ 32 h 93"/>
                    <a:gd name="T28" fmla="*/ 90 w 94"/>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93">
                      <a:moveTo>
                        <a:pt x="90" y="0"/>
                      </a:moveTo>
                      <a:cubicBezTo>
                        <a:pt x="94" y="8"/>
                        <a:pt x="74" y="37"/>
                        <a:pt x="76" y="45"/>
                      </a:cubicBezTo>
                      <a:cubicBezTo>
                        <a:pt x="78" y="54"/>
                        <a:pt x="86" y="58"/>
                        <a:pt x="89" y="62"/>
                      </a:cubicBezTo>
                      <a:cubicBezTo>
                        <a:pt x="89" y="62"/>
                        <a:pt x="89" y="62"/>
                        <a:pt x="89" y="62"/>
                      </a:cubicBezTo>
                      <a:cubicBezTo>
                        <a:pt x="86" y="88"/>
                        <a:pt x="86" y="88"/>
                        <a:pt x="86" y="88"/>
                      </a:cubicBezTo>
                      <a:cubicBezTo>
                        <a:pt x="75" y="91"/>
                        <a:pt x="64" y="93"/>
                        <a:pt x="58" y="91"/>
                      </a:cubicBezTo>
                      <a:cubicBezTo>
                        <a:pt x="58" y="91"/>
                        <a:pt x="58" y="91"/>
                        <a:pt x="58" y="91"/>
                      </a:cubicBezTo>
                      <a:cubicBezTo>
                        <a:pt x="50" y="89"/>
                        <a:pt x="32" y="81"/>
                        <a:pt x="20" y="75"/>
                      </a:cubicBezTo>
                      <a:cubicBezTo>
                        <a:pt x="20" y="70"/>
                        <a:pt x="19" y="64"/>
                        <a:pt x="19" y="64"/>
                      </a:cubicBezTo>
                      <a:cubicBezTo>
                        <a:pt x="17" y="62"/>
                        <a:pt x="16" y="54"/>
                        <a:pt x="11" y="53"/>
                      </a:cubicBezTo>
                      <a:cubicBezTo>
                        <a:pt x="12" y="50"/>
                        <a:pt x="13" y="48"/>
                        <a:pt x="13" y="45"/>
                      </a:cubicBezTo>
                      <a:cubicBezTo>
                        <a:pt x="14" y="43"/>
                        <a:pt x="0" y="28"/>
                        <a:pt x="0" y="28"/>
                      </a:cubicBezTo>
                      <a:cubicBezTo>
                        <a:pt x="0" y="28"/>
                        <a:pt x="6" y="28"/>
                        <a:pt x="6" y="23"/>
                      </a:cubicBezTo>
                      <a:cubicBezTo>
                        <a:pt x="10" y="27"/>
                        <a:pt x="16" y="32"/>
                        <a:pt x="20" y="32"/>
                      </a:cubicBezTo>
                      <a:cubicBezTo>
                        <a:pt x="44" y="35"/>
                        <a:pt x="76" y="2"/>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49"/>
                <p:cNvSpPr/>
                <p:nvPr/>
              </p:nvSpPr>
              <p:spPr bwMode="auto">
                <a:xfrm>
                  <a:off x="6845628" y="3903489"/>
                  <a:ext cx="97215" cy="67045"/>
                </a:xfrm>
                <a:custGeom>
                  <a:avLst/>
                  <a:gdLst>
                    <a:gd name="T0" fmla="*/ 0 w 42"/>
                    <a:gd name="T1" fmla="*/ 21 h 29"/>
                    <a:gd name="T2" fmla="*/ 8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8"/>
                        <a:pt x="8" y="0"/>
                      </a:cubicBezTo>
                      <a:cubicBezTo>
                        <a:pt x="17" y="3"/>
                        <a:pt x="31" y="8"/>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50"/>
                <p:cNvSpPr/>
                <p:nvPr/>
              </p:nvSpPr>
              <p:spPr bwMode="auto">
                <a:xfrm>
                  <a:off x="6669635" y="3921926"/>
                  <a:ext cx="254771" cy="764312"/>
                </a:xfrm>
                <a:custGeom>
                  <a:avLst/>
                  <a:gdLst>
                    <a:gd name="T0" fmla="*/ 84 w 109"/>
                    <a:gd name="T1" fmla="*/ 8 h 326"/>
                    <a:gd name="T2" fmla="*/ 58 w 109"/>
                    <a:gd name="T3" fmla="*/ 326 h 326"/>
                    <a:gd name="T4" fmla="*/ 0 w 109"/>
                    <a:gd name="T5" fmla="*/ 304 h 326"/>
                    <a:gd name="T6" fmla="*/ 24 w 109"/>
                    <a:gd name="T7" fmla="*/ 74 h 326"/>
                    <a:gd name="T8" fmla="*/ 45 w 109"/>
                    <a:gd name="T9" fmla="*/ 0 h 326"/>
                    <a:gd name="T10" fmla="*/ 48 w 109"/>
                    <a:gd name="T11" fmla="*/ 0 h 326"/>
                    <a:gd name="T12" fmla="*/ 84 w 109"/>
                    <a:gd name="T13" fmla="*/ 8 h 326"/>
                  </a:gdLst>
                  <a:ahLst/>
                  <a:cxnLst>
                    <a:cxn ang="0">
                      <a:pos x="T0" y="T1"/>
                    </a:cxn>
                    <a:cxn ang="0">
                      <a:pos x="T2" y="T3"/>
                    </a:cxn>
                    <a:cxn ang="0">
                      <a:pos x="T4" y="T5"/>
                    </a:cxn>
                    <a:cxn ang="0">
                      <a:pos x="T6" y="T7"/>
                    </a:cxn>
                    <a:cxn ang="0">
                      <a:pos x="T8" y="T9"/>
                    </a:cxn>
                    <a:cxn ang="0">
                      <a:pos x="T10" y="T11"/>
                    </a:cxn>
                    <a:cxn ang="0">
                      <a:pos x="T12" y="T13"/>
                    </a:cxn>
                  </a:cxnLst>
                  <a:rect l="0" t="0" r="r" b="b"/>
                  <a:pathLst>
                    <a:path w="109" h="326">
                      <a:moveTo>
                        <a:pt x="84" y="8"/>
                      </a:moveTo>
                      <a:cubicBezTo>
                        <a:pt x="109" y="14"/>
                        <a:pt x="58" y="326"/>
                        <a:pt x="58" y="326"/>
                      </a:cubicBezTo>
                      <a:cubicBezTo>
                        <a:pt x="53" y="320"/>
                        <a:pt x="23" y="318"/>
                        <a:pt x="0" y="304"/>
                      </a:cubicBezTo>
                      <a:cubicBezTo>
                        <a:pt x="24" y="74"/>
                        <a:pt x="24" y="74"/>
                        <a:pt x="24" y="74"/>
                      </a:cubicBezTo>
                      <a:cubicBezTo>
                        <a:pt x="45" y="0"/>
                        <a:pt x="45" y="0"/>
                        <a:pt x="45" y="0"/>
                      </a:cubicBezTo>
                      <a:cubicBezTo>
                        <a:pt x="46" y="0"/>
                        <a:pt x="47" y="0"/>
                        <a:pt x="48" y="0"/>
                      </a:cubicBezTo>
                      <a:lnTo>
                        <a:pt x="84" y="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51"/>
                <p:cNvSpPr/>
                <p:nvPr/>
              </p:nvSpPr>
              <p:spPr bwMode="auto">
                <a:xfrm>
                  <a:off x="6455092" y="3246449"/>
                  <a:ext cx="144147" cy="162584"/>
                </a:xfrm>
                <a:custGeom>
                  <a:avLst/>
                  <a:gdLst>
                    <a:gd name="T0" fmla="*/ 39 w 61"/>
                    <a:gd name="T1" fmla="*/ 69 h 69"/>
                    <a:gd name="T2" fmla="*/ 49 w 61"/>
                    <a:gd name="T3" fmla="*/ 51 h 69"/>
                    <a:gd name="T4" fmla="*/ 51 w 61"/>
                    <a:gd name="T5" fmla="*/ 36 h 69"/>
                    <a:gd name="T6" fmla="*/ 59 w 61"/>
                    <a:gd name="T7" fmla="*/ 28 h 69"/>
                    <a:gd name="T8" fmla="*/ 54 w 61"/>
                    <a:gd name="T9" fmla="*/ 11 h 69"/>
                    <a:gd name="T10" fmla="*/ 48 w 61"/>
                    <a:gd name="T11" fmla="*/ 10 h 69"/>
                    <a:gd name="T12" fmla="*/ 43 w 61"/>
                    <a:gd name="T13" fmla="*/ 3 h 69"/>
                    <a:gd name="T14" fmla="*/ 35 w 61"/>
                    <a:gd name="T15" fmla="*/ 3 h 69"/>
                    <a:gd name="T16" fmla="*/ 26 w 61"/>
                    <a:gd name="T17" fmla="*/ 1 h 69"/>
                    <a:gd name="T18" fmla="*/ 5 w 61"/>
                    <a:gd name="T19" fmla="*/ 11 h 69"/>
                    <a:gd name="T20" fmla="*/ 3 w 61"/>
                    <a:gd name="T21" fmla="*/ 36 h 69"/>
                    <a:gd name="T22" fmla="*/ 16 w 61"/>
                    <a:gd name="T23" fmla="*/ 60 h 69"/>
                    <a:gd name="T24" fmla="*/ 39 w 61"/>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9">
                      <a:moveTo>
                        <a:pt x="39" y="69"/>
                      </a:moveTo>
                      <a:cubicBezTo>
                        <a:pt x="42" y="64"/>
                        <a:pt x="46" y="60"/>
                        <a:pt x="49" y="51"/>
                      </a:cubicBezTo>
                      <a:cubicBezTo>
                        <a:pt x="50" y="47"/>
                        <a:pt x="51" y="41"/>
                        <a:pt x="51" y="36"/>
                      </a:cubicBezTo>
                      <a:cubicBezTo>
                        <a:pt x="54" y="35"/>
                        <a:pt x="58" y="31"/>
                        <a:pt x="59" y="28"/>
                      </a:cubicBezTo>
                      <a:cubicBezTo>
                        <a:pt x="61" y="23"/>
                        <a:pt x="56" y="14"/>
                        <a:pt x="54" y="11"/>
                      </a:cubicBezTo>
                      <a:cubicBezTo>
                        <a:pt x="53" y="11"/>
                        <a:pt x="51" y="10"/>
                        <a:pt x="48" y="10"/>
                      </a:cubicBezTo>
                      <a:cubicBezTo>
                        <a:pt x="47" y="7"/>
                        <a:pt x="45" y="5"/>
                        <a:pt x="43" y="3"/>
                      </a:cubicBezTo>
                      <a:cubicBezTo>
                        <a:pt x="41" y="2"/>
                        <a:pt x="38" y="3"/>
                        <a:pt x="35" y="3"/>
                      </a:cubicBezTo>
                      <a:cubicBezTo>
                        <a:pt x="32" y="0"/>
                        <a:pt x="31" y="0"/>
                        <a:pt x="26" y="1"/>
                      </a:cubicBezTo>
                      <a:cubicBezTo>
                        <a:pt x="20" y="2"/>
                        <a:pt x="9" y="6"/>
                        <a:pt x="5" y="11"/>
                      </a:cubicBezTo>
                      <a:cubicBezTo>
                        <a:pt x="0" y="17"/>
                        <a:pt x="0" y="28"/>
                        <a:pt x="3" y="36"/>
                      </a:cubicBezTo>
                      <a:cubicBezTo>
                        <a:pt x="6" y="44"/>
                        <a:pt x="11" y="56"/>
                        <a:pt x="16" y="60"/>
                      </a:cubicBezTo>
                      <a:cubicBezTo>
                        <a:pt x="20" y="64"/>
                        <a:pt x="39" y="69"/>
                        <a:pt x="39"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52"/>
                <p:cNvSpPr/>
                <p:nvPr/>
              </p:nvSpPr>
              <p:spPr bwMode="auto">
                <a:xfrm>
                  <a:off x="6478557" y="3350369"/>
                  <a:ext cx="100567" cy="58665"/>
                </a:xfrm>
                <a:custGeom>
                  <a:avLst/>
                  <a:gdLst>
                    <a:gd name="T0" fmla="*/ 42 w 43"/>
                    <a:gd name="T1" fmla="*/ 14 h 25"/>
                    <a:gd name="T2" fmla="*/ 43 w 43"/>
                    <a:gd name="T3" fmla="*/ 10 h 25"/>
                    <a:gd name="T4" fmla="*/ 41 w 43"/>
                    <a:gd name="T5" fmla="*/ 0 h 25"/>
                    <a:gd name="T6" fmla="*/ 1 w 43"/>
                    <a:gd name="T7" fmla="*/ 9 h 25"/>
                    <a:gd name="T8" fmla="*/ 5 w 43"/>
                    <a:gd name="T9" fmla="*/ 25 h 25"/>
                    <a:gd name="T10" fmla="*/ 42 w 43"/>
                    <a:gd name="T11" fmla="*/ 14 h 25"/>
                  </a:gdLst>
                  <a:ahLst/>
                  <a:cxnLst>
                    <a:cxn ang="0">
                      <a:pos x="T0" y="T1"/>
                    </a:cxn>
                    <a:cxn ang="0">
                      <a:pos x="T2" y="T3"/>
                    </a:cxn>
                    <a:cxn ang="0">
                      <a:pos x="T4" y="T5"/>
                    </a:cxn>
                    <a:cxn ang="0">
                      <a:pos x="T6" y="T7"/>
                    </a:cxn>
                    <a:cxn ang="0">
                      <a:pos x="T8" y="T9"/>
                    </a:cxn>
                    <a:cxn ang="0">
                      <a:pos x="T10" y="T11"/>
                    </a:cxn>
                  </a:cxnLst>
                  <a:rect l="0" t="0" r="r" b="b"/>
                  <a:pathLst>
                    <a:path w="43" h="25">
                      <a:moveTo>
                        <a:pt x="42" y="14"/>
                      </a:moveTo>
                      <a:cubicBezTo>
                        <a:pt x="42" y="13"/>
                        <a:pt x="43" y="10"/>
                        <a:pt x="43" y="10"/>
                      </a:cubicBezTo>
                      <a:cubicBezTo>
                        <a:pt x="41" y="0"/>
                        <a:pt x="41" y="0"/>
                        <a:pt x="41" y="0"/>
                      </a:cubicBezTo>
                      <a:cubicBezTo>
                        <a:pt x="41" y="0"/>
                        <a:pt x="0" y="10"/>
                        <a:pt x="1" y="9"/>
                      </a:cubicBezTo>
                      <a:cubicBezTo>
                        <a:pt x="2" y="8"/>
                        <a:pt x="5" y="25"/>
                        <a:pt x="5" y="25"/>
                      </a:cubicBez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53"/>
                <p:cNvSpPr/>
                <p:nvPr/>
              </p:nvSpPr>
              <p:spPr bwMode="auto">
                <a:xfrm>
                  <a:off x="6788639" y="3913546"/>
                  <a:ext cx="110624" cy="450877"/>
                </a:xfrm>
                <a:custGeom>
                  <a:avLst/>
                  <a:gdLst>
                    <a:gd name="T0" fmla="*/ 33 w 47"/>
                    <a:gd name="T1" fmla="*/ 12 h 193"/>
                    <a:gd name="T2" fmla="*/ 27 w 47"/>
                    <a:gd name="T3" fmla="*/ 193 h 193"/>
                    <a:gd name="T4" fmla="*/ 10 w 47"/>
                    <a:gd name="T5" fmla="*/ 69 h 193"/>
                    <a:gd name="T6" fmla="*/ 30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0" y="64"/>
                        <a:pt x="30" y="64"/>
                        <a:pt x="30" y="64"/>
                      </a:cubicBezTo>
                      <a:cubicBezTo>
                        <a:pt x="0" y="53"/>
                        <a:pt x="0" y="53"/>
                        <a:pt x="0" y="53"/>
                      </a:cubicBezTo>
                      <a:cubicBezTo>
                        <a:pt x="8" y="0"/>
                        <a:pt x="8" y="0"/>
                        <a:pt x="8" y="0"/>
                      </a:cubicBezTo>
                      <a:lnTo>
                        <a:pt x="33" y="1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54"/>
                <p:cNvSpPr/>
                <p:nvPr/>
              </p:nvSpPr>
              <p:spPr bwMode="auto">
                <a:xfrm>
                  <a:off x="7294828" y="4451581"/>
                  <a:ext cx="127385" cy="145823"/>
                </a:xfrm>
                <a:custGeom>
                  <a:avLst/>
                  <a:gdLst>
                    <a:gd name="T0" fmla="*/ 19 w 54"/>
                    <a:gd name="T1" fmla="*/ 0 h 62"/>
                    <a:gd name="T2" fmla="*/ 11 w 54"/>
                    <a:gd name="T3" fmla="*/ 17 h 62"/>
                    <a:gd name="T4" fmla="*/ 9 w 54"/>
                    <a:gd name="T5" fmla="*/ 29 h 62"/>
                    <a:gd name="T6" fmla="*/ 2 w 54"/>
                    <a:gd name="T7" fmla="*/ 37 h 62"/>
                    <a:gd name="T8" fmla="*/ 7 w 54"/>
                    <a:gd name="T9" fmla="*/ 51 h 62"/>
                    <a:gd name="T10" fmla="*/ 12 w 54"/>
                    <a:gd name="T11" fmla="*/ 52 h 62"/>
                    <a:gd name="T12" fmla="*/ 16 w 54"/>
                    <a:gd name="T13" fmla="*/ 58 h 62"/>
                    <a:gd name="T14" fmla="*/ 24 w 54"/>
                    <a:gd name="T15" fmla="*/ 58 h 62"/>
                    <a:gd name="T16" fmla="*/ 31 w 54"/>
                    <a:gd name="T17" fmla="*/ 61 h 62"/>
                    <a:gd name="T18" fmla="*/ 50 w 54"/>
                    <a:gd name="T19" fmla="*/ 52 h 62"/>
                    <a:gd name="T20" fmla="*/ 51 w 54"/>
                    <a:gd name="T21" fmla="*/ 30 h 62"/>
                    <a:gd name="T22" fmla="*/ 40 w 54"/>
                    <a:gd name="T23" fmla="*/ 9 h 62"/>
                    <a:gd name="T24" fmla="*/ 19 w 54"/>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2">
                      <a:moveTo>
                        <a:pt x="19" y="0"/>
                      </a:moveTo>
                      <a:cubicBezTo>
                        <a:pt x="17" y="5"/>
                        <a:pt x="14" y="9"/>
                        <a:pt x="11" y="17"/>
                      </a:cubicBezTo>
                      <a:cubicBezTo>
                        <a:pt x="10" y="20"/>
                        <a:pt x="9" y="25"/>
                        <a:pt x="9" y="29"/>
                      </a:cubicBezTo>
                      <a:cubicBezTo>
                        <a:pt x="7" y="31"/>
                        <a:pt x="3" y="34"/>
                        <a:pt x="2" y="37"/>
                      </a:cubicBezTo>
                      <a:cubicBezTo>
                        <a:pt x="0" y="41"/>
                        <a:pt x="5" y="49"/>
                        <a:pt x="7" y="51"/>
                      </a:cubicBezTo>
                      <a:cubicBezTo>
                        <a:pt x="8" y="52"/>
                        <a:pt x="10" y="52"/>
                        <a:pt x="12" y="52"/>
                      </a:cubicBezTo>
                      <a:cubicBezTo>
                        <a:pt x="13" y="55"/>
                        <a:pt x="15" y="57"/>
                        <a:pt x="16" y="58"/>
                      </a:cubicBezTo>
                      <a:cubicBezTo>
                        <a:pt x="18" y="59"/>
                        <a:pt x="21" y="59"/>
                        <a:pt x="24" y="58"/>
                      </a:cubicBezTo>
                      <a:cubicBezTo>
                        <a:pt x="26" y="62"/>
                        <a:pt x="27" y="61"/>
                        <a:pt x="31" y="61"/>
                      </a:cubicBezTo>
                      <a:cubicBezTo>
                        <a:pt x="36" y="60"/>
                        <a:pt x="46" y="56"/>
                        <a:pt x="50" y="52"/>
                      </a:cubicBezTo>
                      <a:cubicBezTo>
                        <a:pt x="54" y="46"/>
                        <a:pt x="54" y="37"/>
                        <a:pt x="51" y="30"/>
                      </a:cubicBezTo>
                      <a:cubicBezTo>
                        <a:pt x="49" y="23"/>
                        <a:pt x="45" y="12"/>
                        <a:pt x="40" y="9"/>
                      </a:cubicBezTo>
                      <a:cubicBezTo>
                        <a:pt x="36" y="5"/>
                        <a:pt x="19" y="0"/>
                        <a:pt x="19"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55"/>
                <p:cNvSpPr/>
                <p:nvPr/>
              </p:nvSpPr>
              <p:spPr bwMode="auto">
                <a:xfrm>
                  <a:off x="7311590" y="4444876"/>
                  <a:ext cx="88835" cy="51960"/>
                </a:xfrm>
                <a:custGeom>
                  <a:avLst/>
                  <a:gdLst>
                    <a:gd name="T0" fmla="*/ 1 w 38"/>
                    <a:gd name="T1" fmla="*/ 10 h 22"/>
                    <a:gd name="T2" fmla="*/ 0 w 38"/>
                    <a:gd name="T3" fmla="*/ 13 h 22"/>
                    <a:gd name="T4" fmla="*/ 2 w 38"/>
                    <a:gd name="T5" fmla="*/ 22 h 22"/>
                    <a:gd name="T6" fmla="*/ 37 w 38"/>
                    <a:gd name="T7" fmla="*/ 14 h 22"/>
                    <a:gd name="T8" fmla="*/ 33 w 38"/>
                    <a:gd name="T9" fmla="*/ 0 h 22"/>
                    <a:gd name="T10" fmla="*/ 1 w 38"/>
                    <a:gd name="T11" fmla="*/ 10 h 22"/>
                  </a:gdLst>
                  <a:ahLst/>
                  <a:cxnLst>
                    <a:cxn ang="0">
                      <a:pos x="T0" y="T1"/>
                    </a:cxn>
                    <a:cxn ang="0">
                      <a:pos x="T2" y="T3"/>
                    </a:cxn>
                    <a:cxn ang="0">
                      <a:pos x="T4" y="T5"/>
                    </a:cxn>
                    <a:cxn ang="0">
                      <a:pos x="T6" y="T7"/>
                    </a:cxn>
                    <a:cxn ang="0">
                      <a:pos x="T8" y="T9"/>
                    </a:cxn>
                    <a:cxn ang="0">
                      <a:pos x="T10" y="T11"/>
                    </a:cxn>
                  </a:cxnLst>
                  <a:rect l="0" t="0" r="r" b="b"/>
                  <a:pathLst>
                    <a:path w="38" h="22">
                      <a:moveTo>
                        <a:pt x="1" y="10"/>
                      </a:moveTo>
                      <a:cubicBezTo>
                        <a:pt x="1" y="11"/>
                        <a:pt x="0" y="13"/>
                        <a:pt x="0" y="13"/>
                      </a:cubicBezTo>
                      <a:cubicBezTo>
                        <a:pt x="2" y="22"/>
                        <a:pt x="2" y="22"/>
                        <a:pt x="2" y="22"/>
                      </a:cubicBezTo>
                      <a:cubicBezTo>
                        <a:pt x="2" y="22"/>
                        <a:pt x="38" y="14"/>
                        <a:pt x="37" y="14"/>
                      </a:cubicBezTo>
                      <a:cubicBezTo>
                        <a:pt x="36" y="15"/>
                        <a:pt x="33" y="0"/>
                        <a:pt x="33" y="0"/>
                      </a:cubicBezTo>
                      <a:lnTo>
                        <a:pt x="1"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56"/>
                <p:cNvSpPr/>
                <p:nvPr/>
              </p:nvSpPr>
              <p:spPr bwMode="auto">
                <a:xfrm>
                  <a:off x="6983070" y="3891756"/>
                  <a:ext cx="417355" cy="660392"/>
                </a:xfrm>
                <a:custGeom>
                  <a:avLst/>
                  <a:gdLst>
                    <a:gd name="T0" fmla="*/ 0 w 178"/>
                    <a:gd name="T1" fmla="*/ 4 h 282"/>
                    <a:gd name="T2" fmla="*/ 42 w 178"/>
                    <a:gd name="T3" fmla="*/ 4 h 282"/>
                    <a:gd name="T4" fmla="*/ 178 w 178"/>
                    <a:gd name="T5" fmla="*/ 246 h 282"/>
                    <a:gd name="T6" fmla="*/ 140 w 178"/>
                    <a:gd name="T7" fmla="*/ 252 h 282"/>
                    <a:gd name="T8" fmla="*/ 56 w 178"/>
                    <a:gd name="T9" fmla="*/ 81 h 282"/>
                    <a:gd name="T10" fmla="*/ 100 w 178"/>
                    <a:gd name="T11" fmla="*/ 278 h 282"/>
                    <a:gd name="T12" fmla="*/ 58 w 178"/>
                    <a:gd name="T13" fmla="*/ 282 h 282"/>
                    <a:gd name="T14" fmla="*/ 0 w 178"/>
                    <a:gd name="T15" fmla="*/ 4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 h="282">
                      <a:moveTo>
                        <a:pt x="0" y="4"/>
                      </a:moveTo>
                      <a:cubicBezTo>
                        <a:pt x="9" y="3"/>
                        <a:pt x="34" y="0"/>
                        <a:pt x="42" y="4"/>
                      </a:cubicBezTo>
                      <a:cubicBezTo>
                        <a:pt x="117" y="46"/>
                        <a:pt x="160" y="181"/>
                        <a:pt x="178" y="246"/>
                      </a:cubicBezTo>
                      <a:cubicBezTo>
                        <a:pt x="140" y="252"/>
                        <a:pt x="140" y="252"/>
                        <a:pt x="140" y="252"/>
                      </a:cubicBezTo>
                      <a:cubicBezTo>
                        <a:pt x="121" y="213"/>
                        <a:pt x="98" y="113"/>
                        <a:pt x="56" y="81"/>
                      </a:cubicBezTo>
                      <a:cubicBezTo>
                        <a:pt x="100" y="278"/>
                        <a:pt x="100" y="278"/>
                        <a:pt x="100" y="278"/>
                      </a:cubicBezTo>
                      <a:cubicBezTo>
                        <a:pt x="58" y="282"/>
                        <a:pt x="58" y="282"/>
                        <a:pt x="58" y="282"/>
                      </a:cubicBezTo>
                      <a:lnTo>
                        <a:pt x="0" y="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57"/>
                <p:cNvSpPr/>
                <p:nvPr/>
              </p:nvSpPr>
              <p:spPr bwMode="auto">
                <a:xfrm>
                  <a:off x="6981394" y="3891756"/>
                  <a:ext cx="102244" cy="424060"/>
                </a:xfrm>
                <a:custGeom>
                  <a:avLst/>
                  <a:gdLst>
                    <a:gd name="T0" fmla="*/ 14 w 61"/>
                    <a:gd name="T1" fmla="*/ 0 h 253"/>
                    <a:gd name="T2" fmla="*/ 14 w 61"/>
                    <a:gd name="T3" fmla="*/ 0 h 253"/>
                    <a:gd name="T4" fmla="*/ 61 w 61"/>
                    <a:gd name="T5" fmla="*/ 66 h 253"/>
                    <a:gd name="T6" fmla="*/ 29 w 61"/>
                    <a:gd name="T7" fmla="*/ 77 h 253"/>
                    <a:gd name="T8" fmla="*/ 53 w 61"/>
                    <a:gd name="T9" fmla="*/ 81 h 253"/>
                    <a:gd name="T10" fmla="*/ 53 w 61"/>
                    <a:gd name="T11" fmla="*/ 253 h 253"/>
                    <a:gd name="T12" fmla="*/ 0 w 61"/>
                    <a:gd name="T13" fmla="*/ 4 h 253"/>
                    <a:gd name="T14" fmla="*/ 14 w 61"/>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53">
                      <a:moveTo>
                        <a:pt x="14" y="0"/>
                      </a:moveTo>
                      <a:lnTo>
                        <a:pt x="14" y="0"/>
                      </a:lnTo>
                      <a:lnTo>
                        <a:pt x="61" y="66"/>
                      </a:lnTo>
                      <a:lnTo>
                        <a:pt x="29" y="77"/>
                      </a:lnTo>
                      <a:lnTo>
                        <a:pt x="53" y="81"/>
                      </a:lnTo>
                      <a:lnTo>
                        <a:pt x="53" y="253"/>
                      </a:lnTo>
                      <a:lnTo>
                        <a:pt x="0" y="4"/>
                      </a:lnTo>
                      <a:lnTo>
                        <a:pt x="14"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58"/>
                <p:cNvSpPr/>
                <p:nvPr/>
              </p:nvSpPr>
              <p:spPr bwMode="auto">
                <a:xfrm>
                  <a:off x="6961281" y="3898461"/>
                  <a:ext cx="35199" cy="72074"/>
                </a:xfrm>
                <a:custGeom>
                  <a:avLst/>
                  <a:gdLst>
                    <a:gd name="T0" fmla="*/ 0 w 15"/>
                    <a:gd name="T1" fmla="*/ 5 h 31"/>
                    <a:gd name="T2" fmla="*/ 2 w 15"/>
                    <a:gd name="T3" fmla="*/ 1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1"/>
                        <a:pt x="2" y="1"/>
                        <a:pt x="2" y="1"/>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59"/>
                <p:cNvSpPr/>
                <p:nvPr/>
              </p:nvSpPr>
              <p:spPr bwMode="auto">
                <a:xfrm>
                  <a:off x="6941167" y="3967182"/>
                  <a:ext cx="124033" cy="584967"/>
                </a:xfrm>
                <a:custGeom>
                  <a:avLst/>
                  <a:gdLst>
                    <a:gd name="T0" fmla="*/ 0 w 74"/>
                    <a:gd name="T1" fmla="*/ 1 h 349"/>
                    <a:gd name="T2" fmla="*/ 18 w 74"/>
                    <a:gd name="T3" fmla="*/ 0 h 349"/>
                    <a:gd name="T4" fmla="*/ 74 w 74"/>
                    <a:gd name="T5" fmla="*/ 289 h 349"/>
                    <a:gd name="T6" fmla="*/ 54 w 74"/>
                    <a:gd name="T7" fmla="*/ 349 h 349"/>
                    <a:gd name="T8" fmla="*/ 14 w 74"/>
                    <a:gd name="T9" fmla="*/ 291 h 349"/>
                    <a:gd name="T10" fmla="*/ 0 w 74"/>
                    <a:gd name="T11" fmla="*/ 1 h 349"/>
                  </a:gdLst>
                  <a:ahLst/>
                  <a:cxnLst>
                    <a:cxn ang="0">
                      <a:pos x="T0" y="T1"/>
                    </a:cxn>
                    <a:cxn ang="0">
                      <a:pos x="T2" y="T3"/>
                    </a:cxn>
                    <a:cxn ang="0">
                      <a:pos x="T4" y="T5"/>
                    </a:cxn>
                    <a:cxn ang="0">
                      <a:pos x="T6" y="T7"/>
                    </a:cxn>
                    <a:cxn ang="0">
                      <a:pos x="T8" y="T9"/>
                    </a:cxn>
                    <a:cxn ang="0">
                      <a:pos x="T10" y="T11"/>
                    </a:cxn>
                  </a:cxnLst>
                  <a:rect l="0" t="0" r="r" b="b"/>
                  <a:pathLst>
                    <a:path w="74" h="349">
                      <a:moveTo>
                        <a:pt x="0" y="1"/>
                      </a:moveTo>
                      <a:lnTo>
                        <a:pt x="18" y="0"/>
                      </a:lnTo>
                      <a:lnTo>
                        <a:pt x="74" y="289"/>
                      </a:lnTo>
                      <a:lnTo>
                        <a:pt x="54" y="349"/>
                      </a:lnTo>
                      <a:lnTo>
                        <a:pt x="14" y="291"/>
                      </a:lnTo>
                      <a:lnTo>
                        <a:pt x="0" y="1"/>
                      </a:lnTo>
                      <a:close/>
                    </a:path>
                  </a:pathLst>
                </a:custGeom>
                <a:solidFill>
                  <a:srgbClr val="ED6D00"/>
                </a:solidFill>
                <a:ln>
                  <a:noFill/>
                </a:ln>
              </p:spPr>
              <p:txBody>
                <a:bodyPr vert="horz" wrap="square" lIns="91440" tIns="45720" rIns="91440" bIns="45720" numCol="1" anchor="t" anchorCtr="0" compatLnSpc="1"/>
                <a:lstStyle/>
                <a:p>
                  <a:endParaRPr lang="en-US"/>
                </a:p>
              </p:txBody>
            </p:sp>
            <p:sp>
              <p:nvSpPr>
                <p:cNvPr id="65" name="Freeform 260"/>
                <p:cNvSpPr/>
                <p:nvPr/>
              </p:nvSpPr>
              <p:spPr bwMode="auto">
                <a:xfrm>
                  <a:off x="6905968" y="3908517"/>
                  <a:ext cx="67045" cy="70397"/>
                </a:xfrm>
                <a:custGeom>
                  <a:avLst/>
                  <a:gdLst>
                    <a:gd name="T0" fmla="*/ 0 w 29"/>
                    <a:gd name="T1" fmla="*/ 7 h 30"/>
                    <a:gd name="T2" fmla="*/ 29 w 29"/>
                    <a:gd name="T3" fmla="*/ 0 h 30"/>
                    <a:gd name="T4" fmla="*/ 29 w 29"/>
                    <a:gd name="T5" fmla="*/ 27 h 30"/>
                    <a:gd name="T6" fmla="*/ 15 w 29"/>
                    <a:gd name="T7" fmla="*/ 30 h 30"/>
                    <a:gd name="T8" fmla="*/ 0 w 29"/>
                    <a:gd name="T9" fmla="*/ 7 h 30"/>
                  </a:gdLst>
                  <a:ahLst/>
                  <a:cxnLst>
                    <a:cxn ang="0">
                      <a:pos x="T0" y="T1"/>
                    </a:cxn>
                    <a:cxn ang="0">
                      <a:pos x="T2" y="T3"/>
                    </a:cxn>
                    <a:cxn ang="0">
                      <a:pos x="T4" y="T5"/>
                    </a:cxn>
                    <a:cxn ang="0">
                      <a:pos x="T6" y="T7"/>
                    </a:cxn>
                    <a:cxn ang="0">
                      <a:pos x="T8" y="T9"/>
                    </a:cxn>
                  </a:cxnLst>
                  <a:rect l="0" t="0" r="r" b="b"/>
                  <a:pathLst>
                    <a:path w="29" h="30">
                      <a:moveTo>
                        <a:pt x="0" y="7"/>
                      </a:moveTo>
                      <a:cubicBezTo>
                        <a:pt x="1" y="7"/>
                        <a:pt x="29" y="0"/>
                        <a:pt x="29" y="0"/>
                      </a:cubicBezTo>
                      <a:cubicBezTo>
                        <a:pt x="29" y="27"/>
                        <a:pt x="29" y="27"/>
                        <a:pt x="29" y="27"/>
                      </a:cubicBezTo>
                      <a:cubicBezTo>
                        <a:pt x="15" y="30"/>
                        <a:pt x="15" y="30"/>
                        <a:pt x="15" y="30"/>
                      </a:cubicBezTo>
                      <a:lnTo>
                        <a:pt x="0" y="7"/>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66" name="Freeform 261"/>
                <p:cNvSpPr/>
                <p:nvPr/>
              </p:nvSpPr>
              <p:spPr bwMode="auto">
                <a:xfrm>
                  <a:off x="6959604" y="3868290"/>
                  <a:ext cx="45256" cy="102244"/>
                </a:xfrm>
                <a:custGeom>
                  <a:avLst/>
                  <a:gdLst>
                    <a:gd name="T0" fmla="*/ 0 w 27"/>
                    <a:gd name="T1" fmla="*/ 25 h 61"/>
                    <a:gd name="T2" fmla="*/ 27 w 27"/>
                    <a:gd name="T3" fmla="*/ 61 h 61"/>
                    <a:gd name="T4" fmla="*/ 27 w 27"/>
                    <a:gd name="T5" fmla="*/ 10 h 61"/>
                    <a:gd name="T6" fmla="*/ 7 w 27"/>
                    <a:gd name="T7" fmla="*/ 0 h 61"/>
                    <a:gd name="T8" fmla="*/ 0 w 27"/>
                    <a:gd name="T9" fmla="*/ 25 h 61"/>
                  </a:gdLst>
                  <a:ahLst/>
                  <a:cxnLst>
                    <a:cxn ang="0">
                      <a:pos x="T0" y="T1"/>
                    </a:cxn>
                    <a:cxn ang="0">
                      <a:pos x="T2" y="T3"/>
                    </a:cxn>
                    <a:cxn ang="0">
                      <a:pos x="T4" y="T5"/>
                    </a:cxn>
                    <a:cxn ang="0">
                      <a:pos x="T6" y="T7"/>
                    </a:cxn>
                    <a:cxn ang="0">
                      <a:pos x="T8" y="T9"/>
                    </a:cxn>
                  </a:cxnLst>
                  <a:rect l="0" t="0" r="r" b="b"/>
                  <a:pathLst>
                    <a:path w="27" h="61">
                      <a:moveTo>
                        <a:pt x="0" y="25"/>
                      </a:moveTo>
                      <a:lnTo>
                        <a:pt x="27" y="61"/>
                      </a:lnTo>
                      <a:lnTo>
                        <a:pt x="27" y="10"/>
                      </a:lnTo>
                      <a:lnTo>
                        <a:pt x="7" y="0"/>
                      </a:lnTo>
                      <a:lnTo>
                        <a:pt x="0" y="25"/>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62"/>
                <p:cNvSpPr/>
                <p:nvPr/>
              </p:nvSpPr>
              <p:spPr bwMode="auto">
                <a:xfrm>
                  <a:off x="6781935" y="3881699"/>
                  <a:ext cx="142471" cy="115653"/>
                </a:xfrm>
                <a:custGeom>
                  <a:avLst/>
                  <a:gdLst>
                    <a:gd name="T0" fmla="*/ 0 w 85"/>
                    <a:gd name="T1" fmla="*/ 24 h 69"/>
                    <a:gd name="T2" fmla="*/ 11 w 85"/>
                    <a:gd name="T3" fmla="*/ 0 h 69"/>
                    <a:gd name="T4" fmla="*/ 85 w 85"/>
                    <a:gd name="T5" fmla="*/ 23 h 69"/>
                    <a:gd name="T6" fmla="*/ 67 w 85"/>
                    <a:gd name="T7" fmla="*/ 69 h 69"/>
                    <a:gd name="T8" fmla="*/ 0 w 85"/>
                    <a:gd name="T9" fmla="*/ 24 h 69"/>
                  </a:gdLst>
                  <a:ahLst/>
                  <a:cxnLst>
                    <a:cxn ang="0">
                      <a:pos x="T0" y="T1"/>
                    </a:cxn>
                    <a:cxn ang="0">
                      <a:pos x="T2" y="T3"/>
                    </a:cxn>
                    <a:cxn ang="0">
                      <a:pos x="T4" y="T5"/>
                    </a:cxn>
                    <a:cxn ang="0">
                      <a:pos x="T6" y="T7"/>
                    </a:cxn>
                    <a:cxn ang="0">
                      <a:pos x="T8" y="T9"/>
                    </a:cxn>
                  </a:cxnLst>
                  <a:rect l="0" t="0" r="r" b="b"/>
                  <a:pathLst>
                    <a:path w="85" h="69">
                      <a:moveTo>
                        <a:pt x="0" y="24"/>
                      </a:moveTo>
                      <a:lnTo>
                        <a:pt x="11" y="0"/>
                      </a:lnTo>
                      <a:lnTo>
                        <a:pt x="85" y="23"/>
                      </a:lnTo>
                      <a:lnTo>
                        <a:pt x="67" y="69"/>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63"/>
                <p:cNvSpPr/>
                <p:nvPr/>
              </p:nvSpPr>
              <p:spPr bwMode="auto">
                <a:xfrm>
                  <a:off x="6666283" y="3574969"/>
                  <a:ext cx="164260" cy="293322"/>
                </a:xfrm>
                <a:custGeom>
                  <a:avLst/>
                  <a:gdLst>
                    <a:gd name="T0" fmla="*/ 70 w 70"/>
                    <a:gd name="T1" fmla="*/ 17 h 125"/>
                    <a:gd name="T2" fmla="*/ 63 w 70"/>
                    <a:gd name="T3" fmla="*/ 10 h 125"/>
                    <a:gd name="T4" fmla="*/ 1 w 70"/>
                    <a:gd name="T5" fmla="*/ 56 h 125"/>
                    <a:gd name="T6" fmla="*/ 14 w 70"/>
                    <a:gd name="T7" fmla="*/ 105 h 125"/>
                    <a:gd name="T8" fmla="*/ 53 w 70"/>
                    <a:gd name="T9" fmla="*/ 125 h 125"/>
                    <a:gd name="T10" fmla="*/ 52 w 70"/>
                    <a:gd name="T11" fmla="*/ 109 h 125"/>
                    <a:gd name="T12" fmla="*/ 40 w 70"/>
                    <a:gd name="T13" fmla="*/ 97 h 125"/>
                    <a:gd name="T14" fmla="*/ 27 w 70"/>
                    <a:gd name="T15" fmla="*/ 93 h 125"/>
                    <a:gd name="T16" fmla="*/ 21 w 70"/>
                    <a:gd name="T17" fmla="*/ 79 h 125"/>
                    <a:gd name="T18" fmla="*/ 32 w 70"/>
                    <a:gd name="T19" fmla="*/ 75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8" y="0"/>
                        <a:pt x="3" y="31"/>
                        <a:pt x="1" y="56"/>
                      </a:cubicBezTo>
                      <a:cubicBezTo>
                        <a:pt x="0" y="73"/>
                        <a:pt x="1" y="97"/>
                        <a:pt x="14" y="105"/>
                      </a:cubicBezTo>
                      <a:cubicBezTo>
                        <a:pt x="27" y="114"/>
                        <a:pt x="53" y="125"/>
                        <a:pt x="53" y="125"/>
                      </a:cubicBezTo>
                      <a:cubicBezTo>
                        <a:pt x="53" y="125"/>
                        <a:pt x="53" y="110"/>
                        <a:pt x="52" y="109"/>
                      </a:cubicBezTo>
                      <a:cubicBezTo>
                        <a:pt x="52" y="108"/>
                        <a:pt x="40" y="97"/>
                        <a:pt x="40" y="97"/>
                      </a:cubicBezTo>
                      <a:cubicBezTo>
                        <a:pt x="40" y="97"/>
                        <a:pt x="33" y="97"/>
                        <a:pt x="27" y="93"/>
                      </a:cubicBezTo>
                      <a:cubicBezTo>
                        <a:pt x="20" y="88"/>
                        <a:pt x="18" y="85"/>
                        <a:pt x="21" y="79"/>
                      </a:cubicBezTo>
                      <a:cubicBezTo>
                        <a:pt x="24" y="74"/>
                        <a:pt x="28" y="74"/>
                        <a:pt x="32" y="75"/>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69" name="Freeform 264"/>
                <p:cNvSpPr/>
                <p:nvPr/>
              </p:nvSpPr>
              <p:spPr bwMode="auto">
                <a:xfrm>
                  <a:off x="6483585" y="3363778"/>
                  <a:ext cx="300026" cy="814596"/>
                </a:xfrm>
                <a:custGeom>
                  <a:avLst/>
                  <a:gdLst>
                    <a:gd name="T0" fmla="*/ 100 w 128"/>
                    <a:gd name="T1" fmla="*/ 347 h 347"/>
                    <a:gd name="T2" fmla="*/ 0 w 128"/>
                    <a:gd name="T3" fmla="*/ 10 h 347"/>
                    <a:gd name="T4" fmla="*/ 43 w 128"/>
                    <a:gd name="T5" fmla="*/ 0 h 347"/>
                    <a:gd name="T6" fmla="*/ 128 w 128"/>
                    <a:gd name="T7" fmla="*/ 257 h 347"/>
                    <a:gd name="T8" fmla="*/ 100 w 128"/>
                    <a:gd name="T9" fmla="*/ 347 h 347"/>
                  </a:gdLst>
                  <a:ahLst/>
                  <a:cxnLst>
                    <a:cxn ang="0">
                      <a:pos x="T0" y="T1"/>
                    </a:cxn>
                    <a:cxn ang="0">
                      <a:pos x="T2" y="T3"/>
                    </a:cxn>
                    <a:cxn ang="0">
                      <a:pos x="T4" y="T5"/>
                    </a:cxn>
                    <a:cxn ang="0">
                      <a:pos x="T6" y="T7"/>
                    </a:cxn>
                    <a:cxn ang="0">
                      <a:pos x="T8" y="T9"/>
                    </a:cxn>
                  </a:cxnLst>
                  <a:rect l="0" t="0" r="r" b="b"/>
                  <a:pathLst>
                    <a:path w="128" h="347">
                      <a:moveTo>
                        <a:pt x="100" y="347"/>
                      </a:moveTo>
                      <a:cubicBezTo>
                        <a:pt x="64" y="297"/>
                        <a:pt x="30" y="166"/>
                        <a:pt x="0" y="10"/>
                      </a:cubicBezTo>
                      <a:cubicBezTo>
                        <a:pt x="15" y="9"/>
                        <a:pt x="28" y="3"/>
                        <a:pt x="43" y="0"/>
                      </a:cubicBezTo>
                      <a:cubicBezTo>
                        <a:pt x="66" y="114"/>
                        <a:pt x="81" y="202"/>
                        <a:pt x="128" y="257"/>
                      </a:cubicBezTo>
                      <a:lnTo>
                        <a:pt x="100" y="347"/>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9" name="Group 132"/>
              <p:cNvGrpSpPr/>
              <p:nvPr/>
            </p:nvGrpSpPr>
            <p:grpSpPr>
              <a:xfrm>
                <a:off x="9977829" y="2415092"/>
                <a:ext cx="3030429" cy="3246650"/>
                <a:chOff x="6622704" y="321615"/>
                <a:chExt cx="3030429" cy="3246650"/>
              </a:xfrm>
            </p:grpSpPr>
            <p:sp>
              <p:nvSpPr>
                <p:cNvPr id="41" name="Freeform 162"/>
                <p:cNvSpPr/>
                <p:nvPr/>
              </p:nvSpPr>
              <p:spPr bwMode="auto">
                <a:xfrm>
                  <a:off x="6622704" y="1050729"/>
                  <a:ext cx="1382802" cy="1091156"/>
                </a:xfrm>
                <a:custGeom>
                  <a:avLst/>
                  <a:gdLst>
                    <a:gd name="T0" fmla="*/ 825 w 825"/>
                    <a:gd name="T1" fmla="*/ 0 h 651"/>
                    <a:gd name="T2" fmla="*/ 4 w 825"/>
                    <a:gd name="T3" fmla="*/ 99 h 651"/>
                    <a:gd name="T4" fmla="*/ 291 w 825"/>
                    <a:gd name="T5" fmla="*/ 328 h 651"/>
                    <a:gd name="T6" fmla="*/ 0 w 825"/>
                    <a:gd name="T7" fmla="*/ 651 h 651"/>
                    <a:gd name="T8" fmla="*/ 787 w 825"/>
                    <a:gd name="T9" fmla="*/ 544 h 651"/>
                    <a:gd name="T10" fmla="*/ 825 w 825"/>
                    <a:gd name="T11" fmla="*/ 0 h 651"/>
                  </a:gdLst>
                  <a:ahLst/>
                  <a:cxnLst>
                    <a:cxn ang="0">
                      <a:pos x="T0" y="T1"/>
                    </a:cxn>
                    <a:cxn ang="0">
                      <a:pos x="T2" y="T3"/>
                    </a:cxn>
                    <a:cxn ang="0">
                      <a:pos x="T4" y="T5"/>
                    </a:cxn>
                    <a:cxn ang="0">
                      <a:pos x="T6" y="T7"/>
                    </a:cxn>
                    <a:cxn ang="0">
                      <a:pos x="T8" y="T9"/>
                    </a:cxn>
                    <a:cxn ang="0">
                      <a:pos x="T10" y="T11"/>
                    </a:cxn>
                  </a:cxnLst>
                  <a:rect l="0" t="0" r="r" b="b"/>
                  <a:pathLst>
                    <a:path w="825" h="651">
                      <a:moveTo>
                        <a:pt x="825" y="0"/>
                      </a:moveTo>
                      <a:lnTo>
                        <a:pt x="4" y="99"/>
                      </a:lnTo>
                      <a:lnTo>
                        <a:pt x="291" y="328"/>
                      </a:lnTo>
                      <a:lnTo>
                        <a:pt x="0" y="651"/>
                      </a:lnTo>
                      <a:lnTo>
                        <a:pt x="787" y="544"/>
                      </a:lnTo>
                      <a:lnTo>
                        <a:pt x="825" y="0"/>
                      </a:lnTo>
                      <a:close/>
                    </a:path>
                  </a:pathLst>
                </a:custGeom>
                <a:solidFill>
                  <a:srgbClr val="CC0000"/>
                </a:solidFill>
                <a:ln>
                  <a:noFill/>
                </a:ln>
              </p:spPr>
              <p:txBody>
                <a:bodyPr vert="horz" wrap="square" lIns="91440" tIns="45720" rIns="91440" bIns="45720" numCol="1" anchor="t" anchorCtr="0" compatLnSpc="1"/>
                <a:lstStyle/>
                <a:p>
                  <a:endParaRPr lang="en-US"/>
                </a:p>
              </p:txBody>
            </p:sp>
            <p:sp>
              <p:nvSpPr>
                <p:cNvPr id="42" name="Rectangle 186"/>
                <p:cNvSpPr>
                  <a:spLocks noChangeArrowheads="1"/>
                </p:cNvSpPr>
                <p:nvPr/>
              </p:nvSpPr>
              <p:spPr bwMode="auto">
                <a:xfrm>
                  <a:off x="9596145" y="358490"/>
                  <a:ext cx="45256" cy="3209775"/>
                </a:xfrm>
                <a:prstGeom prst="rect">
                  <a:avLst/>
                </a:pr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43" name="Rectangle 187"/>
                <p:cNvSpPr>
                  <a:spLocks noChangeArrowheads="1"/>
                </p:cNvSpPr>
                <p:nvPr/>
              </p:nvSpPr>
              <p:spPr bwMode="auto">
                <a:xfrm>
                  <a:off x="9619611" y="358490"/>
                  <a:ext cx="21790" cy="3209775"/>
                </a:xfrm>
                <a:prstGeom prst="rect">
                  <a:avLst/>
                </a:prstGeom>
                <a:solidFill>
                  <a:schemeClr val="tx2"/>
                </a:solidFill>
                <a:ln>
                  <a:noFill/>
                </a:ln>
              </p:spPr>
              <p:txBody>
                <a:bodyPr vert="horz" wrap="square" lIns="91440" tIns="45720" rIns="91440" bIns="45720" numCol="1" anchor="t" anchorCtr="0" compatLnSpc="1"/>
                <a:lstStyle/>
                <a:p>
                  <a:endParaRPr lang="en-US"/>
                </a:p>
              </p:txBody>
            </p:sp>
            <p:sp>
              <p:nvSpPr>
                <p:cNvPr id="44" name="Freeform 188"/>
                <p:cNvSpPr/>
                <p:nvPr/>
              </p:nvSpPr>
              <p:spPr bwMode="auto">
                <a:xfrm>
                  <a:off x="7388691" y="723884"/>
                  <a:ext cx="628546" cy="1238655"/>
                </a:xfrm>
                <a:custGeom>
                  <a:avLst/>
                  <a:gdLst>
                    <a:gd name="T0" fmla="*/ 375 w 375"/>
                    <a:gd name="T1" fmla="*/ 90 h 739"/>
                    <a:gd name="T2" fmla="*/ 46 w 375"/>
                    <a:gd name="T3" fmla="*/ 0 h 739"/>
                    <a:gd name="T4" fmla="*/ 0 w 375"/>
                    <a:gd name="T5" fmla="*/ 572 h 739"/>
                    <a:gd name="T6" fmla="*/ 330 w 375"/>
                    <a:gd name="T7" fmla="*/ 739 h 739"/>
                    <a:gd name="T8" fmla="*/ 375 w 375"/>
                    <a:gd name="T9" fmla="*/ 90 h 739"/>
                  </a:gdLst>
                  <a:ahLst/>
                  <a:cxnLst>
                    <a:cxn ang="0">
                      <a:pos x="T0" y="T1"/>
                    </a:cxn>
                    <a:cxn ang="0">
                      <a:pos x="T2" y="T3"/>
                    </a:cxn>
                    <a:cxn ang="0">
                      <a:pos x="T4" y="T5"/>
                    </a:cxn>
                    <a:cxn ang="0">
                      <a:pos x="T6" y="T7"/>
                    </a:cxn>
                    <a:cxn ang="0">
                      <a:pos x="T8" y="T9"/>
                    </a:cxn>
                  </a:cxnLst>
                  <a:rect l="0" t="0" r="r" b="b"/>
                  <a:pathLst>
                    <a:path w="375" h="739">
                      <a:moveTo>
                        <a:pt x="375" y="90"/>
                      </a:moveTo>
                      <a:lnTo>
                        <a:pt x="46" y="0"/>
                      </a:lnTo>
                      <a:lnTo>
                        <a:pt x="0" y="572"/>
                      </a:lnTo>
                      <a:lnTo>
                        <a:pt x="330" y="739"/>
                      </a:lnTo>
                      <a:lnTo>
                        <a:pt x="375" y="90"/>
                      </a:lnTo>
                      <a:close/>
                    </a:path>
                  </a:pathLst>
                </a:custGeom>
                <a:solidFill>
                  <a:srgbClr val="AC0000"/>
                </a:solidFill>
                <a:ln>
                  <a:noFill/>
                </a:ln>
              </p:spPr>
              <p:txBody>
                <a:bodyPr vert="horz" wrap="square" lIns="91440" tIns="45720" rIns="91440" bIns="45720" numCol="1" anchor="t" anchorCtr="0" compatLnSpc="1"/>
                <a:lstStyle/>
                <a:p>
                  <a:endParaRPr lang="en-US"/>
                </a:p>
              </p:txBody>
            </p:sp>
            <p:sp>
              <p:nvSpPr>
                <p:cNvPr id="45" name="Freeform 189"/>
                <p:cNvSpPr/>
                <p:nvPr/>
              </p:nvSpPr>
              <p:spPr bwMode="auto">
                <a:xfrm>
                  <a:off x="7388691" y="371899"/>
                  <a:ext cx="2219186" cy="1304023"/>
                </a:xfrm>
                <a:custGeom>
                  <a:avLst/>
                  <a:gdLst>
                    <a:gd name="T0" fmla="*/ 1317 w 1324"/>
                    <a:gd name="T1" fmla="*/ 0 h 778"/>
                    <a:gd name="T2" fmla="*/ 1324 w 1324"/>
                    <a:gd name="T3" fmla="*/ 616 h 778"/>
                    <a:gd name="T4" fmla="*/ 0 w 1324"/>
                    <a:gd name="T5" fmla="*/ 778 h 778"/>
                    <a:gd name="T6" fmla="*/ 46 w 1324"/>
                    <a:gd name="T7" fmla="*/ 206 h 778"/>
                    <a:gd name="T8" fmla="*/ 1317 w 1324"/>
                    <a:gd name="T9" fmla="*/ 0 h 778"/>
                  </a:gdLst>
                  <a:ahLst/>
                  <a:cxnLst>
                    <a:cxn ang="0">
                      <a:pos x="T0" y="T1"/>
                    </a:cxn>
                    <a:cxn ang="0">
                      <a:pos x="T2" y="T3"/>
                    </a:cxn>
                    <a:cxn ang="0">
                      <a:pos x="T4" y="T5"/>
                    </a:cxn>
                    <a:cxn ang="0">
                      <a:pos x="T6" y="T7"/>
                    </a:cxn>
                    <a:cxn ang="0">
                      <a:pos x="T8" y="T9"/>
                    </a:cxn>
                  </a:cxnLst>
                  <a:rect l="0" t="0" r="r" b="b"/>
                  <a:pathLst>
                    <a:path w="1324" h="778">
                      <a:moveTo>
                        <a:pt x="1317" y="0"/>
                      </a:moveTo>
                      <a:lnTo>
                        <a:pt x="1324" y="616"/>
                      </a:lnTo>
                      <a:lnTo>
                        <a:pt x="0" y="778"/>
                      </a:lnTo>
                      <a:lnTo>
                        <a:pt x="46" y="206"/>
                      </a:lnTo>
                      <a:lnTo>
                        <a:pt x="1317" y="0"/>
                      </a:lnTo>
                      <a:close/>
                    </a:path>
                  </a:pathLst>
                </a:custGeom>
                <a:solidFill>
                  <a:srgbClr val="EA0000"/>
                </a:solidFill>
                <a:ln>
                  <a:noFill/>
                </a:ln>
              </p:spPr>
              <p:txBody>
                <a:bodyPr vert="horz" wrap="square" lIns="91440" tIns="45720" rIns="91440" bIns="45720" numCol="1" anchor="t" anchorCtr="0" compatLnSpc="1"/>
                <a:lstStyle/>
                <a:p>
                  <a:endParaRPr lang="en-US">
                    <a:solidFill>
                      <a:srgbClr val="E60012"/>
                    </a:solidFill>
                  </a:endParaRPr>
                </a:p>
              </p:txBody>
            </p:sp>
            <p:sp>
              <p:nvSpPr>
                <p:cNvPr id="46" name="Oval 191"/>
                <p:cNvSpPr>
                  <a:spLocks noChangeArrowheads="1"/>
                </p:cNvSpPr>
                <p:nvPr/>
              </p:nvSpPr>
              <p:spPr bwMode="auto">
                <a:xfrm>
                  <a:off x="9587764" y="321615"/>
                  <a:ext cx="65369" cy="60340"/>
                </a:xfrm>
                <a:prstGeom prst="ellipse">
                  <a:avLst/>
                </a:pr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192"/>
                <p:cNvSpPr/>
                <p:nvPr/>
              </p:nvSpPr>
              <p:spPr bwMode="auto">
                <a:xfrm>
                  <a:off x="9587764" y="321615"/>
                  <a:ext cx="60340" cy="41904"/>
                </a:xfrm>
                <a:custGeom>
                  <a:avLst/>
                  <a:gdLst>
                    <a:gd name="T0" fmla="*/ 14 w 26"/>
                    <a:gd name="T1" fmla="*/ 0 h 18"/>
                    <a:gd name="T2" fmla="*/ 26 w 26"/>
                    <a:gd name="T3" fmla="*/ 7 h 18"/>
                    <a:gd name="T4" fmla="*/ 15 w 26"/>
                    <a:gd name="T5" fmla="*/ 16 h 18"/>
                    <a:gd name="T6" fmla="*/ 0 w 26"/>
                    <a:gd name="T7" fmla="*/ 10 h 18"/>
                    <a:gd name="T8" fmla="*/ 14 w 26"/>
                    <a:gd name="T9" fmla="*/ 0 h 18"/>
                  </a:gdLst>
                  <a:ahLst/>
                  <a:cxnLst>
                    <a:cxn ang="0">
                      <a:pos x="T0" y="T1"/>
                    </a:cxn>
                    <a:cxn ang="0">
                      <a:pos x="T2" y="T3"/>
                    </a:cxn>
                    <a:cxn ang="0">
                      <a:pos x="T4" y="T5"/>
                    </a:cxn>
                    <a:cxn ang="0">
                      <a:pos x="T6" y="T7"/>
                    </a:cxn>
                    <a:cxn ang="0">
                      <a:pos x="T8" y="T9"/>
                    </a:cxn>
                  </a:cxnLst>
                  <a:rect l="0" t="0" r="r" b="b"/>
                  <a:pathLst>
                    <a:path w="26" h="18">
                      <a:moveTo>
                        <a:pt x="14" y="0"/>
                      </a:moveTo>
                      <a:cubicBezTo>
                        <a:pt x="19" y="0"/>
                        <a:pt x="24" y="3"/>
                        <a:pt x="26" y="7"/>
                      </a:cubicBezTo>
                      <a:cubicBezTo>
                        <a:pt x="25" y="11"/>
                        <a:pt x="21" y="15"/>
                        <a:pt x="15" y="16"/>
                      </a:cubicBezTo>
                      <a:cubicBezTo>
                        <a:pt x="8" y="18"/>
                        <a:pt x="2" y="15"/>
                        <a:pt x="0" y="10"/>
                      </a:cubicBezTo>
                      <a:cubicBezTo>
                        <a:pt x="1" y="4"/>
                        <a:pt x="7" y="0"/>
                        <a:pt x="14" y="0"/>
                      </a:cubicBezTo>
                      <a:close/>
                    </a:path>
                  </a:pathLst>
                </a:custGeom>
                <a:solidFill>
                  <a:srgbClr val="6D6E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0" name="Freeform 190"/>
              <p:cNvSpPr/>
              <p:nvPr/>
            </p:nvSpPr>
            <p:spPr bwMode="auto">
              <a:xfrm>
                <a:off x="12954622" y="3962154"/>
                <a:ext cx="119005" cy="142471"/>
              </a:xfrm>
              <a:custGeom>
                <a:avLst/>
                <a:gdLst>
                  <a:gd name="T0" fmla="*/ 43 w 51"/>
                  <a:gd name="T1" fmla="*/ 15 h 61"/>
                  <a:gd name="T2" fmla="*/ 16 w 51"/>
                  <a:gd name="T3" fmla="*/ 5 h 61"/>
                  <a:gd name="T4" fmla="*/ 1 w 51"/>
                  <a:gd name="T5" fmla="*/ 24 h 61"/>
                  <a:gd name="T6" fmla="*/ 20 w 51"/>
                  <a:gd name="T7" fmla="*/ 50 h 61"/>
                  <a:gd name="T8" fmla="*/ 45 w 51"/>
                  <a:gd name="T9" fmla="*/ 49 h 61"/>
                  <a:gd name="T10" fmla="*/ 43 w 51"/>
                  <a:gd name="T11" fmla="*/ 15 h 61"/>
                </a:gdLst>
                <a:ahLst/>
                <a:cxnLst>
                  <a:cxn ang="0">
                    <a:pos x="T0" y="T1"/>
                  </a:cxn>
                  <a:cxn ang="0">
                    <a:pos x="T2" y="T3"/>
                  </a:cxn>
                  <a:cxn ang="0">
                    <a:pos x="T4" y="T5"/>
                  </a:cxn>
                  <a:cxn ang="0">
                    <a:pos x="T6" y="T7"/>
                  </a:cxn>
                  <a:cxn ang="0">
                    <a:pos x="T8" y="T9"/>
                  </a:cxn>
                  <a:cxn ang="0">
                    <a:pos x="T10" y="T11"/>
                  </a:cxn>
                </a:cxnLst>
                <a:rect l="0" t="0" r="r" b="b"/>
                <a:pathLst>
                  <a:path w="51" h="61">
                    <a:moveTo>
                      <a:pt x="43" y="15"/>
                    </a:moveTo>
                    <a:cubicBezTo>
                      <a:pt x="42" y="6"/>
                      <a:pt x="30" y="0"/>
                      <a:pt x="16" y="5"/>
                    </a:cubicBezTo>
                    <a:cubicBezTo>
                      <a:pt x="3" y="9"/>
                      <a:pt x="0" y="13"/>
                      <a:pt x="1" y="24"/>
                    </a:cubicBezTo>
                    <a:cubicBezTo>
                      <a:pt x="2" y="35"/>
                      <a:pt x="11" y="46"/>
                      <a:pt x="20" y="50"/>
                    </a:cubicBezTo>
                    <a:cubicBezTo>
                      <a:pt x="30" y="54"/>
                      <a:pt x="41" y="61"/>
                      <a:pt x="45" y="49"/>
                    </a:cubicBezTo>
                    <a:cubicBezTo>
                      <a:pt x="51" y="32"/>
                      <a:pt x="44" y="24"/>
                      <a:pt x="43" y="1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22" name="图片 21"/>
            <p:cNvPicPr>
              <a:picLocks noChangeAspect="1"/>
            </p:cNvPicPr>
            <p:nvPr/>
          </p:nvPicPr>
          <p:blipFill>
            <a:blip r:embed="rId1"/>
            <a:stretch>
              <a:fillRect/>
            </a:stretch>
          </p:blipFill>
          <p:spPr>
            <a:xfrm rot="21109301">
              <a:off x="7740049" y="2186882"/>
              <a:ext cx="1056133" cy="306279"/>
            </a:xfrm>
            <a:prstGeom prst="rect">
              <a:avLst/>
            </a:prstGeom>
          </p:spPr>
        </p:pic>
      </p:grpSp>
      <p:sp>
        <p:nvSpPr>
          <p:cNvPr id="3" name="文本框 2"/>
          <p:cNvSpPr txBox="1"/>
          <p:nvPr/>
        </p:nvSpPr>
        <p:spPr>
          <a:xfrm>
            <a:off x="819785" y="5595620"/>
            <a:ext cx="4754880" cy="368300"/>
          </a:xfrm>
          <a:prstGeom prst="rect">
            <a:avLst/>
          </a:prstGeom>
          <a:noFill/>
        </p:spPr>
        <p:txBody>
          <a:bodyPr wrap="none" rtlCol="0">
            <a:spAutoFit/>
          </a:bodyPr>
          <a:p>
            <a:pPr algn="l"/>
            <a:r>
              <a:rPr lang="zh-CN" altLang="en-US">
                <a:latin typeface="黑体" panose="02010609060101010101" charset="-122"/>
                <a:ea typeface="黑体" panose="02010609060101010101" charset="-122"/>
              </a:rPr>
              <a:t>一品威客期待与您共享、跟踪、众筹、合作。</a:t>
            </a:r>
            <a:endParaRPr lang="zh-CN" altLang="en-US">
              <a:latin typeface="黑体" panose="02010609060101010101" charset="-122"/>
              <a:ea typeface="黑体" panose="02010609060101010101" charset="-122"/>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495300" indent="-190500">
              <a:defRPr>
                <a:solidFill>
                  <a:schemeClr val="tx1"/>
                </a:solidFill>
                <a:latin typeface="Verdana" panose="020B0604030504040204" pitchFamily="34" charset="0"/>
                <a:ea typeface="宋体" panose="02010600030101010101" pitchFamily="2" charset="-122"/>
              </a:defRPr>
            </a:lvl2pPr>
            <a:lvl3pPr marL="762000" indent="-152400">
              <a:defRPr>
                <a:solidFill>
                  <a:schemeClr val="tx1"/>
                </a:solidFill>
                <a:latin typeface="Verdana" panose="020B0604030504040204" pitchFamily="34" charset="0"/>
                <a:ea typeface="宋体" panose="02010600030101010101" pitchFamily="2" charset="-122"/>
              </a:defRPr>
            </a:lvl3pPr>
            <a:lvl4pPr marL="1066165" indent="-152400">
              <a:defRPr>
                <a:solidFill>
                  <a:schemeClr val="tx1"/>
                </a:solidFill>
                <a:latin typeface="Verdana" panose="020B0604030504040204" pitchFamily="34" charset="0"/>
                <a:ea typeface="宋体" panose="02010600030101010101" pitchFamily="2" charset="-122"/>
              </a:defRPr>
            </a:lvl4pPr>
            <a:lvl5pPr marL="1370965" indent="-152400">
              <a:defRPr>
                <a:solidFill>
                  <a:schemeClr val="tx1"/>
                </a:solidFill>
                <a:latin typeface="Verdana" panose="020B0604030504040204" pitchFamily="34" charset="0"/>
                <a:ea typeface="宋体" panose="02010600030101010101" pitchFamily="2" charset="-122"/>
              </a:defRPr>
            </a:lvl5pPr>
            <a:lvl6pPr marL="16757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19805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2853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589530"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6767AB4-CE63-4E3A-8D2A-FA08E1EA890A}" type="slidenum">
              <a:rPr lang="zh-CN" altLang="en-US"/>
            </a:fld>
            <a:endParaRPr lang="en-US" altLang="zh-CN"/>
          </a:p>
        </p:txBody>
      </p:sp>
      <p:sp>
        <p:nvSpPr>
          <p:cNvPr id="7" name="矩形 6"/>
          <p:cNvSpPr/>
          <p:nvPr/>
        </p:nvSpPr>
        <p:spPr>
          <a:xfrm>
            <a:off x="-792" y="5428888"/>
            <a:ext cx="12193588" cy="892698"/>
          </a:xfrm>
          <a:prstGeom prst="rect">
            <a:avLst/>
          </a:prstGeom>
        </p:spPr>
        <p:txBody>
          <a:bodyPr wrap="square" lIns="91456" tIns="45729" rIns="91456" bIns="45729">
            <a:spAutoFit/>
          </a:bodyPr>
          <a:lstStyle/>
          <a:p>
            <a:pPr algn="ctr">
              <a:spcAft>
                <a:spcPts val="1200"/>
              </a:spcAft>
            </a:pPr>
            <a:r>
              <a:rPr lang="zh-CN" altLang="en-US" sz="3000" b="1">
                <a:latin typeface="+mn-ea"/>
                <a:ea typeface="+mn-ea"/>
              </a:rPr>
              <a:t>厦门一品威客网络科技股份有限公司</a:t>
            </a:r>
            <a:endParaRPr lang="en-US" altLang="zh-CN" sz="3000" b="1">
              <a:latin typeface="+mn-ea"/>
              <a:ea typeface="+mn-ea"/>
            </a:endParaRPr>
          </a:p>
          <a:p>
            <a:pPr algn="ctr">
              <a:spcAft>
                <a:spcPts val="1200"/>
              </a:spcAft>
            </a:pPr>
            <a:r>
              <a:rPr lang="zh-CN" altLang="en-US" sz="1200">
                <a:latin typeface="+mn-ea"/>
                <a:ea typeface="+mn-ea"/>
              </a:rPr>
              <a:t>厦门市集美区软件园三期诚毅大街</a:t>
            </a:r>
            <a:r>
              <a:rPr lang="en-US" altLang="zh-CN" sz="1200">
                <a:latin typeface="+mn-ea"/>
                <a:ea typeface="+mn-ea"/>
              </a:rPr>
              <a:t>359</a:t>
            </a:r>
            <a:r>
              <a:rPr lang="zh-CN" altLang="en-US" sz="1200">
                <a:latin typeface="+mn-ea"/>
                <a:ea typeface="+mn-ea"/>
              </a:rPr>
              <a:t>号</a:t>
            </a:r>
            <a:r>
              <a:rPr lang="en-US" altLang="zh-CN" sz="1200">
                <a:latin typeface="+mn-ea"/>
                <a:ea typeface="+mn-ea"/>
              </a:rPr>
              <a:t>A</a:t>
            </a:r>
            <a:r>
              <a:rPr lang="zh-CN" altLang="en-US" sz="1200">
                <a:latin typeface="+mn-ea"/>
                <a:ea typeface="+mn-ea"/>
              </a:rPr>
              <a:t>区</a:t>
            </a:r>
            <a:r>
              <a:rPr lang="en-US" altLang="zh-CN" sz="1200">
                <a:latin typeface="+mn-ea"/>
                <a:ea typeface="+mn-ea"/>
              </a:rPr>
              <a:t>02</a:t>
            </a:r>
            <a:r>
              <a:rPr lang="zh-CN" altLang="en-US" sz="1200">
                <a:latin typeface="+mn-ea"/>
                <a:ea typeface="+mn-ea"/>
              </a:rPr>
              <a:t>栋</a:t>
            </a:r>
            <a:r>
              <a:rPr lang="en-US" altLang="zh-CN" sz="1200">
                <a:latin typeface="+mn-ea"/>
                <a:ea typeface="+mn-ea"/>
              </a:rPr>
              <a:t>4-6</a:t>
            </a:r>
            <a:r>
              <a:rPr lang="zh-CN" altLang="en-US" sz="1200">
                <a:latin typeface="+mn-ea"/>
                <a:ea typeface="+mn-ea"/>
              </a:rPr>
              <a:t>楼  </a:t>
            </a:r>
            <a:r>
              <a:rPr lang="en-US" altLang="zh-CN" sz="1200">
                <a:latin typeface="+mn-ea"/>
                <a:ea typeface="+mn-ea"/>
              </a:rPr>
              <a:t>/  </a:t>
            </a:r>
            <a:r>
              <a:rPr lang="zh-CN" altLang="en-US" sz="1200">
                <a:latin typeface="+mn-ea"/>
                <a:ea typeface="+mn-ea"/>
              </a:rPr>
              <a:t>厦门市思明区软件园二期望海路</a:t>
            </a:r>
            <a:r>
              <a:rPr lang="en-US" altLang="zh-CN" sz="1200">
                <a:latin typeface="+mn-ea"/>
                <a:ea typeface="+mn-ea"/>
              </a:rPr>
              <a:t>10</a:t>
            </a:r>
            <a:r>
              <a:rPr lang="zh-CN" altLang="en-US" sz="1200">
                <a:latin typeface="+mn-ea"/>
                <a:ea typeface="+mn-ea"/>
              </a:rPr>
              <a:t>号楼</a:t>
            </a:r>
            <a:r>
              <a:rPr lang="en-US" altLang="zh-CN" sz="1200">
                <a:latin typeface="+mn-ea"/>
                <a:ea typeface="+mn-ea"/>
              </a:rPr>
              <a:t>2</a:t>
            </a:r>
            <a:r>
              <a:rPr lang="zh-CN" altLang="en-US" sz="1200">
                <a:latin typeface="+mn-ea"/>
                <a:ea typeface="+mn-ea"/>
              </a:rPr>
              <a:t>栋</a:t>
            </a:r>
            <a:r>
              <a:rPr lang="en-US" altLang="zh-CN" sz="1200">
                <a:latin typeface="+mn-ea"/>
                <a:ea typeface="+mn-ea"/>
              </a:rPr>
              <a:t>3</a:t>
            </a:r>
            <a:r>
              <a:rPr lang="zh-CN" altLang="en-US" sz="1200">
                <a:latin typeface="+mn-ea"/>
                <a:ea typeface="+mn-ea"/>
              </a:rPr>
              <a:t>层</a:t>
            </a:r>
            <a:endParaRPr lang="en-US" altLang="zh-CN" sz="1200">
              <a:latin typeface="+mn-ea"/>
              <a:ea typeface="+mn-ea"/>
            </a:endParaRPr>
          </a:p>
        </p:txBody>
      </p:sp>
      <p:pic>
        <p:nvPicPr>
          <p:cNvPr id="3" name="图片 2"/>
          <p:cNvPicPr>
            <a:picLocks noChangeAspect="1"/>
          </p:cNvPicPr>
          <p:nvPr/>
        </p:nvPicPr>
        <p:blipFill>
          <a:blip r:embed="rId1"/>
          <a:stretch>
            <a:fillRect/>
          </a:stretch>
        </p:blipFill>
        <p:spPr>
          <a:xfrm>
            <a:off x="2877403" y="1228397"/>
            <a:ext cx="6437194" cy="1866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0"/>
          </p:nvPr>
        </p:nvSpPr>
        <p:spPr>
          <a:prstGeom prst="rect">
            <a:avLst/>
          </a:prstGeom>
        </p:spPr>
        <p:txBody>
          <a:bodyPr lIns="60945" tIns="30472" rIns="60945" bIns="30472"/>
          <a:lstStyle/>
          <a:p>
            <a:pPr>
              <a:defRPr/>
            </a:pPr>
            <a:fld id="{347C7631-669F-41EA-B056-807DD7F69605}" type="slidenum">
              <a:rPr lang="zh-CN" altLang="en-US" smtClean="0"/>
            </a:fld>
            <a:endParaRPr lang="en-US" altLang="zh-CN" dirty="0"/>
          </a:p>
        </p:txBody>
      </p:sp>
      <p:sp>
        <p:nvSpPr>
          <p:cNvPr id="12" name="矩形 11"/>
          <p:cNvSpPr/>
          <p:nvPr/>
        </p:nvSpPr>
        <p:spPr>
          <a:xfrm>
            <a:off x="1843257" y="1475663"/>
            <a:ext cx="4408137" cy="4101465"/>
          </a:xfrm>
          <a:prstGeom prst="rect">
            <a:avLst/>
          </a:prstGeom>
        </p:spPr>
        <p:txBody>
          <a:bodyPr wrap="square" lIns="60945" tIns="30472" rIns="60945" bIns="30472">
            <a:spAutoFit/>
          </a:bodyPr>
          <a:lstStyle/>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厦门一品威客网络科技股份有限公司</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厦门市软件园软件园三期</a:t>
            </a: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A02</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栋</a:t>
            </a: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4-6</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层</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厦门市软件园二期望海路</a:t>
            </a: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10</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号楼三层</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en-US" altLang="zh-CN" sz="1500" b="1">
                <a:solidFill>
                  <a:srgbClr val="000000"/>
                </a:solidFill>
                <a:latin typeface="黑体" panose="02010609060101010101" charset="-122"/>
                <a:ea typeface="黑体" panose="02010609060101010101" charset="-122"/>
                <a:sym typeface="微软雅黑" panose="020B0503020204020204" pitchFamily="34" charset="-122"/>
              </a:rPr>
              <a:t>http://www.epwk.com</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2011</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年</a:t>
            </a: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3</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月</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黄国华</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600</a:t>
            </a: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人</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一品威客网是国内领先的新型创意托付式服务平台，致力于为国内千万级的中小企业提供“专业、省心、更省钱”的一站式创意服务，具体涵盖了企业注册、财税服务、创意设计、软件开发、商标注册及知识产权保护、营销推广等在内的创意服务。</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9" name="矩形 8"/>
          <p:cNvSpPr/>
          <p:nvPr/>
        </p:nvSpPr>
        <p:spPr>
          <a:xfrm>
            <a:off x="732532" y="1475663"/>
            <a:ext cx="1251707" cy="2993390"/>
          </a:xfrm>
          <a:prstGeom prst="rect">
            <a:avLst/>
          </a:prstGeom>
        </p:spPr>
        <p:txBody>
          <a:bodyPr wrap="square" lIns="60945" tIns="30472" rIns="60945" bIns="30472">
            <a:spAutoFit/>
          </a:bodyPr>
          <a:lstStyle/>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公司名称：</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办公地址：</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rPr>
              <a:t>          </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a:solidFill>
                  <a:srgbClr val="000000"/>
                </a:solidFill>
                <a:latin typeface="黑体" panose="02010609060101010101" charset="-122"/>
                <a:ea typeface="黑体" panose="02010609060101010101" charset="-122"/>
                <a:sym typeface="微软雅黑" panose="020B0503020204020204" pitchFamily="34" charset="-122"/>
              </a:rPr>
              <a:t>官网地址：</a:t>
            </a:r>
            <a:endParaRPr lang="en-US" altLang="zh-CN"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成立时间：</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法人代表：</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人员规模：</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a:p>
            <a:pPr>
              <a:lnSpc>
                <a:spcPct val="120000"/>
              </a:lnSpc>
              <a:spcAft>
                <a:spcPts val="800"/>
              </a:spcAft>
            </a:pPr>
            <a:r>
              <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rPr>
              <a:t>主营业务：</a:t>
            </a:r>
            <a:endParaRPr lang="zh-CN" altLang="en-US" sz="1500" b="1" dirty="0">
              <a:solidFill>
                <a:srgbClr val="000000"/>
              </a:solidFill>
              <a:latin typeface="黑体" panose="02010609060101010101" charset="-122"/>
              <a:ea typeface="黑体" panose="02010609060101010101" charset="-122"/>
              <a:sym typeface="微软雅黑" panose="020B0503020204020204" pitchFamily="34" charset="-122"/>
            </a:endParaRPr>
          </a:p>
        </p:txBody>
      </p:sp>
      <p:grpSp>
        <p:nvGrpSpPr>
          <p:cNvPr id="306" name="组合 305"/>
          <p:cNvGrpSpPr/>
          <p:nvPr/>
        </p:nvGrpSpPr>
        <p:grpSpPr>
          <a:xfrm>
            <a:off x="6844145" y="926650"/>
            <a:ext cx="5347855" cy="4865100"/>
            <a:chOff x="6844145" y="1074131"/>
            <a:chExt cx="5347855" cy="4865100"/>
          </a:xfrm>
        </p:grpSpPr>
        <p:grpSp>
          <p:nvGrpSpPr>
            <p:cNvPr id="307" name="Group 4"/>
            <p:cNvGrpSpPr/>
            <p:nvPr/>
          </p:nvGrpSpPr>
          <p:grpSpPr>
            <a:xfrm>
              <a:off x="6844145" y="1979297"/>
              <a:ext cx="4283112" cy="3959934"/>
              <a:chOff x="6844145" y="1911797"/>
              <a:chExt cx="4283112" cy="3959934"/>
            </a:xfrm>
          </p:grpSpPr>
          <p:sp>
            <p:nvSpPr>
              <p:cNvPr id="322" name="Freeform 5"/>
              <p:cNvSpPr/>
              <p:nvPr/>
            </p:nvSpPr>
            <p:spPr bwMode="auto">
              <a:xfrm>
                <a:off x="6844145" y="1911797"/>
                <a:ext cx="1948454" cy="3959934"/>
              </a:xfrm>
              <a:custGeom>
                <a:avLst/>
                <a:gdLst>
                  <a:gd name="T0" fmla="*/ 1447 w 1453"/>
                  <a:gd name="T1" fmla="*/ 2953 h 2953"/>
                  <a:gd name="T2" fmla="*/ 0 w 1453"/>
                  <a:gd name="T3" fmla="*/ 1986 h 2953"/>
                  <a:gd name="T4" fmla="*/ 1453 w 1453"/>
                  <a:gd name="T5" fmla="*/ 0 h 2953"/>
                  <a:gd name="T6" fmla="*/ 1447 w 1453"/>
                  <a:gd name="T7" fmla="*/ 2953 h 2953"/>
                </a:gdLst>
                <a:ahLst/>
                <a:cxnLst>
                  <a:cxn ang="0">
                    <a:pos x="T0" y="T1"/>
                  </a:cxn>
                  <a:cxn ang="0">
                    <a:pos x="T2" y="T3"/>
                  </a:cxn>
                  <a:cxn ang="0">
                    <a:pos x="T4" y="T5"/>
                  </a:cxn>
                  <a:cxn ang="0">
                    <a:pos x="T6" y="T7"/>
                  </a:cxn>
                </a:cxnLst>
                <a:rect l="0" t="0" r="r" b="b"/>
                <a:pathLst>
                  <a:path w="1453" h="2953">
                    <a:moveTo>
                      <a:pt x="1447" y="2953"/>
                    </a:moveTo>
                    <a:lnTo>
                      <a:pt x="0" y="1986"/>
                    </a:lnTo>
                    <a:lnTo>
                      <a:pt x="1453" y="0"/>
                    </a:lnTo>
                    <a:lnTo>
                      <a:pt x="1447" y="2953"/>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6"/>
              <p:cNvSpPr/>
              <p:nvPr/>
            </p:nvSpPr>
            <p:spPr bwMode="auto">
              <a:xfrm>
                <a:off x="8784553" y="1911797"/>
                <a:ext cx="2342704" cy="3959934"/>
              </a:xfrm>
              <a:custGeom>
                <a:avLst/>
                <a:gdLst>
                  <a:gd name="T0" fmla="*/ 6 w 1747"/>
                  <a:gd name="T1" fmla="*/ 0 h 2953"/>
                  <a:gd name="T2" fmla="*/ 1747 w 1747"/>
                  <a:gd name="T3" fmla="*/ 1968 h 2953"/>
                  <a:gd name="T4" fmla="*/ 0 w 1747"/>
                  <a:gd name="T5" fmla="*/ 2953 h 2953"/>
                  <a:gd name="T6" fmla="*/ 6 w 1747"/>
                  <a:gd name="T7" fmla="*/ 0 h 2953"/>
                </a:gdLst>
                <a:ahLst/>
                <a:cxnLst>
                  <a:cxn ang="0">
                    <a:pos x="T0" y="T1"/>
                  </a:cxn>
                  <a:cxn ang="0">
                    <a:pos x="T2" y="T3"/>
                  </a:cxn>
                  <a:cxn ang="0">
                    <a:pos x="T4" y="T5"/>
                  </a:cxn>
                  <a:cxn ang="0">
                    <a:pos x="T6" y="T7"/>
                  </a:cxn>
                </a:cxnLst>
                <a:rect l="0" t="0" r="r" b="b"/>
                <a:pathLst>
                  <a:path w="1747" h="2953">
                    <a:moveTo>
                      <a:pt x="6" y="0"/>
                    </a:moveTo>
                    <a:lnTo>
                      <a:pt x="1747" y="1968"/>
                    </a:lnTo>
                    <a:lnTo>
                      <a:pt x="0" y="2953"/>
                    </a:lnTo>
                    <a:lnTo>
                      <a:pt x="6"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08" name="Freeform 7"/>
            <p:cNvSpPr/>
            <p:nvPr/>
          </p:nvSpPr>
          <p:spPr bwMode="auto">
            <a:xfrm>
              <a:off x="8335322" y="2451324"/>
              <a:ext cx="453254" cy="454595"/>
            </a:xfrm>
            <a:custGeom>
              <a:avLst/>
              <a:gdLst>
                <a:gd name="T0" fmla="*/ 84 w 338"/>
                <a:gd name="T1" fmla="*/ 0 h 339"/>
                <a:gd name="T2" fmla="*/ 0 w 338"/>
                <a:gd name="T3" fmla="*/ 114 h 339"/>
                <a:gd name="T4" fmla="*/ 338 w 338"/>
                <a:gd name="T5" fmla="*/ 339 h 339"/>
                <a:gd name="T6" fmla="*/ 338 w 338"/>
                <a:gd name="T7" fmla="*/ 171 h 339"/>
                <a:gd name="T8" fmla="*/ 84 w 338"/>
                <a:gd name="T9" fmla="*/ 0 h 339"/>
              </a:gdLst>
              <a:ahLst/>
              <a:cxnLst>
                <a:cxn ang="0">
                  <a:pos x="T0" y="T1"/>
                </a:cxn>
                <a:cxn ang="0">
                  <a:pos x="T2" y="T3"/>
                </a:cxn>
                <a:cxn ang="0">
                  <a:pos x="T4" y="T5"/>
                </a:cxn>
                <a:cxn ang="0">
                  <a:pos x="T6" y="T7"/>
                </a:cxn>
                <a:cxn ang="0">
                  <a:pos x="T8" y="T9"/>
                </a:cxn>
              </a:cxnLst>
              <a:rect l="0" t="0" r="r" b="b"/>
              <a:pathLst>
                <a:path w="338" h="339">
                  <a:moveTo>
                    <a:pt x="84" y="0"/>
                  </a:moveTo>
                  <a:lnTo>
                    <a:pt x="0" y="114"/>
                  </a:lnTo>
                  <a:lnTo>
                    <a:pt x="338" y="339"/>
                  </a:lnTo>
                  <a:lnTo>
                    <a:pt x="338" y="171"/>
                  </a:lnTo>
                  <a:lnTo>
                    <a:pt x="84"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8"/>
            <p:cNvSpPr/>
            <p:nvPr/>
          </p:nvSpPr>
          <p:spPr bwMode="auto">
            <a:xfrm>
              <a:off x="8788576" y="2440597"/>
              <a:ext cx="548464" cy="465322"/>
            </a:xfrm>
            <a:custGeom>
              <a:avLst/>
              <a:gdLst>
                <a:gd name="T0" fmla="*/ 0 w 409"/>
                <a:gd name="T1" fmla="*/ 179 h 347"/>
                <a:gd name="T2" fmla="*/ 0 w 409"/>
                <a:gd name="T3" fmla="*/ 347 h 347"/>
                <a:gd name="T4" fmla="*/ 409 w 409"/>
                <a:gd name="T5" fmla="*/ 117 h 347"/>
                <a:gd name="T6" fmla="*/ 303 w 409"/>
                <a:gd name="T7" fmla="*/ 0 h 347"/>
                <a:gd name="T8" fmla="*/ 0 w 409"/>
                <a:gd name="T9" fmla="*/ 179 h 347"/>
              </a:gdLst>
              <a:ahLst/>
              <a:cxnLst>
                <a:cxn ang="0">
                  <a:pos x="T0" y="T1"/>
                </a:cxn>
                <a:cxn ang="0">
                  <a:pos x="T2" y="T3"/>
                </a:cxn>
                <a:cxn ang="0">
                  <a:pos x="T4" y="T5"/>
                </a:cxn>
                <a:cxn ang="0">
                  <a:pos x="T6" y="T7"/>
                </a:cxn>
                <a:cxn ang="0">
                  <a:pos x="T8" y="T9"/>
                </a:cxn>
              </a:cxnLst>
              <a:rect l="0" t="0" r="r" b="b"/>
              <a:pathLst>
                <a:path w="409" h="347">
                  <a:moveTo>
                    <a:pt x="0" y="179"/>
                  </a:moveTo>
                  <a:lnTo>
                    <a:pt x="0" y="347"/>
                  </a:lnTo>
                  <a:lnTo>
                    <a:pt x="409" y="117"/>
                  </a:lnTo>
                  <a:lnTo>
                    <a:pt x="303" y="0"/>
                  </a:lnTo>
                  <a:lnTo>
                    <a:pt x="0" y="17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0" name="Freeform 9"/>
            <p:cNvSpPr/>
            <p:nvPr/>
          </p:nvSpPr>
          <p:spPr bwMode="auto">
            <a:xfrm>
              <a:off x="7336287" y="3542888"/>
              <a:ext cx="1456312" cy="1404013"/>
            </a:xfrm>
            <a:custGeom>
              <a:avLst/>
              <a:gdLst>
                <a:gd name="T0" fmla="*/ 233 w 1086"/>
                <a:gd name="T1" fmla="*/ 0 h 1047"/>
                <a:gd name="T2" fmla="*/ 0 w 1086"/>
                <a:gd name="T3" fmla="*/ 320 h 1047"/>
                <a:gd name="T4" fmla="*/ 1086 w 1086"/>
                <a:gd name="T5" fmla="*/ 1047 h 1047"/>
                <a:gd name="T6" fmla="*/ 1086 w 1086"/>
                <a:gd name="T7" fmla="*/ 574 h 1047"/>
                <a:gd name="T8" fmla="*/ 233 w 1086"/>
                <a:gd name="T9" fmla="*/ 0 h 1047"/>
              </a:gdLst>
              <a:ahLst/>
              <a:cxnLst>
                <a:cxn ang="0">
                  <a:pos x="T0" y="T1"/>
                </a:cxn>
                <a:cxn ang="0">
                  <a:pos x="T2" y="T3"/>
                </a:cxn>
                <a:cxn ang="0">
                  <a:pos x="T4" y="T5"/>
                </a:cxn>
                <a:cxn ang="0">
                  <a:pos x="T6" y="T7"/>
                </a:cxn>
                <a:cxn ang="0">
                  <a:pos x="T8" y="T9"/>
                </a:cxn>
              </a:cxnLst>
              <a:rect l="0" t="0" r="r" b="b"/>
              <a:pathLst>
                <a:path w="1086" h="1047">
                  <a:moveTo>
                    <a:pt x="233" y="0"/>
                  </a:moveTo>
                  <a:lnTo>
                    <a:pt x="0" y="320"/>
                  </a:lnTo>
                  <a:lnTo>
                    <a:pt x="1086" y="1047"/>
                  </a:lnTo>
                  <a:lnTo>
                    <a:pt x="1086" y="574"/>
                  </a:lnTo>
                  <a:lnTo>
                    <a:pt x="23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1" name="Freeform 10"/>
            <p:cNvSpPr/>
            <p:nvPr/>
          </p:nvSpPr>
          <p:spPr bwMode="auto">
            <a:xfrm>
              <a:off x="8792599" y="2357455"/>
              <a:ext cx="3399401" cy="2589445"/>
            </a:xfrm>
            <a:custGeom>
              <a:avLst/>
              <a:gdLst>
                <a:gd name="T0" fmla="*/ 0 w 2535"/>
                <a:gd name="T1" fmla="*/ 1458 h 1931"/>
                <a:gd name="T2" fmla="*/ 0 w 2535"/>
                <a:gd name="T3" fmla="*/ 1931 h 1931"/>
                <a:gd name="T4" fmla="*/ 2535 w 2535"/>
                <a:gd name="T5" fmla="*/ 493 h 1931"/>
                <a:gd name="T6" fmla="*/ 2535 w 2535"/>
                <a:gd name="T7" fmla="*/ 0 h 1931"/>
                <a:gd name="T8" fmla="*/ 0 w 2535"/>
                <a:gd name="T9" fmla="*/ 1458 h 1931"/>
              </a:gdLst>
              <a:ahLst/>
              <a:cxnLst>
                <a:cxn ang="0">
                  <a:pos x="T0" y="T1"/>
                </a:cxn>
                <a:cxn ang="0">
                  <a:pos x="T2" y="T3"/>
                </a:cxn>
                <a:cxn ang="0">
                  <a:pos x="T4" y="T5"/>
                </a:cxn>
                <a:cxn ang="0">
                  <a:pos x="T6" y="T7"/>
                </a:cxn>
                <a:cxn ang="0">
                  <a:pos x="T8" y="T9"/>
                </a:cxn>
              </a:cxnLst>
              <a:rect l="0" t="0" r="r" b="b"/>
              <a:pathLst>
                <a:path w="2535" h="1931">
                  <a:moveTo>
                    <a:pt x="0" y="1458"/>
                  </a:moveTo>
                  <a:lnTo>
                    <a:pt x="0" y="1931"/>
                  </a:lnTo>
                  <a:lnTo>
                    <a:pt x="2535" y="493"/>
                  </a:lnTo>
                  <a:lnTo>
                    <a:pt x="2535" y="0"/>
                  </a:lnTo>
                  <a:lnTo>
                    <a:pt x="0" y="1458"/>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2" name="Freeform 11"/>
            <p:cNvSpPr/>
            <p:nvPr/>
          </p:nvSpPr>
          <p:spPr bwMode="auto">
            <a:xfrm>
              <a:off x="7718468" y="3129864"/>
              <a:ext cx="1066084" cy="1031219"/>
            </a:xfrm>
            <a:custGeom>
              <a:avLst/>
              <a:gdLst>
                <a:gd name="T0" fmla="*/ 173 w 795"/>
                <a:gd name="T1" fmla="*/ 0 h 769"/>
                <a:gd name="T2" fmla="*/ 0 w 795"/>
                <a:gd name="T3" fmla="*/ 237 h 769"/>
                <a:gd name="T4" fmla="*/ 795 w 795"/>
                <a:gd name="T5" fmla="*/ 769 h 769"/>
                <a:gd name="T6" fmla="*/ 795 w 795"/>
                <a:gd name="T7" fmla="*/ 416 h 769"/>
                <a:gd name="T8" fmla="*/ 173 w 795"/>
                <a:gd name="T9" fmla="*/ 0 h 769"/>
              </a:gdLst>
              <a:ahLst/>
              <a:cxnLst>
                <a:cxn ang="0">
                  <a:pos x="T0" y="T1"/>
                </a:cxn>
                <a:cxn ang="0">
                  <a:pos x="T2" y="T3"/>
                </a:cxn>
                <a:cxn ang="0">
                  <a:pos x="T4" y="T5"/>
                </a:cxn>
                <a:cxn ang="0">
                  <a:pos x="T6" y="T7"/>
                </a:cxn>
                <a:cxn ang="0">
                  <a:pos x="T8" y="T9"/>
                </a:cxn>
              </a:cxnLst>
              <a:rect l="0" t="0" r="r" b="b"/>
              <a:pathLst>
                <a:path w="795" h="769">
                  <a:moveTo>
                    <a:pt x="173" y="0"/>
                  </a:moveTo>
                  <a:lnTo>
                    <a:pt x="0" y="237"/>
                  </a:lnTo>
                  <a:lnTo>
                    <a:pt x="795" y="769"/>
                  </a:lnTo>
                  <a:lnTo>
                    <a:pt x="795" y="416"/>
                  </a:lnTo>
                  <a:lnTo>
                    <a:pt x="17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Freeform 12"/>
            <p:cNvSpPr/>
            <p:nvPr/>
          </p:nvSpPr>
          <p:spPr bwMode="auto">
            <a:xfrm>
              <a:off x="8784553" y="1715123"/>
              <a:ext cx="3407447" cy="2445960"/>
            </a:xfrm>
            <a:custGeom>
              <a:avLst/>
              <a:gdLst>
                <a:gd name="T0" fmla="*/ 0 w 2541"/>
                <a:gd name="T1" fmla="*/ 1471 h 1824"/>
                <a:gd name="T2" fmla="*/ 0 w 2541"/>
                <a:gd name="T3" fmla="*/ 1471 h 1824"/>
                <a:gd name="T4" fmla="*/ 0 w 2541"/>
                <a:gd name="T5" fmla="*/ 1824 h 1824"/>
                <a:gd name="T6" fmla="*/ 2541 w 2541"/>
                <a:gd name="T7" fmla="*/ 367 h 1824"/>
                <a:gd name="T8" fmla="*/ 2541 w 2541"/>
                <a:gd name="T9" fmla="*/ 0 h 1824"/>
                <a:gd name="T10" fmla="*/ 0 w 2541"/>
                <a:gd name="T11" fmla="*/ 1471 h 1824"/>
              </a:gdLst>
              <a:ahLst/>
              <a:cxnLst>
                <a:cxn ang="0">
                  <a:pos x="T0" y="T1"/>
                </a:cxn>
                <a:cxn ang="0">
                  <a:pos x="T2" y="T3"/>
                </a:cxn>
                <a:cxn ang="0">
                  <a:pos x="T4" y="T5"/>
                </a:cxn>
                <a:cxn ang="0">
                  <a:pos x="T6" y="T7"/>
                </a:cxn>
                <a:cxn ang="0">
                  <a:pos x="T8" y="T9"/>
                </a:cxn>
                <a:cxn ang="0">
                  <a:pos x="T10" y="T11"/>
                </a:cxn>
              </a:cxnLst>
              <a:rect l="0" t="0" r="r" b="b"/>
              <a:pathLst>
                <a:path w="2541" h="1824">
                  <a:moveTo>
                    <a:pt x="0" y="1471"/>
                  </a:moveTo>
                  <a:lnTo>
                    <a:pt x="0" y="1471"/>
                  </a:lnTo>
                  <a:lnTo>
                    <a:pt x="0" y="1824"/>
                  </a:lnTo>
                  <a:lnTo>
                    <a:pt x="2541" y="367"/>
                  </a:lnTo>
                  <a:lnTo>
                    <a:pt x="2541" y="0"/>
                  </a:lnTo>
                  <a:lnTo>
                    <a:pt x="0" y="147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4" name="Freeform 13"/>
            <p:cNvSpPr/>
            <p:nvPr/>
          </p:nvSpPr>
          <p:spPr bwMode="auto">
            <a:xfrm>
              <a:off x="8022872" y="2704771"/>
              <a:ext cx="765703" cy="839458"/>
            </a:xfrm>
            <a:custGeom>
              <a:avLst/>
              <a:gdLst>
                <a:gd name="T0" fmla="*/ 571 w 571"/>
                <a:gd name="T1" fmla="*/ 263 h 626"/>
                <a:gd name="T2" fmla="*/ 177 w 571"/>
                <a:gd name="T3" fmla="*/ 0 h 626"/>
                <a:gd name="T4" fmla="*/ 0 w 571"/>
                <a:gd name="T5" fmla="*/ 246 h 626"/>
                <a:gd name="T6" fmla="*/ 571 w 571"/>
                <a:gd name="T7" fmla="*/ 626 h 626"/>
                <a:gd name="T8" fmla="*/ 571 w 571"/>
                <a:gd name="T9" fmla="*/ 267 h 626"/>
                <a:gd name="T10" fmla="*/ 571 w 571"/>
                <a:gd name="T11" fmla="*/ 263 h 626"/>
              </a:gdLst>
              <a:ahLst/>
              <a:cxnLst>
                <a:cxn ang="0">
                  <a:pos x="T0" y="T1"/>
                </a:cxn>
                <a:cxn ang="0">
                  <a:pos x="T2" y="T3"/>
                </a:cxn>
                <a:cxn ang="0">
                  <a:pos x="T4" y="T5"/>
                </a:cxn>
                <a:cxn ang="0">
                  <a:pos x="T6" y="T7"/>
                </a:cxn>
                <a:cxn ang="0">
                  <a:pos x="T8" y="T9"/>
                </a:cxn>
                <a:cxn ang="0">
                  <a:pos x="T10" y="T11"/>
                </a:cxn>
              </a:cxnLst>
              <a:rect l="0" t="0" r="r" b="b"/>
              <a:pathLst>
                <a:path w="571" h="626">
                  <a:moveTo>
                    <a:pt x="571" y="263"/>
                  </a:moveTo>
                  <a:lnTo>
                    <a:pt x="177" y="0"/>
                  </a:lnTo>
                  <a:lnTo>
                    <a:pt x="0" y="246"/>
                  </a:lnTo>
                  <a:lnTo>
                    <a:pt x="571" y="626"/>
                  </a:lnTo>
                  <a:lnTo>
                    <a:pt x="571" y="267"/>
                  </a:lnTo>
                  <a:lnTo>
                    <a:pt x="571" y="26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Freeform 14"/>
            <p:cNvSpPr/>
            <p:nvPr/>
          </p:nvSpPr>
          <p:spPr bwMode="auto">
            <a:xfrm>
              <a:off x="8788576" y="1074131"/>
              <a:ext cx="3403424" cy="2470098"/>
            </a:xfrm>
            <a:custGeom>
              <a:avLst/>
              <a:gdLst>
                <a:gd name="T0" fmla="*/ 0 w 2538"/>
                <a:gd name="T1" fmla="*/ 1483 h 1842"/>
                <a:gd name="T2" fmla="*/ 0 w 2538"/>
                <a:gd name="T3" fmla="*/ 1842 h 1842"/>
                <a:gd name="T4" fmla="*/ 2538 w 2538"/>
                <a:gd name="T5" fmla="*/ 372 h 1842"/>
                <a:gd name="T6" fmla="*/ 2538 w 2538"/>
                <a:gd name="T7" fmla="*/ 0 h 1842"/>
                <a:gd name="T8" fmla="*/ 0 w 2538"/>
                <a:gd name="T9" fmla="*/ 1483 h 1842"/>
              </a:gdLst>
              <a:ahLst/>
              <a:cxnLst>
                <a:cxn ang="0">
                  <a:pos x="T0" y="T1"/>
                </a:cxn>
                <a:cxn ang="0">
                  <a:pos x="T2" y="T3"/>
                </a:cxn>
                <a:cxn ang="0">
                  <a:pos x="T4" y="T5"/>
                </a:cxn>
                <a:cxn ang="0">
                  <a:pos x="T6" y="T7"/>
                </a:cxn>
                <a:cxn ang="0">
                  <a:pos x="T8" y="T9"/>
                </a:cxn>
              </a:cxnLst>
              <a:rect l="0" t="0" r="r" b="b"/>
              <a:pathLst>
                <a:path w="2538" h="1842">
                  <a:moveTo>
                    <a:pt x="0" y="1483"/>
                  </a:moveTo>
                  <a:lnTo>
                    <a:pt x="0" y="1842"/>
                  </a:lnTo>
                  <a:lnTo>
                    <a:pt x="2538" y="372"/>
                  </a:lnTo>
                  <a:lnTo>
                    <a:pt x="2538" y="0"/>
                  </a:lnTo>
                  <a:lnTo>
                    <a:pt x="0" y="1483"/>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Freeform 15"/>
            <p:cNvSpPr/>
            <p:nvPr/>
          </p:nvSpPr>
          <p:spPr bwMode="auto">
            <a:xfrm>
              <a:off x="6844145" y="4094033"/>
              <a:ext cx="1940408" cy="1845198"/>
            </a:xfrm>
            <a:custGeom>
              <a:avLst/>
              <a:gdLst>
                <a:gd name="T0" fmla="*/ 299 w 1447"/>
                <a:gd name="T1" fmla="*/ 0 h 1376"/>
                <a:gd name="T2" fmla="*/ 0 w 1447"/>
                <a:gd name="T3" fmla="*/ 409 h 1376"/>
                <a:gd name="T4" fmla="*/ 1447 w 1447"/>
                <a:gd name="T5" fmla="*/ 1376 h 1376"/>
                <a:gd name="T6" fmla="*/ 1447 w 1447"/>
                <a:gd name="T7" fmla="*/ 770 h 1376"/>
                <a:gd name="T8" fmla="*/ 299 w 1447"/>
                <a:gd name="T9" fmla="*/ 0 h 1376"/>
              </a:gdLst>
              <a:ahLst/>
              <a:cxnLst>
                <a:cxn ang="0">
                  <a:pos x="T0" y="T1"/>
                </a:cxn>
                <a:cxn ang="0">
                  <a:pos x="T2" y="T3"/>
                </a:cxn>
                <a:cxn ang="0">
                  <a:pos x="T4" y="T5"/>
                </a:cxn>
                <a:cxn ang="0">
                  <a:pos x="T6" y="T7"/>
                </a:cxn>
                <a:cxn ang="0">
                  <a:pos x="T8" y="T9"/>
                </a:cxn>
              </a:cxnLst>
              <a:rect l="0" t="0" r="r" b="b"/>
              <a:pathLst>
                <a:path w="1447" h="1376">
                  <a:moveTo>
                    <a:pt x="299" y="0"/>
                  </a:moveTo>
                  <a:lnTo>
                    <a:pt x="0" y="409"/>
                  </a:lnTo>
                  <a:lnTo>
                    <a:pt x="1447" y="1376"/>
                  </a:lnTo>
                  <a:lnTo>
                    <a:pt x="1447" y="770"/>
                  </a:lnTo>
                  <a:lnTo>
                    <a:pt x="299"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Freeform 16"/>
            <p:cNvSpPr/>
            <p:nvPr/>
          </p:nvSpPr>
          <p:spPr bwMode="auto">
            <a:xfrm>
              <a:off x="8784553" y="3191549"/>
              <a:ext cx="3407447" cy="2747682"/>
            </a:xfrm>
            <a:custGeom>
              <a:avLst/>
              <a:gdLst>
                <a:gd name="T0" fmla="*/ 0 w 2541"/>
                <a:gd name="T1" fmla="*/ 1443 h 2049"/>
                <a:gd name="T2" fmla="*/ 0 w 2541"/>
                <a:gd name="T3" fmla="*/ 2049 h 2049"/>
                <a:gd name="T4" fmla="*/ 2541 w 2541"/>
                <a:gd name="T5" fmla="*/ 628 h 2049"/>
                <a:gd name="T6" fmla="*/ 2541 w 2541"/>
                <a:gd name="T7" fmla="*/ 0 h 2049"/>
                <a:gd name="T8" fmla="*/ 0 w 2541"/>
                <a:gd name="T9" fmla="*/ 1443 h 2049"/>
              </a:gdLst>
              <a:ahLst/>
              <a:cxnLst>
                <a:cxn ang="0">
                  <a:pos x="T0" y="T1"/>
                </a:cxn>
                <a:cxn ang="0">
                  <a:pos x="T2" y="T3"/>
                </a:cxn>
                <a:cxn ang="0">
                  <a:pos x="T4" y="T5"/>
                </a:cxn>
                <a:cxn ang="0">
                  <a:pos x="T6" y="T7"/>
                </a:cxn>
                <a:cxn ang="0">
                  <a:pos x="T8" y="T9"/>
                </a:cxn>
              </a:cxnLst>
              <a:rect l="0" t="0" r="r" b="b"/>
              <a:pathLst>
                <a:path w="2541" h="2049">
                  <a:moveTo>
                    <a:pt x="0" y="1443"/>
                  </a:moveTo>
                  <a:lnTo>
                    <a:pt x="0" y="2049"/>
                  </a:lnTo>
                  <a:lnTo>
                    <a:pt x="2541" y="628"/>
                  </a:lnTo>
                  <a:lnTo>
                    <a:pt x="2541" y="0"/>
                  </a:lnTo>
                  <a:lnTo>
                    <a:pt x="0" y="1443"/>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TextBox 21"/>
            <p:cNvSpPr txBox="1"/>
            <p:nvPr/>
          </p:nvSpPr>
          <p:spPr>
            <a:xfrm rot="19827604">
              <a:off x="8869379" y="2630214"/>
              <a:ext cx="1723549" cy="276999"/>
            </a:xfrm>
            <a:prstGeom prst="rect">
              <a:avLst/>
            </a:prstGeom>
            <a:noFill/>
          </p:spPr>
          <p:txBody>
            <a:bodyPr wrap="none" rtlCol="0">
              <a:spAutoFit/>
            </a:bodyPr>
            <a:lstStyle/>
            <a:p>
              <a:r>
                <a:rPr lang="zh-CN" altLang="en-US" sz="1200">
                  <a:solidFill>
                    <a:schemeClr val="bg1"/>
                  </a:solidFill>
                  <a:latin typeface="+mn-ea"/>
                  <a:ea typeface="+mn-ea"/>
                  <a:cs typeface="Lato Regular"/>
                </a:rPr>
                <a:t>国家科技计划承担单位</a:t>
              </a:r>
              <a:endParaRPr lang="id-ID" sz="1200" dirty="0">
                <a:solidFill>
                  <a:schemeClr val="bg1"/>
                </a:solidFill>
                <a:latin typeface="+mn-ea"/>
                <a:ea typeface="+mn-ea"/>
                <a:cs typeface="Lato Regular"/>
              </a:endParaRPr>
            </a:p>
          </p:txBody>
        </p:sp>
        <p:sp>
          <p:nvSpPr>
            <p:cNvPr id="319" name="TextBox 22"/>
            <p:cNvSpPr txBox="1"/>
            <p:nvPr/>
          </p:nvSpPr>
          <p:spPr>
            <a:xfrm rot="19827604">
              <a:off x="8879488" y="2954138"/>
              <a:ext cx="2646878" cy="276999"/>
            </a:xfrm>
            <a:prstGeom prst="rect">
              <a:avLst/>
            </a:prstGeom>
            <a:noFill/>
          </p:spPr>
          <p:txBody>
            <a:bodyPr wrap="none" rtlCol="0">
              <a:spAutoFit/>
            </a:bodyPr>
            <a:lstStyle/>
            <a:p>
              <a:r>
                <a:rPr lang="zh-CN" altLang="en-US" sz="1200" dirty="0">
                  <a:solidFill>
                    <a:schemeClr val="bg1"/>
                  </a:solidFill>
                  <a:latin typeface="+mn-ea"/>
                  <a:ea typeface="+mn-ea"/>
                  <a:cs typeface="Lato Regular"/>
                </a:rPr>
                <a:t>中国领先的新型创意托付式服务平台</a:t>
              </a:r>
              <a:endParaRPr lang="id-ID" sz="1200" dirty="0">
                <a:solidFill>
                  <a:schemeClr val="bg1"/>
                </a:solidFill>
                <a:latin typeface="+mn-ea"/>
                <a:ea typeface="+mn-ea"/>
                <a:cs typeface="Lato Regular"/>
              </a:endParaRPr>
            </a:p>
          </p:txBody>
        </p:sp>
        <p:sp>
          <p:nvSpPr>
            <p:cNvPr id="320" name="TextBox 23"/>
            <p:cNvSpPr txBox="1"/>
            <p:nvPr/>
          </p:nvSpPr>
          <p:spPr>
            <a:xfrm rot="19827604">
              <a:off x="8849416" y="3786757"/>
              <a:ext cx="2339102" cy="276999"/>
            </a:xfrm>
            <a:prstGeom prst="rect">
              <a:avLst/>
            </a:prstGeom>
            <a:noFill/>
          </p:spPr>
          <p:txBody>
            <a:bodyPr wrap="none" rtlCol="0">
              <a:spAutoFit/>
            </a:bodyPr>
            <a:lstStyle/>
            <a:p>
              <a:r>
                <a:rPr lang="zh-CN" altLang="en-US" sz="1200">
                  <a:solidFill>
                    <a:schemeClr val="bg1"/>
                  </a:solidFill>
                  <a:latin typeface="+mn-ea"/>
                  <a:ea typeface="+mn-ea"/>
                  <a:cs typeface="Lato Regular"/>
                </a:rPr>
                <a:t>连续获得三轮国内顶级风险投资</a:t>
              </a:r>
              <a:endParaRPr lang="id-ID" sz="1200" dirty="0">
                <a:solidFill>
                  <a:schemeClr val="bg1"/>
                </a:solidFill>
                <a:latin typeface="+mn-ea"/>
                <a:ea typeface="+mn-ea"/>
                <a:cs typeface="Lato Regular"/>
              </a:endParaRPr>
            </a:p>
          </p:txBody>
        </p:sp>
        <p:sp>
          <p:nvSpPr>
            <p:cNvPr id="321" name="TextBox 24"/>
            <p:cNvSpPr txBox="1"/>
            <p:nvPr/>
          </p:nvSpPr>
          <p:spPr>
            <a:xfrm rot="19827604">
              <a:off x="9072270" y="4505632"/>
              <a:ext cx="2108269" cy="553998"/>
            </a:xfrm>
            <a:prstGeom prst="rect">
              <a:avLst/>
            </a:prstGeom>
            <a:noFill/>
          </p:spPr>
          <p:txBody>
            <a:bodyPr wrap="none" rtlCol="0">
              <a:spAutoFit/>
            </a:bodyPr>
            <a:lstStyle/>
            <a:p>
              <a:r>
                <a:rPr lang="zh-CN" altLang="en-US" sz="3000" b="1">
                  <a:solidFill>
                    <a:schemeClr val="bg1"/>
                  </a:solidFill>
                  <a:latin typeface="+mn-ea"/>
                  <a:ea typeface="+mn-ea"/>
                  <a:cs typeface="Lato Regular"/>
                </a:rPr>
                <a:t>一品威客网</a:t>
              </a:r>
              <a:endParaRPr lang="id-ID" sz="3000" b="1" dirty="0">
                <a:solidFill>
                  <a:schemeClr val="bg1"/>
                </a:solidFill>
                <a:latin typeface="+mn-ea"/>
                <a:ea typeface="+mn-ea"/>
                <a:cs typeface="Lato Regula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6"/>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lstStyle/>
          <a:p>
            <a:pPr eaLnBrk="1" hangingPunct="1"/>
            <a:r>
              <a:rPr lang="zh-CN" altLang="en-US" dirty="0"/>
              <a:t>公司规模</a:t>
            </a:r>
            <a:endParaRPr lang="zh-CN" altLang="en-US" dirty="0"/>
          </a:p>
        </p:txBody>
      </p:sp>
      <p:sp>
        <p:nvSpPr>
          <p:cNvPr id="21507" name="灯片编号占位符 7"/>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495300" indent="-190500">
              <a:defRPr>
                <a:solidFill>
                  <a:schemeClr val="tx1"/>
                </a:solidFill>
                <a:latin typeface="Verdana" panose="020B0604030504040204" pitchFamily="34" charset="0"/>
                <a:ea typeface="宋体" panose="02010600030101010101" pitchFamily="2" charset="-122"/>
              </a:defRPr>
            </a:lvl2pPr>
            <a:lvl3pPr marL="762000" indent="-152400">
              <a:defRPr>
                <a:solidFill>
                  <a:schemeClr val="tx1"/>
                </a:solidFill>
                <a:latin typeface="Verdana" panose="020B0604030504040204" pitchFamily="34" charset="0"/>
                <a:ea typeface="宋体" panose="02010600030101010101" pitchFamily="2" charset="-122"/>
              </a:defRPr>
            </a:lvl3pPr>
            <a:lvl4pPr marL="1066165" indent="-152400">
              <a:defRPr>
                <a:solidFill>
                  <a:schemeClr val="tx1"/>
                </a:solidFill>
                <a:latin typeface="Verdana" panose="020B0604030504040204" pitchFamily="34" charset="0"/>
                <a:ea typeface="宋体" panose="02010600030101010101" pitchFamily="2" charset="-122"/>
              </a:defRPr>
            </a:lvl4pPr>
            <a:lvl5pPr marL="1370965" indent="-152400">
              <a:defRPr>
                <a:solidFill>
                  <a:schemeClr val="tx1"/>
                </a:solidFill>
                <a:latin typeface="Verdana" panose="020B0604030504040204" pitchFamily="34" charset="0"/>
                <a:ea typeface="宋体" panose="02010600030101010101" pitchFamily="2" charset="-122"/>
              </a:defRPr>
            </a:lvl5pPr>
            <a:lvl6pPr marL="16757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19805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285365"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589530" indent="-152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C123815-2EB9-42A3-A24D-66CD4C232975}" type="slidenum">
              <a:rPr lang="zh-CN" altLang="en-US"/>
            </a:fld>
            <a:endParaRPr lang="en-US" altLang="zh-CN"/>
          </a:p>
        </p:txBody>
      </p:sp>
      <p:sp>
        <p:nvSpPr>
          <p:cNvPr id="21508" name="文本框 6"/>
          <p:cNvSpPr txBox="1">
            <a:spLocks noChangeArrowheads="1"/>
          </p:cNvSpPr>
          <p:nvPr/>
        </p:nvSpPr>
        <p:spPr bwMode="auto">
          <a:xfrm>
            <a:off x="0" y="4867503"/>
            <a:ext cx="12192000" cy="47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Aft>
                <a:spcPts val="800"/>
              </a:spcAft>
              <a:buClr>
                <a:srgbClr val="640000"/>
              </a:buClr>
            </a:pPr>
            <a:r>
              <a:rPr lang="zh-CN" altLang="en-US">
                <a:latin typeface="微软雅黑" panose="020B0503020204020204" pitchFamily="34" charset="-122"/>
                <a:ea typeface="微软雅黑" panose="020B0503020204020204" pitchFamily="34" charset="-122"/>
                <a:sym typeface="Calibri" panose="020F0502020204030204" pitchFamily="34" charset="0"/>
              </a:rPr>
              <a:t>成功服务</a:t>
            </a:r>
            <a:r>
              <a:rPr lang="en-US" altLang="zh-CN" sz="2500" b="1">
                <a:latin typeface="微软雅黑" panose="020B0503020204020204" pitchFamily="34" charset="-122"/>
                <a:ea typeface="微软雅黑" panose="020B0503020204020204" pitchFamily="34" charset="-122"/>
                <a:sym typeface="Calibri" panose="020F0502020204030204" pitchFamily="34" charset="0"/>
              </a:rPr>
              <a:t>500</a:t>
            </a:r>
            <a:r>
              <a:rPr lang="zh-CN" altLang="en-US" sz="2500" b="1">
                <a:latin typeface="微软雅黑" panose="020B0503020204020204" pitchFamily="34" charset="-122"/>
                <a:ea typeface="微软雅黑" panose="020B0503020204020204" pitchFamily="34" charset="-122"/>
                <a:sym typeface="Calibri" panose="020F0502020204030204" pitchFamily="34" charset="0"/>
              </a:rPr>
              <a:t>万</a:t>
            </a:r>
            <a:r>
              <a:rPr lang="zh-CN" altLang="en-US">
                <a:latin typeface="微软雅黑" panose="020B0503020204020204" pitchFamily="34" charset="-122"/>
                <a:ea typeface="微软雅黑" panose="020B0503020204020204" pitchFamily="34" charset="-122"/>
                <a:sym typeface="Calibri" panose="020F0502020204030204" pitchFamily="34" charset="0"/>
              </a:rPr>
              <a:t>中小企业主，</a:t>
            </a:r>
            <a:r>
              <a:rPr lang="en-US" altLang="zh-CN" sz="2500" b="1">
                <a:latin typeface="微软雅黑" panose="020B0503020204020204" pitchFamily="34" charset="-122"/>
                <a:ea typeface="微软雅黑" panose="020B0503020204020204" pitchFamily="34" charset="-122"/>
                <a:sym typeface="Calibri" panose="020F0502020204030204" pitchFamily="34" charset="0"/>
              </a:rPr>
              <a:t>100</a:t>
            </a:r>
            <a:r>
              <a:rPr lang="zh-CN" altLang="en-US" sz="2500" b="1">
                <a:latin typeface="微软雅黑" panose="020B0503020204020204" pitchFamily="34" charset="-122"/>
                <a:ea typeface="微软雅黑" panose="020B0503020204020204" pitchFamily="34" charset="-122"/>
                <a:sym typeface="Calibri" panose="020F0502020204030204" pitchFamily="34" charset="0"/>
              </a:rPr>
              <a:t>万</a:t>
            </a:r>
            <a:r>
              <a:rPr lang="zh-CN" altLang="en-US">
                <a:latin typeface="微软雅黑" panose="020B0503020204020204" pitchFamily="34" charset="-122"/>
                <a:ea typeface="微软雅黑" panose="020B0503020204020204" pitchFamily="34" charset="-122"/>
                <a:sym typeface="Calibri" panose="020F0502020204030204" pitchFamily="34" charset="0"/>
              </a:rPr>
              <a:t>家创意设计机构在平台实现低成本创业、创收。</a:t>
            </a:r>
            <a:endParaRPr lang="en-US" altLang="zh-CN">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3" name="组合 2"/>
          <p:cNvGrpSpPr/>
          <p:nvPr/>
        </p:nvGrpSpPr>
        <p:grpSpPr>
          <a:xfrm>
            <a:off x="1059750" y="1987346"/>
            <a:ext cx="10072499" cy="2015250"/>
            <a:chOff x="2059154" y="2336217"/>
            <a:chExt cx="10072499" cy="2015250"/>
          </a:xfrm>
        </p:grpSpPr>
        <p:sp>
          <p:nvSpPr>
            <p:cNvPr id="21511" name="Shape 215"/>
            <p:cNvSpPr>
              <a:spLocks noChangeArrowheads="1"/>
            </p:cNvSpPr>
            <p:nvPr/>
          </p:nvSpPr>
          <p:spPr bwMode="auto">
            <a:xfrm>
              <a:off x="2059154" y="2336217"/>
              <a:ext cx="2014673" cy="2015250"/>
            </a:xfrm>
            <a:prstGeom prst="ellipse">
              <a:avLst/>
            </a:prstGeom>
            <a:noFill/>
            <a:ln w="69850">
              <a:solidFill>
                <a:srgbClr val="BFBFBF">
                  <a:alpha val="29803"/>
                </a:srgbClr>
              </a:solidFill>
              <a:miter lim="800000"/>
            </a:ln>
            <a:extLst>
              <a:ext uri="{909E8E84-426E-40DD-AFC4-6F175D3DCCD1}">
                <a14:hiddenFill xmlns:a14="http://schemas.microsoft.com/office/drawing/2010/main">
                  <a:solidFill>
                    <a:srgbClr val="FFFFFF"/>
                  </a:solidFill>
                </a14:hiddenFill>
              </a:ext>
            </a:extLst>
          </p:spPr>
          <p:txBody>
            <a:bodyPr lIns="121830" tIns="60907" rIns="121830" bIns="60907"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en-US" sz="2400">
                  <a:latin typeface="微软雅黑" panose="020B0503020204020204" pitchFamily="34" charset="-122"/>
                  <a:ea typeface="微软雅黑" panose="020B0503020204020204" pitchFamily="34" charset="-122"/>
                  <a:sym typeface="Lato" charset="0"/>
                </a:rPr>
                <a:t>1400</a:t>
              </a:r>
              <a:r>
                <a:rPr lang="zh-CN" altLang="en-US" sz="2400">
                  <a:latin typeface="微软雅黑" panose="020B0503020204020204" pitchFamily="34" charset="-122"/>
                  <a:ea typeface="微软雅黑" panose="020B0503020204020204" pitchFamily="34" charset="-122"/>
                  <a:sym typeface="Lato" charset="0"/>
                </a:rPr>
                <a:t>万</a:t>
              </a:r>
              <a:endParaRPr lang="en-US" altLang="zh-CN" sz="2400">
                <a:latin typeface="微软雅黑" panose="020B0503020204020204" pitchFamily="34" charset="-122"/>
                <a:ea typeface="微软雅黑" panose="020B0503020204020204" pitchFamily="34" charset="-122"/>
                <a:sym typeface="Lato" charset="0"/>
              </a:endParaRPr>
            </a:p>
            <a:p>
              <a:pPr algn="ctr" eaLnBrk="1" hangingPunct="1"/>
              <a:r>
                <a:rPr lang="zh-CN" altLang="en-US" sz="1335">
                  <a:latin typeface="微软雅黑" panose="020B0503020204020204" pitchFamily="34" charset="-122"/>
                  <a:ea typeface="微软雅黑" panose="020B0503020204020204" pitchFamily="34" charset="-122"/>
                  <a:sym typeface="Lato" charset="0"/>
                </a:rPr>
                <a:t>注册会员数</a:t>
              </a:r>
              <a:endParaRPr lang="zh-CN" altLang="en-US" sz="1335">
                <a:latin typeface="微软雅黑" panose="020B0503020204020204" pitchFamily="34" charset="-122"/>
                <a:ea typeface="微软雅黑" panose="020B0503020204020204" pitchFamily="34" charset="-122"/>
                <a:sym typeface="Lato" charset="0"/>
              </a:endParaRPr>
            </a:p>
          </p:txBody>
        </p:sp>
        <p:sp>
          <p:nvSpPr>
            <p:cNvPr id="16" name="Shape 216"/>
            <p:cNvSpPr/>
            <p:nvPr/>
          </p:nvSpPr>
          <p:spPr bwMode="auto">
            <a:xfrm>
              <a:off x="2060211" y="2337275"/>
              <a:ext cx="2012076" cy="2013134"/>
            </a:xfrm>
            <a:prstGeom prst="arc">
              <a:avLst>
                <a:gd name="adj1" fmla="val 10766207"/>
                <a:gd name="adj2" fmla="val 0"/>
              </a:avLst>
            </a:prstGeom>
            <a:noFill/>
            <a:ln w="69850" cap="rnd" cmpd="sng">
              <a:solidFill>
                <a:schemeClr val="accent1"/>
              </a:solidFill>
              <a:prstDash val="solid"/>
              <a:miter/>
              <a:headEnd type="none" w="med" len="med"/>
              <a:tailEnd type="none" w="med" len="med"/>
            </a:ln>
          </p:spPr>
          <p:txBody>
            <a:bodyPr lIns="121830" tIns="60907" rIns="121830" bIns="60907" anchor="ctr"/>
            <a:lstStyle/>
            <a:p>
              <a:pPr algn="ctr" eaLnBrk="1" hangingPunct="1">
                <a:defRPr/>
              </a:pPr>
              <a:endParaRPr lang="zh-CN" altLang="zh-CN" sz="2400" noProof="1">
                <a:solidFill>
                  <a:srgbClr val="000000"/>
                </a:solidFill>
                <a:latin typeface="Lato" charset="0"/>
                <a:sym typeface="Lato" charset="0"/>
              </a:endParaRPr>
            </a:p>
          </p:txBody>
        </p:sp>
        <p:sp>
          <p:nvSpPr>
            <p:cNvPr id="21513" name="Shape 217"/>
            <p:cNvSpPr>
              <a:spLocks noChangeArrowheads="1"/>
            </p:cNvSpPr>
            <p:nvPr/>
          </p:nvSpPr>
          <p:spPr bwMode="auto">
            <a:xfrm>
              <a:off x="4073827" y="2336217"/>
              <a:ext cx="2014673" cy="2015250"/>
            </a:xfrm>
            <a:prstGeom prst="ellipse">
              <a:avLst/>
            </a:prstGeom>
            <a:noFill/>
            <a:ln w="69850">
              <a:solidFill>
                <a:srgbClr val="BFBFBF">
                  <a:alpha val="29803"/>
                </a:srgbClr>
              </a:solidFill>
              <a:miter lim="800000"/>
            </a:ln>
            <a:extLst>
              <a:ext uri="{909E8E84-426E-40DD-AFC4-6F175D3DCCD1}">
                <a14:hiddenFill xmlns:a14="http://schemas.microsoft.com/office/drawing/2010/main">
                  <a:solidFill>
                    <a:srgbClr val="FFFFFF"/>
                  </a:solidFill>
                </a14:hiddenFill>
              </a:ext>
            </a:extLst>
          </p:spPr>
          <p:txBody>
            <a:bodyPr lIns="121830" tIns="60907" rIns="121830" bIns="60907"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en-US" sz="2400">
                  <a:latin typeface="微软雅黑" panose="020B0503020204020204" pitchFamily="34" charset="-122"/>
                  <a:ea typeface="微软雅黑" panose="020B0503020204020204" pitchFamily="34" charset="-122"/>
                  <a:sym typeface="Lato" charset="0"/>
                </a:rPr>
                <a:t>6000</a:t>
              </a:r>
              <a:r>
                <a:rPr lang="zh-CN" altLang="en-US" sz="2400">
                  <a:latin typeface="微软雅黑" panose="020B0503020204020204" pitchFamily="34" charset="-122"/>
                  <a:ea typeface="微软雅黑" panose="020B0503020204020204" pitchFamily="34" charset="-122"/>
                  <a:sym typeface="Lato" charset="0"/>
                </a:rPr>
                <a:t>件</a:t>
              </a:r>
              <a:endParaRPr lang="en-US" altLang="zh-CN" sz="2400">
                <a:latin typeface="微软雅黑" panose="020B0503020204020204" pitchFamily="34" charset="-122"/>
                <a:ea typeface="微软雅黑" panose="020B0503020204020204" pitchFamily="34" charset="-122"/>
                <a:sym typeface="Lato" charset="0"/>
              </a:endParaRPr>
            </a:p>
            <a:p>
              <a:pPr algn="ctr" eaLnBrk="1" hangingPunct="1"/>
              <a:r>
                <a:rPr lang="zh-CN" altLang="en-US" sz="1335">
                  <a:latin typeface="微软雅黑" panose="020B0503020204020204" pitchFamily="34" charset="-122"/>
                  <a:ea typeface="微软雅黑" panose="020B0503020204020204" pitchFamily="34" charset="-122"/>
                  <a:sym typeface="Lato" charset="0"/>
                </a:rPr>
                <a:t>日上线任务</a:t>
              </a:r>
              <a:endParaRPr lang="zh-CN" altLang="en-US" sz="1335">
                <a:latin typeface="微软雅黑" panose="020B0503020204020204" pitchFamily="34" charset="-122"/>
                <a:ea typeface="微软雅黑" panose="020B0503020204020204" pitchFamily="34" charset="-122"/>
                <a:sym typeface="Lato" charset="0"/>
              </a:endParaRPr>
            </a:p>
          </p:txBody>
        </p:sp>
        <p:sp>
          <p:nvSpPr>
            <p:cNvPr id="18" name="Shape 218"/>
            <p:cNvSpPr/>
            <p:nvPr/>
          </p:nvSpPr>
          <p:spPr bwMode="auto">
            <a:xfrm rot="10800000">
              <a:off x="4074403" y="2337275"/>
              <a:ext cx="2013135" cy="2013134"/>
            </a:xfrm>
            <a:prstGeom prst="arc">
              <a:avLst>
                <a:gd name="adj1" fmla="val 10766207"/>
                <a:gd name="adj2" fmla="val 0"/>
              </a:avLst>
            </a:prstGeom>
            <a:noFill/>
            <a:ln w="69850" cap="rnd" cmpd="sng">
              <a:solidFill>
                <a:schemeClr val="accent2"/>
              </a:solidFill>
              <a:prstDash val="solid"/>
              <a:miter/>
              <a:headEnd type="none" w="med" len="med"/>
              <a:tailEnd type="none" w="med" len="med"/>
            </a:ln>
          </p:spPr>
          <p:txBody>
            <a:bodyPr lIns="121830" tIns="60907" rIns="121830" bIns="60907" anchor="ctr"/>
            <a:lstStyle/>
            <a:p>
              <a:pPr algn="ctr" eaLnBrk="1" hangingPunct="1">
                <a:defRPr/>
              </a:pPr>
              <a:endParaRPr lang="zh-CN" altLang="zh-CN" sz="2400" noProof="1">
                <a:solidFill>
                  <a:srgbClr val="000000"/>
                </a:solidFill>
                <a:latin typeface="Lato" charset="0"/>
                <a:sym typeface="Lato" charset="0"/>
              </a:endParaRPr>
            </a:p>
          </p:txBody>
        </p:sp>
        <p:sp>
          <p:nvSpPr>
            <p:cNvPr id="21515" name="Shape 219"/>
            <p:cNvSpPr>
              <a:spLocks noChangeArrowheads="1"/>
            </p:cNvSpPr>
            <p:nvPr/>
          </p:nvSpPr>
          <p:spPr bwMode="auto">
            <a:xfrm>
              <a:off x="6087633" y="2336217"/>
              <a:ext cx="2014673" cy="2015250"/>
            </a:xfrm>
            <a:prstGeom prst="ellipse">
              <a:avLst/>
            </a:prstGeom>
            <a:noFill/>
            <a:ln w="69850">
              <a:solidFill>
                <a:srgbClr val="BFBFBF">
                  <a:alpha val="29803"/>
                </a:srgbClr>
              </a:solidFill>
              <a:miter lim="800000"/>
            </a:ln>
            <a:extLst>
              <a:ext uri="{909E8E84-426E-40DD-AFC4-6F175D3DCCD1}">
                <a14:hiddenFill xmlns:a14="http://schemas.microsoft.com/office/drawing/2010/main">
                  <a:solidFill>
                    <a:srgbClr val="FFFFFF"/>
                  </a:solidFill>
                </a14:hiddenFill>
              </a:ext>
            </a:extLst>
          </p:spPr>
          <p:txBody>
            <a:bodyPr lIns="121830" tIns="60907" rIns="121830" bIns="60907"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en-US" sz="2400">
                  <a:latin typeface="微软雅黑" panose="020B0503020204020204" pitchFamily="34" charset="-122"/>
                  <a:ea typeface="微软雅黑" panose="020B0503020204020204" pitchFamily="34" charset="-122"/>
                  <a:sym typeface="Lato" charset="0"/>
                </a:rPr>
                <a:t>500</a:t>
              </a:r>
              <a:r>
                <a:rPr lang="zh-CN" altLang="en-US" sz="2400">
                  <a:latin typeface="微软雅黑" panose="020B0503020204020204" pitchFamily="34" charset="-122"/>
                  <a:ea typeface="微软雅黑" panose="020B0503020204020204" pitchFamily="34" charset="-122"/>
                  <a:sym typeface="Lato" charset="0"/>
                </a:rPr>
                <a:t>万</a:t>
              </a:r>
              <a:endParaRPr lang="en-US" altLang="zh-CN" sz="2400">
                <a:latin typeface="微软雅黑" panose="020B0503020204020204" pitchFamily="34" charset="-122"/>
                <a:ea typeface="微软雅黑" panose="020B0503020204020204" pitchFamily="34" charset="-122"/>
                <a:sym typeface="Lato" charset="0"/>
              </a:endParaRPr>
            </a:p>
            <a:p>
              <a:pPr algn="ctr" eaLnBrk="1" hangingPunct="1"/>
              <a:r>
                <a:rPr lang="zh-CN" altLang="en-US" sz="1335">
                  <a:latin typeface="微软雅黑" panose="020B0503020204020204" pitchFamily="34" charset="-122"/>
                  <a:ea typeface="微软雅黑" panose="020B0503020204020204" pitchFamily="34" charset="-122"/>
                  <a:sym typeface="Lato" charset="0"/>
                </a:rPr>
                <a:t>日在线交易额</a:t>
              </a:r>
              <a:endParaRPr lang="zh-CN" altLang="en-US" sz="1335">
                <a:latin typeface="微软雅黑" panose="020B0503020204020204" pitchFamily="34" charset="-122"/>
                <a:ea typeface="微软雅黑" panose="020B0503020204020204" pitchFamily="34" charset="-122"/>
                <a:sym typeface="Lato" charset="0"/>
              </a:endParaRPr>
            </a:p>
          </p:txBody>
        </p:sp>
        <p:sp>
          <p:nvSpPr>
            <p:cNvPr id="20" name="Shape 220"/>
            <p:cNvSpPr/>
            <p:nvPr/>
          </p:nvSpPr>
          <p:spPr bwMode="auto">
            <a:xfrm>
              <a:off x="6088596" y="2337275"/>
              <a:ext cx="2013135" cy="2013134"/>
            </a:xfrm>
            <a:prstGeom prst="arc">
              <a:avLst>
                <a:gd name="adj1" fmla="val 10766207"/>
                <a:gd name="adj2" fmla="val 0"/>
              </a:avLst>
            </a:prstGeom>
            <a:noFill/>
            <a:ln w="69850" cap="rnd" cmpd="sng">
              <a:solidFill>
                <a:schemeClr val="accent3"/>
              </a:solidFill>
              <a:prstDash val="solid"/>
              <a:miter/>
              <a:headEnd type="none" w="med" len="med"/>
              <a:tailEnd type="none" w="med" len="med"/>
            </a:ln>
          </p:spPr>
          <p:txBody>
            <a:bodyPr lIns="121830" tIns="60907" rIns="121830" bIns="60907" anchor="ctr"/>
            <a:lstStyle/>
            <a:p>
              <a:pPr algn="ctr" eaLnBrk="1" hangingPunct="1">
                <a:defRPr/>
              </a:pPr>
              <a:endParaRPr lang="zh-CN" altLang="zh-CN" sz="2400" noProof="1">
                <a:solidFill>
                  <a:srgbClr val="000000"/>
                </a:solidFill>
                <a:latin typeface="Lato" charset="0"/>
                <a:sym typeface="Lato" charset="0"/>
              </a:endParaRPr>
            </a:p>
          </p:txBody>
        </p:sp>
        <p:sp>
          <p:nvSpPr>
            <p:cNvPr id="21517" name="Shape 221"/>
            <p:cNvSpPr>
              <a:spLocks noChangeArrowheads="1"/>
            </p:cNvSpPr>
            <p:nvPr/>
          </p:nvSpPr>
          <p:spPr bwMode="auto">
            <a:xfrm>
              <a:off x="8102307" y="2336217"/>
              <a:ext cx="2014673" cy="2015250"/>
            </a:xfrm>
            <a:prstGeom prst="ellipse">
              <a:avLst/>
            </a:prstGeom>
            <a:noFill/>
            <a:ln w="69850">
              <a:solidFill>
                <a:srgbClr val="BFBFBF">
                  <a:alpha val="29803"/>
                </a:srgbClr>
              </a:solidFill>
              <a:miter lim="800000"/>
            </a:ln>
            <a:extLst>
              <a:ext uri="{909E8E84-426E-40DD-AFC4-6F175D3DCCD1}">
                <a14:hiddenFill xmlns:a14="http://schemas.microsoft.com/office/drawing/2010/main">
                  <a:solidFill>
                    <a:srgbClr val="FFFFFF"/>
                  </a:solidFill>
                </a14:hiddenFill>
              </a:ext>
            </a:extLst>
          </p:spPr>
          <p:txBody>
            <a:bodyPr lIns="121830" tIns="60907" rIns="121830" bIns="60907"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en-US" sz="2400" dirty="0">
                  <a:latin typeface="微软雅黑" panose="020B0503020204020204" pitchFamily="34" charset="-122"/>
                  <a:ea typeface="微软雅黑" panose="020B0503020204020204" pitchFamily="34" charset="-122"/>
                  <a:sym typeface="Lato" charset="0"/>
                </a:rPr>
                <a:t>100</a:t>
              </a:r>
              <a:r>
                <a:rPr lang="zh-CN" altLang="en-US" sz="2400" dirty="0">
                  <a:latin typeface="微软雅黑" panose="020B0503020204020204" pitchFamily="34" charset="-122"/>
                  <a:ea typeface="微软雅黑" panose="020B0503020204020204" pitchFamily="34" charset="-122"/>
                  <a:sym typeface="Lato" charset="0"/>
                </a:rPr>
                <a:t>亿元</a:t>
              </a:r>
              <a:endParaRPr lang="en-US" altLang="zh-CN" sz="2400" dirty="0">
                <a:latin typeface="微软雅黑" panose="020B0503020204020204" pitchFamily="34" charset="-122"/>
                <a:ea typeface="微软雅黑" panose="020B0503020204020204" pitchFamily="34" charset="-122"/>
                <a:sym typeface="Lato" charset="0"/>
              </a:endParaRPr>
            </a:p>
            <a:p>
              <a:pPr algn="ctr" eaLnBrk="1" hangingPunct="1"/>
              <a:r>
                <a:rPr lang="zh-CN" altLang="en-US" sz="1335" dirty="0">
                  <a:latin typeface="微软雅黑" panose="020B0503020204020204" pitchFamily="34" charset="-122"/>
                  <a:ea typeface="微软雅黑" panose="020B0503020204020204" pitchFamily="34" charset="-122"/>
                  <a:sym typeface="Lato" charset="0"/>
                </a:rPr>
                <a:t>成功交易额</a:t>
              </a:r>
              <a:endParaRPr lang="zh-CN" altLang="en-US" sz="1335" dirty="0">
                <a:latin typeface="微软雅黑" panose="020B0503020204020204" pitchFamily="34" charset="-122"/>
                <a:ea typeface="微软雅黑" panose="020B0503020204020204" pitchFamily="34" charset="-122"/>
                <a:sym typeface="Lato" charset="0"/>
              </a:endParaRPr>
            </a:p>
          </p:txBody>
        </p:sp>
        <p:sp>
          <p:nvSpPr>
            <p:cNvPr id="22" name="Shape 222"/>
            <p:cNvSpPr/>
            <p:nvPr/>
          </p:nvSpPr>
          <p:spPr bwMode="auto">
            <a:xfrm rot="10800000">
              <a:off x="8103846" y="2337275"/>
              <a:ext cx="2012076" cy="2013134"/>
            </a:xfrm>
            <a:prstGeom prst="arc">
              <a:avLst>
                <a:gd name="adj1" fmla="val 10766207"/>
                <a:gd name="adj2" fmla="val 0"/>
              </a:avLst>
            </a:prstGeom>
            <a:noFill/>
            <a:ln w="69850" cap="rnd" cmpd="sng">
              <a:solidFill>
                <a:schemeClr val="accent4"/>
              </a:solidFill>
              <a:prstDash val="solid"/>
              <a:miter/>
              <a:headEnd type="none" w="med" len="med"/>
              <a:tailEnd type="none" w="med" len="med"/>
            </a:ln>
          </p:spPr>
          <p:txBody>
            <a:bodyPr lIns="121830" tIns="60907" rIns="121830" bIns="60907" anchor="ctr"/>
            <a:lstStyle/>
            <a:p>
              <a:pPr algn="ctr" eaLnBrk="1" hangingPunct="1">
                <a:defRPr/>
              </a:pPr>
              <a:endParaRPr lang="zh-CN" altLang="zh-CN" sz="2400" noProof="1">
                <a:solidFill>
                  <a:srgbClr val="000000"/>
                </a:solidFill>
                <a:latin typeface="Lato" charset="0"/>
                <a:sym typeface="Lato" charset="0"/>
              </a:endParaRPr>
            </a:p>
          </p:txBody>
        </p:sp>
        <p:sp>
          <p:nvSpPr>
            <p:cNvPr id="17" name="Shape 219"/>
            <p:cNvSpPr>
              <a:spLocks noChangeArrowheads="1"/>
            </p:cNvSpPr>
            <p:nvPr/>
          </p:nvSpPr>
          <p:spPr bwMode="auto">
            <a:xfrm>
              <a:off x="10116980" y="2336217"/>
              <a:ext cx="2014673" cy="2015250"/>
            </a:xfrm>
            <a:prstGeom prst="ellipse">
              <a:avLst/>
            </a:prstGeom>
            <a:noFill/>
            <a:ln w="69850">
              <a:solidFill>
                <a:srgbClr val="BFBFBF">
                  <a:alpha val="29803"/>
                </a:srgbClr>
              </a:solidFill>
              <a:miter lim="800000"/>
            </a:ln>
            <a:extLst>
              <a:ext uri="{909E8E84-426E-40DD-AFC4-6F175D3DCCD1}">
                <a14:hiddenFill xmlns:a14="http://schemas.microsoft.com/office/drawing/2010/main">
                  <a:solidFill>
                    <a:srgbClr val="FFFFFF"/>
                  </a:solidFill>
                </a14:hiddenFill>
              </a:ext>
            </a:extLst>
          </p:spPr>
          <p:txBody>
            <a:bodyPr lIns="121830" tIns="60907" rIns="121830" bIns="60907"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en-US" sz="2400">
                  <a:latin typeface="微软雅黑" panose="020B0503020204020204" pitchFamily="34" charset="-122"/>
                  <a:ea typeface="微软雅黑" panose="020B0503020204020204" pitchFamily="34" charset="-122"/>
                  <a:sym typeface="Lato" charset="0"/>
                </a:rPr>
                <a:t>4500</a:t>
              </a:r>
              <a:r>
                <a:rPr lang="zh-CN" altLang="en-US" sz="2400">
                  <a:latin typeface="微软雅黑" panose="020B0503020204020204" pitchFamily="34" charset="-122"/>
                  <a:ea typeface="微软雅黑" panose="020B0503020204020204" pitchFamily="34" charset="-122"/>
                  <a:sym typeface="Lato" charset="0"/>
                </a:rPr>
                <a:t>万</a:t>
              </a:r>
              <a:endParaRPr lang="en-US" altLang="zh-CN" sz="2400">
                <a:latin typeface="微软雅黑" panose="020B0503020204020204" pitchFamily="34" charset="-122"/>
                <a:ea typeface="微软雅黑" panose="020B0503020204020204" pitchFamily="34" charset="-122"/>
                <a:sym typeface="Lato" charset="0"/>
              </a:endParaRPr>
            </a:p>
            <a:p>
              <a:pPr algn="ctr" eaLnBrk="1" hangingPunct="1"/>
              <a:r>
                <a:rPr lang="zh-CN" altLang="en-US" sz="1335">
                  <a:latin typeface="微软雅黑" panose="020B0503020204020204" pitchFamily="34" charset="-122"/>
                  <a:ea typeface="微软雅黑" panose="020B0503020204020204" pitchFamily="34" charset="-122"/>
                  <a:sym typeface="Lato" charset="0"/>
                </a:rPr>
                <a:t>成功交易件数</a:t>
              </a:r>
              <a:endParaRPr lang="zh-CN" altLang="en-US" sz="1335">
                <a:latin typeface="微软雅黑" panose="020B0503020204020204" pitchFamily="34" charset="-122"/>
                <a:ea typeface="微软雅黑" panose="020B0503020204020204" pitchFamily="34" charset="-122"/>
                <a:sym typeface="Lato" charset="0"/>
              </a:endParaRPr>
            </a:p>
          </p:txBody>
        </p:sp>
        <p:sp>
          <p:nvSpPr>
            <p:cNvPr id="19" name="Shape 220"/>
            <p:cNvSpPr/>
            <p:nvPr/>
          </p:nvSpPr>
          <p:spPr bwMode="auto">
            <a:xfrm>
              <a:off x="10117943" y="2337275"/>
              <a:ext cx="2013135" cy="2013134"/>
            </a:xfrm>
            <a:prstGeom prst="arc">
              <a:avLst>
                <a:gd name="adj1" fmla="val 10766207"/>
                <a:gd name="adj2" fmla="val 0"/>
              </a:avLst>
            </a:prstGeom>
            <a:noFill/>
            <a:ln w="69850" cap="rnd" cmpd="sng">
              <a:solidFill>
                <a:schemeClr val="accent5"/>
              </a:solidFill>
              <a:prstDash val="solid"/>
              <a:miter/>
              <a:headEnd type="none" w="med" len="med"/>
              <a:tailEnd type="none" w="med" len="med"/>
            </a:ln>
          </p:spPr>
          <p:txBody>
            <a:bodyPr lIns="121830" tIns="60907" rIns="121830" bIns="60907" anchor="ctr"/>
            <a:lstStyle/>
            <a:p>
              <a:pPr algn="ctr" eaLnBrk="1" hangingPunct="1">
                <a:defRPr/>
              </a:pPr>
              <a:endParaRPr lang="zh-CN" altLang="zh-CN" sz="2400" noProof="1">
                <a:solidFill>
                  <a:srgbClr val="000000"/>
                </a:solidFill>
                <a:latin typeface="Lato" charset="0"/>
                <a:sym typeface="Lato" charset="0"/>
              </a:endParaRPr>
            </a:p>
          </p:txBody>
        </p:sp>
      </p:grpSp>
      <p:sp>
        <p:nvSpPr>
          <p:cNvPr id="2" name="标注: 线形 1"/>
          <p:cNvSpPr/>
          <p:nvPr/>
        </p:nvSpPr>
        <p:spPr bwMode="auto">
          <a:xfrm>
            <a:off x="855503" y="3806191"/>
            <a:ext cx="2149522" cy="579534"/>
          </a:xfrm>
          <a:prstGeom prst="borderCallout1">
            <a:avLst>
              <a:gd name="adj1" fmla="val 732"/>
              <a:gd name="adj2" fmla="val 49210"/>
              <a:gd name="adj3" fmla="val -55336"/>
              <a:gd name="adj4" fmla="val 58539"/>
            </a:avLst>
          </a:prstGeom>
          <a:solidFill>
            <a:srgbClr val="FFFF00"/>
          </a:solidFill>
          <a:ln w="12700" cap="flat" cmpd="sng" algn="ctr">
            <a:solidFill>
              <a:schemeClr val="bg1">
                <a:lumMod val="50000"/>
              </a:schemeClr>
            </a:solidFill>
            <a:prstDash val="solid"/>
            <a:round/>
            <a:headEnd type="none" w="med" len="med"/>
            <a:tailEnd type="none" w="med" len="med"/>
          </a:ln>
        </p:spPr>
        <p:txBody>
          <a:bodyPr vert="horz" wrap="none" lIns="91440" tIns="45720" rIns="91440" bIns="45720" numCol="1" rtlCol="0" anchor="ctr" anchorCtr="0" compatLnSpc="1"/>
          <a:lstStyle/>
          <a:p>
            <a:pPr algn="ctr"/>
            <a:r>
              <a:rPr lang="en-US" altLang="zh-CN" sz="1200" dirty="0">
                <a:solidFill>
                  <a:schemeClr val="tx1">
                    <a:lumMod val="65000"/>
                    <a:lumOff val="35000"/>
                  </a:schemeClr>
                </a:solidFill>
                <a:latin typeface="+mn-ea"/>
                <a:ea typeface="+mn-ea"/>
              </a:rPr>
              <a:t>500</a:t>
            </a:r>
            <a:r>
              <a:rPr lang="zh-CN" altLang="en-US" sz="1200" dirty="0">
                <a:solidFill>
                  <a:schemeClr val="tx1">
                    <a:lumMod val="65000"/>
                    <a:lumOff val="35000"/>
                  </a:schemeClr>
                </a:solidFill>
                <a:latin typeface="+mn-ea"/>
                <a:ea typeface="+mn-ea"/>
              </a:rPr>
              <a:t>万雇主（中小企业主）</a:t>
            </a:r>
            <a:endParaRPr lang="en-US" altLang="zh-CN" sz="1200" dirty="0">
              <a:solidFill>
                <a:schemeClr val="tx1">
                  <a:lumMod val="65000"/>
                  <a:lumOff val="35000"/>
                </a:schemeClr>
              </a:solidFill>
              <a:latin typeface="+mn-ea"/>
              <a:ea typeface="+mn-ea"/>
            </a:endParaRPr>
          </a:p>
          <a:p>
            <a:pPr algn="ctr"/>
            <a:r>
              <a:rPr lang="en-US" altLang="zh-CN" sz="1200" dirty="0">
                <a:solidFill>
                  <a:schemeClr val="tx1">
                    <a:lumMod val="65000"/>
                    <a:lumOff val="35000"/>
                  </a:schemeClr>
                </a:solidFill>
                <a:latin typeface="+mn-ea"/>
                <a:ea typeface="+mn-ea"/>
              </a:rPr>
              <a:t>900</a:t>
            </a:r>
            <a:r>
              <a:rPr lang="zh-CN" altLang="en-US" sz="1200" dirty="0">
                <a:solidFill>
                  <a:schemeClr val="tx1">
                    <a:lumMod val="65000"/>
                    <a:lumOff val="35000"/>
                  </a:schemeClr>
                </a:solidFill>
                <a:latin typeface="+mn-ea"/>
                <a:ea typeface="+mn-ea"/>
              </a:rPr>
              <a:t>万威客（服务提供商）</a:t>
            </a:r>
            <a:endParaRPr kumimoji="0" lang="zh-CN" altLang="en-US" sz="1200" b="0" i="0" u="none" strike="noStrike" cap="none" normalizeH="0" baseline="0" dirty="0">
              <a:ln>
                <a:noFill/>
              </a:ln>
              <a:solidFill>
                <a:schemeClr val="tx1">
                  <a:lumMod val="65000"/>
                  <a:lumOff val="35000"/>
                </a:schemeClr>
              </a:solidFill>
              <a:effectLst/>
              <a:latin typeface="+mn-ea"/>
              <a:ea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62296" y="553065"/>
            <a:ext cx="4491843" cy="6322888"/>
            <a:chOff x="1709401" y="239842"/>
            <a:chExt cx="8994826" cy="6628737"/>
          </a:xfrm>
        </p:grpSpPr>
        <p:sp>
          <p:nvSpPr>
            <p:cNvPr id="19" name="Freeform 5"/>
            <p:cNvSpPr/>
            <p:nvPr/>
          </p:nvSpPr>
          <p:spPr bwMode="auto">
            <a:xfrm>
              <a:off x="7276261" y="1986706"/>
              <a:ext cx="1808965" cy="1341109"/>
            </a:xfrm>
            <a:custGeom>
              <a:avLst/>
              <a:gdLst>
                <a:gd name="T0" fmla="*/ 230 w 419"/>
                <a:gd name="T1" fmla="*/ 0 h 439"/>
                <a:gd name="T2" fmla="*/ 419 w 419"/>
                <a:gd name="T3" fmla="*/ 439 h 439"/>
                <a:gd name="T4" fmla="*/ 189 w 419"/>
                <a:gd name="T5" fmla="*/ 439 h 439"/>
                <a:gd name="T6" fmla="*/ 0 w 419"/>
                <a:gd name="T7" fmla="*/ 0 h 439"/>
                <a:gd name="T8" fmla="*/ 106 w 419"/>
                <a:gd name="T9" fmla="*/ 0 h 439"/>
                <a:gd name="T10" fmla="*/ 230 w 419"/>
                <a:gd name="T11" fmla="*/ 0 h 439"/>
              </a:gdLst>
              <a:ahLst/>
              <a:cxnLst>
                <a:cxn ang="0">
                  <a:pos x="T0" y="T1"/>
                </a:cxn>
                <a:cxn ang="0">
                  <a:pos x="T2" y="T3"/>
                </a:cxn>
                <a:cxn ang="0">
                  <a:pos x="T4" y="T5"/>
                </a:cxn>
                <a:cxn ang="0">
                  <a:pos x="T6" y="T7"/>
                </a:cxn>
                <a:cxn ang="0">
                  <a:pos x="T8" y="T9"/>
                </a:cxn>
                <a:cxn ang="0">
                  <a:pos x="T10" y="T11"/>
                </a:cxn>
              </a:cxnLst>
              <a:rect l="0" t="0" r="r" b="b"/>
              <a:pathLst>
                <a:path w="419" h="439">
                  <a:moveTo>
                    <a:pt x="230" y="0"/>
                  </a:moveTo>
                  <a:lnTo>
                    <a:pt x="419" y="439"/>
                  </a:lnTo>
                  <a:lnTo>
                    <a:pt x="189" y="439"/>
                  </a:lnTo>
                  <a:lnTo>
                    <a:pt x="0" y="0"/>
                  </a:lnTo>
                  <a:lnTo>
                    <a:pt x="106" y="0"/>
                  </a:lnTo>
                  <a:lnTo>
                    <a:pt x="23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2" name="Freeform 6"/>
            <p:cNvSpPr/>
            <p:nvPr/>
          </p:nvSpPr>
          <p:spPr bwMode="auto">
            <a:xfrm>
              <a:off x="5380951" y="2591134"/>
              <a:ext cx="1813282" cy="1762643"/>
            </a:xfrm>
            <a:custGeom>
              <a:avLst/>
              <a:gdLst>
                <a:gd name="T0" fmla="*/ 230 w 420"/>
                <a:gd name="T1" fmla="*/ 0 h 439"/>
                <a:gd name="T2" fmla="*/ 420 w 420"/>
                <a:gd name="T3" fmla="*/ 439 h 439"/>
                <a:gd name="T4" fmla="*/ 190 w 420"/>
                <a:gd name="T5" fmla="*/ 439 h 439"/>
                <a:gd name="T6" fmla="*/ 0 w 420"/>
                <a:gd name="T7" fmla="*/ 0 h 439"/>
                <a:gd name="T8" fmla="*/ 230 w 420"/>
                <a:gd name="T9" fmla="*/ 0 h 439"/>
              </a:gdLst>
              <a:ahLst/>
              <a:cxnLst>
                <a:cxn ang="0">
                  <a:pos x="T0" y="T1"/>
                </a:cxn>
                <a:cxn ang="0">
                  <a:pos x="T2" y="T3"/>
                </a:cxn>
                <a:cxn ang="0">
                  <a:pos x="T4" y="T5"/>
                </a:cxn>
                <a:cxn ang="0">
                  <a:pos x="T6" y="T7"/>
                </a:cxn>
                <a:cxn ang="0">
                  <a:pos x="T8" y="T9"/>
                </a:cxn>
              </a:cxnLst>
              <a:rect l="0" t="0" r="r" b="b"/>
              <a:pathLst>
                <a:path w="420" h="439">
                  <a:moveTo>
                    <a:pt x="230" y="0"/>
                  </a:moveTo>
                  <a:lnTo>
                    <a:pt x="420" y="439"/>
                  </a:lnTo>
                  <a:lnTo>
                    <a:pt x="190" y="439"/>
                  </a:lnTo>
                  <a:lnTo>
                    <a:pt x="0" y="0"/>
                  </a:lnTo>
                  <a:lnTo>
                    <a:pt x="23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3" name="Freeform 7"/>
            <p:cNvSpPr/>
            <p:nvPr/>
          </p:nvSpPr>
          <p:spPr bwMode="auto">
            <a:xfrm>
              <a:off x="3489957" y="3195561"/>
              <a:ext cx="1808965" cy="1886676"/>
            </a:xfrm>
            <a:custGeom>
              <a:avLst/>
              <a:gdLst>
                <a:gd name="T0" fmla="*/ 230 w 419"/>
                <a:gd name="T1" fmla="*/ 0 h 437"/>
                <a:gd name="T2" fmla="*/ 419 w 419"/>
                <a:gd name="T3" fmla="*/ 437 h 437"/>
                <a:gd name="T4" fmla="*/ 189 w 419"/>
                <a:gd name="T5" fmla="*/ 437 h 437"/>
                <a:gd name="T6" fmla="*/ 0 w 419"/>
                <a:gd name="T7" fmla="*/ 0 h 437"/>
                <a:gd name="T8" fmla="*/ 230 w 419"/>
                <a:gd name="T9" fmla="*/ 0 h 437"/>
              </a:gdLst>
              <a:ahLst/>
              <a:cxnLst>
                <a:cxn ang="0">
                  <a:pos x="T0" y="T1"/>
                </a:cxn>
                <a:cxn ang="0">
                  <a:pos x="T2" y="T3"/>
                </a:cxn>
                <a:cxn ang="0">
                  <a:pos x="T4" y="T5"/>
                </a:cxn>
                <a:cxn ang="0">
                  <a:pos x="T6" y="T7"/>
                </a:cxn>
                <a:cxn ang="0">
                  <a:pos x="T8" y="T9"/>
                </a:cxn>
              </a:cxnLst>
              <a:rect l="0" t="0" r="r" b="b"/>
              <a:pathLst>
                <a:path w="419" h="437">
                  <a:moveTo>
                    <a:pt x="230" y="0"/>
                  </a:moveTo>
                  <a:lnTo>
                    <a:pt x="419" y="437"/>
                  </a:lnTo>
                  <a:lnTo>
                    <a:pt x="189" y="437"/>
                  </a:lnTo>
                  <a:lnTo>
                    <a:pt x="0" y="0"/>
                  </a:lnTo>
                  <a:lnTo>
                    <a:pt x="23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Source Sans Pro" charset="0"/>
              </a:endParaRPr>
            </a:p>
          </p:txBody>
        </p:sp>
        <p:sp>
          <p:nvSpPr>
            <p:cNvPr id="24" name="Freeform 8"/>
            <p:cNvSpPr/>
            <p:nvPr/>
          </p:nvSpPr>
          <p:spPr bwMode="auto">
            <a:xfrm>
              <a:off x="6201244" y="1986706"/>
              <a:ext cx="2055053" cy="2367070"/>
            </a:xfrm>
            <a:custGeom>
              <a:avLst/>
              <a:gdLst>
                <a:gd name="T0" fmla="*/ 246 w 476"/>
                <a:gd name="T1" fmla="*/ 0 h 579"/>
                <a:gd name="T2" fmla="*/ 0 w 476"/>
                <a:gd name="T3" fmla="*/ 579 h 579"/>
                <a:gd name="T4" fmla="*/ 227 w 476"/>
                <a:gd name="T5" fmla="*/ 579 h 579"/>
                <a:gd name="T6" fmla="*/ 476 w 476"/>
                <a:gd name="T7" fmla="*/ 0 h 579"/>
                <a:gd name="T8" fmla="*/ 246 w 476"/>
                <a:gd name="T9" fmla="*/ 0 h 579"/>
              </a:gdLst>
              <a:ahLst/>
              <a:cxnLst>
                <a:cxn ang="0">
                  <a:pos x="T0" y="T1"/>
                </a:cxn>
                <a:cxn ang="0">
                  <a:pos x="T2" y="T3"/>
                </a:cxn>
                <a:cxn ang="0">
                  <a:pos x="T4" y="T5"/>
                </a:cxn>
                <a:cxn ang="0">
                  <a:pos x="T6" y="T7"/>
                </a:cxn>
                <a:cxn ang="0">
                  <a:pos x="T8" y="T9"/>
                </a:cxn>
              </a:cxnLst>
              <a:rect l="0" t="0" r="r" b="b"/>
              <a:pathLst>
                <a:path w="476" h="579">
                  <a:moveTo>
                    <a:pt x="246" y="0"/>
                  </a:moveTo>
                  <a:lnTo>
                    <a:pt x="0" y="579"/>
                  </a:lnTo>
                  <a:lnTo>
                    <a:pt x="227" y="579"/>
                  </a:lnTo>
                  <a:lnTo>
                    <a:pt x="476" y="0"/>
                  </a:lnTo>
                  <a:lnTo>
                    <a:pt x="246" y="0"/>
                  </a:lnTo>
                  <a:close/>
                </a:path>
              </a:pathLst>
            </a:custGeom>
            <a:solidFill>
              <a:schemeClr val="accent3"/>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5" name="Freeform 9"/>
            <p:cNvSpPr/>
            <p:nvPr/>
          </p:nvSpPr>
          <p:spPr bwMode="auto">
            <a:xfrm>
              <a:off x="4305933" y="2591134"/>
              <a:ext cx="2068004" cy="2491103"/>
            </a:xfrm>
            <a:custGeom>
              <a:avLst/>
              <a:gdLst>
                <a:gd name="T0" fmla="*/ 249 w 479"/>
                <a:gd name="T1" fmla="*/ 0 h 577"/>
                <a:gd name="T2" fmla="*/ 0 w 479"/>
                <a:gd name="T3" fmla="*/ 577 h 577"/>
                <a:gd name="T4" fmla="*/ 230 w 479"/>
                <a:gd name="T5" fmla="*/ 577 h 577"/>
                <a:gd name="T6" fmla="*/ 479 w 479"/>
                <a:gd name="T7" fmla="*/ 0 h 577"/>
                <a:gd name="T8" fmla="*/ 249 w 479"/>
                <a:gd name="T9" fmla="*/ 0 h 577"/>
              </a:gdLst>
              <a:ahLst/>
              <a:cxnLst>
                <a:cxn ang="0">
                  <a:pos x="T0" y="T1"/>
                </a:cxn>
                <a:cxn ang="0">
                  <a:pos x="T2" y="T3"/>
                </a:cxn>
                <a:cxn ang="0">
                  <a:pos x="T4" y="T5"/>
                </a:cxn>
                <a:cxn ang="0">
                  <a:pos x="T6" y="T7"/>
                </a:cxn>
                <a:cxn ang="0">
                  <a:pos x="T8" y="T9"/>
                </a:cxn>
              </a:cxnLst>
              <a:rect l="0" t="0" r="r" b="b"/>
              <a:pathLst>
                <a:path w="479" h="577">
                  <a:moveTo>
                    <a:pt x="249" y="0"/>
                  </a:moveTo>
                  <a:lnTo>
                    <a:pt x="0" y="577"/>
                  </a:lnTo>
                  <a:lnTo>
                    <a:pt x="230" y="577"/>
                  </a:lnTo>
                  <a:lnTo>
                    <a:pt x="479" y="0"/>
                  </a:lnTo>
                  <a:lnTo>
                    <a:pt x="249"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Source Sans Pro" charset="0"/>
              </a:endParaRPr>
            </a:p>
          </p:txBody>
        </p:sp>
        <p:sp>
          <p:nvSpPr>
            <p:cNvPr id="26" name="Freeform 10"/>
            <p:cNvSpPr/>
            <p:nvPr/>
          </p:nvSpPr>
          <p:spPr bwMode="auto">
            <a:xfrm>
              <a:off x="1709401" y="3186924"/>
              <a:ext cx="2773541" cy="3681655"/>
            </a:xfrm>
            <a:custGeom>
              <a:avLst/>
              <a:gdLst>
                <a:gd name="T0" fmla="*/ 249 w 479"/>
                <a:gd name="T1" fmla="*/ 0 h 577"/>
                <a:gd name="T2" fmla="*/ 0 w 479"/>
                <a:gd name="T3" fmla="*/ 577 h 577"/>
                <a:gd name="T4" fmla="*/ 230 w 479"/>
                <a:gd name="T5" fmla="*/ 577 h 577"/>
                <a:gd name="T6" fmla="*/ 479 w 479"/>
                <a:gd name="T7" fmla="*/ 0 h 577"/>
                <a:gd name="T8" fmla="*/ 249 w 479"/>
                <a:gd name="T9" fmla="*/ 0 h 577"/>
                <a:gd name="connsiteX0" fmla="*/ 8465 w 10000"/>
                <a:gd name="connsiteY0" fmla="*/ 0 h 10018"/>
                <a:gd name="connsiteX1" fmla="*/ 0 w 10000"/>
                <a:gd name="connsiteY1" fmla="*/ 10018 h 10018"/>
                <a:gd name="connsiteX2" fmla="*/ 4802 w 10000"/>
                <a:gd name="connsiteY2" fmla="*/ 10018 h 10018"/>
                <a:gd name="connsiteX3" fmla="*/ 10000 w 10000"/>
                <a:gd name="connsiteY3" fmla="*/ 18 h 10018"/>
                <a:gd name="connsiteX4" fmla="*/ 8465 w 10000"/>
                <a:gd name="connsiteY4" fmla="*/ 0 h 10018"/>
                <a:gd name="connsiteX0-1" fmla="*/ 8155 w 10000"/>
                <a:gd name="connsiteY0-2" fmla="*/ 19 h 10000"/>
                <a:gd name="connsiteX1-3" fmla="*/ 0 w 10000"/>
                <a:gd name="connsiteY1-4" fmla="*/ 10000 h 10000"/>
                <a:gd name="connsiteX2-5" fmla="*/ 4802 w 10000"/>
                <a:gd name="connsiteY2-6" fmla="*/ 10000 h 10000"/>
                <a:gd name="connsiteX3-7" fmla="*/ 10000 w 10000"/>
                <a:gd name="connsiteY3-8" fmla="*/ 0 h 10000"/>
                <a:gd name="connsiteX4-9" fmla="*/ 8155 w 10000"/>
                <a:gd name="connsiteY4-10" fmla="*/ 19 h 10000"/>
                <a:gd name="connsiteX0-11" fmla="*/ 8176 w 10000"/>
                <a:gd name="connsiteY0-12" fmla="*/ 1 h 10000"/>
                <a:gd name="connsiteX1-13" fmla="*/ 0 w 10000"/>
                <a:gd name="connsiteY1-14" fmla="*/ 10000 h 10000"/>
                <a:gd name="connsiteX2-15" fmla="*/ 4802 w 10000"/>
                <a:gd name="connsiteY2-16" fmla="*/ 10000 h 10000"/>
                <a:gd name="connsiteX3-17" fmla="*/ 10000 w 10000"/>
                <a:gd name="connsiteY3-18" fmla="*/ 0 h 10000"/>
                <a:gd name="connsiteX4-19" fmla="*/ 8176 w 10000"/>
                <a:gd name="connsiteY4-20" fmla="*/ 1 h 10000"/>
                <a:gd name="connsiteX0-21" fmla="*/ 8114 w 10000"/>
                <a:gd name="connsiteY0-22" fmla="*/ 0 h 10017"/>
                <a:gd name="connsiteX1-23" fmla="*/ 0 w 10000"/>
                <a:gd name="connsiteY1-24" fmla="*/ 10017 h 10017"/>
                <a:gd name="connsiteX2-25" fmla="*/ 4802 w 10000"/>
                <a:gd name="connsiteY2-26" fmla="*/ 10017 h 10017"/>
                <a:gd name="connsiteX3-27" fmla="*/ 10000 w 10000"/>
                <a:gd name="connsiteY3-28" fmla="*/ 17 h 10017"/>
                <a:gd name="connsiteX4-29" fmla="*/ 8114 w 10000"/>
                <a:gd name="connsiteY4-30" fmla="*/ 0 h 10017"/>
                <a:gd name="connsiteX0-31" fmla="*/ 5736 w 7622"/>
                <a:gd name="connsiteY0-32" fmla="*/ 0 h 10017"/>
                <a:gd name="connsiteX1-33" fmla="*/ 0 w 7622"/>
                <a:gd name="connsiteY1-34" fmla="*/ 10017 h 10017"/>
                <a:gd name="connsiteX2-35" fmla="*/ 2424 w 7622"/>
                <a:gd name="connsiteY2-36" fmla="*/ 10017 h 10017"/>
                <a:gd name="connsiteX3-37" fmla="*/ 7622 w 7622"/>
                <a:gd name="connsiteY3-38" fmla="*/ 17 h 10017"/>
                <a:gd name="connsiteX4-39" fmla="*/ 5736 w 7622"/>
                <a:gd name="connsiteY4-40" fmla="*/ 0 h 10017"/>
                <a:gd name="connsiteX0-41" fmla="*/ 4543 w 7017"/>
                <a:gd name="connsiteY0-42" fmla="*/ 0 h 10000"/>
                <a:gd name="connsiteX1-43" fmla="*/ 0 w 7017"/>
                <a:gd name="connsiteY1-44" fmla="*/ 6272 h 10000"/>
                <a:gd name="connsiteX2-45" fmla="*/ 197 w 7017"/>
                <a:gd name="connsiteY2-46" fmla="*/ 10000 h 10000"/>
                <a:gd name="connsiteX3-47" fmla="*/ 7017 w 7017"/>
                <a:gd name="connsiteY3-48" fmla="*/ 17 h 10000"/>
                <a:gd name="connsiteX4-49" fmla="*/ 4543 w 7017"/>
                <a:gd name="connsiteY4-50" fmla="*/ 0 h 10000"/>
                <a:gd name="connsiteX0-51" fmla="*/ 6474 w 10000"/>
                <a:gd name="connsiteY0-52" fmla="*/ 0 h 6641"/>
                <a:gd name="connsiteX1-53" fmla="*/ 0 w 10000"/>
                <a:gd name="connsiteY1-54" fmla="*/ 6272 h 6641"/>
                <a:gd name="connsiteX2-55" fmla="*/ 3759 w 10000"/>
                <a:gd name="connsiteY2-56" fmla="*/ 6364 h 6641"/>
                <a:gd name="connsiteX3-57" fmla="*/ 10000 w 10000"/>
                <a:gd name="connsiteY3-58" fmla="*/ 17 h 6641"/>
                <a:gd name="connsiteX4-59" fmla="*/ 6474 w 10000"/>
                <a:gd name="connsiteY4-60" fmla="*/ 0 h 6641"/>
                <a:gd name="connsiteX0-61" fmla="*/ 3288 w 9529"/>
                <a:gd name="connsiteY0-62" fmla="*/ 9583 h 9783"/>
                <a:gd name="connsiteX1-63" fmla="*/ 9529 w 9529"/>
                <a:gd name="connsiteY1-64" fmla="*/ 26 h 9783"/>
                <a:gd name="connsiteX2-65" fmla="*/ 6003 w 9529"/>
                <a:gd name="connsiteY2-66" fmla="*/ 0 h 9783"/>
                <a:gd name="connsiteX3-67" fmla="*/ 0 w 9529"/>
                <a:gd name="connsiteY3-68" fmla="*/ 9783 h 9783"/>
                <a:gd name="connsiteX0-69" fmla="*/ 3694 w 10243"/>
                <a:gd name="connsiteY0-70" fmla="*/ 9796 h 9796"/>
                <a:gd name="connsiteX1-71" fmla="*/ 10243 w 10243"/>
                <a:gd name="connsiteY1-72" fmla="*/ 27 h 9796"/>
                <a:gd name="connsiteX2-73" fmla="*/ 6543 w 10243"/>
                <a:gd name="connsiteY2-74" fmla="*/ 0 h 9796"/>
                <a:gd name="connsiteX3-75" fmla="*/ 0 w 10243"/>
                <a:gd name="connsiteY3-76" fmla="*/ 9716 h 9796"/>
                <a:gd name="connsiteX0-77" fmla="*/ 3883 w 10277"/>
                <a:gd name="connsiteY0-78" fmla="*/ 10000 h 10092"/>
                <a:gd name="connsiteX1-79" fmla="*/ 10277 w 10277"/>
                <a:gd name="connsiteY1-80" fmla="*/ 28 h 10092"/>
                <a:gd name="connsiteX2-81" fmla="*/ 6665 w 10277"/>
                <a:gd name="connsiteY2-82" fmla="*/ 0 h 10092"/>
                <a:gd name="connsiteX3-83" fmla="*/ 0 w 10277"/>
                <a:gd name="connsiteY3-84" fmla="*/ 10092 h 10092"/>
                <a:gd name="connsiteX0-85" fmla="*/ 3664 w 10058"/>
                <a:gd name="connsiteY0-86" fmla="*/ 10000 h 10000"/>
                <a:gd name="connsiteX1-87" fmla="*/ 10058 w 10058"/>
                <a:gd name="connsiteY1-88" fmla="*/ 28 h 10000"/>
                <a:gd name="connsiteX2-89" fmla="*/ 6446 w 10058"/>
                <a:gd name="connsiteY2-90" fmla="*/ 0 h 10000"/>
                <a:gd name="connsiteX3-91" fmla="*/ 0 w 10058"/>
                <a:gd name="connsiteY3-92" fmla="*/ 9811 h 10000"/>
                <a:gd name="connsiteX0-93" fmla="*/ 3719 w 10113"/>
                <a:gd name="connsiteY0-94" fmla="*/ 10000 h 10000"/>
                <a:gd name="connsiteX1-95" fmla="*/ 10113 w 10113"/>
                <a:gd name="connsiteY1-96" fmla="*/ 28 h 10000"/>
                <a:gd name="connsiteX2-97" fmla="*/ 6501 w 10113"/>
                <a:gd name="connsiteY2-98" fmla="*/ 0 h 10000"/>
                <a:gd name="connsiteX3-99" fmla="*/ 0 w 10113"/>
                <a:gd name="connsiteY3-100" fmla="*/ 9911 h 10000"/>
                <a:gd name="connsiteX0-101" fmla="*/ 3746 w 10113"/>
                <a:gd name="connsiteY0-102" fmla="*/ 9859 h 9911"/>
                <a:gd name="connsiteX1-103" fmla="*/ 10113 w 10113"/>
                <a:gd name="connsiteY1-104" fmla="*/ 28 h 9911"/>
                <a:gd name="connsiteX2-105" fmla="*/ 6501 w 10113"/>
                <a:gd name="connsiteY2-106" fmla="*/ 0 h 9911"/>
                <a:gd name="connsiteX3-107" fmla="*/ 0 w 10113"/>
                <a:gd name="connsiteY3-108" fmla="*/ 9911 h 9911"/>
                <a:gd name="connsiteX0-109" fmla="*/ 3731 w 10027"/>
                <a:gd name="connsiteY0-110" fmla="*/ 9948 h 9948"/>
                <a:gd name="connsiteX1-111" fmla="*/ 10027 w 10027"/>
                <a:gd name="connsiteY1-112" fmla="*/ 28 h 9948"/>
                <a:gd name="connsiteX2-113" fmla="*/ 6455 w 10027"/>
                <a:gd name="connsiteY2-114" fmla="*/ 0 h 9948"/>
                <a:gd name="connsiteX3-115" fmla="*/ 0 w 10027"/>
                <a:gd name="connsiteY3-116" fmla="*/ 9920 h 9948"/>
              </a:gdLst>
              <a:ahLst/>
              <a:cxnLst>
                <a:cxn ang="0">
                  <a:pos x="connsiteX0-1" y="connsiteY0-2"/>
                </a:cxn>
                <a:cxn ang="0">
                  <a:pos x="connsiteX1-3" y="connsiteY1-4"/>
                </a:cxn>
                <a:cxn ang="0">
                  <a:pos x="connsiteX2-5" y="connsiteY2-6"/>
                </a:cxn>
                <a:cxn ang="0">
                  <a:pos x="connsiteX3-7" y="connsiteY3-8"/>
                </a:cxn>
              </a:cxnLst>
              <a:rect l="l" t="t" r="r" b="b"/>
              <a:pathLst>
                <a:path w="10027" h="9948">
                  <a:moveTo>
                    <a:pt x="3731" y="9948"/>
                  </a:moveTo>
                  <a:lnTo>
                    <a:pt x="10027" y="28"/>
                  </a:lnTo>
                  <a:lnTo>
                    <a:pt x="6455" y="0"/>
                  </a:lnTo>
                  <a:cubicBezTo>
                    <a:pt x="4269" y="3314"/>
                    <a:pt x="0" y="9920"/>
                    <a:pt x="0" y="992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Source Sans Pro" charset="0"/>
              </a:endParaRPr>
            </a:p>
          </p:txBody>
        </p:sp>
        <p:sp>
          <p:nvSpPr>
            <p:cNvPr id="27" name="Freeform 11"/>
            <p:cNvSpPr/>
            <p:nvPr/>
          </p:nvSpPr>
          <p:spPr bwMode="auto">
            <a:xfrm>
              <a:off x="8092239" y="239842"/>
              <a:ext cx="2611988" cy="3087973"/>
            </a:xfrm>
            <a:custGeom>
              <a:avLst/>
              <a:gdLst>
                <a:gd name="T0" fmla="*/ 605 w 605"/>
                <a:gd name="T1" fmla="*/ 257 h 865"/>
                <a:gd name="T2" fmla="*/ 491 w 605"/>
                <a:gd name="T3" fmla="*/ 0 h 865"/>
                <a:gd name="T4" fmla="*/ 154 w 605"/>
                <a:gd name="T5" fmla="*/ 257 h 865"/>
                <a:gd name="T6" fmla="*/ 266 w 605"/>
                <a:gd name="T7" fmla="*/ 257 h 865"/>
                <a:gd name="T8" fmla="*/ 0 w 605"/>
                <a:gd name="T9" fmla="*/ 865 h 865"/>
                <a:gd name="T10" fmla="*/ 230 w 605"/>
                <a:gd name="T11" fmla="*/ 865 h 865"/>
                <a:gd name="T12" fmla="*/ 493 w 605"/>
                <a:gd name="T13" fmla="*/ 257 h 865"/>
                <a:gd name="T14" fmla="*/ 605 w 605"/>
                <a:gd name="T15" fmla="*/ 257 h 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5" h="865">
                  <a:moveTo>
                    <a:pt x="605" y="257"/>
                  </a:moveTo>
                  <a:lnTo>
                    <a:pt x="491" y="0"/>
                  </a:lnTo>
                  <a:lnTo>
                    <a:pt x="154" y="257"/>
                  </a:lnTo>
                  <a:lnTo>
                    <a:pt x="266" y="257"/>
                  </a:lnTo>
                  <a:lnTo>
                    <a:pt x="0" y="865"/>
                  </a:lnTo>
                  <a:lnTo>
                    <a:pt x="230" y="865"/>
                  </a:lnTo>
                  <a:lnTo>
                    <a:pt x="493" y="257"/>
                  </a:lnTo>
                  <a:lnTo>
                    <a:pt x="605" y="257"/>
                  </a:lnTo>
                  <a:close/>
                </a:path>
              </a:pathLst>
            </a:custGeom>
            <a:solidFill>
              <a:schemeClr val="accent4"/>
            </a:solidFill>
            <a:ln>
              <a:noFill/>
            </a:ln>
          </p:spPr>
          <p:txBody>
            <a:bodyPr vert="horz" wrap="square" lIns="91440" tIns="45720" rIns="91440" bIns="45720" numCol="1" anchor="t" anchorCtr="0" compatLnSpc="1"/>
            <a:lstStyle/>
            <a:p>
              <a:endParaRPr lang="en-US" dirty="0">
                <a:latin typeface="Source Sans Pro" charset="0"/>
              </a:endParaRPr>
            </a:p>
          </p:txBody>
        </p:sp>
      </p:gr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5" name="标题 4"/>
          <p:cNvSpPr>
            <a:spLocks noGrp="1"/>
          </p:cNvSpPr>
          <p:nvPr>
            <p:ph type="title"/>
          </p:nvPr>
        </p:nvSpPr>
        <p:spPr>
          <a:xfrm>
            <a:off x="3991494" y="419034"/>
            <a:ext cx="7748400" cy="533400"/>
          </a:xfrm>
        </p:spPr>
        <p:txBody>
          <a:bodyPr/>
          <a:lstStyle/>
          <a:p>
            <a:r>
              <a:rPr lang="zh-CN" altLang="en-US" dirty="0"/>
              <a:t>发展历程</a:t>
            </a:r>
            <a:endParaRPr lang="zh-CN" altLang="en-US" dirty="0"/>
          </a:p>
        </p:txBody>
      </p:sp>
      <p:sp>
        <p:nvSpPr>
          <p:cNvPr id="14" name="Rectangle 11"/>
          <p:cNvSpPr/>
          <p:nvPr/>
        </p:nvSpPr>
        <p:spPr>
          <a:xfrm>
            <a:off x="3001529" y="5050144"/>
            <a:ext cx="7506697" cy="691984"/>
          </a:xfrm>
          <a:prstGeom prst="rect">
            <a:avLst/>
          </a:prstGeom>
        </p:spPr>
        <p:txBody>
          <a:bodyPr wrap="square">
            <a:spAutoFit/>
          </a:bodyPr>
          <a:lstStyle/>
          <a:p>
            <a:pPr>
              <a:lnSpc>
                <a:spcPct val="95000"/>
              </a:lnSpc>
              <a:spcBef>
                <a:spcPts val="400"/>
              </a:spcBef>
              <a:spcAft>
                <a:spcPts val="400"/>
              </a:spcAft>
            </a:pPr>
            <a:r>
              <a:rPr lang="zh-CN" altLang="en-US" sz="2000" b="1">
                <a:latin typeface="+mn-ea"/>
                <a:ea typeface="+mn-ea"/>
                <a:cs typeface="Source Sans Pro" charset="0"/>
              </a:rPr>
              <a:t>获得国家电子信息产业投资基金 </a:t>
            </a:r>
            <a:r>
              <a:rPr lang="en-US" altLang="zh-CN" sz="2000" b="1">
                <a:latin typeface="+mn-ea"/>
                <a:ea typeface="+mn-ea"/>
                <a:cs typeface="Source Sans Pro" charset="0"/>
              </a:rPr>
              <a:t>—— </a:t>
            </a:r>
            <a:r>
              <a:rPr lang="zh-CN" altLang="en-US" sz="2000" b="1">
                <a:latin typeface="+mn-ea"/>
                <a:ea typeface="+mn-ea"/>
                <a:cs typeface="Source Sans Pro" charset="0"/>
              </a:rPr>
              <a:t>华犇创投</a:t>
            </a:r>
            <a:r>
              <a:rPr lang="en-US" altLang="zh-CN" sz="2000" b="1">
                <a:latin typeface="+mn-ea"/>
                <a:ea typeface="+mn-ea"/>
                <a:cs typeface="Source Sans Pro" charset="0"/>
              </a:rPr>
              <a:t>Pre-A</a:t>
            </a:r>
            <a:r>
              <a:rPr lang="zh-CN" altLang="en-US" sz="2000" b="1">
                <a:latin typeface="+mn-ea"/>
                <a:ea typeface="+mn-ea"/>
                <a:cs typeface="Source Sans Pro" charset="0"/>
              </a:rPr>
              <a:t>轮战略投资</a:t>
            </a:r>
            <a:endParaRPr lang="en-US" sz="2000" b="1" dirty="0">
              <a:latin typeface="+mn-ea"/>
              <a:ea typeface="+mn-ea"/>
              <a:cs typeface="Source Sans Pro" charset="0"/>
            </a:endParaRPr>
          </a:p>
          <a:p>
            <a:pPr>
              <a:lnSpc>
                <a:spcPct val="95000"/>
              </a:lnSpc>
              <a:spcBef>
                <a:spcPts val="400"/>
              </a:spcBef>
              <a:spcAft>
                <a:spcPts val="400"/>
              </a:spcAft>
            </a:pPr>
            <a:r>
              <a:rPr lang="en-US" sz="1400">
                <a:latin typeface="+mn-ea"/>
                <a:ea typeface="+mn-ea"/>
                <a:cs typeface="Source Sans Pro" charset="0"/>
              </a:rPr>
              <a:t>2013.4</a:t>
            </a:r>
            <a:endParaRPr lang="en-US" sz="1400" dirty="0">
              <a:latin typeface="+mn-ea"/>
              <a:ea typeface="+mn-ea"/>
              <a:cs typeface="Source Sans Pro" charset="0"/>
            </a:endParaRPr>
          </a:p>
        </p:txBody>
      </p:sp>
      <p:sp>
        <p:nvSpPr>
          <p:cNvPr id="21" name="矩形 20"/>
          <p:cNvSpPr/>
          <p:nvPr/>
        </p:nvSpPr>
        <p:spPr>
          <a:xfrm>
            <a:off x="4484854" y="1281622"/>
            <a:ext cx="7707145" cy="553998"/>
          </a:xfrm>
          <a:prstGeom prst="rect">
            <a:avLst/>
          </a:prstGeom>
        </p:spPr>
        <p:txBody>
          <a:bodyPr wrap="square">
            <a:spAutoFit/>
          </a:bodyPr>
          <a:lstStyle/>
          <a:p>
            <a:pPr algn="ctr"/>
            <a:r>
              <a:rPr lang="en-US" altLang="zh-CN" sz="3000">
                <a:solidFill>
                  <a:schemeClr val="bg1">
                    <a:lumMod val="85000"/>
                  </a:schemeClr>
                </a:solidFill>
                <a:latin typeface="+mn-ea"/>
                <a:ea typeface="+mn-ea"/>
              </a:rPr>
              <a:t>——  </a:t>
            </a:r>
            <a:r>
              <a:rPr lang="zh-CN" altLang="en-US" sz="3000">
                <a:latin typeface="+mn-ea"/>
                <a:ea typeface="+mn-ea"/>
              </a:rPr>
              <a:t>融资进程</a:t>
            </a:r>
            <a:r>
              <a:rPr lang="zh-CN" altLang="en-US" sz="3000">
                <a:solidFill>
                  <a:schemeClr val="bg1">
                    <a:lumMod val="85000"/>
                  </a:schemeClr>
                </a:solidFill>
                <a:latin typeface="+mn-ea"/>
                <a:ea typeface="+mn-ea"/>
              </a:rPr>
              <a:t>  </a:t>
            </a:r>
            <a:r>
              <a:rPr lang="en-US" altLang="zh-CN" sz="3000">
                <a:solidFill>
                  <a:schemeClr val="bg1">
                    <a:lumMod val="85000"/>
                  </a:schemeClr>
                </a:solidFill>
                <a:latin typeface="+mn-ea"/>
                <a:ea typeface="+mn-ea"/>
              </a:rPr>
              <a:t>——</a:t>
            </a:r>
            <a:endParaRPr lang="zh-CN" altLang="en-US" sz="3000">
              <a:solidFill>
                <a:schemeClr val="bg1">
                  <a:lumMod val="85000"/>
                </a:schemeClr>
              </a:solidFill>
              <a:latin typeface="+mn-ea"/>
              <a:ea typeface="+mn-ea"/>
            </a:endParaRPr>
          </a:p>
        </p:txBody>
      </p:sp>
      <p:sp>
        <p:nvSpPr>
          <p:cNvPr id="28" name="Rectangle 11"/>
          <p:cNvSpPr/>
          <p:nvPr/>
        </p:nvSpPr>
        <p:spPr>
          <a:xfrm>
            <a:off x="4077370" y="3993234"/>
            <a:ext cx="5695051" cy="691984"/>
          </a:xfrm>
          <a:prstGeom prst="rect">
            <a:avLst/>
          </a:prstGeom>
        </p:spPr>
        <p:txBody>
          <a:bodyPr wrap="square">
            <a:spAutoFit/>
          </a:bodyPr>
          <a:lstStyle/>
          <a:p>
            <a:pPr>
              <a:lnSpc>
                <a:spcPct val="95000"/>
              </a:lnSpc>
              <a:spcBef>
                <a:spcPts val="400"/>
              </a:spcBef>
              <a:spcAft>
                <a:spcPts val="400"/>
              </a:spcAft>
            </a:pPr>
            <a:r>
              <a:rPr lang="zh-CN" altLang="en-US" sz="2000" b="1" dirty="0">
                <a:latin typeface="+mn-ea"/>
                <a:ea typeface="+mn-ea"/>
                <a:cs typeface="Source Sans Pro" charset="0"/>
              </a:rPr>
              <a:t>获上市公司华闻传媒旗下基金</a:t>
            </a:r>
            <a:r>
              <a:rPr lang="en-US" altLang="zh-CN" sz="2000" b="1" dirty="0">
                <a:latin typeface="+mn-ea"/>
                <a:ea typeface="+mn-ea"/>
                <a:cs typeface="Source Sans Pro" charset="0"/>
              </a:rPr>
              <a:t>A</a:t>
            </a:r>
            <a:r>
              <a:rPr lang="zh-CN" altLang="en-US" sz="2000" b="1" dirty="0">
                <a:latin typeface="+mn-ea"/>
                <a:ea typeface="+mn-ea"/>
                <a:cs typeface="Source Sans Pro" charset="0"/>
              </a:rPr>
              <a:t>轮战略投资</a:t>
            </a:r>
            <a:endParaRPr lang="en-US" altLang="zh-CN" sz="2000" b="1" dirty="0">
              <a:latin typeface="+mn-ea"/>
              <a:ea typeface="+mn-ea"/>
              <a:cs typeface="Source Sans Pro" charset="0"/>
            </a:endParaRPr>
          </a:p>
          <a:p>
            <a:pPr>
              <a:lnSpc>
                <a:spcPct val="95000"/>
              </a:lnSpc>
              <a:spcBef>
                <a:spcPts val="400"/>
              </a:spcBef>
              <a:spcAft>
                <a:spcPts val="400"/>
              </a:spcAft>
            </a:pPr>
            <a:r>
              <a:rPr lang="en-US" sz="1400" dirty="0">
                <a:latin typeface="+mn-ea"/>
                <a:ea typeface="+mn-ea"/>
                <a:cs typeface="Source Sans Pro" charset="0"/>
              </a:rPr>
              <a:t>2014.9</a:t>
            </a:r>
            <a:endParaRPr lang="en-US" sz="1400" dirty="0">
              <a:latin typeface="+mn-ea"/>
              <a:ea typeface="+mn-ea"/>
              <a:cs typeface="Source Sans Pro" charset="0"/>
            </a:endParaRPr>
          </a:p>
        </p:txBody>
      </p:sp>
      <p:sp>
        <p:nvSpPr>
          <p:cNvPr id="29" name="Rectangle 11"/>
          <p:cNvSpPr/>
          <p:nvPr/>
        </p:nvSpPr>
        <p:spPr>
          <a:xfrm>
            <a:off x="4962308" y="2648529"/>
            <a:ext cx="6098006" cy="984372"/>
          </a:xfrm>
          <a:prstGeom prst="rect">
            <a:avLst/>
          </a:prstGeom>
        </p:spPr>
        <p:txBody>
          <a:bodyPr wrap="square">
            <a:spAutoFit/>
          </a:bodyPr>
          <a:lstStyle/>
          <a:p>
            <a:pPr>
              <a:lnSpc>
                <a:spcPct val="95000"/>
              </a:lnSpc>
              <a:spcBef>
                <a:spcPts val="400"/>
              </a:spcBef>
              <a:spcAft>
                <a:spcPts val="400"/>
              </a:spcAft>
            </a:pPr>
            <a:r>
              <a:rPr lang="zh-CN" altLang="en-US" sz="2000" b="1" dirty="0">
                <a:latin typeface="+mn-ea"/>
                <a:ea typeface="+mn-ea"/>
                <a:cs typeface="Source Sans Pro" charset="0"/>
              </a:rPr>
              <a:t>获得由软银赛富、七匹狼基金领投，厦门创投、汇银资本、集美产业投资、杏林建设等跟投的</a:t>
            </a:r>
            <a:r>
              <a:rPr lang="en-US" altLang="zh-CN" sz="2000" b="1" dirty="0">
                <a:latin typeface="+mn-ea"/>
                <a:ea typeface="+mn-ea"/>
                <a:cs typeface="Source Sans Pro" charset="0"/>
              </a:rPr>
              <a:t>B</a:t>
            </a:r>
            <a:r>
              <a:rPr lang="zh-CN" altLang="en-US" sz="2000" b="1" dirty="0">
                <a:latin typeface="+mn-ea"/>
                <a:ea typeface="+mn-ea"/>
                <a:cs typeface="Source Sans Pro" charset="0"/>
              </a:rPr>
              <a:t>轮投资</a:t>
            </a:r>
            <a:endParaRPr lang="en-US" altLang="zh-CN" sz="2000" b="1" dirty="0">
              <a:latin typeface="+mn-ea"/>
              <a:ea typeface="+mn-ea"/>
              <a:cs typeface="Source Sans Pro" charset="0"/>
            </a:endParaRPr>
          </a:p>
          <a:p>
            <a:pPr>
              <a:lnSpc>
                <a:spcPct val="95000"/>
              </a:lnSpc>
              <a:spcBef>
                <a:spcPts val="400"/>
              </a:spcBef>
              <a:spcAft>
                <a:spcPts val="400"/>
              </a:spcAft>
            </a:pPr>
            <a:r>
              <a:rPr lang="en-US" sz="1400" dirty="0">
                <a:latin typeface="+mn-ea"/>
                <a:ea typeface="+mn-ea"/>
                <a:cs typeface="Source Sans Pro" charset="0"/>
              </a:rPr>
              <a:t>2015.12</a:t>
            </a:r>
            <a:endParaRPr lang="en-US" sz="1400" dirty="0">
              <a:latin typeface="+mn-ea"/>
              <a:ea typeface="+mn-ea"/>
              <a:cs typeface="Source Sans Pro" charset="0"/>
            </a:endParaRPr>
          </a:p>
        </p:txBody>
      </p:sp>
      <p:sp>
        <p:nvSpPr>
          <p:cNvPr id="4" name="矩形 3"/>
          <p:cNvSpPr/>
          <p:nvPr/>
        </p:nvSpPr>
        <p:spPr>
          <a:xfrm>
            <a:off x="6810452" y="1856164"/>
            <a:ext cx="3006213" cy="369332"/>
          </a:xfrm>
          <a:prstGeom prst="rect">
            <a:avLst/>
          </a:prstGeom>
        </p:spPr>
        <p:txBody>
          <a:bodyPr wrap="square">
            <a:spAutoFit/>
          </a:bodyPr>
          <a:lstStyle/>
          <a:p>
            <a:r>
              <a:rPr lang="zh-CN" altLang="en-US">
                <a:solidFill>
                  <a:schemeClr val="bg1">
                    <a:lumMod val="65000"/>
                  </a:schemeClr>
                </a:solidFill>
                <a:latin typeface="+mn-ea"/>
                <a:ea typeface="+mn-ea"/>
              </a:rPr>
              <a:t>连续三年获得资本市场投资</a:t>
            </a:r>
            <a:endParaRPr lang="zh-CN" altLang="en-US">
              <a:solidFill>
                <a:schemeClr val="bg1">
                  <a:lumMod val="65000"/>
                </a:schemeClr>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60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发展历程</a:t>
            </a:r>
            <a:endParaRPr lang="zh-CN" altLang="en-US" dirty="0"/>
          </a:p>
        </p:txBody>
      </p:sp>
      <p:sp>
        <p:nvSpPr>
          <p:cNvPr id="8" name="灯片编号占位符 7"/>
          <p:cNvSpPr>
            <a:spLocks noGrp="1"/>
          </p:cNvSpPr>
          <p:nvPr>
            <p:ph type="sldNum" sz="quarter" idx="10"/>
          </p:nvPr>
        </p:nvSpPr>
        <p:spPr>
          <a:prstGeom prst="rect">
            <a:avLst/>
          </a:prstGeom>
        </p:spPr>
        <p:txBody>
          <a:bodyPr lIns="60945" tIns="30472" rIns="60945" bIns="30472"/>
          <a:lstStyle/>
          <a:p>
            <a:pPr>
              <a:defRPr/>
            </a:pPr>
            <a:fld id="{347C7631-669F-41EA-B056-807DD7F69605}" type="slidenum">
              <a:rPr lang="zh-CN" altLang="en-US" smtClean="0"/>
            </a:fld>
            <a:endParaRPr lang="en-US" altLang="zh-CN" dirty="0"/>
          </a:p>
        </p:txBody>
      </p:sp>
      <p:sp>
        <p:nvSpPr>
          <p:cNvPr id="50" name="矩形 16"/>
          <p:cNvSpPr>
            <a:spLocks noChangeArrowheads="1"/>
          </p:cNvSpPr>
          <p:nvPr/>
        </p:nvSpPr>
        <p:spPr bwMode="auto">
          <a:xfrm>
            <a:off x="1873045" y="2404690"/>
            <a:ext cx="8826909" cy="2906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0945" tIns="30472" rIns="60945" bIns="30472" anchor="ctr">
            <a:spAutoFit/>
          </a:bodyPr>
          <a:lstStyle/>
          <a:p>
            <a:pPr>
              <a:spcAft>
                <a:spcPts val="1600"/>
              </a:spcAft>
            </a:pPr>
            <a:r>
              <a:rPr lang="en-US" altLang="zh-CN" sz="1500">
                <a:solidFill>
                  <a:schemeClr val="bg1">
                    <a:lumMod val="65000"/>
                  </a:schemeClr>
                </a:solidFill>
                <a:latin typeface="+mn-ea"/>
                <a:ea typeface="+mn-ea"/>
              </a:rPr>
              <a:t>2015.10</a:t>
            </a:r>
            <a:r>
              <a:rPr lang="en-US" altLang="zh-CN" sz="1500">
                <a:latin typeface="+mn-ea"/>
                <a:ea typeface="+mn-ea"/>
              </a:rPr>
              <a:t>   </a:t>
            </a:r>
            <a:r>
              <a:rPr lang="zh-CN" altLang="en-US" sz="1500">
                <a:latin typeface="+mn-ea"/>
                <a:ea typeface="+mn-ea"/>
              </a:rPr>
              <a:t>国家级</a:t>
            </a:r>
            <a:r>
              <a:rPr lang="zh-CN" altLang="en-US" sz="1500" dirty="0">
                <a:latin typeface="+mn-ea"/>
                <a:ea typeface="+mn-ea"/>
              </a:rPr>
              <a:t>海峡两岸青年创新创业示范基地</a:t>
            </a:r>
            <a:endParaRPr lang="en-US" altLang="zh-CN" sz="1500" dirty="0">
              <a:latin typeface="+mn-ea"/>
              <a:ea typeface="+mn-ea"/>
            </a:endParaRPr>
          </a:p>
          <a:p>
            <a:pPr>
              <a:spcAft>
                <a:spcPts val="1600"/>
              </a:spcAft>
            </a:pPr>
            <a:r>
              <a:rPr lang="en-US" altLang="zh-CN" sz="1500">
                <a:solidFill>
                  <a:schemeClr val="bg1">
                    <a:lumMod val="65000"/>
                  </a:schemeClr>
                </a:solidFill>
                <a:latin typeface="+mn-ea"/>
                <a:ea typeface="+mn-ea"/>
              </a:rPr>
              <a:t>2015.01</a:t>
            </a:r>
            <a:r>
              <a:rPr lang="en-US" altLang="zh-CN" sz="1500">
                <a:latin typeface="+mn-ea"/>
                <a:ea typeface="+mn-ea"/>
              </a:rPr>
              <a:t>   </a:t>
            </a:r>
            <a:r>
              <a:rPr lang="zh-CN" altLang="zh-CN" sz="1500">
                <a:latin typeface="+mn-ea"/>
                <a:ea typeface="+mn-ea"/>
              </a:rPr>
              <a:t>被</a:t>
            </a:r>
            <a:r>
              <a:rPr lang="zh-CN" altLang="zh-CN" sz="1500" dirty="0">
                <a:latin typeface="+mn-ea"/>
                <a:ea typeface="+mn-ea"/>
              </a:rPr>
              <a:t>科技部列为</a:t>
            </a:r>
            <a:r>
              <a:rPr lang="en-US" altLang="zh-CN" sz="1500" dirty="0">
                <a:latin typeface="+mn-ea"/>
                <a:ea typeface="+mn-ea"/>
              </a:rPr>
              <a:t>2015</a:t>
            </a:r>
            <a:r>
              <a:rPr lang="zh-CN" altLang="zh-CN" sz="1500" dirty="0">
                <a:latin typeface="+mn-ea"/>
                <a:ea typeface="+mn-ea"/>
              </a:rPr>
              <a:t>年国家科技支撑计划</a:t>
            </a:r>
            <a:r>
              <a:rPr lang="zh-CN" altLang="zh-CN" sz="1500" b="1" dirty="0">
                <a:latin typeface="+mn-ea"/>
                <a:ea typeface="+mn-ea"/>
              </a:rPr>
              <a:t>承担单位，</a:t>
            </a:r>
            <a:r>
              <a:rPr lang="zh-CN" altLang="en-US" sz="1500" dirty="0">
                <a:latin typeface="+mn-ea"/>
                <a:ea typeface="+mn-ea"/>
              </a:rPr>
              <a:t>首家承担国家科技支撑计划的众包平台</a:t>
            </a:r>
            <a:endParaRPr lang="en-US" altLang="zh-CN" sz="1500" b="1" dirty="0">
              <a:latin typeface="+mn-ea"/>
              <a:ea typeface="+mn-ea"/>
            </a:endParaRPr>
          </a:p>
          <a:p>
            <a:pPr>
              <a:spcAft>
                <a:spcPts val="1600"/>
              </a:spcAft>
            </a:pPr>
            <a:r>
              <a:rPr lang="en-US" altLang="zh-CN" sz="1500">
                <a:solidFill>
                  <a:schemeClr val="bg1">
                    <a:lumMod val="65000"/>
                  </a:schemeClr>
                </a:solidFill>
                <a:latin typeface="+mn-ea"/>
                <a:ea typeface="+mn-ea"/>
              </a:rPr>
              <a:t>2014.10</a:t>
            </a:r>
            <a:r>
              <a:rPr lang="en-US" altLang="zh-CN" sz="1500">
                <a:latin typeface="+mn-ea"/>
                <a:ea typeface="+mn-ea"/>
              </a:rPr>
              <a:t>   </a:t>
            </a:r>
            <a:r>
              <a:rPr lang="zh-CN" altLang="zh-CN" sz="1500">
                <a:latin typeface="+mn-ea"/>
                <a:ea typeface="+mn-ea"/>
              </a:rPr>
              <a:t>获得</a:t>
            </a:r>
            <a:r>
              <a:rPr lang="zh-CN" altLang="zh-CN" sz="1500" dirty="0">
                <a:latin typeface="+mn-ea"/>
                <a:ea typeface="+mn-ea"/>
              </a:rPr>
              <a:t>国家</a:t>
            </a:r>
            <a:r>
              <a:rPr lang="zh-CN" altLang="zh-CN" sz="1500" b="1" dirty="0">
                <a:latin typeface="+mn-ea"/>
                <a:ea typeface="+mn-ea"/>
              </a:rPr>
              <a:t>高新技术企业</a:t>
            </a:r>
            <a:r>
              <a:rPr lang="zh-CN" altLang="zh-CN" sz="1500" dirty="0">
                <a:latin typeface="+mn-ea"/>
                <a:ea typeface="+mn-ea"/>
              </a:rPr>
              <a:t>认定</a:t>
            </a:r>
            <a:endParaRPr lang="en-US" altLang="zh-CN" sz="1500" dirty="0">
              <a:latin typeface="+mn-ea"/>
              <a:ea typeface="+mn-ea"/>
            </a:endParaRPr>
          </a:p>
          <a:p>
            <a:pPr>
              <a:spcAft>
                <a:spcPts val="1600"/>
              </a:spcAft>
            </a:pPr>
            <a:r>
              <a:rPr lang="en-US" altLang="zh-CN" sz="1500">
                <a:solidFill>
                  <a:schemeClr val="bg1">
                    <a:lumMod val="65000"/>
                  </a:schemeClr>
                </a:solidFill>
                <a:latin typeface="+mn-ea"/>
                <a:ea typeface="+mn-ea"/>
              </a:rPr>
              <a:t>2014.09</a:t>
            </a:r>
            <a:r>
              <a:rPr lang="en-US" altLang="zh-CN" sz="1500">
                <a:latin typeface="+mn-ea"/>
                <a:ea typeface="+mn-ea"/>
              </a:rPr>
              <a:t>   </a:t>
            </a:r>
            <a:r>
              <a:rPr lang="zh-CN" altLang="en-US" sz="1500">
                <a:latin typeface="+mn-ea"/>
                <a:ea typeface="+mn-ea"/>
              </a:rPr>
              <a:t>获得</a:t>
            </a:r>
            <a:r>
              <a:rPr lang="zh-CN" altLang="en-US" sz="1500" dirty="0">
                <a:latin typeface="+mn-ea"/>
                <a:ea typeface="+mn-ea"/>
              </a:rPr>
              <a:t>福建省青年创新创业大赛</a:t>
            </a:r>
            <a:r>
              <a:rPr lang="zh-CN" altLang="en-US" sz="1500" b="1" dirty="0">
                <a:latin typeface="+mn-ea"/>
                <a:ea typeface="+mn-ea"/>
              </a:rPr>
              <a:t>一等奖项目</a:t>
            </a:r>
            <a:endParaRPr lang="en-US" altLang="zh-CN" sz="1500" b="1" dirty="0">
              <a:latin typeface="+mn-ea"/>
              <a:ea typeface="+mn-ea"/>
            </a:endParaRPr>
          </a:p>
          <a:p>
            <a:pPr>
              <a:spcAft>
                <a:spcPts val="1600"/>
              </a:spcAft>
            </a:pPr>
            <a:r>
              <a:rPr lang="en-US" altLang="zh-CN" sz="1500">
                <a:solidFill>
                  <a:schemeClr val="bg1">
                    <a:lumMod val="65000"/>
                  </a:schemeClr>
                </a:solidFill>
                <a:latin typeface="+mn-ea"/>
                <a:ea typeface="+mn-ea"/>
              </a:rPr>
              <a:t>2014.09</a:t>
            </a:r>
            <a:r>
              <a:rPr lang="en-US" altLang="zh-CN" sz="1500">
                <a:latin typeface="+mn-ea"/>
                <a:ea typeface="+mn-ea"/>
              </a:rPr>
              <a:t>   </a:t>
            </a:r>
            <a:r>
              <a:rPr lang="zh-CN" altLang="zh-CN" sz="1500">
                <a:latin typeface="+mn-ea"/>
                <a:ea typeface="+mn-ea"/>
              </a:rPr>
              <a:t>获</a:t>
            </a:r>
            <a:r>
              <a:rPr lang="zh-CN" altLang="zh-CN" sz="1500" dirty="0">
                <a:latin typeface="+mn-ea"/>
                <a:ea typeface="+mn-ea"/>
              </a:rPr>
              <a:t>福建省电子商务</a:t>
            </a:r>
            <a:r>
              <a:rPr lang="zh-CN" altLang="zh-CN" sz="1500" b="1" dirty="0">
                <a:latin typeface="+mn-ea"/>
                <a:ea typeface="+mn-ea"/>
              </a:rPr>
              <a:t>示范企业（平台）</a:t>
            </a:r>
            <a:r>
              <a:rPr lang="zh-CN" altLang="zh-CN" sz="1500" dirty="0">
                <a:latin typeface="+mn-ea"/>
                <a:ea typeface="+mn-ea"/>
              </a:rPr>
              <a:t>认定</a:t>
            </a:r>
            <a:endParaRPr lang="en-US" altLang="zh-CN" sz="1500" dirty="0">
              <a:latin typeface="+mn-ea"/>
              <a:ea typeface="+mn-ea"/>
            </a:endParaRPr>
          </a:p>
          <a:p>
            <a:pPr>
              <a:spcAft>
                <a:spcPts val="1600"/>
              </a:spcAft>
            </a:pPr>
            <a:r>
              <a:rPr lang="en-US" altLang="zh-CN" sz="1500">
                <a:solidFill>
                  <a:schemeClr val="bg1">
                    <a:lumMod val="65000"/>
                  </a:schemeClr>
                </a:solidFill>
                <a:latin typeface="+mn-ea"/>
                <a:ea typeface="+mn-ea"/>
              </a:rPr>
              <a:t>2014.06</a:t>
            </a:r>
            <a:r>
              <a:rPr lang="en-US" altLang="zh-CN" sz="1500">
                <a:latin typeface="+mn-ea"/>
                <a:ea typeface="+mn-ea"/>
              </a:rPr>
              <a:t>   2015-2017</a:t>
            </a:r>
            <a:r>
              <a:rPr lang="zh-CN" altLang="en-US" sz="1500" dirty="0">
                <a:latin typeface="+mn-ea"/>
                <a:ea typeface="+mn-ea"/>
              </a:rPr>
              <a:t>年国家创新基金立项支持项目</a:t>
            </a:r>
            <a:endParaRPr lang="en-US" altLang="zh-CN" sz="1500" b="1" dirty="0">
              <a:latin typeface="+mn-ea"/>
              <a:ea typeface="+mn-ea"/>
            </a:endParaRPr>
          </a:p>
          <a:p>
            <a:pPr>
              <a:spcAft>
                <a:spcPts val="1600"/>
              </a:spcAft>
            </a:pPr>
            <a:r>
              <a:rPr lang="en-US" altLang="zh-CN" sz="1500">
                <a:solidFill>
                  <a:schemeClr val="bg1">
                    <a:lumMod val="65000"/>
                  </a:schemeClr>
                </a:solidFill>
                <a:latin typeface="+mn-ea"/>
                <a:ea typeface="+mn-ea"/>
              </a:rPr>
              <a:t>2013.09</a:t>
            </a:r>
            <a:r>
              <a:rPr lang="en-US" altLang="zh-CN" sz="1500">
                <a:latin typeface="+mn-ea"/>
                <a:ea typeface="+mn-ea"/>
              </a:rPr>
              <a:t>   </a:t>
            </a:r>
            <a:r>
              <a:rPr lang="zh-CN" altLang="zh-CN" sz="1500">
                <a:latin typeface="+mn-ea"/>
                <a:ea typeface="+mn-ea"/>
              </a:rPr>
              <a:t>荣膺</a:t>
            </a:r>
            <a:r>
              <a:rPr lang="zh-CN" altLang="zh-CN" sz="1500" dirty="0">
                <a:latin typeface="+mn-ea"/>
                <a:ea typeface="+mn-ea"/>
              </a:rPr>
              <a:t>厦门市第五批高层次人才</a:t>
            </a:r>
            <a:r>
              <a:rPr lang="en-US" altLang="zh-CN" sz="1500" dirty="0">
                <a:latin typeface="+mn-ea"/>
                <a:ea typeface="+mn-ea"/>
              </a:rPr>
              <a:t>"</a:t>
            </a:r>
            <a:r>
              <a:rPr lang="zh-CN" altLang="zh-CN" sz="1500" b="1" dirty="0">
                <a:latin typeface="+mn-ea"/>
                <a:ea typeface="+mn-ea"/>
              </a:rPr>
              <a:t>双百计划</a:t>
            </a:r>
            <a:r>
              <a:rPr lang="en-US" altLang="zh-CN" sz="1500" dirty="0">
                <a:latin typeface="+mn-ea"/>
                <a:ea typeface="+mn-ea"/>
              </a:rPr>
              <a:t>"</a:t>
            </a:r>
            <a:r>
              <a:rPr lang="zh-CN" altLang="zh-CN" sz="1500" dirty="0">
                <a:latin typeface="+mn-ea"/>
                <a:ea typeface="+mn-ea"/>
              </a:rPr>
              <a:t>领军型创业</a:t>
            </a:r>
            <a:r>
              <a:rPr lang="en-US" altLang="zh-CN" sz="1500" b="1" dirty="0">
                <a:latin typeface="+mn-ea"/>
                <a:ea typeface="+mn-ea"/>
              </a:rPr>
              <a:t>A</a:t>
            </a:r>
            <a:r>
              <a:rPr lang="zh-CN" altLang="zh-CN" sz="1500" b="1" dirty="0">
                <a:latin typeface="+mn-ea"/>
                <a:ea typeface="+mn-ea"/>
              </a:rPr>
              <a:t>类</a:t>
            </a:r>
            <a:r>
              <a:rPr lang="zh-CN" altLang="en-US" sz="1500" dirty="0">
                <a:latin typeface="+mn-ea"/>
                <a:ea typeface="+mn-ea"/>
              </a:rPr>
              <a:t>（一等奖）</a:t>
            </a:r>
            <a:r>
              <a:rPr lang="zh-CN" altLang="zh-CN" sz="1500" b="1" dirty="0">
                <a:latin typeface="+mn-ea"/>
                <a:ea typeface="+mn-ea"/>
              </a:rPr>
              <a:t>项目</a:t>
            </a:r>
            <a:endParaRPr lang="en-US" altLang="zh-CN" sz="1500" b="1" dirty="0">
              <a:latin typeface="+mn-ea"/>
              <a:ea typeface="+mn-ea"/>
            </a:endParaRPr>
          </a:p>
        </p:txBody>
      </p:sp>
      <p:sp>
        <p:nvSpPr>
          <p:cNvPr id="132" name="矩形 131"/>
          <p:cNvSpPr/>
          <p:nvPr/>
        </p:nvSpPr>
        <p:spPr>
          <a:xfrm>
            <a:off x="0" y="1398966"/>
            <a:ext cx="12191999" cy="553998"/>
          </a:xfrm>
          <a:prstGeom prst="rect">
            <a:avLst/>
          </a:prstGeom>
        </p:spPr>
        <p:txBody>
          <a:bodyPr wrap="square">
            <a:spAutoFit/>
          </a:bodyPr>
          <a:lstStyle/>
          <a:p>
            <a:pPr algn="ctr"/>
            <a:r>
              <a:rPr lang="en-US" altLang="zh-CN" sz="3000">
                <a:solidFill>
                  <a:schemeClr val="bg1">
                    <a:lumMod val="85000"/>
                  </a:schemeClr>
                </a:solidFill>
                <a:latin typeface="+mn-ea"/>
                <a:ea typeface="+mn-ea"/>
              </a:rPr>
              <a:t>——  </a:t>
            </a:r>
            <a:r>
              <a:rPr lang="zh-CN" altLang="en-US" sz="3000">
                <a:latin typeface="+mn-ea"/>
                <a:ea typeface="+mn-ea"/>
              </a:rPr>
              <a:t>国家、省、市各级政府肯定</a:t>
            </a:r>
            <a:r>
              <a:rPr lang="zh-CN" altLang="en-US" sz="3000">
                <a:solidFill>
                  <a:schemeClr val="bg1">
                    <a:lumMod val="85000"/>
                  </a:schemeClr>
                </a:solidFill>
                <a:latin typeface="+mn-ea"/>
                <a:ea typeface="+mn-ea"/>
              </a:rPr>
              <a:t>  </a:t>
            </a:r>
            <a:r>
              <a:rPr lang="en-US" altLang="zh-CN" sz="3000">
                <a:solidFill>
                  <a:schemeClr val="bg1">
                    <a:lumMod val="85000"/>
                  </a:schemeClr>
                </a:solidFill>
                <a:latin typeface="+mn-ea"/>
                <a:ea typeface="+mn-ea"/>
              </a:rPr>
              <a:t>——</a:t>
            </a:r>
            <a:endParaRPr lang="zh-CN" altLang="en-US" sz="3000">
              <a:solidFill>
                <a:schemeClr val="bg1">
                  <a:lumMod val="85000"/>
                </a:schemeClr>
              </a:solidFill>
              <a:latin typeface="+mn-ea"/>
              <a:ea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28625" y="3787775"/>
            <a:ext cx="8554720" cy="533400"/>
          </a:xfrm>
        </p:spPr>
        <p:txBody>
          <a:bodyPr/>
          <a:lstStyle/>
          <a:p>
            <a:r>
              <a:rPr lang="zh-CN" altLang="en-US"/>
              <a:t>二、</a:t>
            </a:r>
            <a:r>
              <a:rPr lang="zh-CN" altLang="en-US" sz="3325" dirty="0">
                <a:sym typeface="+mn-ea"/>
              </a:rPr>
              <a:t>区域合作商服务介绍</a:t>
            </a:r>
            <a:endParaRPr lang="zh-CN" altLang="en-US" dirty="0"/>
          </a:p>
        </p:txBody>
      </p:sp>
      <p:sp>
        <p:nvSpPr>
          <p:cNvPr id="3" name="灯片编号占位符 2"/>
          <p:cNvSpPr>
            <a:spLocks noGrp="1"/>
          </p:cNvSpPr>
          <p:nvPr>
            <p:ph type="sldNum" sz="quarter" idx="10"/>
          </p:nvPr>
        </p:nvSpPr>
        <p:spPr/>
        <p:txBody>
          <a:bodyPr/>
          <a:lstStyle/>
          <a:p>
            <a:fld id="{47F928E9-BBD9-437C-8EA8-02F1A79F18A4}" type="slidenum">
              <a:rPr lang="zh-CN" altLang="en-US"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525" dirty="0">
                <a:solidFill>
                  <a:schemeClr val="tx1"/>
                </a:solidFill>
                <a:sym typeface="+mn-ea"/>
              </a:rPr>
              <a:t>匹配项目方式及秘书服务内容</a:t>
            </a:r>
            <a:r>
              <a:rPr lang="zh-CN" altLang="zh-CN" sz="1800" dirty="0">
                <a:solidFill>
                  <a:schemeClr val="tx1"/>
                </a:solidFill>
                <a:sym typeface="+mn-ea"/>
              </a:rPr>
              <a:t>（导图分析）</a:t>
            </a:r>
            <a:endParaRPr lang="zh-CN" altLang="zh-CN" sz="1800"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pic>
        <p:nvPicPr>
          <p:cNvPr id="4" name="图片 3" descr="合作模式导图"/>
          <p:cNvPicPr>
            <a:picLocks noChangeAspect="1"/>
          </p:cNvPicPr>
          <p:nvPr/>
        </p:nvPicPr>
        <p:blipFill>
          <a:blip r:embed="rId1"/>
          <a:stretch>
            <a:fillRect/>
          </a:stretch>
        </p:blipFill>
        <p:spPr>
          <a:xfrm>
            <a:off x="246380" y="1113155"/>
            <a:ext cx="11593195" cy="509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034" y="356169"/>
            <a:ext cx="7748400" cy="533400"/>
          </a:xfrm>
        </p:spPr>
        <p:txBody>
          <a:bodyPr/>
          <a:lstStyle/>
          <a:p>
            <a:r>
              <a:rPr lang="zh-CN" altLang="en-US" sz="2525" dirty="0">
                <a:solidFill>
                  <a:schemeClr val="tx1"/>
                </a:solidFill>
                <a:sym typeface="+mn-ea"/>
              </a:rPr>
              <a:t>对接项目流程</a:t>
            </a:r>
            <a:endParaRPr lang="zh-CN" altLang="en-US" sz="2525" dirty="0">
              <a:solidFill>
                <a:schemeClr val="tx1"/>
              </a:solidFill>
              <a:sym typeface="+mn-ea"/>
            </a:endParaRPr>
          </a:p>
        </p:txBody>
      </p:sp>
      <p:sp>
        <p:nvSpPr>
          <p:cNvPr id="3" name="灯片编号占位符 2"/>
          <p:cNvSpPr>
            <a:spLocks noGrp="1"/>
          </p:cNvSpPr>
          <p:nvPr>
            <p:ph type="sldNum" sz="quarter" idx="10"/>
          </p:nvPr>
        </p:nvSpPr>
        <p:spPr/>
        <p:txBody>
          <a:bodyPr/>
          <a:lstStyle/>
          <a:p>
            <a:fld id="{3C721B34-0A09-4CB5-829F-94CE806A1BB6}" type="slidenum">
              <a:rPr lang="zh-CN" altLang="en-US" smtClean="0"/>
            </a:fld>
            <a:endParaRPr lang="en-US" altLang="zh-CN"/>
          </a:p>
        </p:txBody>
      </p:sp>
      <p:sp>
        <p:nvSpPr>
          <p:cNvPr id="4" name="文本框 3"/>
          <p:cNvSpPr txBox="1"/>
          <p:nvPr/>
        </p:nvSpPr>
        <p:spPr>
          <a:xfrm>
            <a:off x="619760" y="1026160"/>
            <a:ext cx="9741535" cy="5169535"/>
          </a:xfrm>
          <a:prstGeom prst="rect">
            <a:avLst/>
          </a:prstGeom>
          <a:noFill/>
        </p:spPr>
        <p:txBody>
          <a:bodyPr wrap="none" rtlCol="0">
            <a:spAutoFit/>
          </a:bodyPr>
          <a:p>
            <a:pPr algn="l"/>
            <a:r>
              <a:rPr lang="zh-CN" altLang="en-US" sz="1500">
                <a:sym typeface="+mn-ea"/>
              </a:rPr>
              <a:t>一、全国项目，根据同城优先匹配原则对接项目。</a:t>
            </a:r>
            <a:endParaRPr lang="zh-CN" altLang="en-US" sz="1500"/>
          </a:p>
          <a:p>
            <a:pPr algn="l"/>
            <a:endParaRPr lang="zh-CN" altLang="en-US" sz="1500"/>
          </a:p>
          <a:p>
            <a:pPr algn="l"/>
            <a:r>
              <a:rPr lang="zh-CN" altLang="en-US" sz="1500">
                <a:sym typeface="+mn-ea"/>
              </a:rPr>
              <a:t>二、平台项目对接流程：</a:t>
            </a:r>
            <a:endParaRPr lang="zh-CN" altLang="en-US" sz="1500"/>
          </a:p>
          <a:p>
            <a:pPr algn="l"/>
            <a:r>
              <a:rPr lang="zh-CN" altLang="en-US" sz="1500">
                <a:sym typeface="+mn-ea"/>
              </a:rPr>
              <a:t>1、雇主发布任务需求</a:t>
            </a:r>
            <a:endParaRPr lang="zh-CN" altLang="en-US" sz="1500"/>
          </a:p>
          <a:p>
            <a:pPr algn="l"/>
            <a:r>
              <a:rPr lang="zh-CN" altLang="en-US" sz="1500">
                <a:sym typeface="+mn-ea"/>
              </a:rPr>
              <a:t>2、人工秘书进行审核，确认细节</a:t>
            </a:r>
            <a:endParaRPr lang="zh-CN" altLang="en-US" sz="1500"/>
          </a:p>
          <a:p>
            <a:pPr algn="l"/>
            <a:r>
              <a:rPr lang="zh-CN" altLang="en-US" sz="1500">
                <a:sym typeface="+mn-ea"/>
              </a:rPr>
              <a:t>3、审核通过，保证任务真实性</a:t>
            </a:r>
            <a:endParaRPr lang="zh-CN" altLang="en-US" sz="1500"/>
          </a:p>
          <a:p>
            <a:pPr algn="l"/>
            <a:r>
              <a:rPr lang="zh-CN" altLang="en-US" sz="1500">
                <a:sym typeface="+mn-ea"/>
              </a:rPr>
              <a:t>4、根据项目情况雇主同意下提付所做项目部分诚信保证金</a:t>
            </a:r>
            <a:endParaRPr lang="zh-CN" altLang="en-US" sz="1500"/>
          </a:p>
          <a:p>
            <a:pPr algn="l"/>
            <a:r>
              <a:rPr lang="zh-CN" altLang="en-US" sz="1500">
                <a:sym typeface="+mn-ea"/>
              </a:rPr>
              <a:t>5、项目推送给合作商</a:t>
            </a:r>
            <a:endParaRPr lang="zh-CN" altLang="en-US" sz="1500"/>
          </a:p>
          <a:p>
            <a:pPr algn="l"/>
            <a:r>
              <a:rPr lang="zh-CN" altLang="en-US" sz="1500">
                <a:sym typeface="+mn-ea"/>
              </a:rPr>
              <a:t>6、合作商对项目进行评估</a:t>
            </a:r>
            <a:endParaRPr lang="zh-CN" altLang="en-US" sz="1500"/>
          </a:p>
          <a:p>
            <a:pPr algn="l"/>
            <a:r>
              <a:rPr lang="zh-CN" altLang="en-US" sz="1500">
                <a:sym typeface="+mn-ea"/>
              </a:rPr>
              <a:t>7、评估完跟雇主联系，谈具体的项目细节与金额</a:t>
            </a:r>
            <a:endParaRPr lang="zh-CN" altLang="en-US" sz="1500"/>
          </a:p>
          <a:p>
            <a:pPr algn="l"/>
            <a:r>
              <a:rPr lang="zh-CN" altLang="en-US" sz="1500">
                <a:sym typeface="+mn-ea"/>
              </a:rPr>
              <a:t>8、顺利谈成双方就签订合同，如项目进程不顺利，人工秘书会介入再做二次对接，协助谈单。</a:t>
            </a:r>
            <a:endParaRPr lang="zh-CN" altLang="en-US" sz="1500"/>
          </a:p>
          <a:p>
            <a:pPr algn="l"/>
            <a:r>
              <a:rPr lang="zh-CN" altLang="en-US" sz="1500">
                <a:sym typeface="+mn-ea"/>
              </a:rPr>
              <a:t>9、双方签订完合同，雇主按照5-</a:t>
            </a:r>
            <a:r>
              <a:rPr lang="en-US" altLang="zh-CN" sz="1500">
                <a:sym typeface="+mn-ea"/>
              </a:rPr>
              <a:t>2</a:t>
            </a:r>
            <a:r>
              <a:rPr lang="zh-CN" altLang="en-US" sz="1500">
                <a:sym typeface="+mn-ea"/>
              </a:rPr>
              <a:t>-</a:t>
            </a:r>
            <a:r>
              <a:rPr lang="en-US" altLang="zh-CN" sz="1500">
                <a:sym typeface="+mn-ea"/>
              </a:rPr>
              <a:t>3</a:t>
            </a:r>
            <a:r>
              <a:rPr lang="zh-CN" altLang="en-US" sz="1500">
                <a:sym typeface="+mn-ea"/>
              </a:rPr>
              <a:t>或4-</a:t>
            </a:r>
            <a:r>
              <a:rPr lang="en-US" altLang="zh-CN" sz="1500">
                <a:sym typeface="+mn-ea"/>
              </a:rPr>
              <a:t>3</a:t>
            </a:r>
            <a:r>
              <a:rPr lang="zh-CN" altLang="en-US" sz="1500">
                <a:sym typeface="+mn-ea"/>
              </a:rPr>
              <a:t>-</a:t>
            </a:r>
            <a:r>
              <a:rPr lang="en-US" altLang="zh-CN" sz="1500">
                <a:sym typeface="+mn-ea"/>
              </a:rPr>
              <a:t>3</a:t>
            </a:r>
            <a:r>
              <a:rPr lang="zh-CN" altLang="en-US" sz="1500">
                <a:sym typeface="+mn-ea"/>
              </a:rPr>
              <a:t>的分期支付形式（大型项目3-3-3-1），或者定金尾款形式把款项分</a:t>
            </a:r>
            <a:endParaRPr lang="zh-CN" altLang="en-US" sz="1500"/>
          </a:p>
          <a:p>
            <a:pPr algn="l"/>
            <a:r>
              <a:rPr lang="zh-CN" altLang="en-US" sz="1500">
                <a:sym typeface="+mn-ea"/>
              </a:rPr>
              <a:t>期托管到平台，平台根据双方签订的合同支付方式给合作商支付款项。</a:t>
            </a:r>
            <a:endParaRPr lang="zh-CN" altLang="en-US" sz="1500"/>
          </a:p>
          <a:p>
            <a:pPr algn="l"/>
            <a:r>
              <a:rPr lang="zh-CN" altLang="en-US" sz="1500">
                <a:sym typeface="+mn-ea"/>
              </a:rPr>
              <a:t>10、合作商项目全部完成后，雇主确认验收，平台支付尾款，全程款项走一品平台，结款项目完毕。</a:t>
            </a:r>
            <a:endParaRPr lang="zh-CN" altLang="en-US" sz="1500"/>
          </a:p>
          <a:p>
            <a:pPr algn="l"/>
            <a:endParaRPr lang="zh-CN" altLang="en-US" sz="1500"/>
          </a:p>
          <a:p>
            <a:pPr algn="l"/>
            <a:r>
              <a:rPr lang="zh-CN" altLang="en-US" sz="1500">
                <a:sym typeface="+mn-ea"/>
              </a:rPr>
              <a:t>三、匹配项目秘书协助对接项目服务。若合作商有区域性、订单金额起步价、项目专业性、对接项</a:t>
            </a:r>
            <a:endParaRPr lang="zh-CN" altLang="en-US" sz="1500"/>
          </a:p>
          <a:p>
            <a:pPr algn="l"/>
            <a:r>
              <a:rPr lang="zh-CN" altLang="en-US" sz="1500">
                <a:sym typeface="+mn-ea"/>
              </a:rPr>
              <a:t>目的时间安排等情况都可以交由秘书来协助服务。</a:t>
            </a:r>
            <a:endParaRPr lang="zh-CN" altLang="en-US" sz="1500"/>
          </a:p>
          <a:p>
            <a:pPr algn="l"/>
            <a:endParaRPr lang="zh-CN" altLang="en-US" sz="1500"/>
          </a:p>
          <a:p>
            <a:pPr algn="l"/>
            <a:r>
              <a:rPr lang="zh-CN" altLang="en-US" sz="1500">
                <a:sym typeface="+mn-ea"/>
              </a:rPr>
              <a:t>四、为帮助新加入进来的合作商增加知名度，我们除了项目对接服务外，还会帮合作商在一品官网首</a:t>
            </a:r>
            <a:endParaRPr lang="zh-CN" altLang="en-US" sz="1500"/>
          </a:p>
          <a:p>
            <a:pPr algn="l"/>
            <a:r>
              <a:rPr lang="zh-CN" altLang="en-US" sz="1500">
                <a:sym typeface="+mn-ea"/>
              </a:rPr>
              <a:t>页做重点宣传推广，增加合作商的曝光率，打造品牌知名度。</a:t>
            </a:r>
            <a:endParaRPr lang="zh-CN" altLang="en-US" sz="1500"/>
          </a:p>
          <a:p>
            <a:pPr algn="l"/>
            <a:r>
              <a:rPr lang="zh-CN" altLang="en-US" sz="1500">
                <a:sym typeface="+mn-ea"/>
              </a:rPr>
              <a:t>总的来说，跟我们合作可以让您团队或公司进入一个高速发展的阶段。除了刷选匹配合适您的项目之外，</a:t>
            </a:r>
            <a:endParaRPr lang="zh-CN" altLang="en-US" sz="1500"/>
          </a:p>
          <a:p>
            <a:pPr algn="l"/>
            <a:r>
              <a:rPr lang="zh-CN" altLang="en-US" sz="1500">
                <a:sym typeface="+mn-ea"/>
              </a:rPr>
              <a:t>还可以帮您宣传推广，增加知名度。双管齐下。</a:t>
            </a:r>
            <a:endParaRPr lang="zh-CN" altLang="en-US" sz="150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一品威客品红">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6699"/>
        </a:dk2>
        <a:lt2>
          <a:srgbClr val="808080"/>
        </a:lt2>
        <a:accent1>
          <a:srgbClr val="BBE0E3"/>
        </a:accent1>
        <a:accent2>
          <a:srgbClr val="33CCCC"/>
        </a:accent2>
        <a:accent3>
          <a:srgbClr val="FFFFFF"/>
        </a:accent3>
        <a:accent4>
          <a:srgbClr val="000000"/>
        </a:accent4>
        <a:accent5>
          <a:srgbClr val="DAEDEF"/>
        </a:accent5>
        <a:accent6>
          <a:srgbClr val="2DB9B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60033"/>
        </a:dk2>
        <a:lt2>
          <a:srgbClr val="ADA07F"/>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3399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3399"/>
        </a:dk2>
        <a:lt2>
          <a:srgbClr val="C0C0C0"/>
        </a:lt2>
        <a:accent1>
          <a:srgbClr val="B9DC72"/>
        </a:accent1>
        <a:accent2>
          <a:srgbClr val="75A7F1"/>
        </a:accent2>
        <a:accent3>
          <a:srgbClr val="FFFFFF"/>
        </a:accent3>
        <a:accent4>
          <a:srgbClr val="000000"/>
        </a:accent4>
        <a:accent5>
          <a:srgbClr val="D9EBBC"/>
        </a:accent5>
        <a:accent6>
          <a:srgbClr val="6997DA"/>
        </a:accent6>
        <a:hlink>
          <a:srgbClr val="00BEBA"/>
        </a:hlink>
        <a:folHlink>
          <a:srgbClr val="DBB3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4897</Words>
  <Application>WPS 演示</Application>
  <PresentationFormat>宽屏</PresentationFormat>
  <Paragraphs>277</Paragraphs>
  <Slides>22</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Verdana</vt:lpstr>
      <vt:lpstr>微软雅黑</vt:lpstr>
      <vt:lpstr>黑体</vt:lpstr>
      <vt:lpstr>Lato Regular</vt:lpstr>
      <vt:lpstr>Calibri</vt:lpstr>
      <vt:lpstr>Lato</vt:lpstr>
      <vt:lpstr>Source Sans Pro</vt:lpstr>
      <vt:lpstr>Arial Unicode MS</vt:lpstr>
      <vt:lpstr>Calibri</vt:lpstr>
      <vt:lpstr>Times New Roman</vt:lpstr>
      <vt:lpstr>Segoe Print</vt:lpstr>
      <vt:lpstr>一品威客品红</vt:lpstr>
      <vt:lpstr>PowerPoint 演示文稿</vt:lpstr>
      <vt:lpstr>一、公司介绍</vt:lpstr>
      <vt:lpstr>PowerPoint 演示文稿</vt:lpstr>
      <vt:lpstr>公司规模</vt:lpstr>
      <vt:lpstr>发展历程</vt:lpstr>
      <vt:lpstr>发展历程</vt:lpstr>
      <vt:lpstr>二、区域合作商服务介绍</vt:lpstr>
      <vt:lpstr>匹配项目方式及秘书服务内容（导图分析）</vt:lpstr>
      <vt:lpstr>对接项目流程</vt:lpstr>
      <vt:lpstr>派单模式其一系统匹配项目模式</vt:lpstr>
      <vt:lpstr>派单模式其二人工秘书匹配项目模式</vt:lpstr>
      <vt:lpstr>一品威客首创直接雇佣模式</vt:lpstr>
      <vt:lpstr>任务部门、秘书长期维护的合作雇主</vt:lpstr>
      <vt:lpstr>任务部门、秘书长期维护的合作雇主</vt:lpstr>
      <vt:lpstr>三、合作商版本介绍</vt:lpstr>
      <vt:lpstr>39800（皇冠版合作商）</vt:lpstr>
      <vt:lpstr>59800（金尊皇冠版合作商）</vt:lpstr>
      <vt:lpstr>99800（一品威客战略合作人）</vt:lpstr>
      <vt:lpstr>199800（一品威客战略合伙人）</vt:lpstr>
      <vt:lpstr>299800（至尊旗舰版合作商）</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一品威客、曾伟祥</cp:lastModifiedBy>
  <cp:revision>3691</cp:revision>
  <cp:lastPrinted>2016-07-20T11:02:00Z</cp:lastPrinted>
  <dcterms:created xsi:type="dcterms:W3CDTF">2005-03-05T08:45:00Z</dcterms:created>
  <dcterms:modified xsi:type="dcterms:W3CDTF">2019-01-28T03:52:51Z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