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1" r:id="rId6"/>
    <p:sldId id="271" r:id="rId7"/>
    <p:sldId id="269" r:id="rId8"/>
    <p:sldId id="289" r:id="rId9"/>
    <p:sldId id="266" r:id="rId10"/>
    <p:sldId id="285" r:id="rId11"/>
    <p:sldId id="288" r:id="rId12"/>
    <p:sldId id="284" r:id="rId13"/>
    <p:sldId id="286" r:id="rId14"/>
    <p:sldId id="273" r:id="rId15"/>
    <p:sldId id="272" r:id="rId16"/>
    <p:sldId id="275" r:id="rId17"/>
    <p:sldId id="276" r:id="rId18"/>
    <p:sldId id="264" r:id="rId19"/>
    <p:sldId id="279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6" autoAdjust="0"/>
    <p:restoredTop sz="80039" autoAdjust="0"/>
  </p:normalViewPr>
  <p:slideViewPr>
    <p:cSldViewPr snapToGrid="0">
      <p:cViewPr varScale="1">
        <p:scale>
          <a:sx n="68" d="100"/>
          <a:sy n="68" d="100"/>
        </p:scale>
        <p:origin x="80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EA909-8C7F-4E4A-81EE-233434A9700F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B5B8-2930-485B-82C6-66BCDCC42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"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 Tract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an area roughly equivalent to a neighborhood established by the Bureau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Census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analyzing populations. They generally encompass a population between 2,500 to 8,000 people.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98 Neighborhoods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506 grocery stores in Chicago – 2019 </a:t>
            </a:r>
          </a:p>
          <a:p>
            <a:r>
              <a:rPr lang="en-US" dirty="0"/>
              <a:t>Of the 801 census tracts, 451 or 56% are food deserts based on the definition of this project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Census tracts – 801 </a:t>
            </a:r>
          </a:p>
          <a:p>
            <a:r>
              <a:rPr lang="en-US" dirty="0"/>
              <a:t>Food Deserts – 691 </a:t>
            </a:r>
          </a:p>
          <a:p>
            <a:r>
              <a:rPr lang="en-US" dirty="0"/>
              <a:t>Neighborhoods – 98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related crime = burglary or theft from a Bar or Tavern, Convenience Store, Grocery Store, or Restaurant</a:t>
            </a:r>
          </a:p>
          <a:p>
            <a:endParaRPr lang="en-US" dirty="0"/>
          </a:p>
          <a:p>
            <a:r>
              <a:rPr lang="en-US" dirty="0"/>
              <a:t>Burglary = 558  (Bar - 43, Convenience - 57, Grocery - 52, Restaurant - 406)</a:t>
            </a:r>
          </a:p>
          <a:p>
            <a:r>
              <a:rPr lang="en-US" dirty="0"/>
              <a:t>Theft = 7101 (Bar - 892, Convenience - 904, Grocery - 220, Restaurant - 3102)</a:t>
            </a:r>
          </a:p>
          <a:p>
            <a:endParaRPr lang="en-US" dirty="0"/>
          </a:p>
          <a:p>
            <a:r>
              <a:rPr lang="en-US" dirty="0"/>
              <a:t>Bar = 935 (Burglary – 43, Theft – 892)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Convenience = 961 (Burglary – 57, Theft – 904)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Grocery = 2255 (Burglary – 52, Theft – 2203)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Restaurant = 3508 (Burglary – 406, Theft – 3102)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4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 Cart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 Capital is a social enterprise that runs a produce cart program that employs difficult to employ people who manage and operate a cart on a public sidewalk or private plaza across the city. The City of Chicago legalized this business model in 2012 with the requirement that half be set up in low-food access areas. Each cart carries a full line of fresh locally grown produce on an 8 feet by 6 foot stand generally between early morning and early evening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B5B8-2930-485B-82C6-66BCDCC422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ityofchicago.org/Health-Human-Services/Public-Health-Statistics-Selected-public-health-in/iqnk-2tcu" TargetMode="External"/><Relationship Id="rId5" Type="http://schemas.openxmlformats.org/officeDocument/2006/relationships/hyperlink" Target="https://data.cityofchicago.org/Public-Safety/Crimes-2018/3i3m-jwuy" TargetMode="External"/><Relationship Id="rId4" Type="http://schemas.openxmlformats.org/officeDocument/2006/relationships/hyperlink" Target="https://data.cityofchicago.org/Community-Economic-Development/Grocery-Stores-2013/53t8-wyr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amber-waves/2011/december/data-feature-mapping-food-deserts-in-the-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2.census.gov/geo/pdfs/education/CensusTract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profile/geo/chicago-i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E761-85E3-459E-ACAF-1F80ABC73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935193" cy="2618554"/>
          </a:xfrm>
        </p:spPr>
        <p:txBody>
          <a:bodyPr/>
          <a:lstStyle/>
          <a:p>
            <a:r>
              <a:rPr lang="en-US" dirty="0"/>
              <a:t>Chicago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B8B1-7E15-4785-B5F3-AC19FABD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673358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Aditya </a:t>
            </a:r>
            <a:r>
              <a:rPr lang="en-US" dirty="0" err="1"/>
              <a:t>Yellajosyula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Mark </a:t>
            </a:r>
            <a:r>
              <a:rPr lang="en-US" dirty="0" err="1"/>
              <a:t>DiSomma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Michelle Ibanez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GWU Data Analytics Bootcamp – Project 1</a:t>
            </a:r>
          </a:p>
          <a:p>
            <a:pPr>
              <a:spcBef>
                <a:spcPts val="0"/>
              </a:spcBef>
            </a:pPr>
            <a:r>
              <a:rPr lang="en-US" dirty="0"/>
              <a:t>July 27, 2019</a:t>
            </a:r>
          </a:p>
        </p:txBody>
      </p:sp>
    </p:spTree>
    <p:extLst>
      <p:ext uri="{BB962C8B-B14F-4D97-AF65-F5344CB8AC3E}">
        <p14:creationId xmlns:p14="http://schemas.microsoft.com/office/powerpoint/2010/main" val="13858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B05C-09CC-464F-B413-E930296BE2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9090" y="1769270"/>
            <a:ext cx="5490200" cy="41176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25411-0DBE-4688-BDD7-48D98395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DFF8C-593D-4ABF-8BAA-6C580881886B}"/>
              </a:ext>
            </a:extLst>
          </p:cNvPr>
          <p:cNvSpPr txBox="1"/>
          <p:nvPr/>
        </p:nvSpPr>
        <p:spPr>
          <a:xfrm>
            <a:off x="2359378" y="247008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69106-9A52-49EC-80BB-94643487831C}"/>
              </a:ext>
            </a:extLst>
          </p:cNvPr>
          <p:cNvSpPr txBox="1"/>
          <p:nvPr/>
        </p:nvSpPr>
        <p:spPr>
          <a:xfrm>
            <a:off x="3474036" y="376488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451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CDC60-B7B2-4520-A77A-A7D4F139D23F}"/>
              </a:ext>
            </a:extLst>
          </p:cNvPr>
          <p:cNvSpPr txBox="1"/>
          <p:nvPr/>
        </p:nvSpPr>
        <p:spPr>
          <a:xfrm>
            <a:off x="4792134" y="3569976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506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5D77095-F295-48D9-AAA6-D12AA1797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74656" y="1769270"/>
            <a:ext cx="4117650" cy="4117650"/>
          </a:xfrm>
        </p:spPr>
      </p:pic>
    </p:spTree>
    <p:extLst>
      <p:ext uri="{BB962C8B-B14F-4D97-AF65-F5344CB8AC3E}">
        <p14:creationId xmlns:p14="http://schemas.microsoft.com/office/powerpoint/2010/main" val="370315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AF4-E46F-4980-9A51-2F2FA468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 – </a:t>
            </a:r>
            <a:br>
              <a:rPr lang="en-US" dirty="0"/>
            </a:br>
            <a:r>
              <a:rPr lang="en-US" dirty="0"/>
              <a:t>Grocery Stores</a:t>
            </a:r>
          </a:p>
        </p:txBody>
      </p:sp>
      <p:pic>
        <p:nvPicPr>
          <p:cNvPr id="29" name="Picture 28" descr="A close up of a map&#10;&#10;Description automatically generated">
            <a:extLst>
              <a:ext uri="{FF2B5EF4-FFF2-40B4-BE49-F238E27FC236}">
                <a16:creationId xmlns:a16="http://schemas.microsoft.com/office/drawing/2014/main" id="{AD235BAF-43CE-4C04-A53C-FFC2E4DB4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4" t="11853" r="11646" b="17037"/>
          <a:stretch/>
        </p:blipFill>
        <p:spPr>
          <a:xfrm>
            <a:off x="5130396" y="885590"/>
            <a:ext cx="5263444" cy="5086819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93F21E88-B371-4A88-B058-A4BDE2C35B33}"/>
              </a:ext>
            </a:extLst>
          </p:cNvPr>
          <p:cNvSpPr/>
          <p:nvPr/>
        </p:nvSpPr>
        <p:spPr>
          <a:xfrm>
            <a:off x="6479822" y="1862667"/>
            <a:ext cx="575734" cy="361244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515ED5-3E43-4651-B21F-AB9FB35DD906}"/>
              </a:ext>
            </a:extLst>
          </p:cNvPr>
          <p:cNvSpPr/>
          <p:nvPr/>
        </p:nvSpPr>
        <p:spPr>
          <a:xfrm>
            <a:off x="7625644" y="4363156"/>
            <a:ext cx="660399" cy="389466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CA359D-1357-42E4-89DC-C197F0DFA31F}"/>
              </a:ext>
            </a:extLst>
          </p:cNvPr>
          <p:cNvSpPr/>
          <p:nvPr/>
        </p:nvSpPr>
        <p:spPr>
          <a:xfrm>
            <a:off x="6767689" y="3979334"/>
            <a:ext cx="575734" cy="361244"/>
          </a:xfrm>
          <a:prstGeom prst="ellipse">
            <a:avLst/>
          </a:prstGeom>
          <a:solidFill>
            <a:srgbClr val="FFFF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7B77-C0A8-4B55-9430-4FA365B5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 – Geo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2BC51-DF60-49C6-A29A-BCFA148E9C0D}"/>
              </a:ext>
            </a:extLst>
          </p:cNvPr>
          <p:cNvSpPr txBox="1"/>
          <p:nvPr/>
        </p:nvSpPr>
        <p:spPr>
          <a:xfrm>
            <a:off x="1828800" y="1555423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Food Deserts – Census 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CA2F2-799B-4428-9000-C573AA7D9AA6}"/>
              </a:ext>
            </a:extLst>
          </p:cNvPr>
          <p:cNvSpPr txBox="1"/>
          <p:nvPr/>
        </p:nvSpPr>
        <p:spPr>
          <a:xfrm>
            <a:off x="7212970" y="1555423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Neighborhoods Overlay</a:t>
            </a:r>
          </a:p>
        </p:txBody>
      </p:sp>
      <p:pic>
        <p:nvPicPr>
          <p:cNvPr id="16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374EB626-8C12-435E-AC83-EA375D5D4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3770" t="10832" r="8436" b="16316"/>
          <a:stretch/>
        </p:blipFill>
        <p:spPr>
          <a:xfrm>
            <a:off x="1263496" y="1951261"/>
            <a:ext cx="4381952" cy="4103630"/>
          </a:xfrm>
        </p:spPr>
      </p:pic>
      <p:pic>
        <p:nvPicPr>
          <p:cNvPr id="20" name="Content Placeholder 19" descr="A close up of a map&#10;&#10;Description automatically generated">
            <a:extLst>
              <a:ext uri="{FF2B5EF4-FFF2-40B4-BE49-F238E27FC236}">
                <a16:creationId xmlns:a16="http://schemas.microsoft.com/office/drawing/2014/main" id="{17ED5B4D-1D58-415B-B968-E42A091DC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3331" t="10659" r="8706" b="15661"/>
          <a:stretch/>
        </p:blipFill>
        <p:spPr>
          <a:xfrm>
            <a:off x="6713864" y="1924755"/>
            <a:ext cx="4347084" cy="4108267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91C26A-4DBF-4F74-8EEF-B58B81AA7A5D}"/>
              </a:ext>
            </a:extLst>
          </p:cNvPr>
          <p:cNvGrpSpPr/>
          <p:nvPr/>
        </p:nvGrpSpPr>
        <p:grpSpPr>
          <a:xfrm>
            <a:off x="9486629" y="3978888"/>
            <a:ext cx="544830" cy="632582"/>
            <a:chOff x="8100060" y="3609556"/>
            <a:chExt cx="544830" cy="63258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92BD72-6CA9-4C68-98CB-8F70F7539791}"/>
                </a:ext>
              </a:extLst>
            </p:cNvPr>
            <p:cNvSpPr/>
            <p:nvPr/>
          </p:nvSpPr>
          <p:spPr>
            <a:xfrm>
              <a:off x="8393430" y="3832860"/>
              <a:ext cx="251460" cy="213678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C89B03B-B538-42F0-B5EE-92FFF226C862}"/>
                </a:ext>
              </a:extLst>
            </p:cNvPr>
            <p:cNvSpPr/>
            <p:nvPr/>
          </p:nvSpPr>
          <p:spPr>
            <a:xfrm>
              <a:off x="8100060" y="3609556"/>
              <a:ext cx="251460" cy="213678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8B53A0-5728-45F0-BE76-3B1DE9B2B10C}"/>
                </a:ext>
              </a:extLst>
            </p:cNvPr>
            <p:cNvSpPr/>
            <p:nvPr/>
          </p:nvSpPr>
          <p:spPr>
            <a:xfrm>
              <a:off x="8393430" y="3619182"/>
              <a:ext cx="251460" cy="213678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3516AEA-097C-4B61-B1BB-F91F23CF4BC3}"/>
                </a:ext>
              </a:extLst>
            </p:cNvPr>
            <p:cNvSpPr/>
            <p:nvPr/>
          </p:nvSpPr>
          <p:spPr>
            <a:xfrm>
              <a:off x="8389946" y="4028460"/>
              <a:ext cx="251460" cy="213678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56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480C-5547-4BD4-B568-B7D230EA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Related Crime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8989FE-8272-4A0E-A3B5-7D9BDEA318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8514" y="1659466"/>
            <a:ext cx="5710018" cy="4282513"/>
          </a:xfrm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47F0A8E-01FA-43B3-B0D1-E00587B172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3579" t="10430" r="8301" b="15949"/>
          <a:stretch/>
        </p:blipFill>
        <p:spPr>
          <a:xfrm>
            <a:off x="7046259" y="1621924"/>
            <a:ext cx="4539473" cy="4278039"/>
          </a:xfrm>
        </p:spPr>
      </p:pic>
    </p:spTree>
    <p:extLst>
      <p:ext uri="{BB962C8B-B14F-4D97-AF65-F5344CB8AC3E}">
        <p14:creationId xmlns:p14="http://schemas.microsoft.com/office/powerpoint/2010/main" val="128725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8DB3A91-B9E8-4451-ACED-02639863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599FD-AAA9-4340-8D87-A1AE8F17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Income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09CDF6-6F9E-4FAC-8C55-48F8E7F58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l="13769" t="10598" r="7064" b="10580"/>
          <a:stretch/>
        </p:blipFill>
        <p:spPr>
          <a:xfrm>
            <a:off x="6716892" y="1437523"/>
            <a:ext cx="4543788" cy="4523997"/>
          </a:xfrm>
        </p:spPr>
      </p:pic>
      <p:pic>
        <p:nvPicPr>
          <p:cNvPr id="24" name="Content Placeholder 15" descr="A close up of a map&#10;&#10;Description automatically generated">
            <a:extLst>
              <a:ext uri="{FF2B5EF4-FFF2-40B4-BE49-F238E27FC236}">
                <a16:creationId xmlns:a16="http://schemas.microsoft.com/office/drawing/2014/main" id="{218034AD-0886-4114-A901-0DF91CDBE8F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770" t="10832" r="8436" b="16316"/>
          <a:stretch/>
        </p:blipFill>
        <p:spPr>
          <a:xfrm>
            <a:off x="1263496" y="1437523"/>
            <a:ext cx="4832504" cy="45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6">
            <a:extLst>
              <a:ext uri="{FF2B5EF4-FFF2-40B4-BE49-F238E27FC236}">
                <a16:creationId xmlns:a16="http://schemas.microsoft.com/office/drawing/2014/main" id="{53B8F125-39FC-4963-B7E2-77FBC60F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52" name="Rectangle 18">
            <a:extLst>
              <a:ext uri="{FF2B5EF4-FFF2-40B4-BE49-F238E27FC236}">
                <a16:creationId xmlns:a16="http://schemas.microsoft.com/office/drawing/2014/main" id="{748E05D7-7995-4AD1-90D4-2A6942DD9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20">
            <a:extLst>
              <a:ext uri="{FF2B5EF4-FFF2-40B4-BE49-F238E27FC236}">
                <a16:creationId xmlns:a16="http://schemas.microsoft.com/office/drawing/2014/main" id="{4ED7E8BF-CE27-4F62-866E-742A4EB70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2">
            <a:extLst>
              <a:ext uri="{FF2B5EF4-FFF2-40B4-BE49-F238E27FC236}">
                <a16:creationId xmlns:a16="http://schemas.microsoft.com/office/drawing/2014/main" id="{09B15A9B-18CC-4042-884D-15C951F41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55" name="Rectangle 24">
            <a:extLst>
              <a:ext uri="{FF2B5EF4-FFF2-40B4-BE49-F238E27FC236}">
                <a16:creationId xmlns:a16="http://schemas.microsoft.com/office/drawing/2014/main" id="{5F8F923B-B5A6-4170-BA0D-0E57A9FF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9047243B-A73C-4756-8D38-FC7A1D2E5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CDB50-28D7-4692-AAD1-BC0129C8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Demographics</a:t>
            </a:r>
          </a:p>
        </p:txBody>
      </p:sp>
      <p:pic>
        <p:nvPicPr>
          <p:cNvPr id="57" name="Picture 28">
            <a:extLst>
              <a:ext uri="{FF2B5EF4-FFF2-40B4-BE49-F238E27FC236}">
                <a16:creationId xmlns:a16="http://schemas.microsoft.com/office/drawing/2014/main" id="{4E775BFA-108B-4386-9416-B47022A0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639341CD-FA16-4DB8-AE13-9E96F55AEE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7" t="10258" r="11028" b="9676"/>
          <a:stretch/>
        </p:blipFill>
        <p:spPr>
          <a:xfrm>
            <a:off x="4793040" y="333537"/>
            <a:ext cx="2622955" cy="2775911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EFD6C3-F376-4FE0-8F56-3CEFC40A32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6" t="10258" r="8029" b="9223"/>
          <a:stretch/>
        </p:blipFill>
        <p:spPr>
          <a:xfrm>
            <a:off x="8553653" y="411942"/>
            <a:ext cx="2746909" cy="269750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1EF7432-F528-486D-B587-B75844B77C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252" t="10926" r="11028" b="8903"/>
          <a:stretch/>
        </p:blipFill>
        <p:spPr>
          <a:xfrm>
            <a:off x="4792102" y="3306551"/>
            <a:ext cx="2621761" cy="2775911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44C86CD-D7E5-4AB2-9369-E7B40E340B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89" t="9890" r="8552" b="7790"/>
          <a:stretch/>
        </p:blipFill>
        <p:spPr>
          <a:xfrm>
            <a:off x="8553653" y="3306551"/>
            <a:ext cx="2746909" cy="2775910"/>
          </a:xfrm>
          <a:prstGeom prst="rect">
            <a:avLst/>
          </a:prstGeom>
        </p:spPr>
      </p:pic>
      <p:pic>
        <p:nvPicPr>
          <p:cNvPr id="58" name="Picture 30">
            <a:extLst>
              <a:ext uri="{FF2B5EF4-FFF2-40B4-BE49-F238E27FC236}">
                <a16:creationId xmlns:a16="http://schemas.microsoft.com/office/drawing/2014/main" id="{43FA32AB-7420-44F4-8D6A-CF94DD4B1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C2624F5D-2874-43A3-B54E-4A6D19609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2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A25-4E58-415E-9EBF-48DB40BEA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19723"/>
            <a:ext cx="8637073" cy="2618554"/>
          </a:xfrm>
        </p:spPr>
        <p:txBody>
          <a:bodyPr anchor="ctr"/>
          <a:lstStyle/>
          <a:p>
            <a:pPr algn="ctr"/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63351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7940-0870-4E55-84C0-02433983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21B7-FF53-421B-B5E7-9DFA5087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 food deserts exist in Chicago?</a:t>
            </a:r>
          </a:p>
          <a:p>
            <a:pPr lvl="1"/>
            <a:r>
              <a:rPr lang="en-US" dirty="0"/>
              <a:t>Yes, per the definition used for this project</a:t>
            </a:r>
          </a:p>
          <a:p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In 56% of the census tracts in Chicago</a:t>
            </a:r>
          </a:p>
          <a:p>
            <a:r>
              <a:rPr lang="en-US" dirty="0"/>
              <a:t>Is there a higher rate of food related crimes in Chicago food deserts?</a:t>
            </a:r>
          </a:p>
          <a:p>
            <a:pPr lvl="1"/>
            <a:r>
              <a:rPr lang="en-US" dirty="0"/>
              <a:t>No, it does not appear to have an association </a:t>
            </a:r>
          </a:p>
          <a:p>
            <a:r>
              <a:rPr lang="en-US" dirty="0"/>
              <a:t>Are there external indicators that connect to prevalence of food deserts (income, demographics)?</a:t>
            </a:r>
          </a:p>
          <a:p>
            <a:pPr lvl="1"/>
            <a:r>
              <a:rPr lang="en-US" dirty="0"/>
              <a:t>No, based on our definition we did not observe this.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6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3EC8-1C61-4693-90D3-C2491720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AD5A-23A6-4B78-8254-EEF99142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definition due to time constraints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Level of analysis </a:t>
            </a:r>
          </a:p>
        </p:txBody>
      </p:sp>
    </p:spTree>
    <p:extLst>
      <p:ext uri="{BB962C8B-B14F-4D97-AF65-F5344CB8AC3E}">
        <p14:creationId xmlns:p14="http://schemas.microsoft.com/office/powerpoint/2010/main" val="419041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67A3-1EE7-4482-8DDC-88F4DAE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5666-342D-4B81-9486-0991DDD4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more sophisticated definition of food deserts – consider additional factors, proximity measures, use more statistical measures</a:t>
            </a:r>
          </a:p>
          <a:p>
            <a:r>
              <a:rPr lang="en-US" dirty="0"/>
              <a:t>Leverage Google Places API to identify Farmers’ Markets</a:t>
            </a:r>
          </a:p>
          <a:p>
            <a:r>
              <a:rPr lang="en-US" dirty="0"/>
              <a:t>Map Produce Cart Locations</a:t>
            </a:r>
          </a:p>
          <a:p>
            <a:r>
              <a:rPr lang="en-US" dirty="0"/>
              <a:t>Map Fast Food Establishments</a:t>
            </a:r>
          </a:p>
        </p:txBody>
      </p:sp>
    </p:spTree>
    <p:extLst>
      <p:ext uri="{BB962C8B-B14F-4D97-AF65-F5344CB8AC3E}">
        <p14:creationId xmlns:p14="http://schemas.microsoft.com/office/powerpoint/2010/main" val="35334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A656-3FC3-4FF7-ADE5-E2D2A31E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14F9-7DA5-46EA-BA58-2894CB3A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 &amp; Summary</a:t>
            </a:r>
          </a:p>
          <a:p>
            <a:r>
              <a:rPr lang="en-US" dirty="0"/>
              <a:t>Questions &amp; Data</a:t>
            </a:r>
          </a:p>
          <a:p>
            <a:r>
              <a:rPr lang="en-US" dirty="0"/>
              <a:t>Data Cleanup &amp; Exploration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Post Mortem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A9BD5-8EC4-4EE6-AA19-F4C8BE56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78" y="1196623"/>
            <a:ext cx="3891844" cy="38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2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F80-135E-49C6-980F-F417293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Source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1A62-3CDE-4740-8835-B81D1187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28864"/>
            <a:ext cx="9603275" cy="39432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Census Tract Data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Chicago Neighborhoods</a:t>
            </a:r>
          </a:p>
          <a:p>
            <a:pPr lvl="1"/>
            <a:r>
              <a:rPr lang="en-US" dirty="0">
                <a:hlinkClick r:id="rId3"/>
              </a:rPr>
              <a:t>https://data.cityofchicago.org/ </a:t>
            </a:r>
            <a:endParaRPr lang="en-US" dirty="0"/>
          </a:p>
          <a:p>
            <a:r>
              <a:rPr lang="en-US" dirty="0"/>
              <a:t>Chicago Grocery Stores</a:t>
            </a:r>
          </a:p>
          <a:p>
            <a:pPr lvl="1"/>
            <a:r>
              <a:rPr lang="en-US" dirty="0">
                <a:hlinkClick r:id="rId4"/>
              </a:rPr>
              <a:t>https://data.cityofchicago.org/Community-Economic-Development/Grocery-Stores-2013/53t8-wyrc</a:t>
            </a:r>
            <a:endParaRPr lang="en-US" dirty="0"/>
          </a:p>
          <a:p>
            <a:r>
              <a:rPr lang="en-US" dirty="0"/>
              <a:t>Chicago Crime Data</a:t>
            </a:r>
          </a:p>
          <a:p>
            <a:pPr lvl="1"/>
            <a:r>
              <a:rPr lang="en-US" u="sng" dirty="0">
                <a:hlinkClick r:id="rId5"/>
              </a:rPr>
              <a:t>https://data.cityofchicago.org/Public-Safety/Crimes-2018/3i3m-jwuy</a:t>
            </a:r>
            <a:r>
              <a:rPr lang="en-US" dirty="0"/>
              <a:t> </a:t>
            </a:r>
          </a:p>
          <a:p>
            <a:r>
              <a:rPr lang="en-US" dirty="0"/>
              <a:t>Chicago Public Health Indicators by Community</a:t>
            </a:r>
          </a:p>
          <a:p>
            <a:pPr lvl="1"/>
            <a:r>
              <a:rPr lang="en-US" u="sng" dirty="0">
                <a:hlinkClick r:id="rId6"/>
              </a:rPr>
              <a:t>https://data.cityofchicago.org/Health-Human-Services/Public-Health-Statistics-Selected-public-health-in/iqnk-2tcu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9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587-4C69-4280-ACBF-D04392D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Deserts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0956-ED1F-4150-951A-66D432F8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“</a:t>
            </a:r>
            <a:r>
              <a:rPr lang="en-US" dirty="0"/>
              <a:t>Food deserts are defined as parts of the country vapid of fresh fruit, vegetables, and other healthful whole foods, usually found in impoverished areas. This is largely due to a </a:t>
            </a:r>
            <a:r>
              <a:rPr lang="en-US" b="1" dirty="0"/>
              <a:t>lack of grocery stores</a:t>
            </a:r>
            <a:r>
              <a:rPr lang="en-US" dirty="0"/>
              <a:t>, </a:t>
            </a:r>
            <a:r>
              <a:rPr lang="en-US" b="1" dirty="0"/>
              <a:t>farmers</a:t>
            </a:r>
            <a:r>
              <a:rPr lang="de-DE" b="1" dirty="0"/>
              <a:t>’ </a:t>
            </a:r>
            <a:r>
              <a:rPr lang="en-US" b="1" dirty="0"/>
              <a:t>markets</a:t>
            </a:r>
            <a:r>
              <a:rPr lang="en-US" dirty="0"/>
              <a:t>, and </a:t>
            </a:r>
            <a:r>
              <a:rPr lang="en-US" b="1" dirty="0"/>
              <a:t>healthy food providers</a:t>
            </a:r>
            <a:r>
              <a:rPr lang="en-US" dirty="0"/>
              <a:t>.” (USDA, 2019)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Food deserts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Census tracts with NO grocery stores </a:t>
            </a:r>
          </a:p>
          <a:p>
            <a:pPr lvl="1"/>
            <a:r>
              <a:rPr lang="en-US" dirty="0"/>
              <a:t>The "</a:t>
            </a:r>
            <a:r>
              <a:rPr lang="en-US" b="1" dirty="0"/>
              <a:t>Census Tract</a:t>
            </a:r>
            <a:r>
              <a:rPr lang="en-US" dirty="0"/>
              <a:t>" is an area roughly equivalent to a neighborhood established by the Bureau of </a:t>
            </a:r>
            <a:r>
              <a:rPr lang="en-US" b="1" dirty="0"/>
              <a:t>Census</a:t>
            </a:r>
            <a:r>
              <a:rPr lang="en-US" dirty="0"/>
              <a:t> for analyzing populations. They generally encompass a population between 1,200 to 8,000 people. (Census.gov, 2019)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Chicago is the fourth largest food desert in the U.S.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1047-BEFF-4611-806A-B6712B2E17E6}"/>
              </a:ext>
            </a:extLst>
          </p:cNvPr>
          <p:cNvSpPr txBox="1"/>
          <p:nvPr/>
        </p:nvSpPr>
        <p:spPr>
          <a:xfrm>
            <a:off x="1130270" y="5701474"/>
            <a:ext cx="8807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USDA ERS - </a:t>
            </a:r>
            <a:r>
              <a:rPr lang="en-US" sz="1200" dirty="0">
                <a:hlinkClick r:id="rId3"/>
              </a:rPr>
              <a:t>https://www.ers.usda.gov/amber-waves/2011/december/data-feature-mapping-food-deserts-in-the-us/</a:t>
            </a:r>
            <a:endParaRPr lang="en-US" sz="1200" dirty="0"/>
          </a:p>
          <a:p>
            <a:r>
              <a:rPr lang="en-US" sz="1200" dirty="0"/>
              <a:t>Census - </a:t>
            </a:r>
            <a:r>
              <a:rPr lang="en-US" sz="1200" dirty="0">
                <a:hlinkClick r:id="rId4"/>
              </a:rPr>
              <a:t>https://www2.census.gov/geo/pdfs/education/CensusTracts.pdf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11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73B6-0986-4E38-8B3C-A4A99668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95DC-85C2-4FDF-A364-1D62EA43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of 2.72M </a:t>
            </a:r>
          </a:p>
          <a:p>
            <a:r>
              <a:rPr lang="en-US" dirty="0"/>
              <a:t>Median age 34.6 </a:t>
            </a:r>
          </a:p>
          <a:p>
            <a:r>
              <a:rPr lang="en-US" dirty="0"/>
              <a:t>Median household income $55,295</a:t>
            </a:r>
          </a:p>
          <a:p>
            <a:r>
              <a:rPr lang="en-US" dirty="0"/>
              <a:t>Median property value $255,900</a:t>
            </a:r>
          </a:p>
          <a:p>
            <a:r>
              <a:rPr lang="en-US" dirty="0"/>
              <a:t>Poverty rate 20.6%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223AA-5460-407B-87F1-EAD3C725E6BA}"/>
              </a:ext>
            </a:extLst>
          </p:cNvPr>
          <p:cNvSpPr txBox="1"/>
          <p:nvPr/>
        </p:nvSpPr>
        <p:spPr>
          <a:xfrm>
            <a:off x="1130270" y="5848231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USA - </a:t>
            </a:r>
            <a:r>
              <a:rPr lang="en-US" sz="1200" dirty="0">
                <a:hlinkClick r:id="rId3"/>
              </a:rPr>
              <a:t>https://datausa.io/profile/geo/chicago-il/</a:t>
            </a:r>
            <a:endParaRPr lang="en-US" sz="1200" dirty="0"/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909CC0C1-D6CD-4203-8BE8-B55E665B5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62" y="826897"/>
            <a:ext cx="3496470" cy="520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826D-5C8A-430B-8A0E-9A9E406A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B0D2-2AEC-41BB-95D4-BF4C2C48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58878"/>
            <a:ext cx="9603275" cy="4145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food deserts exist in Chicago?</a:t>
            </a:r>
          </a:p>
          <a:p>
            <a:pPr lvl="1"/>
            <a:r>
              <a:rPr lang="en-US" dirty="0"/>
              <a:t>Where do food deserts exist in Chicago?</a:t>
            </a:r>
          </a:p>
          <a:p>
            <a:pPr lvl="1"/>
            <a:r>
              <a:rPr lang="en-US" dirty="0"/>
              <a:t>Is there a higher rate of food related crimes in Chicago food deserts?</a:t>
            </a:r>
          </a:p>
          <a:p>
            <a:pPr lvl="1"/>
            <a:r>
              <a:rPr lang="en-US" dirty="0"/>
              <a:t>Are there external indicators that connect to prevalence of food deserts (income, demographics)?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Census Tract Data</a:t>
            </a:r>
          </a:p>
          <a:p>
            <a:pPr lvl="1"/>
            <a:r>
              <a:rPr lang="en-US" dirty="0"/>
              <a:t>Chicago Neighborhoods</a:t>
            </a:r>
          </a:p>
          <a:p>
            <a:pPr lvl="1"/>
            <a:r>
              <a:rPr lang="en-US" dirty="0"/>
              <a:t>Chicago Grocery Stores</a:t>
            </a:r>
          </a:p>
          <a:p>
            <a:pPr lvl="1"/>
            <a:r>
              <a:rPr lang="en-US" dirty="0"/>
              <a:t>Chicago Crime Data</a:t>
            </a:r>
          </a:p>
        </p:txBody>
      </p:sp>
    </p:spTree>
    <p:extLst>
      <p:ext uri="{BB962C8B-B14F-4D97-AF65-F5344CB8AC3E}">
        <p14:creationId xmlns:p14="http://schemas.microsoft.com/office/powerpoint/2010/main" val="12283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798B-608C-4F34-B4E1-9AA4B5F7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19723"/>
            <a:ext cx="8637073" cy="26185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75880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792-53FB-4A0E-8BEB-BEA693E9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&amp; Geo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7DB3-3197-4DC4-B78C-E1F04C38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23411"/>
            <a:ext cx="9603275" cy="3294576"/>
          </a:xfrm>
        </p:spPr>
        <p:txBody>
          <a:bodyPr/>
          <a:lstStyle/>
          <a:p>
            <a:r>
              <a:rPr lang="en-US" dirty="0"/>
              <a:t>Pull geo data</a:t>
            </a:r>
          </a:p>
          <a:p>
            <a:r>
              <a:rPr lang="en-US" dirty="0"/>
              <a:t>Read all data files into data frames </a:t>
            </a:r>
          </a:p>
          <a:p>
            <a:r>
              <a:rPr lang="en-US" dirty="0"/>
              <a:t>Pandas profiling </a:t>
            </a:r>
          </a:p>
          <a:p>
            <a:r>
              <a:rPr lang="en-US" dirty="0"/>
              <a:t>Renamed data fields</a:t>
            </a:r>
          </a:p>
          <a:p>
            <a:r>
              <a:rPr lang="en-US" dirty="0"/>
              <a:t>Merged data frames </a:t>
            </a:r>
          </a:p>
          <a:p>
            <a:r>
              <a:rPr lang="en-US" dirty="0"/>
              <a:t>Created additional variables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6618695D-8B2F-4270-9532-13C08A2E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030" y="1749777"/>
            <a:ext cx="6100459" cy="2867377"/>
          </a:xfrm>
          <a:prstGeom prst="rect">
            <a:avLst/>
          </a:prstGeom>
        </p:spPr>
      </p:pic>
      <p:pic>
        <p:nvPicPr>
          <p:cNvPr id="2052" name="Picture 4" descr="Image result for profiled pandas">
            <a:extLst>
              <a:ext uri="{FF2B5EF4-FFF2-40B4-BE49-F238E27FC236}">
                <a16:creationId xmlns:a16="http://schemas.microsoft.com/office/drawing/2014/main" id="{AA3B3743-2EE4-4E95-A2A6-574DAB94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49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profiled pandas">
            <a:extLst>
              <a:ext uri="{FF2B5EF4-FFF2-40B4-BE49-F238E27FC236}">
                <a16:creationId xmlns:a16="http://schemas.microsoft.com/office/drawing/2014/main" id="{745EC155-96A3-4133-A30B-34BA1630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06" y="4945886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profiled pandas">
            <a:extLst>
              <a:ext uri="{FF2B5EF4-FFF2-40B4-BE49-F238E27FC236}">
                <a16:creationId xmlns:a16="http://schemas.microsoft.com/office/drawing/2014/main" id="{B58E109C-D28A-4E93-9155-D86893E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63" y="4945885"/>
            <a:ext cx="1955766" cy="109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69CE-7DC2-4802-8D21-3EFF7FF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A913-95DE-4DE3-8737-38781FEE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geo data</a:t>
            </a:r>
          </a:p>
          <a:p>
            <a:r>
              <a:rPr lang="en-US" dirty="0" err="1"/>
              <a:t>Geojson</a:t>
            </a:r>
            <a:r>
              <a:rPr lang="en-US" dirty="0"/>
              <a:t> – coordinate data </a:t>
            </a:r>
          </a:p>
          <a:p>
            <a:r>
              <a:rPr lang="en-US" dirty="0"/>
              <a:t>Primary package – </a:t>
            </a:r>
            <a:r>
              <a:rPr lang="en-US" dirty="0" err="1"/>
              <a:t>Geopandas</a:t>
            </a:r>
            <a:endParaRPr lang="en-US" dirty="0"/>
          </a:p>
          <a:p>
            <a:r>
              <a:rPr lang="en-US" dirty="0"/>
              <a:t>Data Wrangling and merging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6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E1AB-DC58-48AC-975B-BC74BCB5B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119723"/>
            <a:ext cx="8637073" cy="2618554"/>
          </a:xfrm>
        </p:spPr>
        <p:txBody>
          <a:bodyPr anchor="ctr"/>
          <a:lstStyle/>
          <a:p>
            <a:pPr algn="ctr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896910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814</Words>
  <Application>Microsoft Office PowerPoint</Application>
  <PresentationFormat>Widescreen</PresentationFormat>
  <Paragraphs>121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Gallery</vt:lpstr>
      <vt:lpstr>Chicago Food Deserts</vt:lpstr>
      <vt:lpstr>Agenda</vt:lpstr>
      <vt:lpstr>Food Deserts </vt:lpstr>
      <vt:lpstr>Chicago Overview </vt:lpstr>
      <vt:lpstr>Questions &amp; Data </vt:lpstr>
      <vt:lpstr>Data Cleanup &amp; Exploration</vt:lpstr>
      <vt:lpstr>General &amp; Geo Data Frames</vt:lpstr>
      <vt:lpstr>Geographic Data </vt:lpstr>
      <vt:lpstr>Data Analysis</vt:lpstr>
      <vt:lpstr>Food Deserts</vt:lpstr>
      <vt:lpstr>Food Deserts –  Grocery Stores</vt:lpstr>
      <vt:lpstr>Food Deserts – Geo </vt:lpstr>
      <vt:lpstr>Food Related Crime</vt:lpstr>
      <vt:lpstr>Income</vt:lpstr>
      <vt:lpstr>Demographics</vt:lpstr>
      <vt:lpstr>Discussion</vt:lpstr>
      <vt:lpstr>Questions </vt:lpstr>
      <vt:lpstr>Challenges</vt:lpstr>
      <vt:lpstr>Future Work </vt:lpstr>
      <vt:lpstr>PowerPoint Presentation</vt:lpstr>
      <vt:lpstr>Datasets Source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Food Deserts</dc:title>
  <dc:creator>Chell</dc:creator>
  <cp:lastModifiedBy>Chell</cp:lastModifiedBy>
  <cp:revision>10</cp:revision>
  <dcterms:created xsi:type="dcterms:W3CDTF">2019-07-27T14:09:46Z</dcterms:created>
  <dcterms:modified xsi:type="dcterms:W3CDTF">2019-07-27T14:40:55Z</dcterms:modified>
</cp:coreProperties>
</file>