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81" r:id="rId6"/>
    <p:sldId id="271" r:id="rId7"/>
    <p:sldId id="269" r:id="rId8"/>
    <p:sldId id="270" r:id="rId9"/>
    <p:sldId id="266" r:id="rId10"/>
    <p:sldId id="280" r:id="rId11"/>
    <p:sldId id="274" r:id="rId12"/>
    <p:sldId id="273" r:id="rId13"/>
    <p:sldId id="272" r:id="rId14"/>
    <p:sldId id="275" r:id="rId15"/>
    <p:sldId id="276" r:id="rId16"/>
    <p:sldId id="264" r:id="rId17"/>
    <p:sldId id="279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80039" autoAdjust="0"/>
  </p:normalViewPr>
  <p:slideViewPr>
    <p:cSldViewPr snapToGrid="0">
      <p:cViewPr varScale="1">
        <p:scale>
          <a:sx n="68" d="100"/>
          <a:sy n="68" d="100"/>
        </p:scale>
        <p:origin x="9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EA909-8C7F-4E4A-81EE-233434A9700F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1B5B8-2930-485B-82C6-66BCDCC4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2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 Cart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 Capital is a social enterprise that runs a produce cart program that employs difficult to employ people who manage and operate a cart on a public sidewalk or private plaza across the city. The City of Chicago legalized this business model in 2012 with the requirement that half be set up in low-food access areas. Each cart carries a full line of fresh locally grown produce on an 8 feet by 6 foot stand generally between early morning and early evening hours.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B5B8-2930-485B-82C6-66BCDCC422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0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rs.usda.gov/amber-waves/2011/december/data-feature-mapping-food-deserts-in-the-u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tausa.io/profile/geo/chicago-i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E761-85E3-459E-ACAF-1F80ABC73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9935193" cy="2618554"/>
          </a:xfrm>
        </p:spPr>
        <p:txBody>
          <a:bodyPr/>
          <a:lstStyle/>
          <a:p>
            <a:r>
              <a:rPr lang="en-US" dirty="0"/>
              <a:t>Chicago Food Deserts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3B8B1-7E15-4785-B5F3-AC19FABD2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673358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Aditya </a:t>
            </a:r>
            <a:r>
              <a:rPr lang="en-US" dirty="0" err="1"/>
              <a:t>Yellajosyula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Mark </a:t>
            </a:r>
            <a:r>
              <a:rPr lang="en-US" dirty="0" err="1"/>
              <a:t>DiSomma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Michelle Ibanez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GWU Data Analytics Bootcamp – Project 1</a:t>
            </a:r>
          </a:p>
          <a:p>
            <a:pPr>
              <a:spcBef>
                <a:spcPts val="0"/>
              </a:spcBef>
            </a:pPr>
            <a:r>
              <a:rPr lang="en-US" dirty="0"/>
              <a:t>July 27, 2019</a:t>
            </a:r>
          </a:p>
        </p:txBody>
      </p:sp>
    </p:spTree>
    <p:extLst>
      <p:ext uri="{BB962C8B-B14F-4D97-AF65-F5344CB8AC3E}">
        <p14:creationId xmlns:p14="http://schemas.microsoft.com/office/powerpoint/2010/main" val="13858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B9F1-392B-41CE-8462-2C15B17B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Food Deserts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89B2-5D33-48EF-8D5F-9C9A2723D2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3D5D8-8EA7-4BB6-B1F2-47D6FB2889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B777-3872-411E-93F8-4CA3D593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384E3-2F14-41DE-8FB3-4770B99CA6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0F89B-9AF5-402A-A72B-5130C7FBEB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3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99FD-AAA9-4340-8D87-A1AE8F17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7697-AF64-42E4-B6EA-8E7A98A982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C305F-81EA-4BF3-A0F5-D0A17D7941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1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DB50-28D7-4692-AAD1-BC0129C8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Health – Maternal/Infant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BF27D-A368-4FA6-80E1-440A0D5DC5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5937B-AEDC-4A8B-AEF4-0F4E7718E0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2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2A25-4E58-415E-9EBF-48DB40BEA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D881E-B9A1-4478-97AF-AE8132B9E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1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7940-0870-4E55-84C0-02433983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21B7-FF53-421B-B5E7-9DFA50877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67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3EC8-1C61-4693-90D3-C2491720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AD5A-23A6-4B78-8254-EEF991424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4190416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67A3-1EE7-4482-8DDC-88F4DAEE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65666-342D-4B81-9486-0991DDD4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more sophisticated definition – consider additional factors</a:t>
            </a:r>
          </a:p>
          <a:p>
            <a:r>
              <a:rPr lang="en-US" dirty="0"/>
              <a:t>Overlay Google APIs</a:t>
            </a:r>
          </a:p>
          <a:p>
            <a:r>
              <a:rPr lang="en-US" dirty="0"/>
              <a:t>Map Fast Food Establishments</a:t>
            </a:r>
          </a:p>
          <a:p>
            <a:r>
              <a:rPr lang="en-US" dirty="0"/>
              <a:t>Map Produce Cart Locations</a:t>
            </a:r>
          </a:p>
        </p:txBody>
      </p:sp>
    </p:spTree>
    <p:extLst>
      <p:ext uri="{BB962C8B-B14F-4D97-AF65-F5344CB8AC3E}">
        <p14:creationId xmlns:p14="http://schemas.microsoft.com/office/powerpoint/2010/main" val="3533484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8A9BD5-8EC4-4EE6-AA19-F4C8BE56E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078" y="1196623"/>
            <a:ext cx="3891844" cy="389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2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A656-3FC3-4FF7-ADE5-E2D2A31E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14F9-7DA5-46EA-BA58-2894CB3A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Motivation &amp; Summary</a:t>
            </a:r>
          </a:p>
          <a:p>
            <a:r>
              <a:rPr lang="en-US" dirty="0"/>
              <a:t>Questions &amp; Data</a:t>
            </a:r>
          </a:p>
          <a:p>
            <a:r>
              <a:rPr lang="en-US" dirty="0"/>
              <a:t>Data Cleanup &amp; Exploration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Post Mortem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4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0587-4C69-4280-ACBF-D04392DB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Deserts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0956-ED1F-4150-951A-66D432F84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“</a:t>
            </a:r>
            <a:r>
              <a:rPr lang="en-US" dirty="0"/>
              <a:t>Food deserts are defined as parts of the country vapid of fresh fruit, vegetables, and other healthful whole foods, usually found in impoverished areas. This is largely due to a lack of grocery stores, farmers</a:t>
            </a:r>
            <a:r>
              <a:rPr lang="de-DE" dirty="0"/>
              <a:t>’ </a:t>
            </a:r>
            <a:r>
              <a:rPr lang="en-US" dirty="0"/>
              <a:t>markets, and healthy food providers.” (USDA, 2019)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Census tracts with NO grocery stores </a:t>
            </a:r>
          </a:p>
          <a:p>
            <a:r>
              <a:rPr lang="en-US" dirty="0"/>
              <a:t>Food deserts have been documented as an issue in Chicago for over a decade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71047-BEFF-4611-806A-B6712B2E17E6}"/>
              </a:ext>
            </a:extLst>
          </p:cNvPr>
          <p:cNvSpPr txBox="1"/>
          <p:nvPr/>
        </p:nvSpPr>
        <p:spPr>
          <a:xfrm>
            <a:off x="1130270" y="5848231"/>
            <a:ext cx="876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USDA ERS - </a:t>
            </a:r>
            <a:r>
              <a:rPr lang="en-US" sz="1200" dirty="0">
                <a:hlinkClick r:id="rId2"/>
              </a:rPr>
              <a:t>https://www.ers.usda.gov/amber-waves/2011/december/data-feature-mapping-food-deserts-in-the-us/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611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73B6-0986-4E38-8B3C-A4A99668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295DC-85C2-4FDF-A364-1D62EA43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of 2.72M </a:t>
            </a:r>
          </a:p>
          <a:p>
            <a:r>
              <a:rPr lang="en-US" dirty="0"/>
              <a:t>Median age 34.6 </a:t>
            </a:r>
          </a:p>
          <a:p>
            <a:r>
              <a:rPr lang="en-US" dirty="0"/>
              <a:t>Median household income $55,295</a:t>
            </a:r>
          </a:p>
          <a:p>
            <a:r>
              <a:rPr lang="en-US" dirty="0"/>
              <a:t>Poverty Rate 20.6%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223AA-5460-407B-87F1-EAD3C725E6BA}"/>
              </a:ext>
            </a:extLst>
          </p:cNvPr>
          <p:cNvSpPr txBox="1"/>
          <p:nvPr/>
        </p:nvSpPr>
        <p:spPr>
          <a:xfrm>
            <a:off x="1130270" y="5848231"/>
            <a:ext cx="4161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USA - </a:t>
            </a:r>
            <a:r>
              <a:rPr lang="en-US" sz="1200" dirty="0">
                <a:hlinkClick r:id="rId2"/>
              </a:rPr>
              <a:t>https://datausa.io/profile/geo/chicago-il/</a:t>
            </a:r>
            <a:endParaRPr lang="en-US" sz="1200" dirty="0"/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909CC0C1-D6CD-4203-8BE8-B55E665B5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262" y="826897"/>
            <a:ext cx="3496470" cy="520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9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826D-5C8A-430B-8A0E-9A9E406A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1B0D2-2AEC-41BB-95D4-BF4C2C484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058878"/>
            <a:ext cx="9603275" cy="41459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Where do food deserts exist in Chicago?</a:t>
            </a:r>
          </a:p>
          <a:p>
            <a:pPr lvl="1"/>
            <a:r>
              <a:rPr lang="en-US" dirty="0"/>
              <a:t>Is there a higher rate of food related crimes in food deserts?</a:t>
            </a:r>
          </a:p>
          <a:p>
            <a:pPr lvl="1"/>
            <a:r>
              <a:rPr lang="en-US" dirty="0"/>
              <a:t>Are there any areas that qualify as food deserts in non-low-income areas? </a:t>
            </a:r>
          </a:p>
          <a:p>
            <a:pPr lvl="1"/>
            <a:r>
              <a:rPr lang="en-US" dirty="0"/>
              <a:t>Is there a correlation between food deserts and public health factors related to prenatal care and infant health?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Census Tract Data – Boundaries</a:t>
            </a:r>
          </a:p>
          <a:p>
            <a:pPr lvl="1"/>
            <a:r>
              <a:rPr lang="en-US" dirty="0"/>
              <a:t>Chicago Neighborhoods</a:t>
            </a:r>
          </a:p>
          <a:p>
            <a:pPr lvl="1"/>
            <a:r>
              <a:rPr lang="en-US" dirty="0"/>
              <a:t>Chicago Crime Data</a:t>
            </a:r>
          </a:p>
          <a:p>
            <a:pPr lvl="1"/>
            <a:r>
              <a:rPr lang="en-US" dirty="0"/>
              <a:t>Chicago Public Health Indicators by Community</a:t>
            </a:r>
          </a:p>
        </p:txBody>
      </p:sp>
    </p:spTree>
    <p:extLst>
      <p:ext uri="{BB962C8B-B14F-4D97-AF65-F5344CB8AC3E}">
        <p14:creationId xmlns:p14="http://schemas.microsoft.com/office/powerpoint/2010/main" val="122832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798B-608C-4F34-B4E1-9AA4B5F71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E091B-203C-40B7-B34B-58365849C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9792-53FB-4A0E-8BEB-BEA693E9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7DB3-3197-4DC4-B78C-E1F04C38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all data files into data frames </a:t>
            </a:r>
          </a:p>
          <a:p>
            <a:r>
              <a:rPr lang="en-US" dirty="0"/>
              <a:t>Pandas profiling </a:t>
            </a:r>
          </a:p>
          <a:p>
            <a:r>
              <a:rPr lang="en-US" dirty="0"/>
              <a:t>Renamed data fields</a:t>
            </a:r>
          </a:p>
          <a:p>
            <a:r>
              <a:rPr lang="en-US" dirty="0"/>
              <a:t>Merged data frames </a:t>
            </a:r>
          </a:p>
          <a:p>
            <a:r>
              <a:rPr lang="en-US" dirty="0"/>
              <a:t>Created additional variables</a:t>
            </a:r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6618695D-8B2F-4270-9532-13C08A2EB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030" y="1749777"/>
            <a:ext cx="6100459" cy="2867377"/>
          </a:xfrm>
          <a:prstGeom prst="rect">
            <a:avLst/>
          </a:prstGeom>
        </p:spPr>
      </p:pic>
      <p:pic>
        <p:nvPicPr>
          <p:cNvPr id="2052" name="Picture 4" descr="Image result for profiled pandas">
            <a:extLst>
              <a:ext uri="{FF2B5EF4-FFF2-40B4-BE49-F238E27FC236}">
                <a16:creationId xmlns:a16="http://schemas.microsoft.com/office/drawing/2014/main" id="{AA3B3743-2EE4-4E95-A2A6-574DAB947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249" y="4945886"/>
            <a:ext cx="1955766" cy="109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profiled pandas">
            <a:extLst>
              <a:ext uri="{FF2B5EF4-FFF2-40B4-BE49-F238E27FC236}">
                <a16:creationId xmlns:a16="http://schemas.microsoft.com/office/drawing/2014/main" id="{745EC155-96A3-4133-A30B-34BA1630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106" y="4945886"/>
            <a:ext cx="1955766" cy="109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profiled pandas">
            <a:extLst>
              <a:ext uri="{FF2B5EF4-FFF2-40B4-BE49-F238E27FC236}">
                <a16:creationId xmlns:a16="http://schemas.microsoft.com/office/drawing/2014/main" id="{B58E109C-D28A-4E93-9155-D86893ED5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963" y="4945885"/>
            <a:ext cx="1955766" cy="109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06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C35C-E41E-45E7-A766-65FBD7A4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B5A3D-FD96-4D2E-B4A3-B12AE1938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4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E1AB-DC58-48AC-975B-BC74BCB5B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5AE40-1B40-4D99-A346-A176E88F2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910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202</TotalTime>
  <Words>399</Words>
  <Application>Microsoft Office PowerPoint</Application>
  <PresentationFormat>Widescreen</PresentationFormat>
  <Paragraphs>63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Gallery</vt:lpstr>
      <vt:lpstr>Chicago Food Deserts</vt:lpstr>
      <vt:lpstr>Agenda</vt:lpstr>
      <vt:lpstr>Food Deserts </vt:lpstr>
      <vt:lpstr>Chicago Overview </vt:lpstr>
      <vt:lpstr>Questions &amp; Data </vt:lpstr>
      <vt:lpstr>Data Cleanup &amp; Exploration</vt:lpstr>
      <vt:lpstr>General Data Frames</vt:lpstr>
      <vt:lpstr>Geo Data</vt:lpstr>
      <vt:lpstr>Data Analysis</vt:lpstr>
      <vt:lpstr>Chicago Food Deserts</vt:lpstr>
      <vt:lpstr>Crime</vt:lpstr>
      <vt:lpstr>Income</vt:lpstr>
      <vt:lpstr>Public Health – Maternal/Infant Health</vt:lpstr>
      <vt:lpstr>Discussion</vt:lpstr>
      <vt:lpstr>Observations </vt:lpstr>
      <vt:lpstr>Lessons Learned</vt:lpstr>
      <vt:lpstr>Future Work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Food Deserts</dc:title>
  <dc:creator>Chell</dc:creator>
  <cp:lastModifiedBy>Chell</cp:lastModifiedBy>
  <cp:revision>39</cp:revision>
  <dcterms:created xsi:type="dcterms:W3CDTF">2019-07-25T22:57:13Z</dcterms:created>
  <dcterms:modified xsi:type="dcterms:W3CDTF">2019-07-26T02:20:09Z</dcterms:modified>
</cp:coreProperties>
</file>