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89" r:id="rId9"/>
    <p:sldId id="266" r:id="rId10"/>
    <p:sldId id="285" r:id="rId11"/>
    <p:sldId id="288" r:id="rId12"/>
    <p:sldId id="284" r:id="rId13"/>
    <p:sldId id="286" r:id="rId14"/>
    <p:sldId id="273" r:id="rId15"/>
    <p:sldId id="272" r:id="rId16"/>
    <p:sldId id="275" r:id="rId17"/>
    <p:sldId id="276" r:id="rId18"/>
    <p:sldId id="264" r:id="rId19"/>
    <p:sldId id="279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80039" autoAdjust="0"/>
  </p:normalViewPr>
  <p:slideViewPr>
    <p:cSldViewPr snapToGrid="0">
      <p:cViewPr varScale="1">
        <p:scale>
          <a:sx n="68" d="100"/>
          <a:sy n="68" d="100"/>
        </p:scale>
        <p:origin x="80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A909-8C7F-4E4A-81EE-233434A9700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5B8-2930-485B-82C6-66BCDCC4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 Tract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an area roughly equivalent to a neighborhood established by the Bureau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analyzing populations. They generally encompass a population between 2,500 to 8,000 people.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98 Neighborhoods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506 grocery stores in Chicago – 2019 </a:t>
            </a:r>
          </a:p>
          <a:p>
            <a:r>
              <a:rPr lang="en-US" dirty="0"/>
              <a:t>Of the 801 census tracts, 631 or 78% of census tracts </a:t>
            </a:r>
          </a:p>
          <a:p>
            <a:endParaRPr lang="en-US" dirty="0"/>
          </a:p>
          <a:p>
            <a:r>
              <a:rPr lang="en-US" dirty="0"/>
              <a:t>Without accounting for size of store 56% of census tracts are food deserts based on the definition of this project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Census tracts – 801 </a:t>
            </a:r>
          </a:p>
          <a:p>
            <a:r>
              <a:rPr lang="en-US" dirty="0"/>
              <a:t>Food Deserts – 691 </a:t>
            </a:r>
          </a:p>
          <a:p>
            <a:r>
              <a:rPr lang="en-US" dirty="0"/>
              <a:t>Neighborhoods – 98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related crime = burglary or theft from a Bar or Tavern, Convenience Store, Grocery Store, or Restaurant</a:t>
            </a:r>
          </a:p>
          <a:p>
            <a:endParaRPr lang="en-US" dirty="0"/>
          </a:p>
          <a:p>
            <a:r>
              <a:rPr lang="en-US" dirty="0"/>
              <a:t>Burglary = 558  (Bar - 43, Convenience - 57, Grocery - 52, Restaurant - 406)</a:t>
            </a:r>
          </a:p>
          <a:p>
            <a:r>
              <a:rPr lang="en-US" dirty="0"/>
              <a:t>Theft = 7101 (Bar - 892, Convenience - 904, Grocery - 220, Restaurant - 3102)</a:t>
            </a:r>
          </a:p>
          <a:p>
            <a:endParaRPr lang="en-US" dirty="0"/>
          </a:p>
          <a:p>
            <a:r>
              <a:rPr lang="en-US" dirty="0"/>
              <a:t>Bar = 935 (Burglary – 43, Theft – 892)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Convenience = 961 (Burglary – 57, Theft – 904)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Grocery = 2255 (Burglary – 52, Theft – 2203)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Restaurant = 3508 (Burglary – 406, Theft – 3102)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Cart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Capital is a social enterprise that runs a produce cart program that employs difficult to employ people who manage and operate a cart on a public sidewalk or private plaza across the city. The City of Chicago legalized this business model in 2012 with the requirement that half be set up in low-food access areas. Each cart carries a full line of fresh locally grown produce on an 8 feet by 6 foot stand generally between early morning and early evening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finder.census.gov/faces/nav/jsf/pages/index.xhtml" TargetMode="External"/><Relationship Id="rId2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Public-Safety/Crimes-2018/3i3m-jwuy" TargetMode="External"/><Relationship Id="rId4" Type="http://schemas.openxmlformats.org/officeDocument/2006/relationships/hyperlink" Target="https://data.cityofchicago.org/Community-Economic-Development/Grocery-Stores-2013/53t8-wyr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amber-waves/2011/december/data-feature-mapping-food-deserts-in-the-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2.census.gov/geo/pdfs/education/CensusTract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chicago-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761-85E3-459E-ACAF-1F80ABC7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35193" cy="2618554"/>
          </a:xfrm>
        </p:spPr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8B1-7E15-4785-B5F3-AC19FABD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7335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Aditya </a:t>
            </a:r>
          </a:p>
          <a:p>
            <a:pPr>
              <a:spcBef>
                <a:spcPts val="0"/>
              </a:spcBef>
            </a:pPr>
            <a:r>
              <a:rPr lang="en-US" dirty="0"/>
              <a:t>Mark  </a:t>
            </a:r>
          </a:p>
          <a:p>
            <a:pPr>
              <a:spcBef>
                <a:spcPts val="0"/>
              </a:spcBef>
            </a:pPr>
            <a:r>
              <a:rPr lang="en-US" dirty="0"/>
              <a:t>Michelle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GWU Data Analytics Bootcamp – Project 1</a:t>
            </a:r>
          </a:p>
          <a:p>
            <a:pPr>
              <a:spcBef>
                <a:spcPts val="0"/>
              </a:spcBef>
            </a:pPr>
            <a:r>
              <a:rPr lang="en-US" dirty="0"/>
              <a:t>July 27, 2019</a:t>
            </a:r>
          </a:p>
        </p:txBody>
      </p:sp>
    </p:spTree>
    <p:extLst>
      <p:ext uri="{BB962C8B-B14F-4D97-AF65-F5344CB8AC3E}">
        <p14:creationId xmlns:p14="http://schemas.microsoft.com/office/powerpoint/2010/main" val="1385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721A6-7E18-4169-AEEF-ED8FBD8308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8132" y="1769270"/>
            <a:ext cx="6176476" cy="41176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25411-0DBE-4688-BDD7-48D9839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FF8C-593D-4ABF-8BAA-6C580881886B}"/>
              </a:ext>
            </a:extLst>
          </p:cNvPr>
          <p:cNvSpPr txBox="1"/>
          <p:nvPr/>
        </p:nvSpPr>
        <p:spPr>
          <a:xfrm>
            <a:off x="2212621" y="245880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69106-9A52-49EC-80BB-94643487831C}"/>
              </a:ext>
            </a:extLst>
          </p:cNvPr>
          <p:cNvSpPr txBox="1"/>
          <p:nvPr/>
        </p:nvSpPr>
        <p:spPr>
          <a:xfrm>
            <a:off x="3553059" y="308754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CDC60-B7B2-4520-A77A-A7D4F139D23F}"/>
              </a:ext>
            </a:extLst>
          </p:cNvPr>
          <p:cNvSpPr txBox="1"/>
          <p:nvPr/>
        </p:nvSpPr>
        <p:spPr>
          <a:xfrm>
            <a:off x="4905024" y="3547398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506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5D77095-F295-48D9-AAA6-D12AA1797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406836" y="1769270"/>
            <a:ext cx="4117650" cy="4117650"/>
          </a:xfrm>
        </p:spPr>
      </p:pic>
    </p:spTree>
    <p:extLst>
      <p:ext uri="{BB962C8B-B14F-4D97-AF65-F5344CB8AC3E}">
        <p14:creationId xmlns:p14="http://schemas.microsoft.com/office/powerpoint/2010/main" val="370315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BC3465E-ED88-4141-B016-EAEBA19C1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9" t="11104" r="11976" b="16699"/>
          <a:stretch/>
        </p:blipFill>
        <p:spPr>
          <a:xfrm>
            <a:off x="6096000" y="1029524"/>
            <a:ext cx="5012267" cy="495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CAF4-E46F-4980-9A51-2F2FA468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 – </a:t>
            </a:r>
            <a:br>
              <a:rPr lang="en-US" dirty="0"/>
            </a:br>
            <a:r>
              <a:rPr lang="en-US" dirty="0"/>
              <a:t>Grocery Stores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F21E88-B371-4A88-B058-A4BDE2C35B33}"/>
              </a:ext>
            </a:extLst>
          </p:cNvPr>
          <p:cNvSpPr/>
          <p:nvPr/>
        </p:nvSpPr>
        <p:spPr>
          <a:xfrm>
            <a:off x="7202311" y="2078759"/>
            <a:ext cx="575734" cy="361244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515ED5-3E43-4651-B21F-AB9FB35DD906}"/>
              </a:ext>
            </a:extLst>
          </p:cNvPr>
          <p:cNvSpPr/>
          <p:nvPr/>
        </p:nvSpPr>
        <p:spPr>
          <a:xfrm>
            <a:off x="8415866" y="4358731"/>
            <a:ext cx="660399" cy="389466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CA359D-1357-42E4-89DC-C197F0DFA31F}"/>
              </a:ext>
            </a:extLst>
          </p:cNvPr>
          <p:cNvSpPr/>
          <p:nvPr/>
        </p:nvSpPr>
        <p:spPr>
          <a:xfrm>
            <a:off x="7721601" y="4080552"/>
            <a:ext cx="575734" cy="361244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77-C0A8-4B55-9430-4FA365B5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 – Geo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2BC51-DF60-49C6-A29A-BCFA148E9C0D}"/>
              </a:ext>
            </a:extLst>
          </p:cNvPr>
          <p:cNvSpPr txBox="1"/>
          <p:nvPr/>
        </p:nvSpPr>
        <p:spPr>
          <a:xfrm>
            <a:off x="1828800" y="1555423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Food Deserts – Census 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CA2F2-799B-4428-9000-C573AA7D9AA6}"/>
              </a:ext>
            </a:extLst>
          </p:cNvPr>
          <p:cNvSpPr txBox="1"/>
          <p:nvPr/>
        </p:nvSpPr>
        <p:spPr>
          <a:xfrm>
            <a:off x="7212970" y="1555423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Neighborhoods Overlay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FB8ACF-A2E5-490E-9927-0640EB150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4113" t="10832" r="8779" b="15630"/>
          <a:stretch/>
        </p:blipFill>
        <p:spPr>
          <a:xfrm>
            <a:off x="1738489" y="2016130"/>
            <a:ext cx="4211914" cy="4016892"/>
          </a:xfrm>
        </p:spPr>
      </p:pic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827FEA45-FD93-46FF-97B5-C017399CE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332" t="10658" r="8589" b="16005"/>
          <a:stretch/>
        </p:blipFill>
        <p:spPr>
          <a:xfrm>
            <a:off x="6637868" y="2021335"/>
            <a:ext cx="4211914" cy="4011687"/>
          </a:xfrm>
        </p:spPr>
      </p:pic>
    </p:spTree>
    <p:extLst>
      <p:ext uri="{BB962C8B-B14F-4D97-AF65-F5344CB8AC3E}">
        <p14:creationId xmlns:p14="http://schemas.microsoft.com/office/powerpoint/2010/main" val="250556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480C-5547-4BD4-B568-B7D230EA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Related Crime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989FE-8272-4A0E-A3B5-7D9BDEA318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8514" y="1659466"/>
            <a:ext cx="5710018" cy="4282513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EAD4152-90E5-4C11-8710-5421EAC29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4037" t="10172" r="8019" b="15318"/>
          <a:stretch/>
        </p:blipFill>
        <p:spPr>
          <a:xfrm>
            <a:off x="7066843" y="1659467"/>
            <a:ext cx="4435911" cy="4240496"/>
          </a:xfrm>
        </p:spPr>
      </p:pic>
    </p:spTree>
    <p:extLst>
      <p:ext uri="{BB962C8B-B14F-4D97-AF65-F5344CB8AC3E}">
        <p14:creationId xmlns:p14="http://schemas.microsoft.com/office/powerpoint/2010/main" val="128725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8DB3A91-B9E8-4451-ACED-02639863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599FD-AAA9-4340-8D87-A1AE8F17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Income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09CDF6-6F9E-4FAC-8C55-48F8E7F58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13769" t="10598" r="7064" b="10580"/>
          <a:stretch/>
        </p:blipFill>
        <p:spPr>
          <a:xfrm>
            <a:off x="6716892" y="1437523"/>
            <a:ext cx="4543788" cy="4523997"/>
          </a:xfrm>
        </p:spPr>
      </p:pic>
      <p:pic>
        <p:nvPicPr>
          <p:cNvPr id="14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64D4E5E-1471-485A-9722-BAE1183FD1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13" t="10832" r="8779" b="15630"/>
          <a:stretch/>
        </p:blipFill>
        <p:spPr>
          <a:xfrm>
            <a:off x="1121029" y="1432557"/>
            <a:ext cx="4743639" cy="45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6">
            <a:extLst>
              <a:ext uri="{FF2B5EF4-FFF2-40B4-BE49-F238E27FC236}">
                <a16:creationId xmlns:a16="http://schemas.microsoft.com/office/drawing/2014/main" id="{53B8F125-39FC-4963-B7E2-77FBC60F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52" name="Rectangle 18">
            <a:extLst>
              <a:ext uri="{FF2B5EF4-FFF2-40B4-BE49-F238E27FC236}">
                <a16:creationId xmlns:a16="http://schemas.microsoft.com/office/drawing/2014/main" id="{748E05D7-7995-4AD1-90D4-2A6942DD9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20">
            <a:extLst>
              <a:ext uri="{FF2B5EF4-FFF2-40B4-BE49-F238E27FC236}">
                <a16:creationId xmlns:a16="http://schemas.microsoft.com/office/drawing/2014/main" id="{4ED7E8BF-CE27-4F62-866E-742A4EB70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2">
            <a:extLst>
              <a:ext uri="{FF2B5EF4-FFF2-40B4-BE49-F238E27FC236}">
                <a16:creationId xmlns:a16="http://schemas.microsoft.com/office/drawing/2014/main" id="{09B15A9B-18CC-4042-884D-15C951F41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55" name="Rectangle 24">
            <a:extLst>
              <a:ext uri="{FF2B5EF4-FFF2-40B4-BE49-F238E27FC236}">
                <a16:creationId xmlns:a16="http://schemas.microsoft.com/office/drawing/2014/main" id="{5F8F923B-B5A6-4170-BA0D-0E57A9FF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9047243B-A73C-4756-8D38-FC7A1D2E5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CDB50-28D7-4692-AAD1-BC0129C8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Demographics</a:t>
            </a:r>
          </a:p>
        </p:txBody>
      </p:sp>
      <p:pic>
        <p:nvPicPr>
          <p:cNvPr id="57" name="Picture 28">
            <a:extLst>
              <a:ext uri="{FF2B5EF4-FFF2-40B4-BE49-F238E27FC236}">
                <a16:creationId xmlns:a16="http://schemas.microsoft.com/office/drawing/2014/main" id="{4E775BFA-108B-4386-9416-B47022A0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39341CD-FA16-4DB8-AE13-9E96F55AE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t="10258" r="11028" b="9676"/>
          <a:stretch/>
        </p:blipFill>
        <p:spPr>
          <a:xfrm>
            <a:off x="4793040" y="333537"/>
            <a:ext cx="2622955" cy="2775911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EFD6C3-F376-4FE0-8F56-3CEFC40A3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6" t="10258" r="8029" b="9223"/>
          <a:stretch/>
        </p:blipFill>
        <p:spPr>
          <a:xfrm>
            <a:off x="8553653" y="411942"/>
            <a:ext cx="2746909" cy="269750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1EF7432-F528-486D-B587-B75844B77C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52" t="10926" r="11028" b="8903"/>
          <a:stretch/>
        </p:blipFill>
        <p:spPr>
          <a:xfrm>
            <a:off x="4792102" y="3306551"/>
            <a:ext cx="2621761" cy="2775911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44C86CD-D7E5-4AB2-9369-E7B40E340B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89" t="9890" r="8552" b="7790"/>
          <a:stretch/>
        </p:blipFill>
        <p:spPr>
          <a:xfrm>
            <a:off x="8553653" y="3306551"/>
            <a:ext cx="2746909" cy="2775910"/>
          </a:xfrm>
          <a:prstGeom prst="rect">
            <a:avLst/>
          </a:prstGeom>
        </p:spPr>
      </p:pic>
      <p:pic>
        <p:nvPicPr>
          <p:cNvPr id="58" name="Picture 30">
            <a:extLst>
              <a:ext uri="{FF2B5EF4-FFF2-40B4-BE49-F238E27FC236}">
                <a16:creationId xmlns:a16="http://schemas.microsoft.com/office/drawing/2014/main" id="{43FA32AB-7420-44F4-8D6A-CF94DD4B1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C2624F5D-2874-43A3-B54E-4A6D19609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2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25-4E58-415E-9EBF-48DB40BE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 anchor="ctr"/>
          <a:lstStyle/>
          <a:p>
            <a:pPr algn="ctr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3351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940-0870-4E55-84C0-0243398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1B7-FF53-421B-B5E7-9DFA508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 food deserts exist in Chicago?</a:t>
            </a:r>
          </a:p>
          <a:p>
            <a:pPr lvl="1"/>
            <a:r>
              <a:rPr lang="en-US" dirty="0"/>
              <a:t>Yes, per the definition used for this project</a:t>
            </a:r>
          </a:p>
          <a:p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In 56% of the census tracts in Chicago</a:t>
            </a:r>
          </a:p>
          <a:p>
            <a:r>
              <a:rPr lang="en-US" dirty="0"/>
              <a:t>Is there a higher rate of food related crimes in Chicago food deserts?</a:t>
            </a:r>
          </a:p>
          <a:p>
            <a:pPr lvl="1"/>
            <a:r>
              <a:rPr lang="en-US" dirty="0"/>
              <a:t>No, it does not appear to have an association </a:t>
            </a:r>
          </a:p>
          <a:p>
            <a:r>
              <a:rPr lang="en-US" dirty="0"/>
              <a:t>Are demographics and income levels associated with the prevalence of food deserts?</a:t>
            </a:r>
          </a:p>
          <a:p>
            <a:pPr lvl="1"/>
            <a:r>
              <a:rPr lang="en-US" dirty="0"/>
              <a:t>No, based on our definition we did not observe this.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EC8-1C61-4693-90D3-C2491720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D5A-23A6-4B78-8254-EEF9914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definition due to time constraints</a:t>
            </a:r>
          </a:p>
          <a:p>
            <a:r>
              <a:rPr lang="en-US" dirty="0"/>
              <a:t>Consistent and more current data 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Level of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7A3-1EE7-4482-8DDC-88F4DA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5666-342D-4B81-9486-0991DDD4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sophisticated definition of food deserts </a:t>
            </a:r>
          </a:p>
          <a:p>
            <a:pPr lvl="1"/>
            <a:r>
              <a:rPr lang="en-US" dirty="0"/>
              <a:t>Include additional factors – proximity measures, store size, use more statistical measures</a:t>
            </a:r>
          </a:p>
          <a:p>
            <a:r>
              <a:rPr lang="en-US" dirty="0"/>
              <a:t>Leverage Google Places API to identify Farmers’ Markets</a:t>
            </a:r>
          </a:p>
          <a:p>
            <a:r>
              <a:rPr lang="en-US" dirty="0"/>
              <a:t>Map Produce Cart Locations</a:t>
            </a:r>
          </a:p>
          <a:p>
            <a:r>
              <a:rPr lang="en-US" dirty="0"/>
              <a:t>Map Fast Food Establishments</a:t>
            </a:r>
          </a:p>
        </p:txBody>
      </p:sp>
    </p:spTree>
    <p:extLst>
      <p:ext uri="{BB962C8B-B14F-4D97-AF65-F5344CB8AC3E}">
        <p14:creationId xmlns:p14="http://schemas.microsoft.com/office/powerpoint/2010/main" val="35334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A656-3FC3-4FF7-ADE5-E2D2A31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14F9-7DA5-46EA-BA58-2894CB3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&amp; 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A9BD5-8EC4-4EE6-AA19-F4C8BE56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8" y="1196623"/>
            <a:ext cx="3891844" cy="38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F80-135E-49C6-980F-F417293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Source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1A62-3CDE-4740-8835-B81D1187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864"/>
            <a:ext cx="9603275" cy="39432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Census Tract Data</a:t>
            </a:r>
          </a:p>
          <a:p>
            <a:pPr lvl="1"/>
            <a:r>
              <a:rPr lang="en-US" dirty="0">
                <a:hlinkClick r:id="rId2"/>
              </a:rPr>
              <a:t>https://data.cityofchicago.org/ </a:t>
            </a:r>
            <a:endParaRPr lang="en-US" dirty="0">
              <a:hlinkClick r:id="rId3"/>
            </a:endParaRPr>
          </a:p>
          <a:p>
            <a:r>
              <a:rPr lang="en-US" dirty="0"/>
              <a:t>Chicago Neighborhoods</a:t>
            </a:r>
          </a:p>
          <a:p>
            <a:pPr lvl="1"/>
            <a:r>
              <a:rPr lang="en-US" dirty="0">
                <a:hlinkClick r:id="rId2"/>
              </a:rPr>
              <a:t>https://data.cityofchicago.org/ </a:t>
            </a:r>
            <a:endParaRPr lang="en-US" dirty="0"/>
          </a:p>
          <a:p>
            <a:r>
              <a:rPr lang="en-US" dirty="0"/>
              <a:t>Chicago Grocery Stores</a:t>
            </a:r>
          </a:p>
          <a:p>
            <a:pPr lvl="1"/>
            <a:r>
              <a:rPr lang="en-US" dirty="0">
                <a:hlinkClick r:id="rId4"/>
              </a:rPr>
              <a:t>https://data.cityofchicago.org/Community-Economic-Development/Grocery-Stores-2013/53t8-wyrc</a:t>
            </a:r>
            <a:endParaRPr lang="en-US" dirty="0"/>
          </a:p>
          <a:p>
            <a:r>
              <a:rPr lang="en-US" dirty="0"/>
              <a:t>Chicago Crime Data</a:t>
            </a:r>
          </a:p>
          <a:p>
            <a:pPr lvl="1"/>
            <a:r>
              <a:rPr lang="en-US" u="sng" dirty="0">
                <a:hlinkClick r:id="rId5"/>
              </a:rPr>
              <a:t>https://data.cityofchicago.org/Public-Safety/Crimes-2018/3i3m-jwuy</a:t>
            </a:r>
            <a:r>
              <a:rPr lang="en-US" dirty="0"/>
              <a:t> </a:t>
            </a:r>
          </a:p>
          <a:p>
            <a:r>
              <a:rPr lang="en-US" dirty="0"/>
              <a:t>Chicago Demographics and Income Data </a:t>
            </a:r>
          </a:p>
          <a:p>
            <a:pPr lvl="1"/>
            <a:r>
              <a:rPr lang="en-US" dirty="0">
                <a:hlinkClick r:id="rId3"/>
              </a:rPr>
              <a:t>https://factfinder.census.gov/faces/nav/jsf/pages/index.xhtml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587-4C69-4280-ACBF-D04392D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956-ED1F-4150-951A-66D432F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“</a:t>
            </a:r>
            <a:r>
              <a:rPr lang="en-US" dirty="0"/>
              <a:t>Food deserts are defined as parts of the country vapid of fresh fruit, vegetables, and other healthful whole foods, usually found in impoverished areas. This is largely due to a </a:t>
            </a:r>
            <a:r>
              <a:rPr lang="en-US" b="1" dirty="0"/>
              <a:t>lack of grocery stores</a:t>
            </a:r>
            <a:r>
              <a:rPr lang="en-US" dirty="0"/>
              <a:t>, </a:t>
            </a:r>
            <a:r>
              <a:rPr lang="en-US" b="1" dirty="0"/>
              <a:t>farmers</a:t>
            </a:r>
            <a:r>
              <a:rPr lang="de-DE" b="1" dirty="0"/>
              <a:t>’ </a:t>
            </a:r>
            <a:r>
              <a:rPr lang="en-US" b="1" dirty="0"/>
              <a:t>markets</a:t>
            </a:r>
            <a:r>
              <a:rPr lang="en-US" dirty="0"/>
              <a:t>, and </a:t>
            </a:r>
            <a:r>
              <a:rPr lang="en-US" b="1" dirty="0"/>
              <a:t>healthy food providers</a:t>
            </a:r>
            <a:r>
              <a:rPr lang="en-US" dirty="0"/>
              <a:t>.” (USDA, 2019)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Food deserts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Census tracts with NO grocery stores greater than 10,000 </a:t>
            </a:r>
            <a:r>
              <a:rPr lang="en-US" dirty="0" err="1"/>
              <a:t>sq.ft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"</a:t>
            </a:r>
            <a:r>
              <a:rPr lang="en-US" b="1" dirty="0"/>
              <a:t>Census Tract</a:t>
            </a:r>
            <a:r>
              <a:rPr lang="en-US" dirty="0"/>
              <a:t>" is an area roughly equivalent to a neighborhood established by the Bureau of </a:t>
            </a:r>
            <a:r>
              <a:rPr lang="en-US" b="1" dirty="0"/>
              <a:t>Census</a:t>
            </a:r>
            <a:r>
              <a:rPr lang="en-US" dirty="0"/>
              <a:t> for analyzing populations. They generally encompass a population between 1,200 to 8,000 people. (Census.gov, 2019)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Chicago is one of the largest food deserts in the U.S.  </a:t>
            </a:r>
          </a:p>
          <a:p>
            <a:pPr lvl="1"/>
            <a:r>
              <a:rPr lang="en-US" dirty="0"/>
              <a:t>Located &gt;1mile from a grocery store &gt;10,000 </a:t>
            </a:r>
            <a:r>
              <a:rPr lang="en-US" dirty="0" err="1"/>
              <a:t>sq.ft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1047-BEFF-4611-806A-B6712B2E17E6}"/>
              </a:ext>
            </a:extLst>
          </p:cNvPr>
          <p:cNvSpPr txBox="1"/>
          <p:nvPr/>
        </p:nvSpPr>
        <p:spPr>
          <a:xfrm>
            <a:off x="1130270" y="5701474"/>
            <a:ext cx="880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USDA ERS - </a:t>
            </a:r>
            <a:r>
              <a:rPr lang="en-US" sz="1200" dirty="0">
                <a:hlinkClick r:id="rId3"/>
              </a:rPr>
              <a:t>https://www.ers.usda.gov/amber-waves/2011/december/data-feature-mapping-food-deserts-in-the-us/</a:t>
            </a:r>
            <a:endParaRPr lang="en-US" sz="1200" dirty="0"/>
          </a:p>
          <a:p>
            <a:r>
              <a:rPr lang="en-US" sz="1200" dirty="0"/>
              <a:t>Census - </a:t>
            </a:r>
            <a:r>
              <a:rPr lang="en-US" sz="1200" dirty="0">
                <a:hlinkClick r:id="rId4"/>
              </a:rPr>
              <a:t>https://www2.census.gov/geo/pdfs/education/CensusTracts.pdf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3B6-0986-4E38-8B3C-A4A9966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5DC-85C2-4FDF-A364-1D62EA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2.72M </a:t>
            </a:r>
          </a:p>
          <a:p>
            <a:r>
              <a:rPr lang="en-US" dirty="0"/>
              <a:t>Median age 34.6 </a:t>
            </a:r>
          </a:p>
          <a:p>
            <a:r>
              <a:rPr lang="en-US" dirty="0"/>
              <a:t>Median household income $55,295</a:t>
            </a:r>
          </a:p>
          <a:p>
            <a:r>
              <a:rPr lang="en-US" dirty="0"/>
              <a:t>Median property value $255,900</a:t>
            </a:r>
          </a:p>
          <a:p>
            <a:r>
              <a:rPr lang="en-US" dirty="0"/>
              <a:t>Poverty rate 20.6%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223AA-5460-407B-87F1-EAD3C725E6BA}"/>
              </a:ext>
            </a:extLst>
          </p:cNvPr>
          <p:cNvSpPr txBox="1"/>
          <p:nvPr/>
        </p:nvSpPr>
        <p:spPr>
          <a:xfrm>
            <a:off x="1130270" y="58482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USA - </a:t>
            </a:r>
            <a:r>
              <a:rPr lang="en-US" sz="1200" dirty="0">
                <a:hlinkClick r:id="rId3"/>
              </a:rPr>
              <a:t>https://datausa.io/profile/geo/chicago-il/</a:t>
            </a:r>
            <a:endParaRPr lang="en-US" sz="1200" dirty="0"/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909CC0C1-D6CD-4203-8BE8-B55E665B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62" y="826897"/>
            <a:ext cx="3496470" cy="5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26D-5C8A-430B-8A0E-9A9E406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0D2-2AEC-41BB-95D4-BF4C2C48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58878"/>
            <a:ext cx="9603275" cy="4145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food deserts exist in Chicago?</a:t>
            </a:r>
          </a:p>
          <a:p>
            <a:pPr lvl="1"/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Is there a higher rate of food related crimes in Chicago food deserts?</a:t>
            </a:r>
          </a:p>
          <a:p>
            <a:pPr lvl="1"/>
            <a:r>
              <a:rPr lang="en-US" dirty="0"/>
              <a:t>Are demographics and income levels associated with the prevalence of food deserts?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Census Tract Data</a:t>
            </a:r>
          </a:p>
          <a:p>
            <a:pPr lvl="1"/>
            <a:r>
              <a:rPr lang="en-US" dirty="0"/>
              <a:t>Chicago Neighborhoods</a:t>
            </a:r>
          </a:p>
          <a:p>
            <a:pPr lvl="1"/>
            <a:r>
              <a:rPr lang="en-US" dirty="0"/>
              <a:t>Chicago Grocery Stores</a:t>
            </a:r>
          </a:p>
          <a:p>
            <a:pPr lvl="1"/>
            <a:r>
              <a:rPr lang="en-US" dirty="0"/>
              <a:t>Chicago Crime, Demographic, and Income Data</a:t>
            </a:r>
          </a:p>
        </p:txBody>
      </p:sp>
    </p:spTree>
    <p:extLst>
      <p:ext uri="{BB962C8B-B14F-4D97-AF65-F5344CB8AC3E}">
        <p14:creationId xmlns:p14="http://schemas.microsoft.com/office/powerpoint/2010/main" val="12283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798B-608C-4F34-B4E1-9AA4B5F7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7588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792-53FB-4A0E-8BEB-BEA693E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7DB3-3197-4DC4-B78C-E1F04C38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23411"/>
            <a:ext cx="9603275" cy="3294576"/>
          </a:xfrm>
        </p:spPr>
        <p:txBody>
          <a:bodyPr/>
          <a:lstStyle/>
          <a:p>
            <a:r>
              <a:rPr lang="en-US" dirty="0"/>
              <a:t>Read all data files into data frames </a:t>
            </a:r>
          </a:p>
          <a:p>
            <a:r>
              <a:rPr lang="en-US" dirty="0"/>
              <a:t>Pandas profiling </a:t>
            </a:r>
          </a:p>
          <a:p>
            <a:r>
              <a:rPr lang="en-US" dirty="0"/>
              <a:t>Renamed data fields</a:t>
            </a:r>
          </a:p>
          <a:p>
            <a:r>
              <a:rPr lang="en-US" dirty="0"/>
              <a:t>Merged data frames </a:t>
            </a:r>
          </a:p>
          <a:p>
            <a:r>
              <a:rPr lang="en-US" dirty="0"/>
              <a:t>Created additional variables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618695D-8B2F-4270-9532-13C08A2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30" y="1749777"/>
            <a:ext cx="6100459" cy="2867377"/>
          </a:xfrm>
          <a:prstGeom prst="rect">
            <a:avLst/>
          </a:prstGeom>
        </p:spPr>
      </p:pic>
      <p:pic>
        <p:nvPicPr>
          <p:cNvPr id="2052" name="Picture 4" descr="Image result for profiled pandas">
            <a:extLst>
              <a:ext uri="{FF2B5EF4-FFF2-40B4-BE49-F238E27FC236}">
                <a16:creationId xmlns:a16="http://schemas.microsoft.com/office/drawing/2014/main" id="{AA3B3743-2EE4-4E95-A2A6-574DAB9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9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rofiled pandas">
            <a:extLst>
              <a:ext uri="{FF2B5EF4-FFF2-40B4-BE49-F238E27FC236}">
                <a16:creationId xmlns:a16="http://schemas.microsoft.com/office/drawing/2014/main" id="{745EC155-96A3-4133-A30B-34BA1630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6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rofiled pandas">
            <a:extLst>
              <a:ext uri="{FF2B5EF4-FFF2-40B4-BE49-F238E27FC236}">
                <a16:creationId xmlns:a16="http://schemas.microsoft.com/office/drawing/2014/main" id="{B58E109C-D28A-4E93-9155-D86893E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3" y="4945885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69CE-7DC2-4802-8D21-3EFF7FF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A913-95DE-4DE3-8737-38781FEE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geo data</a:t>
            </a:r>
          </a:p>
          <a:p>
            <a:r>
              <a:rPr lang="en-US" dirty="0" err="1"/>
              <a:t>Geojson</a:t>
            </a:r>
            <a:r>
              <a:rPr lang="en-US" dirty="0"/>
              <a:t> – coordinate data </a:t>
            </a:r>
          </a:p>
          <a:p>
            <a:r>
              <a:rPr lang="en-US" dirty="0"/>
              <a:t>Primary package –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Data Wrangling and merging </a:t>
            </a:r>
          </a:p>
          <a:p>
            <a:endParaRPr lang="en-US" dirty="0"/>
          </a:p>
        </p:txBody>
      </p:sp>
      <p:pic>
        <p:nvPicPr>
          <p:cNvPr id="1026" name="Picture 2" descr="Image result for python pandas">
            <a:extLst>
              <a:ext uri="{FF2B5EF4-FFF2-40B4-BE49-F238E27FC236}">
                <a16:creationId xmlns:a16="http://schemas.microsoft.com/office/drawing/2014/main" id="{267FCE28-7EBD-4C18-A951-92DBD2D3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87" y="2002558"/>
            <a:ext cx="4917967" cy="307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1AB-DC58-48AC-975B-BC74BCB5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 anchor="ctr"/>
          <a:lstStyle/>
          <a:p>
            <a:pPr algn="ctr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89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826</Words>
  <Application>Microsoft Office PowerPoint</Application>
  <PresentationFormat>Widescreen</PresentationFormat>
  <Paragraphs>125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Gallery</vt:lpstr>
      <vt:lpstr>Chicago Food Deserts</vt:lpstr>
      <vt:lpstr>Agenda</vt:lpstr>
      <vt:lpstr>Overview </vt:lpstr>
      <vt:lpstr>Chicago Overview </vt:lpstr>
      <vt:lpstr>Questions &amp; Data </vt:lpstr>
      <vt:lpstr>Data Cleanup &amp; Exploration</vt:lpstr>
      <vt:lpstr>General Data Frames</vt:lpstr>
      <vt:lpstr>Geographic Data </vt:lpstr>
      <vt:lpstr>Data Analysis</vt:lpstr>
      <vt:lpstr>Food Deserts</vt:lpstr>
      <vt:lpstr>Food Deserts –  Grocery Stores</vt:lpstr>
      <vt:lpstr>Food Deserts – Geo </vt:lpstr>
      <vt:lpstr>Food Related Crime</vt:lpstr>
      <vt:lpstr>Income</vt:lpstr>
      <vt:lpstr>Demographics</vt:lpstr>
      <vt:lpstr>Discussion</vt:lpstr>
      <vt:lpstr>Questions </vt:lpstr>
      <vt:lpstr>Challenges</vt:lpstr>
      <vt:lpstr>Future Work </vt:lpstr>
      <vt:lpstr>PowerPoint Presentation</vt:lpstr>
      <vt:lpstr>Datasets Source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Deserts</dc:title>
  <dc:creator>Chell</dc:creator>
  <cp:lastModifiedBy>Chell</cp:lastModifiedBy>
  <cp:revision>39</cp:revision>
  <dcterms:created xsi:type="dcterms:W3CDTF">2019-07-27T14:09:46Z</dcterms:created>
  <dcterms:modified xsi:type="dcterms:W3CDTF">2019-07-27T17:05:09Z</dcterms:modified>
</cp:coreProperties>
</file>