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ltLang="en-US" b="1"/>
              <a:t>React Js</a:t>
            </a:r>
            <a:endParaRPr lang="en-US" altLang="en-US" b="1"/>
          </a:p>
        </p:txBody>
      </p:sp>
      <p:sp>
        <p:nvSpPr>
          <p:cNvPr id="3" name="Subtitle 2"/>
          <p:cNvSpPr>
            <a:spLocks noGrp="1"/>
          </p:cNvSpPr>
          <p:nvPr>
            <p:ph type="subTitle" idx="1"/>
          </p:nvPr>
        </p:nvSpPr>
        <p:spPr/>
        <p:txBody>
          <a:bodyPr/>
          <a:p>
            <a:r>
              <a:rPr lang="en-US" altLang="en-US"/>
              <a:t>Components</a:t>
            </a: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a:t>What is React Js?</a:t>
            </a:r>
            <a:endParaRPr lang="en-US" altLang="en-US" b="1"/>
          </a:p>
        </p:txBody>
      </p:sp>
      <p:sp>
        <p:nvSpPr>
          <p:cNvPr id="3" name="Content Placeholder 2"/>
          <p:cNvSpPr>
            <a:spLocks noGrp="1"/>
          </p:cNvSpPr>
          <p:nvPr>
            <p:ph idx="1"/>
          </p:nvPr>
        </p:nvSpPr>
        <p:spPr/>
        <p:txBody>
          <a:bodyPr/>
          <a:p>
            <a:r>
              <a:rPr lang="en-US" altLang="en-US"/>
              <a:t>React is a free and open-source front-end Javascript library for building user interfaces baseed on components.</a:t>
            </a:r>
            <a:endParaRPr lang="en-US" altLang="en-US"/>
          </a:p>
          <a:p>
            <a:r>
              <a:rPr lang="en-US" altLang="en-US"/>
              <a:t>Current Version:18.2.0</a:t>
            </a: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What are Components in React Js?</a:t>
            </a:r>
            <a:endParaRPr lang="en-US" altLang="en-US"/>
          </a:p>
        </p:txBody>
      </p:sp>
      <p:sp>
        <p:nvSpPr>
          <p:cNvPr id="3" name="Content Placeholder 2"/>
          <p:cNvSpPr>
            <a:spLocks noGrp="1"/>
          </p:cNvSpPr>
          <p:nvPr>
            <p:ph idx="1"/>
          </p:nvPr>
        </p:nvSpPr>
        <p:spPr/>
        <p:txBody>
          <a:bodyPr/>
          <a:p>
            <a:pPr>
              <a:buFont typeface="Arial" panose="02080604020202020204" pitchFamily="34" charset="0"/>
              <a:buChar char="•"/>
            </a:pPr>
            <a:r>
              <a:rPr lang="en-US"/>
              <a:t>Components in React are used to divide a user interface into independent components that can be handled easily and are reusable.</a:t>
            </a:r>
            <a:endParaRPr lang="en-US"/>
          </a:p>
          <a:p>
            <a:pPr>
              <a:buNone/>
            </a:pPr>
            <a:endParaRPr lang="en-US"/>
          </a:p>
          <a:p>
            <a:r>
              <a:rPr lang="en-US" altLang="en-US" b="1"/>
              <a:t>Components comes in two types:</a:t>
            </a:r>
            <a:endParaRPr lang="en-US" altLang="en-US" b="1"/>
          </a:p>
          <a:p>
            <a:pPr marL="0" indent="0">
              <a:buNone/>
            </a:pPr>
            <a:r>
              <a:rPr lang="en-US" altLang="en-US"/>
              <a:t>                 1.Class Components.</a:t>
            </a:r>
            <a:endParaRPr lang="en-US" altLang="en-US"/>
          </a:p>
          <a:p>
            <a:pPr marL="0" indent="0">
              <a:buNone/>
            </a:pPr>
            <a:r>
              <a:rPr lang="en-US" altLang="en-US"/>
              <a:t>                 2.Function Components.    </a:t>
            </a: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a:t>Class Components:</a:t>
            </a:r>
            <a:endParaRPr lang="en-US" altLang="en-US" b="1"/>
          </a:p>
        </p:txBody>
      </p:sp>
      <p:sp>
        <p:nvSpPr>
          <p:cNvPr id="3" name="Content Placeholder 2"/>
          <p:cNvSpPr>
            <a:spLocks noGrp="1"/>
          </p:cNvSpPr>
          <p:nvPr>
            <p:ph idx="1"/>
          </p:nvPr>
        </p:nvSpPr>
        <p:spPr>
          <a:xfrm>
            <a:off x="838200" y="1691005"/>
            <a:ext cx="10515600" cy="4351338"/>
          </a:xfrm>
        </p:spPr>
        <p:txBody>
          <a:bodyPr>
            <a:normAutofit/>
          </a:bodyPr>
          <a:p>
            <a:r>
              <a:rPr lang="en-US"/>
              <a:t>Before React 16.8, class components were frequently used in React projects. The reason is that in function components, you cannot track the state and lifecycle methods of the component. The function components were known as “state-less” components.</a:t>
            </a:r>
            <a:endParaRPr lang="en-US"/>
          </a:p>
          <a:p>
            <a:endParaRPr lang="en-US"/>
          </a:p>
          <a:p>
            <a:r>
              <a:rPr lang="en-US"/>
              <a:t>To track the state of the components and use lifecycle methods, we have to use the class components in React.</a:t>
            </a:r>
            <a:endParaRPr lang="en-US"/>
          </a:p>
          <a:p>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2225"/>
            <a:ext cx="10515600" cy="1325563"/>
          </a:xfrm>
        </p:spPr>
        <p:txBody>
          <a:bodyPr/>
          <a:p>
            <a:r>
              <a:rPr lang="" altLang="en-US" b="1"/>
              <a:t>Class Component Syntax:</a:t>
            </a:r>
            <a:endParaRPr lang="" altLang="en-US" b="1"/>
          </a:p>
        </p:txBody>
      </p:sp>
      <p:sp>
        <p:nvSpPr>
          <p:cNvPr id="3" name="Content Placeholder 2"/>
          <p:cNvSpPr>
            <a:spLocks noGrp="1"/>
          </p:cNvSpPr>
          <p:nvPr>
            <p:ph idx="1"/>
          </p:nvPr>
        </p:nvSpPr>
        <p:spPr>
          <a:xfrm>
            <a:off x="838200" y="1303655"/>
            <a:ext cx="10515600" cy="4873625"/>
          </a:xfrm>
        </p:spPr>
        <p:txBody>
          <a:bodyPr>
            <a:normAutofit lnSpcReduction="20000"/>
          </a:bodyPr>
          <a:p>
            <a:r>
              <a:rPr lang="en-US" sz="2400">
                <a:sym typeface="+mn-ea"/>
              </a:rPr>
              <a:t>To implement a class component, use the keyword ‘class’ before the name of your class component and extend it with the component class.</a:t>
            </a:r>
            <a:endParaRPr lang="en-US" sz="2400">
              <a:sym typeface="+mn-ea"/>
            </a:endParaRPr>
          </a:p>
          <a:p>
            <a:pPr marL="0" indent="0">
              <a:buNone/>
            </a:pPr>
            <a:endParaRPr lang="en-US" sz="2400"/>
          </a:p>
          <a:p>
            <a:pPr marL="1371600" lvl="3" indent="0">
              <a:buNone/>
            </a:pPr>
            <a:r>
              <a:rPr lang="en-US" sz="2400">
                <a:solidFill>
                  <a:srgbClr val="FF0000"/>
                </a:solidFill>
              </a:rPr>
              <a:t>import React, { Component } from 'react'</a:t>
            </a:r>
            <a:endParaRPr lang="en-US" sz="2400">
              <a:solidFill>
                <a:srgbClr val="FF0000"/>
              </a:solidFill>
            </a:endParaRPr>
          </a:p>
          <a:p>
            <a:pPr marL="1371600" lvl="3" indent="0">
              <a:buNone/>
            </a:pPr>
            <a:endParaRPr lang="en-US" sz="2400">
              <a:solidFill>
                <a:srgbClr val="FF0000"/>
              </a:solidFill>
            </a:endParaRPr>
          </a:p>
          <a:p>
            <a:pPr marL="1371600" lvl="3" indent="0">
              <a:buNone/>
            </a:pPr>
            <a:r>
              <a:rPr lang="en-US" sz="2400">
                <a:solidFill>
                  <a:srgbClr val="FF0000"/>
                </a:solidFill>
              </a:rPr>
              <a:t>class </a:t>
            </a:r>
            <a:r>
              <a:rPr lang="" altLang="en-US" sz="2400">
                <a:solidFill>
                  <a:srgbClr val="FF0000"/>
                </a:solidFill>
              </a:rPr>
              <a:t>New</a:t>
            </a:r>
            <a:r>
              <a:rPr lang="en-US" sz="2400">
                <a:solidFill>
                  <a:srgbClr val="FF0000"/>
                </a:solidFill>
              </a:rPr>
              <a:t> extends Component {</a:t>
            </a:r>
            <a:endParaRPr lang="en-US" sz="2400">
              <a:solidFill>
                <a:srgbClr val="FF0000"/>
              </a:solidFill>
            </a:endParaRPr>
          </a:p>
          <a:p>
            <a:pPr marL="1371600" lvl="3" indent="0">
              <a:buNone/>
            </a:pPr>
            <a:r>
              <a:rPr lang="en-US" sz="2400">
                <a:solidFill>
                  <a:srgbClr val="FF0000"/>
                </a:solidFill>
              </a:rPr>
              <a:t>    render() {</a:t>
            </a:r>
            <a:endParaRPr lang="en-US" sz="2400">
              <a:solidFill>
                <a:srgbClr val="FF0000"/>
              </a:solidFill>
            </a:endParaRPr>
          </a:p>
          <a:p>
            <a:pPr marL="1371600" lvl="3" indent="0">
              <a:buNone/>
            </a:pPr>
            <a:r>
              <a:rPr lang="en-US" sz="2400">
                <a:solidFill>
                  <a:srgbClr val="FF0000"/>
                </a:solidFill>
              </a:rPr>
              <a:t>      return (</a:t>
            </a:r>
            <a:endParaRPr lang="en-US" sz="2400">
              <a:solidFill>
                <a:srgbClr val="FF0000"/>
              </a:solidFill>
            </a:endParaRPr>
          </a:p>
          <a:p>
            <a:pPr marL="1371600" lvl="3" indent="0">
              <a:buNone/>
            </a:pPr>
            <a:r>
              <a:rPr lang="en-US" sz="2400">
                <a:solidFill>
                  <a:srgbClr val="FF0000"/>
                </a:solidFill>
              </a:rPr>
              <a:t>        &lt;h1&gt;</a:t>
            </a:r>
            <a:r>
              <a:rPr lang="" altLang="en-US" sz="2400">
                <a:solidFill>
                  <a:srgbClr val="FF0000"/>
                </a:solidFill>
              </a:rPr>
              <a:t>Hello World</a:t>
            </a:r>
            <a:r>
              <a:rPr lang="en-US" sz="2400">
                <a:solidFill>
                  <a:srgbClr val="FF0000"/>
                </a:solidFill>
              </a:rPr>
              <a:t>&lt;/h1&gt;</a:t>
            </a:r>
            <a:endParaRPr lang="en-US" sz="2400">
              <a:solidFill>
                <a:srgbClr val="FF0000"/>
              </a:solidFill>
            </a:endParaRPr>
          </a:p>
          <a:p>
            <a:pPr marL="1371600" lvl="3" indent="0">
              <a:buNone/>
            </a:pPr>
            <a:r>
              <a:rPr lang="en-US" sz="2400">
                <a:solidFill>
                  <a:srgbClr val="FF0000"/>
                </a:solidFill>
              </a:rPr>
              <a:t>      )</a:t>
            </a:r>
            <a:endParaRPr lang="en-US" sz="2400">
              <a:solidFill>
                <a:srgbClr val="FF0000"/>
              </a:solidFill>
            </a:endParaRPr>
          </a:p>
          <a:p>
            <a:pPr marL="1371600" lvl="3" indent="0">
              <a:buNone/>
            </a:pPr>
            <a:r>
              <a:rPr lang="en-US" sz="2400">
                <a:solidFill>
                  <a:srgbClr val="FF0000"/>
                </a:solidFill>
              </a:rPr>
              <a:t>    }</a:t>
            </a:r>
            <a:endParaRPr lang="en-US" sz="2400">
              <a:solidFill>
                <a:srgbClr val="FF0000"/>
              </a:solidFill>
            </a:endParaRPr>
          </a:p>
          <a:p>
            <a:pPr marL="1371600" lvl="3" indent="0">
              <a:buNone/>
            </a:pPr>
            <a:r>
              <a:rPr lang="en-US" sz="2400">
                <a:solidFill>
                  <a:srgbClr val="FF0000"/>
                </a:solidFill>
              </a:rPr>
              <a:t>  }</a:t>
            </a:r>
            <a:endParaRPr lang="en-US" sz="2400">
              <a:solidFill>
                <a:srgbClr val="FF0000"/>
              </a:solidFill>
            </a:endParaRPr>
          </a:p>
          <a:p>
            <a:pPr marL="1371600" lvl="3" indent="0">
              <a:buNone/>
            </a:pPr>
            <a:endParaRPr lang="en-US" sz="2400">
              <a:solidFill>
                <a:srgbClr val="FF0000"/>
              </a:solidFill>
            </a:endParaRPr>
          </a:p>
          <a:p>
            <a:pPr marL="1371600" lvl="3" indent="0">
              <a:buNone/>
            </a:pPr>
            <a:r>
              <a:rPr lang="en-US" sz="2400">
                <a:solidFill>
                  <a:srgbClr val="FF0000"/>
                </a:solidFill>
              </a:rPr>
              <a:t>export default </a:t>
            </a:r>
            <a:r>
              <a:rPr lang="" altLang="en-US" sz="2400">
                <a:solidFill>
                  <a:srgbClr val="FF0000"/>
                </a:solidFill>
              </a:rPr>
              <a:t>New</a:t>
            </a:r>
            <a:endParaRPr lang="" altLang="en-US" sz="240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 altLang="en-US" b="1"/>
              <a:t>Function Components</a:t>
            </a:r>
            <a:endParaRPr lang="" altLang="en-US" b="1"/>
          </a:p>
        </p:txBody>
      </p:sp>
      <p:sp>
        <p:nvSpPr>
          <p:cNvPr id="3" name="Content Placeholder 2"/>
          <p:cNvSpPr>
            <a:spLocks noGrp="1"/>
          </p:cNvSpPr>
          <p:nvPr>
            <p:ph idx="1"/>
          </p:nvPr>
        </p:nvSpPr>
        <p:spPr/>
        <p:txBody>
          <a:bodyPr/>
          <a:p>
            <a:r>
              <a:rPr lang="en-US"/>
              <a:t>These are simply JavaScript functions. We can create a functional component in React by writing a JavaScript function. These functions may or may not receive data as parameters. In the functional Components, the return value is the JSX code to render to the DOM tree.</a:t>
            </a:r>
            <a:endParaRPr lang="en-US"/>
          </a:p>
          <a:p>
            <a:r>
              <a:rPr lang="en-US"/>
              <a:t>Before React 16.8, function components did not have state or lifecycle hooks</a:t>
            </a:r>
            <a:r>
              <a:rPr lang="" altLang="en-US"/>
              <a:t>.</a:t>
            </a:r>
            <a:endParaRPr lang="" altLang="en-US"/>
          </a:p>
          <a:p>
            <a:r>
              <a:rPr lang="" altLang="en-US"/>
              <a:t> With the Use of React Hooks we can manage States in Function Components without Creating Class Components</a:t>
            </a:r>
            <a:endParaRPr lang=""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 altLang="en-US" b="1">
                <a:sym typeface="+mn-ea"/>
              </a:rPr>
              <a:t> Function </a:t>
            </a:r>
            <a:r>
              <a:rPr lang="en-US" altLang="en-US" b="1">
                <a:sym typeface="+mn-ea"/>
              </a:rPr>
              <a:t>Component Syntax:</a:t>
            </a:r>
            <a:br>
              <a:rPr lang="en-US" altLang="en-US"/>
            </a:br>
            <a:endParaRPr lang="en-US"/>
          </a:p>
        </p:txBody>
      </p:sp>
      <p:sp>
        <p:nvSpPr>
          <p:cNvPr id="3" name="Content Placeholder 2"/>
          <p:cNvSpPr>
            <a:spLocks noGrp="1"/>
          </p:cNvSpPr>
          <p:nvPr>
            <p:ph idx="1"/>
          </p:nvPr>
        </p:nvSpPr>
        <p:spPr/>
        <p:txBody>
          <a:bodyPr/>
          <a:p>
            <a:r>
              <a:rPr lang="en-US"/>
              <a:t>A Function component also returns HTML, and behaves much the same way as a Class component</a:t>
            </a:r>
            <a:r>
              <a:rPr lang="" altLang="en-US"/>
              <a:t>.</a:t>
            </a:r>
            <a:endParaRPr lang="" altLang="en-US"/>
          </a:p>
          <a:p>
            <a:r>
              <a:rPr lang="" altLang="en-US"/>
              <a:t>Syntax:</a:t>
            </a:r>
            <a:endParaRPr lang="" altLang="en-US"/>
          </a:p>
          <a:p>
            <a:pPr marL="2286000" lvl="5" indent="0">
              <a:buNone/>
            </a:pPr>
            <a:r>
              <a:rPr lang="" altLang="en-US" sz="2800">
                <a:solidFill>
                  <a:srgbClr val="FF0000"/>
                </a:solidFill>
              </a:rPr>
              <a:t>function App() {</a:t>
            </a:r>
            <a:endParaRPr lang="" altLang="en-US" sz="2800">
              <a:solidFill>
                <a:srgbClr val="FF0000"/>
              </a:solidFill>
            </a:endParaRPr>
          </a:p>
          <a:p>
            <a:pPr marL="2286000" lvl="5" indent="0">
              <a:buNone/>
            </a:pPr>
            <a:r>
              <a:rPr lang="" altLang="en-US" sz="2800">
                <a:solidFill>
                  <a:srgbClr val="FF0000"/>
                </a:solidFill>
              </a:rPr>
              <a:t>  return &lt;h2&gt;Hello World!&lt;/h2&gt;;</a:t>
            </a:r>
            <a:endParaRPr lang="" altLang="en-US" sz="2800">
              <a:solidFill>
                <a:srgbClr val="FF0000"/>
              </a:solidFill>
            </a:endParaRPr>
          </a:p>
          <a:p>
            <a:pPr marL="2286000" lvl="5" indent="0">
              <a:buNone/>
            </a:pPr>
            <a:r>
              <a:rPr lang="" altLang="en-US" sz="2800">
                <a:solidFill>
                  <a:srgbClr val="FF0000"/>
                </a:solidFill>
              </a:rPr>
              <a:t>}</a:t>
            </a:r>
            <a:endParaRPr lang="" altLang="en-US" sz="2800">
              <a:solidFill>
                <a:srgbClr val="FF0000"/>
              </a:solidFill>
            </a:endParaRPr>
          </a:p>
          <a:p>
            <a:pPr marL="2286000" lvl="5" indent="0">
              <a:buNone/>
            </a:pPr>
            <a:endParaRPr lang="" altLang="en-US" sz="2800">
              <a:solidFill>
                <a:srgbClr val="FF0000"/>
              </a:solidFill>
            </a:endParaRPr>
          </a:p>
          <a:p>
            <a:pPr marL="2286000" lvl="5" indent="0">
              <a:buNone/>
            </a:pPr>
            <a:r>
              <a:rPr lang="" altLang="en-US" sz="2800">
                <a:solidFill>
                  <a:srgbClr val="FF0000"/>
                </a:solidFill>
              </a:rPr>
              <a:t>export default Car;</a:t>
            </a:r>
            <a:endParaRPr lang="" altLang="en-US" sz="280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1750"/>
            <a:ext cx="10515600" cy="1325563"/>
          </a:xfrm>
        </p:spPr>
        <p:txBody>
          <a:bodyPr/>
          <a:p>
            <a:r>
              <a:rPr lang="" altLang="en-US"/>
              <a:t>Diff b/w Class and func components</a:t>
            </a:r>
            <a:endParaRPr lang="" altLang="en-US"/>
          </a:p>
        </p:txBody>
      </p:sp>
      <p:graphicFrame>
        <p:nvGraphicFramePr>
          <p:cNvPr id="4" name="Content Placeholder 3"/>
          <p:cNvGraphicFramePr/>
          <p:nvPr>
            <p:ph idx="1"/>
          </p:nvPr>
        </p:nvGraphicFramePr>
        <p:xfrm>
          <a:off x="396875" y="1212850"/>
          <a:ext cx="11398250" cy="5304790"/>
        </p:xfrm>
        <a:graphic>
          <a:graphicData uri="http://schemas.openxmlformats.org/drawingml/2006/table">
            <a:tbl>
              <a:tblPr firstRow="1" bandRow="1">
                <a:tableStyleId>{5C22544A-7EE6-4342-B048-85BDC9FD1C3A}</a:tableStyleId>
              </a:tblPr>
              <a:tblGrid>
                <a:gridCol w="5669915"/>
                <a:gridCol w="5728335"/>
              </a:tblGrid>
              <a:tr h="542290">
                <a:tc>
                  <a:txBody>
                    <a:bodyPr/>
                    <a:p>
                      <a:pPr>
                        <a:buNone/>
                      </a:pPr>
                      <a:r>
                        <a:rPr lang="" altLang="en-US"/>
                        <a:t>              </a:t>
                      </a:r>
                      <a:r>
                        <a:rPr lang="en-US"/>
                        <a:t>Functional Components            </a:t>
                      </a:r>
                      <a:endParaRPr lang="en-US"/>
                    </a:p>
                  </a:txBody>
                  <a:tcPr/>
                </a:tc>
                <a:tc>
                  <a:txBody>
                    <a:bodyPr/>
                    <a:p>
                      <a:pPr>
                        <a:buNone/>
                      </a:pPr>
                      <a:r>
                        <a:rPr lang="en-US"/>
                        <a:t>                 Class Components  </a:t>
                      </a:r>
                      <a:endParaRPr lang="en-US"/>
                    </a:p>
                  </a:txBody>
                  <a:tcPr/>
                </a:tc>
              </a:tr>
              <a:tr h="1196340">
                <a:tc>
                  <a:txBody>
                    <a:bodyPr/>
                    <a:p>
                      <a:pPr>
                        <a:buNone/>
                      </a:pPr>
                      <a:r>
                        <a:rPr lang="en-US"/>
                        <a:t>A functional component is just a plain JavaScript pure function that accepts props as an argument and returns a React element(JSX).</a:t>
                      </a:r>
                      <a:endParaRPr lang="en-US"/>
                    </a:p>
                  </a:txBody>
                  <a:tcPr/>
                </a:tc>
                <a:tc>
                  <a:txBody>
                    <a:bodyPr/>
                    <a:p>
                      <a:pPr>
                        <a:buNone/>
                      </a:pPr>
                      <a:r>
                        <a:rPr lang="en-US"/>
                        <a:t>A class component requires you to extend from React. Component and create a render function that returns a React element.</a:t>
                      </a:r>
                      <a:endParaRPr lang="en-US"/>
                    </a:p>
                  </a:txBody>
                  <a:tcPr/>
                </a:tc>
              </a:tr>
              <a:tr h="1188720">
                <a:tc>
                  <a:txBody>
                    <a:bodyPr/>
                    <a:p>
                      <a:pPr>
                        <a:buNone/>
                      </a:pPr>
                      <a:r>
                        <a:rPr lang="en-US"/>
                        <a:t>Function components can be written using much less code, are easier to understand, and will be preferred in this tutorial.</a:t>
                      </a:r>
                      <a:endParaRPr lang="en-US"/>
                    </a:p>
                    <a:p>
                      <a:pPr>
                        <a:buNone/>
                      </a:pPr>
                      <a:endParaRPr lang="en-US"/>
                    </a:p>
                  </a:txBody>
                  <a:tcPr/>
                </a:tc>
                <a:tc>
                  <a:txBody>
                    <a:bodyPr/>
                    <a:p>
                      <a:pPr>
                        <a:buNone/>
                      </a:pPr>
                      <a:r>
                        <a:rPr lang="" altLang="en-US" sz="1800">
                          <a:sym typeface="+mn-ea"/>
                        </a:rPr>
                        <a:t>Class </a:t>
                      </a:r>
                      <a:r>
                        <a:rPr lang="en-US" sz="1800">
                          <a:sym typeface="+mn-ea"/>
                        </a:rPr>
                        <a:t>components can be </a:t>
                      </a:r>
                      <a:r>
                        <a:rPr lang="" altLang="en-US" sz="1800">
                          <a:sym typeface="+mn-ea"/>
                        </a:rPr>
                        <a:t>difficult to understand compared to function components.</a:t>
                      </a:r>
                      <a:endParaRPr lang="en-US" sz="1800">
                        <a:sym typeface="+mn-ea"/>
                      </a:endParaRPr>
                    </a:p>
                    <a:p>
                      <a:pPr>
                        <a:buNone/>
                      </a:pPr>
                      <a:endParaRPr lang="en-US"/>
                    </a:p>
                  </a:txBody>
                  <a:tcPr/>
                </a:tc>
              </a:tr>
              <a:tr h="1188720">
                <a:tc>
                  <a:txBody>
                    <a:bodyPr/>
                    <a:p>
                      <a:pPr>
                        <a:buNone/>
                      </a:pPr>
                      <a:r>
                        <a:rPr lang="en-US"/>
                        <a:t>Hooks can be easily used in functional components to make them Stateful.</a:t>
                      </a:r>
                      <a:endParaRPr lang="en-US"/>
                    </a:p>
                  </a:txBody>
                  <a:tcPr/>
                </a:tc>
                <a:tc>
                  <a:txBody>
                    <a:bodyPr/>
                    <a:p>
                      <a:pPr>
                        <a:buNone/>
                      </a:pPr>
                      <a:r>
                        <a:rPr lang="en-US"/>
                        <a:t>You can't use Hooks inside a class component</a:t>
                      </a:r>
                      <a:r>
                        <a:rPr lang="" altLang="en-US"/>
                        <a:t>.</a:t>
                      </a:r>
                      <a:endParaRPr lang="" altLang="en-US"/>
                    </a:p>
                  </a:txBody>
                  <a:tcPr/>
                </a:tc>
              </a:tr>
              <a:tr h="1188720">
                <a:tc>
                  <a:txBody>
                    <a:bodyPr/>
                    <a:p>
                      <a:pPr>
                        <a:buNone/>
                      </a:pPr>
                      <a:r>
                        <a:rPr lang="en-US"/>
                        <a:t>Constructors are not used.</a:t>
                      </a:r>
                      <a:endParaRPr lang="en-US"/>
                    </a:p>
                  </a:txBody>
                  <a:tcPr/>
                </a:tc>
                <a:tc>
                  <a:txBody>
                    <a:bodyPr/>
                    <a:p>
                      <a:pPr>
                        <a:buNone/>
                      </a:pPr>
                      <a:r>
                        <a:rPr lang="" altLang="en-US"/>
                        <a:t>Constructor is used as it needs to store state. </a:t>
                      </a:r>
                      <a:endParaRPr lang="" altLang="en-US"/>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 altLang="en-US" b="1"/>
              <a:t>Folder Structure for React Project</a:t>
            </a:r>
            <a:endParaRPr lang="" altLang="en-US" b="1"/>
          </a:p>
        </p:txBody>
      </p:sp>
      <p:pic>
        <p:nvPicPr>
          <p:cNvPr id="5" name="Content Placeholder 4"/>
          <p:cNvPicPr>
            <a:picLocks noChangeAspect="1"/>
          </p:cNvPicPr>
          <p:nvPr>
            <p:ph idx="1"/>
          </p:nvPr>
        </p:nvPicPr>
        <p:blipFill>
          <a:blip r:embed="rId1"/>
          <a:srcRect l="-342" t="18114" r="342" b="3558"/>
          <a:stretch>
            <a:fillRect/>
          </a:stretch>
        </p:blipFill>
        <p:spPr>
          <a:xfrm>
            <a:off x="838835" y="1835150"/>
            <a:ext cx="10514965" cy="44145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2584</Words>
  <Application>WPS Presentation</Application>
  <PresentationFormat>Widescreen</PresentationFormat>
  <Paragraphs>83</Paragraphs>
  <Slides>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Arial</vt:lpstr>
      <vt:lpstr>SimSun</vt:lpstr>
      <vt:lpstr>Wingdings</vt:lpstr>
      <vt:lpstr>Calibri Light</vt:lpstr>
      <vt:lpstr>DejaVu Sans</vt:lpstr>
      <vt:lpstr>Calibri</vt:lpstr>
      <vt:lpstr>微软雅黑</vt:lpstr>
      <vt:lpstr>Droid Sans Fallback</vt:lpstr>
      <vt:lpstr>Arial Unicode MS</vt:lpstr>
      <vt:lpstr>Standard Symbols PS</vt:lpstr>
      <vt:lpstr>Phetsarath OT</vt:lpstr>
      <vt:lpstr>Office Theme</vt:lpstr>
      <vt:lpstr>React Js</vt:lpstr>
      <vt:lpstr>What is React Js?</vt:lpstr>
      <vt:lpstr>What are Components in React Js?</vt:lpstr>
      <vt:lpstr>Class Components:</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Js</dc:title>
  <dc:creator>devel-sakthi</dc:creator>
  <cp:lastModifiedBy>devel-sakthi</cp:lastModifiedBy>
  <cp:revision>5</cp:revision>
  <dcterms:created xsi:type="dcterms:W3CDTF">2023-09-11T09:57:36Z</dcterms:created>
  <dcterms:modified xsi:type="dcterms:W3CDTF">2023-09-11T09:57:36Z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