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5.xml" ContentType="application/vnd.openxmlformats-officedocument.theme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6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7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8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696" r:id="rId2"/>
    <p:sldMasterId id="2147483708" r:id="rId3"/>
    <p:sldMasterId id="2147483720" r:id="rId4"/>
    <p:sldMasterId id="2147483756" r:id="rId5"/>
    <p:sldMasterId id="2147483774" r:id="rId6"/>
    <p:sldMasterId id="2147483791" r:id="rId7"/>
    <p:sldMasterId id="2147483839" r:id="rId8"/>
  </p:sldMasterIdLst>
  <p:sldIdLst>
    <p:sldId id="281" r:id="rId9"/>
    <p:sldId id="278" r:id="rId10"/>
    <p:sldId id="279" r:id="rId11"/>
    <p:sldId id="280" r:id="rId12"/>
    <p:sldId id="257" r:id="rId13"/>
    <p:sldId id="258" r:id="rId14"/>
    <p:sldId id="259" r:id="rId15"/>
    <p:sldId id="264" r:id="rId16"/>
    <p:sldId id="260" r:id="rId17"/>
    <p:sldId id="261" r:id="rId18"/>
    <p:sldId id="262" r:id="rId19"/>
    <p:sldId id="265" r:id="rId20"/>
    <p:sldId id="266" r:id="rId21"/>
    <p:sldId id="267" r:id="rId22"/>
    <p:sldId id="268" r:id="rId23"/>
    <p:sldId id="269" r:id="rId24"/>
    <p:sldId id="271" r:id="rId25"/>
    <p:sldId id="270" r:id="rId26"/>
    <p:sldId id="272" r:id="rId27"/>
    <p:sldId id="275" r:id="rId28"/>
    <p:sldId id="276" r:id="rId29"/>
    <p:sldId id="277" r:id="rId30"/>
    <p:sldId id="282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76" autoAdjust="0"/>
    <p:restoredTop sz="94660"/>
  </p:normalViewPr>
  <p:slideViewPr>
    <p:cSldViewPr snapToGrid="0">
      <p:cViewPr varScale="1">
        <p:scale>
          <a:sx n="66" d="100"/>
          <a:sy n="66" d="100"/>
        </p:scale>
        <p:origin x="9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3.xml"/><Relationship Id="rId34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slide" Target="slides/slide2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slide" Target="slides/slide2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3B685-1614-48B3-92B4-B4A1DF65832E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1D220-124B-4678-A071-0BDA65605FB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2413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3B685-1614-48B3-92B4-B4A1DF65832E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1D220-124B-4678-A071-0BDA65605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939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3B685-1614-48B3-92B4-B4A1DF65832E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1D220-124B-4678-A071-0BDA65605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505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3B685-1614-48B3-92B4-B4A1DF65832E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1D220-124B-4678-A071-0BDA65605FB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11183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3B685-1614-48B3-92B4-B4A1DF65832E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1D220-124B-4678-A071-0BDA65605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2984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3B685-1614-48B3-92B4-B4A1DF65832E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1D220-124B-4678-A071-0BDA65605FB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74859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3B685-1614-48B3-92B4-B4A1DF65832E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1D220-124B-4678-A071-0BDA65605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7313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3B685-1614-48B3-92B4-B4A1DF65832E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1D220-124B-4678-A071-0BDA65605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9413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3B685-1614-48B3-92B4-B4A1DF65832E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1D220-124B-4678-A071-0BDA65605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1214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3B685-1614-48B3-92B4-B4A1DF65832E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1D220-124B-4678-A071-0BDA65605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1353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1C3B685-1614-48B3-92B4-B4A1DF65832E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861D220-124B-4678-A071-0BDA65605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794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3B685-1614-48B3-92B4-B4A1DF65832E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1D220-124B-4678-A071-0BDA65605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9661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3B685-1614-48B3-92B4-B4A1DF65832E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1D220-124B-4678-A071-0BDA65605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2571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3B685-1614-48B3-92B4-B4A1DF65832E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1D220-124B-4678-A071-0BDA65605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1707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3B685-1614-48B3-92B4-B4A1DF65832E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1D220-124B-4678-A071-0BDA65605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9663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3B685-1614-48B3-92B4-B4A1DF65832E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1D220-124B-4678-A071-0BDA65605FB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839736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3B685-1614-48B3-92B4-B4A1DF65832E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1D220-124B-4678-A071-0BDA65605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78219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3B685-1614-48B3-92B4-B4A1DF65832E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1D220-124B-4678-A071-0BDA65605FB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110762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3B685-1614-48B3-92B4-B4A1DF65832E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1D220-124B-4678-A071-0BDA65605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8773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3B685-1614-48B3-92B4-B4A1DF65832E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1D220-124B-4678-A071-0BDA65605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93533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3B685-1614-48B3-92B4-B4A1DF65832E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1D220-124B-4678-A071-0BDA65605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17720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3B685-1614-48B3-92B4-B4A1DF65832E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1D220-124B-4678-A071-0BDA65605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978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3B685-1614-48B3-92B4-B4A1DF65832E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1D220-124B-4678-A071-0BDA65605FB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143724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1C3B685-1614-48B3-92B4-B4A1DF65832E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861D220-124B-4678-A071-0BDA65605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99055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3B685-1614-48B3-92B4-B4A1DF65832E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1D220-124B-4678-A071-0BDA65605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52623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3B685-1614-48B3-92B4-B4A1DF65832E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1D220-124B-4678-A071-0BDA65605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98913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3B685-1614-48B3-92B4-B4A1DF65832E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1D220-124B-4678-A071-0BDA65605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46321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3B685-1614-48B3-92B4-B4A1DF65832E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1D220-124B-4678-A071-0BDA65605FB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499784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3B685-1614-48B3-92B4-B4A1DF65832E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1D220-124B-4678-A071-0BDA65605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15937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3B685-1614-48B3-92B4-B4A1DF65832E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1D220-124B-4678-A071-0BDA65605FB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216416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3B685-1614-48B3-92B4-B4A1DF65832E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1D220-124B-4678-A071-0BDA65605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63450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3B685-1614-48B3-92B4-B4A1DF65832E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1D220-124B-4678-A071-0BDA65605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18179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3B685-1614-48B3-92B4-B4A1DF65832E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1D220-124B-4678-A071-0BDA65605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988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3B685-1614-48B3-92B4-B4A1DF65832E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1D220-124B-4678-A071-0BDA65605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46051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3B685-1614-48B3-92B4-B4A1DF65832E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1D220-124B-4678-A071-0BDA65605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17947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1C3B685-1614-48B3-92B4-B4A1DF65832E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861D220-124B-4678-A071-0BDA65605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74050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3B685-1614-48B3-92B4-B4A1DF65832E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1D220-124B-4678-A071-0BDA65605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23280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3B685-1614-48B3-92B4-B4A1DF65832E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1D220-124B-4678-A071-0BDA65605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09993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3B685-1614-48B3-92B4-B4A1DF65832E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1D220-124B-4678-A071-0BDA65605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40130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3B685-1614-48B3-92B4-B4A1DF65832E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1D220-124B-4678-A071-0BDA65605FB0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991120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3B685-1614-48B3-92B4-B4A1DF65832E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1D220-124B-4678-A071-0BDA65605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06422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3B685-1614-48B3-92B4-B4A1DF65832E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1D220-124B-4678-A071-0BDA65605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74328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3B685-1614-48B3-92B4-B4A1DF65832E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1D220-124B-4678-A071-0BDA65605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53190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3B685-1614-48B3-92B4-B4A1DF65832E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1D220-124B-4678-A071-0BDA65605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144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3B685-1614-48B3-92B4-B4A1DF65832E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1D220-124B-4678-A071-0BDA65605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45081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3B685-1614-48B3-92B4-B4A1DF65832E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1D220-124B-4678-A071-0BDA65605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66950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3B685-1614-48B3-92B4-B4A1DF65832E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1D220-124B-4678-A071-0BDA65605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36990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3B685-1614-48B3-92B4-B4A1DF65832E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1D220-124B-4678-A071-0BDA65605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75487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3B685-1614-48B3-92B4-B4A1DF65832E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1D220-124B-4678-A071-0BDA65605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24349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3B685-1614-48B3-92B4-B4A1DF65832E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1D220-124B-4678-A071-0BDA65605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76905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3B685-1614-48B3-92B4-B4A1DF65832E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1D220-124B-4678-A071-0BDA65605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8995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3B685-1614-48B3-92B4-B4A1DF65832E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1D220-124B-4678-A071-0BDA65605FB0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6792145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3B685-1614-48B3-92B4-B4A1DF65832E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1D220-124B-4678-A071-0BDA65605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44308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3B685-1614-48B3-92B4-B4A1DF65832E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1D220-124B-4678-A071-0BDA65605FB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795834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3B685-1614-48B3-92B4-B4A1DF65832E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1D220-124B-4678-A071-0BDA65605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284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3B685-1614-48B3-92B4-B4A1DF65832E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1D220-124B-4678-A071-0BDA65605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42381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3B685-1614-48B3-92B4-B4A1DF65832E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1D220-124B-4678-A071-0BDA65605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49306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3B685-1614-48B3-92B4-B4A1DF65832E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1D220-124B-4678-A071-0BDA65605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985688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3B685-1614-48B3-92B4-B4A1DF65832E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1D220-124B-4678-A071-0BDA65605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190000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3B685-1614-48B3-92B4-B4A1DF65832E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1D220-124B-4678-A071-0BDA65605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02006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3B685-1614-48B3-92B4-B4A1DF65832E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1D220-124B-4678-A071-0BDA65605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14162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3B685-1614-48B3-92B4-B4A1DF65832E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1D220-124B-4678-A071-0BDA65605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000907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3B685-1614-48B3-92B4-B4A1DF65832E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1D220-124B-4678-A071-0BDA65605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903058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3B685-1614-48B3-92B4-B4A1DF65832E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1D220-124B-4678-A071-0BDA65605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85653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3B685-1614-48B3-92B4-B4A1DF65832E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1D220-124B-4678-A071-0BDA65605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666078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3B685-1614-48B3-92B4-B4A1DF65832E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1D220-124B-4678-A071-0BDA65605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998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3B685-1614-48B3-92B4-B4A1DF65832E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1D220-124B-4678-A071-0BDA65605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806630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3B685-1614-48B3-92B4-B4A1DF65832E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1D220-124B-4678-A071-0BDA65605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58891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3B685-1614-48B3-92B4-B4A1DF65832E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1D220-124B-4678-A071-0BDA65605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922346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3B685-1614-48B3-92B4-B4A1DF65832E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1D220-124B-4678-A071-0BDA65605FB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9696118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3B685-1614-48B3-92B4-B4A1DF65832E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1D220-124B-4678-A071-0BDA65605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214155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3B685-1614-48B3-92B4-B4A1DF65832E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1D220-124B-4678-A071-0BDA65605FB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78075263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3B685-1614-48B3-92B4-B4A1DF65832E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1D220-124B-4678-A071-0BDA65605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348394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3B685-1614-48B3-92B4-B4A1DF65832E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1D220-124B-4678-A071-0BDA65605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691106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3B685-1614-48B3-92B4-B4A1DF65832E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1D220-124B-4678-A071-0BDA65605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179020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3B685-1614-48B3-92B4-B4A1DF65832E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1D220-124B-4678-A071-0BDA65605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21394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3B685-1614-48B3-92B4-B4A1DF65832E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1D220-124B-4678-A071-0BDA65605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562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1C3B685-1614-48B3-92B4-B4A1DF65832E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861D220-124B-4678-A071-0BDA65605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164115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3B685-1614-48B3-92B4-B4A1DF65832E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1D220-124B-4678-A071-0BDA65605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1648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3B685-1614-48B3-92B4-B4A1DF65832E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1D220-124B-4678-A071-0BDA65605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365942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3B685-1614-48B3-92B4-B4A1DF65832E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1D220-124B-4678-A071-0BDA65605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649535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3B685-1614-48B3-92B4-B4A1DF65832E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1D220-124B-4678-A071-0BDA65605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43135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3B685-1614-48B3-92B4-B4A1DF65832E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1D220-124B-4678-A071-0BDA65605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035035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3B685-1614-48B3-92B4-B4A1DF65832E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1D220-124B-4678-A071-0BDA65605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282412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3B685-1614-48B3-92B4-B4A1DF65832E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1D220-124B-4678-A071-0BDA65605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223174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3B685-1614-48B3-92B4-B4A1DF65832E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1D220-124B-4678-A071-0BDA65605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508200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3B685-1614-48B3-92B4-B4A1DF65832E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1D220-124B-4678-A071-0BDA65605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368945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01C3B685-1614-48B3-92B4-B4A1DF65832E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1D220-124B-4678-A071-0BDA65605FB0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93700" ty="-82550" sx="35000" sy="3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0484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3B685-1614-48B3-92B4-B4A1DF65832E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1D220-124B-4678-A071-0BDA65605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229791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3B685-1614-48B3-92B4-B4A1DF65832E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1D220-124B-4678-A071-0BDA65605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909886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3B685-1614-48B3-92B4-B4A1DF65832E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1D220-124B-4678-A071-0BDA65605F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0" y="0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393700" ty="-82550" sx="35000" sy="3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05563683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3B685-1614-48B3-92B4-B4A1DF65832E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1D220-124B-4678-A071-0BDA65605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442484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3B685-1614-48B3-92B4-B4A1DF65832E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1D220-124B-4678-A071-0BDA65605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805172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3B685-1614-48B3-92B4-B4A1DF65832E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1D220-124B-4678-A071-0BDA65605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917139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3B685-1614-48B3-92B4-B4A1DF65832E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1D220-124B-4678-A071-0BDA65605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148299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3B685-1614-48B3-92B4-B4A1DF65832E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1D220-124B-4678-A071-0BDA65605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126651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3B685-1614-48B3-92B4-B4A1DF65832E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1D220-124B-4678-A071-0BDA65605F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7891749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3B685-1614-48B3-92B4-B4A1DF65832E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1D220-124B-4678-A071-0BDA65605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280113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3B685-1614-48B3-92B4-B4A1DF65832E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1D220-124B-4678-A071-0BDA65605F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8102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slideLayout" Target="../slideLayouts/slideLayout57.xml"/><Relationship Id="rId18" Type="http://schemas.openxmlformats.org/officeDocument/2006/relationships/theme" Target="../theme/theme5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slideLayout" Target="../slideLayouts/slideLayout56.xml"/><Relationship Id="rId17" Type="http://schemas.openxmlformats.org/officeDocument/2006/relationships/slideLayout" Target="../slideLayouts/slideLayout61.xml"/><Relationship Id="rId2" Type="http://schemas.openxmlformats.org/officeDocument/2006/relationships/slideLayout" Target="../slideLayouts/slideLayout46.xml"/><Relationship Id="rId16" Type="http://schemas.openxmlformats.org/officeDocument/2006/relationships/slideLayout" Target="../slideLayouts/slideLayout60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5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slideLayout" Target="../slideLayouts/slideLayout58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9.xml"/><Relationship Id="rId13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8.xml"/><Relationship Id="rId12" Type="http://schemas.openxmlformats.org/officeDocument/2006/relationships/slideLayout" Target="../slideLayouts/slideLayout73.xml"/><Relationship Id="rId17" Type="http://schemas.openxmlformats.org/officeDocument/2006/relationships/theme" Target="../theme/theme6.xml"/><Relationship Id="rId2" Type="http://schemas.openxmlformats.org/officeDocument/2006/relationships/slideLayout" Target="../slideLayouts/slideLayout63.xml"/><Relationship Id="rId16" Type="http://schemas.openxmlformats.org/officeDocument/2006/relationships/slideLayout" Target="../slideLayouts/slideLayout77.xml"/><Relationship Id="rId1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7.xml"/><Relationship Id="rId11" Type="http://schemas.openxmlformats.org/officeDocument/2006/relationships/slideLayout" Target="../slideLayouts/slideLayout72.xml"/><Relationship Id="rId5" Type="http://schemas.openxmlformats.org/officeDocument/2006/relationships/slideLayout" Target="../slideLayouts/slideLayout66.xml"/><Relationship Id="rId15" Type="http://schemas.openxmlformats.org/officeDocument/2006/relationships/slideLayout" Target="../slideLayouts/slideLayout76.xml"/><Relationship Id="rId10" Type="http://schemas.openxmlformats.org/officeDocument/2006/relationships/slideLayout" Target="../slideLayouts/slideLayout71.xml"/><Relationship Id="rId4" Type="http://schemas.openxmlformats.org/officeDocument/2006/relationships/slideLayout" Target="../slideLayouts/slideLayout65.xml"/><Relationship Id="rId9" Type="http://schemas.openxmlformats.org/officeDocument/2006/relationships/slideLayout" Target="../slideLayouts/slideLayout70.xml"/><Relationship Id="rId14" Type="http://schemas.openxmlformats.org/officeDocument/2006/relationships/slideLayout" Target="../slideLayouts/slideLayout75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1C3B685-1614-48B3-92B4-B4A1DF65832E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861D220-124B-4678-A071-0BDA65605FB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3280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1C3B685-1614-48B3-92B4-B4A1DF65832E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861D220-124B-4678-A071-0BDA65605FB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5889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1C3B685-1614-48B3-92B4-B4A1DF65832E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861D220-124B-4678-A071-0BDA65605FB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9211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1C3B685-1614-48B3-92B4-B4A1DF65832E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861D220-124B-4678-A071-0BDA65605FB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3562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1C3B685-1614-48B3-92B4-B4A1DF65832E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861D220-124B-4678-A071-0BDA65605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3679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  <p:sldLayoutId id="214748377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3B685-1614-48B3-92B4-B4A1DF65832E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861D220-124B-4678-A071-0BDA65605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175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  <p:sldLayoutId id="2147483787" r:id="rId13"/>
    <p:sldLayoutId id="2147483788" r:id="rId14"/>
    <p:sldLayoutId id="2147483789" r:id="rId15"/>
    <p:sldLayoutId id="214748379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3B685-1614-48B3-92B4-B4A1DF65832E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61D220-124B-4678-A071-0BDA65605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841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1C3B685-1614-48B3-92B4-B4A1DF65832E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861D220-124B-4678-A071-0BDA65605F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5239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  <p:sldLayoutId id="2147483841" r:id="rId2"/>
    <p:sldLayoutId id="2147483842" r:id="rId3"/>
    <p:sldLayoutId id="2147483843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9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5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84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9878"/>
            <a:ext cx="12192000" cy="433346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953503" y="5738432"/>
            <a:ext cx="287491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CHELLAPANDI M</a:t>
            </a:r>
            <a:endParaRPr lang="en-US" sz="3000" b="1" dirty="0">
              <a:ln w="12700">
                <a:solidFill>
                  <a:schemeClr val="accent1"/>
                </a:solidFill>
                <a:prstDash val="solid"/>
              </a:ln>
              <a:solidFill>
                <a:srgbClr val="FF00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44" y="4516635"/>
            <a:ext cx="3410255" cy="219803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106394" y="4599991"/>
            <a:ext cx="785780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dirty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oper Black" panose="0208090404030B020404" pitchFamily="18" charset="0"/>
                <a:cs typeface="Times New Roman" panose="02020603050405020304" pitchFamily="18" charset="0"/>
              </a:rPr>
              <a:t>Amazon Sales Trend Analysis and Insights</a:t>
            </a:r>
          </a:p>
        </p:txBody>
      </p:sp>
    </p:spTree>
    <p:extLst>
      <p:ext uri="{BB962C8B-B14F-4D97-AF65-F5344CB8AC3E}">
        <p14:creationId xmlns:p14="http://schemas.microsoft.com/office/powerpoint/2010/main" val="4117372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64941" y="29060"/>
            <a:ext cx="2966581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b="1" i="0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Product Analysis</a:t>
            </a:r>
            <a:endParaRPr lang="en-US" sz="3000" b="1" i="0" dirty="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2154" y="552280"/>
            <a:ext cx="36521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Quantities Sold by Product Size</a:t>
            </a:r>
            <a:endParaRPr lang="en-US" sz="2000" b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274" y="952390"/>
            <a:ext cx="9305925" cy="402066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28650" y="4929563"/>
            <a:ext cx="1140142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Medium (M) and Large (L) sizes are the most popular, with Medium slightly ahead in quantity sold.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Extra Large (XL) and Double Extra Large (XXL) follow, with substantial sales.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Small (S) and Triple Extra Large (3XL) have strong sales, though less than the larger sizes.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Extra Small (XS) and Free Size have lower sales volumes.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6XL, 5XL, and 4XL are the least sold sizes, with significantly fewer units sold.</a:t>
            </a:r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4955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22092" y="-19050"/>
            <a:ext cx="2966581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b="1" i="0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Product Analysis</a:t>
            </a:r>
            <a:endParaRPr lang="en-US" sz="3000" b="1" i="0" dirty="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34724" y="534948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000" b="1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Top Most Popular Products by Category and Size</a:t>
            </a:r>
            <a:endParaRPr lang="en-US" sz="2000" b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150" y="1088946"/>
            <a:ext cx="9105899" cy="387358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49697" y="5049740"/>
            <a:ext cx="1152322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dirty="0" smtClean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T-shirts are sold in all sizes, with Medium and Large being the top-selling sizes.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dirty="0" smtClean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Shirts also have substantial sales across multiple sizes, with Large and Extra Large leading in quantity sold.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dirty="0" smtClean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Both T-shirts and Shirts show strong performance in sizes M and L, while T-shirts have notable sales in Small and XXL as well.</a:t>
            </a:r>
            <a:endParaRPr lang="en-US" sz="2000" b="0" i="0" dirty="0">
              <a:solidFill>
                <a:srgbClr val="1F1F1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578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36747" y="0"/>
            <a:ext cx="346562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Fulﬁllment Analysis</a:t>
            </a:r>
            <a:endParaRPr lang="en-US" sz="3000" b="1" i="0" dirty="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736276" y="553998"/>
            <a:ext cx="40030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of Fulfillment Method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775" y="913688"/>
            <a:ext cx="9296400" cy="434119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14325" y="5214461"/>
            <a:ext cx="117252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1F1F"/>
                </a:solidFill>
                <a:latin typeface="Roboto"/>
              </a:rPr>
              <a:t>Amazon is the dominant fulfillment channel, with significantly higher sales compared to Merchant.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1F1F"/>
                </a:solidFill>
                <a:latin typeface="Roboto"/>
              </a:rPr>
              <a:t>Merchant fulfillment accounts for a smaller portion of the total sales, indicating that Amazon is the primary channel for these sales.</a:t>
            </a:r>
            <a:endParaRPr lang="en-US" b="0" i="0" dirty="0">
              <a:solidFill>
                <a:srgbClr val="1F1F1F"/>
              </a:solidFill>
              <a:effectLst/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337085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936747" y="0"/>
            <a:ext cx="346562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Fulﬁllment Analysis</a:t>
            </a:r>
            <a:endParaRPr lang="en-US" sz="3000" b="1" i="0" dirty="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339710" y="553998"/>
            <a:ext cx="26597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of Service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194" y="954108"/>
            <a:ext cx="8508733" cy="3895326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95173" y="4929278"/>
            <a:ext cx="1148614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Expedited service is the preferred choice, with a significantly higher number of units fulfilled compared to Standard service.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Standard service accounts for a smaller portion of the total sales, indicating that expedited delivery is more commonly used or preferred.</a:t>
            </a:r>
            <a:endParaRPr lang="en-US" sz="2000" b="0" i="0" dirty="0">
              <a:solidFill>
                <a:srgbClr val="1F1F1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0455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36747" y="0"/>
            <a:ext cx="346562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Fulﬁllment Analysis</a:t>
            </a:r>
            <a:endParaRPr lang="en-US" sz="3000" b="1" i="0" dirty="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936747" y="553998"/>
            <a:ext cx="347422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of Courier Status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256" y="954108"/>
            <a:ext cx="10200541" cy="446459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52926" y="5495649"/>
            <a:ext cx="114283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Shipped is the predominant status, with a significantly higher number of units compared to Unshipped and On the Way.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Unshipped and On the Way have much lower quantities, indicating that most of the orders have already been shipped.</a:t>
            </a:r>
            <a:endParaRPr lang="en-US" b="0" i="0" dirty="0">
              <a:solidFill>
                <a:srgbClr val="1F1F1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7801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36747" y="0"/>
            <a:ext cx="346562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Fulﬁllment Analysis</a:t>
            </a:r>
            <a:endParaRPr lang="en-US" sz="3000" b="1" i="0" dirty="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025425" y="457746"/>
            <a:ext cx="32882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of Order Status</a:t>
            </a:r>
          </a:p>
        </p:txBody>
      </p:sp>
      <p:sp>
        <p:nvSpPr>
          <p:cNvPr id="7" name="Rectangle 6"/>
          <p:cNvSpPr/>
          <p:nvPr/>
        </p:nvSpPr>
        <p:spPr>
          <a:xfrm>
            <a:off x="141169" y="4525538"/>
            <a:ext cx="1193853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Loading has the highest quantity, indicating that a large number of orders are still in the process of being prepared or shipped.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Delivered to Buyer shows a significant number of completed transactions.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Returned to Seller and Picked Up have relatively small quantities compared to the other statuses.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Waiting for Pick Up, Returning to Seller, and other statuses such as Out for Delivery, Rejected by Buyer, Lost in Transit, and Damaged have minimal quantities, indicating less frequent occurrences.</a:t>
            </a:r>
            <a:endParaRPr lang="en-US" b="0" i="0" dirty="0">
              <a:solidFill>
                <a:srgbClr val="1F1F1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896" y="857856"/>
            <a:ext cx="10029525" cy="3667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91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36747" y="0"/>
            <a:ext cx="346562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b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Fulﬁllment Analysis</a:t>
            </a:r>
            <a:endParaRPr lang="en-US" sz="3000" b="1" i="0" dirty="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29158" y="553998"/>
            <a:ext cx="528080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On-Time Delivery Rate by Fulfillment Method</a:t>
            </a:r>
          </a:p>
        </p:txBody>
      </p:sp>
      <p:sp>
        <p:nvSpPr>
          <p:cNvPr id="4" name="Rectangle 3"/>
          <p:cNvSpPr/>
          <p:nvPr/>
        </p:nvSpPr>
        <p:spPr>
          <a:xfrm>
            <a:off x="205491" y="5304662"/>
            <a:ext cx="1177796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Amazon has an on-time delivery rate of 0%, which might indicate no data available or a reporting issue for this channel.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Merchant has a substantial on-time delivery rate of 76.48%, suggesting that this channel performs well in terms of timely deliveries.</a:t>
            </a:r>
            <a:endParaRPr lang="en-US" b="0" i="0" dirty="0">
              <a:solidFill>
                <a:srgbClr val="1F1F1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968376"/>
            <a:ext cx="9914021" cy="4322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540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66554" y="553998"/>
            <a:ext cx="44060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rder Success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Rate by Fulfillment Method</a:t>
            </a:r>
          </a:p>
        </p:txBody>
      </p:sp>
      <p:sp>
        <p:nvSpPr>
          <p:cNvPr id="3" name="Rectangle 2"/>
          <p:cNvSpPr/>
          <p:nvPr/>
        </p:nvSpPr>
        <p:spPr>
          <a:xfrm>
            <a:off x="3936747" y="0"/>
            <a:ext cx="346562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Fulﬁllment Analysis</a:t>
            </a:r>
            <a:endParaRPr lang="en-US" sz="3000" b="1" i="0" dirty="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97173" y="4977404"/>
            <a:ext cx="1177344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Amazon: No data available for the number of orders fulfilled through Amazon, indicating either missing data or no orders recorded for this channel.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Merchant: A total of 76.48 orders were fulfilled, though the fractional value suggests it might be an average or aggregate figure.</a:t>
            </a:r>
            <a:endParaRPr lang="en-US" b="0" i="0" dirty="0">
              <a:solidFill>
                <a:srgbClr val="1F1F1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272" y="1010653"/>
            <a:ext cx="10520412" cy="391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114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36747" y="0"/>
            <a:ext cx="346562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b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Fulﬁllment Analysis</a:t>
            </a:r>
            <a:endParaRPr lang="en-US" sz="3000" b="1" i="0" dirty="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117557" y="553998"/>
            <a:ext cx="73055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Monthly Delivery On Time Delivery Trends by Fulfillment Method</a:t>
            </a:r>
          </a:p>
        </p:txBody>
      </p:sp>
      <p:sp>
        <p:nvSpPr>
          <p:cNvPr id="6" name="Rectangle 5"/>
          <p:cNvSpPr/>
          <p:nvPr/>
        </p:nvSpPr>
        <p:spPr>
          <a:xfrm>
            <a:off x="189295" y="4783287"/>
            <a:ext cx="1178453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Amazon </a:t>
            </a:r>
            <a:r>
              <a:rPr lang="en-US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shows a fulfillment rate of 0.0 across all dates, indicating either no data available, no orders fulfilled, or an issue with reporting for Amazon.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Merchant shows varying fulfillment rates across the dates: March 2022: 69.6% April 2022: 79.6% May 2022: 81.0% June 2022: 65.7%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Merchant’s fulfillment rates are relatively high, with a peak in May and a decrease in June.</a:t>
            </a:r>
            <a:endParaRPr lang="en-US" b="0" i="0" dirty="0">
              <a:solidFill>
                <a:srgbClr val="1F1F1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781" y="923329"/>
            <a:ext cx="9885145" cy="3859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377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59138" y="0"/>
            <a:ext cx="3872791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Geographical Analysis</a:t>
            </a:r>
            <a:endParaRPr lang="en-US" sz="3000" b="1" i="0" dirty="0">
              <a:solidFill>
                <a:schemeClr val="accent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969325" y="553998"/>
            <a:ext cx="30941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Distribution by State</a:t>
            </a:r>
            <a:endParaRPr lang="en-US" sz="2000" b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0789" y="2097838"/>
            <a:ext cx="596612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Maharashtra has the highest total sales with over 12 million.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Karnataka, </a:t>
            </a:r>
            <a:r>
              <a:rPr lang="en-US" dirty="0" err="1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Telangana</a:t>
            </a:r>
            <a:r>
              <a:rPr lang="en-US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Uttar Pradesh, and Tamil Nadu also have high sales figures, all above 5 million.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Lakshadweep, Pondicherry, and Orissa have the lowest sales, with figures under 3,000.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Northern and Southern regions, particularly Maharashtra, Karnataka, and Tamil Nadu, dominate the sales distribution.</a:t>
            </a:r>
            <a:endParaRPr lang="en-US" b="0" i="0" dirty="0">
              <a:solidFill>
                <a:srgbClr val="1F1F1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6914" y="1107996"/>
            <a:ext cx="5951879" cy="4939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363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9881" y="2468906"/>
            <a:ext cx="9278755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</a:t>
            </a:r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Description: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provided dataset contains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sales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transactions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Amazon, including details such as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order ID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date, status, fulfilment method, sales channel, product category, size,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amount, shipping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details , and more. The objective is to conduct a comprehensive analysis of the data and extract actionable insights to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support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decision-making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Datasets: </a:t>
            </a:r>
            <a:endParaRPr lang="en-US" sz="20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u="sng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</a:t>
            </a:r>
            <a:r>
              <a:rPr lang="en-US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://drive.google.com/file/d/1YrjYKtS1WHmINL6eafRsrDzrZaw2_WvX/view?usp=sharingview?usp=sharing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9881" y="6013006"/>
            <a:ext cx="46393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Google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colob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9881" y="66948"/>
            <a:ext cx="6400800" cy="2262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 </a:t>
            </a:r>
            <a:r>
              <a:rPr lang="en-US" sz="25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Amazon Sales Trend Analysis and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Insights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Domain 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Analyst Intern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Company : </a:t>
            </a:r>
          </a:p>
          <a:p>
            <a:endParaRPr 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Duration :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Nov 2024 – Dec 2024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593" y="1402984"/>
            <a:ext cx="1520687" cy="294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9171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59138" y="0"/>
            <a:ext cx="3872791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Geographical Analysis</a:t>
            </a:r>
            <a:endParaRPr lang="en-US" sz="3000" b="1" i="0" dirty="0">
              <a:solidFill>
                <a:schemeClr val="accent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003719" y="553998"/>
            <a:ext cx="31836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20 Cities by Sales Amount</a:t>
            </a:r>
            <a:endParaRPr lang="en-US" b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476651" y="923330"/>
            <a:ext cx="42377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Visualize Sales Distribution by </a:t>
            </a:r>
            <a:r>
              <a:rPr lang="en-US" dirty="0" smtClean="0"/>
              <a:t>City in </a:t>
            </a:r>
            <a:r>
              <a:rPr lang="en-US" dirty="0"/>
              <a:t>I</a:t>
            </a:r>
            <a:r>
              <a:rPr lang="en-US" dirty="0" smtClean="0"/>
              <a:t>ndian</a:t>
            </a:r>
            <a:endParaRPr lang="en-US" dirty="0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458" y="1292662"/>
            <a:ext cx="11057481" cy="4919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731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59138" y="0"/>
            <a:ext cx="3872791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Geographical Analysis</a:t>
            </a:r>
            <a:endParaRPr lang="en-US" sz="3000" b="1" i="0" dirty="0">
              <a:solidFill>
                <a:schemeClr val="accent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002693" y="553998"/>
            <a:ext cx="31856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Monthly Sales Trends by State</a:t>
            </a:r>
            <a:endParaRPr lang="en-US" b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758" y="923330"/>
            <a:ext cx="12192000" cy="546714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384481" y="6304002"/>
            <a:ext cx="6588149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April month is the highest sales growth</a:t>
            </a:r>
            <a:endParaRPr lang="en-US" sz="30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58767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0044" y="4091980"/>
            <a:ext cx="1175565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r>
              <a:rPr lang="en-US" sz="20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analysis of the Amazon sales transactions dataset provided valuable insights that can be used to support strategic decision-making, enhance operational efficiency, and drive business growth. Through data cleaning, exploratory data analysis, and data visualization, the report offers a comprehensive understanding of the sales performance and identifies key opportunities for improvement</a:t>
            </a:r>
            <a:endParaRPr lang="en-US" sz="20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70044" y="126688"/>
            <a:ext cx="10485124" cy="38010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 </a:t>
            </a:r>
            <a:r>
              <a:rPr lang="en-US" sz="25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Insights 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Focus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marketing on T-shirts and Shirts as top-selling categories. 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Maintain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stock for Medium (M) and Large (L) sizes; reduce overstock of niche sizes. 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Strengthen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expedited delivery to meet customer preferences. 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Target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high-performing regions like Maharashtra and Karnataka with campaigns. 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Launch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promotions for low-performing products like Shoes and Watches. 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loyalty programs to retain frequent buyers. 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Optimize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logistics to reduce unshipped orders and improve customer satisfaction. </a:t>
            </a:r>
          </a:p>
        </p:txBody>
      </p:sp>
    </p:spTree>
    <p:extLst>
      <p:ext uri="{BB962C8B-B14F-4D97-AF65-F5344CB8AC3E}">
        <p14:creationId xmlns:p14="http://schemas.microsoft.com/office/powerpoint/2010/main" val="1178240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080"/>
            <a:ext cx="12192000" cy="686816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925" y="2988794"/>
            <a:ext cx="6818346" cy="2922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945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7503" y="347869"/>
            <a:ext cx="9104245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</a:t>
            </a:r>
            <a:r>
              <a:rPr lang="en-US" sz="2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Objectives:</a:t>
            </a:r>
          </a:p>
          <a:p>
            <a:endParaRPr 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Sales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 the overall sales performance, trends, and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patterns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product categories, sizes, and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quantities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sold to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popular products.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Fulfillment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Investigate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fulfillment methods used and their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effectiveness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delivering orders.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Segmentation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Segment customers based on their buying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behaviour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location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other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relevant factors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Geographical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Explore the geographical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sales, focusing on states and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cities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actionable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 and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the analysis to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optimize sales strategies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improve customer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satisfaction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enhance overall business performance.</a:t>
            </a:r>
          </a:p>
        </p:txBody>
      </p:sp>
    </p:spTree>
    <p:extLst>
      <p:ext uri="{BB962C8B-B14F-4D97-AF65-F5344CB8AC3E}">
        <p14:creationId xmlns:p14="http://schemas.microsoft.com/office/powerpoint/2010/main" val="1200510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79" y="125128"/>
            <a:ext cx="6949440" cy="653261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8349" y="3410684"/>
            <a:ext cx="4468102" cy="309599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69" t="5103" r="7750" b="5752"/>
          <a:stretch/>
        </p:blipFill>
        <p:spPr>
          <a:xfrm>
            <a:off x="7316834" y="125128"/>
            <a:ext cx="4753246" cy="3118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975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95361" y="0"/>
            <a:ext cx="360476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b="1" dirty="0" smtClean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Monthly Sales Trend</a:t>
            </a:r>
            <a:endParaRPr lang="en-US" sz="3000" b="1" dirty="0">
              <a:solidFill>
                <a:schemeClr val="accent1">
                  <a:lumMod val="7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0348" y="1299916"/>
            <a:ext cx="7845568" cy="500177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260348" y="742291"/>
            <a:ext cx="82416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 smtClean="0">
                <a:solidFill>
                  <a:srgbClr val="1F1F1F"/>
                </a:solidFill>
                <a:effectLst/>
                <a:latin typeface="Roboto"/>
              </a:rPr>
              <a:t>Sales Peaked In April And Then Gradually Declined Over The Following Months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924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19564" y="94300"/>
            <a:ext cx="577792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b="1" dirty="0" smtClean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Sales Trends by Product Category</a:t>
            </a:r>
            <a:endParaRPr lang="en-US" sz="3000" b="1" dirty="0">
              <a:solidFill>
                <a:schemeClr val="accent1">
                  <a:lumMod val="7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144" y="884181"/>
            <a:ext cx="6056769" cy="417276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81539" y="5056948"/>
            <a:ext cx="1173282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dirty="0" smtClean="0">
                <a:solidFill>
                  <a:srgbClr val="1F1F1F"/>
                </a:solidFill>
                <a:effectLst/>
                <a:latin typeface="Roboto"/>
              </a:rPr>
              <a:t>T-shirts and Shirts consistently generated the highest sales, with T-shirts peaking in April.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dirty="0" err="1" smtClean="0">
                <a:solidFill>
                  <a:srgbClr val="1F1F1F"/>
                </a:solidFill>
                <a:effectLst/>
                <a:latin typeface="Roboto"/>
              </a:rPr>
              <a:t>Blazzer</a:t>
            </a:r>
            <a:r>
              <a:rPr lang="en-US" b="0" i="0" dirty="0" smtClean="0">
                <a:solidFill>
                  <a:srgbClr val="1F1F1F"/>
                </a:solidFill>
                <a:effectLst/>
                <a:latin typeface="Roboto"/>
              </a:rPr>
              <a:t> and Trousers also saw significant sales but with more fluctuation.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dirty="0" smtClean="0">
                <a:solidFill>
                  <a:srgbClr val="1F1F1F"/>
                </a:solidFill>
                <a:effectLst/>
                <a:latin typeface="Roboto"/>
              </a:rPr>
              <a:t>Perfume, Shoes, Socks, Wallet, and Watch had lower sales overall, with some categories like Shoes and Socks having no sales in March.</a:t>
            </a:r>
            <a:endParaRPr lang="en-US" b="0" i="0" dirty="0">
              <a:solidFill>
                <a:srgbClr val="1F1F1F"/>
              </a:solidFill>
              <a:effectLst/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684295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55367" y="166156"/>
            <a:ext cx="2966581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b="1" i="0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Product Analysis</a:t>
            </a:r>
            <a:endParaRPr lang="en-US" sz="3000" b="1" i="0" dirty="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594" y="1497757"/>
            <a:ext cx="7096125" cy="378425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95324" y="5282014"/>
            <a:ext cx="1093470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dirty="0" smtClean="0">
                <a:solidFill>
                  <a:srgbClr val="1F1F1F"/>
                </a:solidFill>
                <a:effectLst/>
                <a:latin typeface="Roboto"/>
              </a:rPr>
              <a:t>T-shirts and Shirts are the top-selling categories, with T-shirts leading in quantity sold.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dirty="0" err="1" smtClean="0">
                <a:solidFill>
                  <a:srgbClr val="1F1F1F"/>
                </a:solidFill>
                <a:effectLst/>
                <a:latin typeface="Roboto"/>
              </a:rPr>
              <a:t>Blazzer</a:t>
            </a:r>
            <a:r>
              <a:rPr lang="en-US" b="0" i="0" dirty="0" smtClean="0">
                <a:solidFill>
                  <a:srgbClr val="1F1F1F"/>
                </a:solidFill>
                <a:effectLst/>
                <a:latin typeface="Roboto"/>
              </a:rPr>
              <a:t> and Trousers follow, with significantly lower quantities compared to T-shirts and Shirts.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dirty="0" smtClean="0">
                <a:solidFill>
                  <a:srgbClr val="1F1F1F"/>
                </a:solidFill>
                <a:effectLst/>
                <a:latin typeface="Roboto"/>
              </a:rPr>
              <a:t>Perfume and Wallet have modest sales, while Socks, Shoes, and Watch have very low quantities sold.</a:t>
            </a:r>
            <a:endParaRPr lang="en-US" b="0" i="0" dirty="0">
              <a:solidFill>
                <a:srgbClr val="1F1F1F"/>
              </a:solidFill>
              <a:effectLst/>
              <a:latin typeface="Roboto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750439" y="1097647"/>
            <a:ext cx="38861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i="0" dirty="0" smtClean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of product categories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2697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45890" y="57844"/>
            <a:ext cx="2966581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b="1" i="0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Product Analysis</a:t>
            </a:r>
            <a:endParaRPr lang="en-US" sz="3000" b="1" i="0" dirty="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256189" y="604559"/>
            <a:ext cx="334598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of Product Sizes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358" y="966224"/>
            <a:ext cx="7743642" cy="389898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63722" y="4826764"/>
            <a:ext cx="1040435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 smtClean="0">
                <a:solidFill>
                  <a:srgbClr val="1F1F1F"/>
                </a:solidFill>
                <a:effectLst/>
                <a:latin typeface="Roboto"/>
              </a:rPr>
              <a:t>Medium (M) and Large (L) are the most popular sizes, with nearly equal high quantities sold.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 smtClean="0">
                <a:solidFill>
                  <a:srgbClr val="1F1F1F"/>
                </a:solidFill>
                <a:effectLst/>
                <a:latin typeface="Roboto"/>
              </a:rPr>
              <a:t>Extra Large (XL) and Double Extra Large (XXL) follow, showing strong sales.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 smtClean="0">
                <a:solidFill>
                  <a:srgbClr val="1F1F1F"/>
                </a:solidFill>
                <a:effectLst/>
                <a:latin typeface="Roboto"/>
              </a:rPr>
              <a:t>Small (S) and Triple Extra Large (3XL) also have substantial quantities sold.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 smtClean="0">
                <a:solidFill>
                  <a:srgbClr val="1F1F1F"/>
                </a:solidFill>
                <a:effectLst/>
                <a:latin typeface="Roboto"/>
              </a:rPr>
              <a:t>Extra Small (XS) and Free Size have lower sales compared to the other sizes.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 smtClean="0">
                <a:solidFill>
                  <a:srgbClr val="1F1F1F"/>
                </a:solidFill>
                <a:effectLst/>
                <a:latin typeface="Roboto"/>
              </a:rPr>
              <a:t>6XL, 5XL, and 4XL are the least sold sizes, with significantly lower quantities.</a:t>
            </a:r>
            <a:endParaRPr lang="en-US" b="0" i="0" dirty="0">
              <a:solidFill>
                <a:srgbClr val="1F1F1F"/>
              </a:solidFill>
              <a:effectLst/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625065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55417" y="0"/>
            <a:ext cx="2966581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b="1" i="0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Product Analysis</a:t>
            </a:r>
            <a:endParaRPr lang="en-US" sz="3000" b="1" i="0" dirty="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27295" y="553998"/>
            <a:ext cx="422282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Quantities Sold by Product Category</a:t>
            </a:r>
            <a:endParaRPr lang="en-US" sz="2000" b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325" y="1031052"/>
            <a:ext cx="7981950" cy="339632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55470" y="4427374"/>
            <a:ext cx="1104123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dirty="0" smtClean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T-shirts and Shirts are the top-selling categories, with T-shirts leading in quantity sold.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dirty="0" err="1" smtClean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Blazzer</a:t>
            </a:r>
            <a:r>
              <a:rPr lang="en-US" sz="2000" b="0" i="0" dirty="0" smtClean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follows, with a significantly lower quantity compared to T-shirts and Shirts.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dirty="0" smtClean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Trousers also show a notable amount of sales.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dirty="0" smtClean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Perfume and Wallet have moderate quantities sold.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dirty="0" smtClean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Socks and Shoes have low sales, with Shoes having the least quantity sold.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dirty="0" smtClean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Watch has minimal sales with only 1 unit sold.</a:t>
            </a:r>
            <a:endParaRPr lang="en-US" sz="2000" b="0" i="0" dirty="0">
              <a:solidFill>
                <a:srgbClr val="1F1F1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1701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1_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3.xml><?xml version="1.0" encoding="utf-8"?>
<a:theme xmlns:a="http://schemas.openxmlformats.org/drawingml/2006/main" name="2_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4.xml><?xml version="1.0" encoding="utf-8"?>
<a:theme xmlns:a="http://schemas.openxmlformats.org/drawingml/2006/main" name="3_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5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6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C1C93EF2-4785-427F-84A5-F1666490E9C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161</TotalTime>
  <Words>1371</Words>
  <Application>Microsoft Office PowerPoint</Application>
  <PresentationFormat>Widescreen</PresentationFormat>
  <Paragraphs>120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8</vt:i4>
      </vt:variant>
      <vt:variant>
        <vt:lpstr>Slide Titles</vt:lpstr>
      </vt:variant>
      <vt:variant>
        <vt:i4>23</vt:i4>
      </vt:variant>
    </vt:vector>
  </HeadingPairs>
  <TitlesOfParts>
    <vt:vector size="43" baseType="lpstr">
      <vt:lpstr>Arial</vt:lpstr>
      <vt:lpstr>Calibri</vt:lpstr>
      <vt:lpstr>Calibri Light</vt:lpstr>
      <vt:lpstr>Century Gothic</vt:lpstr>
      <vt:lpstr>Cooper Black</vt:lpstr>
      <vt:lpstr>Roboto</vt:lpstr>
      <vt:lpstr>Times New Roman</vt:lpstr>
      <vt:lpstr>Trebuchet MS</vt:lpstr>
      <vt:lpstr>Tw Cen MT</vt:lpstr>
      <vt:lpstr>Tw Cen MT Condensed</vt:lpstr>
      <vt:lpstr>Wingdings</vt:lpstr>
      <vt:lpstr>Wingdings 3</vt:lpstr>
      <vt:lpstr>Retrospect</vt:lpstr>
      <vt:lpstr>1_Retrospect</vt:lpstr>
      <vt:lpstr>2_Retrospect</vt:lpstr>
      <vt:lpstr>3_Retrospect</vt:lpstr>
      <vt:lpstr>Slice</vt:lpstr>
      <vt:lpstr>Facet</vt:lpstr>
      <vt:lpstr>Office Theme</vt:lpstr>
      <vt:lpstr>Integral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CHELLAPANDI</dc:creator>
  <cp:lastModifiedBy>CHELLAPANDI</cp:lastModifiedBy>
  <cp:revision>20</cp:revision>
  <dcterms:created xsi:type="dcterms:W3CDTF">2024-12-02T12:35:17Z</dcterms:created>
  <dcterms:modified xsi:type="dcterms:W3CDTF">2024-12-04T09:42:47Z</dcterms:modified>
</cp:coreProperties>
</file>