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59" r:id="rId5"/>
    <p:sldId id="260" r:id="rId6"/>
    <p:sldId id="275" r:id="rId7"/>
    <p:sldId id="277" r:id="rId8"/>
    <p:sldId id="278" r:id="rId9"/>
    <p:sldId id="280" r:id="rId10"/>
    <p:sldId id="282" r:id="rId11"/>
    <p:sldId id="283" r:id="rId12"/>
    <p:sldId id="290" r:id="rId13"/>
    <p:sldId id="284" r:id="rId14"/>
    <p:sldId id="285" r:id="rId15"/>
    <p:sldId id="286" r:id="rId16"/>
    <p:sldId id="270" r:id="rId17"/>
    <p:sldId id="291" r:id="rId18"/>
    <p:sldId id="292" r:id="rId19"/>
    <p:sldId id="293" r:id="rId20"/>
    <p:sldId id="294" r:id="rId21"/>
    <p:sldId id="295"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Clear Sans Regular" panose="020B0503030202020304" pitchFamily="34" charset="0"/>
      <p:regular r:id="rId28"/>
    </p:embeddedFont>
    <p:embeddedFont>
      <p:font typeface="Clear Sans Regular Bold" panose="020B0603030202020304" pitchFamily="34" charset="0"/>
      <p:regular r:id="rId29"/>
    </p:embeddedFont>
    <p:embeddedFont>
      <p:font typeface="Open Sans Extra Bold" panose="020B0906030804020204" pitchFamily="3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506" autoAdjust="0"/>
  </p:normalViewPr>
  <p:slideViewPr>
    <p:cSldViewPr>
      <p:cViewPr varScale="1">
        <p:scale>
          <a:sx n="43" d="100"/>
          <a:sy n="43" d="100"/>
        </p:scale>
        <p:origin x="1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2.fntdata"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fntdata"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font" Target="fonts/font5.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4.fntdata" /><Relationship Id="rId30" Type="http://schemas.openxmlformats.org/officeDocument/2006/relationships/font" Target="fonts/font7.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AB195-637C-458C-B237-3A98097CC032}" type="datetimeFigureOut">
              <a:rPr lang="en-US" smtClean="0"/>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2907-D23C-4869-8B0F-6116530D1635}" type="slidenum">
              <a:rPr lang="en-US" smtClean="0"/>
              <a:t>‹#›</a:t>
            </a:fld>
            <a:endParaRPr lang="en-US"/>
          </a:p>
        </p:txBody>
      </p:sp>
    </p:spTree>
    <p:extLst>
      <p:ext uri="{BB962C8B-B14F-4D97-AF65-F5344CB8AC3E}">
        <p14:creationId xmlns:p14="http://schemas.microsoft.com/office/powerpoint/2010/main" val="119794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2907-D23C-4869-8B0F-6116530D1635}" type="slidenum">
              <a:rPr lang="en-US" smtClean="0"/>
              <a:t>11</a:t>
            </a:fld>
            <a:endParaRPr lang="en-US"/>
          </a:p>
        </p:txBody>
      </p:sp>
    </p:spTree>
    <p:extLst>
      <p:ext uri="{BB962C8B-B14F-4D97-AF65-F5344CB8AC3E}">
        <p14:creationId xmlns:p14="http://schemas.microsoft.com/office/powerpoint/2010/main" val="385938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2907-D23C-4869-8B0F-6116530D1635}" type="slidenum">
              <a:rPr lang="en-US" smtClean="0"/>
              <a:t>12</a:t>
            </a:fld>
            <a:endParaRPr lang="en-US"/>
          </a:p>
        </p:txBody>
      </p:sp>
    </p:spTree>
    <p:extLst>
      <p:ext uri="{BB962C8B-B14F-4D97-AF65-F5344CB8AC3E}">
        <p14:creationId xmlns:p14="http://schemas.microsoft.com/office/powerpoint/2010/main" val="148998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open?id=1agjcHUiXSZXWDPnulb6vgucEO48zgXzK&amp;usp=drive_copy"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8261068"/>
            <a:ext cx="18288000" cy="2025932"/>
          </a:xfrm>
          <a:prstGeom prst="rect">
            <a:avLst/>
          </a:prstGeom>
          <a:solidFill>
            <a:srgbClr val="516AB2"/>
          </a:solidFill>
        </p:spPr>
      </p:sp>
      <p:sp>
        <p:nvSpPr>
          <p:cNvPr id="13" name="TextBox 13"/>
          <p:cNvSpPr txBox="1"/>
          <p:nvPr/>
        </p:nvSpPr>
        <p:spPr>
          <a:xfrm>
            <a:off x="1028700" y="8972550"/>
            <a:ext cx="13704643" cy="514350"/>
          </a:xfrm>
          <a:prstGeom prst="rect">
            <a:avLst/>
          </a:prstGeom>
        </p:spPr>
        <p:txBody>
          <a:bodyPr lIns="0" tIns="0" rIns="0" bIns="0" rtlCol="0" anchor="t">
            <a:spAutoFit/>
          </a:bodyPr>
          <a:lstStyle/>
          <a:p>
            <a:pPr marL="0" lvl="0" indent="0" algn="l">
              <a:lnSpc>
                <a:spcPts val="4200"/>
              </a:lnSpc>
              <a:spcBef>
                <a:spcPct val="0"/>
              </a:spcBef>
            </a:pPr>
            <a:r>
              <a:rPr lang="en-US" sz="3000">
                <a:solidFill>
                  <a:srgbClr val="FFFFFF"/>
                </a:solidFill>
                <a:latin typeface="Clear Sans Regular"/>
              </a:rPr>
              <a:t>STAGE - II</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3023320" y="679004"/>
            <a:ext cx="12301377" cy="63367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571440" y="3922128"/>
            <a:ext cx="17002244" cy="3861026"/>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Product UVP</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9" name="Rectangle 8"/>
          <p:cNvSpPr/>
          <p:nvPr/>
        </p:nvSpPr>
        <p:spPr>
          <a:xfrm>
            <a:off x="4895528" y="4267591"/>
            <a:ext cx="6431569" cy="3170099"/>
          </a:xfrm>
          <a:prstGeom prst="rect">
            <a:avLst/>
          </a:prstGeom>
        </p:spPr>
        <p:txBody>
          <a:bodyPr wrap="none">
            <a:spAutoFit/>
          </a:bodyPr>
          <a:lstStyle/>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Increased efficiency</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Reduced maintenance costs</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improved urban safety</a:t>
            </a:r>
          </a:p>
        </p:txBody>
      </p:sp>
    </p:spTree>
    <p:extLst>
      <p:ext uri="{BB962C8B-B14F-4D97-AF65-F5344CB8AC3E}">
        <p14:creationId xmlns:p14="http://schemas.microsoft.com/office/powerpoint/2010/main" val="359111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1818" y="-255878"/>
            <a:ext cx="18288000" cy="2808153"/>
          </a:xfrm>
          <a:prstGeom prst="rect">
            <a:avLst/>
          </a:prstGeom>
          <a:solidFill>
            <a:srgbClr val="516AB2"/>
          </a:solidFill>
        </p:spPr>
      </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Business Model</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3" name="Rectangle 2"/>
          <p:cNvSpPr/>
          <p:nvPr/>
        </p:nvSpPr>
        <p:spPr>
          <a:xfrm>
            <a:off x="203592" y="2772373"/>
            <a:ext cx="3617915" cy="256993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300" b="1" dirty="0">
                <a:solidFill>
                  <a:srgbClr val="FF0000"/>
                </a:solidFill>
                <a:latin typeface="Times New Roman" panose="02020603050405020304" pitchFamily="18" charset="0"/>
                <a:cs typeface="Times New Roman" panose="02020603050405020304" pitchFamily="18" charset="0"/>
              </a:rPr>
              <a:t>Problem:</a:t>
            </a:r>
          </a:p>
          <a:p>
            <a:endParaRPr lang="en-US" sz="23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Delayed Fault Detection</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High Maintenance Costs</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Inefficient Energy Use</a:t>
            </a:r>
          </a:p>
        </p:txBody>
      </p:sp>
      <p:sp>
        <p:nvSpPr>
          <p:cNvPr id="15" name="Rectangle 14"/>
          <p:cNvSpPr/>
          <p:nvPr/>
        </p:nvSpPr>
        <p:spPr>
          <a:xfrm>
            <a:off x="3944469" y="2772373"/>
            <a:ext cx="3831601" cy="256993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300" b="1" dirty="0">
                <a:solidFill>
                  <a:srgbClr val="FF0000"/>
                </a:solidFill>
                <a:latin typeface="Times New Roman" panose="02020603050405020304" pitchFamily="18" charset="0"/>
                <a:cs typeface="Times New Roman" panose="02020603050405020304" pitchFamily="18" charset="0"/>
              </a:rPr>
              <a:t>Solution:</a:t>
            </a:r>
          </a:p>
          <a:p>
            <a:endParaRPr lang="en-US" sz="23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Real-Time Fault Detection</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Precise Location Tracking</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Automated Alerts</a:t>
            </a:r>
          </a:p>
        </p:txBody>
      </p:sp>
      <p:sp>
        <p:nvSpPr>
          <p:cNvPr id="19" name="Rectangle 18"/>
          <p:cNvSpPr/>
          <p:nvPr/>
        </p:nvSpPr>
        <p:spPr>
          <a:xfrm>
            <a:off x="150463" y="5478941"/>
            <a:ext cx="4305217" cy="46935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300" b="1" dirty="0">
                <a:solidFill>
                  <a:srgbClr val="FF0000"/>
                </a:solidFill>
                <a:latin typeface="Times New Roman" panose="02020603050405020304" pitchFamily="18" charset="0"/>
                <a:cs typeface="Times New Roman" panose="02020603050405020304" pitchFamily="18" charset="0"/>
              </a:rPr>
              <a:t>Key Metrics:</a:t>
            </a:r>
          </a:p>
          <a:p>
            <a:endParaRPr lang="en-US" sz="23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Fault Detection Time</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Maintenance Response Time</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Cost Savings</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Energy Efficiency Improvement</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System Uptime</a:t>
            </a:r>
          </a:p>
          <a:p>
            <a:endParaRPr lang="en-US"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Alert Accuracy Rate</a:t>
            </a:r>
          </a:p>
        </p:txBody>
      </p:sp>
      <p:sp>
        <p:nvSpPr>
          <p:cNvPr id="20" name="Rectangle 19"/>
          <p:cNvSpPr/>
          <p:nvPr/>
        </p:nvSpPr>
        <p:spPr>
          <a:xfrm>
            <a:off x="7928624" y="2730641"/>
            <a:ext cx="4248472" cy="32778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300" b="1" dirty="0">
                <a:solidFill>
                  <a:srgbClr val="FF0000"/>
                </a:solidFill>
                <a:latin typeface="Times New Roman" panose="02020603050405020304" pitchFamily="18" charset="0"/>
                <a:cs typeface="Times New Roman" panose="02020603050405020304" pitchFamily="18" charset="0"/>
              </a:rPr>
              <a:t>Unique Value Proposition:</a:t>
            </a:r>
            <a:r>
              <a:rPr lang="en-US" sz="2300" dirty="0">
                <a:solidFill>
                  <a:srgbClr val="FF0000"/>
                </a:solidFill>
                <a:latin typeface="Times New Roman" panose="02020603050405020304" pitchFamily="18" charset="0"/>
                <a:cs typeface="Times New Roman" panose="02020603050405020304" pitchFamily="18" charset="0"/>
              </a:rPr>
              <a:t> </a:t>
            </a:r>
          </a:p>
          <a:p>
            <a:endParaRPr lang="en-US" sz="2300" dirty="0">
              <a:solidFill>
                <a:srgbClr val="FF0000"/>
              </a:solidFill>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Our system provides an integrated solution with real-time fault detection, precise location tracking, and automated alerts, delivering superior efficiency, cost savings, and reliability for urban street lighting management.</a:t>
            </a:r>
          </a:p>
        </p:txBody>
      </p:sp>
      <p:sp>
        <p:nvSpPr>
          <p:cNvPr id="21" name="Rectangle 1"/>
          <p:cNvSpPr>
            <a:spLocks noChangeArrowheads="1"/>
          </p:cNvSpPr>
          <p:nvPr/>
        </p:nvSpPr>
        <p:spPr bwMode="auto">
          <a:xfrm>
            <a:off x="10105450" y="6894714"/>
            <a:ext cx="5224400" cy="327782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23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Unfair Advantage</a:t>
            </a:r>
            <a:r>
              <a:rPr lang="en-US" sz="2300" b="1" dirty="0">
                <a:solidFill>
                  <a:srgbClr val="FF0000"/>
                </a:solidFill>
                <a:latin typeface="Times New Roman" panose="02020603050405020304" pitchFamily="18" charset="0"/>
                <a:cs typeface="Times New Roman" panose="02020603050405020304" pitchFamily="18" charset="0"/>
              </a:rPr>
              <a:t>:</a:t>
            </a:r>
            <a:endParaRPr kumimoji="0" 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3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system’s combination of real-time fault detection, precise GPS-based location tracking, and automated alerting provides a unique, integrated solution that is difficult for competitors to replicate or match.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Rectangle 21"/>
          <p:cNvSpPr/>
          <p:nvPr/>
        </p:nvSpPr>
        <p:spPr>
          <a:xfrm>
            <a:off x="12329651" y="2671186"/>
            <a:ext cx="5771337" cy="40010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300" b="1" dirty="0">
                <a:solidFill>
                  <a:srgbClr val="FF0000"/>
                </a:solidFill>
                <a:latin typeface="Times New Roman" panose="02020603050405020304" pitchFamily="18" charset="0"/>
                <a:cs typeface="Times New Roman" panose="02020603050405020304" pitchFamily="18" charset="0"/>
              </a:rPr>
              <a:t>Customer Segments:</a:t>
            </a:r>
          </a:p>
          <a:p>
            <a:endParaRPr lang="en-US" sz="23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Municipal Authorities</a:t>
            </a:r>
          </a:p>
          <a:p>
            <a:endParaRPr lang="en-US"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Urban Planning and Development Agencies</a:t>
            </a:r>
          </a:p>
          <a:p>
            <a:endParaRPr lang="en-US"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Public Safety Departments</a:t>
            </a:r>
          </a:p>
          <a:p>
            <a:endParaRPr lang="en-US"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Utility Companies</a:t>
            </a:r>
          </a:p>
          <a:p>
            <a:endParaRPr lang="en-US"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Private organizations</a:t>
            </a:r>
            <a:endParaRPr lang="en-US" sz="2300" dirty="0">
              <a:latin typeface="Times New Roman" panose="02020603050405020304" pitchFamily="18" charset="0"/>
              <a:cs typeface="Times New Roman" panose="02020603050405020304" pitchFamily="18" charset="0"/>
            </a:endParaRPr>
          </a:p>
        </p:txBody>
      </p:sp>
      <p:sp>
        <p:nvSpPr>
          <p:cNvPr id="23" name="Rectangle 22"/>
          <p:cNvSpPr/>
          <p:nvPr/>
        </p:nvSpPr>
        <p:spPr>
          <a:xfrm>
            <a:off x="4521533" y="6186828"/>
            <a:ext cx="5524902" cy="398570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300" b="1" dirty="0">
                <a:solidFill>
                  <a:srgbClr val="FF0000"/>
                </a:solidFill>
                <a:latin typeface="Times New Roman" panose="02020603050405020304" pitchFamily="18" charset="0"/>
                <a:cs typeface="Times New Roman" panose="02020603050405020304" pitchFamily="18" charset="0"/>
              </a:rPr>
              <a:t>Channels:</a:t>
            </a:r>
          </a:p>
          <a:p>
            <a:r>
              <a:rPr lang="en-US" sz="2300" b="1" dirty="0">
                <a:solidFill>
                  <a:srgbClr val="FF0000"/>
                </a:solidFill>
                <a:latin typeface="Times New Roman" panose="02020603050405020304" pitchFamily="18" charset="0"/>
                <a:cs typeface="Times New Roman" panose="02020603050405020304" pitchFamily="18" charset="0"/>
              </a:rPr>
              <a:t>Path to Customers:</a:t>
            </a:r>
          </a:p>
          <a:p>
            <a:pPr lvl="0" eaLnBrk="0" fontAlgn="base" hangingPunct="0">
              <a:spcBef>
                <a:spcPct val="0"/>
              </a:spcBef>
              <a:spcAft>
                <a:spcPct val="0"/>
              </a:spcAft>
            </a:pPr>
            <a:endParaRPr lang="en-US" sz="23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sz="2300" dirty="0">
                <a:solidFill>
                  <a:schemeClr val="tx1"/>
                </a:solidFill>
                <a:latin typeface="Times New Roman" panose="02020603050405020304" pitchFamily="18" charset="0"/>
                <a:cs typeface="Times New Roman" panose="02020603050405020304" pitchFamily="18" charset="0"/>
              </a:rPr>
              <a:t>Direct sales to municipal corporations and utility companies.</a:t>
            </a:r>
          </a:p>
          <a:p>
            <a:pPr lvl="0" eaLnBrk="0" fontAlgn="base" hangingPunct="0">
              <a:spcBef>
                <a:spcPct val="0"/>
              </a:spcBef>
              <a:spcAft>
                <a:spcPct val="0"/>
              </a:spcAft>
            </a:pPr>
            <a:endParaRPr lang="en-US" sz="23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sz="2300" dirty="0">
                <a:solidFill>
                  <a:schemeClr val="tx1"/>
                </a:solidFill>
                <a:latin typeface="Times New Roman" panose="02020603050405020304" pitchFamily="18" charset="0"/>
                <a:cs typeface="Times New Roman" panose="02020603050405020304" pitchFamily="18" charset="0"/>
              </a:rPr>
              <a:t>Partnerships with </a:t>
            </a:r>
            <a:r>
              <a:rPr lang="en-US" sz="2300" dirty="0" err="1">
                <a:solidFill>
                  <a:schemeClr val="tx1"/>
                </a:solidFill>
                <a:latin typeface="Times New Roman" panose="02020603050405020304" pitchFamily="18" charset="0"/>
                <a:cs typeface="Times New Roman" panose="02020603050405020304" pitchFamily="18" charset="0"/>
              </a:rPr>
              <a:t>IoT</a:t>
            </a:r>
            <a:r>
              <a:rPr lang="en-US" sz="2300" dirty="0">
                <a:solidFill>
                  <a:schemeClr val="tx1"/>
                </a:solidFill>
                <a:latin typeface="Times New Roman" panose="02020603050405020304" pitchFamily="18" charset="0"/>
                <a:cs typeface="Times New Roman" panose="02020603050405020304" pitchFamily="18" charset="0"/>
              </a:rPr>
              <a:t> and smart city solution providers.</a:t>
            </a:r>
          </a:p>
          <a:p>
            <a:pPr lvl="0" eaLnBrk="0" fontAlgn="base" hangingPunct="0">
              <a:spcBef>
                <a:spcPct val="0"/>
              </a:spcBef>
              <a:spcAft>
                <a:spcPct val="0"/>
              </a:spcAft>
            </a:pPr>
            <a:endParaRPr lang="en-US" sz="23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sz="2300" dirty="0">
                <a:solidFill>
                  <a:schemeClr val="tx1"/>
                </a:solidFill>
                <a:latin typeface="Times New Roman" panose="02020603050405020304" pitchFamily="18" charset="0"/>
                <a:cs typeface="Times New Roman" panose="02020603050405020304" pitchFamily="18" charset="0"/>
              </a:rPr>
              <a:t>Exhibitions and conferences on urban infrastructure and smart city technologies. </a:t>
            </a:r>
          </a:p>
        </p:txBody>
      </p:sp>
    </p:spTree>
    <p:extLst>
      <p:ext uri="{BB962C8B-B14F-4D97-AF65-F5344CB8AC3E}">
        <p14:creationId xmlns:p14="http://schemas.microsoft.com/office/powerpoint/2010/main" val="27240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20532"/>
            <a:ext cx="18288000" cy="2808153"/>
          </a:xfrm>
          <a:prstGeom prst="rect">
            <a:avLst/>
          </a:prstGeom>
          <a:solidFill>
            <a:srgbClr val="516AB2"/>
          </a:solidFill>
        </p:spPr>
      </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Business Model</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5" name="Rectangle 4"/>
          <p:cNvSpPr/>
          <p:nvPr/>
        </p:nvSpPr>
        <p:spPr>
          <a:xfrm>
            <a:off x="857858" y="2983040"/>
            <a:ext cx="13969552" cy="32778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300" b="1" dirty="0">
                <a:solidFill>
                  <a:srgbClr val="FF0000"/>
                </a:solidFill>
                <a:latin typeface="Times New Roman" panose="02020603050405020304" pitchFamily="18" charset="0"/>
                <a:cs typeface="Times New Roman" panose="02020603050405020304" pitchFamily="18" charset="0"/>
              </a:rPr>
              <a:t>Cost Structure:</a:t>
            </a:r>
          </a:p>
          <a:p>
            <a:endParaRPr lang="en-US" sz="23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sz="2300" b="1" dirty="0">
                <a:solidFill>
                  <a:schemeClr val="tx1"/>
                </a:solidFill>
                <a:latin typeface="Arial" panose="020B0604020202020204" pitchFamily="34" charset="0"/>
              </a:rPr>
              <a:t>Customer Acquisition Costs:</a:t>
            </a:r>
            <a:r>
              <a:rPr lang="en-US" sz="2300" dirty="0">
                <a:solidFill>
                  <a:schemeClr val="tx1"/>
                </a:solidFill>
                <a:latin typeface="Arial" panose="020B0604020202020204" pitchFamily="34" charset="0"/>
              </a:rPr>
              <a:t> Expenses for marketing and sales efforts to acquire new customers.</a:t>
            </a:r>
          </a:p>
          <a:p>
            <a:pPr lvl="0" eaLnBrk="0" fontAlgn="base" hangingPunct="0">
              <a:spcBef>
                <a:spcPct val="0"/>
              </a:spcBef>
              <a:spcAft>
                <a:spcPct val="0"/>
              </a:spcAft>
            </a:pPr>
            <a:endParaRPr lang="en-US" sz="2300" dirty="0">
              <a:solidFill>
                <a:schemeClr val="tx1"/>
              </a:solidFill>
              <a:latin typeface="Arial" panose="020B0604020202020204" pitchFamily="34" charset="0"/>
            </a:endParaRPr>
          </a:p>
          <a:p>
            <a:pPr lvl="0" eaLnBrk="0" fontAlgn="base" hangingPunct="0">
              <a:spcBef>
                <a:spcPct val="0"/>
              </a:spcBef>
              <a:spcAft>
                <a:spcPct val="0"/>
              </a:spcAft>
              <a:buFontTx/>
              <a:buChar char="•"/>
            </a:pPr>
            <a:r>
              <a:rPr lang="en-US" sz="2300" b="1" dirty="0">
                <a:solidFill>
                  <a:schemeClr val="tx1"/>
                </a:solidFill>
                <a:latin typeface="Arial" panose="020B0604020202020204" pitchFamily="34" charset="0"/>
              </a:rPr>
              <a:t>Hosting:</a:t>
            </a:r>
            <a:r>
              <a:rPr lang="en-US" sz="2300" dirty="0">
                <a:solidFill>
                  <a:schemeClr val="tx1"/>
                </a:solidFill>
                <a:latin typeface="Arial" panose="020B0604020202020204" pitchFamily="34" charset="0"/>
              </a:rPr>
              <a:t> Costs for maintaining cloud services or server infrastructure to support the system.</a:t>
            </a:r>
          </a:p>
          <a:p>
            <a:pPr lvl="0" eaLnBrk="0" fontAlgn="base" hangingPunct="0">
              <a:spcBef>
                <a:spcPct val="0"/>
              </a:spcBef>
              <a:spcAft>
                <a:spcPct val="0"/>
              </a:spcAft>
            </a:pPr>
            <a:endParaRPr lang="en-US" sz="2300" dirty="0">
              <a:solidFill>
                <a:schemeClr val="tx1"/>
              </a:solidFill>
              <a:latin typeface="Arial" panose="020B0604020202020204" pitchFamily="34" charset="0"/>
            </a:endParaRPr>
          </a:p>
          <a:p>
            <a:pPr lvl="0" eaLnBrk="0" fontAlgn="base" hangingPunct="0">
              <a:spcBef>
                <a:spcPct val="0"/>
              </a:spcBef>
              <a:spcAft>
                <a:spcPct val="0"/>
              </a:spcAft>
              <a:buFontTx/>
              <a:buChar char="•"/>
            </a:pPr>
            <a:r>
              <a:rPr lang="en-US" sz="2300" b="1" dirty="0">
                <a:solidFill>
                  <a:schemeClr val="tx1"/>
                </a:solidFill>
                <a:latin typeface="Arial" panose="020B0604020202020204" pitchFamily="34" charset="0"/>
              </a:rPr>
              <a:t>Distribution Costs:</a:t>
            </a:r>
            <a:r>
              <a:rPr lang="en-US" sz="2300" dirty="0">
                <a:solidFill>
                  <a:schemeClr val="tx1"/>
                </a:solidFill>
                <a:latin typeface="Arial" panose="020B0604020202020204" pitchFamily="34" charset="0"/>
              </a:rPr>
              <a:t> Costs related to deploying and installing the system in urban areas.</a:t>
            </a:r>
          </a:p>
          <a:p>
            <a:pPr lvl="0" eaLnBrk="0" fontAlgn="base" hangingPunct="0">
              <a:spcBef>
                <a:spcPct val="0"/>
              </a:spcBef>
              <a:spcAft>
                <a:spcPct val="0"/>
              </a:spcAft>
            </a:pPr>
            <a:endParaRPr lang="en-US" sz="2300" dirty="0">
              <a:solidFill>
                <a:schemeClr val="tx1"/>
              </a:solidFill>
              <a:latin typeface="Arial" panose="020B0604020202020204" pitchFamily="34" charset="0"/>
            </a:endParaRPr>
          </a:p>
          <a:p>
            <a:pPr lvl="0" eaLnBrk="0" fontAlgn="base" hangingPunct="0">
              <a:spcBef>
                <a:spcPct val="0"/>
              </a:spcBef>
              <a:spcAft>
                <a:spcPct val="0"/>
              </a:spcAft>
              <a:buFontTx/>
              <a:buChar char="•"/>
            </a:pPr>
            <a:r>
              <a:rPr lang="en-US" sz="2300" b="1" dirty="0">
                <a:solidFill>
                  <a:schemeClr val="tx1"/>
                </a:solidFill>
                <a:latin typeface="Arial" panose="020B0604020202020204" pitchFamily="34" charset="0"/>
              </a:rPr>
              <a:t>People:</a:t>
            </a:r>
            <a:r>
              <a:rPr lang="en-US" sz="2300" dirty="0">
                <a:solidFill>
                  <a:schemeClr val="tx1"/>
                </a:solidFill>
                <a:latin typeface="Arial" panose="020B0604020202020204" pitchFamily="34" charset="0"/>
              </a:rPr>
              <a:t> Salaries and wages for staff involved in development, support, and maintenance </a:t>
            </a:r>
          </a:p>
        </p:txBody>
      </p:sp>
      <p:sp>
        <p:nvSpPr>
          <p:cNvPr id="11" name="Rectangle 10"/>
          <p:cNvSpPr/>
          <p:nvPr/>
        </p:nvSpPr>
        <p:spPr>
          <a:xfrm>
            <a:off x="857858" y="6336312"/>
            <a:ext cx="13969552" cy="36860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300" b="1" dirty="0">
                <a:solidFill>
                  <a:srgbClr val="FF0000"/>
                </a:solidFill>
                <a:latin typeface="Times New Roman" panose="02020603050405020304" pitchFamily="18" charset="0"/>
                <a:cs typeface="Times New Roman" panose="02020603050405020304" pitchFamily="18" charset="0"/>
              </a:rPr>
              <a:t>Revenue Streams:</a:t>
            </a:r>
          </a:p>
          <a:p>
            <a:endParaRPr lang="en-US"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Revenue Model:</a:t>
            </a:r>
            <a:r>
              <a:rPr lang="en-US" sz="2300" dirty="0">
                <a:latin typeface="Times New Roman" panose="02020603050405020304" pitchFamily="18" charset="0"/>
                <a:cs typeface="Times New Roman" panose="02020603050405020304" pitchFamily="18" charset="0"/>
              </a:rPr>
              <a:t> Income generated from sales of the system, including hardware, software licenses, and ongoing service agreements.</a:t>
            </a:r>
          </a:p>
          <a:p>
            <a:endParaRPr lang="en-US"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Life Time Value:</a:t>
            </a:r>
            <a:r>
              <a:rPr lang="en-US" sz="2300" dirty="0">
                <a:latin typeface="Times New Roman" panose="02020603050405020304" pitchFamily="18" charset="0"/>
                <a:cs typeface="Times New Roman" panose="02020603050405020304" pitchFamily="18" charset="0"/>
              </a:rPr>
              <a:t> The projected revenue from each customer over the duration of their relationship with the company</a:t>
            </a:r>
          </a:p>
          <a:p>
            <a:r>
              <a:rPr lang="en-US" sz="2300" dirty="0">
                <a:latin typeface="Times New Roman" panose="02020603050405020304" pitchFamily="18" charset="0"/>
                <a:cs typeface="Times New Roman" panose="02020603050405020304" pitchFamily="18" charset="0"/>
              </a:rPr>
              <a:t>.</a:t>
            </a:r>
          </a:p>
          <a:p>
            <a:endParaRPr lang="en-US"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Revenue Gross Margin:</a:t>
            </a:r>
            <a:r>
              <a:rPr lang="en-US" sz="2300" dirty="0">
                <a:latin typeface="Times New Roman" panose="02020603050405020304" pitchFamily="18" charset="0"/>
                <a:cs typeface="Times New Roman" panose="02020603050405020304" pitchFamily="18" charset="0"/>
              </a:rPr>
              <a:t> The difference between the cost of goods sold and revenue, indicating profitability.</a:t>
            </a:r>
          </a:p>
        </p:txBody>
      </p:sp>
    </p:spTree>
    <p:extLst>
      <p:ext uri="{BB962C8B-B14F-4D97-AF65-F5344CB8AC3E}">
        <p14:creationId xmlns:p14="http://schemas.microsoft.com/office/powerpoint/2010/main" val="324791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571440" y="4423420"/>
            <a:ext cx="17002244" cy="2952328"/>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Competitor Analysis</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8" name="Rectangle 7"/>
          <p:cNvSpPr/>
          <p:nvPr/>
        </p:nvSpPr>
        <p:spPr>
          <a:xfrm>
            <a:off x="871508" y="5072699"/>
            <a:ext cx="16544984" cy="1477328"/>
          </a:xfrm>
          <a:prstGeom prst="rect">
            <a:avLst/>
          </a:prstGeom>
        </p:spPr>
        <p:txBody>
          <a:bodyPr wrap="square">
            <a:spAutoFit/>
          </a:bodyPr>
          <a:lstStyle/>
          <a:p>
            <a:r>
              <a:rPr lang="en-US" sz="3000" dirty="0">
                <a:latin typeface="Times New Roman" panose="02020603050405020304" pitchFamily="18" charset="0"/>
                <a:cs typeface="Times New Roman" panose="02020603050405020304" pitchFamily="18" charset="0"/>
              </a:rPr>
              <a:t>Existing solutions in the market offer features like remote monitoring and energy management. However, our system's emphasis on real-time fault detection, precise location tracking, and automated alerts provides a distinct advantage over some of these solutions.</a:t>
            </a:r>
          </a:p>
        </p:txBody>
      </p:sp>
    </p:spTree>
    <p:extLst>
      <p:ext uri="{BB962C8B-B14F-4D97-AF65-F5344CB8AC3E}">
        <p14:creationId xmlns:p14="http://schemas.microsoft.com/office/powerpoint/2010/main" val="262267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575048" y="3265295"/>
            <a:ext cx="17002244" cy="4515095"/>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Road Map</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2161" t="20910" r="10523" b="24362"/>
          <a:stretch/>
        </p:blipFill>
        <p:spPr>
          <a:xfrm>
            <a:off x="935088" y="3498885"/>
            <a:ext cx="16417824" cy="4015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6258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642878" y="3136368"/>
            <a:ext cx="17002244" cy="5946131"/>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Funding </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408696" y="8882646"/>
            <a:ext cx="2621605" cy="1350445"/>
          </a:xfrm>
          <a:prstGeom prst="rect">
            <a:avLst/>
          </a:prstGeom>
        </p:spPr>
      </p:pic>
      <p:sp>
        <p:nvSpPr>
          <p:cNvPr id="9" name="Rectangle 8"/>
          <p:cNvSpPr/>
          <p:nvPr/>
        </p:nvSpPr>
        <p:spPr>
          <a:xfrm>
            <a:off x="1295128" y="7229981"/>
            <a:ext cx="16180196" cy="1477328"/>
          </a:xfrm>
          <a:prstGeom prst="rect">
            <a:avLst/>
          </a:prstGeom>
        </p:spPr>
        <p:txBody>
          <a:bodyPr wrap="square">
            <a:spAutoFit/>
          </a:bodyPr>
          <a:lstStyle/>
          <a:p>
            <a:r>
              <a:rPr lang="en-US" sz="3000" dirty="0">
                <a:latin typeface="Times New Roman" panose="02020603050405020304" pitchFamily="18" charset="0"/>
                <a:cs typeface="Times New Roman" panose="02020603050405020304" pitchFamily="18" charset="0"/>
              </a:rPr>
              <a:t>The total funding of ₹15,00,000 will enable the development, marketing, and scaling of the Smart Urban Lighting Infrastructure Management System, ensuring its successful implementation and operational efficiency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9944" y="3249641"/>
            <a:ext cx="7463045" cy="3904930"/>
          </a:xfrm>
          <a:prstGeom prst="rect">
            <a:avLst/>
          </a:prstGeom>
        </p:spPr>
      </p:pic>
      <p:sp>
        <p:nvSpPr>
          <p:cNvPr id="12" name="TextBox 11"/>
          <p:cNvSpPr txBox="1"/>
          <p:nvPr/>
        </p:nvSpPr>
        <p:spPr>
          <a:xfrm>
            <a:off x="3135704" y="4655362"/>
            <a:ext cx="3929345" cy="553998"/>
          </a:xfrm>
          <a:prstGeom prst="rect">
            <a:avLst/>
          </a:prstGeom>
          <a:noFill/>
        </p:spPr>
        <p:txBody>
          <a:bodyPr wrap="square" rtlCol="0">
            <a:spAutoFit/>
          </a:bodyPr>
          <a:lstStyle/>
          <a:p>
            <a:r>
              <a:rPr lang="en-US" sz="3000" b="1" u="sng" dirty="0">
                <a:latin typeface="Arial" panose="020B0604020202020204" pitchFamily="34" charset="0"/>
                <a:cs typeface="Arial" panose="020B0604020202020204" pitchFamily="34" charset="0"/>
              </a:rPr>
              <a:t>OUR PROTOTYPE:</a:t>
            </a:r>
          </a:p>
        </p:txBody>
      </p:sp>
    </p:spTree>
    <p:extLst>
      <p:ext uri="{BB962C8B-B14F-4D97-AF65-F5344CB8AC3E}">
        <p14:creationId xmlns:p14="http://schemas.microsoft.com/office/powerpoint/2010/main" val="179375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p:nvPr/>
        </p:nvGrpSpPr>
        <p:grpSpPr>
          <a:xfrm>
            <a:off x="5620842" y="595471"/>
            <a:ext cx="7500989" cy="857255"/>
            <a:chOff x="762005" y="1268901"/>
            <a:chExt cx="12327141" cy="1347258"/>
          </a:xfrm>
        </p:grpSpPr>
        <p:sp>
          <p:nvSpPr>
            <p:cNvPr id="3" name="AutoShape 3"/>
            <p:cNvSpPr/>
            <p:nvPr/>
          </p:nvSpPr>
          <p:spPr>
            <a:xfrm>
              <a:off x="762005" y="1905013"/>
              <a:ext cx="12327141" cy="0"/>
            </a:xfrm>
            <a:prstGeom prst="line">
              <a:avLst/>
            </a:prstGeom>
            <a:ln w="1663700" cap="rnd">
              <a:solidFill>
                <a:srgbClr val="52A44F"/>
              </a:solidFill>
              <a:prstDash val="solid"/>
              <a:headEnd type="none" w="sm" len="sm"/>
              <a:tailEnd type="none" w="sm" len="sm"/>
            </a:ln>
          </p:spPr>
        </p:sp>
        <p:sp>
          <p:nvSpPr>
            <p:cNvPr id="4" name="TextBox 4"/>
            <p:cNvSpPr txBox="1"/>
            <p:nvPr/>
          </p:nvSpPr>
          <p:spPr>
            <a:xfrm>
              <a:off x="2476517" y="1268901"/>
              <a:ext cx="9185231" cy="1347258"/>
            </a:xfrm>
            <a:prstGeom prst="rect">
              <a:avLst/>
            </a:prstGeom>
          </p:spPr>
          <p:txBody>
            <a:bodyPr lIns="0" tIns="0" rIns="0" bIns="0" rtlCol="0" anchor="t">
              <a:spAutoFit/>
            </a:bodyPr>
            <a:lstStyle/>
            <a:p>
              <a:pPr marL="0" lvl="0" indent="0">
                <a:lnSpc>
                  <a:spcPts val="7699"/>
                </a:lnSpc>
                <a:spcBef>
                  <a:spcPct val="0"/>
                </a:spcBef>
              </a:pPr>
              <a:r>
                <a:rPr lang="en-US" sz="6999" dirty="0">
                  <a:solidFill>
                    <a:srgbClr val="FFFFFF"/>
                  </a:solidFill>
                  <a:latin typeface="Brice RegularSemiExpanded"/>
                </a:rPr>
                <a:t>Team Info</a:t>
              </a:r>
            </a:p>
          </p:txBody>
        </p:sp>
      </p:grpSp>
      <p:grpSp>
        <p:nvGrpSpPr>
          <p:cNvPr id="5" name="Group 5"/>
          <p:cNvGrpSpPr/>
          <p:nvPr/>
        </p:nvGrpSpPr>
        <p:grpSpPr>
          <a:xfrm>
            <a:off x="500002" y="3714740"/>
            <a:ext cx="6726401" cy="5438660"/>
            <a:chOff x="-463114" y="-1140265"/>
            <a:chExt cx="8968535" cy="7251546"/>
          </a:xfrm>
        </p:grpSpPr>
        <p:sp>
          <p:nvSpPr>
            <p:cNvPr id="6" name="TextBox 6"/>
            <p:cNvSpPr txBox="1"/>
            <p:nvPr/>
          </p:nvSpPr>
          <p:spPr>
            <a:xfrm>
              <a:off x="-367863" y="-1140265"/>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Email </a:t>
              </a:r>
            </a:p>
          </p:txBody>
        </p:sp>
        <p:sp>
          <p:nvSpPr>
            <p:cNvPr id="7" name="TextBox 7"/>
            <p:cNvSpPr txBox="1"/>
            <p:nvPr/>
          </p:nvSpPr>
          <p:spPr>
            <a:xfrm>
              <a:off x="0" y="839864"/>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8" name="TextBox 8"/>
            <p:cNvSpPr txBox="1"/>
            <p:nvPr/>
          </p:nvSpPr>
          <p:spPr>
            <a:xfrm>
              <a:off x="-463114" y="859999"/>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Social Media </a:t>
              </a:r>
            </a:p>
          </p:txBody>
        </p:sp>
        <p:sp>
          <p:nvSpPr>
            <p:cNvPr id="9" name="TextBox 9"/>
            <p:cNvSpPr txBox="1"/>
            <p:nvPr/>
          </p:nvSpPr>
          <p:spPr>
            <a:xfrm>
              <a:off x="0" y="3193276"/>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10" name="TextBox 10"/>
            <p:cNvSpPr txBox="1"/>
            <p:nvPr/>
          </p:nvSpPr>
          <p:spPr>
            <a:xfrm>
              <a:off x="-463114" y="2574511"/>
              <a:ext cx="8505422" cy="635509"/>
            </a:xfrm>
            <a:prstGeom prst="rect">
              <a:avLst/>
            </a:prstGeom>
          </p:spPr>
          <p:txBody>
            <a:bodyPr lIns="0" tIns="0" rIns="0" bIns="0" rtlCol="0" anchor="t">
              <a:spAutoFit/>
            </a:bodyPr>
            <a:lstStyle/>
            <a:p>
              <a:pPr marL="0" lvl="0" indent="0">
                <a:lnSpc>
                  <a:spcPts val="3821"/>
                </a:lnSpc>
                <a:spcBef>
                  <a:spcPct val="0"/>
                </a:spcBef>
              </a:pPr>
              <a:r>
                <a:rPr lang="en-US" sz="3184">
                  <a:solidFill>
                    <a:srgbClr val="FFFFFF"/>
                  </a:solidFill>
                  <a:latin typeface="Clear Sans Regular"/>
                </a:rPr>
                <a:t>Call us </a:t>
              </a:r>
            </a:p>
          </p:txBody>
        </p:sp>
        <p:sp>
          <p:nvSpPr>
            <p:cNvPr id="11" name="TextBox 11"/>
            <p:cNvSpPr txBox="1"/>
            <p:nvPr/>
          </p:nvSpPr>
          <p:spPr>
            <a:xfrm>
              <a:off x="0" y="5546687"/>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grpSp>
      <p:sp>
        <p:nvSpPr>
          <p:cNvPr id="16" name="TextBox 16"/>
          <p:cNvSpPr txBox="1"/>
          <p:nvPr/>
        </p:nvSpPr>
        <p:spPr>
          <a:xfrm>
            <a:off x="428564" y="2571732"/>
            <a:ext cx="5214974" cy="679673"/>
          </a:xfrm>
          <a:prstGeom prst="rect">
            <a:avLst/>
          </a:prstGeom>
        </p:spPr>
        <p:txBody>
          <a:bodyPr wrap="square" lIns="0" tIns="0" rIns="0" bIns="0" rtlCol="0" anchor="t">
            <a:spAutoFit/>
          </a:bodyPr>
          <a:lstStyle/>
          <a:p>
            <a:pPr algn="ctr">
              <a:lnSpc>
                <a:spcPts val="5297"/>
              </a:lnSpc>
            </a:pPr>
            <a:r>
              <a:rPr lang="en-US" sz="3784" dirty="0">
                <a:solidFill>
                  <a:srgbClr val="FFFFFF"/>
                </a:solidFill>
                <a:latin typeface="Open Sans Extra Bold"/>
              </a:rPr>
              <a:t>Name of Individuals</a:t>
            </a:r>
          </a:p>
        </p:txBody>
      </p:sp>
      <p:sp>
        <p:nvSpPr>
          <p:cNvPr id="17" name="TextBox 17"/>
          <p:cNvSpPr txBox="1"/>
          <p:nvPr/>
        </p:nvSpPr>
        <p:spPr>
          <a:xfrm>
            <a:off x="428564" y="7929582"/>
            <a:ext cx="9580150" cy="514350"/>
          </a:xfrm>
          <a:prstGeom prst="rect">
            <a:avLst/>
          </a:prstGeom>
        </p:spPr>
        <p:txBody>
          <a:bodyPr lIns="0" tIns="0" rIns="0" bIns="0" rtlCol="0" anchor="t">
            <a:spAutoFit/>
          </a:bodyPr>
          <a:lstStyle/>
          <a:p>
            <a:pPr>
              <a:lnSpc>
                <a:spcPts val="4200"/>
              </a:lnSpc>
            </a:pPr>
            <a:r>
              <a:rPr lang="en-US" sz="3000" dirty="0">
                <a:solidFill>
                  <a:srgbClr val="FFFFFF"/>
                </a:solidFill>
                <a:latin typeface="Open Sans Extra Bold"/>
              </a:rPr>
              <a:t>One minute pitching video link:</a:t>
            </a:r>
          </a:p>
        </p:txBody>
      </p:sp>
      <p:sp>
        <p:nvSpPr>
          <p:cNvPr id="14" name="Rectangle 13"/>
          <p:cNvSpPr/>
          <p:nvPr/>
        </p:nvSpPr>
        <p:spPr>
          <a:xfrm>
            <a:off x="2143076" y="3571864"/>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chellapandi24680@gmail.com</a:t>
            </a:r>
          </a:p>
        </p:txBody>
      </p:sp>
      <p:sp>
        <p:nvSpPr>
          <p:cNvPr id="15" name="Rectangle 14"/>
          <p:cNvSpPr/>
          <p:nvPr/>
        </p:nvSpPr>
        <p:spPr>
          <a:xfrm>
            <a:off x="3000332" y="5000624"/>
            <a:ext cx="736780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u="sng" dirty="0">
                <a:solidFill>
                  <a:schemeClr val="tx2">
                    <a:lumMod val="75000"/>
                  </a:schemeClr>
                </a:solidFill>
              </a:rPr>
              <a:t>https://www.linkedin.com/in/chellapandi-m-52b774292/</a:t>
            </a:r>
          </a:p>
        </p:txBody>
      </p:sp>
      <p:sp>
        <p:nvSpPr>
          <p:cNvPr id="18" name="Rectangle 17"/>
          <p:cNvSpPr/>
          <p:nvPr/>
        </p:nvSpPr>
        <p:spPr>
          <a:xfrm>
            <a:off x="1928762" y="6286508"/>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lumMod val="75000"/>
                  </a:schemeClr>
                </a:solidFill>
                <a:latin typeface="Times New Roman" panose="02020603050405020304" pitchFamily="18" charset="0"/>
                <a:cs typeface="Times New Roman" panose="02020603050405020304" pitchFamily="18" charset="0"/>
              </a:rPr>
              <a:t>6381117405</a:t>
            </a:r>
          </a:p>
        </p:txBody>
      </p:sp>
      <p:sp>
        <p:nvSpPr>
          <p:cNvPr id="19" name="Rectangle 18"/>
          <p:cNvSpPr/>
          <p:nvPr/>
        </p:nvSpPr>
        <p:spPr>
          <a:xfrm>
            <a:off x="6715108" y="7715268"/>
            <a:ext cx="8045516" cy="90025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729954"/>
            <a:ext cx="2621605" cy="1350445"/>
          </a:xfrm>
          <a:prstGeom prst="rect">
            <a:avLst/>
          </a:prstGeom>
        </p:spPr>
      </p:pic>
      <p:sp>
        <p:nvSpPr>
          <p:cNvPr id="13" name="Rectangle 12"/>
          <p:cNvSpPr/>
          <p:nvPr/>
        </p:nvSpPr>
        <p:spPr>
          <a:xfrm>
            <a:off x="6916085" y="7753746"/>
            <a:ext cx="6904101" cy="861774"/>
          </a:xfrm>
          <a:prstGeom prst="rect">
            <a:avLst/>
          </a:prstGeom>
        </p:spPr>
        <p:txBody>
          <a:bodyPr wrap="square">
            <a:spAutoFit/>
          </a:bodyPr>
          <a:lstStyle/>
          <a:p>
            <a:r>
              <a:rPr lang="en-US" sz="2500" u="sng" dirty="0">
                <a:solidFill>
                  <a:schemeClr val="accent1">
                    <a:lumMod val="75000"/>
                  </a:schemeClr>
                </a:solidFill>
              </a:rPr>
              <a:t>https://drive.google.com/file/d/1agjcHUiXSZXWDPnulb6vgucEO48zgXzK/view?usp=drive_link</a:t>
            </a:r>
          </a:p>
        </p:txBody>
      </p:sp>
      <p:sp>
        <p:nvSpPr>
          <p:cNvPr id="21" name="Rectangle 20"/>
          <p:cNvSpPr/>
          <p:nvPr/>
        </p:nvSpPr>
        <p:spPr>
          <a:xfrm>
            <a:off x="6119664" y="2476292"/>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M.CHELLAPANDI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p:nvPr/>
        </p:nvGrpSpPr>
        <p:grpSpPr>
          <a:xfrm>
            <a:off x="5620842" y="595471"/>
            <a:ext cx="7500989" cy="857255"/>
            <a:chOff x="762005" y="1268901"/>
            <a:chExt cx="12327141" cy="1347258"/>
          </a:xfrm>
        </p:grpSpPr>
        <p:sp>
          <p:nvSpPr>
            <p:cNvPr id="3" name="AutoShape 3"/>
            <p:cNvSpPr/>
            <p:nvPr/>
          </p:nvSpPr>
          <p:spPr>
            <a:xfrm>
              <a:off x="762005" y="1905013"/>
              <a:ext cx="12327141" cy="0"/>
            </a:xfrm>
            <a:prstGeom prst="line">
              <a:avLst/>
            </a:prstGeom>
            <a:ln w="1663700" cap="rnd">
              <a:solidFill>
                <a:srgbClr val="52A44F"/>
              </a:solidFill>
              <a:prstDash val="solid"/>
              <a:headEnd type="none" w="sm" len="sm"/>
              <a:tailEnd type="none" w="sm" len="sm"/>
            </a:ln>
          </p:spPr>
        </p:sp>
        <p:sp>
          <p:nvSpPr>
            <p:cNvPr id="4" name="TextBox 4"/>
            <p:cNvSpPr txBox="1"/>
            <p:nvPr/>
          </p:nvSpPr>
          <p:spPr>
            <a:xfrm>
              <a:off x="2476517" y="1268901"/>
              <a:ext cx="9185231" cy="1347258"/>
            </a:xfrm>
            <a:prstGeom prst="rect">
              <a:avLst/>
            </a:prstGeom>
          </p:spPr>
          <p:txBody>
            <a:bodyPr lIns="0" tIns="0" rIns="0" bIns="0" rtlCol="0" anchor="t">
              <a:spAutoFit/>
            </a:bodyPr>
            <a:lstStyle/>
            <a:p>
              <a:pPr marL="0" lvl="0" indent="0">
                <a:lnSpc>
                  <a:spcPts val="7699"/>
                </a:lnSpc>
                <a:spcBef>
                  <a:spcPct val="0"/>
                </a:spcBef>
              </a:pPr>
              <a:r>
                <a:rPr lang="en-US" sz="6999" dirty="0">
                  <a:solidFill>
                    <a:srgbClr val="FFFFFF"/>
                  </a:solidFill>
                  <a:latin typeface="Brice RegularSemiExpanded"/>
                </a:rPr>
                <a:t>Team Info</a:t>
              </a:r>
            </a:p>
          </p:txBody>
        </p:sp>
      </p:grpSp>
      <p:grpSp>
        <p:nvGrpSpPr>
          <p:cNvPr id="5" name="Group 5"/>
          <p:cNvGrpSpPr/>
          <p:nvPr/>
        </p:nvGrpSpPr>
        <p:grpSpPr>
          <a:xfrm>
            <a:off x="500002" y="3714740"/>
            <a:ext cx="6726401" cy="5438660"/>
            <a:chOff x="-463114" y="-1140265"/>
            <a:chExt cx="8968535" cy="7251546"/>
          </a:xfrm>
        </p:grpSpPr>
        <p:sp>
          <p:nvSpPr>
            <p:cNvPr id="6" name="TextBox 6"/>
            <p:cNvSpPr txBox="1"/>
            <p:nvPr/>
          </p:nvSpPr>
          <p:spPr>
            <a:xfrm>
              <a:off x="-367863" y="-1140265"/>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Email </a:t>
              </a:r>
            </a:p>
          </p:txBody>
        </p:sp>
        <p:sp>
          <p:nvSpPr>
            <p:cNvPr id="7" name="TextBox 7"/>
            <p:cNvSpPr txBox="1"/>
            <p:nvPr/>
          </p:nvSpPr>
          <p:spPr>
            <a:xfrm>
              <a:off x="0" y="839864"/>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8" name="TextBox 8"/>
            <p:cNvSpPr txBox="1"/>
            <p:nvPr/>
          </p:nvSpPr>
          <p:spPr>
            <a:xfrm>
              <a:off x="-463114" y="859999"/>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Social Media </a:t>
              </a:r>
            </a:p>
          </p:txBody>
        </p:sp>
        <p:sp>
          <p:nvSpPr>
            <p:cNvPr id="9" name="TextBox 9"/>
            <p:cNvSpPr txBox="1"/>
            <p:nvPr/>
          </p:nvSpPr>
          <p:spPr>
            <a:xfrm>
              <a:off x="0" y="3193276"/>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10" name="TextBox 10"/>
            <p:cNvSpPr txBox="1"/>
            <p:nvPr/>
          </p:nvSpPr>
          <p:spPr>
            <a:xfrm>
              <a:off x="-463114" y="2574511"/>
              <a:ext cx="8505422" cy="635509"/>
            </a:xfrm>
            <a:prstGeom prst="rect">
              <a:avLst/>
            </a:prstGeom>
          </p:spPr>
          <p:txBody>
            <a:bodyPr lIns="0" tIns="0" rIns="0" bIns="0" rtlCol="0" anchor="t">
              <a:spAutoFit/>
            </a:bodyPr>
            <a:lstStyle/>
            <a:p>
              <a:pPr marL="0" lvl="0" indent="0">
                <a:lnSpc>
                  <a:spcPts val="3821"/>
                </a:lnSpc>
                <a:spcBef>
                  <a:spcPct val="0"/>
                </a:spcBef>
              </a:pPr>
              <a:r>
                <a:rPr lang="en-US" sz="3184">
                  <a:solidFill>
                    <a:srgbClr val="FFFFFF"/>
                  </a:solidFill>
                  <a:latin typeface="Clear Sans Regular"/>
                </a:rPr>
                <a:t>Call us </a:t>
              </a:r>
            </a:p>
          </p:txBody>
        </p:sp>
        <p:sp>
          <p:nvSpPr>
            <p:cNvPr id="11" name="TextBox 11"/>
            <p:cNvSpPr txBox="1"/>
            <p:nvPr/>
          </p:nvSpPr>
          <p:spPr>
            <a:xfrm>
              <a:off x="0" y="5546687"/>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grpSp>
      <p:sp>
        <p:nvSpPr>
          <p:cNvPr id="16" name="TextBox 16"/>
          <p:cNvSpPr txBox="1"/>
          <p:nvPr/>
        </p:nvSpPr>
        <p:spPr>
          <a:xfrm>
            <a:off x="428564" y="2571732"/>
            <a:ext cx="5214974" cy="679673"/>
          </a:xfrm>
          <a:prstGeom prst="rect">
            <a:avLst/>
          </a:prstGeom>
        </p:spPr>
        <p:txBody>
          <a:bodyPr wrap="square" lIns="0" tIns="0" rIns="0" bIns="0" rtlCol="0" anchor="t">
            <a:spAutoFit/>
          </a:bodyPr>
          <a:lstStyle/>
          <a:p>
            <a:pPr algn="ctr">
              <a:lnSpc>
                <a:spcPts val="5297"/>
              </a:lnSpc>
            </a:pPr>
            <a:r>
              <a:rPr lang="en-US" sz="3784" dirty="0">
                <a:solidFill>
                  <a:srgbClr val="FFFFFF"/>
                </a:solidFill>
                <a:latin typeface="Open Sans Extra Bold"/>
              </a:rPr>
              <a:t>Name of Individuals</a:t>
            </a:r>
          </a:p>
        </p:txBody>
      </p:sp>
      <p:sp>
        <p:nvSpPr>
          <p:cNvPr id="17" name="TextBox 17"/>
          <p:cNvSpPr txBox="1"/>
          <p:nvPr/>
        </p:nvSpPr>
        <p:spPr>
          <a:xfrm>
            <a:off x="428564" y="7929582"/>
            <a:ext cx="9580150" cy="514350"/>
          </a:xfrm>
          <a:prstGeom prst="rect">
            <a:avLst/>
          </a:prstGeom>
        </p:spPr>
        <p:txBody>
          <a:bodyPr lIns="0" tIns="0" rIns="0" bIns="0" rtlCol="0" anchor="t">
            <a:spAutoFit/>
          </a:bodyPr>
          <a:lstStyle/>
          <a:p>
            <a:pPr>
              <a:lnSpc>
                <a:spcPts val="4200"/>
              </a:lnSpc>
            </a:pPr>
            <a:r>
              <a:rPr lang="en-US" sz="3000" dirty="0">
                <a:solidFill>
                  <a:srgbClr val="FFFFFF"/>
                </a:solidFill>
                <a:latin typeface="Open Sans Extra Bold"/>
              </a:rPr>
              <a:t>One minute pitching video link:</a:t>
            </a:r>
          </a:p>
        </p:txBody>
      </p:sp>
      <p:sp>
        <p:nvSpPr>
          <p:cNvPr id="14" name="Rectangle 13"/>
          <p:cNvSpPr/>
          <p:nvPr/>
        </p:nvSpPr>
        <p:spPr>
          <a:xfrm>
            <a:off x="2143076" y="3571864"/>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mugilanmass413@gmail.com</a:t>
            </a:r>
          </a:p>
        </p:txBody>
      </p:sp>
      <p:sp>
        <p:nvSpPr>
          <p:cNvPr id="15" name="Rectangle 14"/>
          <p:cNvSpPr/>
          <p:nvPr/>
        </p:nvSpPr>
        <p:spPr>
          <a:xfrm>
            <a:off x="3000332" y="5000623"/>
            <a:ext cx="7511820" cy="10893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tx2">
                    <a:lumMod val="75000"/>
                  </a:schemeClr>
                </a:solidFill>
              </a:rPr>
              <a:t>https://www.linkedin.com/in/mugilan-a-427735304?utm_source=share&amp;utm_campaign=share_via&amp;utm_content=profile&amp;utm_medium=android_app</a:t>
            </a:r>
          </a:p>
        </p:txBody>
      </p:sp>
      <p:sp>
        <p:nvSpPr>
          <p:cNvPr id="18" name="Rectangle 17"/>
          <p:cNvSpPr/>
          <p:nvPr/>
        </p:nvSpPr>
        <p:spPr>
          <a:xfrm>
            <a:off x="1928762" y="6286508"/>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lumMod val="75000"/>
                  </a:schemeClr>
                </a:solidFill>
                <a:latin typeface="Times New Roman" panose="02020603050405020304" pitchFamily="18" charset="0"/>
                <a:cs typeface="Times New Roman" panose="02020603050405020304" pitchFamily="18" charset="0"/>
              </a:rPr>
              <a:t>7826987567</a:t>
            </a:r>
          </a:p>
        </p:txBody>
      </p:sp>
      <p:sp>
        <p:nvSpPr>
          <p:cNvPr id="19" name="Rectangle 18"/>
          <p:cNvSpPr/>
          <p:nvPr/>
        </p:nvSpPr>
        <p:spPr>
          <a:xfrm>
            <a:off x="6715108" y="7715268"/>
            <a:ext cx="8045516" cy="90025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729954"/>
            <a:ext cx="2621605" cy="1350445"/>
          </a:xfrm>
          <a:prstGeom prst="rect">
            <a:avLst/>
          </a:prstGeom>
        </p:spPr>
      </p:pic>
      <p:sp>
        <p:nvSpPr>
          <p:cNvPr id="13" name="Rectangle 12"/>
          <p:cNvSpPr/>
          <p:nvPr/>
        </p:nvSpPr>
        <p:spPr>
          <a:xfrm>
            <a:off x="6916085" y="7753746"/>
            <a:ext cx="6904101" cy="861774"/>
          </a:xfrm>
          <a:prstGeom prst="rect">
            <a:avLst/>
          </a:prstGeom>
        </p:spPr>
        <p:txBody>
          <a:bodyPr wrap="square">
            <a:spAutoFit/>
          </a:bodyPr>
          <a:lstStyle/>
          <a:p>
            <a:r>
              <a:rPr lang="en-US" sz="2500" u="sng" dirty="0">
                <a:solidFill>
                  <a:schemeClr val="accent1">
                    <a:lumMod val="75000"/>
                  </a:schemeClr>
                </a:solidFill>
              </a:rPr>
              <a:t>https://drive.google.com/file/d/1agjcHUiXSZXWDPnulb6vgucEO48zgXzK/view?usp=drive_link</a:t>
            </a:r>
          </a:p>
        </p:txBody>
      </p:sp>
      <p:sp>
        <p:nvSpPr>
          <p:cNvPr id="21" name="Rectangle 20"/>
          <p:cNvSpPr/>
          <p:nvPr/>
        </p:nvSpPr>
        <p:spPr>
          <a:xfrm>
            <a:off x="6119664" y="2476292"/>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A.MUGILAN</a:t>
            </a:r>
          </a:p>
        </p:txBody>
      </p:sp>
    </p:spTree>
    <p:extLst>
      <p:ext uri="{BB962C8B-B14F-4D97-AF65-F5344CB8AC3E}">
        <p14:creationId xmlns:p14="http://schemas.microsoft.com/office/powerpoint/2010/main" val="192505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p:nvPr/>
        </p:nvGrpSpPr>
        <p:grpSpPr>
          <a:xfrm>
            <a:off x="5620842" y="595471"/>
            <a:ext cx="7500989" cy="857255"/>
            <a:chOff x="762005" y="1268901"/>
            <a:chExt cx="12327141" cy="1347258"/>
          </a:xfrm>
        </p:grpSpPr>
        <p:sp>
          <p:nvSpPr>
            <p:cNvPr id="3" name="AutoShape 3"/>
            <p:cNvSpPr/>
            <p:nvPr/>
          </p:nvSpPr>
          <p:spPr>
            <a:xfrm>
              <a:off x="762005" y="1905013"/>
              <a:ext cx="12327141" cy="0"/>
            </a:xfrm>
            <a:prstGeom prst="line">
              <a:avLst/>
            </a:prstGeom>
            <a:ln w="1663700" cap="rnd">
              <a:solidFill>
                <a:srgbClr val="52A44F"/>
              </a:solidFill>
              <a:prstDash val="solid"/>
              <a:headEnd type="none" w="sm" len="sm"/>
              <a:tailEnd type="none" w="sm" len="sm"/>
            </a:ln>
          </p:spPr>
        </p:sp>
        <p:sp>
          <p:nvSpPr>
            <p:cNvPr id="4" name="TextBox 4"/>
            <p:cNvSpPr txBox="1"/>
            <p:nvPr/>
          </p:nvSpPr>
          <p:spPr>
            <a:xfrm>
              <a:off x="2476517" y="1268901"/>
              <a:ext cx="9185231" cy="1347258"/>
            </a:xfrm>
            <a:prstGeom prst="rect">
              <a:avLst/>
            </a:prstGeom>
          </p:spPr>
          <p:txBody>
            <a:bodyPr lIns="0" tIns="0" rIns="0" bIns="0" rtlCol="0" anchor="t">
              <a:spAutoFit/>
            </a:bodyPr>
            <a:lstStyle/>
            <a:p>
              <a:pPr marL="0" lvl="0" indent="0">
                <a:lnSpc>
                  <a:spcPts val="7699"/>
                </a:lnSpc>
                <a:spcBef>
                  <a:spcPct val="0"/>
                </a:spcBef>
              </a:pPr>
              <a:r>
                <a:rPr lang="en-US" sz="6999" dirty="0">
                  <a:solidFill>
                    <a:srgbClr val="FFFFFF"/>
                  </a:solidFill>
                  <a:latin typeface="Brice RegularSemiExpanded"/>
                </a:rPr>
                <a:t>Team Info</a:t>
              </a:r>
            </a:p>
          </p:txBody>
        </p:sp>
      </p:grpSp>
      <p:grpSp>
        <p:nvGrpSpPr>
          <p:cNvPr id="5" name="Group 5"/>
          <p:cNvGrpSpPr/>
          <p:nvPr/>
        </p:nvGrpSpPr>
        <p:grpSpPr>
          <a:xfrm>
            <a:off x="500002" y="3714740"/>
            <a:ext cx="6726401" cy="5438660"/>
            <a:chOff x="-463114" y="-1140265"/>
            <a:chExt cx="8968535" cy="7251546"/>
          </a:xfrm>
        </p:grpSpPr>
        <p:sp>
          <p:nvSpPr>
            <p:cNvPr id="6" name="TextBox 6"/>
            <p:cNvSpPr txBox="1"/>
            <p:nvPr/>
          </p:nvSpPr>
          <p:spPr>
            <a:xfrm>
              <a:off x="-367863" y="-1140265"/>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Email </a:t>
              </a:r>
            </a:p>
          </p:txBody>
        </p:sp>
        <p:sp>
          <p:nvSpPr>
            <p:cNvPr id="7" name="TextBox 7"/>
            <p:cNvSpPr txBox="1"/>
            <p:nvPr/>
          </p:nvSpPr>
          <p:spPr>
            <a:xfrm>
              <a:off x="0" y="839864"/>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8" name="TextBox 8"/>
            <p:cNvSpPr txBox="1"/>
            <p:nvPr/>
          </p:nvSpPr>
          <p:spPr>
            <a:xfrm>
              <a:off x="-463114" y="859999"/>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Social Media </a:t>
              </a:r>
            </a:p>
          </p:txBody>
        </p:sp>
        <p:sp>
          <p:nvSpPr>
            <p:cNvPr id="9" name="TextBox 9"/>
            <p:cNvSpPr txBox="1"/>
            <p:nvPr/>
          </p:nvSpPr>
          <p:spPr>
            <a:xfrm>
              <a:off x="0" y="3193276"/>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10" name="TextBox 10"/>
            <p:cNvSpPr txBox="1"/>
            <p:nvPr/>
          </p:nvSpPr>
          <p:spPr>
            <a:xfrm>
              <a:off x="-463114" y="2574511"/>
              <a:ext cx="8505422" cy="635509"/>
            </a:xfrm>
            <a:prstGeom prst="rect">
              <a:avLst/>
            </a:prstGeom>
          </p:spPr>
          <p:txBody>
            <a:bodyPr lIns="0" tIns="0" rIns="0" bIns="0" rtlCol="0" anchor="t">
              <a:spAutoFit/>
            </a:bodyPr>
            <a:lstStyle/>
            <a:p>
              <a:pPr marL="0" lvl="0" indent="0">
                <a:lnSpc>
                  <a:spcPts val="3821"/>
                </a:lnSpc>
                <a:spcBef>
                  <a:spcPct val="0"/>
                </a:spcBef>
              </a:pPr>
              <a:r>
                <a:rPr lang="en-US" sz="3184">
                  <a:solidFill>
                    <a:srgbClr val="FFFFFF"/>
                  </a:solidFill>
                  <a:latin typeface="Clear Sans Regular"/>
                </a:rPr>
                <a:t>Call us </a:t>
              </a:r>
            </a:p>
          </p:txBody>
        </p:sp>
        <p:sp>
          <p:nvSpPr>
            <p:cNvPr id="11" name="TextBox 11"/>
            <p:cNvSpPr txBox="1"/>
            <p:nvPr/>
          </p:nvSpPr>
          <p:spPr>
            <a:xfrm>
              <a:off x="0" y="5546687"/>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grpSp>
      <p:sp>
        <p:nvSpPr>
          <p:cNvPr id="16" name="TextBox 16"/>
          <p:cNvSpPr txBox="1"/>
          <p:nvPr/>
        </p:nvSpPr>
        <p:spPr>
          <a:xfrm>
            <a:off x="428564" y="2571732"/>
            <a:ext cx="5214974" cy="679673"/>
          </a:xfrm>
          <a:prstGeom prst="rect">
            <a:avLst/>
          </a:prstGeom>
        </p:spPr>
        <p:txBody>
          <a:bodyPr wrap="square" lIns="0" tIns="0" rIns="0" bIns="0" rtlCol="0" anchor="t">
            <a:spAutoFit/>
          </a:bodyPr>
          <a:lstStyle/>
          <a:p>
            <a:pPr algn="ctr">
              <a:lnSpc>
                <a:spcPts val="5297"/>
              </a:lnSpc>
            </a:pPr>
            <a:r>
              <a:rPr lang="en-US" sz="3784" dirty="0">
                <a:solidFill>
                  <a:srgbClr val="FFFFFF"/>
                </a:solidFill>
                <a:latin typeface="Open Sans Extra Bold"/>
              </a:rPr>
              <a:t>Name of Individuals</a:t>
            </a:r>
          </a:p>
        </p:txBody>
      </p:sp>
      <p:sp>
        <p:nvSpPr>
          <p:cNvPr id="17" name="TextBox 17"/>
          <p:cNvSpPr txBox="1"/>
          <p:nvPr/>
        </p:nvSpPr>
        <p:spPr>
          <a:xfrm>
            <a:off x="428564" y="7929582"/>
            <a:ext cx="9580150" cy="514350"/>
          </a:xfrm>
          <a:prstGeom prst="rect">
            <a:avLst/>
          </a:prstGeom>
        </p:spPr>
        <p:txBody>
          <a:bodyPr lIns="0" tIns="0" rIns="0" bIns="0" rtlCol="0" anchor="t">
            <a:spAutoFit/>
          </a:bodyPr>
          <a:lstStyle/>
          <a:p>
            <a:pPr>
              <a:lnSpc>
                <a:spcPts val="4200"/>
              </a:lnSpc>
            </a:pPr>
            <a:r>
              <a:rPr lang="en-US" sz="3000" dirty="0">
                <a:solidFill>
                  <a:srgbClr val="FFFFFF"/>
                </a:solidFill>
                <a:latin typeface="Open Sans Extra Bold"/>
              </a:rPr>
              <a:t>One minute pitching video link:</a:t>
            </a:r>
          </a:p>
        </p:txBody>
      </p:sp>
      <p:sp>
        <p:nvSpPr>
          <p:cNvPr id="14" name="Rectangle 13"/>
          <p:cNvSpPr/>
          <p:nvPr/>
        </p:nvSpPr>
        <p:spPr>
          <a:xfrm>
            <a:off x="2143076" y="3571864"/>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balap1674@gmail.com </a:t>
            </a:r>
          </a:p>
        </p:txBody>
      </p:sp>
      <p:sp>
        <p:nvSpPr>
          <p:cNvPr id="15" name="Rectangle 14"/>
          <p:cNvSpPr/>
          <p:nvPr/>
        </p:nvSpPr>
        <p:spPr>
          <a:xfrm>
            <a:off x="3133752" y="4761507"/>
            <a:ext cx="9826672" cy="13857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u="sng" dirty="0">
                <a:solidFill>
                  <a:schemeClr val="tx2">
                    <a:lumMod val="75000"/>
                  </a:schemeClr>
                </a:solidFill>
              </a:rPr>
              <a:t>https://www.linkedin.com/in/pradeepbala-r-0825b8304?utm_source=share&amp;utm_campaign=share_via&amp;utm_content=profile&amp;utm_medium=android_app</a:t>
            </a:r>
          </a:p>
        </p:txBody>
      </p:sp>
      <p:sp>
        <p:nvSpPr>
          <p:cNvPr id="18" name="Rectangle 17"/>
          <p:cNvSpPr/>
          <p:nvPr/>
        </p:nvSpPr>
        <p:spPr>
          <a:xfrm>
            <a:off x="1928762" y="6286508"/>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lumMod val="75000"/>
                  </a:schemeClr>
                </a:solidFill>
                <a:latin typeface="Times New Roman" panose="02020603050405020304" pitchFamily="18" charset="0"/>
                <a:cs typeface="Times New Roman" panose="02020603050405020304" pitchFamily="18" charset="0"/>
              </a:rPr>
              <a:t>7305402965</a:t>
            </a:r>
          </a:p>
        </p:txBody>
      </p:sp>
      <p:sp>
        <p:nvSpPr>
          <p:cNvPr id="19" name="Rectangle 18"/>
          <p:cNvSpPr/>
          <p:nvPr/>
        </p:nvSpPr>
        <p:spPr>
          <a:xfrm>
            <a:off x="6715108" y="7715268"/>
            <a:ext cx="8045516" cy="90025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729954"/>
            <a:ext cx="2621605" cy="1350445"/>
          </a:xfrm>
          <a:prstGeom prst="rect">
            <a:avLst/>
          </a:prstGeom>
        </p:spPr>
      </p:pic>
      <p:sp>
        <p:nvSpPr>
          <p:cNvPr id="13" name="Rectangle 12"/>
          <p:cNvSpPr/>
          <p:nvPr/>
        </p:nvSpPr>
        <p:spPr>
          <a:xfrm>
            <a:off x="6916085" y="7753746"/>
            <a:ext cx="6904101" cy="861774"/>
          </a:xfrm>
          <a:prstGeom prst="rect">
            <a:avLst/>
          </a:prstGeom>
        </p:spPr>
        <p:txBody>
          <a:bodyPr wrap="square">
            <a:spAutoFit/>
          </a:bodyPr>
          <a:lstStyle/>
          <a:p>
            <a:r>
              <a:rPr lang="en-US" sz="2500" u="sng" dirty="0">
                <a:solidFill>
                  <a:schemeClr val="accent1">
                    <a:lumMod val="75000"/>
                  </a:schemeClr>
                </a:solidFill>
              </a:rPr>
              <a:t>https://drive.google.com/file/d/1agjcHUiXSZXWDPnulb6vgucEO48zgXzK/view?usp=drive_link</a:t>
            </a:r>
          </a:p>
        </p:txBody>
      </p:sp>
      <p:sp>
        <p:nvSpPr>
          <p:cNvPr id="21" name="Rectangle 20"/>
          <p:cNvSpPr/>
          <p:nvPr/>
        </p:nvSpPr>
        <p:spPr>
          <a:xfrm>
            <a:off x="6119664" y="2476292"/>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R.PRADEEP BALA</a:t>
            </a:r>
          </a:p>
        </p:txBody>
      </p:sp>
    </p:spTree>
    <p:extLst>
      <p:ext uri="{BB962C8B-B14F-4D97-AF65-F5344CB8AC3E}">
        <p14:creationId xmlns:p14="http://schemas.microsoft.com/office/powerpoint/2010/main" val="194763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p:nvPr/>
        </p:nvGrpSpPr>
        <p:grpSpPr>
          <a:xfrm>
            <a:off x="5620842" y="595471"/>
            <a:ext cx="7500989" cy="857255"/>
            <a:chOff x="762005" y="1268901"/>
            <a:chExt cx="12327141" cy="1347258"/>
          </a:xfrm>
        </p:grpSpPr>
        <p:sp>
          <p:nvSpPr>
            <p:cNvPr id="3" name="AutoShape 3"/>
            <p:cNvSpPr/>
            <p:nvPr/>
          </p:nvSpPr>
          <p:spPr>
            <a:xfrm>
              <a:off x="762005" y="1905013"/>
              <a:ext cx="12327141" cy="0"/>
            </a:xfrm>
            <a:prstGeom prst="line">
              <a:avLst/>
            </a:prstGeom>
            <a:ln w="1663700" cap="rnd">
              <a:solidFill>
                <a:srgbClr val="52A44F"/>
              </a:solidFill>
              <a:prstDash val="solid"/>
              <a:headEnd type="none" w="sm" len="sm"/>
              <a:tailEnd type="none" w="sm" len="sm"/>
            </a:ln>
          </p:spPr>
        </p:sp>
        <p:sp>
          <p:nvSpPr>
            <p:cNvPr id="4" name="TextBox 4"/>
            <p:cNvSpPr txBox="1"/>
            <p:nvPr/>
          </p:nvSpPr>
          <p:spPr>
            <a:xfrm>
              <a:off x="2476517" y="1268901"/>
              <a:ext cx="9185231" cy="1347258"/>
            </a:xfrm>
            <a:prstGeom prst="rect">
              <a:avLst/>
            </a:prstGeom>
          </p:spPr>
          <p:txBody>
            <a:bodyPr lIns="0" tIns="0" rIns="0" bIns="0" rtlCol="0" anchor="t">
              <a:spAutoFit/>
            </a:bodyPr>
            <a:lstStyle/>
            <a:p>
              <a:pPr marL="0" lvl="0" indent="0">
                <a:lnSpc>
                  <a:spcPts val="7699"/>
                </a:lnSpc>
                <a:spcBef>
                  <a:spcPct val="0"/>
                </a:spcBef>
              </a:pPr>
              <a:r>
                <a:rPr lang="en-US" sz="6999" dirty="0">
                  <a:solidFill>
                    <a:srgbClr val="FFFFFF"/>
                  </a:solidFill>
                  <a:latin typeface="Brice RegularSemiExpanded"/>
                </a:rPr>
                <a:t>Team Info</a:t>
              </a:r>
            </a:p>
          </p:txBody>
        </p:sp>
      </p:grpSp>
      <p:grpSp>
        <p:nvGrpSpPr>
          <p:cNvPr id="5" name="Group 5"/>
          <p:cNvGrpSpPr/>
          <p:nvPr/>
        </p:nvGrpSpPr>
        <p:grpSpPr>
          <a:xfrm>
            <a:off x="500002" y="3714740"/>
            <a:ext cx="6726401" cy="5438660"/>
            <a:chOff x="-463114" y="-1140265"/>
            <a:chExt cx="8968535" cy="7251546"/>
          </a:xfrm>
        </p:grpSpPr>
        <p:sp>
          <p:nvSpPr>
            <p:cNvPr id="6" name="TextBox 6"/>
            <p:cNvSpPr txBox="1"/>
            <p:nvPr/>
          </p:nvSpPr>
          <p:spPr>
            <a:xfrm>
              <a:off x="-367863" y="-1140265"/>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Email </a:t>
              </a:r>
            </a:p>
          </p:txBody>
        </p:sp>
        <p:sp>
          <p:nvSpPr>
            <p:cNvPr id="7" name="TextBox 7"/>
            <p:cNvSpPr txBox="1"/>
            <p:nvPr/>
          </p:nvSpPr>
          <p:spPr>
            <a:xfrm>
              <a:off x="0" y="839864"/>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8" name="TextBox 8"/>
            <p:cNvSpPr txBox="1"/>
            <p:nvPr/>
          </p:nvSpPr>
          <p:spPr>
            <a:xfrm>
              <a:off x="-463114" y="859999"/>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Social Media </a:t>
              </a:r>
            </a:p>
          </p:txBody>
        </p:sp>
        <p:sp>
          <p:nvSpPr>
            <p:cNvPr id="9" name="TextBox 9"/>
            <p:cNvSpPr txBox="1"/>
            <p:nvPr/>
          </p:nvSpPr>
          <p:spPr>
            <a:xfrm>
              <a:off x="0" y="3193276"/>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10" name="TextBox 10"/>
            <p:cNvSpPr txBox="1"/>
            <p:nvPr/>
          </p:nvSpPr>
          <p:spPr>
            <a:xfrm>
              <a:off x="-463114" y="2574511"/>
              <a:ext cx="8505422" cy="635509"/>
            </a:xfrm>
            <a:prstGeom prst="rect">
              <a:avLst/>
            </a:prstGeom>
          </p:spPr>
          <p:txBody>
            <a:bodyPr lIns="0" tIns="0" rIns="0" bIns="0" rtlCol="0" anchor="t">
              <a:spAutoFit/>
            </a:bodyPr>
            <a:lstStyle/>
            <a:p>
              <a:pPr marL="0" lvl="0" indent="0">
                <a:lnSpc>
                  <a:spcPts val="3821"/>
                </a:lnSpc>
                <a:spcBef>
                  <a:spcPct val="0"/>
                </a:spcBef>
              </a:pPr>
              <a:r>
                <a:rPr lang="en-US" sz="3184">
                  <a:solidFill>
                    <a:srgbClr val="FFFFFF"/>
                  </a:solidFill>
                  <a:latin typeface="Clear Sans Regular"/>
                </a:rPr>
                <a:t>Call us </a:t>
              </a:r>
            </a:p>
          </p:txBody>
        </p:sp>
        <p:sp>
          <p:nvSpPr>
            <p:cNvPr id="11" name="TextBox 11"/>
            <p:cNvSpPr txBox="1"/>
            <p:nvPr/>
          </p:nvSpPr>
          <p:spPr>
            <a:xfrm>
              <a:off x="0" y="5546687"/>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grpSp>
      <p:sp>
        <p:nvSpPr>
          <p:cNvPr id="16" name="TextBox 16"/>
          <p:cNvSpPr txBox="1"/>
          <p:nvPr/>
        </p:nvSpPr>
        <p:spPr>
          <a:xfrm>
            <a:off x="428564" y="2571732"/>
            <a:ext cx="5214974" cy="679673"/>
          </a:xfrm>
          <a:prstGeom prst="rect">
            <a:avLst/>
          </a:prstGeom>
        </p:spPr>
        <p:txBody>
          <a:bodyPr wrap="square" lIns="0" tIns="0" rIns="0" bIns="0" rtlCol="0" anchor="t">
            <a:spAutoFit/>
          </a:bodyPr>
          <a:lstStyle/>
          <a:p>
            <a:pPr algn="ctr">
              <a:lnSpc>
                <a:spcPts val="5297"/>
              </a:lnSpc>
            </a:pPr>
            <a:r>
              <a:rPr lang="en-US" sz="3784" dirty="0">
                <a:solidFill>
                  <a:srgbClr val="FFFFFF"/>
                </a:solidFill>
                <a:latin typeface="Open Sans Extra Bold"/>
              </a:rPr>
              <a:t>Name of Individuals</a:t>
            </a:r>
          </a:p>
        </p:txBody>
      </p:sp>
      <p:sp>
        <p:nvSpPr>
          <p:cNvPr id="17" name="TextBox 17"/>
          <p:cNvSpPr txBox="1"/>
          <p:nvPr/>
        </p:nvSpPr>
        <p:spPr>
          <a:xfrm>
            <a:off x="428564" y="7929582"/>
            <a:ext cx="9580150" cy="514350"/>
          </a:xfrm>
          <a:prstGeom prst="rect">
            <a:avLst/>
          </a:prstGeom>
        </p:spPr>
        <p:txBody>
          <a:bodyPr lIns="0" tIns="0" rIns="0" bIns="0" rtlCol="0" anchor="t">
            <a:spAutoFit/>
          </a:bodyPr>
          <a:lstStyle/>
          <a:p>
            <a:pPr>
              <a:lnSpc>
                <a:spcPts val="4200"/>
              </a:lnSpc>
            </a:pPr>
            <a:r>
              <a:rPr lang="en-US" sz="3000" dirty="0">
                <a:solidFill>
                  <a:srgbClr val="FFFFFF"/>
                </a:solidFill>
                <a:latin typeface="Open Sans Extra Bold"/>
              </a:rPr>
              <a:t>One minute pitching video link:</a:t>
            </a:r>
          </a:p>
        </p:txBody>
      </p:sp>
      <p:sp>
        <p:nvSpPr>
          <p:cNvPr id="14" name="Rectangle 13"/>
          <p:cNvSpPr/>
          <p:nvPr/>
        </p:nvSpPr>
        <p:spPr>
          <a:xfrm>
            <a:off x="2143076" y="3571864"/>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mohamedaadil930@gmail</a:t>
            </a:r>
          </a:p>
        </p:txBody>
      </p:sp>
      <p:sp>
        <p:nvSpPr>
          <p:cNvPr id="15" name="Rectangle 14"/>
          <p:cNvSpPr/>
          <p:nvPr/>
        </p:nvSpPr>
        <p:spPr>
          <a:xfrm>
            <a:off x="3000332" y="5000624"/>
            <a:ext cx="736780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tx2">
                    <a:lumMod val="75000"/>
                  </a:schemeClr>
                </a:solidFill>
                <a:latin typeface="Times New Roman" panose="02020603050405020304" pitchFamily="18" charset="0"/>
                <a:cs typeface="Times New Roman" panose="02020603050405020304" pitchFamily="18" charset="0"/>
              </a:rPr>
              <a:t>www.linkedin.com/in/mohamed-aadil-a-46b1a42b0</a:t>
            </a:r>
          </a:p>
        </p:txBody>
      </p:sp>
      <p:sp>
        <p:nvSpPr>
          <p:cNvPr id="18" name="Rectangle 17"/>
          <p:cNvSpPr/>
          <p:nvPr/>
        </p:nvSpPr>
        <p:spPr>
          <a:xfrm>
            <a:off x="1928762" y="6286508"/>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lumMod val="75000"/>
                  </a:schemeClr>
                </a:solidFill>
                <a:latin typeface="Times New Roman" panose="02020603050405020304" pitchFamily="18" charset="0"/>
                <a:cs typeface="Times New Roman" panose="02020603050405020304" pitchFamily="18" charset="0"/>
              </a:rPr>
              <a:t>7904259279</a:t>
            </a:r>
          </a:p>
        </p:txBody>
      </p:sp>
      <p:sp>
        <p:nvSpPr>
          <p:cNvPr id="19" name="Rectangle 18"/>
          <p:cNvSpPr/>
          <p:nvPr/>
        </p:nvSpPr>
        <p:spPr>
          <a:xfrm>
            <a:off x="6715108" y="7715268"/>
            <a:ext cx="8045516" cy="90025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729954"/>
            <a:ext cx="2621605" cy="1350445"/>
          </a:xfrm>
          <a:prstGeom prst="rect">
            <a:avLst/>
          </a:prstGeom>
        </p:spPr>
      </p:pic>
      <p:sp>
        <p:nvSpPr>
          <p:cNvPr id="13" name="Rectangle 12"/>
          <p:cNvSpPr/>
          <p:nvPr/>
        </p:nvSpPr>
        <p:spPr>
          <a:xfrm>
            <a:off x="6916085" y="7753746"/>
            <a:ext cx="6904101" cy="861774"/>
          </a:xfrm>
          <a:prstGeom prst="rect">
            <a:avLst/>
          </a:prstGeom>
        </p:spPr>
        <p:txBody>
          <a:bodyPr wrap="square">
            <a:spAutoFit/>
          </a:bodyPr>
          <a:lstStyle/>
          <a:p>
            <a:r>
              <a:rPr lang="en-US" sz="2500" u="sng" dirty="0">
                <a:solidFill>
                  <a:schemeClr val="accent1">
                    <a:lumMod val="75000"/>
                  </a:schemeClr>
                </a:solidFill>
              </a:rPr>
              <a:t>https://drive.google.com/file/d/1agjcHUiXSZXWDPnulb6vgucEO48zgXzK/view?usp=drive_link</a:t>
            </a:r>
          </a:p>
        </p:txBody>
      </p:sp>
      <p:sp>
        <p:nvSpPr>
          <p:cNvPr id="21" name="Rectangle 20"/>
          <p:cNvSpPr/>
          <p:nvPr/>
        </p:nvSpPr>
        <p:spPr>
          <a:xfrm>
            <a:off x="6092116" y="2466205"/>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A.MOHAMED AADIL</a:t>
            </a:r>
          </a:p>
        </p:txBody>
      </p:sp>
      <p:sp>
        <p:nvSpPr>
          <p:cNvPr id="12" name="Rectangle 1"/>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hlinkClick r:id="rId3"/>
              </a:rPr>
              <a:t>pitching video.mp4</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590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p:nvPr/>
        </p:nvGrpSpPr>
        <p:grpSpPr>
          <a:xfrm>
            <a:off x="7867013" y="1498263"/>
            <a:ext cx="4425565" cy="772556"/>
            <a:chOff x="0" y="0"/>
            <a:chExt cx="5900753" cy="1030074"/>
          </a:xfrm>
        </p:grpSpPr>
        <p:grpSp>
          <p:nvGrpSpPr>
            <p:cNvPr id="3" name="Group 3"/>
            <p:cNvGrpSpPr/>
            <p:nvPr/>
          </p:nvGrpSpPr>
          <p:grpSpPr>
            <a:xfrm>
              <a:off x="0" y="0"/>
              <a:ext cx="5900753" cy="1030074"/>
              <a:chOff x="0" y="0"/>
              <a:chExt cx="11063692" cy="1931351"/>
            </a:xfrm>
          </p:grpSpPr>
          <p:sp>
            <p:nvSpPr>
              <p:cNvPr id="4" name="Freeform 4"/>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5" name="TextBox 5"/>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u="none">
                  <a:solidFill>
                    <a:srgbClr val="5941FF"/>
                  </a:solidFill>
                  <a:latin typeface="Clear Sans Regular Bold"/>
                </a:rPr>
                <a:t>01</a:t>
              </a:r>
            </a:p>
          </p:txBody>
        </p:sp>
        <p:sp>
          <p:nvSpPr>
            <p:cNvPr id="6" name="TextBox 6"/>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Startup name</a:t>
              </a:r>
            </a:p>
          </p:txBody>
        </p:sp>
      </p:grpSp>
      <p:sp>
        <p:nvSpPr>
          <p:cNvPr id="7" name="TextBox 7"/>
          <p:cNvSpPr txBox="1"/>
          <p:nvPr/>
        </p:nvSpPr>
        <p:spPr>
          <a:xfrm>
            <a:off x="1028700" y="565150"/>
            <a:ext cx="5707391" cy="993775"/>
          </a:xfrm>
          <a:prstGeom prst="rect">
            <a:avLst/>
          </a:prstGeom>
        </p:spPr>
        <p:txBody>
          <a:bodyPr lIns="0" tIns="0" rIns="0" bIns="0" rtlCol="0" anchor="t">
            <a:spAutoFit/>
          </a:bodyPr>
          <a:lstStyle/>
          <a:p>
            <a:pPr marL="0" lvl="0" indent="0" algn="l">
              <a:lnSpc>
                <a:spcPts val="7699"/>
              </a:lnSpc>
              <a:spcBef>
                <a:spcPct val="0"/>
              </a:spcBef>
            </a:pPr>
            <a:r>
              <a:rPr lang="en-US" sz="6999">
                <a:solidFill>
                  <a:srgbClr val="FFFFFF"/>
                </a:solidFill>
                <a:latin typeface="Brice RegularSemiExpanded"/>
              </a:rPr>
              <a:t>Summary</a:t>
            </a:r>
          </a:p>
        </p:txBody>
      </p:sp>
      <p:grpSp>
        <p:nvGrpSpPr>
          <p:cNvPr id="8" name="Group 8"/>
          <p:cNvGrpSpPr/>
          <p:nvPr/>
        </p:nvGrpSpPr>
        <p:grpSpPr>
          <a:xfrm>
            <a:off x="7867013" y="2776484"/>
            <a:ext cx="4425565" cy="772556"/>
            <a:chOff x="0" y="0"/>
            <a:chExt cx="5900753" cy="1030074"/>
          </a:xfrm>
        </p:grpSpPr>
        <p:grpSp>
          <p:nvGrpSpPr>
            <p:cNvPr id="9" name="Group 9"/>
            <p:cNvGrpSpPr/>
            <p:nvPr/>
          </p:nvGrpSpPr>
          <p:grpSpPr>
            <a:xfrm>
              <a:off x="0" y="0"/>
              <a:ext cx="5900753" cy="1030074"/>
              <a:chOff x="0" y="0"/>
              <a:chExt cx="11063692" cy="1931351"/>
            </a:xfrm>
          </p:grpSpPr>
          <p:sp>
            <p:nvSpPr>
              <p:cNvPr id="10" name="Freeform 1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11" name="TextBox 1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02</a:t>
              </a:r>
            </a:p>
          </p:txBody>
        </p:sp>
        <p:sp>
          <p:nvSpPr>
            <p:cNvPr id="12" name="TextBox 1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One line about Idea</a:t>
              </a:r>
            </a:p>
          </p:txBody>
        </p:sp>
      </p:grpSp>
      <p:grpSp>
        <p:nvGrpSpPr>
          <p:cNvPr id="13" name="Group 13"/>
          <p:cNvGrpSpPr/>
          <p:nvPr/>
        </p:nvGrpSpPr>
        <p:grpSpPr>
          <a:xfrm>
            <a:off x="7867013" y="4054705"/>
            <a:ext cx="4425565" cy="772556"/>
            <a:chOff x="0" y="0"/>
            <a:chExt cx="5900753" cy="1030074"/>
          </a:xfrm>
        </p:grpSpPr>
        <p:grpSp>
          <p:nvGrpSpPr>
            <p:cNvPr id="14" name="Group 14"/>
            <p:cNvGrpSpPr/>
            <p:nvPr/>
          </p:nvGrpSpPr>
          <p:grpSpPr>
            <a:xfrm>
              <a:off x="0" y="0"/>
              <a:ext cx="5900753" cy="1030074"/>
              <a:chOff x="0" y="0"/>
              <a:chExt cx="11063692" cy="1931351"/>
            </a:xfrm>
          </p:grpSpPr>
          <p:sp>
            <p:nvSpPr>
              <p:cNvPr id="15" name="Freeform 15"/>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16" name="TextBox 16"/>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03</a:t>
              </a:r>
            </a:p>
          </p:txBody>
        </p:sp>
        <p:sp>
          <p:nvSpPr>
            <p:cNvPr id="17" name="TextBox 17"/>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Problem Statement</a:t>
              </a:r>
            </a:p>
          </p:txBody>
        </p:sp>
      </p:grpSp>
      <p:grpSp>
        <p:nvGrpSpPr>
          <p:cNvPr id="18" name="Group 18"/>
          <p:cNvGrpSpPr/>
          <p:nvPr/>
        </p:nvGrpSpPr>
        <p:grpSpPr>
          <a:xfrm>
            <a:off x="7867013" y="5332925"/>
            <a:ext cx="4425565" cy="772556"/>
            <a:chOff x="0" y="0"/>
            <a:chExt cx="5900753" cy="1030074"/>
          </a:xfrm>
        </p:grpSpPr>
        <p:grpSp>
          <p:nvGrpSpPr>
            <p:cNvPr id="19" name="Group 19"/>
            <p:cNvGrpSpPr/>
            <p:nvPr/>
          </p:nvGrpSpPr>
          <p:grpSpPr>
            <a:xfrm>
              <a:off x="0" y="0"/>
              <a:ext cx="5900753" cy="1030074"/>
              <a:chOff x="0" y="0"/>
              <a:chExt cx="11063692" cy="1931351"/>
            </a:xfrm>
          </p:grpSpPr>
          <p:sp>
            <p:nvSpPr>
              <p:cNvPr id="20" name="Freeform 2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21" name="TextBox 2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04</a:t>
              </a:r>
            </a:p>
          </p:txBody>
        </p:sp>
        <p:sp>
          <p:nvSpPr>
            <p:cNvPr id="22" name="TextBox 2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Market Research </a:t>
              </a:r>
            </a:p>
          </p:txBody>
        </p:sp>
      </p:grpSp>
      <p:grpSp>
        <p:nvGrpSpPr>
          <p:cNvPr id="23" name="Group 23"/>
          <p:cNvGrpSpPr/>
          <p:nvPr/>
        </p:nvGrpSpPr>
        <p:grpSpPr>
          <a:xfrm>
            <a:off x="7867013" y="6611146"/>
            <a:ext cx="4425565" cy="772556"/>
            <a:chOff x="0" y="0"/>
            <a:chExt cx="5900753" cy="1030074"/>
          </a:xfrm>
        </p:grpSpPr>
        <p:grpSp>
          <p:nvGrpSpPr>
            <p:cNvPr id="24" name="Group 24"/>
            <p:cNvGrpSpPr/>
            <p:nvPr/>
          </p:nvGrpSpPr>
          <p:grpSpPr>
            <a:xfrm>
              <a:off x="0" y="0"/>
              <a:ext cx="5900753" cy="1030074"/>
              <a:chOff x="0" y="0"/>
              <a:chExt cx="11063692" cy="1931351"/>
            </a:xfrm>
          </p:grpSpPr>
          <p:sp>
            <p:nvSpPr>
              <p:cNvPr id="25" name="Freeform 25"/>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26" name="TextBox 26"/>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05</a:t>
              </a:r>
            </a:p>
          </p:txBody>
        </p:sp>
        <p:sp>
          <p:nvSpPr>
            <p:cNvPr id="27" name="TextBox 27"/>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Customer</a:t>
              </a:r>
            </a:p>
          </p:txBody>
        </p:sp>
      </p:grpSp>
      <p:grpSp>
        <p:nvGrpSpPr>
          <p:cNvPr id="28" name="Group 28"/>
          <p:cNvGrpSpPr/>
          <p:nvPr/>
        </p:nvGrpSpPr>
        <p:grpSpPr>
          <a:xfrm>
            <a:off x="7867013" y="7889366"/>
            <a:ext cx="4425565" cy="772556"/>
            <a:chOff x="0" y="0"/>
            <a:chExt cx="5900753" cy="1030074"/>
          </a:xfrm>
        </p:grpSpPr>
        <p:grpSp>
          <p:nvGrpSpPr>
            <p:cNvPr id="29" name="Group 29"/>
            <p:cNvGrpSpPr/>
            <p:nvPr/>
          </p:nvGrpSpPr>
          <p:grpSpPr>
            <a:xfrm>
              <a:off x="0" y="0"/>
              <a:ext cx="5900753" cy="1030074"/>
              <a:chOff x="0" y="0"/>
              <a:chExt cx="11063692" cy="1931351"/>
            </a:xfrm>
          </p:grpSpPr>
          <p:sp>
            <p:nvSpPr>
              <p:cNvPr id="30" name="Freeform 3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31" name="TextBox 3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06</a:t>
              </a:r>
            </a:p>
          </p:txBody>
        </p:sp>
        <p:sp>
          <p:nvSpPr>
            <p:cNvPr id="32" name="TextBox 3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Proposed Solution</a:t>
              </a:r>
            </a:p>
          </p:txBody>
        </p:sp>
      </p:grpSp>
      <p:grpSp>
        <p:nvGrpSpPr>
          <p:cNvPr id="33" name="Group 33"/>
          <p:cNvGrpSpPr/>
          <p:nvPr/>
        </p:nvGrpSpPr>
        <p:grpSpPr>
          <a:xfrm>
            <a:off x="12833735" y="1498263"/>
            <a:ext cx="4425565" cy="772556"/>
            <a:chOff x="0" y="0"/>
            <a:chExt cx="5900753" cy="1030074"/>
          </a:xfrm>
        </p:grpSpPr>
        <p:grpSp>
          <p:nvGrpSpPr>
            <p:cNvPr id="34" name="Group 34"/>
            <p:cNvGrpSpPr/>
            <p:nvPr/>
          </p:nvGrpSpPr>
          <p:grpSpPr>
            <a:xfrm>
              <a:off x="0" y="0"/>
              <a:ext cx="5900753" cy="1030074"/>
              <a:chOff x="0" y="0"/>
              <a:chExt cx="11063692" cy="1931351"/>
            </a:xfrm>
          </p:grpSpPr>
          <p:sp>
            <p:nvSpPr>
              <p:cNvPr id="35" name="Freeform 35"/>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36" name="TextBox 36"/>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07</a:t>
              </a:r>
            </a:p>
          </p:txBody>
        </p:sp>
        <p:sp>
          <p:nvSpPr>
            <p:cNvPr id="37" name="TextBox 37"/>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Market Size </a:t>
              </a:r>
            </a:p>
          </p:txBody>
        </p:sp>
      </p:grpSp>
      <p:grpSp>
        <p:nvGrpSpPr>
          <p:cNvPr id="38" name="Group 38"/>
          <p:cNvGrpSpPr/>
          <p:nvPr/>
        </p:nvGrpSpPr>
        <p:grpSpPr>
          <a:xfrm>
            <a:off x="12833735" y="2776484"/>
            <a:ext cx="4425565" cy="772556"/>
            <a:chOff x="0" y="0"/>
            <a:chExt cx="5900753" cy="1030074"/>
          </a:xfrm>
        </p:grpSpPr>
        <p:grpSp>
          <p:nvGrpSpPr>
            <p:cNvPr id="39" name="Group 39"/>
            <p:cNvGrpSpPr/>
            <p:nvPr/>
          </p:nvGrpSpPr>
          <p:grpSpPr>
            <a:xfrm>
              <a:off x="0" y="0"/>
              <a:ext cx="5900753" cy="1030074"/>
              <a:chOff x="0" y="0"/>
              <a:chExt cx="11063692" cy="1931351"/>
            </a:xfrm>
          </p:grpSpPr>
          <p:sp>
            <p:nvSpPr>
              <p:cNvPr id="40" name="Freeform 4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41" name="TextBox 4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08</a:t>
              </a:r>
            </a:p>
          </p:txBody>
        </p:sp>
        <p:sp>
          <p:nvSpPr>
            <p:cNvPr id="42" name="TextBox 42"/>
            <p:cNvSpPr txBox="1"/>
            <p:nvPr/>
          </p:nvSpPr>
          <p:spPr>
            <a:xfrm>
              <a:off x="1041352" y="201559"/>
              <a:ext cx="4462214" cy="506378"/>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Product UVP</a:t>
              </a:r>
            </a:p>
          </p:txBody>
        </p:sp>
      </p:grpSp>
      <p:grpSp>
        <p:nvGrpSpPr>
          <p:cNvPr id="43" name="Group 43"/>
          <p:cNvGrpSpPr/>
          <p:nvPr/>
        </p:nvGrpSpPr>
        <p:grpSpPr>
          <a:xfrm>
            <a:off x="12833735" y="4050240"/>
            <a:ext cx="4425565" cy="781485"/>
            <a:chOff x="0" y="0"/>
            <a:chExt cx="5900753" cy="1041981"/>
          </a:xfrm>
        </p:grpSpPr>
        <p:grpSp>
          <p:nvGrpSpPr>
            <p:cNvPr id="44" name="Group 44"/>
            <p:cNvGrpSpPr/>
            <p:nvPr/>
          </p:nvGrpSpPr>
          <p:grpSpPr>
            <a:xfrm>
              <a:off x="0" y="0"/>
              <a:ext cx="5900753" cy="1041981"/>
              <a:chOff x="0" y="0"/>
              <a:chExt cx="11063692" cy="1953675"/>
            </a:xfrm>
          </p:grpSpPr>
          <p:sp>
            <p:nvSpPr>
              <p:cNvPr id="45" name="Freeform 45"/>
              <p:cNvSpPr/>
              <p:nvPr/>
            </p:nvSpPr>
            <p:spPr>
              <a:xfrm>
                <a:off x="0" y="0"/>
                <a:ext cx="11063692" cy="1953675"/>
              </a:xfrm>
              <a:custGeom>
                <a:avLst/>
                <a:gdLst/>
                <a:ahLst/>
                <a:cxnLst/>
                <a:rect l="l" t="t" r="r" b="b"/>
                <a:pathLst>
                  <a:path w="11063692" h="1953675">
                    <a:moveTo>
                      <a:pt x="11063692" y="976837"/>
                    </a:moveTo>
                    <a:lnTo>
                      <a:pt x="11063692" y="976837"/>
                    </a:lnTo>
                    <a:cubicBezTo>
                      <a:pt x="11063692" y="1525177"/>
                      <a:pt x="10635321" y="1953675"/>
                      <a:pt x="10106747" y="1953675"/>
                    </a:cubicBezTo>
                    <a:lnTo>
                      <a:pt x="956945" y="1953675"/>
                    </a:lnTo>
                    <a:cubicBezTo>
                      <a:pt x="428371" y="1953675"/>
                      <a:pt x="0" y="1525177"/>
                      <a:pt x="0" y="976837"/>
                    </a:cubicBezTo>
                    <a:lnTo>
                      <a:pt x="0" y="976837"/>
                    </a:lnTo>
                    <a:cubicBezTo>
                      <a:pt x="0" y="428371"/>
                      <a:pt x="428371" y="0"/>
                      <a:pt x="956945" y="0"/>
                    </a:cubicBezTo>
                    <a:lnTo>
                      <a:pt x="10106747" y="0"/>
                    </a:lnTo>
                    <a:cubicBezTo>
                      <a:pt x="10635194" y="0"/>
                      <a:pt x="11063692" y="428371"/>
                      <a:pt x="11063692" y="976837"/>
                    </a:cubicBezTo>
                    <a:close/>
                  </a:path>
                </a:pathLst>
              </a:custGeom>
              <a:solidFill>
                <a:srgbClr val="FFFFFF"/>
              </a:solidFill>
            </p:spPr>
          </p:sp>
        </p:grpSp>
        <p:sp>
          <p:nvSpPr>
            <p:cNvPr id="46" name="TextBox 46"/>
            <p:cNvSpPr txBox="1"/>
            <p:nvPr/>
          </p:nvSpPr>
          <p:spPr>
            <a:xfrm>
              <a:off x="287934" y="221694"/>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09</a:t>
              </a:r>
            </a:p>
          </p:txBody>
        </p:sp>
        <p:sp>
          <p:nvSpPr>
            <p:cNvPr id="47" name="TextBox 47"/>
            <p:cNvSpPr txBox="1"/>
            <p:nvPr/>
          </p:nvSpPr>
          <p:spPr>
            <a:xfrm>
              <a:off x="1041352" y="201559"/>
              <a:ext cx="4462215" cy="515037"/>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Business Model</a:t>
              </a:r>
            </a:p>
          </p:txBody>
        </p:sp>
      </p:grpSp>
      <p:grpSp>
        <p:nvGrpSpPr>
          <p:cNvPr id="48" name="Group 48"/>
          <p:cNvGrpSpPr/>
          <p:nvPr/>
        </p:nvGrpSpPr>
        <p:grpSpPr>
          <a:xfrm>
            <a:off x="12833735" y="5132900"/>
            <a:ext cx="4425565" cy="1172606"/>
            <a:chOff x="0" y="0"/>
            <a:chExt cx="5900753" cy="1563474"/>
          </a:xfrm>
        </p:grpSpPr>
        <p:grpSp>
          <p:nvGrpSpPr>
            <p:cNvPr id="49" name="Group 49"/>
            <p:cNvGrpSpPr/>
            <p:nvPr/>
          </p:nvGrpSpPr>
          <p:grpSpPr>
            <a:xfrm>
              <a:off x="0" y="0"/>
              <a:ext cx="5900753" cy="1563474"/>
              <a:chOff x="0" y="0"/>
              <a:chExt cx="11063692" cy="2931456"/>
            </a:xfrm>
          </p:grpSpPr>
          <p:sp>
            <p:nvSpPr>
              <p:cNvPr id="50" name="Freeform 50"/>
              <p:cNvSpPr/>
              <p:nvPr/>
            </p:nvSpPr>
            <p:spPr>
              <a:xfrm>
                <a:off x="0" y="0"/>
                <a:ext cx="11063692" cy="2931456"/>
              </a:xfrm>
              <a:custGeom>
                <a:avLst/>
                <a:gdLst/>
                <a:ahLst/>
                <a:cxnLst/>
                <a:rect l="l" t="t" r="r" b="b"/>
                <a:pathLst>
                  <a:path w="11063692" h="2931456">
                    <a:moveTo>
                      <a:pt x="11063692" y="1465728"/>
                    </a:moveTo>
                    <a:lnTo>
                      <a:pt x="11063692" y="1465728"/>
                    </a:lnTo>
                    <a:cubicBezTo>
                      <a:pt x="11063692" y="2502958"/>
                      <a:pt x="10635321" y="2931456"/>
                      <a:pt x="10106747" y="2931456"/>
                    </a:cubicBezTo>
                    <a:lnTo>
                      <a:pt x="956945" y="2931456"/>
                    </a:lnTo>
                    <a:cubicBezTo>
                      <a:pt x="428371" y="2931456"/>
                      <a:pt x="0" y="2502958"/>
                      <a:pt x="0" y="1465728"/>
                    </a:cubicBezTo>
                    <a:lnTo>
                      <a:pt x="0" y="1465728"/>
                    </a:lnTo>
                    <a:cubicBezTo>
                      <a:pt x="0" y="428371"/>
                      <a:pt x="428371" y="0"/>
                      <a:pt x="956945" y="0"/>
                    </a:cubicBezTo>
                    <a:lnTo>
                      <a:pt x="10106747" y="0"/>
                    </a:lnTo>
                    <a:cubicBezTo>
                      <a:pt x="10635194" y="0"/>
                      <a:pt x="11063692" y="428371"/>
                      <a:pt x="11063692" y="1465728"/>
                    </a:cubicBezTo>
                    <a:close/>
                  </a:path>
                </a:pathLst>
              </a:custGeom>
              <a:solidFill>
                <a:srgbClr val="FFFFFF"/>
              </a:solidFill>
            </p:spPr>
          </p:sp>
        </p:grpSp>
        <p:sp>
          <p:nvSpPr>
            <p:cNvPr id="51" name="TextBox 51"/>
            <p:cNvSpPr txBox="1"/>
            <p:nvPr/>
          </p:nvSpPr>
          <p:spPr>
            <a:xfrm>
              <a:off x="287934" y="4824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10</a:t>
              </a:r>
            </a:p>
          </p:txBody>
        </p:sp>
        <p:sp>
          <p:nvSpPr>
            <p:cNvPr id="52" name="TextBox 52"/>
            <p:cNvSpPr txBox="1"/>
            <p:nvPr/>
          </p:nvSpPr>
          <p:spPr>
            <a:xfrm>
              <a:off x="1041352" y="201559"/>
              <a:ext cx="4462214" cy="506378"/>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Competitor Analysis</a:t>
              </a:r>
            </a:p>
          </p:txBody>
        </p:sp>
      </p:grpSp>
      <p:grpSp>
        <p:nvGrpSpPr>
          <p:cNvPr id="53" name="Group 53"/>
          <p:cNvGrpSpPr/>
          <p:nvPr/>
        </p:nvGrpSpPr>
        <p:grpSpPr>
          <a:xfrm>
            <a:off x="12833735" y="6611146"/>
            <a:ext cx="4425565" cy="772556"/>
            <a:chOff x="0" y="0"/>
            <a:chExt cx="5900753" cy="1030074"/>
          </a:xfrm>
        </p:grpSpPr>
        <p:grpSp>
          <p:nvGrpSpPr>
            <p:cNvPr id="54" name="Group 54"/>
            <p:cNvGrpSpPr/>
            <p:nvPr/>
          </p:nvGrpSpPr>
          <p:grpSpPr>
            <a:xfrm>
              <a:off x="0" y="0"/>
              <a:ext cx="5900753" cy="1030074"/>
              <a:chOff x="0" y="0"/>
              <a:chExt cx="11063692" cy="1931351"/>
            </a:xfrm>
          </p:grpSpPr>
          <p:sp>
            <p:nvSpPr>
              <p:cNvPr id="55" name="Freeform 55"/>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56" name="TextBox 56"/>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11</a:t>
              </a:r>
            </a:p>
          </p:txBody>
        </p:sp>
        <p:sp>
          <p:nvSpPr>
            <p:cNvPr id="57" name="TextBox 57"/>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dirty="0">
                  <a:solidFill>
                    <a:srgbClr val="000000"/>
                  </a:solidFill>
                  <a:latin typeface="Clear Sans Regular"/>
                </a:rPr>
                <a:t>Road Map</a:t>
              </a:r>
            </a:p>
          </p:txBody>
        </p:sp>
      </p:grpSp>
      <p:grpSp>
        <p:nvGrpSpPr>
          <p:cNvPr id="58" name="Group 58"/>
          <p:cNvGrpSpPr/>
          <p:nvPr/>
        </p:nvGrpSpPr>
        <p:grpSpPr>
          <a:xfrm>
            <a:off x="12833735" y="7889366"/>
            <a:ext cx="4425565" cy="772556"/>
            <a:chOff x="0" y="0"/>
            <a:chExt cx="5900753" cy="1030074"/>
          </a:xfrm>
        </p:grpSpPr>
        <p:grpSp>
          <p:nvGrpSpPr>
            <p:cNvPr id="59" name="Group 59"/>
            <p:cNvGrpSpPr/>
            <p:nvPr/>
          </p:nvGrpSpPr>
          <p:grpSpPr>
            <a:xfrm>
              <a:off x="0" y="0"/>
              <a:ext cx="5900753" cy="1030074"/>
              <a:chOff x="0" y="0"/>
              <a:chExt cx="11063692" cy="1931351"/>
            </a:xfrm>
          </p:grpSpPr>
          <p:sp>
            <p:nvSpPr>
              <p:cNvPr id="60" name="Freeform 60"/>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61" name="TextBox 61"/>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12</a:t>
              </a:r>
            </a:p>
          </p:txBody>
        </p:sp>
        <p:sp>
          <p:nvSpPr>
            <p:cNvPr id="62" name="TextBox 62"/>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u="none" dirty="0">
                  <a:solidFill>
                    <a:srgbClr val="000000"/>
                  </a:solidFill>
                  <a:latin typeface="Clear Sans Regular"/>
                </a:rPr>
                <a:t>Funding</a:t>
              </a:r>
              <a:endParaRPr lang="en-US" sz="2300" dirty="0">
                <a:solidFill>
                  <a:srgbClr val="000000"/>
                </a:solidFill>
                <a:latin typeface="Clear Sans Regular"/>
              </a:endParaRPr>
            </a:p>
          </p:txBody>
        </p:sp>
      </p:grpSp>
      <p:grpSp>
        <p:nvGrpSpPr>
          <p:cNvPr id="66" name="Group 66"/>
          <p:cNvGrpSpPr/>
          <p:nvPr/>
        </p:nvGrpSpPr>
        <p:grpSpPr>
          <a:xfrm>
            <a:off x="10079795" y="8872022"/>
            <a:ext cx="4425565" cy="772556"/>
            <a:chOff x="0" y="0"/>
            <a:chExt cx="5900753" cy="1030074"/>
          </a:xfrm>
        </p:grpSpPr>
        <p:grpSp>
          <p:nvGrpSpPr>
            <p:cNvPr id="67" name="Group 67"/>
            <p:cNvGrpSpPr/>
            <p:nvPr/>
          </p:nvGrpSpPr>
          <p:grpSpPr>
            <a:xfrm>
              <a:off x="0" y="0"/>
              <a:ext cx="5900753" cy="1030074"/>
              <a:chOff x="0" y="0"/>
              <a:chExt cx="11063692" cy="1931351"/>
            </a:xfrm>
          </p:grpSpPr>
          <p:sp>
            <p:nvSpPr>
              <p:cNvPr id="68" name="Freeform 68"/>
              <p:cNvSpPr/>
              <p:nvPr/>
            </p:nvSpPr>
            <p:spPr>
              <a:xfrm>
                <a:off x="0" y="0"/>
                <a:ext cx="11063692" cy="1931351"/>
              </a:xfrm>
              <a:custGeom>
                <a:avLst/>
                <a:gdLst/>
                <a:ahLst/>
                <a:cxnLst/>
                <a:rect l="l" t="t" r="r" b="b"/>
                <a:pathLst>
                  <a:path w="11063692" h="1931351">
                    <a:moveTo>
                      <a:pt x="11063692" y="965675"/>
                    </a:moveTo>
                    <a:lnTo>
                      <a:pt x="11063692" y="965675"/>
                    </a:lnTo>
                    <a:cubicBezTo>
                      <a:pt x="11063692" y="1502853"/>
                      <a:pt x="10635321" y="1931351"/>
                      <a:pt x="10106747" y="1931351"/>
                    </a:cubicBezTo>
                    <a:lnTo>
                      <a:pt x="956945" y="1931351"/>
                    </a:lnTo>
                    <a:cubicBezTo>
                      <a:pt x="428371" y="1931351"/>
                      <a:pt x="0" y="1502853"/>
                      <a:pt x="0" y="965675"/>
                    </a:cubicBezTo>
                    <a:lnTo>
                      <a:pt x="0" y="965675"/>
                    </a:lnTo>
                    <a:cubicBezTo>
                      <a:pt x="0" y="428371"/>
                      <a:pt x="428371" y="0"/>
                      <a:pt x="956945" y="0"/>
                    </a:cubicBezTo>
                    <a:lnTo>
                      <a:pt x="10106747" y="0"/>
                    </a:lnTo>
                    <a:cubicBezTo>
                      <a:pt x="10635194" y="0"/>
                      <a:pt x="11063692" y="428371"/>
                      <a:pt x="11063692" y="965675"/>
                    </a:cubicBezTo>
                    <a:close/>
                  </a:path>
                </a:pathLst>
              </a:custGeom>
              <a:solidFill>
                <a:srgbClr val="FFFFFF"/>
              </a:solidFill>
            </p:spPr>
          </p:sp>
        </p:grpSp>
        <p:sp>
          <p:nvSpPr>
            <p:cNvPr id="69" name="TextBox 69"/>
            <p:cNvSpPr txBox="1"/>
            <p:nvPr/>
          </p:nvSpPr>
          <p:spPr>
            <a:xfrm>
              <a:off x="287934" y="215740"/>
              <a:ext cx="594595" cy="484293"/>
            </a:xfrm>
            <a:prstGeom prst="rect">
              <a:avLst/>
            </a:prstGeom>
          </p:spPr>
          <p:txBody>
            <a:bodyPr lIns="0" tIns="0" rIns="0" bIns="0" rtlCol="0" anchor="t">
              <a:spAutoFit/>
            </a:bodyPr>
            <a:lstStyle/>
            <a:p>
              <a:pPr marL="0" lvl="0" indent="0" algn="l">
                <a:lnSpc>
                  <a:spcPts val="3079"/>
                </a:lnSpc>
                <a:spcBef>
                  <a:spcPct val="0"/>
                </a:spcBef>
              </a:pPr>
              <a:r>
                <a:rPr lang="en-US" sz="2199">
                  <a:solidFill>
                    <a:srgbClr val="5941FF"/>
                  </a:solidFill>
                  <a:latin typeface="Clear Sans Regular Bold"/>
                </a:rPr>
                <a:t>13</a:t>
              </a:r>
            </a:p>
          </p:txBody>
        </p:sp>
        <p:sp>
          <p:nvSpPr>
            <p:cNvPr id="70" name="TextBox 70"/>
            <p:cNvSpPr txBox="1"/>
            <p:nvPr/>
          </p:nvSpPr>
          <p:spPr>
            <a:xfrm>
              <a:off x="1041352" y="201559"/>
              <a:ext cx="4462215" cy="503131"/>
            </a:xfrm>
            <a:prstGeom prst="rect">
              <a:avLst/>
            </a:prstGeom>
          </p:spPr>
          <p:txBody>
            <a:bodyPr lIns="0" tIns="0" rIns="0" bIns="0" rtlCol="0" anchor="t">
              <a:spAutoFit/>
            </a:bodyPr>
            <a:lstStyle/>
            <a:p>
              <a:pPr marL="0" lvl="0" indent="0" algn="l">
                <a:lnSpc>
                  <a:spcPts val="3220"/>
                </a:lnSpc>
                <a:spcBef>
                  <a:spcPct val="0"/>
                </a:spcBef>
              </a:pPr>
              <a:r>
                <a:rPr lang="en-US" sz="2300">
                  <a:solidFill>
                    <a:srgbClr val="000000"/>
                  </a:solidFill>
                  <a:latin typeface="Clear Sans Regular"/>
                </a:rPr>
                <a:t>Team Infomation</a:t>
              </a:r>
            </a:p>
          </p:txBody>
        </p:sp>
      </p:grpSp>
      <p:pic>
        <p:nvPicPr>
          <p:cNvPr id="71" name="Picture 70"/>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049598" y="3874655"/>
            <a:ext cx="4885234" cy="25164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grpSp>
        <p:nvGrpSpPr>
          <p:cNvPr id="2" name="Group 2"/>
          <p:cNvGrpSpPr/>
          <p:nvPr/>
        </p:nvGrpSpPr>
        <p:grpSpPr>
          <a:xfrm>
            <a:off x="5620842" y="595471"/>
            <a:ext cx="7500989" cy="857255"/>
            <a:chOff x="762005" y="1268901"/>
            <a:chExt cx="12327141" cy="1347258"/>
          </a:xfrm>
        </p:grpSpPr>
        <p:sp>
          <p:nvSpPr>
            <p:cNvPr id="3" name="AutoShape 3"/>
            <p:cNvSpPr/>
            <p:nvPr/>
          </p:nvSpPr>
          <p:spPr>
            <a:xfrm>
              <a:off x="762005" y="1905013"/>
              <a:ext cx="12327141" cy="0"/>
            </a:xfrm>
            <a:prstGeom prst="line">
              <a:avLst/>
            </a:prstGeom>
            <a:ln w="1663700" cap="rnd">
              <a:solidFill>
                <a:srgbClr val="52A44F"/>
              </a:solidFill>
              <a:prstDash val="solid"/>
              <a:headEnd type="none" w="sm" len="sm"/>
              <a:tailEnd type="none" w="sm" len="sm"/>
            </a:ln>
          </p:spPr>
        </p:sp>
        <p:sp>
          <p:nvSpPr>
            <p:cNvPr id="4" name="TextBox 4"/>
            <p:cNvSpPr txBox="1"/>
            <p:nvPr/>
          </p:nvSpPr>
          <p:spPr>
            <a:xfrm>
              <a:off x="2476517" y="1268901"/>
              <a:ext cx="9185231" cy="1347258"/>
            </a:xfrm>
            <a:prstGeom prst="rect">
              <a:avLst/>
            </a:prstGeom>
          </p:spPr>
          <p:txBody>
            <a:bodyPr lIns="0" tIns="0" rIns="0" bIns="0" rtlCol="0" anchor="t">
              <a:spAutoFit/>
            </a:bodyPr>
            <a:lstStyle/>
            <a:p>
              <a:pPr marL="0" lvl="0" indent="0">
                <a:lnSpc>
                  <a:spcPts val="7699"/>
                </a:lnSpc>
                <a:spcBef>
                  <a:spcPct val="0"/>
                </a:spcBef>
              </a:pPr>
              <a:r>
                <a:rPr lang="en-US" sz="6999" dirty="0">
                  <a:solidFill>
                    <a:srgbClr val="FFFFFF"/>
                  </a:solidFill>
                  <a:latin typeface="Brice RegularSemiExpanded"/>
                </a:rPr>
                <a:t>Team Info</a:t>
              </a:r>
            </a:p>
          </p:txBody>
        </p:sp>
      </p:grpSp>
      <p:grpSp>
        <p:nvGrpSpPr>
          <p:cNvPr id="5" name="Group 5"/>
          <p:cNvGrpSpPr/>
          <p:nvPr/>
        </p:nvGrpSpPr>
        <p:grpSpPr>
          <a:xfrm>
            <a:off x="500002" y="3714740"/>
            <a:ext cx="6726401" cy="5438660"/>
            <a:chOff x="-463114" y="-1140265"/>
            <a:chExt cx="8968535" cy="7251546"/>
          </a:xfrm>
        </p:grpSpPr>
        <p:sp>
          <p:nvSpPr>
            <p:cNvPr id="6" name="TextBox 6"/>
            <p:cNvSpPr txBox="1"/>
            <p:nvPr/>
          </p:nvSpPr>
          <p:spPr>
            <a:xfrm>
              <a:off x="-367863" y="-1140265"/>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Email </a:t>
              </a:r>
            </a:p>
          </p:txBody>
        </p:sp>
        <p:sp>
          <p:nvSpPr>
            <p:cNvPr id="7" name="TextBox 7"/>
            <p:cNvSpPr txBox="1"/>
            <p:nvPr/>
          </p:nvSpPr>
          <p:spPr>
            <a:xfrm>
              <a:off x="0" y="839864"/>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8" name="TextBox 8"/>
            <p:cNvSpPr txBox="1"/>
            <p:nvPr/>
          </p:nvSpPr>
          <p:spPr>
            <a:xfrm>
              <a:off x="-463114" y="859999"/>
              <a:ext cx="8505421" cy="635509"/>
            </a:xfrm>
            <a:prstGeom prst="rect">
              <a:avLst/>
            </a:prstGeom>
          </p:spPr>
          <p:txBody>
            <a:bodyPr lIns="0" tIns="0" rIns="0" bIns="0" rtlCol="0" anchor="t">
              <a:spAutoFit/>
            </a:bodyPr>
            <a:lstStyle/>
            <a:p>
              <a:pPr marL="0" lvl="0" indent="0">
                <a:lnSpc>
                  <a:spcPts val="3821"/>
                </a:lnSpc>
                <a:spcBef>
                  <a:spcPct val="0"/>
                </a:spcBef>
              </a:pPr>
              <a:r>
                <a:rPr lang="en-US" sz="3184" dirty="0">
                  <a:solidFill>
                    <a:srgbClr val="FFFFFF"/>
                  </a:solidFill>
                  <a:latin typeface="Clear Sans Regular"/>
                </a:rPr>
                <a:t>Social Media </a:t>
              </a:r>
            </a:p>
          </p:txBody>
        </p:sp>
        <p:sp>
          <p:nvSpPr>
            <p:cNvPr id="9" name="TextBox 9"/>
            <p:cNvSpPr txBox="1"/>
            <p:nvPr/>
          </p:nvSpPr>
          <p:spPr>
            <a:xfrm>
              <a:off x="0" y="3193276"/>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sp>
          <p:nvSpPr>
            <p:cNvPr id="10" name="TextBox 10"/>
            <p:cNvSpPr txBox="1"/>
            <p:nvPr/>
          </p:nvSpPr>
          <p:spPr>
            <a:xfrm>
              <a:off x="-463114" y="2574511"/>
              <a:ext cx="8505422" cy="635509"/>
            </a:xfrm>
            <a:prstGeom prst="rect">
              <a:avLst/>
            </a:prstGeom>
          </p:spPr>
          <p:txBody>
            <a:bodyPr lIns="0" tIns="0" rIns="0" bIns="0" rtlCol="0" anchor="t">
              <a:spAutoFit/>
            </a:bodyPr>
            <a:lstStyle/>
            <a:p>
              <a:pPr marL="0" lvl="0" indent="0">
                <a:lnSpc>
                  <a:spcPts val="3821"/>
                </a:lnSpc>
                <a:spcBef>
                  <a:spcPct val="0"/>
                </a:spcBef>
              </a:pPr>
              <a:r>
                <a:rPr lang="en-US" sz="3184">
                  <a:solidFill>
                    <a:srgbClr val="FFFFFF"/>
                  </a:solidFill>
                  <a:latin typeface="Clear Sans Regular"/>
                </a:rPr>
                <a:t>Call us </a:t>
              </a:r>
            </a:p>
          </p:txBody>
        </p:sp>
        <p:sp>
          <p:nvSpPr>
            <p:cNvPr id="11" name="TextBox 11"/>
            <p:cNvSpPr txBox="1"/>
            <p:nvPr/>
          </p:nvSpPr>
          <p:spPr>
            <a:xfrm>
              <a:off x="0" y="5546687"/>
              <a:ext cx="8505421" cy="564594"/>
            </a:xfrm>
            <a:prstGeom prst="rect">
              <a:avLst/>
            </a:prstGeom>
          </p:spPr>
          <p:txBody>
            <a:bodyPr lIns="0" tIns="0" rIns="0" bIns="0" rtlCol="0" anchor="t">
              <a:spAutoFit/>
            </a:bodyPr>
            <a:lstStyle/>
            <a:p>
              <a:pPr marL="0" lvl="0" indent="0" algn="l">
                <a:lnSpc>
                  <a:spcPts val="3502"/>
                </a:lnSpc>
                <a:spcBef>
                  <a:spcPct val="0"/>
                </a:spcBef>
              </a:pPr>
              <a:endParaRPr/>
            </a:p>
          </p:txBody>
        </p:sp>
      </p:grpSp>
      <p:sp>
        <p:nvSpPr>
          <p:cNvPr id="16" name="TextBox 16"/>
          <p:cNvSpPr txBox="1"/>
          <p:nvPr/>
        </p:nvSpPr>
        <p:spPr>
          <a:xfrm>
            <a:off x="428564" y="2571732"/>
            <a:ext cx="5214974" cy="679673"/>
          </a:xfrm>
          <a:prstGeom prst="rect">
            <a:avLst/>
          </a:prstGeom>
        </p:spPr>
        <p:txBody>
          <a:bodyPr wrap="square" lIns="0" tIns="0" rIns="0" bIns="0" rtlCol="0" anchor="t">
            <a:spAutoFit/>
          </a:bodyPr>
          <a:lstStyle/>
          <a:p>
            <a:pPr algn="ctr">
              <a:lnSpc>
                <a:spcPts val="5297"/>
              </a:lnSpc>
            </a:pPr>
            <a:r>
              <a:rPr lang="en-US" sz="3784" dirty="0">
                <a:solidFill>
                  <a:srgbClr val="FFFFFF"/>
                </a:solidFill>
                <a:latin typeface="Open Sans Extra Bold"/>
              </a:rPr>
              <a:t>Name of Individuals</a:t>
            </a:r>
          </a:p>
        </p:txBody>
      </p:sp>
      <p:sp>
        <p:nvSpPr>
          <p:cNvPr id="17" name="TextBox 17"/>
          <p:cNvSpPr txBox="1"/>
          <p:nvPr/>
        </p:nvSpPr>
        <p:spPr>
          <a:xfrm>
            <a:off x="428564" y="7929582"/>
            <a:ext cx="9580150" cy="514350"/>
          </a:xfrm>
          <a:prstGeom prst="rect">
            <a:avLst/>
          </a:prstGeom>
        </p:spPr>
        <p:txBody>
          <a:bodyPr lIns="0" tIns="0" rIns="0" bIns="0" rtlCol="0" anchor="t">
            <a:spAutoFit/>
          </a:bodyPr>
          <a:lstStyle/>
          <a:p>
            <a:pPr>
              <a:lnSpc>
                <a:spcPts val="4200"/>
              </a:lnSpc>
            </a:pPr>
            <a:r>
              <a:rPr lang="en-US" sz="3000" dirty="0">
                <a:solidFill>
                  <a:srgbClr val="FFFFFF"/>
                </a:solidFill>
                <a:latin typeface="Open Sans Extra Bold"/>
              </a:rPr>
              <a:t>One minute pitching video link:</a:t>
            </a:r>
          </a:p>
        </p:txBody>
      </p:sp>
      <p:sp>
        <p:nvSpPr>
          <p:cNvPr id="14" name="Rectangle 13"/>
          <p:cNvSpPr/>
          <p:nvPr/>
        </p:nvSpPr>
        <p:spPr>
          <a:xfrm>
            <a:off x="2143076" y="3571864"/>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deen38813@gmail.com </a:t>
            </a:r>
          </a:p>
        </p:txBody>
      </p:sp>
      <p:sp>
        <p:nvSpPr>
          <p:cNvPr id="15" name="Rectangle 14"/>
          <p:cNvSpPr/>
          <p:nvPr/>
        </p:nvSpPr>
        <p:spPr>
          <a:xfrm>
            <a:off x="3000332" y="5000624"/>
            <a:ext cx="7871860" cy="95895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u="sng" dirty="0">
                <a:solidFill>
                  <a:schemeClr val="tx2">
                    <a:lumMod val="75000"/>
                  </a:schemeClr>
                </a:solidFill>
              </a:rPr>
              <a:t>https://www.linkedin.com/in/samsudeen-s-478891304?utm_source=share&amp;utm_campaign=share_via&amp;utm_content=profile&amp;utm_medium=android_app</a:t>
            </a:r>
          </a:p>
        </p:txBody>
      </p:sp>
      <p:sp>
        <p:nvSpPr>
          <p:cNvPr id="18" name="Rectangle 17"/>
          <p:cNvSpPr/>
          <p:nvPr/>
        </p:nvSpPr>
        <p:spPr>
          <a:xfrm>
            <a:off x="1928762" y="6286508"/>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2">
                    <a:lumMod val="75000"/>
                  </a:schemeClr>
                </a:solidFill>
                <a:latin typeface="Times New Roman" panose="02020603050405020304" pitchFamily="18" charset="0"/>
                <a:cs typeface="Times New Roman" panose="02020603050405020304" pitchFamily="18" charset="0"/>
              </a:rPr>
              <a:t>9159465163</a:t>
            </a:r>
          </a:p>
        </p:txBody>
      </p:sp>
      <p:sp>
        <p:nvSpPr>
          <p:cNvPr id="19" name="Rectangle 18"/>
          <p:cNvSpPr/>
          <p:nvPr/>
        </p:nvSpPr>
        <p:spPr>
          <a:xfrm>
            <a:off x="6715108" y="7715268"/>
            <a:ext cx="8045516" cy="90025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729954"/>
            <a:ext cx="2621605" cy="1350445"/>
          </a:xfrm>
          <a:prstGeom prst="rect">
            <a:avLst/>
          </a:prstGeom>
        </p:spPr>
      </p:pic>
      <p:sp>
        <p:nvSpPr>
          <p:cNvPr id="13" name="Rectangle 12"/>
          <p:cNvSpPr/>
          <p:nvPr/>
        </p:nvSpPr>
        <p:spPr>
          <a:xfrm>
            <a:off x="6916085" y="7753746"/>
            <a:ext cx="6904101" cy="861774"/>
          </a:xfrm>
          <a:prstGeom prst="rect">
            <a:avLst/>
          </a:prstGeom>
        </p:spPr>
        <p:txBody>
          <a:bodyPr wrap="square">
            <a:spAutoFit/>
          </a:bodyPr>
          <a:lstStyle/>
          <a:p>
            <a:r>
              <a:rPr lang="en-US" sz="2500" u="sng" dirty="0">
                <a:solidFill>
                  <a:schemeClr val="accent1">
                    <a:lumMod val="75000"/>
                  </a:schemeClr>
                </a:solidFill>
              </a:rPr>
              <a:t>https://drive.google.com/file/d/1agjcHUiXSZXWDPnulb6vgucEO48zgXzK/view?usp=drive_link</a:t>
            </a:r>
          </a:p>
        </p:txBody>
      </p:sp>
      <p:sp>
        <p:nvSpPr>
          <p:cNvPr id="21" name="Rectangle 20"/>
          <p:cNvSpPr/>
          <p:nvPr/>
        </p:nvSpPr>
        <p:spPr>
          <a:xfrm>
            <a:off x="6119664" y="2476292"/>
            <a:ext cx="5572164" cy="785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75000"/>
                  </a:schemeClr>
                </a:solidFill>
                <a:latin typeface="Times New Roman" panose="02020603050405020304" pitchFamily="18" charset="0"/>
                <a:cs typeface="Times New Roman" panose="02020603050405020304" pitchFamily="18" charset="0"/>
              </a:rPr>
              <a:t>S.SAMSUDEEN</a:t>
            </a:r>
          </a:p>
        </p:txBody>
      </p:sp>
    </p:spTree>
    <p:extLst>
      <p:ext uri="{BB962C8B-B14F-4D97-AF65-F5344CB8AC3E}">
        <p14:creationId xmlns:p14="http://schemas.microsoft.com/office/powerpoint/2010/main" val="993694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C4DE92C9-5F54-7095-CCD6-BAB02569DF47}"/>
              </a:ext>
            </a:extLst>
          </p:cNvPr>
          <p:cNvSpPr/>
          <p:nvPr/>
        </p:nvSpPr>
        <p:spPr>
          <a:xfrm>
            <a:off x="0" y="0"/>
            <a:ext cx="18288000" cy="2808153"/>
          </a:xfrm>
          <a:prstGeom prst="rect">
            <a:avLst/>
          </a:prstGeom>
          <a:solidFill>
            <a:srgbClr val="516AB2"/>
          </a:solidFill>
        </p:spPr>
      </p:sp>
      <p:sp>
        <p:nvSpPr>
          <p:cNvPr id="4" name="TextBox 3">
            <a:extLst>
              <a:ext uri="{FF2B5EF4-FFF2-40B4-BE49-F238E27FC236}">
                <a16:creationId xmlns:a16="http://schemas.microsoft.com/office/drawing/2014/main" id="{1D262FDA-4A24-3E08-9CD6-363A140DBAC6}"/>
              </a:ext>
            </a:extLst>
          </p:cNvPr>
          <p:cNvSpPr txBox="1"/>
          <p:nvPr/>
        </p:nvSpPr>
        <p:spPr>
          <a:xfrm>
            <a:off x="8229600" y="4227443"/>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D6EF3424-CD49-278B-F6FC-D7309974CAEF}"/>
              </a:ext>
            </a:extLst>
          </p:cNvPr>
          <p:cNvSpPr txBox="1"/>
          <p:nvPr/>
        </p:nvSpPr>
        <p:spPr>
          <a:xfrm>
            <a:off x="887896" y="728869"/>
            <a:ext cx="118872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IN" sz="3200" b="1">
                <a:latin typeface="Times New Roman" panose="02020603050405020304" pitchFamily="18" charset="0"/>
                <a:cs typeface="Times New Roman" panose="02020603050405020304" pitchFamily="18" charset="0"/>
              </a:rPr>
              <a:t>DEMO  VIDEO</a:t>
            </a:r>
            <a:endParaRPr lang="en-US" sz="3200" b="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3445E5A-F7F3-E102-C58A-7D8B5B906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470" y="3278785"/>
            <a:ext cx="7312927" cy="5712792"/>
          </a:xfrm>
          <a:prstGeom prst="rect">
            <a:avLst/>
          </a:prstGeom>
        </p:spPr>
      </p:pic>
      <p:sp>
        <p:nvSpPr>
          <p:cNvPr id="8" name="TextBox 7">
            <a:extLst>
              <a:ext uri="{FF2B5EF4-FFF2-40B4-BE49-F238E27FC236}">
                <a16:creationId xmlns:a16="http://schemas.microsoft.com/office/drawing/2014/main" id="{7EBCD3EC-3716-43F0-8DC6-C4145200A219}"/>
              </a:ext>
            </a:extLst>
          </p:cNvPr>
          <p:cNvSpPr txBox="1"/>
          <p:nvPr/>
        </p:nvSpPr>
        <p:spPr>
          <a:xfrm>
            <a:off x="887896" y="9383271"/>
            <a:ext cx="16525461" cy="584775"/>
          </a:xfrm>
          <a:prstGeom prst="rect">
            <a:avLst/>
          </a:prstGeom>
          <a:noFill/>
        </p:spPr>
        <p:txBody>
          <a:bodyPr wrap="square">
            <a:spAutoFit/>
          </a:bodyPr>
          <a:lstStyle/>
          <a:p>
            <a:r>
              <a:rPr lang="en-US" sz="3200"/>
              <a:t>https://drive.google.com/file/d/13o5UScsnBH9HTplfYqIYgY7wSbx0tMKQ/view?usp=drivesdk</a:t>
            </a:r>
          </a:p>
        </p:txBody>
      </p:sp>
      <p:sp>
        <p:nvSpPr>
          <p:cNvPr id="9" name="TextBox 8">
            <a:extLst>
              <a:ext uri="{FF2B5EF4-FFF2-40B4-BE49-F238E27FC236}">
                <a16:creationId xmlns:a16="http://schemas.microsoft.com/office/drawing/2014/main" id="{8058A432-A655-5DA4-EBBC-357324BD75AE}"/>
              </a:ext>
            </a:extLst>
          </p:cNvPr>
          <p:cNvSpPr txBox="1"/>
          <p:nvPr/>
        </p:nvSpPr>
        <p:spPr>
          <a:xfrm>
            <a:off x="1970132" y="4782197"/>
            <a:ext cx="3940338" cy="584775"/>
          </a:xfrm>
          <a:prstGeom prst="rect">
            <a:avLst/>
          </a:prstGeom>
          <a:noFill/>
        </p:spPr>
        <p:txBody>
          <a:bodyPr wrap="square" rtlCol="0">
            <a:spAutoFit/>
          </a:bodyPr>
          <a:lstStyle/>
          <a:p>
            <a:pPr algn="l"/>
            <a:r>
              <a:rPr lang="en-IN" sz="3200" b="1"/>
              <a:t>OUR PROTOTYPE</a:t>
            </a:r>
            <a:endParaRPr lang="en-US" sz="3200" b="1"/>
          </a:p>
        </p:txBody>
      </p:sp>
    </p:spTree>
    <p:extLst>
      <p:ext uri="{BB962C8B-B14F-4D97-AF65-F5344CB8AC3E}">
        <p14:creationId xmlns:p14="http://schemas.microsoft.com/office/powerpoint/2010/main" val="343459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928630" y="3922128"/>
            <a:ext cx="15859235" cy="3861026"/>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1562187" y="266337"/>
              <a:ext cx="10421870" cy="4718840"/>
            </a:xfrm>
            <a:prstGeom prst="rect">
              <a:avLst/>
            </a:prstGeom>
            <a:grpFill/>
          </p:spPr>
          <p:txBody>
            <a:bodyPr wrap="square"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STARTUP NAME</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8" name="Rectangle 7"/>
          <p:cNvSpPr/>
          <p:nvPr/>
        </p:nvSpPr>
        <p:spPr>
          <a:xfrm>
            <a:off x="1644158" y="4522920"/>
            <a:ext cx="14257584" cy="2631490"/>
          </a:xfrm>
          <a:prstGeom prst="rect">
            <a:avLst/>
          </a:prstGeom>
        </p:spPr>
        <p:txBody>
          <a:bodyPr wrap="square">
            <a:spAutoFit/>
          </a:bodyPr>
          <a:lstStyle/>
          <a:p>
            <a:pPr algn="ctr"/>
            <a:r>
              <a:rPr lang="en-US" sz="5500" b="1" dirty="0">
                <a:latin typeface="Times New Roman" panose="02020603050405020304" pitchFamily="18" charset="0"/>
                <a:cs typeface="Times New Roman" panose="02020603050405020304" pitchFamily="18" charset="0"/>
              </a:rPr>
              <a:t>SMART URBAN LIGHTING INFRASTRUCTURE MANAGEMENT SYSTEM</a:t>
            </a:r>
          </a:p>
        </p:txBody>
      </p:sp>
      <p:sp>
        <p:nvSpPr>
          <p:cNvPr id="12" name="TextBox 11">
            <a:extLst>
              <a:ext uri="{FF2B5EF4-FFF2-40B4-BE49-F238E27FC236}">
                <a16:creationId xmlns:a16="http://schemas.microsoft.com/office/drawing/2014/main" id="{A9E674A0-44C0-3DBA-3CB1-A8DF13998893}"/>
              </a:ext>
            </a:extLst>
          </p:cNvPr>
          <p:cNvSpPr txBox="1"/>
          <p:nvPr/>
        </p:nvSpPr>
        <p:spPr>
          <a:xfrm flipH="1">
            <a:off x="5989982" y="4227442"/>
            <a:ext cx="2239617" cy="3433569"/>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1424D0C2-AF71-E5AD-C240-CB98D968978F}"/>
              </a:ext>
            </a:extLst>
          </p:cNvPr>
          <p:cNvSpPr txBox="1"/>
          <p:nvPr/>
        </p:nvSpPr>
        <p:spPr>
          <a:xfrm>
            <a:off x="3617842" y="7076236"/>
            <a:ext cx="10819956" cy="584775"/>
          </a:xfrm>
          <a:prstGeom prst="rect">
            <a:avLst/>
          </a:prstGeom>
          <a:noFill/>
        </p:spPr>
        <p:txBody>
          <a:bodyPr wrap="square" rtlCol="0">
            <a:spAutoFit/>
          </a:bodyPr>
          <a:lstStyle/>
          <a:p>
            <a:pPr algn="ctr"/>
            <a:r>
              <a:rPr lang="en-IN" sz="3200" b="1">
                <a:latin typeface="Times New Roman" panose="02020603050405020304" pitchFamily="18" charset="0"/>
                <a:cs typeface="Times New Roman" panose="02020603050405020304" pitchFamily="18" charset="0"/>
              </a:rPr>
              <a:t>Tag : Bright City Be Safety </a:t>
            </a:r>
            <a:endParaRPr lang="en-US" sz="3200" b="1">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6457B9A-ADD9-E826-3845-91A73B43B636}"/>
              </a:ext>
            </a:extLst>
          </p:cNvPr>
          <p:cNvSpPr txBox="1"/>
          <p:nvPr/>
        </p:nvSpPr>
        <p:spPr>
          <a:xfrm>
            <a:off x="8229600" y="4227443"/>
            <a:ext cx="1828800" cy="1828800"/>
          </a:xfrm>
          <a:prstGeom prst="rect">
            <a:avLst/>
          </a:prstGeom>
          <a:noFill/>
        </p:spPr>
        <p:txBody>
          <a:bodyPr wrap="square" rtlCol="0">
            <a:spAutoFit/>
          </a:bodyPr>
          <a:lstStyle/>
          <a:p>
            <a:pPr algn="l"/>
            <a:endParaRPr lang="en-US"/>
          </a:p>
        </p:txBody>
      </p:sp>
      <p:sp>
        <p:nvSpPr>
          <p:cNvPr id="15" name="TextBox 14">
            <a:extLst>
              <a:ext uri="{FF2B5EF4-FFF2-40B4-BE49-F238E27FC236}">
                <a16:creationId xmlns:a16="http://schemas.microsoft.com/office/drawing/2014/main" id="{6AB28545-AB9D-8F43-7A64-6B82FD70B01B}"/>
              </a:ext>
            </a:extLst>
          </p:cNvPr>
          <p:cNvSpPr txBox="1"/>
          <p:nvPr/>
        </p:nvSpPr>
        <p:spPr>
          <a:xfrm flipH="1" flipV="1">
            <a:off x="3657599" y="8545969"/>
            <a:ext cx="3286538" cy="743354"/>
          </a:xfrm>
          <a:prstGeom prst="rect">
            <a:avLst/>
          </a:prstGeom>
          <a:noFill/>
        </p:spPr>
        <p:txBody>
          <a:bodyPr wrap="square" rtlCol="0">
            <a:spAutoFit/>
          </a:bodyPr>
          <a:lstStyle/>
          <a:p>
            <a:pPr algn="l"/>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575047" y="3834582"/>
            <a:ext cx="17123017" cy="4189238"/>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Briefly describe your idea</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8" name="Rectangle 7"/>
          <p:cNvSpPr/>
          <p:nvPr/>
        </p:nvSpPr>
        <p:spPr>
          <a:xfrm>
            <a:off x="1125910" y="3959815"/>
            <a:ext cx="16036180" cy="3785652"/>
          </a:xfrm>
          <a:prstGeom prst="rect">
            <a:avLst/>
          </a:prstGeom>
        </p:spPr>
        <p:txBody>
          <a:bodyPr wrap="square">
            <a:spAutoFit/>
          </a:bodyPr>
          <a:lstStyle/>
          <a:p>
            <a:r>
              <a:rPr lang="en-US" sz="3000" dirty="0">
                <a:latin typeface="Times New Roman" panose="02020603050405020304" pitchFamily="18" charset="0"/>
                <a:cs typeface="Times New Roman" panose="02020603050405020304" pitchFamily="18" charset="0"/>
              </a:rPr>
              <a:t>Our project aims to enhance urban street lighting infrastructure by creating an automated system that detects faults in real time, accurately tracks their locations, and facilitates efficient maintenance. Each street light will be equipped with sensors to monitor parameters such as light intensity, power consumption, voltage fluctuations, and motion detection. This data will be collected and processed using </a:t>
            </a:r>
            <a:r>
              <a:rPr lang="en-US" sz="3000" dirty="0" err="1">
                <a:latin typeface="Times New Roman" panose="02020603050405020304" pitchFamily="18" charset="0"/>
                <a:cs typeface="Times New Roman" panose="02020603050405020304" pitchFamily="18" charset="0"/>
              </a:rPr>
              <a:t>IoT</a:t>
            </a:r>
            <a:r>
              <a:rPr lang="en-US" sz="3000" dirty="0">
                <a:latin typeface="Times New Roman" panose="02020603050405020304" pitchFamily="18" charset="0"/>
                <a:cs typeface="Times New Roman" panose="02020603050405020304" pitchFamily="18" charset="0"/>
              </a:rPr>
              <a:t> technologies to identify any anomalies. GPS technology will pinpoint the exact location of faults, enabling quick response. Automated alerts will notify relevant stakeholders, including the police and Tamil Nadu Electricity Board (TNEB), via SMS, email, or emergency alerts, thereby improving safety, security, and power management in urban areas.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6AB2"/>
        </a:solidFill>
        <a:effectLst/>
      </p:bgPr>
    </p:bg>
    <p:spTree>
      <p:nvGrpSpPr>
        <p:cNvPr id="1" name=""/>
        <p:cNvGrpSpPr/>
        <p:nvPr/>
      </p:nvGrpSpPr>
      <p:grpSpPr>
        <a:xfrm>
          <a:off x="0" y="0"/>
          <a:ext cx="0" cy="0"/>
          <a:chOff x="0" y="0"/>
          <a:chExt cx="0" cy="0"/>
        </a:xfrm>
      </p:grpSpPr>
      <p:sp>
        <p:nvSpPr>
          <p:cNvPr id="2" name="TextBox 2"/>
          <p:cNvSpPr txBox="1"/>
          <p:nvPr/>
        </p:nvSpPr>
        <p:spPr>
          <a:xfrm>
            <a:off x="1060107" y="1693956"/>
            <a:ext cx="11691939" cy="1011431"/>
          </a:xfrm>
          <a:prstGeom prst="rect">
            <a:avLst/>
          </a:prstGeom>
        </p:spPr>
        <p:txBody>
          <a:bodyPr lIns="0" tIns="0" rIns="0" bIns="0" rtlCol="0" anchor="t">
            <a:spAutoFit/>
          </a:bodyPr>
          <a:lstStyle/>
          <a:p>
            <a:pPr marL="0" lvl="0" indent="0" algn="l">
              <a:lnSpc>
                <a:spcPts val="7699"/>
              </a:lnSpc>
              <a:spcBef>
                <a:spcPct val="0"/>
              </a:spcBef>
            </a:pPr>
            <a:r>
              <a:rPr lang="en-US" sz="8000" b="1" dirty="0">
                <a:solidFill>
                  <a:srgbClr val="FFFFFF"/>
                </a:solidFill>
                <a:latin typeface="+mj-lt"/>
              </a:rPr>
              <a:t>Problem statement</a:t>
            </a:r>
          </a:p>
        </p:txBody>
      </p:sp>
      <p:grpSp>
        <p:nvGrpSpPr>
          <p:cNvPr id="7" name="Group 7"/>
          <p:cNvGrpSpPr/>
          <p:nvPr/>
        </p:nvGrpSpPr>
        <p:grpSpPr>
          <a:xfrm>
            <a:off x="1109220" y="3631332"/>
            <a:ext cx="16573616" cy="3639078"/>
            <a:chOff x="0" y="0"/>
            <a:chExt cx="2694739" cy="701571"/>
          </a:xfrm>
        </p:grpSpPr>
        <p:sp>
          <p:nvSpPr>
            <p:cNvPr id="8" name="Freeform 8"/>
            <p:cNvSpPr/>
            <p:nvPr/>
          </p:nvSpPr>
          <p:spPr>
            <a:xfrm>
              <a:off x="0" y="0"/>
              <a:ext cx="2694739" cy="701571"/>
            </a:xfrm>
            <a:custGeom>
              <a:avLst/>
              <a:gdLst/>
              <a:ahLst/>
              <a:cxnLst/>
              <a:rect l="l" t="t" r="r" b="b"/>
              <a:pathLst>
                <a:path w="2694739" h="701571">
                  <a:moveTo>
                    <a:pt x="2570279" y="701571"/>
                  </a:moveTo>
                  <a:lnTo>
                    <a:pt x="124460" y="701571"/>
                  </a:lnTo>
                  <a:cubicBezTo>
                    <a:pt x="55880" y="701571"/>
                    <a:pt x="0" y="645691"/>
                    <a:pt x="0" y="577111"/>
                  </a:cubicBezTo>
                  <a:lnTo>
                    <a:pt x="0" y="124460"/>
                  </a:lnTo>
                  <a:cubicBezTo>
                    <a:pt x="0" y="55880"/>
                    <a:pt x="55880" y="0"/>
                    <a:pt x="124460" y="0"/>
                  </a:cubicBezTo>
                  <a:lnTo>
                    <a:pt x="2570279" y="0"/>
                  </a:lnTo>
                  <a:cubicBezTo>
                    <a:pt x="2638859" y="0"/>
                    <a:pt x="2694739" y="55880"/>
                    <a:pt x="2694739" y="124460"/>
                  </a:cubicBezTo>
                  <a:lnTo>
                    <a:pt x="2694739" y="577111"/>
                  </a:lnTo>
                  <a:cubicBezTo>
                    <a:pt x="2694739" y="645691"/>
                    <a:pt x="2638859" y="701571"/>
                    <a:pt x="2570279" y="701571"/>
                  </a:cubicBezTo>
                  <a:close/>
                </a:path>
              </a:pathLst>
            </a:custGeom>
            <a:solidFill>
              <a:srgbClr val="EDF0F2"/>
            </a:solidFill>
          </p:spPr>
        </p:sp>
      </p:gr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3" name="Rectangle 2"/>
          <p:cNvSpPr/>
          <p:nvPr/>
        </p:nvSpPr>
        <p:spPr>
          <a:xfrm>
            <a:off x="1583160" y="4173598"/>
            <a:ext cx="15625736" cy="2554545"/>
          </a:xfrm>
          <a:prstGeom prst="rect">
            <a:avLst/>
          </a:prstGeom>
        </p:spPr>
        <p:txBody>
          <a:bodyPr wrap="square">
            <a:spAutoFit/>
          </a:bodyPr>
          <a:lstStyle/>
          <a:p>
            <a:r>
              <a:rPr lang="en-US" sz="4000" dirty="0">
                <a:latin typeface="Times New Roman" panose="02020603050405020304" pitchFamily="18" charset="0"/>
                <a:cs typeface="Times New Roman" panose="02020603050405020304" pitchFamily="18" charset="0"/>
              </a:rPr>
              <a:t>How might we develop an automated system that enables real-time detection of street light faults, precise location tracking, and efficient maintenance in urban areas to significantly enhance the management and functionality of city lighting infrastructure?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571440" y="4279404"/>
            <a:ext cx="17002244" cy="3096344"/>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Market Research </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8" name="Rectangle 7"/>
          <p:cNvSpPr/>
          <p:nvPr/>
        </p:nvSpPr>
        <p:spPr>
          <a:xfrm>
            <a:off x="1151112" y="5001358"/>
            <a:ext cx="16201800" cy="1477328"/>
          </a:xfrm>
          <a:prstGeom prst="rect">
            <a:avLst/>
          </a:prstGeom>
        </p:spPr>
        <p:txBody>
          <a:bodyPr wrap="square">
            <a:spAutoFit/>
          </a:bodyPr>
          <a:lstStyle/>
          <a:p>
            <a:r>
              <a:rPr lang="en-US" sz="3000" dirty="0">
                <a:latin typeface="Times New Roman" panose="02020603050405020304" pitchFamily="18" charset="0"/>
                <a:cs typeface="Times New Roman" panose="02020603050405020304" pitchFamily="18" charset="0"/>
              </a:rPr>
              <a:t>Traditional street lighting systems often rely on manual inspections, which lead to delayed fault detection and increased maintenance costs. Additionally, inefficiencies in energy use result in higher operational expenses</a:t>
            </a:r>
          </a:p>
        </p:txBody>
      </p:sp>
    </p:spTree>
    <p:extLst>
      <p:ext uri="{BB962C8B-B14F-4D97-AF65-F5344CB8AC3E}">
        <p14:creationId xmlns:p14="http://schemas.microsoft.com/office/powerpoint/2010/main" val="342189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571440" y="3922128"/>
            <a:ext cx="17002244" cy="3861026"/>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Customer</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8" name="Rectangle 7"/>
          <p:cNvSpPr/>
          <p:nvPr/>
        </p:nvSpPr>
        <p:spPr>
          <a:xfrm>
            <a:off x="5039544" y="4082926"/>
            <a:ext cx="9144000" cy="3539430"/>
          </a:xfrm>
          <a:prstGeom prst="rect">
            <a:avLst/>
          </a:prstGeom>
        </p:spPr>
        <p:txBody>
          <a:bodyPr>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City Governments</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Municipal Lighting Authorities</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Public Safety Departments</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Utility Companies</a:t>
            </a:r>
          </a:p>
        </p:txBody>
      </p:sp>
    </p:spTree>
    <p:extLst>
      <p:ext uri="{BB962C8B-B14F-4D97-AF65-F5344CB8AC3E}">
        <p14:creationId xmlns:p14="http://schemas.microsoft.com/office/powerpoint/2010/main" val="228853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7550732" cy="10562881"/>
          </a:xfrm>
          <a:prstGeom prst="rect">
            <a:avLst/>
          </a:prstGeom>
          <a:solidFill>
            <a:srgbClr val="516AB2"/>
          </a:solidFill>
        </p:spPr>
      </p:sp>
      <p:sp>
        <p:nvSpPr>
          <p:cNvPr id="8" name="TextBox 8"/>
          <p:cNvSpPr txBox="1"/>
          <p:nvPr/>
        </p:nvSpPr>
        <p:spPr>
          <a:xfrm>
            <a:off x="1028700" y="4285416"/>
            <a:ext cx="5558001" cy="1974900"/>
          </a:xfrm>
          <a:prstGeom prst="rect">
            <a:avLst/>
          </a:prstGeom>
        </p:spPr>
        <p:txBody>
          <a:bodyPr lIns="0" tIns="0" rIns="0" bIns="0" rtlCol="0" anchor="t">
            <a:spAutoFit/>
          </a:bodyPr>
          <a:lstStyle/>
          <a:p>
            <a:pPr marL="0" lvl="0" indent="0" algn="l">
              <a:lnSpc>
                <a:spcPts val="7699"/>
              </a:lnSpc>
              <a:spcBef>
                <a:spcPct val="0"/>
              </a:spcBef>
            </a:pPr>
            <a:r>
              <a:rPr lang="en-US" sz="6999" dirty="0">
                <a:solidFill>
                  <a:srgbClr val="FFFFFF"/>
                </a:solidFill>
                <a:latin typeface="Brice RegularSemiExpanded"/>
              </a:rPr>
              <a:t>Proposed Solution</a:t>
            </a:r>
          </a:p>
        </p:txBody>
      </p:sp>
      <p:sp>
        <p:nvSpPr>
          <p:cNvPr id="5" name="Rectangle 4"/>
          <p:cNvSpPr/>
          <p:nvPr/>
        </p:nvSpPr>
        <p:spPr>
          <a:xfrm>
            <a:off x="8304228" y="2839244"/>
            <a:ext cx="9483770" cy="3681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sp>
        <p:nvSpPr>
          <p:cNvPr id="3" name="Rectangle 2"/>
          <p:cNvSpPr/>
          <p:nvPr/>
        </p:nvSpPr>
        <p:spPr>
          <a:xfrm>
            <a:off x="8383222" y="2902796"/>
            <a:ext cx="9436086" cy="3554819"/>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Our solution is an automated system for managing street lights more effectively. Each light is equipped with sensors to track its performance, such as light levels and power usage. This data is sent to a central system that detects any issues in real-time. GPS technology helps locate any problems precisely, allowing maintenance teams to be dispatched quickly. Automated alerts are sent to relevant authorities via SMS or email, ensuring prompt action. This system reduces the need for manual checks, cuts down on maintenance costs, and makes urban lighting more reliable and efficient.</a:t>
            </a:r>
          </a:p>
        </p:txBody>
      </p:sp>
    </p:spTree>
    <p:extLst>
      <p:ext uri="{BB962C8B-B14F-4D97-AF65-F5344CB8AC3E}">
        <p14:creationId xmlns:p14="http://schemas.microsoft.com/office/powerpoint/2010/main" val="289578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08153"/>
          </a:xfrm>
          <a:prstGeom prst="rect">
            <a:avLst/>
          </a:prstGeom>
          <a:solidFill>
            <a:srgbClr val="516AB2"/>
          </a:solidFill>
        </p:spPr>
      </p:sp>
      <p:grpSp>
        <p:nvGrpSpPr>
          <p:cNvPr id="3" name="Group 3"/>
          <p:cNvGrpSpPr/>
          <p:nvPr/>
        </p:nvGrpSpPr>
        <p:grpSpPr>
          <a:xfrm>
            <a:off x="863078" y="4207397"/>
            <a:ext cx="15482735" cy="4104456"/>
            <a:chOff x="0" y="0"/>
            <a:chExt cx="12811344" cy="514803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grpSp>
          <p:nvGrpSpPr>
            <p:cNvPr id="4" name="Group 4"/>
            <p:cNvGrpSpPr/>
            <p:nvPr/>
          </p:nvGrpSpPr>
          <p:grpSpPr>
            <a:xfrm>
              <a:off x="0" y="0"/>
              <a:ext cx="12811344" cy="5148035"/>
              <a:chOff x="0" y="0"/>
              <a:chExt cx="3110052" cy="1385529"/>
            </a:xfrm>
            <a:grpFill/>
          </p:grpSpPr>
          <p:sp>
            <p:nvSpPr>
              <p:cNvPr id="5" name="Freeform 5"/>
              <p:cNvSpPr/>
              <p:nvPr/>
            </p:nvSpPr>
            <p:spPr>
              <a:xfrm>
                <a:off x="0" y="0"/>
                <a:ext cx="3110052" cy="1385529"/>
              </a:xfrm>
              <a:custGeom>
                <a:avLst/>
                <a:gdLst/>
                <a:ahLst/>
                <a:cxnLst/>
                <a:rect l="l" t="t" r="r" b="b"/>
                <a:pathLst>
                  <a:path w="3110052" h="1385529">
                    <a:moveTo>
                      <a:pt x="2985591" y="1385529"/>
                    </a:moveTo>
                    <a:lnTo>
                      <a:pt x="124460" y="1385529"/>
                    </a:lnTo>
                    <a:cubicBezTo>
                      <a:pt x="55880" y="1385529"/>
                      <a:pt x="0" y="1329649"/>
                      <a:pt x="0" y="1261069"/>
                    </a:cubicBezTo>
                    <a:lnTo>
                      <a:pt x="0" y="124460"/>
                    </a:lnTo>
                    <a:cubicBezTo>
                      <a:pt x="0" y="55880"/>
                      <a:pt x="55880" y="0"/>
                      <a:pt x="124460" y="0"/>
                    </a:cubicBezTo>
                    <a:lnTo>
                      <a:pt x="2985592" y="0"/>
                    </a:lnTo>
                    <a:cubicBezTo>
                      <a:pt x="3054172" y="0"/>
                      <a:pt x="3110052" y="55880"/>
                      <a:pt x="3110052" y="124460"/>
                    </a:cubicBezTo>
                    <a:lnTo>
                      <a:pt x="3110052" y="1261069"/>
                    </a:lnTo>
                    <a:cubicBezTo>
                      <a:pt x="3110052" y="1329649"/>
                      <a:pt x="3054172" y="1385529"/>
                      <a:pt x="2985592" y="1385529"/>
                    </a:cubicBezTo>
                    <a:close/>
                  </a:path>
                </a:pathLst>
              </a:custGeom>
              <a:grpFill/>
            </p:spPr>
          </p:sp>
        </p:grpSp>
        <p:sp>
          <p:nvSpPr>
            <p:cNvPr id="6" name="TextBox 6"/>
            <p:cNvSpPr txBox="1"/>
            <p:nvPr/>
          </p:nvSpPr>
          <p:spPr>
            <a:xfrm>
              <a:off x="2864871" y="266337"/>
              <a:ext cx="9119186" cy="4578092"/>
            </a:xfrm>
            <a:prstGeom prst="rect">
              <a:avLst/>
            </a:prstGeom>
            <a:grpFill/>
          </p:spPr>
          <p:txBody>
            <a:bodyPr lIns="0" tIns="0" rIns="0" bIns="0" rtlCol="0" anchor="t">
              <a:spAutoFit/>
            </a:bodyPr>
            <a:lstStyle/>
            <a:p>
              <a:pPr>
                <a:lnSpc>
                  <a:spcPts val="4601"/>
                </a:lnSpc>
              </a:pPr>
              <a:endParaRPr/>
            </a:p>
            <a:p>
              <a:pPr>
                <a:lnSpc>
                  <a:spcPts val="4601"/>
                </a:lnSpc>
              </a:pPr>
              <a:endParaRPr/>
            </a:p>
            <a:p>
              <a:pPr>
                <a:lnSpc>
                  <a:spcPts val="4601"/>
                </a:lnSpc>
              </a:pPr>
              <a:endParaRPr/>
            </a:p>
            <a:p>
              <a:pPr>
                <a:lnSpc>
                  <a:spcPts val="4601"/>
                </a:lnSpc>
              </a:pPr>
              <a:endParaRPr/>
            </a:p>
            <a:p>
              <a:pPr>
                <a:lnSpc>
                  <a:spcPts val="4601"/>
                </a:lnSpc>
              </a:pPr>
              <a:endParaRPr/>
            </a:p>
            <a:p>
              <a:pPr marL="0" lvl="0" indent="0" algn="l">
                <a:lnSpc>
                  <a:spcPts val="4601"/>
                </a:lnSpc>
                <a:spcBef>
                  <a:spcPct val="0"/>
                </a:spcBef>
              </a:pPr>
              <a:endParaRPr/>
            </a:p>
          </p:txBody>
        </p:sp>
      </p:grpSp>
      <p:sp>
        <p:nvSpPr>
          <p:cNvPr id="7" name="TextBox 7"/>
          <p:cNvSpPr txBox="1"/>
          <p:nvPr/>
        </p:nvSpPr>
        <p:spPr>
          <a:xfrm>
            <a:off x="1028700" y="997677"/>
            <a:ext cx="15488500" cy="993775"/>
          </a:xfrm>
          <a:prstGeom prst="rect">
            <a:avLst/>
          </a:prstGeom>
        </p:spPr>
        <p:txBody>
          <a:bodyPr lIns="0" tIns="0" rIns="0" bIns="0" rtlCol="0" anchor="t">
            <a:spAutoFit/>
          </a:bodyPr>
          <a:lstStyle/>
          <a:p>
            <a:pPr marL="0" lvl="0" indent="0" algn="l">
              <a:lnSpc>
                <a:spcPts val="7699"/>
              </a:lnSpc>
              <a:spcBef>
                <a:spcPct val="0"/>
              </a:spcBef>
            </a:pPr>
            <a:r>
              <a:rPr lang="en-US" sz="6999" b="1" dirty="0">
                <a:solidFill>
                  <a:srgbClr val="FFFFFF"/>
                </a:solidFill>
                <a:latin typeface="+mj-lt"/>
              </a:rPr>
              <a:t>Market Size</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8488"/>
          <a:stretch/>
        </p:blipFill>
        <p:spPr>
          <a:xfrm>
            <a:off x="15336688" y="8671892"/>
            <a:ext cx="2621605" cy="1350445"/>
          </a:xfrm>
          <a:prstGeom prst="rect">
            <a:avLst/>
          </a:prstGeom>
        </p:spPr>
      </p:pic>
      <p:pic>
        <p:nvPicPr>
          <p:cNvPr id="1026" name="Picture 2" descr="TAM SAM SOM: What It Means and How to Calculate | Amazon 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909" y="0"/>
            <a:ext cx="6049091" cy="28081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p:cNvSpPr>
            <a:spLocks noChangeArrowheads="1"/>
          </p:cNvSpPr>
          <p:nvPr/>
        </p:nvSpPr>
        <p:spPr bwMode="auto">
          <a:xfrm rot="10800000" flipV="1">
            <a:off x="1295128" y="4567436"/>
            <a:ext cx="1461559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Lighting Market:</a:t>
            </a:r>
            <a:r>
              <a:rPr kumimoji="0" 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global smart lighting market, which includes smart street lighting, is projected to grow significantly. According to market reports, it is expected to reach billions of dollars by the mid-2020s, driven by technological advancements and increasing urbanization.</a:t>
            </a:r>
          </a:p>
          <a:p>
            <a:pPr marL="0" marR="0" lvl="0" indent="0" algn="l" defTabSz="914400" rtl="0" eaLnBrk="0" fontAlgn="base" latinLnBrk="0" hangingPunct="0">
              <a:lnSpc>
                <a:spcPct val="100000"/>
              </a:lnSpc>
              <a:spcBef>
                <a:spcPct val="0"/>
              </a:spcBef>
              <a:spcAft>
                <a:spcPct val="0"/>
              </a:spcAft>
              <a:buClrTx/>
              <a:buSzTx/>
              <a:tabLst/>
            </a:pPr>
            <a:endParaRPr kumimoji="0" 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Initiatives:</a:t>
            </a:r>
            <a:r>
              <a:rPr kumimoji="0" 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governments are investing in smart city initiatives, including advanced street lighting systems, to improve urban infrastructure and sustainability. </a:t>
            </a:r>
          </a:p>
        </p:txBody>
      </p:sp>
    </p:spTree>
    <p:extLst>
      <p:ext uri="{BB962C8B-B14F-4D97-AF65-F5344CB8AC3E}">
        <p14:creationId xmlns:p14="http://schemas.microsoft.com/office/powerpoint/2010/main" val="3701175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960</Words>
  <Application>Microsoft Office PowerPoint</Application>
  <PresentationFormat>Custom</PresentationFormat>
  <Paragraphs>227</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Lean Canvas Business Plan</dc:title>
  <dc:creator>TC5</dc:creator>
  <cp:lastModifiedBy>chellapandi .M</cp:lastModifiedBy>
  <cp:revision>50</cp:revision>
  <dcterms:created xsi:type="dcterms:W3CDTF">2006-08-16T00:00:00Z</dcterms:created>
  <dcterms:modified xsi:type="dcterms:W3CDTF">2024-08-07T08:11:24Z</dcterms:modified>
  <dc:identifier>DAE6qE965z4</dc:identifier>
</cp:coreProperties>
</file>