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62" r:id="rId4"/>
    <p:sldId id="260" r:id="rId5"/>
    <p:sldId id="289" r:id="rId6"/>
    <p:sldId id="286" r:id="rId7"/>
    <p:sldId id="290" r:id="rId8"/>
    <p:sldId id="291" r:id="rId9"/>
    <p:sldId id="287" r:id="rId10"/>
    <p:sldId id="292" r:id="rId11"/>
    <p:sldId id="293" r:id="rId12"/>
    <p:sldId id="299" r:id="rId13"/>
    <p:sldId id="301" r:id="rId14"/>
    <p:sldId id="298" r:id="rId15"/>
    <p:sldId id="300" r:id="rId16"/>
    <p:sldId id="288" r:id="rId17"/>
    <p:sldId id="304" r:id="rId18"/>
    <p:sldId id="302" r:id="rId19"/>
    <p:sldId id="305" r:id="rId20"/>
    <p:sldId id="294" r:id="rId21"/>
    <p:sldId id="324" r:id="rId22"/>
    <p:sldId id="325" r:id="rId23"/>
    <p:sldId id="323" r:id="rId24"/>
    <p:sldId id="306" r:id="rId25"/>
    <p:sldId id="309" r:id="rId26"/>
    <p:sldId id="326" r:id="rId27"/>
    <p:sldId id="308" r:id="rId28"/>
    <p:sldId id="307" r:id="rId29"/>
    <p:sldId id="295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296" r:id="rId38"/>
    <p:sldId id="317" r:id="rId39"/>
    <p:sldId id="318" r:id="rId40"/>
    <p:sldId id="319" r:id="rId41"/>
    <p:sldId id="320" r:id="rId42"/>
    <p:sldId id="321" r:id="rId43"/>
    <p:sldId id="322" r:id="rId44"/>
    <p:sldId id="285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FFFF99"/>
    <a:srgbClr val="FFFFCC"/>
    <a:srgbClr val="663300"/>
    <a:srgbClr val="292561"/>
    <a:srgbClr val="800000"/>
    <a:srgbClr val="793905"/>
    <a:srgbClr val="9966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009" autoAdjust="0"/>
  </p:normalViewPr>
  <p:slideViewPr>
    <p:cSldViewPr showGuides="1">
      <p:cViewPr varScale="1">
        <p:scale>
          <a:sx n="81" d="100"/>
          <a:sy n="81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D10C-7C34-4E2B-BD75-E091A41B5FE0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70E2-59D3-45C1-B7C3-A70BD06894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5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7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3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74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4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3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16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5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6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62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2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64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7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20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0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4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93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39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2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8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9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0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70E2-59D3-45C1-B7C3-A70BD06894B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7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57A3-19FB-4A21-BC97-B9D3A72C9811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A41-F24E-4502-AEF5-77D057AA9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5815" y="3600450"/>
            <a:ext cx="3168353" cy="360040"/>
          </a:xfrm>
        </p:spPr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박서윤 서정훈 </a:t>
            </a:r>
            <a:r>
              <a:rPr lang="ko-KR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왕장령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1624" y="0"/>
            <a:ext cx="457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 ExtraBold"/>
              </a:rPr>
              <a:t>정렬 알고리즘</a:t>
            </a:r>
            <a:endParaRPr lang="ko-KR" altLang="en-US" b="1" dirty="0">
              <a:latin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3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3789040"/>
            <a:ext cx="8143932" cy="24260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삽입 정렬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3938410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수행과정으로는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타겟이 되는 숫자와 이전 위치에 있는 값들을 비교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타겟이 되는 숫자가 이전 위치에 있던 값보다 작다면 위치를 교환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 방법을 반복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954650" y="4056314"/>
            <a:ext cx="500066" cy="265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6596" y="1293278"/>
            <a:ext cx="78918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비교하고자 하는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target(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 그 이전의 원소들과 비교하며 자리를 교환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첫번째 타겟은 두번째 원소부터 시작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 복잡도는 최악의 경우로는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O(n^2) 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최선의 경우로는 시간 복잡도는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593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8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삽입 정렬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34" y="637621"/>
            <a:ext cx="3329917" cy="59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96541" y="3181471"/>
            <a:ext cx="17329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정복 기법</a:t>
            </a:r>
            <a:endParaRPr lang="en-US" altLang="ko-KR" sz="25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3187" y="1028170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정복기법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(Divide and Conquer)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51620" y="1852137"/>
            <a:ext cx="6840760" cy="3493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 smtClean="0"/>
              <a:t>분할 정복기법이란</a:t>
            </a:r>
            <a:r>
              <a:rPr lang="en-US" altLang="ko-KR" sz="2300" b="1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상단에서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ko-KR" altLang="en-US" b="1" dirty="0" smtClean="0">
                <a:solidFill>
                  <a:srgbClr val="FF0000"/>
                </a:solidFill>
              </a:rPr>
              <a:t>분할</a:t>
            </a:r>
            <a:r>
              <a:rPr lang="en-US" altLang="ko-KR" b="1" dirty="0" smtClean="0">
                <a:solidFill>
                  <a:srgbClr val="FF0000"/>
                </a:solidFill>
              </a:rPr>
              <a:t>(Divide)</a:t>
            </a:r>
            <a:r>
              <a:rPr lang="ko-KR" altLang="en-US" dirty="0" smtClean="0"/>
              <a:t>하고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중앙에서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ko-KR" altLang="en-US" b="1" dirty="0" smtClean="0">
                <a:solidFill>
                  <a:srgbClr val="FF0000"/>
                </a:solidFill>
              </a:rPr>
              <a:t>정복</a:t>
            </a:r>
            <a:r>
              <a:rPr lang="en-US" altLang="ko-KR" b="1" dirty="0" smtClean="0">
                <a:solidFill>
                  <a:srgbClr val="FF0000"/>
                </a:solidFill>
              </a:rPr>
              <a:t>(Conquer)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하단에서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ko-KR" altLang="en-US" b="1" dirty="0" smtClean="0">
                <a:solidFill>
                  <a:srgbClr val="FF0000"/>
                </a:solidFill>
              </a:rPr>
              <a:t>결합</a:t>
            </a:r>
            <a:r>
              <a:rPr lang="en-US" altLang="ko-KR" b="1" dirty="0" smtClean="0">
                <a:solidFill>
                  <a:srgbClr val="FF0000"/>
                </a:solidFill>
              </a:rPr>
              <a:t>(Combine)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ko-KR" altLang="en-US" dirty="0" smtClean="0"/>
              <a:t>형태로 도식화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분할</a:t>
            </a:r>
            <a:r>
              <a:rPr lang="en-US" altLang="ko-KR" dirty="0"/>
              <a:t>: </a:t>
            </a:r>
            <a:r>
              <a:rPr lang="ko-KR" altLang="en-US" dirty="0"/>
              <a:t>문제를 더 이상 분할할 수 없을 때까지 동일한 유형의 여러 하위 단위로 </a:t>
            </a:r>
            <a:r>
              <a:rPr lang="ko-KR" altLang="en-US" dirty="0" smtClean="0"/>
              <a:t>나눈다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정복</a:t>
            </a:r>
            <a:r>
              <a:rPr lang="en-US" altLang="ko-KR" dirty="0"/>
              <a:t>: </a:t>
            </a:r>
            <a:r>
              <a:rPr lang="ko-KR" altLang="en-US" dirty="0"/>
              <a:t>가장 작은 단위의 하위 문제를 해결하여 </a:t>
            </a:r>
            <a:r>
              <a:rPr lang="ko-KR" altLang="en-US" dirty="0" smtClean="0"/>
              <a:t>정복한다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</a:t>
            </a:r>
            <a:r>
              <a:rPr lang="ko-KR" altLang="en-US" dirty="0" smtClean="0"/>
              <a:t>합</a:t>
            </a:r>
            <a:r>
              <a:rPr lang="en-US" altLang="ko-KR" dirty="0"/>
              <a:t>: </a:t>
            </a:r>
            <a:r>
              <a:rPr lang="ko-KR" altLang="en-US" dirty="0"/>
              <a:t>하위 문제에 대한 결과를 </a:t>
            </a:r>
            <a:r>
              <a:rPr lang="ko-KR" altLang="en-US" dirty="0" smtClean="0"/>
              <a:t>조합한다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5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정복기법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(Divide and Conquer)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0" y="1073883"/>
            <a:ext cx="8032406" cy="48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1073883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정복기법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(Divide and Conquer)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3869" y="1308486"/>
            <a:ext cx="6840760" cy="4678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1 2 3 4 5 6 7 8 9 10 </a:t>
            </a:r>
            <a:r>
              <a:rPr lang="ko-KR" altLang="en-US" sz="2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있을 때 </a:t>
            </a:r>
            <a:endParaRPr lang="en-US" altLang="ko-KR" sz="25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기본정렬의</a:t>
            </a:r>
            <a:r>
              <a:rPr lang="ko-KR" altLang="en-US" sz="17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평균 </a:t>
            </a:r>
            <a:r>
              <a:rPr lang="ko-KR" altLang="en-US" sz="17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시간복잡도</a:t>
            </a:r>
            <a:r>
              <a:rPr lang="ko-KR" altLang="en-US" sz="17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700" dirty="0" smtClean="0">
                <a:ln w="0"/>
                <a:solidFill>
                  <a:srgbClr val="C0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O(N²</a:t>
            </a:r>
            <a:r>
              <a:rPr lang="en-US" altLang="ko-KR" sz="1700" dirty="0">
                <a:ln w="0"/>
                <a:solidFill>
                  <a:srgbClr val="C0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700" dirty="0" smtClean="0">
              <a:ln w="0"/>
              <a:solidFill>
                <a:srgbClr val="C0000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 </a:t>
            </a: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^2 = 10 *10 =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100</a:t>
            </a:r>
          </a:p>
          <a:p>
            <a:pPr>
              <a:lnSpc>
                <a:spcPct val="200000"/>
              </a:lnSpc>
            </a:pPr>
            <a:r>
              <a:rPr lang="ko-KR" altLang="en-US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100</a:t>
            </a:r>
            <a:r>
              <a:rPr lang="ko-KR" altLang="en-US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번의 연산을 수행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원소를 분할하여 처리할 시</a:t>
            </a:r>
            <a:endParaRPr lang="en-US" altLang="ko-KR" sz="17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 </a:t>
            </a: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2 3 4 5    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5*5 =25</a:t>
            </a:r>
            <a:endParaRPr lang="en-US" altLang="ko-KR" sz="15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6 7 8 9 10 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</a:t>
            </a: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5*5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=  </a:t>
            </a: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25</a:t>
            </a:r>
          </a:p>
          <a:p>
            <a:pPr>
              <a:lnSpc>
                <a:spcPct val="200000"/>
              </a:lnSpc>
            </a:pPr>
            <a:r>
              <a:rPr lang="ko-KR" altLang="en-US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25 </a:t>
            </a:r>
            <a:r>
              <a:rPr lang="en-US" altLang="ko-KR" sz="15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+25 =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50	</a:t>
            </a:r>
          </a:p>
          <a:p>
            <a:pPr>
              <a:lnSpc>
                <a:spcPct val="200000"/>
              </a:lnSpc>
            </a:pPr>
            <a:r>
              <a:rPr lang="ko-KR" altLang="en-US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 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50</a:t>
            </a:r>
            <a:r>
              <a:rPr lang="ko-KR" altLang="en-US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번의 연산을 수행</a:t>
            </a:r>
            <a:r>
              <a:rPr lang="en-US" altLang="ko-KR" sz="15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    =&gt; </a:t>
            </a:r>
            <a:r>
              <a:rPr lang="ko-KR" altLang="en-US" sz="1500" b="1" dirty="0" smtClean="0">
                <a:solidFill>
                  <a:srgbClr val="00206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즉 </a:t>
            </a:r>
            <a:r>
              <a:rPr lang="en-US" altLang="ko-KR" sz="1500" b="1" dirty="0" smtClean="0">
                <a:solidFill>
                  <a:srgbClr val="00206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500" b="1" dirty="0" smtClean="0">
                <a:solidFill>
                  <a:srgbClr val="00206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잘게 쪼개고 각자 정렬하고 합치면 훨씬 효율적</a:t>
            </a:r>
            <a:endParaRPr lang="en-US" altLang="ko-KR" sz="1500" b="1" dirty="0">
              <a:solidFill>
                <a:srgbClr val="00206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599425" y="2245813"/>
            <a:ext cx="500066" cy="265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83748" y="3679656"/>
            <a:ext cx="500066" cy="265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9028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2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1073883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병합정렬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484784"/>
            <a:ext cx="720079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일단 반으로 나누고 나중에 합쳐서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정렬함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정렬된 부분  집합들을 합쳐서 하나의 큰 집합으로 만들어 가는 과정 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반절 씩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나눈다는 점에서 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최악의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경우에도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 복잡도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 log N)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보장함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3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장점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어떠한 상황에서도 정확히 </a:t>
            </a:r>
            <a:r>
              <a:rPr lang="en-US" altLang="ko-KR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 log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N)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보장할 수 있다는 점</a:t>
            </a:r>
            <a:endParaRPr lang="en-US" altLang="ko-KR" sz="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단점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300" b="1" dirty="0"/>
              <a:t>제자리 정렬이 아니기 때문에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기존의 데이터를 담을 추가적인 배열 공간이 필요하다는 것 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= &gt;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함수 안에서 배열을 선언하게 된다면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매 번 배열을 선언해야한다 는 점에서 메모리 자원의 낭비가 커질 수 있음 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8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병합정렬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4" y="1051880"/>
            <a:ext cx="7799931" cy="51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1" y="31173"/>
            <a:ext cx="4953429" cy="6847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0775"/>
            <a:ext cx="4139952" cy="3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2542" y="188640"/>
            <a:ext cx="23377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CONTETS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4750" y="346093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정렬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322783" y="2417324"/>
            <a:ext cx="864096" cy="864096"/>
            <a:chOff x="2465291" y="1772816"/>
            <a:chExt cx="864096" cy="864096"/>
          </a:xfrm>
        </p:grpSpPr>
        <p:grpSp>
          <p:nvGrpSpPr>
            <p:cNvPr id="21" name="그룹 20"/>
            <p:cNvGrpSpPr/>
            <p:nvPr/>
          </p:nvGrpSpPr>
          <p:grpSpPr>
            <a:xfrm>
              <a:off x="2465291" y="1772816"/>
              <a:ext cx="864096" cy="864096"/>
              <a:chOff x="2947250" y="1808820"/>
              <a:chExt cx="3240360" cy="324036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947250" y="1808820"/>
                <a:ext cx="3240360" cy="32403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232820" y="2094390"/>
                <a:ext cx="2669220" cy="26692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575808" y="1974031"/>
              <a:ext cx="643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436096" y="2417326"/>
            <a:ext cx="864096" cy="864096"/>
            <a:chOff x="3563888" y="1772815"/>
            <a:chExt cx="864096" cy="864096"/>
          </a:xfrm>
        </p:grpSpPr>
        <p:sp>
          <p:nvSpPr>
            <p:cNvPr id="27" name="타원 26"/>
            <p:cNvSpPr/>
            <p:nvPr/>
          </p:nvSpPr>
          <p:spPr>
            <a:xfrm>
              <a:off x="3563888" y="1772815"/>
              <a:ext cx="864096" cy="8640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640040" y="1848967"/>
              <a:ext cx="711792" cy="711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74405" y="1974030"/>
              <a:ext cx="643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28556" y="3460938"/>
            <a:ext cx="127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고급 정렬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0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9028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476672"/>
            <a:ext cx="48965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랜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덤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1000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버블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2716083 ns 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1182834 ns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삽입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  15709 ns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합병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 177583 ns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  99500 ns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 100167 ns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걸린 시간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            253167 ns </a:t>
            </a:r>
          </a:p>
        </p:txBody>
      </p:sp>
    </p:spTree>
    <p:extLst>
      <p:ext uri="{BB962C8B-B14F-4D97-AF65-F5344CB8AC3E}">
        <p14:creationId xmlns:p14="http://schemas.microsoft.com/office/powerpoint/2010/main" val="16592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23728" y="188640"/>
            <a:ext cx="4572000" cy="61401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/>
              <a:t>{</a:t>
            </a:r>
            <a:r>
              <a:rPr lang="ko-KR" altLang="en-US" sz="1500" dirty="0"/>
              <a:t> </a:t>
            </a:r>
            <a:r>
              <a:rPr lang="en-US" altLang="ko-KR" sz="1500" dirty="0"/>
              <a:t>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8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9,1,</a:t>
            </a:r>
            <a:r>
              <a:rPr lang="ko-KR" altLang="en-US" sz="1500" dirty="0"/>
              <a:t> </a:t>
            </a:r>
            <a:r>
              <a:rPr lang="en-US" altLang="ko-KR" sz="1500" dirty="0"/>
              <a:t>10,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10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2,10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5,</a:t>
            </a:r>
            <a:r>
              <a:rPr lang="ko-KR" altLang="en-US" sz="1500" dirty="0"/>
              <a:t> </a:t>
            </a:r>
            <a:r>
              <a:rPr lang="en-US" altLang="ko-KR" sz="1500" dirty="0"/>
              <a:t>8,</a:t>
            </a:r>
            <a:r>
              <a:rPr lang="ko-KR" altLang="en-US" sz="1500" dirty="0"/>
              <a:t> </a:t>
            </a:r>
            <a:r>
              <a:rPr lang="en-US" altLang="ko-KR" sz="1500" dirty="0"/>
              <a:t>7,</a:t>
            </a:r>
            <a:r>
              <a:rPr lang="ko-KR" altLang="en-US" sz="1500" dirty="0"/>
              <a:t> </a:t>
            </a:r>
            <a:r>
              <a:rPr lang="en-US" altLang="ko-KR" sz="1500" dirty="0"/>
              <a:t>6,</a:t>
            </a:r>
            <a:r>
              <a:rPr lang="ko-KR" altLang="en-US" sz="1500" dirty="0"/>
              <a:t> </a:t>
            </a:r>
            <a:r>
              <a:rPr lang="en-US" altLang="ko-KR" sz="1500" dirty="0"/>
              <a:t>4,</a:t>
            </a:r>
            <a:r>
              <a:rPr lang="ko-KR" altLang="en-US" sz="1500" dirty="0"/>
              <a:t> </a:t>
            </a:r>
            <a:r>
              <a:rPr lang="en-US" altLang="ko-KR" sz="1500" dirty="0"/>
              <a:t>3,</a:t>
            </a:r>
            <a:r>
              <a:rPr lang="ko-KR" altLang="en-US" sz="1500" dirty="0"/>
              <a:t> </a:t>
            </a:r>
            <a:r>
              <a:rPr lang="en-US" altLang="ko-KR" sz="1500" dirty="0"/>
              <a:t>2,</a:t>
            </a:r>
            <a:r>
              <a:rPr lang="ko-KR" altLang="en-US" sz="1500" dirty="0"/>
              <a:t> </a:t>
            </a:r>
            <a:r>
              <a:rPr lang="en-US" altLang="ko-KR" sz="1500" dirty="0"/>
              <a:t>9,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};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sz="1500" dirty="0"/>
              <a:t>버블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</a:t>
            </a:r>
            <a:r>
              <a:rPr lang="en-US" altLang="ko-KR" sz="1500" dirty="0" smtClean="0"/>
              <a:t>204600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/>
              <a:t>선택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 </a:t>
            </a:r>
            <a:r>
              <a:rPr lang="en-US" altLang="ko-KR" sz="1500" dirty="0" smtClean="0"/>
              <a:t>101500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/>
              <a:t>삽입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 </a:t>
            </a:r>
            <a:r>
              <a:rPr lang="en-US" altLang="ko-KR" sz="1500" dirty="0" smtClean="0"/>
              <a:t>115300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/>
              <a:t>합병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 </a:t>
            </a:r>
            <a:r>
              <a:rPr lang="en-US" altLang="ko-KR" sz="1500" dirty="0" smtClean="0"/>
              <a:t>80400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 err="1"/>
              <a:t>퀵</a:t>
            </a:r>
            <a:r>
              <a:rPr lang="ko-KR" altLang="en-US" sz="1500" dirty="0"/>
              <a:t>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 </a:t>
            </a:r>
            <a:r>
              <a:rPr lang="en-US" altLang="ko-KR" sz="1500" dirty="0" smtClean="0"/>
              <a:t>64800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/>
              <a:t>셸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</a:t>
            </a:r>
            <a:r>
              <a:rPr lang="en-US" altLang="ko-KR" sz="1500" dirty="0" smtClean="0"/>
              <a:t>61000</a:t>
            </a:r>
            <a:r>
              <a:rPr lang="en-US" altLang="ko-KR" sz="1500" dirty="0" smtClean="0"/>
              <a:t>ns</a:t>
            </a:r>
            <a:endParaRPr lang="en-US" altLang="ko-KR" sz="1500" dirty="0" smtClean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  <a:p>
            <a:r>
              <a:rPr lang="ko-KR" altLang="en-US" sz="1500" dirty="0" err="1"/>
              <a:t>힙</a:t>
            </a:r>
            <a:r>
              <a:rPr lang="ko-KR" altLang="en-US" sz="1500" dirty="0"/>
              <a:t> 정렬</a:t>
            </a:r>
          </a:p>
          <a:p>
            <a:r>
              <a:rPr lang="ko-KR" altLang="en-US" sz="1500" dirty="0"/>
              <a:t>걸린 시간</a:t>
            </a:r>
            <a:r>
              <a:rPr lang="en-US" altLang="ko-KR" sz="1500" dirty="0"/>
              <a:t>:                </a:t>
            </a:r>
            <a:r>
              <a:rPr lang="en-US" altLang="ko-KR" sz="1500" dirty="0" smtClean="0"/>
              <a:t>79200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ns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0418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188640"/>
            <a:ext cx="8568952" cy="64807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퀵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정렬의 간단한 메모 정리</a:t>
            </a:r>
            <a:endParaRPr lang="en-US" altLang="ko-KR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en-US" altLang="ko-KR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특정한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기준으로 큰 숫자와 작은 숫자를 나누면 어떨까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아이디어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특정한 값을 기준으로 큰 숫자와 작은 숫자를 서로 교환한 뒤에 배열을 반으로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나눔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나누는게 아니라 특정한 원소를 기준으로 두 집합으로 나눈다는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의미이다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피벗이라는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 값을 사용함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보통 앞에 있는 값을 피벗으로 한다고 함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분할정복기법을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이용한다는 점에서 시간 복잡도는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 log 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피벗 값을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설정하는 것에 따라서 최악의 경우는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O(N^2) 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 정렬되어 있는 경우가 최악인데</a:t>
            </a: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이럴 땐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 정렬을 쓰는 것이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훨씬 빠르다</a:t>
            </a:r>
          </a:p>
          <a:p>
            <a:pPr marL="171450" indent="-171450" fontAlgn="base"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정렬은 이미 정렬되어 있으면 연산을 수행하지 않고 비교만 하기 때문에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빠름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 fontAlgn="base">
              <a:buFont typeface="Symbol" panose="05050102010706020507" pitchFamily="18" charset="2"/>
              <a:buChar char="Þ"/>
            </a:pP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정렬할 데이터의 특성에 따라서 적절한 정렬 알고리즘을 사용하는 것이 중요하다는 것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 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분할 정복의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이점 중 일반적으로 가장 빠르게 정렬이 이루어지기 위해서는 중간쯤에 값이 정렬 되어서 왼쪽과 오른쪽으로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분할적으로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수행이 되어야 함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26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1073883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412776"/>
            <a:ext cx="661140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특정한 값을 기준으로 큰 숫자와 작은 숫자를 서로 교환한 뒤에 배열을 반으로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나눔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여기서 특정한 값은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Pivot (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피벗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이라는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사용하며 보통 앞에 있는 값 사용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endParaRPr lang="ko-KR" altLang="en-US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한번 분할을 하고 나면 피벗을 기준으로 분할된 왼쪽 집합은 피벗보다 작고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분할된 오른쪽 집합은 피벗보다 크다는 특징을 가지게 됨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0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피벗 값을 설정 하는 것에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최악의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경우에 </a:t>
            </a:r>
            <a:r>
              <a:rPr lang="en-US" altLang="ko-KR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O(N²)</a:t>
            </a:r>
            <a:endParaRPr lang="en-US" altLang="ko-KR" sz="13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최악의 경우는 이미 정렬되어 있는 경우이며</a:t>
            </a:r>
            <a:r>
              <a:rPr lang="en-US" altLang="ko-KR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이럴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땐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삽입 정렬을 </a:t>
            </a:r>
            <a:r>
              <a:rPr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쓰는게 훨씬 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빠름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endParaRPr lang="en-US" altLang="ko-KR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장점 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 </a:t>
            </a:r>
            <a:r>
              <a:rPr lang="ko-KR" altLang="en-US" sz="1300" b="1" dirty="0"/>
              <a:t>평균적으로 가장 빠른 속도를 </a:t>
            </a:r>
            <a:r>
              <a:rPr lang="ko-KR" altLang="en-US" sz="1300" b="1" dirty="0" smtClean="0"/>
              <a:t>보입니다</a:t>
            </a:r>
            <a:r>
              <a:rPr lang="en-US" altLang="ko-KR" b="1" dirty="0"/>
              <a:t>.</a:t>
            </a:r>
            <a:endParaRPr lang="en-US" altLang="ko-KR" sz="13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단점</a:t>
            </a:r>
            <a:r>
              <a:rPr lang="en-US" altLang="ko-KR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13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1300" b="1" dirty="0" smtClean="0"/>
              <a:t>최악의 </a:t>
            </a:r>
            <a:r>
              <a:rPr lang="ko-KR" altLang="en-US" sz="1300" b="1" dirty="0"/>
              <a:t>경우</a:t>
            </a:r>
            <a:r>
              <a:rPr lang="en-US" altLang="ko-KR" sz="1300" b="1" dirty="0"/>
              <a:t>, </a:t>
            </a:r>
            <a:r>
              <a:rPr lang="en-US" altLang="ko-KR" sz="1200" b="1" dirty="0">
                <a:ln w="0"/>
              </a:rPr>
              <a:t>O(N²</a:t>
            </a:r>
            <a:r>
              <a:rPr lang="en-US" altLang="ko-KR" sz="1200" b="1" dirty="0" smtClean="0">
                <a:ln w="0"/>
              </a:rPr>
              <a:t>)</a:t>
            </a:r>
            <a:r>
              <a:rPr lang="ko-KR" altLang="en-US" sz="1300" b="1" dirty="0" smtClean="0"/>
              <a:t>의 </a:t>
            </a:r>
            <a:r>
              <a:rPr lang="ko-KR" altLang="en-US" sz="1300" b="1" dirty="0"/>
              <a:t>성능을 보이며</a:t>
            </a:r>
            <a:r>
              <a:rPr lang="en-US" altLang="ko-KR" sz="1300" b="1" dirty="0"/>
              <a:t>, </a:t>
            </a:r>
            <a:r>
              <a:rPr lang="en-US" altLang="ko-KR" sz="1300" b="1" dirty="0" smtClean="0"/>
              <a:t>pivot</a:t>
            </a:r>
            <a:r>
              <a:rPr lang="ko-KR" altLang="en-US" sz="1300" b="1" dirty="0" smtClean="0"/>
              <a:t>의 영향에 따라 성능이 달라집니다</a:t>
            </a:r>
            <a:r>
              <a:rPr lang="en-US" altLang="ko-KR" sz="1300" b="1" dirty="0"/>
              <a:t>.</a:t>
            </a:r>
            <a:endParaRPr lang="ko-KR" altLang="en-US" sz="13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7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1073883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988840"/>
            <a:ext cx="8458342" cy="1944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7935" y="3933056"/>
            <a:ext cx="7242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피벗 값을 기준으로 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왼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쪽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오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른쪽으로 이동할 땐  피벗보다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큰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값 선택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오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른쪽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왼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쪽으로 이동할 땐 피벗보다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작은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값 선택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그러다 맞물리면 작은 값과 피벗의 위치를 교환하고 기존 피벗은 정렬 완료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반복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3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769"/>
            <a:ext cx="3635896" cy="5141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42" y="611831"/>
            <a:ext cx="3041758" cy="5229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63" y="818251"/>
            <a:ext cx="2790737" cy="50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4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1073883"/>
            <a:ext cx="8143932" cy="51411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37056"/>
            <a:ext cx="82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 정렬과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정렬의 차이점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2" y="1569376"/>
            <a:ext cx="694243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정렬과 병합 정렬은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기본적으로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정복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알고리즘을 기반으로 정렬되는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방식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 정렬의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경우 하나의 리스트를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절반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'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나누어 분할 정복을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정렬의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경우 피벗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(pivot)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값에 따라 피벗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(pivot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보다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작은 값을 갖는 부분리스트와 피벗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(pivot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보다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큰 값을 갖는 부분리스트의 크기가 다를 수 있기 때문에 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비균등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하게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나뉜다는 점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퀵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정렬은 피벗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(pivot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값에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편향되게 분할할 가능성이 있다는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점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0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9028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8963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文字方塊 1">
            <a:extLst>
              <a:ext uri="{FF2B5EF4-FFF2-40B4-BE49-F238E27FC236}">
                <a16:creationId xmlns:a16="http://schemas.microsoft.com/office/drawing/2014/main" id="{38FD4FB1-9C5C-741D-7FE1-4B0488D3A805}"/>
              </a:ext>
            </a:extLst>
          </p:cNvPr>
          <p:cNvSpPr txBox="1"/>
          <p:nvPr/>
        </p:nvSpPr>
        <p:spPr>
          <a:xfrm>
            <a:off x="508602" y="1531350"/>
            <a:ext cx="75328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완전 이진 트리의 일종으로 우선순위 큐를 위하여 만들어진 자료구조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최댓값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최솟값을 쉽게 추출할 수 있는 자료구조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kumimoji="1" lang="ko-KR" alt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文字方塊 2">
            <a:extLst>
              <a:ext uri="{FF2B5EF4-FFF2-40B4-BE49-F238E27FC236}">
                <a16:creationId xmlns:a16="http://schemas.microsoft.com/office/drawing/2014/main" id="{EA7A0007-395A-EC51-1176-46FDB9B9EB2D}"/>
              </a:ext>
            </a:extLst>
          </p:cNvPr>
          <p:cNvSpPr txBox="1"/>
          <p:nvPr/>
        </p:nvSpPr>
        <p:spPr>
          <a:xfrm>
            <a:off x="107504" y="6211669"/>
            <a:ext cx="662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dirty="0">
                <a:solidFill>
                  <a:prstClr val="black"/>
                </a:solidFill>
                <a:latin typeface="Calibri" panose="020F0502020204030204"/>
              </a:rPr>
              <a:t>https://gmlwjd9405.github.io/2018/05/10/algorithm-heap-</a:t>
            </a:r>
            <a:r>
              <a:rPr kumimoji="1" lang="en" altLang="zh-TW" dirty="0" err="1">
                <a:solidFill>
                  <a:prstClr val="black"/>
                </a:solidFill>
                <a:latin typeface="Calibri" panose="020F0502020204030204"/>
              </a:rPr>
              <a:t>sort.html</a:t>
            </a:r>
            <a:endParaRPr kumimoji="1" lang="zh-TW" altLang="en-US" dirty="0">
              <a:solidFill>
                <a:prstClr val="black"/>
              </a:solidFill>
              <a:latin typeface="Calibri" panose="020F0502020204030204"/>
            </a:endParaRPr>
          </a:p>
          <a:p>
            <a:pPr latinLnBrk="0"/>
            <a:endParaRPr kumimoji="1"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7" name="圖片 12">
            <a:extLst>
              <a:ext uri="{FF2B5EF4-FFF2-40B4-BE49-F238E27FC236}">
                <a16:creationId xmlns:a16="http://schemas.microsoft.com/office/drawing/2014/main" id="{2413E938-E504-0ACF-3889-E18DC9E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9" y="3254717"/>
            <a:ext cx="6627263" cy="726749"/>
          </a:xfrm>
          <a:prstGeom prst="rect">
            <a:avLst/>
          </a:prstGeom>
        </p:spPr>
      </p:pic>
      <p:pic>
        <p:nvPicPr>
          <p:cNvPr id="18" name="圖片 10">
            <a:extLst>
              <a:ext uri="{FF2B5EF4-FFF2-40B4-BE49-F238E27FC236}">
                <a16:creationId xmlns:a16="http://schemas.microsoft.com/office/drawing/2014/main" id="{9D9AB082-46B8-73FC-3E3C-1F3F9ED5D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0" y="4008949"/>
            <a:ext cx="6592652" cy="5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02756734-5ACF-3187-4B8D-B478409D8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79416"/>
              </p:ext>
            </p:extLst>
          </p:nvPr>
        </p:nvGraphicFramePr>
        <p:xfrm>
          <a:off x="494454" y="1731645"/>
          <a:ext cx="8155091" cy="1244600"/>
        </p:xfrm>
        <a:graphic>
          <a:graphicData uri="http://schemas.openxmlformats.org/drawingml/2006/table">
            <a:tbl>
              <a:tblPr firstRow="1" bandRow="1"/>
              <a:tblGrid>
                <a:gridCol w="1165013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1165013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</a:tblGrid>
              <a:tr h="1244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4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58" name="文字方塊 83">
            <a:extLst>
              <a:ext uri="{FF2B5EF4-FFF2-40B4-BE49-F238E27FC236}">
                <a16:creationId xmlns:a16="http://schemas.microsoft.com/office/drawing/2014/main" id="{F2490D47-7F46-CDBF-4F0D-0A42E46FC10A}"/>
              </a:ext>
            </a:extLst>
          </p:cNvPr>
          <p:cNvSpPr txBox="1"/>
          <p:nvPr/>
        </p:nvSpPr>
        <p:spPr>
          <a:xfrm>
            <a:off x="4953518" y="3412708"/>
            <a:ext cx="38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int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len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=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arr.length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- 1; </a:t>
            </a:r>
            <a:r>
              <a:rPr kumimoji="1" lang="en" altLang="zh-TW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</a:t>
            </a:r>
            <a:r>
              <a:rPr kumimoji="1" lang="en" altLang="zh-TW" sz="2000" dirty="0" err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len</a:t>
            </a:r>
            <a:r>
              <a:rPr kumimoji="1" lang="en" altLang="zh-TW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= 6 </a:t>
            </a:r>
          </a:p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int Index = (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arr.length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&gt;&gt; 1)- 1;</a:t>
            </a:r>
            <a:r>
              <a:rPr kumimoji="1" lang="en-US" altLang="ko-KR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//=2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59" name="文字方塊 91">
            <a:extLst>
              <a:ext uri="{FF2B5EF4-FFF2-40B4-BE49-F238E27FC236}">
                <a16:creationId xmlns:a16="http://schemas.microsoft.com/office/drawing/2014/main" id="{8A394A7D-22FC-BE29-05F3-D0453163233E}"/>
              </a:ext>
            </a:extLst>
          </p:cNvPr>
          <p:cNvSpPr txBox="1"/>
          <p:nvPr/>
        </p:nvSpPr>
        <p:spPr>
          <a:xfrm>
            <a:off x="6097615" y="5238818"/>
            <a:ext cx="277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dirty="0">
                <a:solidFill>
                  <a:prstClr val="black"/>
                </a:solidFill>
                <a:latin typeface="Calibri" panose="020F0502020204030204"/>
              </a:rPr>
              <a:t>int li = </a:t>
            </a:r>
            <a:r>
              <a:rPr kumimoji="1" lang="en" altLang="zh-TW" dirty="0" err="1">
                <a:solidFill>
                  <a:prstClr val="black"/>
                </a:solidFill>
                <a:latin typeface="Calibri" panose="020F0502020204030204"/>
              </a:rPr>
              <a:t>beginIndex</a:t>
            </a:r>
            <a:r>
              <a:rPr kumimoji="1" lang="en" altLang="zh-TW" dirty="0">
                <a:solidFill>
                  <a:prstClr val="black"/>
                </a:solidFill>
                <a:latin typeface="Calibri" panose="020F0502020204030204"/>
              </a:rPr>
              <a:t> &lt;&lt; 1) + 1;</a:t>
            </a:r>
          </a:p>
          <a:p>
            <a:pPr latinLnBrk="0"/>
            <a:r>
              <a:rPr kumimoji="1" lang="en" altLang="zh-TW" dirty="0">
                <a:solidFill>
                  <a:prstClr val="black"/>
                </a:solidFill>
                <a:latin typeface="Calibri" panose="020F0502020204030204"/>
              </a:rPr>
              <a:t>int </a:t>
            </a:r>
            <a:r>
              <a:rPr kumimoji="1" lang="en" altLang="zh-TW" dirty="0" err="1">
                <a:solidFill>
                  <a:prstClr val="black"/>
                </a:solidFill>
                <a:latin typeface="Calibri" panose="020F0502020204030204"/>
              </a:rPr>
              <a:t>ri</a:t>
            </a:r>
            <a:r>
              <a:rPr kumimoji="1" lang="en" altLang="zh-TW" dirty="0">
                <a:solidFill>
                  <a:prstClr val="black"/>
                </a:solidFill>
                <a:latin typeface="Calibri" panose="020F0502020204030204"/>
              </a:rPr>
              <a:t> = li + 1; </a:t>
            </a:r>
          </a:p>
        </p:txBody>
      </p:sp>
      <p:sp>
        <p:nvSpPr>
          <p:cNvPr id="60" name="文字方塊 81">
            <a:extLst>
              <a:ext uri="{FF2B5EF4-FFF2-40B4-BE49-F238E27FC236}">
                <a16:creationId xmlns:a16="http://schemas.microsoft.com/office/drawing/2014/main" id="{512F2B97-41BD-DD6F-F084-703431305085}"/>
              </a:ext>
            </a:extLst>
          </p:cNvPr>
          <p:cNvSpPr txBox="1"/>
          <p:nvPr/>
        </p:nvSpPr>
        <p:spPr>
          <a:xfrm>
            <a:off x="2474606" y="963054"/>
            <a:ext cx="4462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200" dirty="0"/>
              <a:t>int[] {8,31,48,73,3,65,20};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599425" y="3107833"/>
            <a:ext cx="4636200" cy="3535877"/>
            <a:chOff x="273759" y="1250307"/>
            <a:chExt cx="4636200" cy="3535877"/>
          </a:xfrm>
        </p:grpSpPr>
        <p:sp>
          <p:nvSpPr>
            <p:cNvPr id="86" name="橢圓 1">
              <a:extLst>
                <a:ext uri="{FF2B5EF4-FFF2-40B4-BE49-F238E27FC236}">
                  <a16:creationId xmlns:a16="http://schemas.microsoft.com/office/drawing/2014/main" id="{5C9FEADE-05EE-2370-A62A-C369C615A5AC}"/>
                </a:ext>
              </a:extLst>
            </p:cNvPr>
            <p:cNvSpPr/>
            <p:nvPr/>
          </p:nvSpPr>
          <p:spPr>
            <a:xfrm>
              <a:off x="2044919" y="1250307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8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7" name="橢圓 2">
              <a:extLst>
                <a:ext uri="{FF2B5EF4-FFF2-40B4-BE49-F238E27FC236}">
                  <a16:creationId xmlns:a16="http://schemas.microsoft.com/office/drawing/2014/main" id="{B05CD1E6-439B-ACF8-E664-DFE5E2A740A3}"/>
                </a:ext>
              </a:extLst>
            </p:cNvPr>
            <p:cNvSpPr/>
            <p:nvPr/>
          </p:nvSpPr>
          <p:spPr>
            <a:xfrm>
              <a:off x="891612" y="225572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31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8" name="橢圓 9">
              <a:extLst>
                <a:ext uri="{FF2B5EF4-FFF2-40B4-BE49-F238E27FC236}">
                  <a16:creationId xmlns:a16="http://schemas.microsoft.com/office/drawing/2014/main" id="{A90E2D5D-2360-888A-C0C9-E7EBDD3B4835}"/>
                </a:ext>
              </a:extLst>
            </p:cNvPr>
            <p:cNvSpPr/>
            <p:nvPr/>
          </p:nvSpPr>
          <p:spPr>
            <a:xfrm>
              <a:off x="1479865" y="3541601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9" name="橢圓 10">
              <a:extLst>
                <a:ext uri="{FF2B5EF4-FFF2-40B4-BE49-F238E27FC236}">
                  <a16:creationId xmlns:a16="http://schemas.microsoft.com/office/drawing/2014/main" id="{8958AC2E-4B3F-A9A2-33F7-707FEF5D0DD7}"/>
                </a:ext>
              </a:extLst>
            </p:cNvPr>
            <p:cNvSpPr/>
            <p:nvPr/>
          </p:nvSpPr>
          <p:spPr>
            <a:xfrm>
              <a:off x="273759" y="353842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73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90" name="直線接點 11">
              <a:extLst>
                <a:ext uri="{FF2B5EF4-FFF2-40B4-BE49-F238E27FC236}">
                  <a16:creationId xmlns:a16="http://schemas.microsoft.com/office/drawing/2014/main" id="{4130867E-3FE6-827D-6569-1297D522139C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>
            <a:xfrm flipV="1">
              <a:off x="1672101" y="2030796"/>
              <a:ext cx="506729" cy="358839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1" name="直線接點 12">
              <a:extLst>
                <a:ext uri="{FF2B5EF4-FFF2-40B4-BE49-F238E27FC236}">
                  <a16:creationId xmlns:a16="http://schemas.microsoft.com/office/drawing/2014/main" id="{2A527F3C-4D55-56D9-0C20-17BE9BBAAF6F}"/>
                </a:ext>
              </a:extLst>
            </p:cNvPr>
            <p:cNvCxnSpPr>
              <a:cxnSpLocks/>
              <a:stCxn id="86" idx="5"/>
              <a:endCxn id="94" idx="1"/>
            </p:cNvCxnSpPr>
            <p:nvPr/>
          </p:nvCxnSpPr>
          <p:spPr>
            <a:xfrm>
              <a:off x="2825408" y="2030796"/>
              <a:ext cx="483257" cy="36624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2" name="直線接點 13">
              <a:extLst>
                <a:ext uri="{FF2B5EF4-FFF2-40B4-BE49-F238E27FC236}">
                  <a16:creationId xmlns:a16="http://schemas.microsoft.com/office/drawing/2014/main" id="{1A2FD5DD-E171-1858-CFD6-4FE1D4A06603}"/>
                </a:ext>
              </a:extLst>
            </p:cNvPr>
            <p:cNvCxnSpPr>
              <a:cxnSpLocks/>
              <a:stCxn id="89" idx="0"/>
              <a:endCxn id="87" idx="3"/>
            </p:cNvCxnSpPr>
            <p:nvPr/>
          </p:nvCxnSpPr>
          <p:spPr>
            <a:xfrm flipV="1">
              <a:off x="730959" y="3036213"/>
              <a:ext cx="294564" cy="502211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3" name="直線接點 14">
              <a:extLst>
                <a:ext uri="{FF2B5EF4-FFF2-40B4-BE49-F238E27FC236}">
                  <a16:creationId xmlns:a16="http://schemas.microsoft.com/office/drawing/2014/main" id="{CAB9924D-EE26-ADE7-7DB4-0C241CFE06EF}"/>
                </a:ext>
              </a:extLst>
            </p:cNvPr>
            <p:cNvCxnSpPr>
              <a:cxnSpLocks/>
              <a:stCxn id="87" idx="5"/>
              <a:endCxn id="88" idx="0"/>
            </p:cNvCxnSpPr>
            <p:nvPr/>
          </p:nvCxnSpPr>
          <p:spPr>
            <a:xfrm>
              <a:off x="1672101" y="3036213"/>
              <a:ext cx="264964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94" name="橢圓 15">
              <a:extLst>
                <a:ext uri="{FF2B5EF4-FFF2-40B4-BE49-F238E27FC236}">
                  <a16:creationId xmlns:a16="http://schemas.microsoft.com/office/drawing/2014/main" id="{D838603B-7950-D22B-A636-6FBCA7ED7452}"/>
                </a:ext>
              </a:extLst>
            </p:cNvPr>
            <p:cNvSpPr/>
            <p:nvPr/>
          </p:nvSpPr>
          <p:spPr>
            <a:xfrm>
              <a:off x="3174754" y="2263133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48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95" name="橢圓 16">
              <a:extLst>
                <a:ext uri="{FF2B5EF4-FFF2-40B4-BE49-F238E27FC236}">
                  <a16:creationId xmlns:a16="http://schemas.microsoft.com/office/drawing/2014/main" id="{15FE6B3A-BA32-CF65-D6B1-34EEF889DE62}"/>
                </a:ext>
              </a:extLst>
            </p:cNvPr>
            <p:cNvSpPr/>
            <p:nvPr/>
          </p:nvSpPr>
          <p:spPr>
            <a:xfrm>
              <a:off x="3833602" y="3549010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20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96" name="橢圓 17">
              <a:extLst>
                <a:ext uri="{FF2B5EF4-FFF2-40B4-BE49-F238E27FC236}">
                  <a16:creationId xmlns:a16="http://schemas.microsoft.com/office/drawing/2014/main" id="{90B59D5A-BBD7-A80E-B807-03DAA2C51FF8}"/>
                </a:ext>
              </a:extLst>
            </p:cNvPr>
            <p:cNvSpPr/>
            <p:nvPr/>
          </p:nvSpPr>
          <p:spPr>
            <a:xfrm>
              <a:off x="2568262" y="354583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65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97" name="直線接點 18">
              <a:extLst>
                <a:ext uri="{FF2B5EF4-FFF2-40B4-BE49-F238E27FC236}">
                  <a16:creationId xmlns:a16="http://schemas.microsoft.com/office/drawing/2014/main" id="{93CF40AA-ED09-02E1-7709-92DF374F71CA}"/>
                </a:ext>
              </a:extLst>
            </p:cNvPr>
            <p:cNvCxnSpPr>
              <a:cxnSpLocks/>
              <a:stCxn id="96" idx="0"/>
              <a:endCxn id="94" idx="3"/>
            </p:cNvCxnSpPr>
            <p:nvPr/>
          </p:nvCxnSpPr>
          <p:spPr>
            <a:xfrm flipV="1">
              <a:off x="3025462" y="3043622"/>
              <a:ext cx="283203" cy="502212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8" name="直線接點 19">
              <a:extLst>
                <a:ext uri="{FF2B5EF4-FFF2-40B4-BE49-F238E27FC236}">
                  <a16:creationId xmlns:a16="http://schemas.microsoft.com/office/drawing/2014/main" id="{2F415400-7686-AEAE-7ED4-7147DE1E4C1C}"/>
                </a:ext>
              </a:extLst>
            </p:cNvPr>
            <p:cNvCxnSpPr>
              <a:cxnSpLocks/>
              <a:stCxn id="94" idx="5"/>
              <a:endCxn id="95" idx="0"/>
            </p:cNvCxnSpPr>
            <p:nvPr/>
          </p:nvCxnSpPr>
          <p:spPr>
            <a:xfrm>
              <a:off x="3955243" y="3043622"/>
              <a:ext cx="335559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99" name="文字方塊 20">
              <a:extLst>
                <a:ext uri="{FF2B5EF4-FFF2-40B4-BE49-F238E27FC236}">
                  <a16:creationId xmlns:a16="http://schemas.microsoft.com/office/drawing/2014/main" id="{9016522B-3FC6-371F-A43F-A0B906E6025F}"/>
                </a:ext>
              </a:extLst>
            </p:cNvPr>
            <p:cNvSpPr txBox="1"/>
            <p:nvPr/>
          </p:nvSpPr>
          <p:spPr>
            <a:xfrm>
              <a:off x="2328122" y="21065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[0]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0" name="文字方塊 21">
              <a:extLst>
                <a:ext uri="{FF2B5EF4-FFF2-40B4-BE49-F238E27FC236}">
                  <a16:creationId xmlns:a16="http://schemas.microsoft.com/office/drawing/2014/main" id="{9E244F5C-F1B0-D545-31BD-FBDC1599A448}"/>
                </a:ext>
              </a:extLst>
            </p:cNvPr>
            <p:cNvSpPr txBox="1"/>
            <p:nvPr/>
          </p:nvSpPr>
          <p:spPr>
            <a:xfrm>
              <a:off x="1128272" y="311006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[1]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1" name="文字方塊 22">
              <a:extLst>
                <a:ext uri="{FF2B5EF4-FFF2-40B4-BE49-F238E27FC236}">
                  <a16:creationId xmlns:a16="http://schemas.microsoft.com/office/drawing/2014/main" id="{27BF0FA1-A37D-58E9-9E6C-32715B66D0BA}"/>
                </a:ext>
              </a:extLst>
            </p:cNvPr>
            <p:cNvSpPr txBox="1"/>
            <p:nvPr/>
          </p:nvSpPr>
          <p:spPr>
            <a:xfrm>
              <a:off x="3466754" y="31084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[2]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2" name="文字方塊 23">
              <a:extLst>
                <a:ext uri="{FF2B5EF4-FFF2-40B4-BE49-F238E27FC236}">
                  <a16:creationId xmlns:a16="http://schemas.microsoft.com/office/drawing/2014/main" id="{4B55D201-73AD-638D-23A7-AA96D00DA800}"/>
                </a:ext>
              </a:extLst>
            </p:cNvPr>
            <p:cNvSpPr txBox="1"/>
            <p:nvPr/>
          </p:nvSpPr>
          <p:spPr>
            <a:xfrm>
              <a:off x="498379" y="438191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[3]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文字方塊 24">
              <a:extLst>
                <a:ext uri="{FF2B5EF4-FFF2-40B4-BE49-F238E27FC236}">
                  <a16:creationId xmlns:a16="http://schemas.microsoft.com/office/drawing/2014/main" id="{9ECE18AE-BD80-008E-D7A7-B93072863A91}"/>
                </a:ext>
              </a:extLst>
            </p:cNvPr>
            <p:cNvSpPr txBox="1"/>
            <p:nvPr/>
          </p:nvSpPr>
          <p:spPr>
            <a:xfrm>
              <a:off x="1736080" y="440540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[4]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文字方塊 25">
              <a:extLst>
                <a:ext uri="{FF2B5EF4-FFF2-40B4-BE49-F238E27FC236}">
                  <a16:creationId xmlns:a16="http://schemas.microsoft.com/office/drawing/2014/main" id="{05DBFAEF-DF88-CAB2-AD86-2B4120191087}"/>
                </a:ext>
              </a:extLst>
            </p:cNvPr>
            <p:cNvSpPr txBox="1"/>
            <p:nvPr/>
          </p:nvSpPr>
          <p:spPr>
            <a:xfrm>
              <a:off x="2845661" y="44168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[5]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5" name="文字方塊 26">
              <a:extLst>
                <a:ext uri="{FF2B5EF4-FFF2-40B4-BE49-F238E27FC236}">
                  <a16:creationId xmlns:a16="http://schemas.microsoft.com/office/drawing/2014/main" id="{E6E51EB0-D48D-7D59-92B2-25EBD56D9BC4}"/>
                </a:ext>
              </a:extLst>
            </p:cNvPr>
            <p:cNvSpPr txBox="1"/>
            <p:nvPr/>
          </p:nvSpPr>
          <p:spPr>
            <a:xfrm>
              <a:off x="4149493" y="441520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[6]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文字方塊 27">
              <a:extLst>
                <a:ext uri="{FF2B5EF4-FFF2-40B4-BE49-F238E27FC236}">
                  <a16:creationId xmlns:a16="http://schemas.microsoft.com/office/drawing/2014/main" id="{A605D760-44D7-F721-906C-10D1BEAE7FB4}"/>
                </a:ext>
              </a:extLst>
            </p:cNvPr>
            <p:cNvSpPr txBox="1"/>
            <p:nvPr/>
          </p:nvSpPr>
          <p:spPr>
            <a:xfrm>
              <a:off x="3945783" y="2807686"/>
              <a:ext cx="80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Index</a:t>
              </a:r>
              <a:endPara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文字方塊 28">
              <a:extLst>
                <a:ext uri="{FF2B5EF4-FFF2-40B4-BE49-F238E27FC236}">
                  <a16:creationId xmlns:a16="http://schemas.microsoft.com/office/drawing/2014/main" id="{91D52E2F-7B22-87FA-95FF-54DC10C5C741}"/>
                </a:ext>
              </a:extLst>
            </p:cNvPr>
            <p:cNvSpPr txBox="1"/>
            <p:nvPr/>
          </p:nvSpPr>
          <p:spPr>
            <a:xfrm>
              <a:off x="3239428" y="412309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 li </a:t>
              </a:r>
              <a:endPara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文字方塊 29">
              <a:extLst>
                <a:ext uri="{FF2B5EF4-FFF2-40B4-BE49-F238E27FC236}">
                  <a16:creationId xmlns:a16="http://schemas.microsoft.com/office/drawing/2014/main" id="{24988946-13D8-B7F8-69CB-866C30F9096B}"/>
                </a:ext>
              </a:extLst>
            </p:cNvPr>
            <p:cNvSpPr txBox="1"/>
            <p:nvPr/>
          </p:nvSpPr>
          <p:spPr>
            <a:xfrm>
              <a:off x="4592243" y="41788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ri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6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2011" y="1984490"/>
            <a:ext cx="4636200" cy="3535877"/>
            <a:chOff x="273759" y="1250307"/>
            <a:chExt cx="4636200" cy="3535877"/>
          </a:xfrm>
        </p:grpSpPr>
        <p:sp>
          <p:nvSpPr>
            <p:cNvPr id="34" name="橢圓 1">
              <a:extLst>
                <a:ext uri="{FF2B5EF4-FFF2-40B4-BE49-F238E27FC236}">
                  <a16:creationId xmlns:a16="http://schemas.microsoft.com/office/drawing/2014/main" id="{5C9FEADE-05EE-2370-A62A-C369C615A5AC}"/>
                </a:ext>
              </a:extLst>
            </p:cNvPr>
            <p:cNvSpPr/>
            <p:nvPr/>
          </p:nvSpPr>
          <p:spPr>
            <a:xfrm>
              <a:off x="2044919" y="1250307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8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5" name="橢圓 2">
              <a:extLst>
                <a:ext uri="{FF2B5EF4-FFF2-40B4-BE49-F238E27FC236}">
                  <a16:creationId xmlns:a16="http://schemas.microsoft.com/office/drawing/2014/main" id="{B05CD1E6-439B-ACF8-E664-DFE5E2A740A3}"/>
                </a:ext>
              </a:extLst>
            </p:cNvPr>
            <p:cNvSpPr/>
            <p:nvPr/>
          </p:nvSpPr>
          <p:spPr>
            <a:xfrm>
              <a:off x="891612" y="225572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31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6" name="橢圓 9">
              <a:extLst>
                <a:ext uri="{FF2B5EF4-FFF2-40B4-BE49-F238E27FC236}">
                  <a16:creationId xmlns:a16="http://schemas.microsoft.com/office/drawing/2014/main" id="{A90E2D5D-2360-888A-C0C9-E7EBDD3B4835}"/>
                </a:ext>
              </a:extLst>
            </p:cNvPr>
            <p:cNvSpPr/>
            <p:nvPr/>
          </p:nvSpPr>
          <p:spPr>
            <a:xfrm>
              <a:off x="1479865" y="3541601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8" name="橢圓 10">
              <a:extLst>
                <a:ext uri="{FF2B5EF4-FFF2-40B4-BE49-F238E27FC236}">
                  <a16:creationId xmlns:a16="http://schemas.microsoft.com/office/drawing/2014/main" id="{8958AC2E-4B3F-A9A2-33F7-707FEF5D0DD7}"/>
                </a:ext>
              </a:extLst>
            </p:cNvPr>
            <p:cNvSpPr/>
            <p:nvPr/>
          </p:nvSpPr>
          <p:spPr>
            <a:xfrm>
              <a:off x="273759" y="353842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73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39" name="直線接點 11">
              <a:extLst>
                <a:ext uri="{FF2B5EF4-FFF2-40B4-BE49-F238E27FC236}">
                  <a16:creationId xmlns:a16="http://schemas.microsoft.com/office/drawing/2014/main" id="{4130867E-3FE6-827D-6569-1297D522139C}"/>
                </a:ext>
              </a:extLst>
            </p:cNvPr>
            <p:cNvCxnSpPr>
              <a:cxnSpLocks/>
              <a:stCxn id="35" idx="7"/>
              <a:endCxn id="34" idx="3"/>
            </p:cNvCxnSpPr>
            <p:nvPr/>
          </p:nvCxnSpPr>
          <p:spPr>
            <a:xfrm flipV="1">
              <a:off x="1672101" y="2030796"/>
              <a:ext cx="506729" cy="358839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40" name="直線接點 12">
              <a:extLst>
                <a:ext uri="{FF2B5EF4-FFF2-40B4-BE49-F238E27FC236}">
                  <a16:creationId xmlns:a16="http://schemas.microsoft.com/office/drawing/2014/main" id="{2A527F3C-4D55-56D9-0C20-17BE9BBAAF6F}"/>
                </a:ext>
              </a:extLst>
            </p:cNvPr>
            <p:cNvCxnSpPr>
              <a:cxnSpLocks/>
              <a:stCxn id="34" idx="5"/>
              <a:endCxn id="43" idx="1"/>
            </p:cNvCxnSpPr>
            <p:nvPr/>
          </p:nvCxnSpPr>
          <p:spPr>
            <a:xfrm>
              <a:off x="2825408" y="2030796"/>
              <a:ext cx="483257" cy="36624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41" name="直線接點 13">
              <a:extLst>
                <a:ext uri="{FF2B5EF4-FFF2-40B4-BE49-F238E27FC236}">
                  <a16:creationId xmlns:a16="http://schemas.microsoft.com/office/drawing/2014/main" id="{1A2FD5DD-E171-1858-CFD6-4FE1D4A06603}"/>
                </a:ext>
              </a:extLst>
            </p:cNvPr>
            <p:cNvCxnSpPr>
              <a:cxnSpLocks/>
              <a:stCxn id="38" idx="0"/>
              <a:endCxn id="35" idx="3"/>
            </p:cNvCxnSpPr>
            <p:nvPr/>
          </p:nvCxnSpPr>
          <p:spPr>
            <a:xfrm flipV="1">
              <a:off x="730959" y="3036213"/>
              <a:ext cx="294564" cy="502211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接點 14">
              <a:extLst>
                <a:ext uri="{FF2B5EF4-FFF2-40B4-BE49-F238E27FC236}">
                  <a16:creationId xmlns:a16="http://schemas.microsoft.com/office/drawing/2014/main" id="{CAB9924D-EE26-ADE7-7DB4-0C241CFE06EF}"/>
                </a:ext>
              </a:extLst>
            </p:cNvPr>
            <p:cNvCxnSpPr>
              <a:cxnSpLocks/>
              <a:stCxn id="35" idx="5"/>
              <a:endCxn id="36" idx="0"/>
            </p:cNvCxnSpPr>
            <p:nvPr/>
          </p:nvCxnSpPr>
          <p:spPr>
            <a:xfrm>
              <a:off x="1672101" y="3036213"/>
              <a:ext cx="264964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43" name="橢圓 15">
              <a:extLst>
                <a:ext uri="{FF2B5EF4-FFF2-40B4-BE49-F238E27FC236}">
                  <a16:creationId xmlns:a16="http://schemas.microsoft.com/office/drawing/2014/main" id="{D838603B-7950-D22B-A636-6FBCA7ED7452}"/>
                </a:ext>
              </a:extLst>
            </p:cNvPr>
            <p:cNvSpPr/>
            <p:nvPr/>
          </p:nvSpPr>
          <p:spPr>
            <a:xfrm>
              <a:off x="3174754" y="2263133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48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44" name="橢圓 16">
              <a:extLst>
                <a:ext uri="{FF2B5EF4-FFF2-40B4-BE49-F238E27FC236}">
                  <a16:creationId xmlns:a16="http://schemas.microsoft.com/office/drawing/2014/main" id="{15FE6B3A-BA32-CF65-D6B1-34EEF889DE62}"/>
                </a:ext>
              </a:extLst>
            </p:cNvPr>
            <p:cNvSpPr/>
            <p:nvPr/>
          </p:nvSpPr>
          <p:spPr>
            <a:xfrm>
              <a:off x="3833602" y="3549010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20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45" name="橢圓 17">
              <a:extLst>
                <a:ext uri="{FF2B5EF4-FFF2-40B4-BE49-F238E27FC236}">
                  <a16:creationId xmlns:a16="http://schemas.microsoft.com/office/drawing/2014/main" id="{90B59D5A-BBD7-A80E-B807-03DAA2C51FF8}"/>
                </a:ext>
              </a:extLst>
            </p:cNvPr>
            <p:cNvSpPr/>
            <p:nvPr/>
          </p:nvSpPr>
          <p:spPr>
            <a:xfrm>
              <a:off x="2568262" y="354583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65</a:t>
              </a:r>
              <a:endPara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46" name="直線接點 18">
              <a:extLst>
                <a:ext uri="{FF2B5EF4-FFF2-40B4-BE49-F238E27FC236}">
                  <a16:creationId xmlns:a16="http://schemas.microsoft.com/office/drawing/2014/main" id="{93CF40AA-ED09-02E1-7709-92DF374F71CA}"/>
                </a:ext>
              </a:extLst>
            </p:cNvPr>
            <p:cNvCxnSpPr>
              <a:cxnSpLocks/>
              <a:stCxn id="45" idx="0"/>
              <a:endCxn id="43" idx="3"/>
            </p:cNvCxnSpPr>
            <p:nvPr/>
          </p:nvCxnSpPr>
          <p:spPr>
            <a:xfrm flipV="1">
              <a:off x="3025462" y="3043622"/>
              <a:ext cx="283203" cy="502212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47" name="直線接點 19">
              <a:extLst>
                <a:ext uri="{FF2B5EF4-FFF2-40B4-BE49-F238E27FC236}">
                  <a16:creationId xmlns:a16="http://schemas.microsoft.com/office/drawing/2014/main" id="{2F415400-7686-AEAE-7ED4-7147DE1E4C1C}"/>
                </a:ext>
              </a:extLst>
            </p:cNvPr>
            <p:cNvCxnSpPr>
              <a:cxnSpLocks/>
              <a:stCxn id="43" idx="5"/>
              <a:endCxn id="44" idx="0"/>
            </p:cNvCxnSpPr>
            <p:nvPr/>
          </p:nvCxnSpPr>
          <p:spPr>
            <a:xfrm>
              <a:off x="3955243" y="3043622"/>
              <a:ext cx="335559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48" name="文字方塊 20">
              <a:extLst>
                <a:ext uri="{FF2B5EF4-FFF2-40B4-BE49-F238E27FC236}">
                  <a16:creationId xmlns:a16="http://schemas.microsoft.com/office/drawing/2014/main" id="{9016522B-3FC6-371F-A43F-A0B906E6025F}"/>
                </a:ext>
              </a:extLst>
            </p:cNvPr>
            <p:cNvSpPr txBox="1"/>
            <p:nvPr/>
          </p:nvSpPr>
          <p:spPr>
            <a:xfrm>
              <a:off x="2328122" y="21065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[0]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9" name="文字方塊 21">
              <a:extLst>
                <a:ext uri="{FF2B5EF4-FFF2-40B4-BE49-F238E27FC236}">
                  <a16:creationId xmlns:a16="http://schemas.microsoft.com/office/drawing/2014/main" id="{9E244F5C-F1B0-D545-31BD-FBDC1599A448}"/>
                </a:ext>
              </a:extLst>
            </p:cNvPr>
            <p:cNvSpPr txBox="1"/>
            <p:nvPr/>
          </p:nvSpPr>
          <p:spPr>
            <a:xfrm>
              <a:off x="1128272" y="311006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[1]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文字方塊 22">
              <a:extLst>
                <a:ext uri="{FF2B5EF4-FFF2-40B4-BE49-F238E27FC236}">
                  <a16:creationId xmlns:a16="http://schemas.microsoft.com/office/drawing/2014/main" id="{27BF0FA1-A37D-58E9-9E6C-32715B66D0BA}"/>
                </a:ext>
              </a:extLst>
            </p:cNvPr>
            <p:cNvSpPr txBox="1"/>
            <p:nvPr/>
          </p:nvSpPr>
          <p:spPr>
            <a:xfrm>
              <a:off x="3466754" y="31084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[2]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文字方塊 23">
              <a:extLst>
                <a:ext uri="{FF2B5EF4-FFF2-40B4-BE49-F238E27FC236}">
                  <a16:creationId xmlns:a16="http://schemas.microsoft.com/office/drawing/2014/main" id="{4B55D201-73AD-638D-23A7-AA96D00DA800}"/>
                </a:ext>
              </a:extLst>
            </p:cNvPr>
            <p:cNvSpPr txBox="1"/>
            <p:nvPr/>
          </p:nvSpPr>
          <p:spPr>
            <a:xfrm>
              <a:off x="498379" y="438191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[3]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文字方塊 24">
              <a:extLst>
                <a:ext uri="{FF2B5EF4-FFF2-40B4-BE49-F238E27FC236}">
                  <a16:creationId xmlns:a16="http://schemas.microsoft.com/office/drawing/2014/main" id="{9ECE18AE-BD80-008E-D7A7-B93072863A91}"/>
                </a:ext>
              </a:extLst>
            </p:cNvPr>
            <p:cNvSpPr txBox="1"/>
            <p:nvPr/>
          </p:nvSpPr>
          <p:spPr>
            <a:xfrm>
              <a:off x="1736080" y="440540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[4]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文字方塊 25">
              <a:extLst>
                <a:ext uri="{FF2B5EF4-FFF2-40B4-BE49-F238E27FC236}">
                  <a16:creationId xmlns:a16="http://schemas.microsoft.com/office/drawing/2014/main" id="{05DBFAEF-DF88-CAB2-AD86-2B4120191087}"/>
                </a:ext>
              </a:extLst>
            </p:cNvPr>
            <p:cNvSpPr txBox="1"/>
            <p:nvPr/>
          </p:nvSpPr>
          <p:spPr>
            <a:xfrm>
              <a:off x="2845661" y="441685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[5]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4" name="文字方塊 26">
              <a:extLst>
                <a:ext uri="{FF2B5EF4-FFF2-40B4-BE49-F238E27FC236}">
                  <a16:creationId xmlns:a16="http://schemas.microsoft.com/office/drawing/2014/main" id="{E6E51EB0-D48D-7D59-92B2-25EBD56D9BC4}"/>
                </a:ext>
              </a:extLst>
            </p:cNvPr>
            <p:cNvSpPr txBox="1"/>
            <p:nvPr/>
          </p:nvSpPr>
          <p:spPr>
            <a:xfrm>
              <a:off x="4149493" y="441520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[6]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文字方塊 27">
              <a:extLst>
                <a:ext uri="{FF2B5EF4-FFF2-40B4-BE49-F238E27FC236}">
                  <a16:creationId xmlns:a16="http://schemas.microsoft.com/office/drawing/2014/main" id="{A605D760-44D7-F721-906C-10D1BEAE7FB4}"/>
                </a:ext>
              </a:extLst>
            </p:cNvPr>
            <p:cNvSpPr txBox="1"/>
            <p:nvPr/>
          </p:nvSpPr>
          <p:spPr>
            <a:xfrm>
              <a:off x="3945783" y="2807686"/>
              <a:ext cx="80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Index</a:t>
              </a:r>
              <a:endPara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6" name="文字方塊 28">
              <a:extLst>
                <a:ext uri="{FF2B5EF4-FFF2-40B4-BE49-F238E27FC236}">
                  <a16:creationId xmlns:a16="http://schemas.microsoft.com/office/drawing/2014/main" id="{91D52E2F-7B22-87FA-95FF-54DC10C5C741}"/>
                </a:ext>
              </a:extLst>
            </p:cNvPr>
            <p:cNvSpPr txBox="1"/>
            <p:nvPr/>
          </p:nvSpPr>
          <p:spPr>
            <a:xfrm>
              <a:off x="3239428" y="412309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 li </a:t>
              </a:r>
              <a:endPara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文字方塊 29">
              <a:extLst>
                <a:ext uri="{FF2B5EF4-FFF2-40B4-BE49-F238E27FC236}">
                  <a16:creationId xmlns:a16="http://schemas.microsoft.com/office/drawing/2014/main" id="{24988946-13D8-B7F8-69CB-866C30F9096B}"/>
                </a:ext>
              </a:extLst>
            </p:cNvPr>
            <p:cNvSpPr txBox="1"/>
            <p:nvPr/>
          </p:nvSpPr>
          <p:spPr>
            <a:xfrm>
              <a:off x="4592243" y="41788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</a:rPr>
                <a:t>ri</a:t>
              </a:r>
              <a:endPara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8" name="文字方塊 30">
            <a:extLst>
              <a:ext uri="{FF2B5EF4-FFF2-40B4-BE49-F238E27FC236}">
                <a16:creationId xmlns:a16="http://schemas.microsoft.com/office/drawing/2014/main" id="{32F67C89-A775-5F5D-D52D-D2921840DE58}"/>
              </a:ext>
            </a:extLst>
          </p:cNvPr>
          <p:cNvSpPr txBox="1"/>
          <p:nvPr/>
        </p:nvSpPr>
        <p:spPr>
          <a:xfrm>
            <a:off x="4906643" y="2089543"/>
            <a:ext cx="389080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000" dirty="0"/>
              <a:t>int </a:t>
            </a:r>
            <a:r>
              <a:rPr kumimoji="1" lang="en" altLang="zh-TW" sz="2000" dirty="0" err="1"/>
              <a:t>cMax</a:t>
            </a:r>
            <a:r>
              <a:rPr kumimoji="1" lang="en" altLang="zh-TW" sz="2000" dirty="0"/>
              <a:t> = li; </a:t>
            </a:r>
          </a:p>
          <a:p>
            <a:r>
              <a:rPr kumimoji="1" lang="en" altLang="zh-TW" sz="2000" dirty="0"/>
              <a:t>if (</a:t>
            </a:r>
            <a:r>
              <a:rPr kumimoji="1" lang="en" altLang="zh-TW" sz="2000" dirty="0" err="1"/>
              <a:t>ri</a:t>
            </a:r>
            <a:r>
              <a:rPr kumimoji="1" lang="en" altLang="zh-TW" sz="2000" dirty="0"/>
              <a:t> &lt;= </a:t>
            </a:r>
            <a:r>
              <a:rPr kumimoji="1" lang="en" altLang="zh-TW" sz="2000" dirty="0" err="1"/>
              <a:t>len</a:t>
            </a:r>
            <a:r>
              <a:rPr kumimoji="1" lang="en" altLang="zh-TW" sz="2000" dirty="0"/>
              <a:t> &amp;&amp; </a:t>
            </a:r>
            <a:r>
              <a:rPr kumimoji="1" lang="en" altLang="zh-TW" sz="2000" dirty="0" err="1"/>
              <a:t>arr</a:t>
            </a:r>
            <a:r>
              <a:rPr kumimoji="1" lang="en" altLang="zh-TW" sz="2000" dirty="0"/>
              <a:t>[</a:t>
            </a:r>
            <a:r>
              <a:rPr kumimoji="1" lang="en" altLang="zh-TW" sz="2000" dirty="0" err="1"/>
              <a:t>ri</a:t>
            </a:r>
            <a:r>
              <a:rPr kumimoji="1" lang="en" altLang="zh-TW" sz="2000" dirty="0"/>
              <a:t>] &gt; </a:t>
            </a:r>
            <a:r>
              <a:rPr kumimoji="1" lang="en" altLang="zh-TW" sz="2000" dirty="0" err="1"/>
              <a:t>arr</a:t>
            </a:r>
            <a:r>
              <a:rPr kumimoji="1" lang="en" altLang="zh-TW" sz="2000" dirty="0"/>
              <a:t>[li]) </a:t>
            </a:r>
          </a:p>
          <a:p>
            <a:r>
              <a:rPr kumimoji="1" lang="en" altLang="zh-TW" sz="1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왼쪽과 오른쪽 자식 노드 중 </a:t>
            </a:r>
            <a:endParaRPr kumimoji="1"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어느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쪽이 큰지 먼저 판단 </a:t>
            </a:r>
          </a:p>
          <a:p>
            <a:r>
              <a:rPr kumimoji="1" lang="en" altLang="zh-TW" sz="2000" dirty="0" err="1"/>
              <a:t>cMax</a:t>
            </a:r>
            <a:r>
              <a:rPr kumimoji="1" lang="en" altLang="zh-TW" sz="2000" dirty="0"/>
              <a:t> = </a:t>
            </a:r>
            <a:r>
              <a:rPr kumimoji="1" lang="en" altLang="zh-TW" sz="2000" dirty="0" err="1"/>
              <a:t>ri</a:t>
            </a:r>
            <a:r>
              <a:rPr kumimoji="1" lang="en" altLang="zh-TW" sz="2000" dirty="0"/>
              <a:t>;</a:t>
            </a:r>
          </a:p>
          <a:p>
            <a:r>
              <a:rPr kumimoji="1" lang="en" altLang="zh-TW" sz="2000" dirty="0"/>
              <a:t>if (</a:t>
            </a:r>
            <a:r>
              <a:rPr kumimoji="1" lang="en" altLang="zh-TW" sz="2000" dirty="0" err="1"/>
              <a:t>arr</a:t>
            </a:r>
            <a:r>
              <a:rPr kumimoji="1" lang="en" altLang="zh-TW" sz="2000" dirty="0"/>
              <a:t>[</a:t>
            </a:r>
            <a:r>
              <a:rPr kumimoji="1" lang="en" altLang="zh-TW" sz="2000" dirty="0" err="1"/>
              <a:t>cMax</a:t>
            </a:r>
            <a:r>
              <a:rPr kumimoji="1" lang="en" altLang="zh-TW" sz="2000" dirty="0"/>
              <a:t>] &gt; </a:t>
            </a:r>
            <a:r>
              <a:rPr kumimoji="1" lang="en" altLang="zh-TW" sz="2000" dirty="0" err="1"/>
              <a:t>arr</a:t>
            </a:r>
            <a:r>
              <a:rPr kumimoji="1" lang="en" altLang="zh-TW" sz="2000" dirty="0"/>
              <a:t>[index]) { </a:t>
            </a:r>
          </a:p>
          <a:p>
            <a:r>
              <a:rPr kumimoji="1" lang="en" altLang="zh-TW" sz="1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자식 노드 부모보다 크면 </a:t>
            </a:r>
          </a:p>
          <a:p>
            <a:r>
              <a:rPr kumimoji="1" lang="en" altLang="zh-TW" sz="2000" dirty="0"/>
              <a:t>swap(</a:t>
            </a:r>
            <a:r>
              <a:rPr kumimoji="1" lang="en" altLang="zh-TW" sz="2000" dirty="0" err="1"/>
              <a:t>cMax</a:t>
            </a:r>
            <a:r>
              <a:rPr kumimoji="1" lang="en" altLang="zh-TW" sz="2000" dirty="0"/>
              <a:t>, index); </a:t>
            </a:r>
          </a:p>
          <a:p>
            <a:r>
              <a:rPr kumimoji="1" lang="en" altLang="zh-TW" sz="1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자식 노드와 부모 노드를 교환 </a:t>
            </a:r>
          </a:p>
          <a:p>
            <a:r>
              <a:rPr kumimoji="1" lang="en" altLang="zh-TW" sz="2000" dirty="0" err="1"/>
              <a:t>maxHeapify</a:t>
            </a:r>
            <a:r>
              <a:rPr kumimoji="1" lang="en" altLang="zh-TW" sz="2000" dirty="0"/>
              <a:t>(</a:t>
            </a:r>
            <a:r>
              <a:rPr kumimoji="1" lang="en" altLang="zh-TW" sz="2000" dirty="0" err="1"/>
              <a:t>cMax</a:t>
            </a:r>
            <a:r>
              <a:rPr kumimoji="1" lang="en" altLang="zh-TW" sz="2000" dirty="0"/>
              <a:t>, </a:t>
            </a:r>
            <a:r>
              <a:rPr kumimoji="1" lang="en" altLang="zh-TW" sz="2000" dirty="0" err="1"/>
              <a:t>len</a:t>
            </a:r>
            <a:r>
              <a:rPr kumimoji="1" lang="en" altLang="zh-TW" sz="2000" dirty="0"/>
              <a:t>); </a:t>
            </a:r>
          </a:p>
          <a:p>
            <a:r>
              <a:rPr kumimoji="1" lang="en" altLang="zh-TW" sz="1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변경된 부모 노드가 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힙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 조건을 </a:t>
            </a:r>
            <a:endParaRPr kumimoji="1"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만족하는지 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확인 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26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直線接點 11">
            <a:extLst>
              <a:ext uri="{FF2B5EF4-FFF2-40B4-BE49-F238E27FC236}">
                <a16:creationId xmlns:a16="http://schemas.microsoft.com/office/drawing/2014/main" id="{A971F7F5-CA2A-D663-5023-789F549955D4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1395646" y="2651261"/>
            <a:ext cx="430072" cy="304554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5" name="直線接點 12">
            <a:extLst>
              <a:ext uri="{FF2B5EF4-FFF2-40B4-BE49-F238E27FC236}">
                <a16:creationId xmlns:a16="http://schemas.microsoft.com/office/drawing/2014/main" id="{93F9BEDD-0CF1-1D05-5EA4-A9A9A417E093}"/>
              </a:ext>
            </a:extLst>
          </p:cNvPr>
          <p:cNvCxnSpPr>
            <a:cxnSpLocks/>
            <a:stCxn id="40" idx="5"/>
            <a:endCxn id="48" idx="1"/>
          </p:cNvCxnSpPr>
          <p:nvPr/>
        </p:nvCxnSpPr>
        <p:spPr>
          <a:xfrm>
            <a:off x="2374486" y="2651261"/>
            <a:ext cx="410151" cy="3108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6" name="直線接點 13">
            <a:extLst>
              <a:ext uri="{FF2B5EF4-FFF2-40B4-BE49-F238E27FC236}">
                <a16:creationId xmlns:a16="http://schemas.microsoft.com/office/drawing/2014/main" id="{AE4DAD01-2667-457B-A53B-CD2CED10FCCC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596875" y="3504583"/>
            <a:ext cx="250003" cy="42623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7" name="直線接點 14">
            <a:extLst>
              <a:ext uri="{FF2B5EF4-FFF2-40B4-BE49-F238E27FC236}">
                <a16:creationId xmlns:a16="http://schemas.microsoft.com/office/drawing/2014/main" id="{6B530DAF-15E2-ACC2-E904-6F2615F9E6BD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395646" y="3504583"/>
            <a:ext cx="224881" cy="42893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直線接點 18">
            <a:extLst>
              <a:ext uri="{FF2B5EF4-FFF2-40B4-BE49-F238E27FC236}">
                <a16:creationId xmlns:a16="http://schemas.microsoft.com/office/drawing/2014/main" id="{7BB49618-71D7-0FE6-BE2B-3A82E5F75A0B}"/>
              </a:ext>
            </a:extLst>
          </p:cNvPr>
          <p:cNvCxnSpPr>
            <a:cxnSpLocks/>
            <a:stCxn id="50" idx="0"/>
            <a:endCxn id="48" idx="3"/>
          </p:cNvCxnSpPr>
          <p:nvPr/>
        </p:nvCxnSpPr>
        <p:spPr>
          <a:xfrm flipV="1">
            <a:off x="2544277" y="3510872"/>
            <a:ext cx="240360" cy="4262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2" name="直線接點 19">
            <a:extLst>
              <a:ext uri="{FF2B5EF4-FFF2-40B4-BE49-F238E27FC236}">
                <a16:creationId xmlns:a16="http://schemas.microsoft.com/office/drawing/2014/main" id="{C1625C73-3965-F482-F961-AF23FD9F1F45}"/>
              </a:ext>
            </a:extLst>
          </p:cNvPr>
          <p:cNvCxnSpPr>
            <a:cxnSpLocks/>
            <a:stCxn id="48" idx="5"/>
            <a:endCxn id="49" idx="0"/>
          </p:cNvCxnSpPr>
          <p:nvPr/>
        </p:nvCxnSpPr>
        <p:spPr>
          <a:xfrm>
            <a:off x="3333405" y="3510872"/>
            <a:ext cx="284796" cy="428934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直線接點 24">
            <a:extLst>
              <a:ext uri="{FF2B5EF4-FFF2-40B4-BE49-F238E27FC236}">
                <a16:creationId xmlns:a16="http://schemas.microsoft.com/office/drawing/2014/main" id="{11027EAC-48AF-6ECF-D911-CF730FEABC6D}"/>
              </a:ext>
            </a:extLst>
          </p:cNvPr>
          <p:cNvCxnSpPr>
            <a:cxnSpLocks/>
            <a:stCxn id="54" idx="7"/>
            <a:endCxn id="53" idx="3"/>
          </p:cNvCxnSpPr>
          <p:nvPr/>
        </p:nvCxnSpPr>
        <p:spPr>
          <a:xfrm flipV="1">
            <a:off x="6398767" y="2651261"/>
            <a:ext cx="430072" cy="304554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直線接點 25">
            <a:extLst>
              <a:ext uri="{FF2B5EF4-FFF2-40B4-BE49-F238E27FC236}">
                <a16:creationId xmlns:a16="http://schemas.microsoft.com/office/drawing/2014/main" id="{3D78CAB6-F8DD-BAD1-1E2A-2E338597A9D1}"/>
              </a:ext>
            </a:extLst>
          </p:cNvPr>
          <p:cNvCxnSpPr>
            <a:cxnSpLocks/>
            <a:stCxn id="53" idx="5"/>
            <a:endCxn id="61" idx="1"/>
          </p:cNvCxnSpPr>
          <p:nvPr/>
        </p:nvCxnSpPr>
        <p:spPr>
          <a:xfrm>
            <a:off x="7377607" y="2651261"/>
            <a:ext cx="410151" cy="3108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直線接點 26">
            <a:extLst>
              <a:ext uri="{FF2B5EF4-FFF2-40B4-BE49-F238E27FC236}">
                <a16:creationId xmlns:a16="http://schemas.microsoft.com/office/drawing/2014/main" id="{1E068CEC-87B9-EB8C-74A6-D112BCE73A04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flipV="1">
            <a:off x="5599996" y="3504583"/>
            <a:ext cx="250003" cy="42623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0" name="直線接點 27">
            <a:extLst>
              <a:ext uri="{FF2B5EF4-FFF2-40B4-BE49-F238E27FC236}">
                <a16:creationId xmlns:a16="http://schemas.microsoft.com/office/drawing/2014/main" id="{AC50BFED-23F2-31F5-0024-020EE19ADED3}"/>
              </a:ext>
            </a:extLst>
          </p:cNvPr>
          <p:cNvCxnSpPr>
            <a:cxnSpLocks/>
            <a:stCxn id="54" idx="5"/>
            <a:endCxn id="55" idx="0"/>
          </p:cNvCxnSpPr>
          <p:nvPr/>
        </p:nvCxnSpPr>
        <p:spPr>
          <a:xfrm>
            <a:off x="6398767" y="3504583"/>
            <a:ext cx="224881" cy="42893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0" name="橢圓 1">
            <a:extLst>
              <a:ext uri="{FF2B5EF4-FFF2-40B4-BE49-F238E27FC236}">
                <a16:creationId xmlns:a16="http://schemas.microsoft.com/office/drawing/2014/main" id="{B33CC200-A981-DF41-AC7B-D429DAEC1727}"/>
              </a:ext>
            </a:extLst>
          </p:cNvPr>
          <p:cNvSpPr/>
          <p:nvPr/>
        </p:nvSpPr>
        <p:spPr>
          <a:xfrm>
            <a:off x="1712065" y="1988840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1" name="橢圓 2">
            <a:extLst>
              <a:ext uri="{FF2B5EF4-FFF2-40B4-BE49-F238E27FC236}">
                <a16:creationId xmlns:a16="http://schemas.microsoft.com/office/drawing/2014/main" id="{F2BBF1CC-CD38-D846-CC14-39B4EBE310C6}"/>
              </a:ext>
            </a:extLst>
          </p:cNvPr>
          <p:cNvSpPr/>
          <p:nvPr/>
        </p:nvSpPr>
        <p:spPr>
          <a:xfrm>
            <a:off x="733225" y="2842162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2" name="橢圓 9">
            <a:extLst>
              <a:ext uri="{FF2B5EF4-FFF2-40B4-BE49-F238E27FC236}">
                <a16:creationId xmlns:a16="http://schemas.microsoft.com/office/drawing/2014/main" id="{A1B8535D-C0A8-3103-942F-1D3EF1DDCC92}"/>
              </a:ext>
            </a:extLst>
          </p:cNvPr>
          <p:cNvSpPr/>
          <p:nvPr/>
        </p:nvSpPr>
        <p:spPr>
          <a:xfrm>
            <a:off x="1232490" y="3933518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3" name="橢圓 10">
            <a:extLst>
              <a:ext uri="{FF2B5EF4-FFF2-40B4-BE49-F238E27FC236}">
                <a16:creationId xmlns:a16="http://schemas.microsoft.com/office/drawing/2014/main" id="{4FDF5801-0E5E-F4CE-4EE1-5EE56D3B0606}"/>
              </a:ext>
            </a:extLst>
          </p:cNvPr>
          <p:cNvSpPr/>
          <p:nvPr/>
        </p:nvSpPr>
        <p:spPr>
          <a:xfrm>
            <a:off x="208838" y="393082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橢圓 15">
            <a:extLst>
              <a:ext uri="{FF2B5EF4-FFF2-40B4-BE49-F238E27FC236}">
                <a16:creationId xmlns:a16="http://schemas.microsoft.com/office/drawing/2014/main" id="{1D07E4D2-6987-3E81-FC6C-D8981704C198}"/>
              </a:ext>
            </a:extLst>
          </p:cNvPr>
          <p:cNvSpPr/>
          <p:nvPr/>
        </p:nvSpPr>
        <p:spPr>
          <a:xfrm>
            <a:off x="2670984" y="284845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9" name="橢圓 16">
            <a:extLst>
              <a:ext uri="{FF2B5EF4-FFF2-40B4-BE49-F238E27FC236}">
                <a16:creationId xmlns:a16="http://schemas.microsoft.com/office/drawing/2014/main" id="{97E0E37E-2095-C9E5-CA13-4BE7432B56BC}"/>
              </a:ext>
            </a:extLst>
          </p:cNvPr>
          <p:cNvSpPr/>
          <p:nvPr/>
        </p:nvSpPr>
        <p:spPr>
          <a:xfrm>
            <a:off x="3230164" y="3939806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0" name="橢圓 17">
            <a:extLst>
              <a:ext uri="{FF2B5EF4-FFF2-40B4-BE49-F238E27FC236}">
                <a16:creationId xmlns:a16="http://schemas.microsoft.com/office/drawing/2014/main" id="{6A926B6C-B360-71BE-3424-A53DA70FC995}"/>
              </a:ext>
            </a:extLst>
          </p:cNvPr>
          <p:cNvSpPr/>
          <p:nvPr/>
        </p:nvSpPr>
        <p:spPr>
          <a:xfrm>
            <a:off x="2156240" y="393711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3" name="橢圓 20">
            <a:extLst>
              <a:ext uri="{FF2B5EF4-FFF2-40B4-BE49-F238E27FC236}">
                <a16:creationId xmlns:a16="http://schemas.microsoft.com/office/drawing/2014/main" id="{D9053047-A051-F6FF-DB85-48FD1A57D54D}"/>
              </a:ext>
            </a:extLst>
          </p:cNvPr>
          <p:cNvSpPr/>
          <p:nvPr/>
        </p:nvSpPr>
        <p:spPr>
          <a:xfrm>
            <a:off x="6715186" y="1988840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4" name="橢圓 21">
            <a:extLst>
              <a:ext uri="{FF2B5EF4-FFF2-40B4-BE49-F238E27FC236}">
                <a16:creationId xmlns:a16="http://schemas.microsoft.com/office/drawing/2014/main" id="{2452E276-07A5-0A10-EC34-51537774150D}"/>
              </a:ext>
            </a:extLst>
          </p:cNvPr>
          <p:cNvSpPr/>
          <p:nvPr/>
        </p:nvSpPr>
        <p:spPr>
          <a:xfrm>
            <a:off x="5736346" y="2842162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5" name="橢圓 22">
            <a:extLst>
              <a:ext uri="{FF2B5EF4-FFF2-40B4-BE49-F238E27FC236}">
                <a16:creationId xmlns:a16="http://schemas.microsoft.com/office/drawing/2014/main" id="{F3371888-2F2B-F208-004A-02D429D8D6F8}"/>
              </a:ext>
            </a:extLst>
          </p:cNvPr>
          <p:cNvSpPr/>
          <p:nvPr/>
        </p:nvSpPr>
        <p:spPr>
          <a:xfrm>
            <a:off x="6235611" y="3933518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6" name="橢圓 23">
            <a:extLst>
              <a:ext uri="{FF2B5EF4-FFF2-40B4-BE49-F238E27FC236}">
                <a16:creationId xmlns:a16="http://schemas.microsoft.com/office/drawing/2014/main" id="{CE80A12A-363D-3918-4795-D015AE6E5AAF}"/>
              </a:ext>
            </a:extLst>
          </p:cNvPr>
          <p:cNvSpPr/>
          <p:nvPr/>
        </p:nvSpPr>
        <p:spPr>
          <a:xfrm>
            <a:off x="5211959" y="393082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1" name="橢圓 28">
            <a:extLst>
              <a:ext uri="{FF2B5EF4-FFF2-40B4-BE49-F238E27FC236}">
                <a16:creationId xmlns:a16="http://schemas.microsoft.com/office/drawing/2014/main" id="{029F50C3-2308-5B67-292B-5645FC070003}"/>
              </a:ext>
            </a:extLst>
          </p:cNvPr>
          <p:cNvSpPr/>
          <p:nvPr/>
        </p:nvSpPr>
        <p:spPr>
          <a:xfrm>
            <a:off x="7674105" y="284845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2" name="橢圓 29">
            <a:extLst>
              <a:ext uri="{FF2B5EF4-FFF2-40B4-BE49-F238E27FC236}">
                <a16:creationId xmlns:a16="http://schemas.microsoft.com/office/drawing/2014/main" id="{C6C3BC85-40DE-E006-0979-9339D0556C12}"/>
              </a:ext>
            </a:extLst>
          </p:cNvPr>
          <p:cNvSpPr/>
          <p:nvPr/>
        </p:nvSpPr>
        <p:spPr>
          <a:xfrm>
            <a:off x="8233285" y="3939806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3" name="橢圓 30">
            <a:extLst>
              <a:ext uri="{FF2B5EF4-FFF2-40B4-BE49-F238E27FC236}">
                <a16:creationId xmlns:a16="http://schemas.microsoft.com/office/drawing/2014/main" id="{AAE0006A-114C-4869-43BD-2A39B0BE2AF9}"/>
              </a:ext>
            </a:extLst>
          </p:cNvPr>
          <p:cNvSpPr/>
          <p:nvPr/>
        </p:nvSpPr>
        <p:spPr>
          <a:xfrm>
            <a:off x="7159360" y="3937111"/>
            <a:ext cx="776074" cy="776074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64" name="直線接點 31">
            <a:extLst>
              <a:ext uri="{FF2B5EF4-FFF2-40B4-BE49-F238E27FC236}">
                <a16:creationId xmlns:a16="http://schemas.microsoft.com/office/drawing/2014/main" id="{BCE19C19-6C28-D570-1FD6-8D99236FF38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7547397" y="3510872"/>
            <a:ext cx="240361" cy="4262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5" name="直線接點 32">
            <a:extLst>
              <a:ext uri="{FF2B5EF4-FFF2-40B4-BE49-F238E27FC236}">
                <a16:creationId xmlns:a16="http://schemas.microsoft.com/office/drawing/2014/main" id="{47E516C2-ACDC-E4FB-4CE6-D4947C07A119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8336526" y="3510872"/>
            <a:ext cx="284796" cy="428934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6" name="向右箭號 33">
            <a:extLst>
              <a:ext uri="{FF2B5EF4-FFF2-40B4-BE49-F238E27FC236}">
                <a16:creationId xmlns:a16="http://schemas.microsoft.com/office/drawing/2014/main" id="{A118C17B-077A-1C1B-B014-4906E02FA1B3}"/>
              </a:ext>
            </a:extLst>
          </p:cNvPr>
          <p:cNvSpPr/>
          <p:nvPr/>
        </p:nvSpPr>
        <p:spPr>
          <a:xfrm>
            <a:off x="3830632" y="2720067"/>
            <a:ext cx="1441696" cy="469748"/>
          </a:xfrm>
          <a:prstGeom prst="rightArrow">
            <a:avLst/>
          </a:prstGeom>
          <a:gradFill flip="none" rotWithShape="1">
            <a:gsLst>
              <a:gs pos="0">
                <a:srgbClr val="ED7D31">
                  <a:lumMod val="5000"/>
                  <a:lumOff val="95000"/>
                </a:srgbClr>
              </a:gs>
              <a:gs pos="74000">
                <a:srgbClr val="ED7D31">
                  <a:lumMod val="45000"/>
                  <a:lumOff val="55000"/>
                </a:srgbClr>
              </a:gs>
              <a:gs pos="83000">
                <a:srgbClr val="ED7D31">
                  <a:lumMod val="45000"/>
                  <a:lumOff val="55000"/>
                </a:srgbClr>
              </a:gs>
              <a:gs pos="100000">
                <a:srgbClr val="ED7D31">
                  <a:lumMod val="30000"/>
                  <a:lumOff val="7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>
            <a:glow rad="63500">
              <a:srgbClr val="A5A5A5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 smtClean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7154" y="1700808"/>
            <a:ext cx="3563175" cy="2558835"/>
            <a:chOff x="507154" y="1046540"/>
            <a:chExt cx="4474243" cy="3213103"/>
          </a:xfrm>
        </p:grpSpPr>
        <p:sp>
          <p:nvSpPr>
            <p:cNvPr id="24" name="橢圓 1">
              <a:extLst>
                <a:ext uri="{FF2B5EF4-FFF2-40B4-BE49-F238E27FC236}">
                  <a16:creationId xmlns:a16="http://schemas.microsoft.com/office/drawing/2014/main" id="{13449494-E094-8F31-0ACF-F1F5BFB42A69}"/>
                </a:ext>
              </a:extLst>
            </p:cNvPr>
            <p:cNvSpPr/>
            <p:nvPr/>
          </p:nvSpPr>
          <p:spPr>
            <a:xfrm>
              <a:off x="2278314" y="1046540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  <a:cs typeface="+mn-cs"/>
                </a:rPr>
                <a:t>73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5" name="橢圓 2">
              <a:extLst>
                <a:ext uri="{FF2B5EF4-FFF2-40B4-BE49-F238E27FC236}">
                  <a16:creationId xmlns:a16="http://schemas.microsoft.com/office/drawing/2014/main" id="{4675D0B7-9175-441A-9796-D5C096E506C5}"/>
                </a:ext>
              </a:extLst>
            </p:cNvPr>
            <p:cNvSpPr/>
            <p:nvPr/>
          </p:nvSpPr>
          <p:spPr>
            <a:xfrm>
              <a:off x="1125007" y="2051957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31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6" name="橢圓 9">
              <a:extLst>
                <a:ext uri="{FF2B5EF4-FFF2-40B4-BE49-F238E27FC236}">
                  <a16:creationId xmlns:a16="http://schemas.microsoft.com/office/drawing/2014/main" id="{3848788D-638E-1168-944C-26F74C4886C0}"/>
                </a:ext>
              </a:extLst>
            </p:cNvPr>
            <p:cNvSpPr/>
            <p:nvPr/>
          </p:nvSpPr>
          <p:spPr>
            <a:xfrm>
              <a:off x="1713260" y="3337834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7" name="橢圓 10">
              <a:extLst>
                <a:ext uri="{FF2B5EF4-FFF2-40B4-BE49-F238E27FC236}">
                  <a16:creationId xmlns:a16="http://schemas.microsoft.com/office/drawing/2014/main" id="{8AC86E44-2DE4-35FF-26F6-89BA9AE72F17}"/>
                </a:ext>
              </a:extLst>
            </p:cNvPr>
            <p:cNvSpPr/>
            <p:nvPr/>
          </p:nvSpPr>
          <p:spPr>
            <a:xfrm>
              <a:off x="507154" y="3334657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8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28" name="直線接點 11">
              <a:extLst>
                <a:ext uri="{FF2B5EF4-FFF2-40B4-BE49-F238E27FC236}">
                  <a16:creationId xmlns:a16="http://schemas.microsoft.com/office/drawing/2014/main" id="{1645B725-615B-CF44-C166-E71F12E07E76}"/>
                </a:ext>
              </a:extLst>
            </p:cNvPr>
            <p:cNvCxnSpPr>
              <a:cxnSpLocks/>
              <a:stCxn id="25" idx="7"/>
              <a:endCxn id="24" idx="3"/>
            </p:cNvCxnSpPr>
            <p:nvPr/>
          </p:nvCxnSpPr>
          <p:spPr>
            <a:xfrm flipV="1">
              <a:off x="1905496" y="1827029"/>
              <a:ext cx="506729" cy="358839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29" name="直線接點 12">
              <a:extLst>
                <a:ext uri="{FF2B5EF4-FFF2-40B4-BE49-F238E27FC236}">
                  <a16:creationId xmlns:a16="http://schemas.microsoft.com/office/drawing/2014/main" id="{E0A78334-784E-1E32-4B86-51D8437FB2DF}"/>
                </a:ext>
              </a:extLst>
            </p:cNvPr>
            <p:cNvCxnSpPr>
              <a:cxnSpLocks/>
              <a:stCxn id="24" idx="5"/>
              <a:endCxn id="32" idx="1"/>
            </p:cNvCxnSpPr>
            <p:nvPr/>
          </p:nvCxnSpPr>
          <p:spPr>
            <a:xfrm>
              <a:off x="3058803" y="1827029"/>
              <a:ext cx="483257" cy="36624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0" name="直線接點 13">
              <a:extLst>
                <a:ext uri="{FF2B5EF4-FFF2-40B4-BE49-F238E27FC236}">
                  <a16:creationId xmlns:a16="http://schemas.microsoft.com/office/drawing/2014/main" id="{6FDB5DDF-B18A-28B1-F6BD-88ED3CA05597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 flipV="1">
              <a:off x="964354" y="2832446"/>
              <a:ext cx="294564" cy="502211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" name="直線接點 14">
              <a:extLst>
                <a:ext uri="{FF2B5EF4-FFF2-40B4-BE49-F238E27FC236}">
                  <a16:creationId xmlns:a16="http://schemas.microsoft.com/office/drawing/2014/main" id="{FADEA790-FBFF-6461-6FEC-01A0EB902490}"/>
                </a:ext>
              </a:extLst>
            </p:cNvPr>
            <p:cNvCxnSpPr>
              <a:cxnSpLocks/>
              <a:stCxn id="25" idx="5"/>
              <a:endCxn id="26" idx="0"/>
            </p:cNvCxnSpPr>
            <p:nvPr/>
          </p:nvCxnSpPr>
          <p:spPr>
            <a:xfrm>
              <a:off x="1905496" y="2832446"/>
              <a:ext cx="264964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32" name="橢圓 15">
              <a:extLst>
                <a:ext uri="{FF2B5EF4-FFF2-40B4-BE49-F238E27FC236}">
                  <a16:creationId xmlns:a16="http://schemas.microsoft.com/office/drawing/2014/main" id="{82C5A4B5-F60B-80DC-E17E-F4DDD0689C14}"/>
                </a:ext>
              </a:extLst>
            </p:cNvPr>
            <p:cNvSpPr/>
            <p:nvPr/>
          </p:nvSpPr>
          <p:spPr>
            <a:xfrm>
              <a:off x="3408149" y="2059366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65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3" name="橢圓 16">
              <a:extLst>
                <a:ext uri="{FF2B5EF4-FFF2-40B4-BE49-F238E27FC236}">
                  <a16:creationId xmlns:a16="http://schemas.microsoft.com/office/drawing/2014/main" id="{7538BB07-5076-9048-0A69-4235F4EE6DCD}"/>
                </a:ext>
              </a:extLst>
            </p:cNvPr>
            <p:cNvSpPr/>
            <p:nvPr/>
          </p:nvSpPr>
          <p:spPr>
            <a:xfrm>
              <a:off x="4066997" y="3345243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/>
                  <a:cs typeface="+mn-cs"/>
                </a:rPr>
                <a:t>20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4" name="橢圓 17">
              <a:extLst>
                <a:ext uri="{FF2B5EF4-FFF2-40B4-BE49-F238E27FC236}">
                  <a16:creationId xmlns:a16="http://schemas.microsoft.com/office/drawing/2014/main" id="{2EF26590-513C-F864-F0D0-F6D255856FF2}"/>
                </a:ext>
              </a:extLst>
            </p:cNvPr>
            <p:cNvSpPr/>
            <p:nvPr/>
          </p:nvSpPr>
          <p:spPr>
            <a:xfrm>
              <a:off x="2801657" y="3342067"/>
              <a:ext cx="914400" cy="914400"/>
            </a:xfrm>
            <a:prstGeom prst="ellips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48</a:t>
              </a:r>
              <a:endPara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cxnSp>
          <p:nvCxnSpPr>
            <p:cNvPr id="35" name="直線接點 18">
              <a:extLst>
                <a:ext uri="{FF2B5EF4-FFF2-40B4-BE49-F238E27FC236}">
                  <a16:creationId xmlns:a16="http://schemas.microsoft.com/office/drawing/2014/main" id="{2DB1344B-BC06-C693-1CAF-675F2B0DFBE2}"/>
                </a:ext>
              </a:extLst>
            </p:cNvPr>
            <p:cNvCxnSpPr>
              <a:cxnSpLocks/>
              <a:stCxn id="34" idx="0"/>
              <a:endCxn id="32" idx="3"/>
            </p:cNvCxnSpPr>
            <p:nvPr/>
          </p:nvCxnSpPr>
          <p:spPr>
            <a:xfrm flipV="1">
              <a:off x="3258857" y="2839855"/>
              <a:ext cx="283203" cy="502212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6" name="直線接點 19">
              <a:extLst>
                <a:ext uri="{FF2B5EF4-FFF2-40B4-BE49-F238E27FC236}">
                  <a16:creationId xmlns:a16="http://schemas.microsoft.com/office/drawing/2014/main" id="{BD2CD9C8-4C1E-9807-5CAE-898DE83B142F}"/>
                </a:ext>
              </a:extLst>
            </p:cNvPr>
            <p:cNvCxnSpPr>
              <a:cxnSpLocks/>
              <a:stCxn id="32" idx="5"/>
              <a:endCxn id="33" idx="0"/>
            </p:cNvCxnSpPr>
            <p:nvPr/>
          </p:nvCxnSpPr>
          <p:spPr>
            <a:xfrm>
              <a:off x="4188638" y="2839855"/>
              <a:ext cx="335559" cy="505388"/>
            </a:xfrm>
            <a:prstGeom prst="line">
              <a:avLst/>
            </a:prstGeom>
            <a:noFill/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sp>
        <p:nvSpPr>
          <p:cNvPr id="39" name="文字方塊 48">
            <a:extLst>
              <a:ext uri="{FF2B5EF4-FFF2-40B4-BE49-F238E27FC236}">
                <a16:creationId xmlns:a16="http://schemas.microsoft.com/office/drawing/2014/main" id="{38025E6C-6A6C-DBD5-8913-3E98EF3AEC38}"/>
              </a:ext>
            </a:extLst>
          </p:cNvPr>
          <p:cNvSpPr txBox="1"/>
          <p:nvPr/>
        </p:nvSpPr>
        <p:spPr>
          <a:xfrm>
            <a:off x="3062644" y="1173756"/>
            <a:ext cx="323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2800" dirty="0" err="1">
                <a:solidFill>
                  <a:prstClr val="black"/>
                </a:solidFill>
                <a:latin typeface="Calibri" panose="020F0502020204030204"/>
              </a:rPr>
              <a:t>maxHeapify</a:t>
            </a:r>
            <a:r>
              <a:rPr kumimoji="1" lang="en" altLang="zh-TW" sz="2800" dirty="0">
                <a:solidFill>
                  <a:prstClr val="black"/>
                </a:solidFill>
                <a:latin typeface="Calibri" panose="020F0502020204030204"/>
              </a:rPr>
              <a:t>(0, </a:t>
            </a:r>
            <a:r>
              <a:rPr kumimoji="1" lang="en" altLang="zh-TW" sz="28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800" dirty="0">
                <a:solidFill>
                  <a:prstClr val="black"/>
                </a:solidFill>
                <a:latin typeface="Calibri" panose="020F0502020204030204"/>
              </a:rPr>
              <a:t> - 1);</a:t>
            </a:r>
            <a:r>
              <a:rPr kumimoji="1" lang="en-US" altLang="ko-KR" sz="28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  <a:p>
            <a:pPr latinLnBrk="0"/>
            <a:r>
              <a:rPr kumimoji="1" lang="en-US" altLang="zh-TW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</a:t>
            </a:r>
            <a:r>
              <a:rPr kumimoji="1" lang="ko-KR" altLang="en-US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다시 </a:t>
            </a:r>
            <a:r>
              <a:rPr kumimoji="1" lang="ko-KR" altLang="en-US" sz="1600" dirty="0" err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힙</a:t>
            </a:r>
            <a:r>
              <a:rPr kumimoji="1" lang="ko-KR" altLang="en-US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조건을 만족시킴</a:t>
            </a:r>
            <a:endParaRPr kumimoji="1" lang="en" altLang="zh-TW" sz="16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4" name="文字方塊 33">
            <a:extLst>
              <a:ext uri="{FF2B5EF4-FFF2-40B4-BE49-F238E27FC236}">
                <a16:creationId xmlns:a16="http://schemas.microsoft.com/office/drawing/2014/main" id="{33D2FA7B-846C-2DE7-866A-D0B634C1FEB9}"/>
              </a:ext>
            </a:extLst>
          </p:cNvPr>
          <p:cNvSpPr txBox="1"/>
          <p:nvPr/>
        </p:nvSpPr>
        <p:spPr>
          <a:xfrm>
            <a:off x="852563" y="4810067"/>
            <a:ext cx="310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for (int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=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len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 &gt; 0;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--) {</a:t>
            </a:r>
          </a:p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swap(0,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); </a:t>
            </a:r>
            <a:r>
              <a:rPr kumimoji="1" lang="en" altLang="zh-TW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73</a:t>
            </a:r>
            <a:r>
              <a:rPr kumimoji="1" lang="ko-KR" altLang="en-US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랑 </a:t>
            </a:r>
            <a:r>
              <a:rPr kumimoji="1" lang="en-US" altLang="ko-KR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20</a:t>
            </a:r>
            <a:r>
              <a:rPr kumimoji="1" lang="ko-KR" altLang="en-US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위치 교환</a:t>
            </a:r>
            <a:endParaRPr kumimoji="1" lang="en" altLang="zh-TW" sz="20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5" name="文字方塊 34">
            <a:extLst>
              <a:ext uri="{FF2B5EF4-FFF2-40B4-BE49-F238E27FC236}">
                <a16:creationId xmlns:a16="http://schemas.microsoft.com/office/drawing/2014/main" id="{52F7D792-3BAF-2E85-B4A8-6D50F354399D}"/>
              </a:ext>
            </a:extLst>
          </p:cNvPr>
          <p:cNvSpPr txBox="1"/>
          <p:nvPr/>
        </p:nvSpPr>
        <p:spPr>
          <a:xfrm>
            <a:off x="5509865" y="4644717"/>
            <a:ext cx="328808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private void swap(int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, int j) { </a:t>
            </a:r>
          </a:p>
          <a:p>
            <a:pPr latinLnBrk="0"/>
            <a:r>
              <a:rPr kumimoji="1" lang="en" altLang="zh-TW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</a:t>
            </a:r>
            <a:r>
              <a:rPr kumimoji="1" lang="ko-KR" altLang="en-US" sz="1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배열 내의 두 요소의 위치를 교환 </a:t>
            </a:r>
          </a:p>
          <a:p>
            <a:pPr latinLnBrk="0"/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int temp =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];</a:t>
            </a:r>
          </a:p>
          <a:p>
            <a:pPr latinLnBrk="0"/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] = </a:t>
            </a:r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[j];</a:t>
            </a:r>
          </a:p>
          <a:p>
            <a:pPr latinLnBrk="0"/>
            <a:r>
              <a:rPr kumimoji="1" lang="en" altLang="zh-TW" sz="2000" dirty="0" err="1">
                <a:solidFill>
                  <a:prstClr val="black"/>
                </a:solidFill>
                <a:latin typeface="Calibri" panose="020F0502020204030204"/>
              </a:rPr>
              <a:t>arr</a:t>
            </a:r>
            <a:r>
              <a:rPr kumimoji="1" lang="en" altLang="zh-TW" sz="2000" dirty="0">
                <a:solidFill>
                  <a:prstClr val="black"/>
                </a:solidFill>
                <a:latin typeface="Calibri" panose="020F0502020204030204"/>
              </a:rPr>
              <a:t>[j] = temp;</a:t>
            </a:r>
          </a:p>
          <a:p>
            <a:pPr latinLnBrk="0"/>
            <a:endParaRPr kumimoji="1"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橢圓 20">
            <a:extLst>
              <a:ext uri="{FF2B5EF4-FFF2-40B4-BE49-F238E27FC236}">
                <a16:creationId xmlns:a16="http://schemas.microsoft.com/office/drawing/2014/main" id="{AD054790-70E2-CCBB-DE27-58FE1C40BB05}"/>
              </a:ext>
            </a:extLst>
          </p:cNvPr>
          <p:cNvSpPr/>
          <p:nvPr/>
        </p:nvSpPr>
        <p:spPr>
          <a:xfrm>
            <a:off x="6508210" y="1242184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3" name="橢圓 21">
            <a:extLst>
              <a:ext uri="{FF2B5EF4-FFF2-40B4-BE49-F238E27FC236}">
                <a16:creationId xmlns:a16="http://schemas.microsoft.com/office/drawing/2014/main" id="{64B22F65-0849-4599-8C3F-7AFB2BE1396C}"/>
              </a:ext>
            </a:extLst>
          </p:cNvPr>
          <p:cNvSpPr/>
          <p:nvPr/>
        </p:nvSpPr>
        <p:spPr>
          <a:xfrm>
            <a:off x="5354903" y="224760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4" name="橢圓 22">
            <a:extLst>
              <a:ext uri="{FF2B5EF4-FFF2-40B4-BE49-F238E27FC236}">
                <a16:creationId xmlns:a16="http://schemas.microsoft.com/office/drawing/2014/main" id="{1315F3A4-2A8C-C53C-DA5B-72D1541E16B3}"/>
              </a:ext>
            </a:extLst>
          </p:cNvPr>
          <p:cNvSpPr/>
          <p:nvPr/>
        </p:nvSpPr>
        <p:spPr>
          <a:xfrm>
            <a:off x="5943156" y="3533478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5" name="橢圓 23">
            <a:extLst>
              <a:ext uri="{FF2B5EF4-FFF2-40B4-BE49-F238E27FC236}">
                <a16:creationId xmlns:a16="http://schemas.microsoft.com/office/drawing/2014/main" id="{C85C60FC-0331-12DB-8781-BC18685852B5}"/>
              </a:ext>
            </a:extLst>
          </p:cNvPr>
          <p:cNvSpPr/>
          <p:nvPr/>
        </p:nvSpPr>
        <p:spPr>
          <a:xfrm>
            <a:off x="4737050" y="353030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26" name="直線接點 24">
            <a:extLst>
              <a:ext uri="{FF2B5EF4-FFF2-40B4-BE49-F238E27FC236}">
                <a16:creationId xmlns:a16="http://schemas.microsoft.com/office/drawing/2014/main" id="{A9A53BC7-9BFD-E7BA-F514-264556F90CDF}"/>
              </a:ext>
            </a:extLst>
          </p:cNvPr>
          <p:cNvCxnSpPr>
            <a:cxnSpLocks/>
            <a:stCxn id="123" idx="7"/>
            <a:endCxn id="122" idx="3"/>
          </p:cNvCxnSpPr>
          <p:nvPr/>
        </p:nvCxnSpPr>
        <p:spPr>
          <a:xfrm flipV="1">
            <a:off x="5958734" y="1846015"/>
            <a:ext cx="653077" cy="505187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7" name="直線接點 25">
            <a:extLst>
              <a:ext uri="{FF2B5EF4-FFF2-40B4-BE49-F238E27FC236}">
                <a16:creationId xmlns:a16="http://schemas.microsoft.com/office/drawing/2014/main" id="{FA232F1A-E0A2-F339-64B1-82639C3BB94B}"/>
              </a:ext>
            </a:extLst>
          </p:cNvPr>
          <p:cNvCxnSpPr>
            <a:cxnSpLocks/>
            <a:stCxn id="122" idx="5"/>
            <a:endCxn id="130" idx="1"/>
          </p:cNvCxnSpPr>
          <p:nvPr/>
        </p:nvCxnSpPr>
        <p:spPr>
          <a:xfrm>
            <a:off x="7112041" y="1846015"/>
            <a:ext cx="629605" cy="51259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8" name="直線接點 26">
            <a:extLst>
              <a:ext uri="{FF2B5EF4-FFF2-40B4-BE49-F238E27FC236}">
                <a16:creationId xmlns:a16="http://schemas.microsoft.com/office/drawing/2014/main" id="{5F105830-18CA-152C-6561-6D60CDECBD1A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5090766" y="2851432"/>
            <a:ext cx="367738" cy="67886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9" name="直線接點 27">
            <a:extLst>
              <a:ext uri="{FF2B5EF4-FFF2-40B4-BE49-F238E27FC236}">
                <a16:creationId xmlns:a16="http://schemas.microsoft.com/office/drawing/2014/main" id="{04E5C00F-85BD-9815-0492-D0E54D0B2EFA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958734" y="2851432"/>
            <a:ext cx="338138" cy="68204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0" name="橢圓 28">
            <a:extLst>
              <a:ext uri="{FF2B5EF4-FFF2-40B4-BE49-F238E27FC236}">
                <a16:creationId xmlns:a16="http://schemas.microsoft.com/office/drawing/2014/main" id="{FC15726F-F369-77D7-AF47-8016B98A8DCC}"/>
              </a:ext>
            </a:extLst>
          </p:cNvPr>
          <p:cNvSpPr/>
          <p:nvPr/>
        </p:nvSpPr>
        <p:spPr>
          <a:xfrm>
            <a:off x="7638045" y="2255010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1" name="橢圓 29">
            <a:extLst>
              <a:ext uri="{FF2B5EF4-FFF2-40B4-BE49-F238E27FC236}">
                <a16:creationId xmlns:a16="http://schemas.microsoft.com/office/drawing/2014/main" id="{3B242D84-9C0F-3FEE-B69D-0C4872011AAE}"/>
              </a:ext>
            </a:extLst>
          </p:cNvPr>
          <p:cNvSpPr/>
          <p:nvPr/>
        </p:nvSpPr>
        <p:spPr>
          <a:xfrm>
            <a:off x="8296893" y="3540887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2" name="橢圓 30">
            <a:extLst>
              <a:ext uri="{FF2B5EF4-FFF2-40B4-BE49-F238E27FC236}">
                <a16:creationId xmlns:a16="http://schemas.microsoft.com/office/drawing/2014/main" id="{F064F61C-0653-9940-425F-0B6DD189DB60}"/>
              </a:ext>
            </a:extLst>
          </p:cNvPr>
          <p:cNvSpPr/>
          <p:nvPr/>
        </p:nvSpPr>
        <p:spPr>
          <a:xfrm>
            <a:off x="7031553" y="353771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33" name="直線接點 31">
            <a:extLst>
              <a:ext uri="{FF2B5EF4-FFF2-40B4-BE49-F238E27FC236}">
                <a16:creationId xmlns:a16="http://schemas.microsoft.com/office/drawing/2014/main" id="{7120A9D9-B892-C13B-9E6F-FC07CB4F300A}"/>
              </a:ext>
            </a:extLst>
          </p:cNvPr>
          <p:cNvCxnSpPr>
            <a:cxnSpLocks/>
            <a:stCxn id="132" idx="0"/>
            <a:endCxn id="130" idx="3"/>
          </p:cNvCxnSpPr>
          <p:nvPr/>
        </p:nvCxnSpPr>
        <p:spPr>
          <a:xfrm flipV="1">
            <a:off x="7385269" y="2858841"/>
            <a:ext cx="356377" cy="67887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4" name="直線接點 32">
            <a:extLst>
              <a:ext uri="{FF2B5EF4-FFF2-40B4-BE49-F238E27FC236}">
                <a16:creationId xmlns:a16="http://schemas.microsoft.com/office/drawing/2014/main" id="{C7C72822-70E1-990B-0E6B-E595FD3BEB1D}"/>
              </a:ext>
            </a:extLst>
          </p:cNvPr>
          <p:cNvCxnSpPr>
            <a:cxnSpLocks/>
            <a:stCxn id="130" idx="5"/>
            <a:endCxn id="131" idx="0"/>
          </p:cNvCxnSpPr>
          <p:nvPr/>
        </p:nvCxnSpPr>
        <p:spPr>
          <a:xfrm>
            <a:off x="8241876" y="2858841"/>
            <a:ext cx="408733" cy="68204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5" name="橢圓 35">
            <a:extLst>
              <a:ext uri="{FF2B5EF4-FFF2-40B4-BE49-F238E27FC236}">
                <a16:creationId xmlns:a16="http://schemas.microsoft.com/office/drawing/2014/main" id="{354E4EC4-A19F-1069-7BED-5FC5CE58764D}"/>
              </a:ext>
            </a:extLst>
          </p:cNvPr>
          <p:cNvSpPr/>
          <p:nvPr/>
        </p:nvSpPr>
        <p:spPr>
          <a:xfrm>
            <a:off x="6500690" y="1242184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6" name="橢圓 36">
            <a:extLst>
              <a:ext uri="{FF2B5EF4-FFF2-40B4-BE49-F238E27FC236}">
                <a16:creationId xmlns:a16="http://schemas.microsoft.com/office/drawing/2014/main" id="{CAA3E3BC-6B42-8055-96A5-7886DF7F0D8D}"/>
              </a:ext>
            </a:extLst>
          </p:cNvPr>
          <p:cNvSpPr/>
          <p:nvPr/>
        </p:nvSpPr>
        <p:spPr>
          <a:xfrm>
            <a:off x="5347383" y="224760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7" name="橢圓 37">
            <a:extLst>
              <a:ext uri="{FF2B5EF4-FFF2-40B4-BE49-F238E27FC236}">
                <a16:creationId xmlns:a16="http://schemas.microsoft.com/office/drawing/2014/main" id="{78E04ADA-58C1-7D76-9710-08955894D262}"/>
              </a:ext>
            </a:extLst>
          </p:cNvPr>
          <p:cNvSpPr/>
          <p:nvPr/>
        </p:nvSpPr>
        <p:spPr>
          <a:xfrm>
            <a:off x="5935636" y="3533478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8" name="橢圓 38">
            <a:extLst>
              <a:ext uri="{FF2B5EF4-FFF2-40B4-BE49-F238E27FC236}">
                <a16:creationId xmlns:a16="http://schemas.microsoft.com/office/drawing/2014/main" id="{4FD184EA-66C3-F6A8-D1DF-AF3624985C8C}"/>
              </a:ext>
            </a:extLst>
          </p:cNvPr>
          <p:cNvSpPr/>
          <p:nvPr/>
        </p:nvSpPr>
        <p:spPr>
          <a:xfrm>
            <a:off x="4729530" y="353030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39" name="直線接點 39">
            <a:extLst>
              <a:ext uri="{FF2B5EF4-FFF2-40B4-BE49-F238E27FC236}">
                <a16:creationId xmlns:a16="http://schemas.microsoft.com/office/drawing/2014/main" id="{77465241-6596-3D1D-43E4-DAD1E7639CD3}"/>
              </a:ext>
            </a:extLst>
          </p:cNvPr>
          <p:cNvCxnSpPr>
            <a:cxnSpLocks/>
            <a:stCxn id="136" idx="7"/>
            <a:endCxn id="135" idx="3"/>
          </p:cNvCxnSpPr>
          <p:nvPr/>
        </p:nvCxnSpPr>
        <p:spPr>
          <a:xfrm flipV="1">
            <a:off x="5951214" y="1846015"/>
            <a:ext cx="653077" cy="505187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0" name="直線接點 40">
            <a:extLst>
              <a:ext uri="{FF2B5EF4-FFF2-40B4-BE49-F238E27FC236}">
                <a16:creationId xmlns:a16="http://schemas.microsoft.com/office/drawing/2014/main" id="{4CAA7767-73AC-9343-34C3-F9634E7D2596}"/>
              </a:ext>
            </a:extLst>
          </p:cNvPr>
          <p:cNvCxnSpPr>
            <a:cxnSpLocks/>
            <a:stCxn id="135" idx="5"/>
            <a:endCxn id="143" idx="1"/>
          </p:cNvCxnSpPr>
          <p:nvPr/>
        </p:nvCxnSpPr>
        <p:spPr>
          <a:xfrm>
            <a:off x="7104521" y="1846015"/>
            <a:ext cx="629605" cy="51259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1" name="直線接點 41">
            <a:extLst>
              <a:ext uri="{FF2B5EF4-FFF2-40B4-BE49-F238E27FC236}">
                <a16:creationId xmlns:a16="http://schemas.microsoft.com/office/drawing/2014/main" id="{CBCA4619-ACBF-EB9E-8F06-1C463E4D49D4}"/>
              </a:ext>
            </a:extLst>
          </p:cNvPr>
          <p:cNvCxnSpPr>
            <a:cxnSpLocks/>
            <a:stCxn id="138" idx="0"/>
            <a:endCxn id="136" idx="3"/>
          </p:cNvCxnSpPr>
          <p:nvPr/>
        </p:nvCxnSpPr>
        <p:spPr>
          <a:xfrm flipV="1">
            <a:off x="5083246" y="2851432"/>
            <a:ext cx="367738" cy="67886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2" name="直線接點 42">
            <a:extLst>
              <a:ext uri="{FF2B5EF4-FFF2-40B4-BE49-F238E27FC236}">
                <a16:creationId xmlns:a16="http://schemas.microsoft.com/office/drawing/2014/main" id="{FE5A5085-E5CA-8EB5-7BF6-FFD64834C73F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5951214" y="2851432"/>
            <a:ext cx="338138" cy="68204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43" name="橢圓 43">
            <a:extLst>
              <a:ext uri="{FF2B5EF4-FFF2-40B4-BE49-F238E27FC236}">
                <a16:creationId xmlns:a16="http://schemas.microsoft.com/office/drawing/2014/main" id="{82C9F400-66BD-E904-3480-95BD2B1B6D4E}"/>
              </a:ext>
            </a:extLst>
          </p:cNvPr>
          <p:cNvSpPr/>
          <p:nvPr/>
        </p:nvSpPr>
        <p:spPr>
          <a:xfrm>
            <a:off x="7630525" y="2255010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4" name="橢圓 44">
            <a:extLst>
              <a:ext uri="{FF2B5EF4-FFF2-40B4-BE49-F238E27FC236}">
                <a16:creationId xmlns:a16="http://schemas.microsoft.com/office/drawing/2014/main" id="{D2641184-21E0-F802-15A5-0D17CB7A391C}"/>
              </a:ext>
            </a:extLst>
          </p:cNvPr>
          <p:cNvSpPr/>
          <p:nvPr/>
        </p:nvSpPr>
        <p:spPr>
          <a:xfrm>
            <a:off x="8289373" y="3540887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5" name="橢圓 45">
            <a:extLst>
              <a:ext uri="{FF2B5EF4-FFF2-40B4-BE49-F238E27FC236}">
                <a16:creationId xmlns:a16="http://schemas.microsoft.com/office/drawing/2014/main" id="{705EF512-6985-8F30-4433-36E438863F5E}"/>
              </a:ext>
            </a:extLst>
          </p:cNvPr>
          <p:cNvSpPr/>
          <p:nvPr/>
        </p:nvSpPr>
        <p:spPr>
          <a:xfrm>
            <a:off x="7024033" y="3537711"/>
            <a:ext cx="707432" cy="707432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46" name="直線接點 46">
            <a:extLst>
              <a:ext uri="{FF2B5EF4-FFF2-40B4-BE49-F238E27FC236}">
                <a16:creationId xmlns:a16="http://schemas.microsoft.com/office/drawing/2014/main" id="{2BEA4D68-B679-38AC-8745-98138059F675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flipV="1">
            <a:off x="7377749" y="2858841"/>
            <a:ext cx="356377" cy="67887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7" name="直線接點 47">
            <a:extLst>
              <a:ext uri="{FF2B5EF4-FFF2-40B4-BE49-F238E27FC236}">
                <a16:creationId xmlns:a16="http://schemas.microsoft.com/office/drawing/2014/main" id="{777E6F8A-561E-A2E7-2659-09730FE5FDA6}"/>
              </a:ext>
            </a:extLst>
          </p:cNvPr>
          <p:cNvCxnSpPr>
            <a:cxnSpLocks/>
            <a:stCxn id="143" idx="5"/>
            <a:endCxn id="144" idx="0"/>
          </p:cNvCxnSpPr>
          <p:nvPr/>
        </p:nvCxnSpPr>
        <p:spPr>
          <a:xfrm>
            <a:off x="8234356" y="2858841"/>
            <a:ext cx="408733" cy="68204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894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橢圓 16">
            <a:extLst>
              <a:ext uri="{FF2B5EF4-FFF2-40B4-BE49-F238E27FC236}">
                <a16:creationId xmlns:a16="http://schemas.microsoft.com/office/drawing/2014/main" id="{BE7075A4-6387-5952-9984-6AA241B7889F}"/>
              </a:ext>
            </a:extLst>
          </p:cNvPr>
          <p:cNvSpPr/>
          <p:nvPr/>
        </p:nvSpPr>
        <p:spPr>
          <a:xfrm>
            <a:off x="4147636" y="1749262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6" name="橢圓 17">
            <a:extLst>
              <a:ext uri="{FF2B5EF4-FFF2-40B4-BE49-F238E27FC236}">
                <a16:creationId xmlns:a16="http://schemas.microsoft.com/office/drawing/2014/main" id="{39BC25C6-F855-D296-056E-823C5AFF16A5}"/>
              </a:ext>
            </a:extLst>
          </p:cNvPr>
          <p:cNvSpPr/>
          <p:nvPr/>
        </p:nvSpPr>
        <p:spPr>
          <a:xfrm>
            <a:off x="2994329" y="2754679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7" name="橢圓 18">
            <a:extLst>
              <a:ext uri="{FF2B5EF4-FFF2-40B4-BE49-F238E27FC236}">
                <a16:creationId xmlns:a16="http://schemas.microsoft.com/office/drawing/2014/main" id="{564F323D-8C90-1176-D3E2-1E4FC6C44148}"/>
              </a:ext>
            </a:extLst>
          </p:cNvPr>
          <p:cNvSpPr/>
          <p:nvPr/>
        </p:nvSpPr>
        <p:spPr>
          <a:xfrm>
            <a:off x="3582582" y="4040556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8" name="橢圓 19">
            <a:extLst>
              <a:ext uri="{FF2B5EF4-FFF2-40B4-BE49-F238E27FC236}">
                <a16:creationId xmlns:a16="http://schemas.microsoft.com/office/drawing/2014/main" id="{84F616C5-3CF6-45B5-9E9D-536F2B6793B4}"/>
              </a:ext>
            </a:extLst>
          </p:cNvPr>
          <p:cNvSpPr/>
          <p:nvPr/>
        </p:nvSpPr>
        <p:spPr>
          <a:xfrm>
            <a:off x="2376476" y="4037379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79" name="直線接點 20">
            <a:extLst>
              <a:ext uri="{FF2B5EF4-FFF2-40B4-BE49-F238E27FC236}">
                <a16:creationId xmlns:a16="http://schemas.microsoft.com/office/drawing/2014/main" id="{C9440814-727D-73C7-23D7-F4272F990BF6}"/>
              </a:ext>
            </a:extLst>
          </p:cNvPr>
          <p:cNvCxnSpPr>
            <a:cxnSpLocks/>
            <a:stCxn id="76" idx="7"/>
            <a:endCxn id="75" idx="3"/>
          </p:cNvCxnSpPr>
          <p:nvPr/>
        </p:nvCxnSpPr>
        <p:spPr>
          <a:xfrm flipV="1">
            <a:off x="3774818" y="2529751"/>
            <a:ext cx="506729" cy="3588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0" name="直線接點 21">
            <a:extLst>
              <a:ext uri="{FF2B5EF4-FFF2-40B4-BE49-F238E27FC236}">
                <a16:creationId xmlns:a16="http://schemas.microsoft.com/office/drawing/2014/main" id="{A281107A-2D4D-17BE-BEEC-EEDAAE6418A1}"/>
              </a:ext>
            </a:extLst>
          </p:cNvPr>
          <p:cNvCxnSpPr>
            <a:cxnSpLocks/>
            <a:stCxn id="75" idx="5"/>
            <a:endCxn id="83" idx="1"/>
          </p:cNvCxnSpPr>
          <p:nvPr/>
        </p:nvCxnSpPr>
        <p:spPr>
          <a:xfrm>
            <a:off x="4928125" y="2529751"/>
            <a:ext cx="483257" cy="36624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1" name="直線接點 22">
            <a:extLst>
              <a:ext uri="{FF2B5EF4-FFF2-40B4-BE49-F238E27FC236}">
                <a16:creationId xmlns:a16="http://schemas.microsoft.com/office/drawing/2014/main" id="{DBFCBABA-BEFC-0032-9629-F2B9FB22E099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2833676" y="3535168"/>
            <a:ext cx="294564" cy="50221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2" name="直線接點 23">
            <a:extLst>
              <a:ext uri="{FF2B5EF4-FFF2-40B4-BE49-F238E27FC236}">
                <a16:creationId xmlns:a16="http://schemas.microsoft.com/office/drawing/2014/main" id="{C53A60D2-E7F9-566B-20AE-3C6CC265C912}"/>
              </a:ext>
            </a:extLst>
          </p:cNvPr>
          <p:cNvCxnSpPr>
            <a:cxnSpLocks/>
            <a:stCxn id="76" idx="5"/>
            <a:endCxn id="77" idx="0"/>
          </p:cNvCxnSpPr>
          <p:nvPr/>
        </p:nvCxnSpPr>
        <p:spPr>
          <a:xfrm>
            <a:off x="3774818" y="3535168"/>
            <a:ext cx="264964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3" name="橢圓 24">
            <a:extLst>
              <a:ext uri="{FF2B5EF4-FFF2-40B4-BE49-F238E27FC236}">
                <a16:creationId xmlns:a16="http://schemas.microsoft.com/office/drawing/2014/main" id="{E3BDAE31-9275-983E-52CB-7D0D612458DC}"/>
              </a:ext>
            </a:extLst>
          </p:cNvPr>
          <p:cNvSpPr/>
          <p:nvPr/>
        </p:nvSpPr>
        <p:spPr>
          <a:xfrm>
            <a:off x="5277471" y="2762088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4" name="橢圓 25">
            <a:extLst>
              <a:ext uri="{FF2B5EF4-FFF2-40B4-BE49-F238E27FC236}">
                <a16:creationId xmlns:a16="http://schemas.microsoft.com/office/drawing/2014/main" id="{77C0D690-33E4-EE44-9406-86B7D58734BC}"/>
              </a:ext>
            </a:extLst>
          </p:cNvPr>
          <p:cNvSpPr/>
          <p:nvPr/>
        </p:nvSpPr>
        <p:spPr>
          <a:xfrm>
            <a:off x="5936319" y="4047965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5" name="橢圓 26">
            <a:extLst>
              <a:ext uri="{FF2B5EF4-FFF2-40B4-BE49-F238E27FC236}">
                <a16:creationId xmlns:a16="http://schemas.microsoft.com/office/drawing/2014/main" id="{12AFE4A9-442C-8AA7-A8E1-C813D1ED82DE}"/>
              </a:ext>
            </a:extLst>
          </p:cNvPr>
          <p:cNvSpPr/>
          <p:nvPr/>
        </p:nvSpPr>
        <p:spPr>
          <a:xfrm>
            <a:off x="4670979" y="4044789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86" name="直線接點 27">
            <a:extLst>
              <a:ext uri="{FF2B5EF4-FFF2-40B4-BE49-F238E27FC236}">
                <a16:creationId xmlns:a16="http://schemas.microsoft.com/office/drawing/2014/main" id="{349F312A-D303-4032-0AA1-87B6A99AA113}"/>
              </a:ext>
            </a:extLst>
          </p:cNvPr>
          <p:cNvCxnSpPr>
            <a:cxnSpLocks/>
            <a:stCxn id="85" idx="0"/>
            <a:endCxn id="83" idx="3"/>
          </p:cNvCxnSpPr>
          <p:nvPr/>
        </p:nvCxnSpPr>
        <p:spPr>
          <a:xfrm flipV="1">
            <a:off x="5128179" y="3542577"/>
            <a:ext cx="283203" cy="50221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7" name="直線接點 28">
            <a:extLst>
              <a:ext uri="{FF2B5EF4-FFF2-40B4-BE49-F238E27FC236}">
                <a16:creationId xmlns:a16="http://schemas.microsoft.com/office/drawing/2014/main" id="{4DF37DE7-771B-EE58-8544-450AE5217BAB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6057960" y="3542577"/>
            <a:ext cx="335559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8" name="橢圓 30">
            <a:extLst>
              <a:ext uri="{FF2B5EF4-FFF2-40B4-BE49-F238E27FC236}">
                <a16:creationId xmlns:a16="http://schemas.microsoft.com/office/drawing/2014/main" id="{5F2ADD42-7078-B37D-769A-B200682ED42B}"/>
              </a:ext>
            </a:extLst>
          </p:cNvPr>
          <p:cNvSpPr/>
          <p:nvPr/>
        </p:nvSpPr>
        <p:spPr>
          <a:xfrm>
            <a:off x="4147636" y="1747674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9" name="橢圓 31">
            <a:extLst>
              <a:ext uri="{FF2B5EF4-FFF2-40B4-BE49-F238E27FC236}">
                <a16:creationId xmlns:a16="http://schemas.microsoft.com/office/drawing/2014/main" id="{DC294BE7-5FED-3A68-FDC6-B4E6EEBA5747}"/>
              </a:ext>
            </a:extLst>
          </p:cNvPr>
          <p:cNvSpPr/>
          <p:nvPr/>
        </p:nvSpPr>
        <p:spPr>
          <a:xfrm>
            <a:off x="2994329" y="27530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0" name="橢圓 32">
            <a:extLst>
              <a:ext uri="{FF2B5EF4-FFF2-40B4-BE49-F238E27FC236}">
                <a16:creationId xmlns:a16="http://schemas.microsoft.com/office/drawing/2014/main" id="{8DF6FF05-3F51-36A8-2B1A-7EEE0C11F5B2}"/>
              </a:ext>
            </a:extLst>
          </p:cNvPr>
          <p:cNvSpPr/>
          <p:nvPr/>
        </p:nvSpPr>
        <p:spPr>
          <a:xfrm>
            <a:off x="3582582" y="4038968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1" name="橢圓 33">
            <a:extLst>
              <a:ext uri="{FF2B5EF4-FFF2-40B4-BE49-F238E27FC236}">
                <a16:creationId xmlns:a16="http://schemas.microsoft.com/office/drawing/2014/main" id="{D5053E9F-E537-09AE-BDFF-D49238F29142}"/>
              </a:ext>
            </a:extLst>
          </p:cNvPr>
          <p:cNvSpPr/>
          <p:nvPr/>
        </p:nvSpPr>
        <p:spPr>
          <a:xfrm>
            <a:off x="2376476" y="40357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2" name="直線接點 34">
            <a:extLst>
              <a:ext uri="{FF2B5EF4-FFF2-40B4-BE49-F238E27FC236}">
                <a16:creationId xmlns:a16="http://schemas.microsoft.com/office/drawing/2014/main" id="{4EC54197-D67D-7D48-7254-DF0920C08EB8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774818" y="2528163"/>
            <a:ext cx="506729" cy="3588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3" name="直線接點 35">
            <a:extLst>
              <a:ext uri="{FF2B5EF4-FFF2-40B4-BE49-F238E27FC236}">
                <a16:creationId xmlns:a16="http://schemas.microsoft.com/office/drawing/2014/main" id="{651CC35F-0CF0-4E59-F5A9-7A4138E1B12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4928125" y="2528163"/>
            <a:ext cx="483257" cy="36624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4" name="直線接點 36">
            <a:extLst>
              <a:ext uri="{FF2B5EF4-FFF2-40B4-BE49-F238E27FC236}">
                <a16:creationId xmlns:a16="http://schemas.microsoft.com/office/drawing/2014/main" id="{9F0D7AB4-7D4A-CE98-3BE8-8A8DB3BD1C9D}"/>
              </a:ext>
            </a:extLst>
          </p:cNvPr>
          <p:cNvCxnSpPr>
            <a:cxnSpLocks/>
            <a:stCxn id="91" idx="0"/>
            <a:endCxn id="89" idx="3"/>
          </p:cNvCxnSpPr>
          <p:nvPr/>
        </p:nvCxnSpPr>
        <p:spPr>
          <a:xfrm flipV="1">
            <a:off x="2833676" y="3533580"/>
            <a:ext cx="294564" cy="50221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5" name="直線接點 37">
            <a:extLst>
              <a:ext uri="{FF2B5EF4-FFF2-40B4-BE49-F238E27FC236}">
                <a16:creationId xmlns:a16="http://schemas.microsoft.com/office/drawing/2014/main" id="{3650A466-98E3-4DC8-3418-E42D25CDE6DE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3774818" y="3533580"/>
            <a:ext cx="264964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6" name="橢圓 38">
            <a:extLst>
              <a:ext uri="{FF2B5EF4-FFF2-40B4-BE49-F238E27FC236}">
                <a16:creationId xmlns:a16="http://schemas.microsoft.com/office/drawing/2014/main" id="{E2810E4C-56DF-F04A-C772-9ECF16DEF01B}"/>
              </a:ext>
            </a:extLst>
          </p:cNvPr>
          <p:cNvSpPr/>
          <p:nvPr/>
        </p:nvSpPr>
        <p:spPr>
          <a:xfrm>
            <a:off x="5277471" y="2760500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7" name="橢圓 39">
            <a:extLst>
              <a:ext uri="{FF2B5EF4-FFF2-40B4-BE49-F238E27FC236}">
                <a16:creationId xmlns:a16="http://schemas.microsoft.com/office/drawing/2014/main" id="{2FCFFD96-6762-4D56-45D6-46F2AACE1894}"/>
              </a:ext>
            </a:extLst>
          </p:cNvPr>
          <p:cNvSpPr/>
          <p:nvPr/>
        </p:nvSpPr>
        <p:spPr>
          <a:xfrm>
            <a:off x="5936319" y="4046377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98" name="橢圓 40">
            <a:extLst>
              <a:ext uri="{FF2B5EF4-FFF2-40B4-BE49-F238E27FC236}">
                <a16:creationId xmlns:a16="http://schemas.microsoft.com/office/drawing/2014/main" id="{CB7AA8A7-6F6A-C41F-5296-27430EECF376}"/>
              </a:ext>
            </a:extLst>
          </p:cNvPr>
          <p:cNvSpPr/>
          <p:nvPr/>
        </p:nvSpPr>
        <p:spPr>
          <a:xfrm>
            <a:off x="4670979" y="404320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9" name="直線接點 41">
            <a:extLst>
              <a:ext uri="{FF2B5EF4-FFF2-40B4-BE49-F238E27FC236}">
                <a16:creationId xmlns:a16="http://schemas.microsoft.com/office/drawing/2014/main" id="{726769FC-DA9F-0ED4-9B17-A7887114D9A2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5128179" y="3540989"/>
            <a:ext cx="283203" cy="50221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0" name="直線接點 42">
            <a:extLst>
              <a:ext uri="{FF2B5EF4-FFF2-40B4-BE49-F238E27FC236}">
                <a16:creationId xmlns:a16="http://schemas.microsoft.com/office/drawing/2014/main" id="{E386C721-5947-BBA4-5175-76F8BC1B9327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6057960" y="3540989"/>
            <a:ext cx="335559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1" name="橢圓 81">
            <a:extLst>
              <a:ext uri="{FF2B5EF4-FFF2-40B4-BE49-F238E27FC236}">
                <a16:creationId xmlns:a16="http://schemas.microsoft.com/office/drawing/2014/main" id="{027D3B9F-FA5A-B81D-A87F-004FAE31390E}"/>
              </a:ext>
            </a:extLst>
          </p:cNvPr>
          <p:cNvSpPr/>
          <p:nvPr/>
        </p:nvSpPr>
        <p:spPr>
          <a:xfrm>
            <a:off x="4147636" y="1747674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02" name="橢圓 82">
            <a:extLst>
              <a:ext uri="{FF2B5EF4-FFF2-40B4-BE49-F238E27FC236}">
                <a16:creationId xmlns:a16="http://schemas.microsoft.com/office/drawing/2014/main" id="{9C63EA8B-569E-831F-79F4-DF7649D6566C}"/>
              </a:ext>
            </a:extLst>
          </p:cNvPr>
          <p:cNvSpPr/>
          <p:nvPr/>
        </p:nvSpPr>
        <p:spPr>
          <a:xfrm>
            <a:off x="2994329" y="27530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03" name="橢圓 83">
            <a:extLst>
              <a:ext uri="{FF2B5EF4-FFF2-40B4-BE49-F238E27FC236}">
                <a16:creationId xmlns:a16="http://schemas.microsoft.com/office/drawing/2014/main" id="{0D108402-3939-53BF-BA7C-9E2EF87CC9FB}"/>
              </a:ext>
            </a:extLst>
          </p:cNvPr>
          <p:cNvSpPr/>
          <p:nvPr/>
        </p:nvSpPr>
        <p:spPr>
          <a:xfrm>
            <a:off x="3582582" y="4038968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04" name="橢圓 84">
            <a:extLst>
              <a:ext uri="{FF2B5EF4-FFF2-40B4-BE49-F238E27FC236}">
                <a16:creationId xmlns:a16="http://schemas.microsoft.com/office/drawing/2014/main" id="{13E27652-D728-2127-39D0-00DD59163E56}"/>
              </a:ext>
            </a:extLst>
          </p:cNvPr>
          <p:cNvSpPr/>
          <p:nvPr/>
        </p:nvSpPr>
        <p:spPr>
          <a:xfrm>
            <a:off x="2376476" y="40357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5" name="直線接點 85">
            <a:extLst>
              <a:ext uri="{FF2B5EF4-FFF2-40B4-BE49-F238E27FC236}">
                <a16:creationId xmlns:a16="http://schemas.microsoft.com/office/drawing/2014/main" id="{66F30D94-B4D4-18F2-38C8-9728F7EC618C}"/>
              </a:ext>
            </a:extLst>
          </p:cNvPr>
          <p:cNvCxnSpPr>
            <a:cxnSpLocks/>
            <a:stCxn id="102" idx="7"/>
            <a:endCxn id="101" idx="3"/>
          </p:cNvCxnSpPr>
          <p:nvPr/>
        </p:nvCxnSpPr>
        <p:spPr>
          <a:xfrm flipV="1">
            <a:off x="3774818" y="2528163"/>
            <a:ext cx="506729" cy="3588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6" name="直線接點 86">
            <a:extLst>
              <a:ext uri="{FF2B5EF4-FFF2-40B4-BE49-F238E27FC236}">
                <a16:creationId xmlns:a16="http://schemas.microsoft.com/office/drawing/2014/main" id="{97EF3E4D-792F-D373-3F7F-0896B98C07BD}"/>
              </a:ext>
            </a:extLst>
          </p:cNvPr>
          <p:cNvCxnSpPr>
            <a:cxnSpLocks/>
            <a:stCxn id="101" idx="5"/>
            <a:endCxn id="109" idx="1"/>
          </p:cNvCxnSpPr>
          <p:nvPr/>
        </p:nvCxnSpPr>
        <p:spPr>
          <a:xfrm>
            <a:off x="4928125" y="2528163"/>
            <a:ext cx="483257" cy="36624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7" name="直線接點 87">
            <a:extLst>
              <a:ext uri="{FF2B5EF4-FFF2-40B4-BE49-F238E27FC236}">
                <a16:creationId xmlns:a16="http://schemas.microsoft.com/office/drawing/2014/main" id="{18ADBAE9-FC04-A5E5-35D9-5AA81DC2301D}"/>
              </a:ext>
            </a:extLst>
          </p:cNvPr>
          <p:cNvCxnSpPr>
            <a:cxnSpLocks/>
            <a:stCxn id="104" idx="0"/>
            <a:endCxn id="102" idx="3"/>
          </p:cNvCxnSpPr>
          <p:nvPr/>
        </p:nvCxnSpPr>
        <p:spPr>
          <a:xfrm flipV="1">
            <a:off x="2833676" y="3533580"/>
            <a:ext cx="294564" cy="50221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8" name="直線接點 88">
            <a:extLst>
              <a:ext uri="{FF2B5EF4-FFF2-40B4-BE49-F238E27FC236}">
                <a16:creationId xmlns:a16="http://schemas.microsoft.com/office/drawing/2014/main" id="{B626F9FA-1CAD-2B34-A17D-170B4DEF84A3}"/>
              </a:ext>
            </a:extLst>
          </p:cNvPr>
          <p:cNvCxnSpPr>
            <a:cxnSpLocks/>
            <a:stCxn id="102" idx="5"/>
            <a:endCxn id="103" idx="0"/>
          </p:cNvCxnSpPr>
          <p:nvPr/>
        </p:nvCxnSpPr>
        <p:spPr>
          <a:xfrm>
            <a:off x="3774818" y="3533580"/>
            <a:ext cx="264964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9" name="橢圓 89">
            <a:extLst>
              <a:ext uri="{FF2B5EF4-FFF2-40B4-BE49-F238E27FC236}">
                <a16:creationId xmlns:a16="http://schemas.microsoft.com/office/drawing/2014/main" id="{10A327AA-D65F-9BB4-8494-CFF3EAC6EE43}"/>
              </a:ext>
            </a:extLst>
          </p:cNvPr>
          <p:cNvSpPr/>
          <p:nvPr/>
        </p:nvSpPr>
        <p:spPr>
          <a:xfrm>
            <a:off x="5277471" y="2760500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0" name="橢圓 90">
            <a:extLst>
              <a:ext uri="{FF2B5EF4-FFF2-40B4-BE49-F238E27FC236}">
                <a16:creationId xmlns:a16="http://schemas.microsoft.com/office/drawing/2014/main" id="{85041025-2D42-DE46-E765-87C12FB78065}"/>
              </a:ext>
            </a:extLst>
          </p:cNvPr>
          <p:cNvSpPr/>
          <p:nvPr/>
        </p:nvSpPr>
        <p:spPr>
          <a:xfrm>
            <a:off x="5936319" y="4046377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1" name="橢圓 91">
            <a:extLst>
              <a:ext uri="{FF2B5EF4-FFF2-40B4-BE49-F238E27FC236}">
                <a16:creationId xmlns:a16="http://schemas.microsoft.com/office/drawing/2014/main" id="{C9A4CE8D-ECA7-2892-F532-779FE363F655}"/>
              </a:ext>
            </a:extLst>
          </p:cNvPr>
          <p:cNvSpPr/>
          <p:nvPr/>
        </p:nvSpPr>
        <p:spPr>
          <a:xfrm>
            <a:off x="4670979" y="404320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12" name="直線接點 92">
            <a:extLst>
              <a:ext uri="{FF2B5EF4-FFF2-40B4-BE49-F238E27FC236}">
                <a16:creationId xmlns:a16="http://schemas.microsoft.com/office/drawing/2014/main" id="{A4DBC906-9EDC-5C02-7A3B-D02DEB21DBF8}"/>
              </a:ext>
            </a:extLst>
          </p:cNvPr>
          <p:cNvCxnSpPr>
            <a:cxnSpLocks/>
            <a:stCxn id="111" idx="0"/>
            <a:endCxn id="109" idx="3"/>
          </p:cNvCxnSpPr>
          <p:nvPr/>
        </p:nvCxnSpPr>
        <p:spPr>
          <a:xfrm flipV="1">
            <a:off x="5128179" y="3540989"/>
            <a:ext cx="283203" cy="50221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3" name="直線接點 93">
            <a:extLst>
              <a:ext uri="{FF2B5EF4-FFF2-40B4-BE49-F238E27FC236}">
                <a16:creationId xmlns:a16="http://schemas.microsoft.com/office/drawing/2014/main" id="{5454BF48-FE39-6035-DC2E-87A0D2EE137C}"/>
              </a:ext>
            </a:extLst>
          </p:cNvPr>
          <p:cNvCxnSpPr>
            <a:cxnSpLocks/>
            <a:stCxn id="109" idx="5"/>
            <a:endCxn id="110" idx="0"/>
          </p:cNvCxnSpPr>
          <p:nvPr/>
        </p:nvCxnSpPr>
        <p:spPr>
          <a:xfrm>
            <a:off x="6057960" y="3540989"/>
            <a:ext cx="335559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4" name="橢圓 94">
            <a:extLst>
              <a:ext uri="{FF2B5EF4-FFF2-40B4-BE49-F238E27FC236}">
                <a16:creationId xmlns:a16="http://schemas.microsoft.com/office/drawing/2014/main" id="{3F5C1C7D-7959-476F-58D9-3A63077EC09A}"/>
              </a:ext>
            </a:extLst>
          </p:cNvPr>
          <p:cNvSpPr/>
          <p:nvPr/>
        </p:nvSpPr>
        <p:spPr>
          <a:xfrm>
            <a:off x="4147636" y="1747674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5" name="橢圓 95">
            <a:extLst>
              <a:ext uri="{FF2B5EF4-FFF2-40B4-BE49-F238E27FC236}">
                <a16:creationId xmlns:a16="http://schemas.microsoft.com/office/drawing/2014/main" id="{3BA8D9FD-2AE5-E504-2B97-472AFA4D599B}"/>
              </a:ext>
            </a:extLst>
          </p:cNvPr>
          <p:cNvSpPr/>
          <p:nvPr/>
        </p:nvSpPr>
        <p:spPr>
          <a:xfrm>
            <a:off x="2994329" y="27530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6" name="橢圓 96">
            <a:extLst>
              <a:ext uri="{FF2B5EF4-FFF2-40B4-BE49-F238E27FC236}">
                <a16:creationId xmlns:a16="http://schemas.microsoft.com/office/drawing/2014/main" id="{259CF552-8858-B127-322E-F75B3032F9B9}"/>
              </a:ext>
            </a:extLst>
          </p:cNvPr>
          <p:cNvSpPr/>
          <p:nvPr/>
        </p:nvSpPr>
        <p:spPr>
          <a:xfrm>
            <a:off x="3582582" y="4038968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7" name="橢圓 97">
            <a:extLst>
              <a:ext uri="{FF2B5EF4-FFF2-40B4-BE49-F238E27FC236}">
                <a16:creationId xmlns:a16="http://schemas.microsoft.com/office/drawing/2014/main" id="{8FD0FB2A-915D-78E1-E731-53B624F2F01E}"/>
              </a:ext>
            </a:extLst>
          </p:cNvPr>
          <p:cNvSpPr/>
          <p:nvPr/>
        </p:nvSpPr>
        <p:spPr>
          <a:xfrm>
            <a:off x="2376476" y="40357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18" name="直線接點 98">
            <a:extLst>
              <a:ext uri="{FF2B5EF4-FFF2-40B4-BE49-F238E27FC236}">
                <a16:creationId xmlns:a16="http://schemas.microsoft.com/office/drawing/2014/main" id="{52E49F0A-B80F-22B7-C369-BA49804FCF47}"/>
              </a:ext>
            </a:extLst>
          </p:cNvPr>
          <p:cNvCxnSpPr>
            <a:cxnSpLocks/>
            <a:stCxn id="115" idx="7"/>
            <a:endCxn id="114" idx="3"/>
          </p:cNvCxnSpPr>
          <p:nvPr/>
        </p:nvCxnSpPr>
        <p:spPr>
          <a:xfrm flipV="1">
            <a:off x="3774818" y="2528163"/>
            <a:ext cx="506729" cy="3588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9" name="直線接點 99">
            <a:extLst>
              <a:ext uri="{FF2B5EF4-FFF2-40B4-BE49-F238E27FC236}">
                <a16:creationId xmlns:a16="http://schemas.microsoft.com/office/drawing/2014/main" id="{9BE4EECC-C445-0F5F-B762-77F6C8ABE3C7}"/>
              </a:ext>
            </a:extLst>
          </p:cNvPr>
          <p:cNvCxnSpPr>
            <a:cxnSpLocks/>
            <a:stCxn id="114" idx="5"/>
            <a:endCxn id="122" idx="1"/>
          </p:cNvCxnSpPr>
          <p:nvPr/>
        </p:nvCxnSpPr>
        <p:spPr>
          <a:xfrm>
            <a:off x="4928125" y="2528163"/>
            <a:ext cx="483257" cy="36624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0" name="直線接點 100">
            <a:extLst>
              <a:ext uri="{FF2B5EF4-FFF2-40B4-BE49-F238E27FC236}">
                <a16:creationId xmlns:a16="http://schemas.microsoft.com/office/drawing/2014/main" id="{7B761A95-10C6-9A8E-991D-35E07BC657A7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2833676" y="3533580"/>
            <a:ext cx="294564" cy="50221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1" name="直線接點 101">
            <a:extLst>
              <a:ext uri="{FF2B5EF4-FFF2-40B4-BE49-F238E27FC236}">
                <a16:creationId xmlns:a16="http://schemas.microsoft.com/office/drawing/2014/main" id="{0240C900-723E-37B5-91F0-8204256FEE2F}"/>
              </a:ext>
            </a:extLst>
          </p:cNvPr>
          <p:cNvCxnSpPr>
            <a:cxnSpLocks/>
            <a:stCxn id="115" idx="5"/>
            <a:endCxn id="116" idx="0"/>
          </p:cNvCxnSpPr>
          <p:nvPr/>
        </p:nvCxnSpPr>
        <p:spPr>
          <a:xfrm>
            <a:off x="3774818" y="3533580"/>
            <a:ext cx="264964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2" name="橢圓 102">
            <a:extLst>
              <a:ext uri="{FF2B5EF4-FFF2-40B4-BE49-F238E27FC236}">
                <a16:creationId xmlns:a16="http://schemas.microsoft.com/office/drawing/2014/main" id="{94C134A9-AA1F-245D-FE50-657E373439FD}"/>
              </a:ext>
            </a:extLst>
          </p:cNvPr>
          <p:cNvSpPr/>
          <p:nvPr/>
        </p:nvSpPr>
        <p:spPr>
          <a:xfrm>
            <a:off x="5277471" y="2760500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3" name="橢圓 103">
            <a:extLst>
              <a:ext uri="{FF2B5EF4-FFF2-40B4-BE49-F238E27FC236}">
                <a16:creationId xmlns:a16="http://schemas.microsoft.com/office/drawing/2014/main" id="{78044CD7-ABB2-E76D-44CC-95291526EA3D}"/>
              </a:ext>
            </a:extLst>
          </p:cNvPr>
          <p:cNvSpPr/>
          <p:nvPr/>
        </p:nvSpPr>
        <p:spPr>
          <a:xfrm>
            <a:off x="5936319" y="4046377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4" name="橢圓 104">
            <a:extLst>
              <a:ext uri="{FF2B5EF4-FFF2-40B4-BE49-F238E27FC236}">
                <a16:creationId xmlns:a16="http://schemas.microsoft.com/office/drawing/2014/main" id="{9755CC12-CF07-091F-2C0E-2ACF01E44C59}"/>
              </a:ext>
            </a:extLst>
          </p:cNvPr>
          <p:cNvSpPr/>
          <p:nvPr/>
        </p:nvSpPr>
        <p:spPr>
          <a:xfrm>
            <a:off x="4670979" y="404320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25" name="直線接點 105">
            <a:extLst>
              <a:ext uri="{FF2B5EF4-FFF2-40B4-BE49-F238E27FC236}">
                <a16:creationId xmlns:a16="http://schemas.microsoft.com/office/drawing/2014/main" id="{A2E7BA87-1B87-99BB-E6F2-3EF6E05600F6}"/>
              </a:ext>
            </a:extLst>
          </p:cNvPr>
          <p:cNvCxnSpPr>
            <a:cxnSpLocks/>
            <a:stCxn id="124" idx="0"/>
            <a:endCxn id="122" idx="3"/>
          </p:cNvCxnSpPr>
          <p:nvPr/>
        </p:nvCxnSpPr>
        <p:spPr>
          <a:xfrm flipV="1">
            <a:off x="5128179" y="3540989"/>
            <a:ext cx="283203" cy="50221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26" name="直線接點 106">
            <a:extLst>
              <a:ext uri="{FF2B5EF4-FFF2-40B4-BE49-F238E27FC236}">
                <a16:creationId xmlns:a16="http://schemas.microsoft.com/office/drawing/2014/main" id="{44CD9734-6D77-AD35-4A46-F5E63494422B}"/>
              </a:ext>
            </a:extLst>
          </p:cNvPr>
          <p:cNvCxnSpPr>
            <a:cxnSpLocks/>
            <a:stCxn id="122" idx="5"/>
            <a:endCxn id="123" idx="0"/>
          </p:cNvCxnSpPr>
          <p:nvPr/>
        </p:nvCxnSpPr>
        <p:spPr>
          <a:xfrm>
            <a:off x="6057960" y="3540989"/>
            <a:ext cx="335559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7" name="橢圓 107">
            <a:extLst>
              <a:ext uri="{FF2B5EF4-FFF2-40B4-BE49-F238E27FC236}">
                <a16:creationId xmlns:a16="http://schemas.microsoft.com/office/drawing/2014/main" id="{FD3A4463-B3E9-92AF-0BE8-7381EF5E9122}"/>
              </a:ext>
            </a:extLst>
          </p:cNvPr>
          <p:cNvSpPr/>
          <p:nvPr/>
        </p:nvSpPr>
        <p:spPr>
          <a:xfrm>
            <a:off x="4147636" y="1747674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8" name="橢圓 108">
            <a:extLst>
              <a:ext uri="{FF2B5EF4-FFF2-40B4-BE49-F238E27FC236}">
                <a16:creationId xmlns:a16="http://schemas.microsoft.com/office/drawing/2014/main" id="{3557FB81-DCAB-68AC-2CD6-57B2129EB36E}"/>
              </a:ext>
            </a:extLst>
          </p:cNvPr>
          <p:cNvSpPr/>
          <p:nvPr/>
        </p:nvSpPr>
        <p:spPr>
          <a:xfrm>
            <a:off x="2994329" y="27530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cs typeface="+mn-cs"/>
              </a:rPr>
              <a:t>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9" name="橢圓 109">
            <a:extLst>
              <a:ext uri="{FF2B5EF4-FFF2-40B4-BE49-F238E27FC236}">
                <a16:creationId xmlns:a16="http://schemas.microsoft.com/office/drawing/2014/main" id="{2C8A6531-3E5C-6F65-B78F-E4F008DB2AFB}"/>
              </a:ext>
            </a:extLst>
          </p:cNvPr>
          <p:cNvSpPr/>
          <p:nvPr/>
        </p:nvSpPr>
        <p:spPr>
          <a:xfrm>
            <a:off x="3582582" y="4038968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48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0" name="橢圓 110">
            <a:extLst>
              <a:ext uri="{FF2B5EF4-FFF2-40B4-BE49-F238E27FC236}">
                <a16:creationId xmlns:a16="http://schemas.microsoft.com/office/drawing/2014/main" id="{B7DC8B22-962B-4A06-7F8B-9AF12692F4EC}"/>
              </a:ext>
            </a:extLst>
          </p:cNvPr>
          <p:cNvSpPr/>
          <p:nvPr/>
        </p:nvSpPr>
        <p:spPr>
          <a:xfrm>
            <a:off x="2376476" y="403579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31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31" name="直線接點 111">
            <a:extLst>
              <a:ext uri="{FF2B5EF4-FFF2-40B4-BE49-F238E27FC236}">
                <a16:creationId xmlns:a16="http://schemas.microsoft.com/office/drawing/2014/main" id="{AA3AA877-C205-6D36-7C2A-39B5908DD2F7}"/>
              </a:ext>
            </a:extLst>
          </p:cNvPr>
          <p:cNvCxnSpPr>
            <a:cxnSpLocks/>
            <a:stCxn id="128" idx="7"/>
            <a:endCxn id="127" idx="3"/>
          </p:cNvCxnSpPr>
          <p:nvPr/>
        </p:nvCxnSpPr>
        <p:spPr>
          <a:xfrm flipV="1">
            <a:off x="3774818" y="2528163"/>
            <a:ext cx="506729" cy="35883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2" name="直線接點 112">
            <a:extLst>
              <a:ext uri="{FF2B5EF4-FFF2-40B4-BE49-F238E27FC236}">
                <a16:creationId xmlns:a16="http://schemas.microsoft.com/office/drawing/2014/main" id="{8DAEC42B-0E11-518F-3A6A-7A9A9C9A5066}"/>
              </a:ext>
            </a:extLst>
          </p:cNvPr>
          <p:cNvCxnSpPr>
            <a:cxnSpLocks/>
            <a:stCxn id="127" idx="5"/>
            <a:endCxn id="135" idx="1"/>
          </p:cNvCxnSpPr>
          <p:nvPr/>
        </p:nvCxnSpPr>
        <p:spPr>
          <a:xfrm>
            <a:off x="4928125" y="2528163"/>
            <a:ext cx="483257" cy="36624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3" name="直線接點 113">
            <a:extLst>
              <a:ext uri="{FF2B5EF4-FFF2-40B4-BE49-F238E27FC236}">
                <a16:creationId xmlns:a16="http://schemas.microsoft.com/office/drawing/2014/main" id="{5EDD3E61-1A6E-2FDC-A69B-BCE6C5812F21}"/>
              </a:ext>
            </a:extLst>
          </p:cNvPr>
          <p:cNvCxnSpPr>
            <a:cxnSpLocks/>
            <a:stCxn id="130" idx="0"/>
            <a:endCxn id="128" idx="3"/>
          </p:cNvCxnSpPr>
          <p:nvPr/>
        </p:nvCxnSpPr>
        <p:spPr>
          <a:xfrm flipV="1">
            <a:off x="2833676" y="3533580"/>
            <a:ext cx="294564" cy="50221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4" name="直線接點 114">
            <a:extLst>
              <a:ext uri="{FF2B5EF4-FFF2-40B4-BE49-F238E27FC236}">
                <a16:creationId xmlns:a16="http://schemas.microsoft.com/office/drawing/2014/main" id="{11734824-2BB6-2E27-707D-12CFC6563BC5}"/>
              </a:ext>
            </a:extLst>
          </p:cNvPr>
          <p:cNvCxnSpPr>
            <a:cxnSpLocks/>
            <a:stCxn id="128" idx="5"/>
            <a:endCxn id="129" idx="0"/>
          </p:cNvCxnSpPr>
          <p:nvPr/>
        </p:nvCxnSpPr>
        <p:spPr>
          <a:xfrm>
            <a:off x="3774818" y="3533580"/>
            <a:ext cx="264964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5" name="橢圓 115">
            <a:extLst>
              <a:ext uri="{FF2B5EF4-FFF2-40B4-BE49-F238E27FC236}">
                <a16:creationId xmlns:a16="http://schemas.microsoft.com/office/drawing/2014/main" id="{5B64DF29-0E2A-48E0-67E6-BF3A9F5E9EFA}"/>
              </a:ext>
            </a:extLst>
          </p:cNvPr>
          <p:cNvSpPr/>
          <p:nvPr/>
        </p:nvSpPr>
        <p:spPr>
          <a:xfrm>
            <a:off x="5277471" y="2760500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20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6" name="橢圓 116">
            <a:extLst>
              <a:ext uri="{FF2B5EF4-FFF2-40B4-BE49-F238E27FC236}">
                <a16:creationId xmlns:a16="http://schemas.microsoft.com/office/drawing/2014/main" id="{2555E0AF-841A-3743-BF44-EA52AF46D689}"/>
              </a:ext>
            </a:extLst>
          </p:cNvPr>
          <p:cNvSpPr/>
          <p:nvPr/>
        </p:nvSpPr>
        <p:spPr>
          <a:xfrm>
            <a:off x="5936319" y="4046377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73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7" name="橢圓 117">
            <a:extLst>
              <a:ext uri="{FF2B5EF4-FFF2-40B4-BE49-F238E27FC236}">
                <a16:creationId xmlns:a16="http://schemas.microsoft.com/office/drawing/2014/main" id="{5177BE43-33E3-19D4-BE91-CF37C584F0A9}"/>
              </a:ext>
            </a:extLst>
          </p:cNvPr>
          <p:cNvSpPr/>
          <p:nvPr/>
        </p:nvSpPr>
        <p:spPr>
          <a:xfrm>
            <a:off x="4670979" y="4043201"/>
            <a:ext cx="914400" cy="914400"/>
          </a:xfrm>
          <a:prstGeom prst="ellipse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65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38" name="直線接點 118">
            <a:extLst>
              <a:ext uri="{FF2B5EF4-FFF2-40B4-BE49-F238E27FC236}">
                <a16:creationId xmlns:a16="http://schemas.microsoft.com/office/drawing/2014/main" id="{E4BC1E94-B2B2-685B-4ECE-A9E1356563E2}"/>
              </a:ext>
            </a:extLst>
          </p:cNvPr>
          <p:cNvCxnSpPr>
            <a:cxnSpLocks/>
            <a:stCxn id="137" idx="0"/>
            <a:endCxn id="135" idx="3"/>
          </p:cNvCxnSpPr>
          <p:nvPr/>
        </p:nvCxnSpPr>
        <p:spPr>
          <a:xfrm flipV="1">
            <a:off x="5128179" y="3540989"/>
            <a:ext cx="283203" cy="50221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39" name="直線接點 119">
            <a:extLst>
              <a:ext uri="{FF2B5EF4-FFF2-40B4-BE49-F238E27FC236}">
                <a16:creationId xmlns:a16="http://schemas.microsoft.com/office/drawing/2014/main" id="{D36E7C1C-1492-EF04-1B69-2F3187FDD397}"/>
              </a:ext>
            </a:extLst>
          </p:cNvPr>
          <p:cNvCxnSpPr>
            <a:cxnSpLocks/>
            <a:stCxn id="135" idx="5"/>
            <a:endCxn id="136" idx="0"/>
          </p:cNvCxnSpPr>
          <p:nvPr/>
        </p:nvCxnSpPr>
        <p:spPr>
          <a:xfrm>
            <a:off x="6057960" y="3540989"/>
            <a:ext cx="335559" cy="505388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4337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4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5" grpId="0" animBg="1"/>
      <p:bldP spid="136" grpId="0" animBg="1"/>
      <p:bldP spid="1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힙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圖片 61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B0C3534-A13E-0855-0134-73E8D318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97" y="1283689"/>
            <a:ext cx="7772400" cy="49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</a:t>
            </a:r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9028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9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圖片 9">
            <a:extLst>
              <a:ext uri="{FF2B5EF4-FFF2-40B4-BE49-F238E27FC236}">
                <a16:creationId xmlns:a16="http://schemas.microsoft.com/office/drawing/2014/main" id="{8C5B7DBA-0EC2-2974-83B4-E76B3FC6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1" y="5108965"/>
            <a:ext cx="8366368" cy="631835"/>
          </a:xfrm>
          <a:prstGeom prst="rect">
            <a:avLst/>
          </a:prstGeom>
        </p:spPr>
      </p:pic>
      <p:pic>
        <p:nvPicPr>
          <p:cNvPr id="21" name="圖片 11">
            <a:extLst>
              <a:ext uri="{FF2B5EF4-FFF2-40B4-BE49-F238E27FC236}">
                <a16:creationId xmlns:a16="http://schemas.microsoft.com/office/drawing/2014/main" id="{1371DC9C-74C2-B163-1C1B-AFE74D79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53" y="4260137"/>
            <a:ext cx="8366376" cy="893285"/>
          </a:xfrm>
          <a:prstGeom prst="rect">
            <a:avLst/>
          </a:prstGeom>
        </p:spPr>
      </p:pic>
      <p:sp>
        <p:nvSpPr>
          <p:cNvPr id="22" name="文字方塊 12">
            <a:extLst>
              <a:ext uri="{FF2B5EF4-FFF2-40B4-BE49-F238E27FC236}">
                <a16:creationId xmlns:a16="http://schemas.microsoft.com/office/drawing/2014/main" id="{43EA437F-5C8B-A937-DF4C-30905A61F1C4}"/>
              </a:ext>
            </a:extLst>
          </p:cNvPr>
          <p:cNvSpPr txBox="1"/>
          <p:nvPr/>
        </p:nvSpPr>
        <p:spPr>
          <a:xfrm>
            <a:off x="110589" y="1033514"/>
            <a:ext cx="10696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삽입 정렬을 보완한 알고리즘이다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1" lang="en-US" altLang="ko-KR" dirty="0">
              <a:solidFill>
                <a:prstClr val="black"/>
              </a:solidFill>
              <a:latin typeface="Calibri" panose="020F0502020204030204"/>
            </a:endParaRPr>
          </a:p>
          <a:p>
            <a:pPr latinLnBrk="0"/>
            <a:endParaRPr kumimoji="1" lang="ko-KR" alt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삽입 정렬의 최대 문제점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요소들이 삽입될 때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이웃한 위치로만 이동</a:t>
            </a:r>
            <a:endParaRPr kumimoji="1" lang="en-US" altLang="ko-K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kumimoji="1" lang="ko-KR" alt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즉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만약 삽입되어야 할 위치가 현재 위치에서 상당히 </a:t>
            </a:r>
            <a:endParaRPr kumimoji="1" lang="en-US" altLang="ko-KR" dirty="0">
              <a:solidFill>
                <a:prstClr val="black"/>
              </a:solidFill>
              <a:latin typeface="Calibri" panose="020F0502020204030204"/>
            </a:endParaRPr>
          </a:p>
          <a:p>
            <a:pPr latinLnBrk="0"/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    멀리 떨어진 곳이라면 많은 이동을 해야만 제자리로 갈 수 있다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Calibri" panose="020F0502020204030204"/>
              </a:rPr>
              <a:t>삽입 정렬과 다르게 셸 정렬은 전체의 리스트를 한 번에 정렬하지 않는다</a:t>
            </a:r>
            <a:r>
              <a:rPr kumimoji="1" lang="en-US" altLang="ko-KR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1" lang="en-US" altLang="ko-KR" sz="1600" dirty="0">
              <a:solidFill>
                <a:prstClr val="black"/>
              </a:solidFill>
              <a:latin typeface="Calibri" panose="020F0502020204030204"/>
            </a:endParaRPr>
          </a:p>
          <a:p>
            <a:pPr latinLnBrk="0"/>
            <a:endParaRPr kumimoji="1" lang="en-US" altLang="ko-KR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文字方塊 13">
            <a:extLst>
              <a:ext uri="{FF2B5EF4-FFF2-40B4-BE49-F238E27FC236}">
                <a16:creationId xmlns:a16="http://schemas.microsoft.com/office/drawing/2014/main" id="{6285EF3B-9C32-6902-5A59-5DD031AEC7FF}"/>
              </a:ext>
            </a:extLst>
          </p:cNvPr>
          <p:cNvSpPr txBox="1"/>
          <p:nvPr/>
        </p:nvSpPr>
        <p:spPr>
          <a:xfrm>
            <a:off x="3968801" y="6382100"/>
            <a:ext cx="517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1400" dirty="0">
                <a:solidFill>
                  <a:prstClr val="black"/>
                </a:solidFill>
                <a:latin typeface="Calibri" panose="020F0502020204030204"/>
              </a:rPr>
              <a:t>https://gmlwjd9405.github.io/2018/05/08/algorithm-shell-</a:t>
            </a:r>
            <a:r>
              <a:rPr kumimoji="1" lang="en" altLang="zh-TW" sz="1400" dirty="0" err="1">
                <a:solidFill>
                  <a:prstClr val="black"/>
                </a:solidFill>
                <a:latin typeface="Calibri" panose="020F0502020204030204"/>
              </a:rPr>
              <a:t>sort.html</a:t>
            </a:r>
            <a:endParaRPr kumimoji="1" lang="zh-TW" alt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latinLnBrk="0"/>
            <a:endParaRPr kumimoji="1" lang="zh-TW" alt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67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880547CD-3F7B-F86F-5F2A-AB2AFC4FCDD2}"/>
              </a:ext>
            </a:extLst>
          </p:cNvPr>
          <p:cNvSpPr txBox="1"/>
          <p:nvPr/>
        </p:nvSpPr>
        <p:spPr>
          <a:xfrm>
            <a:off x="1331640" y="980729"/>
            <a:ext cx="6215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/>
              <a:t>int[] array = {8, 31, 48, 73,3,65,20,29,11,15};</a:t>
            </a:r>
          </a:p>
          <a:p>
            <a:endParaRPr kumimoji="1" lang="zh-TW" altLang="en-US" sz="2400" dirty="0"/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F2CA6AC2-DCA4-A00B-8467-A850E1243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12584"/>
              </p:ext>
            </p:extLst>
          </p:nvPr>
        </p:nvGraphicFramePr>
        <p:xfrm>
          <a:off x="125129" y="1702707"/>
          <a:ext cx="8781300" cy="938119"/>
        </p:xfrm>
        <a:graphic>
          <a:graphicData uri="http://schemas.openxmlformats.org/drawingml/2006/table">
            <a:tbl>
              <a:tblPr firstRow="1" bandRow="1"/>
              <a:tblGrid>
                <a:gridCol w="878130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78130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381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7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27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8923" marR="68923" marT="34461" marB="3446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19" name="文字方塊 14">
            <a:extLst>
              <a:ext uri="{FF2B5EF4-FFF2-40B4-BE49-F238E27FC236}">
                <a16:creationId xmlns:a16="http://schemas.microsoft.com/office/drawing/2014/main" id="{09E7B4A4-5436-FD45-EECE-AF00CF57BAF8}"/>
              </a:ext>
            </a:extLst>
          </p:cNvPr>
          <p:cNvSpPr txBox="1"/>
          <p:nvPr/>
        </p:nvSpPr>
        <p:spPr>
          <a:xfrm>
            <a:off x="4788024" y="3381892"/>
            <a:ext cx="6099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" altLang="zh-TW" sz="2000" dirty="0">
                <a:solidFill>
                  <a:prstClr val="black"/>
                </a:solidFill>
                <a:latin typeface="Calibri" panose="020F0502020204030204"/>
              </a:rPr>
              <a:t>gap = length / 2;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altLang="ko-KR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//gap = 5</a:t>
            </a:r>
            <a:endParaRPr lang="en" altLang="zh-TW" sz="20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0" name="文字方塊 16">
            <a:extLst>
              <a:ext uri="{FF2B5EF4-FFF2-40B4-BE49-F238E27FC236}">
                <a16:creationId xmlns:a16="http://schemas.microsoft.com/office/drawing/2014/main" id="{5FEA31E9-B896-743A-5A1E-55B57D539874}"/>
              </a:ext>
            </a:extLst>
          </p:cNvPr>
          <p:cNvSpPr txBox="1"/>
          <p:nvPr/>
        </p:nvSpPr>
        <p:spPr>
          <a:xfrm>
            <a:off x="856597" y="3381892"/>
            <a:ext cx="6099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" altLang="zh-TW" sz="2000" dirty="0">
                <a:solidFill>
                  <a:prstClr val="black"/>
                </a:solidFill>
                <a:latin typeface="Calibri" panose="020F0502020204030204"/>
              </a:rPr>
              <a:t>temp = array[</a:t>
            </a:r>
            <a:r>
              <a:rPr lang="en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" altLang="zh-TW" sz="2000" dirty="0">
                <a:solidFill>
                  <a:prstClr val="black"/>
                </a:solidFill>
                <a:latin typeface="Calibri" panose="020F0502020204030204"/>
              </a:rPr>
              <a:t>]  </a:t>
            </a:r>
            <a:r>
              <a:rPr lang="en" altLang="zh-TW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</a:t>
            </a:r>
            <a:r>
              <a:rPr lang="en-US" altLang="zh-TW" sz="2000" dirty="0" err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i</a:t>
            </a:r>
            <a:r>
              <a:rPr lang="en-US" altLang="zh-TW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= gap = 5</a:t>
            </a:r>
            <a:endParaRPr lang="en" altLang="zh-TW" sz="20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1" name="文字方塊 18">
            <a:extLst>
              <a:ext uri="{FF2B5EF4-FFF2-40B4-BE49-F238E27FC236}">
                <a16:creationId xmlns:a16="http://schemas.microsoft.com/office/drawing/2014/main" id="{BD407624-B865-ED9A-0562-72E03785A33F}"/>
              </a:ext>
            </a:extLst>
          </p:cNvPr>
          <p:cNvSpPr txBox="1"/>
          <p:nvPr/>
        </p:nvSpPr>
        <p:spPr>
          <a:xfrm>
            <a:off x="856597" y="4014113"/>
            <a:ext cx="304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-US" altLang="zh-TW" sz="20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-US" altLang="zh-TW" sz="2000" dirty="0">
                <a:solidFill>
                  <a:prstClr val="black"/>
                </a:solidFill>
                <a:latin typeface="Calibri" panose="020F0502020204030204"/>
              </a:rPr>
              <a:t> = </a:t>
            </a:r>
            <a:r>
              <a:rPr kumimoji="1" lang="en-US" altLang="zh-TW" sz="2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1" lang="en-US" altLang="zh-TW" sz="2000" dirty="0">
                <a:solidFill>
                  <a:prstClr val="black"/>
                </a:solidFill>
                <a:latin typeface="Calibri" panose="020F0502020204030204"/>
              </a:rPr>
              <a:t> – gap </a:t>
            </a:r>
            <a:r>
              <a:rPr kumimoji="1" lang="en-US" altLang="zh-TW" sz="20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5-5 = 0</a:t>
            </a:r>
            <a:endParaRPr kumimoji="1" lang="zh-TW" altLang="en-US" sz="20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880EE3B4-1338-925B-D652-B5EC27E1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93310"/>
              </p:ext>
            </p:extLst>
          </p:nvPr>
        </p:nvGraphicFramePr>
        <p:xfrm>
          <a:off x="52715" y="4555323"/>
          <a:ext cx="9020320" cy="963654"/>
        </p:xfrm>
        <a:graphic>
          <a:graphicData uri="http://schemas.openxmlformats.org/drawingml/2006/table">
            <a:tbl>
              <a:tblPr firstRow="1" bandRow="1"/>
              <a:tblGrid>
                <a:gridCol w="902032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902032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636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70799" marR="70799" marT="35399" marB="3539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26" name="文字方塊 17">
            <a:extLst>
              <a:ext uri="{FF2B5EF4-FFF2-40B4-BE49-F238E27FC236}">
                <a16:creationId xmlns:a16="http://schemas.microsoft.com/office/drawing/2014/main" id="{4982BA85-6FB8-FB02-874D-AF67A8BD3D2C}"/>
              </a:ext>
            </a:extLst>
          </p:cNvPr>
          <p:cNvSpPr txBox="1"/>
          <p:nvPr/>
        </p:nvSpPr>
        <p:spPr>
          <a:xfrm>
            <a:off x="4572000" y="5705315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-US" altLang="zh-TW" sz="1600" dirty="0">
                <a:solidFill>
                  <a:prstClr val="black"/>
                </a:solidFill>
                <a:latin typeface="Calibri" panose="020F0502020204030204"/>
              </a:rPr>
              <a:t>array [5]</a:t>
            </a:r>
          </a:p>
          <a:p>
            <a:pPr algn="ctr" latinLnBrk="0"/>
            <a:r>
              <a:rPr kumimoji="1" lang="en-US" altLang="zh-TW" sz="1600" dirty="0">
                <a:solidFill>
                  <a:prstClr val="black"/>
                </a:solidFill>
                <a:latin typeface="Calibri" panose="020F0502020204030204"/>
              </a:rPr>
              <a:t>temp</a:t>
            </a:r>
            <a:endParaRPr kumimoji="1" lang="zh-TW" alt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文字方塊 20">
            <a:extLst>
              <a:ext uri="{FF2B5EF4-FFF2-40B4-BE49-F238E27FC236}">
                <a16:creationId xmlns:a16="http://schemas.microsoft.com/office/drawing/2014/main" id="{11783EE8-5E70-81B1-7404-4DE418AF5F97}"/>
              </a:ext>
            </a:extLst>
          </p:cNvPr>
          <p:cNvSpPr txBox="1"/>
          <p:nvPr/>
        </p:nvSpPr>
        <p:spPr>
          <a:xfrm>
            <a:off x="125129" y="5589412"/>
            <a:ext cx="1020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" altLang="zh-TW" sz="1600" dirty="0">
                <a:solidFill>
                  <a:prstClr val="black"/>
                </a:solidFill>
                <a:latin typeface="Calibri" panose="020F0502020204030204"/>
              </a:rPr>
              <a:t>array[0]</a:t>
            </a:r>
          </a:p>
          <a:p>
            <a:pPr latinLnBrk="0"/>
            <a:r>
              <a:rPr lang="en" altLang="zh-TW" sz="16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endParaRPr lang="en" altLang="zh-TW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900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3789040"/>
            <a:ext cx="8143932" cy="24260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 정렬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3938410"/>
            <a:ext cx="657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수행과정으로는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배열에서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작은 수를 찾아서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제일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왼쪽 값과 바꿈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제일 왼쪽 값을 제외하고 배열에서 가장 작은 수를 찾아서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제일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왼쪽의 다음 위치 값과 바꿈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반복함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954650" y="4056314"/>
            <a:ext cx="500066" cy="265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6596" y="1293278"/>
            <a:ext cx="7459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위치에 들어갈 데이터를 찾아서 선택하는 알고리즘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비교하면서 찾음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 복잡도는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O(n^2)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배열의 크기가 증가함에 따라 비교 횟수가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제곱적으로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증가함을 의미</a:t>
            </a:r>
          </a:p>
        </p:txBody>
      </p:sp>
    </p:spTree>
    <p:extLst>
      <p:ext uri="{BB962C8B-B14F-4D97-AF65-F5344CB8AC3E}">
        <p14:creationId xmlns:p14="http://schemas.microsoft.com/office/powerpoint/2010/main" val="35333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6" name="表格 11">
            <a:extLst>
              <a:ext uri="{FF2B5EF4-FFF2-40B4-BE49-F238E27FC236}">
                <a16:creationId xmlns:a16="http://schemas.microsoft.com/office/drawing/2014/main" id="{8206BCDD-301D-2C9B-87DD-296BDC44A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9247"/>
              </p:ext>
            </p:extLst>
          </p:nvPr>
        </p:nvGraphicFramePr>
        <p:xfrm>
          <a:off x="42605" y="1553064"/>
          <a:ext cx="9017420" cy="963344"/>
        </p:xfrm>
        <a:graphic>
          <a:graphicData uri="http://schemas.openxmlformats.org/drawingml/2006/table">
            <a:tbl>
              <a:tblPr firstRow="1" bandRow="1"/>
              <a:tblGrid>
                <a:gridCol w="901742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633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400" dirty="0">
                        <a:solidFill>
                          <a:schemeClr val="tx1"/>
                        </a:solidFill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31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800000"/>
                          </a:highlight>
                        </a:rPr>
                        <a:t>48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8000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73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400" dirty="0">
                        <a:solidFill>
                          <a:schemeClr val="tx1"/>
                        </a:solidFill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3400" dirty="0">
                        <a:solidFill>
                          <a:schemeClr val="tx1"/>
                        </a:solidFill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20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800000"/>
                          </a:highlight>
                        </a:rPr>
                        <a:t>29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8000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TW" altLang="en-US" sz="3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3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70776" marR="70776" marT="35388" marB="353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18" name="文字方塊 2">
            <a:extLst>
              <a:ext uri="{FF2B5EF4-FFF2-40B4-BE49-F238E27FC236}">
                <a16:creationId xmlns:a16="http://schemas.microsoft.com/office/drawing/2014/main" id="{3CC722E8-1205-2491-DAA0-C684E585B551}"/>
              </a:ext>
            </a:extLst>
          </p:cNvPr>
          <p:cNvSpPr txBox="1"/>
          <p:nvPr/>
        </p:nvSpPr>
        <p:spPr>
          <a:xfrm>
            <a:off x="214614" y="2664081"/>
            <a:ext cx="89483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while (</a:t>
            </a:r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 &gt;= 0 &amp;&amp; array[</a:t>
            </a:r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] &gt; temp</a:t>
            </a:r>
            <a:r>
              <a:rPr kumimoji="1" lang="en-US" altLang="ko-KR" sz="2400" dirty="0">
                <a:solidFill>
                  <a:prstClr val="black"/>
                </a:solidFill>
                <a:latin typeface="Calibri" panose="020F0502020204030204"/>
              </a:rPr>
              <a:t>){</a:t>
            </a:r>
            <a:r>
              <a:rPr kumimoji="1" lang="en" altLang="zh-TW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if </a:t>
            </a:r>
            <a:r>
              <a:rPr kumimoji="1" lang="en" altLang="zh-TW" sz="2400" dirty="0" err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&gt; temp</a:t>
            </a:r>
            <a:endParaRPr kumimoji="1" lang="ko-KR" altLang="en-US" sz="24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  <a:p>
            <a:pPr latinLnBrk="0"/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array[</a:t>
            </a:r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 + gap] = array[</a:t>
            </a:r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]; </a:t>
            </a:r>
            <a:r>
              <a:rPr kumimoji="1" lang="en" altLang="zh-TW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 </a:t>
            </a:r>
            <a:r>
              <a:rPr kumimoji="1" lang="ko-KR" altLang="en-US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간격만큼 되로 이동</a:t>
            </a:r>
          </a:p>
          <a:p>
            <a:pPr latinLnBrk="0"/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 -= gap;</a:t>
            </a:r>
            <a:r>
              <a:rPr kumimoji="1" lang="en-US" altLang="ko-KR" sz="2400" dirty="0">
                <a:solidFill>
                  <a:prstClr val="black"/>
                </a:solidFill>
                <a:latin typeface="Calibri" panose="020F0502020204030204"/>
              </a:rPr>
              <a:t>} </a:t>
            </a:r>
            <a:r>
              <a:rPr kumimoji="1" lang="en-US" altLang="ko-KR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</a:t>
            </a:r>
            <a:r>
              <a:rPr kumimoji="1" lang="ko-KR" altLang="en-US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간격만큼 감소 </a:t>
            </a:r>
            <a:endParaRPr kumimoji="1" lang="en" altLang="zh-TW" sz="24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  <a:p>
            <a:pPr latinLnBrk="0"/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array[</a:t>
            </a:r>
            <a:r>
              <a:rPr kumimoji="1" lang="en" altLang="zh-TW" sz="2400" dirty="0" err="1">
                <a:solidFill>
                  <a:prstClr val="black"/>
                </a:solidFill>
                <a:latin typeface="Calibri" panose="020F0502020204030204"/>
              </a:rPr>
              <a:t>preIndex</a:t>
            </a:r>
            <a:r>
              <a:rPr kumimoji="1" lang="en" altLang="zh-TW" sz="2400" dirty="0">
                <a:solidFill>
                  <a:prstClr val="black"/>
                </a:solidFill>
                <a:latin typeface="Calibri" panose="020F0502020204030204"/>
              </a:rPr>
              <a:t> + gap] = temp;</a:t>
            </a:r>
            <a:r>
              <a:rPr kumimoji="1" lang="ko-KR" alt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en-US" altLang="ko-KR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//</a:t>
            </a:r>
            <a:r>
              <a:rPr kumimoji="1" lang="zh-TW" altLang="en-US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</a:t>
            </a:r>
            <a:r>
              <a:rPr kumimoji="1" lang="ko-KR" altLang="en-US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현재 숫자를 빈 공간에 삽입</a:t>
            </a:r>
            <a:endParaRPr kumimoji="1" lang="en" altLang="zh-TW" sz="2400" dirty="0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  <a:p>
            <a:pPr latinLnBrk="0"/>
            <a:endParaRPr kumimoji="1" lang="zh-TW" alt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" name="表格 1">
            <a:extLst>
              <a:ext uri="{FF2B5EF4-FFF2-40B4-BE49-F238E27FC236}">
                <a16:creationId xmlns:a16="http://schemas.microsoft.com/office/drawing/2014/main" id="{B776A7FE-99C0-5BF6-64AF-250E5981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97964"/>
              </p:ext>
            </p:extLst>
          </p:nvPr>
        </p:nvGraphicFramePr>
        <p:xfrm>
          <a:off x="42605" y="4654836"/>
          <a:ext cx="9061990" cy="968105"/>
        </p:xfrm>
        <a:graphic>
          <a:graphicData uri="http://schemas.openxmlformats.org/drawingml/2006/table">
            <a:tbl>
              <a:tblPr firstRow="1" bandRow="1"/>
              <a:tblGrid>
                <a:gridCol w="906199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68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3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3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71127" marR="71127" marT="35562" marB="355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" name="表格 1">
            <a:extLst>
              <a:ext uri="{FF2B5EF4-FFF2-40B4-BE49-F238E27FC236}">
                <a16:creationId xmlns:a16="http://schemas.microsoft.com/office/drawing/2014/main" id="{1E3FD2CE-8C72-01C6-DE90-69B97254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7002"/>
              </p:ext>
            </p:extLst>
          </p:nvPr>
        </p:nvGraphicFramePr>
        <p:xfrm>
          <a:off x="244199" y="1392083"/>
          <a:ext cx="8648280" cy="923908"/>
        </p:xfrm>
        <a:graphic>
          <a:graphicData uri="http://schemas.openxmlformats.org/drawingml/2006/table">
            <a:tbl>
              <a:tblPr firstRow="1" bandRow="1"/>
              <a:tblGrid>
                <a:gridCol w="864828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39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D0E09A4-3A36-6A8A-2997-0AA9A7CF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12988"/>
              </p:ext>
            </p:extLst>
          </p:nvPr>
        </p:nvGraphicFramePr>
        <p:xfrm>
          <a:off x="235099" y="3412743"/>
          <a:ext cx="8648280" cy="923908"/>
        </p:xfrm>
        <a:graphic>
          <a:graphicData uri="http://schemas.openxmlformats.org/drawingml/2006/table">
            <a:tbl>
              <a:tblPr firstRow="1" bandRow="1"/>
              <a:tblGrid>
                <a:gridCol w="864828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39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8BA100E7-B005-B9BE-CEED-DCDFCFDE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5818"/>
              </p:ext>
            </p:extLst>
          </p:nvPr>
        </p:nvGraphicFramePr>
        <p:xfrm>
          <a:off x="270935" y="5300728"/>
          <a:ext cx="8648280" cy="923908"/>
        </p:xfrm>
        <a:graphic>
          <a:graphicData uri="http://schemas.openxmlformats.org/drawingml/2006/table">
            <a:tbl>
              <a:tblPr firstRow="1" bandRow="1"/>
              <a:tblGrid>
                <a:gridCol w="864828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4828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39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879" marR="67879" marT="33939" marB="3393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15" name="文字方塊 10">
            <a:extLst>
              <a:ext uri="{FF2B5EF4-FFF2-40B4-BE49-F238E27FC236}">
                <a16:creationId xmlns:a16="http://schemas.microsoft.com/office/drawing/2014/main" id="{8DF53BF0-1143-C37C-5587-10B27F99E591}"/>
              </a:ext>
            </a:extLst>
          </p:cNvPr>
          <p:cNvSpPr txBox="1"/>
          <p:nvPr/>
        </p:nvSpPr>
        <p:spPr>
          <a:xfrm>
            <a:off x="2123728" y="2592358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dirty="0"/>
              <a:t>gap /= 2; </a:t>
            </a:r>
            <a:r>
              <a:rPr lang="en" altLang="zh-TW" sz="28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" altLang="zh-TW" sz="2800" dirty="0">
                <a:solidFill>
                  <a:schemeClr val="bg1">
                    <a:lumMod val="75000"/>
                  </a:schemeClr>
                </a:solidFill>
              </a:rPr>
              <a:t>/2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=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8D591A43-C863-8C64-5863-AC7FCF19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27894"/>
              </p:ext>
            </p:extLst>
          </p:nvPr>
        </p:nvGraphicFramePr>
        <p:xfrm>
          <a:off x="265768" y="2848401"/>
          <a:ext cx="8621550" cy="921052"/>
        </p:xfrm>
        <a:graphic>
          <a:graphicData uri="http://schemas.openxmlformats.org/drawingml/2006/table">
            <a:tbl>
              <a:tblPr firstRow="1" bandRow="1"/>
              <a:tblGrid>
                <a:gridCol w="862155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10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8</a:t>
                      </a:r>
                      <a:endParaRPr lang="zh-TW" altLang="en-US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zh-TW" alt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16" name="向右箭號 15">
            <a:extLst>
              <a:ext uri="{FF2B5EF4-FFF2-40B4-BE49-F238E27FC236}">
                <a16:creationId xmlns:a16="http://schemas.microsoft.com/office/drawing/2014/main" id="{F8AF4A3A-A7A8-0770-F14E-1B87189865BF}"/>
              </a:ext>
            </a:extLst>
          </p:cNvPr>
          <p:cNvSpPr/>
          <p:nvPr/>
        </p:nvSpPr>
        <p:spPr>
          <a:xfrm>
            <a:off x="1679299" y="3946591"/>
            <a:ext cx="516437" cy="337435"/>
          </a:xfrm>
          <a:prstGeom prst="rightArrow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C74A1945-F6EC-BB28-5A7D-680941E7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21481"/>
              </p:ext>
            </p:extLst>
          </p:nvPr>
        </p:nvGraphicFramePr>
        <p:xfrm>
          <a:off x="265768" y="4989923"/>
          <a:ext cx="8621550" cy="921052"/>
        </p:xfrm>
        <a:graphic>
          <a:graphicData uri="http://schemas.openxmlformats.org/drawingml/2006/table">
            <a:tbl>
              <a:tblPr firstRow="1" bandRow="1"/>
              <a:tblGrid>
                <a:gridCol w="862155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10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zh-TW" altLang="en-US" sz="24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65</a:t>
                      </a:r>
                      <a:endParaRPr lang="zh-TW" altLang="en-US" sz="2400" b="1" cap="none" spc="0" dirty="0">
                        <a:ln w="6600">
                          <a:solidFill>
                            <a:sysClr val="windowText" lastClr="000000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73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  <p:sp>
        <p:nvSpPr>
          <p:cNvPr id="18" name="向右箭號 18">
            <a:extLst>
              <a:ext uri="{FF2B5EF4-FFF2-40B4-BE49-F238E27FC236}">
                <a16:creationId xmlns:a16="http://schemas.microsoft.com/office/drawing/2014/main" id="{B46A778D-48D1-929E-1A86-AD6ADD2E490C}"/>
              </a:ext>
            </a:extLst>
          </p:cNvPr>
          <p:cNvSpPr/>
          <p:nvPr/>
        </p:nvSpPr>
        <p:spPr>
          <a:xfrm>
            <a:off x="7452320" y="6093297"/>
            <a:ext cx="1220679" cy="334422"/>
          </a:xfrm>
          <a:prstGeom prst="rightArrow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9" name="向下箭號 19">
            <a:extLst>
              <a:ext uri="{FF2B5EF4-FFF2-40B4-BE49-F238E27FC236}">
                <a16:creationId xmlns:a16="http://schemas.microsoft.com/office/drawing/2014/main" id="{95E8D660-E384-3600-575E-C20AAA3FB2F7}"/>
              </a:ext>
            </a:extLst>
          </p:cNvPr>
          <p:cNvSpPr/>
          <p:nvPr/>
        </p:nvSpPr>
        <p:spPr>
          <a:xfrm>
            <a:off x="3826387" y="4229312"/>
            <a:ext cx="1491226" cy="473822"/>
          </a:xfrm>
          <a:prstGeom prst="downArrow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A4CEBB1-843E-5367-8553-7E0C135A3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62055"/>
              </p:ext>
            </p:extLst>
          </p:nvPr>
        </p:nvGraphicFramePr>
        <p:xfrm>
          <a:off x="265768" y="1412776"/>
          <a:ext cx="8621550" cy="921052"/>
        </p:xfrm>
        <a:graphic>
          <a:graphicData uri="http://schemas.openxmlformats.org/drawingml/2006/table">
            <a:tbl>
              <a:tblPr firstRow="1" bandRow="1"/>
              <a:tblGrid>
                <a:gridCol w="862155">
                  <a:extLst>
                    <a:ext uri="{9D8B030D-6E8A-4147-A177-3AD203B41FA5}">
                      <a16:colId xmlns:a16="http://schemas.microsoft.com/office/drawing/2014/main" val="210690345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1571938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791565353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137731882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548281928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794911156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42397818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919417722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2219340637"/>
                    </a:ext>
                  </a:extLst>
                </a:gridCol>
                <a:gridCol w="862155">
                  <a:extLst>
                    <a:ext uri="{9D8B030D-6E8A-4147-A177-3AD203B41FA5}">
                      <a16:colId xmlns:a16="http://schemas.microsoft.com/office/drawing/2014/main" val="3668706455"/>
                    </a:ext>
                  </a:extLst>
                </a:gridCol>
              </a:tblGrid>
              <a:tr h="9210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65</a:t>
                      </a:r>
                      <a:endParaRPr lang="zh-TW" alt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7669" marR="67669" marT="33835" marB="3383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6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셸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36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圖片 9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FBECC63-A91E-D7E0-76BB-346BA9F7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755399"/>
            <a:ext cx="7248964" cy="57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2393" y="3000372"/>
            <a:ext cx="2596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펜" pitchFamily="50" charset="-127"/>
                <a:ea typeface="나눔바른펜" pitchFamily="50" charset="-127"/>
              </a:rPr>
              <a:t>Thank You!</a:t>
            </a:r>
            <a:endParaRPr lang="ko-KR" altLang="en-US" sz="4400" b="1" dirty="0">
              <a:latin typeface="나눔바른펜" pitchFamily="50" charset="-127"/>
              <a:ea typeface="나눔바른펜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8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 정렬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13" y="748926"/>
            <a:ext cx="4342974" cy="57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버블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8963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0034" y="3789040"/>
            <a:ext cx="8143932" cy="24260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4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버블 정렬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3938410"/>
            <a:ext cx="65736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수행과정으로는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제일 왼쪽부터 시작해 이웃한 쌍들을 비교해 나감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순서대로 되어 있지 않으면 자리를 바꿈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제일 오른쪽 수는 제일 큰 수가 위치하게 되면서 다시 왼쪽부터 반복할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때는 맨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오른쪽 수는 비교하는 대상에서 제외함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954650" y="4056314"/>
            <a:ext cx="500066" cy="265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6596" y="1293278"/>
            <a:ext cx="7891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왼쪽부터 한 칸씩 이동하면서 이웃한 두 수를 비교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값의 정렬이 맞지 않으면 바꿈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부분 때문에 버블 정렬이 선택 정렬보다 느림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시간 복잡도는 최악의 경우로는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O(n^2) 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최선의 경우로는 시간 복잡도는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O(n)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42254" y="620688"/>
            <a:ext cx="514343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93154"/>
            <a:ext cx="8928992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4650" y="137056"/>
            <a:ext cx="18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버블 정렬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99" y="10262"/>
            <a:ext cx="710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649985"/>
            <a:ext cx="4032448" cy="59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1869" y="2258869"/>
            <a:ext cx="2322259" cy="2322259"/>
            <a:chOff x="2947250" y="1808820"/>
            <a:chExt cx="3240360" cy="3240360"/>
          </a:xfrm>
        </p:grpSpPr>
        <p:sp>
          <p:nvSpPr>
            <p:cNvPr id="5" name="타원 4"/>
            <p:cNvSpPr/>
            <p:nvPr/>
          </p:nvSpPr>
          <p:spPr>
            <a:xfrm>
              <a:off x="2947250" y="1808820"/>
              <a:ext cx="3240360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47991" y="1996611"/>
              <a:ext cx="2838877" cy="2838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05543" y="3550252"/>
            <a:ext cx="1732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삽입 정렬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800" y="2644170"/>
            <a:ext cx="8963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1689</Words>
  <Application>Microsoft Office PowerPoint</Application>
  <PresentationFormat>화면 슬라이드 쇼(4:3)</PresentationFormat>
  <Paragraphs>497</Paragraphs>
  <Slides>44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新細明體</vt:lpstr>
      <vt:lpstr>나눔고딕</vt:lpstr>
      <vt:lpstr>나눔고딕 ExtraBold</vt:lpstr>
      <vt:lpstr>나눔바른펜</vt:lpstr>
      <vt:lpstr>맑은 고딕</vt:lpstr>
      <vt:lpstr>Arial</vt:lpstr>
      <vt:lpstr>Calibri</vt:lpstr>
      <vt:lpstr>Symbol</vt:lpstr>
      <vt:lpstr>Office 테마</vt:lpstr>
      <vt:lpstr>정렬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nv5chfv</dc:creator>
  <cp:lastModifiedBy>서정훈</cp:lastModifiedBy>
  <cp:revision>470</cp:revision>
  <dcterms:created xsi:type="dcterms:W3CDTF">2016-06-10T16:55:28Z</dcterms:created>
  <dcterms:modified xsi:type="dcterms:W3CDTF">2023-07-17T05:47:09Z</dcterms:modified>
</cp:coreProperties>
</file>