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ed Hat Text Medium"/>
      <p:regular r:id="rId18"/>
      <p:bold r:id="rId19"/>
      <p:italic r:id="rId20"/>
      <p:boldItalic r:id="rId21"/>
    </p:embeddedFont>
    <p:embeddedFont>
      <p:font typeface="Red Hat Display"/>
      <p:regular r:id="rId22"/>
      <p:bold r:id="rId23"/>
      <p:italic r:id="rId24"/>
      <p:boldItalic r:id="rId25"/>
    </p:embeddedFont>
    <p:embeddedFont>
      <p:font typeface="Red Hat Text"/>
      <p:regular r:id="rId26"/>
      <p:bold r:id="rId27"/>
      <p:italic r:id="rId28"/>
      <p:boldItalic r:id="rId29"/>
    </p:embeddedFont>
    <p:embeddedFont>
      <p:font typeface="Red Hat Text SemiBol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TextMedium-italic.fntdata"/><Relationship Id="rId22" Type="http://schemas.openxmlformats.org/officeDocument/2006/relationships/font" Target="fonts/RedHatDisplay-regular.fntdata"/><Relationship Id="rId21" Type="http://schemas.openxmlformats.org/officeDocument/2006/relationships/font" Target="fonts/RedHatTextMedium-boldItalic.fntdata"/><Relationship Id="rId24" Type="http://schemas.openxmlformats.org/officeDocument/2006/relationships/font" Target="fonts/RedHatDisplay-italic.fntdata"/><Relationship Id="rId23" Type="http://schemas.openxmlformats.org/officeDocument/2006/relationships/font" Target="fonts/RedHat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edHatText-regular.fntdata"/><Relationship Id="rId25" Type="http://schemas.openxmlformats.org/officeDocument/2006/relationships/font" Target="fonts/RedHatDisplay-boldItalic.fntdata"/><Relationship Id="rId28" Type="http://schemas.openxmlformats.org/officeDocument/2006/relationships/font" Target="fonts/RedHatText-italic.fntdata"/><Relationship Id="rId27" Type="http://schemas.openxmlformats.org/officeDocument/2006/relationships/font" Target="fonts/RedHatTex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edHatTex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edHatTextSemiBold-bold.fntdata"/><Relationship Id="rId30" Type="http://schemas.openxmlformats.org/officeDocument/2006/relationships/font" Target="fonts/RedHatText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RedHatText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RedHatTextSemiBol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edHatTextMedium-bold.fntdata"/><Relationship Id="rId18" Type="http://schemas.openxmlformats.org/officeDocument/2006/relationships/font" Target="fonts/RedHatText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3c7dea7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3c7dea7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035d3157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035d3157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14f3e7b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14f3e7b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34bf4836e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34bf4836e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3c7dea77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3c7dea77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1b2807af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1b2807af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334f040f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334f040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3c7dea7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3c7dea7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fc4202e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fc4202e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035d3157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035d3157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035d3157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035d3157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035d3157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035d3157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it + AF - Open Slide - Whit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1840442" y="3729441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1840592" y="2572161"/>
            <a:ext cx="7533300" cy="9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subTitle"/>
          </p:nvPr>
        </p:nvSpPr>
        <p:spPr>
          <a:xfrm>
            <a:off x="1840442" y="4889316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3" type="subTitle"/>
          </p:nvPr>
        </p:nvSpPr>
        <p:spPr>
          <a:xfrm>
            <a:off x="4228567" y="4889316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it - Closing Slide - White">
  <p:cSld name="CUSTOM_2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0154" y="38930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5504" y="46610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5504" y="38930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0154" y="4661084"/>
            <a:ext cx="455950" cy="4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/>
        </p:nvSpPr>
        <p:spPr>
          <a:xfrm>
            <a:off x="2436175" y="3893000"/>
            <a:ext cx="350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42C4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 sz="1500">
              <a:solidFill>
                <a:srgbClr val="142C4D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2436175" y="4661050"/>
            <a:ext cx="350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42C4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 sz="1500">
              <a:solidFill>
                <a:srgbClr val="142C4D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6780825" y="3892950"/>
            <a:ext cx="350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42C4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facebook.com/redhatinc</a:t>
            </a:r>
            <a:endParaRPr sz="1500">
              <a:solidFill>
                <a:srgbClr val="142C4D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" name="Google Shape;58;p11"/>
          <p:cNvSpPr txBox="1"/>
          <p:nvPr/>
        </p:nvSpPr>
        <p:spPr>
          <a:xfrm>
            <a:off x="6780825" y="4661000"/>
            <a:ext cx="350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42C4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twitter.com/RedHat</a:t>
            </a:r>
            <a:endParaRPr sz="1500">
              <a:solidFill>
                <a:srgbClr val="142C4D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" name="Google Shape;59;p11"/>
          <p:cNvSpPr txBox="1"/>
          <p:nvPr/>
        </p:nvSpPr>
        <p:spPr>
          <a:xfrm>
            <a:off x="1739492" y="2200350"/>
            <a:ext cx="4894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42C4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Thank you</a:t>
            </a:r>
            <a:endParaRPr sz="7200">
              <a:solidFill>
                <a:srgbClr val="142C4D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it + AF - Closing Slide - Blue &amp; Red">
  <p:cSld name="CUSTOM_2_1_1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0154" y="38930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5504" y="46610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5504" y="38930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0154" y="4661084"/>
            <a:ext cx="455950" cy="4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/>
        </p:nvSpPr>
        <p:spPr>
          <a:xfrm>
            <a:off x="2436175" y="3893000"/>
            <a:ext cx="350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42C4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 sz="1500">
              <a:solidFill>
                <a:srgbClr val="142C4D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2436175" y="4661050"/>
            <a:ext cx="350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42C4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 sz="1500">
              <a:solidFill>
                <a:srgbClr val="142C4D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6780825" y="3892950"/>
            <a:ext cx="350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42C4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facebook.com/redhatinc</a:t>
            </a:r>
            <a:endParaRPr sz="1500">
              <a:solidFill>
                <a:srgbClr val="142C4D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6780825" y="4661000"/>
            <a:ext cx="350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42C4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twitter.com/RedHat</a:t>
            </a:r>
            <a:endParaRPr sz="1500">
              <a:solidFill>
                <a:srgbClr val="142C4D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1739492" y="2200350"/>
            <a:ext cx="4894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42C4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Thank you</a:t>
            </a:r>
            <a:endParaRPr sz="7200">
              <a:solidFill>
                <a:srgbClr val="142C4D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it - Closing Slide - Blue &amp; Red">
  <p:cSld name="CUSTOM_2_1_1_1_1_1_1_1_1_1_2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0154" y="38930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5504" y="46610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5504" y="38930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0154" y="4661084"/>
            <a:ext cx="455950" cy="4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2436175" y="3893000"/>
            <a:ext cx="350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42C4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 sz="1500">
              <a:solidFill>
                <a:srgbClr val="142C4D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436175" y="4661050"/>
            <a:ext cx="350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42C4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 sz="1500">
              <a:solidFill>
                <a:srgbClr val="142C4D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6780825" y="3892950"/>
            <a:ext cx="350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42C4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facebook.com/redhatinc</a:t>
            </a:r>
            <a:endParaRPr sz="1500">
              <a:solidFill>
                <a:srgbClr val="142C4D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6780825" y="4661000"/>
            <a:ext cx="350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42C4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twitter.com/RedHat</a:t>
            </a:r>
            <a:endParaRPr sz="1500">
              <a:solidFill>
                <a:srgbClr val="142C4D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739492" y="2200350"/>
            <a:ext cx="4894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42C4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Thank you</a:t>
            </a:r>
            <a:endParaRPr sz="7200">
              <a:solidFill>
                <a:srgbClr val="142C4D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#1">
  <p:cSld name="CUSTOM_4_18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82" name="Google Shape;82;p1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#2">
  <p:cSld name="CUSTOM_4_17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90" name="Google Shape;90;p1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/>
        </p:txBody>
      </p:sp>
      <p:sp>
        <p:nvSpPr>
          <p:cNvPr id="96" name="Google Shape;96;p15"/>
          <p:cNvSpPr txBox="1"/>
          <p:nvPr>
            <p:ph idx="4" type="body"/>
          </p:nvPr>
        </p:nvSpPr>
        <p:spPr>
          <a:xfrm>
            <a:off x="2438400" y="2286000"/>
            <a:ext cx="7315200" cy="36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▸"/>
              <a:defRPr sz="1400">
                <a:solidFill>
                  <a:schemeClr val="dk1"/>
                </a:solidFill>
              </a:defRPr>
            </a:lvl1pPr>
            <a:lvl2pPr indent="-304800" lvl="1" marL="9144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･"/>
              <a:defRPr sz="1200">
                <a:solidFill>
                  <a:schemeClr val="dk1"/>
                </a:solidFill>
              </a:defRPr>
            </a:lvl2pPr>
            <a:lvl3pPr indent="-304800" lvl="2" marL="13716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･"/>
              <a:defRPr sz="1200">
                <a:solidFill>
                  <a:schemeClr val="dk1"/>
                </a:solidFill>
              </a:defRPr>
            </a:lvl3pPr>
            <a:lvl4pPr indent="-304800" lvl="3" marL="18288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･"/>
              <a:defRPr sz="1200">
                <a:solidFill>
                  <a:schemeClr val="dk1"/>
                </a:solidFill>
              </a:defRPr>
            </a:lvl4pPr>
            <a:lvl5pPr indent="-304800" lvl="4" marL="22860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･"/>
              <a:defRPr sz="1200">
                <a:solidFill>
                  <a:schemeClr val="dk1"/>
                </a:solidFill>
              </a:defRPr>
            </a:lvl5pPr>
            <a:lvl6pPr indent="-304800" lvl="5" marL="27432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･"/>
              <a:defRPr sz="1200">
                <a:solidFill>
                  <a:schemeClr val="dk1"/>
                </a:solidFill>
              </a:defRPr>
            </a:lvl6pPr>
            <a:lvl7pPr indent="-304800" lvl="6" marL="32004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･"/>
              <a:defRPr sz="1200">
                <a:solidFill>
                  <a:schemeClr val="dk1"/>
                </a:solidFill>
              </a:defRPr>
            </a:lvl7pPr>
            <a:lvl8pPr indent="-304800" lvl="7" marL="36576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･"/>
              <a:defRPr sz="1200">
                <a:solidFill>
                  <a:schemeClr val="dk1"/>
                </a:solidFill>
              </a:defRPr>
            </a:lvl8pPr>
            <a:lvl9pPr indent="-304800" lvl="8" marL="411480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･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it - Open Slide - White">
  <p:cSld name="TITLE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840442" y="3729441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1840592" y="2572161"/>
            <a:ext cx="7533300" cy="9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subTitle"/>
          </p:nvPr>
        </p:nvSpPr>
        <p:spPr>
          <a:xfrm>
            <a:off x="1840442" y="4889316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4228567" y="4889316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it + AF - Open Slide - Blue &amp; Red">
  <p:cSld name="TITLE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840442" y="3729441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1840592" y="2572161"/>
            <a:ext cx="7533300" cy="9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subTitle"/>
          </p:nvPr>
        </p:nvSpPr>
        <p:spPr>
          <a:xfrm>
            <a:off x="1840442" y="4889316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3" type="subTitle"/>
          </p:nvPr>
        </p:nvSpPr>
        <p:spPr>
          <a:xfrm>
            <a:off x="4228567" y="4889316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it - Open Slide - Blue &amp; Red">
  <p:cSld name="TITLE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1840442" y="3729441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2400"/>
              <a:buNone/>
              <a:defRPr sz="2400">
                <a:solidFill>
                  <a:srgbClr val="142C4D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1840592" y="2572161"/>
            <a:ext cx="7533300" cy="9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142C4D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1840442" y="4889316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4228567" y="4889316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200"/>
              <a:buNone/>
              <a:defRPr sz="1200">
                <a:solidFill>
                  <a:srgbClr val="142C4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- White #1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d Hat Text Medium"/>
              <a:buNone/>
              <a:defRPr sz="10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Text Medium"/>
              <a:buNone/>
              <a:defRPr sz="10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Text Medium"/>
              <a:buNone/>
              <a:defRPr sz="10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Text Medium"/>
              <a:buNone/>
              <a:defRPr sz="10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Text Medium"/>
              <a:buNone/>
              <a:defRPr sz="10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Text Medium"/>
              <a:buNone/>
              <a:defRPr sz="10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Text Medium"/>
              <a:buNone/>
              <a:defRPr sz="10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Text Medium"/>
              <a:buNone/>
              <a:defRPr sz="10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Text Medium"/>
              <a:buNone/>
              <a:defRPr sz="10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- White #2">
  <p:cSld name="CUSTOM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ed Hat Text Medium"/>
              <a:buNone/>
              <a:defRPr sz="10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Text Medium"/>
              <a:buNone/>
              <a:defRPr sz="10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Text Medium"/>
              <a:buNone/>
              <a:defRPr sz="10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Text Medium"/>
              <a:buNone/>
              <a:defRPr sz="10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Text Medium"/>
              <a:buNone/>
              <a:defRPr sz="10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Text Medium"/>
              <a:buNone/>
              <a:defRPr sz="10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Text Medium"/>
              <a:buNone/>
              <a:defRPr sz="10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Text Medium"/>
              <a:buNone/>
              <a:defRPr sz="10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Text Medium"/>
              <a:buNone/>
              <a:defRPr sz="10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- Blue #1">
  <p:cSld name="CUSTOM_2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000"/>
              <a:buFont typeface="Red Hat Text Medium"/>
              <a:buNone/>
              <a:defRPr sz="1000">
                <a:solidFill>
                  <a:srgbClr val="142C4D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000"/>
              <a:buFont typeface="Red Hat Text Medium"/>
              <a:buNone/>
              <a:defRPr sz="1000">
                <a:solidFill>
                  <a:srgbClr val="142C4D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000"/>
              <a:buFont typeface="Red Hat Text Medium"/>
              <a:buNone/>
              <a:defRPr sz="1000">
                <a:solidFill>
                  <a:srgbClr val="142C4D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000"/>
              <a:buFont typeface="Red Hat Text Medium"/>
              <a:buNone/>
              <a:defRPr sz="1000">
                <a:solidFill>
                  <a:srgbClr val="142C4D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000"/>
              <a:buFont typeface="Red Hat Text Medium"/>
              <a:buNone/>
              <a:defRPr sz="1000">
                <a:solidFill>
                  <a:srgbClr val="142C4D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000"/>
              <a:buFont typeface="Red Hat Text Medium"/>
              <a:buNone/>
              <a:defRPr sz="1000">
                <a:solidFill>
                  <a:srgbClr val="142C4D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000"/>
              <a:buFont typeface="Red Hat Text Medium"/>
              <a:buNone/>
              <a:defRPr sz="1000">
                <a:solidFill>
                  <a:srgbClr val="142C4D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000"/>
              <a:buFont typeface="Red Hat Text Medium"/>
              <a:buNone/>
              <a:defRPr sz="1000">
                <a:solidFill>
                  <a:srgbClr val="142C4D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000"/>
              <a:buFont typeface="Red Hat Text Medium"/>
              <a:buNone/>
              <a:defRPr sz="1000">
                <a:solidFill>
                  <a:srgbClr val="142C4D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142C4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142C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142C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142C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142C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142C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142C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142C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142C4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- Blue #2">
  <p:cSld name="CUSTOM_2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000"/>
              <a:buFont typeface="Red Hat Text Medium"/>
              <a:buNone/>
              <a:defRPr sz="1000">
                <a:solidFill>
                  <a:srgbClr val="142C4D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000"/>
              <a:buFont typeface="Red Hat Text Medium"/>
              <a:buNone/>
              <a:defRPr sz="1000">
                <a:solidFill>
                  <a:srgbClr val="142C4D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000"/>
              <a:buFont typeface="Red Hat Text Medium"/>
              <a:buNone/>
              <a:defRPr sz="1000">
                <a:solidFill>
                  <a:srgbClr val="142C4D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000"/>
              <a:buFont typeface="Red Hat Text Medium"/>
              <a:buNone/>
              <a:defRPr sz="1000">
                <a:solidFill>
                  <a:srgbClr val="142C4D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000"/>
              <a:buFont typeface="Red Hat Text Medium"/>
              <a:buNone/>
              <a:defRPr sz="1000">
                <a:solidFill>
                  <a:srgbClr val="142C4D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000"/>
              <a:buFont typeface="Red Hat Text Medium"/>
              <a:buNone/>
              <a:defRPr sz="1000">
                <a:solidFill>
                  <a:srgbClr val="142C4D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000"/>
              <a:buFont typeface="Red Hat Text Medium"/>
              <a:buNone/>
              <a:defRPr sz="1000">
                <a:solidFill>
                  <a:srgbClr val="142C4D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000"/>
              <a:buFont typeface="Red Hat Text Medium"/>
              <a:buNone/>
              <a:defRPr sz="1000">
                <a:solidFill>
                  <a:srgbClr val="142C4D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C4D"/>
              </a:buClr>
              <a:buSzPts val="1000"/>
              <a:buFont typeface="Red Hat Text Medium"/>
              <a:buNone/>
              <a:defRPr sz="1000">
                <a:solidFill>
                  <a:srgbClr val="142C4D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142C4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142C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142C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142C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142C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142C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142C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142C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142C4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it + AF - Closing Slide - White">
  <p:cSld name="CUSTOM_2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0154" y="38930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5504" y="46610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5504" y="38930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0154" y="4661084"/>
            <a:ext cx="455950" cy="4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0"/>
          <p:cNvSpPr txBox="1"/>
          <p:nvPr/>
        </p:nvSpPr>
        <p:spPr>
          <a:xfrm>
            <a:off x="2436175" y="3893000"/>
            <a:ext cx="350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42C4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linkedin.com/company/red-hat</a:t>
            </a:r>
            <a:endParaRPr sz="1500">
              <a:solidFill>
                <a:srgbClr val="142C4D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" name="Google Shape;46;p10"/>
          <p:cNvSpPr txBox="1"/>
          <p:nvPr/>
        </p:nvSpPr>
        <p:spPr>
          <a:xfrm>
            <a:off x="2436175" y="4661050"/>
            <a:ext cx="350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42C4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youtube.com/user/RedHatVideos</a:t>
            </a:r>
            <a:endParaRPr sz="1500">
              <a:solidFill>
                <a:srgbClr val="142C4D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" name="Google Shape;47;p10"/>
          <p:cNvSpPr txBox="1"/>
          <p:nvPr/>
        </p:nvSpPr>
        <p:spPr>
          <a:xfrm>
            <a:off x="6780825" y="3892950"/>
            <a:ext cx="350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42C4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facebook.com/redhatinc</a:t>
            </a:r>
            <a:endParaRPr sz="1500">
              <a:solidFill>
                <a:srgbClr val="142C4D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6780825" y="4661000"/>
            <a:ext cx="350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42C4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twitter.com/RedHat</a:t>
            </a:r>
            <a:endParaRPr sz="1500">
              <a:solidFill>
                <a:srgbClr val="142C4D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9" name="Google Shape;49;p10"/>
          <p:cNvSpPr txBox="1"/>
          <p:nvPr/>
        </p:nvSpPr>
        <p:spPr>
          <a:xfrm>
            <a:off x="1739492" y="2200350"/>
            <a:ext cx="4894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42C4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Thank you</a:t>
            </a:r>
            <a:endParaRPr sz="7200">
              <a:solidFill>
                <a:srgbClr val="142C4D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ed Hat Text"/>
              <a:buChar char="▸"/>
              <a:defRPr sz="1600"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17500" lvl="1" marL="9144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17500" lvl="2" marL="13716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17500" lvl="3" marL="18288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17500" lvl="4" marL="22860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17500" lvl="5" marL="27432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17500" lvl="6" marL="32004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17500" lvl="7" marL="36576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17500" lvl="8" marL="4114800" rtl="0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vents.experiences.redhat.com/widget/redhat/sum24/SessionCatalog2024/session/1700142478118001dUsX" TargetMode="External"/><Relationship Id="rId4" Type="http://schemas.openxmlformats.org/officeDocument/2006/relationships/hyperlink" Target="https://events.experiences.redhat.com/widget/redhat/sum24/SessionCatalog2024/session/1700142478118001dUsX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1840442" y="3729441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Chad Elliott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Red Hat Cleared </a:t>
            </a:r>
            <a:r>
              <a:rPr lang="en" sz="1800"/>
              <a:t>Maintenance</a:t>
            </a:r>
            <a:r>
              <a:rPr lang="en" sz="1800"/>
              <a:t> Engineer </a:t>
            </a:r>
            <a:endParaRPr sz="1800"/>
          </a:p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1840592" y="2572161"/>
            <a:ext cx="7533300" cy="9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 u="sng">
              <a:solidFill>
                <a:schemeClr val="hlink"/>
              </a:solidFill>
              <a:highlight>
                <a:srgbClr val="FFFFFF"/>
              </a:highlight>
              <a:latin typeface="Red Hat Text SemiBold"/>
              <a:ea typeface="Red Hat Text SemiBold"/>
              <a:cs typeface="Red Hat Text SemiBold"/>
              <a:sym typeface="Red Hat Text SemiBold"/>
              <a:hlinkClick r:id="rId3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u="sng">
                <a:solidFill>
                  <a:srgbClr val="000000"/>
                </a:solidFill>
                <a:highlight>
                  <a:srgbClr val="FFFFFF"/>
                </a:highlight>
                <a:latin typeface="Red Hat Text SemiBold"/>
                <a:ea typeface="Red Hat Text SemiBold"/>
                <a:cs typeface="Red Hat Text SemiBold"/>
                <a:sym typeface="Red Hat Text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Ansible automation across secure enterprise environments</a:t>
            </a:r>
            <a:endParaRPr sz="4300">
              <a:solidFill>
                <a:srgbClr val="000000"/>
              </a:solidFill>
            </a:endParaRPr>
          </a:p>
        </p:txBody>
      </p:sp>
      <p:sp>
        <p:nvSpPr>
          <p:cNvPr id="103" name="Google Shape;103;p16"/>
          <p:cNvSpPr txBox="1"/>
          <p:nvPr>
            <p:ph idx="2" type="subTitle"/>
          </p:nvPr>
        </p:nvSpPr>
        <p:spPr>
          <a:xfrm>
            <a:off x="1840442" y="4889316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3" type="subTitle"/>
          </p:nvPr>
        </p:nvSpPr>
        <p:spPr>
          <a:xfrm>
            <a:off x="4228567" y="4889316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1" type="subTitle"/>
          </p:nvPr>
        </p:nvSpPr>
        <p:spPr>
          <a:xfrm>
            <a:off x="426125" y="98700"/>
            <a:ext cx="73152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Demo</a:t>
            </a:r>
            <a:endParaRPr b="1" sz="27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075" y="1028062"/>
            <a:ext cx="9745851" cy="48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idx="1" type="subTitle"/>
          </p:nvPr>
        </p:nvSpPr>
        <p:spPr>
          <a:xfrm>
            <a:off x="426125" y="98700"/>
            <a:ext cx="73152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Questions?</a:t>
            </a:r>
            <a:endParaRPr b="1" sz="27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79700" y="206975"/>
            <a:ext cx="10074900" cy="10212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>
                <a:solidFill>
                  <a:srgbClr val="142C4D"/>
                </a:solidFill>
              </a:rPr>
              <a:t>What problem were we trying to solve?</a:t>
            </a:r>
            <a:endParaRPr sz="6500"/>
          </a:p>
        </p:txBody>
      </p:sp>
      <p:sp>
        <p:nvSpPr>
          <p:cNvPr id="110" name="Google Shape;110;p17"/>
          <p:cNvSpPr txBox="1"/>
          <p:nvPr/>
        </p:nvSpPr>
        <p:spPr>
          <a:xfrm>
            <a:off x="1103900" y="1228175"/>
            <a:ext cx="98106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Newly hired employees undergo several onboarding delays: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Provisioning user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accounts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Provisioning virtual desktops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Providing appropriate system access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The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ed Hat Text"/>
                <a:ea typeface="Red Hat Text"/>
                <a:cs typeface="Red Hat Text"/>
                <a:sym typeface="Red Hat Text"/>
              </a:rPr>
              <a:t>process traditionally involves coordination across multiple departments, which can take several weeks to complete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Red Hat Text SemiBold"/>
              <a:ea typeface="Red Hat Text SemiBold"/>
              <a:cs typeface="Red Hat Text SemiBold"/>
              <a:sym typeface="Red Hat Text SemiBold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1201275" y="4218625"/>
            <a:ext cx="8079900" cy="19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Red Hat Text"/>
                <a:ea typeface="Red Hat Text"/>
                <a:cs typeface="Red Hat Text"/>
                <a:sym typeface="Red Hat Text"/>
              </a:rPr>
              <a:t>Quote from customer:</a:t>
            </a:r>
            <a:b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Red Hat Text"/>
                <a:ea typeface="Red Hat Text"/>
                <a:cs typeface="Red Hat Text"/>
                <a:sym typeface="Red Hat Text"/>
              </a:rPr>
            </a:br>
            <a:endParaRPr sz="2400">
              <a:solidFill>
                <a:schemeClr val="dk1"/>
              </a:solidFill>
              <a:highlight>
                <a:schemeClr val="lt1"/>
              </a:highlight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Red Hat Text SemiBold"/>
                <a:ea typeface="Red Hat Text SemiBold"/>
                <a:cs typeface="Red Hat Text SemiBold"/>
                <a:sym typeface="Red Hat Text SemiBold"/>
              </a:rPr>
              <a:t>“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Red Hat Text SemiBold"/>
                <a:ea typeface="Red Hat Text SemiBold"/>
                <a:cs typeface="Red Hat Text SemiBold"/>
                <a:sym typeface="Red Hat Text SemiBold"/>
              </a:rPr>
              <a:t>Cu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ed Hat Text SemiBold"/>
                <a:ea typeface="Red Hat Text SemiBold"/>
                <a:cs typeface="Red Hat Text SemiBold"/>
                <a:sym typeface="Red Hat Text SemiBold"/>
              </a:rPr>
              <a:t>rren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Red Hat Text SemiBold"/>
                <a:ea typeface="Red Hat Text SemiBold"/>
                <a:cs typeface="Red Hat Text SemiBold"/>
                <a:sym typeface="Red Hat Text SemiBold"/>
              </a:rPr>
              <a:t>tly, new hires can face delays in getting started due to the time-consuming process of provisioning user accounts, virtual desktops, and system access. This traditionally involves coordination across multiple departments, dragging the onboarding out. Imagine the difference a five minute process could make. Making use of automation would give new hires access to everything they need almost immediately, reducing frustration and getting them productive much faster.”</a:t>
            </a:r>
            <a:endParaRPr sz="2600">
              <a:solidFill>
                <a:schemeClr val="dk1"/>
              </a:solidFill>
              <a:highlight>
                <a:schemeClr val="lt1"/>
              </a:highlight>
              <a:latin typeface="Red Hat Text SemiBold"/>
              <a:ea typeface="Red Hat Text SemiBold"/>
              <a:cs typeface="Red Hat Text SemiBold"/>
              <a:sym typeface="Red Hat Tex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447775" y="55451"/>
            <a:ext cx="8216700" cy="9288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142C4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What technology did we use?</a:t>
            </a:r>
            <a:endParaRPr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800"/>
              <a:buChar char="●"/>
            </a:pPr>
            <a:r>
              <a:rPr lang="en" sz="1800">
                <a:solidFill>
                  <a:srgbClr val="151515"/>
                </a:solidFill>
                <a:highlight>
                  <a:srgbClr val="FFFFFF"/>
                </a:highlight>
              </a:rPr>
              <a:t>Red Hat Identity Management</a:t>
            </a:r>
            <a:endParaRPr sz="180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800"/>
              <a:buChar char="●"/>
            </a:pPr>
            <a:r>
              <a:rPr lang="en" sz="1800">
                <a:solidFill>
                  <a:srgbClr val="151515"/>
                </a:solidFill>
                <a:highlight>
                  <a:srgbClr val="FFFFFF"/>
                </a:highlight>
              </a:rPr>
              <a:t>Red Hat SSO/Keycloak</a:t>
            </a:r>
            <a:endParaRPr sz="180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800"/>
              <a:buChar char="●"/>
            </a:pPr>
            <a:r>
              <a:rPr lang="en" sz="1800">
                <a:solidFill>
                  <a:srgbClr val="151515"/>
                </a:solidFill>
                <a:highlight>
                  <a:srgbClr val="FFFFFF"/>
                </a:highlight>
              </a:rPr>
              <a:t>Ansible Automation Platform</a:t>
            </a:r>
            <a:endParaRPr sz="180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800"/>
              <a:buChar char="●"/>
            </a:pPr>
            <a:r>
              <a:rPr lang="en" sz="1800">
                <a:solidFill>
                  <a:srgbClr val="151515"/>
                </a:solidFill>
                <a:highlight>
                  <a:srgbClr val="FFFFFF"/>
                </a:highlight>
              </a:rPr>
              <a:t>Ansible Hub</a:t>
            </a:r>
            <a:endParaRPr sz="180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800"/>
              <a:buChar char="●"/>
            </a:pPr>
            <a:r>
              <a:rPr lang="en" sz="1800">
                <a:solidFill>
                  <a:srgbClr val="151515"/>
                </a:solidFill>
                <a:highlight>
                  <a:srgbClr val="FFFFFF"/>
                </a:highlight>
              </a:rPr>
              <a:t>Red Hat DevSpaces</a:t>
            </a:r>
            <a:endParaRPr sz="180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800"/>
              <a:buChar char="●"/>
            </a:pPr>
            <a:r>
              <a:rPr lang="en" sz="1800">
                <a:solidFill>
                  <a:srgbClr val="151515"/>
                </a:solidFill>
                <a:highlight>
                  <a:srgbClr val="FFFFFF"/>
                </a:highlight>
              </a:rPr>
              <a:t>Red Hat Enterprise Linux </a:t>
            </a:r>
            <a:endParaRPr sz="180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800"/>
              <a:buChar char="●"/>
            </a:pPr>
            <a:r>
              <a:rPr lang="en" sz="1800">
                <a:solidFill>
                  <a:srgbClr val="151515"/>
                </a:solidFill>
                <a:highlight>
                  <a:srgbClr val="FFFFFF"/>
                </a:highlight>
              </a:rPr>
              <a:t>Red Hat Satellite</a:t>
            </a:r>
            <a:endParaRPr sz="180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800"/>
              <a:buChar char="●"/>
            </a:pPr>
            <a:r>
              <a:rPr lang="en" sz="1800">
                <a:solidFill>
                  <a:srgbClr val="151515"/>
                </a:solidFill>
                <a:highlight>
                  <a:srgbClr val="FFFFFF"/>
                </a:highlight>
              </a:rPr>
              <a:t>Red Hat Virtualization</a:t>
            </a:r>
            <a:endParaRPr sz="180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800"/>
              <a:buChar char="●"/>
            </a:pPr>
            <a:r>
              <a:rPr lang="en" sz="1800">
                <a:solidFill>
                  <a:srgbClr val="151515"/>
                </a:solidFill>
                <a:highlight>
                  <a:srgbClr val="FFFFFF"/>
                </a:highlight>
              </a:rPr>
              <a:t>Event Driven Ansible</a:t>
            </a:r>
            <a:endParaRPr sz="180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800"/>
              <a:buChar char="●"/>
            </a:pPr>
            <a:r>
              <a:rPr lang="en" sz="1800">
                <a:solidFill>
                  <a:srgbClr val="151515"/>
                </a:solidFill>
                <a:highlight>
                  <a:srgbClr val="FFFFFF"/>
                </a:highlight>
              </a:rPr>
              <a:t>Red Hat Web console/Cockpit</a:t>
            </a:r>
            <a:endParaRPr sz="180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What the workflow looked like</a:t>
            </a:r>
            <a:endParaRPr b="1" sz="24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075" y="1024150"/>
            <a:ext cx="10716325" cy="519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447775" y="55450"/>
            <a:ext cx="58152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What the workflow looks like now</a:t>
            </a:r>
            <a:endParaRPr/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6400"/>
            <a:ext cx="11887201" cy="390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" type="subTitle"/>
          </p:nvPr>
        </p:nvSpPr>
        <p:spPr>
          <a:xfrm>
            <a:off x="426125" y="98700"/>
            <a:ext cx="73152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AAP </a:t>
            </a:r>
            <a:r>
              <a:rPr b="1" lang="en" sz="27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Workflows to the Rescue</a:t>
            </a:r>
            <a:endParaRPr b="1" sz="27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26" y="1457550"/>
            <a:ext cx="11751076" cy="35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2401000" y="1457500"/>
            <a:ext cx="1800600" cy="3534600"/>
          </a:xfrm>
          <a:prstGeom prst="rect">
            <a:avLst/>
          </a:prstGeom>
          <a:solidFill>
            <a:srgbClr val="009EFF">
              <a:alpha val="2089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" type="subTitle"/>
          </p:nvPr>
        </p:nvSpPr>
        <p:spPr>
          <a:xfrm>
            <a:off x="426125" y="98700"/>
            <a:ext cx="73152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AAP Workflows to the Rescue</a:t>
            </a:r>
            <a:endParaRPr b="1" sz="27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26" y="1457550"/>
            <a:ext cx="11751076" cy="35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/>
          <p:nvPr/>
        </p:nvSpPr>
        <p:spPr>
          <a:xfrm>
            <a:off x="5050350" y="1423000"/>
            <a:ext cx="1773300" cy="3534600"/>
          </a:xfrm>
          <a:prstGeom prst="rect">
            <a:avLst/>
          </a:prstGeom>
          <a:solidFill>
            <a:srgbClr val="009EFF">
              <a:alpha val="2089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idx="1" type="subTitle"/>
          </p:nvPr>
        </p:nvSpPr>
        <p:spPr>
          <a:xfrm>
            <a:off x="426125" y="98700"/>
            <a:ext cx="73152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AAP Workflows to the Rescue</a:t>
            </a:r>
            <a:endParaRPr b="1" sz="27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26" y="1457550"/>
            <a:ext cx="11751076" cy="35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/>
          <p:nvPr/>
        </p:nvSpPr>
        <p:spPr>
          <a:xfrm>
            <a:off x="7679025" y="1457500"/>
            <a:ext cx="1773300" cy="3534600"/>
          </a:xfrm>
          <a:prstGeom prst="rect">
            <a:avLst/>
          </a:prstGeom>
          <a:solidFill>
            <a:srgbClr val="009EFF">
              <a:alpha val="2089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1" type="subTitle"/>
          </p:nvPr>
        </p:nvSpPr>
        <p:spPr>
          <a:xfrm>
            <a:off x="426125" y="98700"/>
            <a:ext cx="73152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AAP Workflows to the Rescue</a:t>
            </a:r>
            <a:endParaRPr b="1" sz="27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26" y="1457550"/>
            <a:ext cx="11751076" cy="35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10307700" y="1457500"/>
            <a:ext cx="1800900" cy="3534600"/>
          </a:xfrm>
          <a:prstGeom prst="rect">
            <a:avLst/>
          </a:prstGeom>
          <a:solidFill>
            <a:srgbClr val="009EFF">
              <a:alpha val="2089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E0000"/>
      </a:accent1>
      <a:accent2>
        <a:srgbClr val="CC0000"/>
      </a:accent2>
      <a:accent3>
        <a:srgbClr val="A30000"/>
      </a:accent3>
      <a:accent4>
        <a:srgbClr val="820000"/>
      </a:accent4>
      <a:accent5>
        <a:srgbClr val="BFBFBF"/>
      </a:accent5>
      <a:accent6>
        <a:srgbClr val="808080"/>
      </a:accent6>
      <a:hlink>
        <a:srgbClr val="EE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