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8"/>
  </p:notesMasterIdLst>
  <p:sldIdLst>
    <p:sldId id="295" r:id="rId2"/>
    <p:sldId id="352" r:id="rId3"/>
    <p:sldId id="353" r:id="rId4"/>
    <p:sldId id="351" r:id="rId5"/>
    <p:sldId id="311" r:id="rId6"/>
    <p:sldId id="312" r:id="rId7"/>
    <p:sldId id="310" r:id="rId8"/>
    <p:sldId id="314" r:id="rId9"/>
    <p:sldId id="313" r:id="rId10"/>
    <p:sldId id="315" r:id="rId11"/>
    <p:sldId id="317" r:id="rId12"/>
    <p:sldId id="318" r:id="rId13"/>
    <p:sldId id="319" r:id="rId14"/>
    <p:sldId id="316" r:id="rId15"/>
    <p:sldId id="320" r:id="rId16"/>
    <p:sldId id="321" r:id="rId17"/>
    <p:sldId id="297" r:id="rId18"/>
    <p:sldId id="298" r:id="rId19"/>
    <p:sldId id="299" r:id="rId20"/>
    <p:sldId id="300" r:id="rId21"/>
    <p:sldId id="348" r:id="rId22"/>
    <p:sldId id="354" r:id="rId23"/>
    <p:sldId id="355" r:id="rId24"/>
    <p:sldId id="349" r:id="rId25"/>
    <p:sldId id="350" r:id="rId26"/>
    <p:sldId id="33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0" autoAdjust="0"/>
    <p:restoredTop sz="53521" autoAdjust="0"/>
  </p:normalViewPr>
  <p:slideViewPr>
    <p:cSldViewPr>
      <p:cViewPr varScale="1">
        <p:scale>
          <a:sx n="65" d="100"/>
          <a:sy n="65" d="100"/>
        </p:scale>
        <p:origin x="-1656" y="-108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936291-41CC-4D24-8FBA-74951686F0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541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可扩展的标签语言。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也是一种</a:t>
            </a:r>
            <a:r>
              <a:rPr lang="en-US" altLang="zh-CN" dirty="0" smtClean="0"/>
              <a:t>xml.</a:t>
            </a:r>
          </a:p>
          <a:p>
            <a:r>
              <a:rPr lang="en-US" altLang="zh-CN" dirty="0" smtClean="0"/>
              <a:t>				</a:t>
            </a:r>
          </a:p>
          <a:p>
            <a:r>
              <a:rPr lang="en-US" altLang="zh-CN" dirty="0" smtClean="0"/>
              <a:t>	html</a:t>
            </a:r>
            <a:r>
              <a:rPr lang="zh-CN" altLang="en-US" dirty="0" smtClean="0"/>
              <a:t>它的主要作用是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它的主要作用是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信息的存储和传送。</a:t>
            </a:r>
          </a:p>
          <a:p>
            <a:r>
              <a:rPr lang="zh-CN" altLang="en-US" dirty="0" smtClean="0"/>
              <a:t>				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文件的后缀名是</a:t>
            </a:r>
            <a:r>
              <a:rPr lang="en-US" altLang="zh-CN" dirty="0" smtClean="0"/>
              <a:t>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&lt;table width = 600 height = 100 align = center&gt;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&lt;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</a:t>
            </a:r>
            <a:r>
              <a:rPr lang="zh-CN" altLang="en-US" sz="800" dirty="0" smtClean="0"/>
              <a:t>姓名</a:t>
            </a:r>
            <a:r>
              <a:rPr lang="en-US" altLang="zh-CN" sz="800" dirty="0" smtClean="0"/>
              <a:t>:&lt;/td&gt;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&lt;td&gt;&lt;input type="text" name="" id = "name"&gt;&lt;/td&gt;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</a:t>
            </a:r>
            <a:r>
              <a:rPr lang="zh-CN" altLang="en-US" sz="800" dirty="0" smtClean="0"/>
              <a:t>邮箱</a:t>
            </a:r>
            <a:r>
              <a:rPr lang="en-US" altLang="zh-CN" sz="800" dirty="0" smtClean="0"/>
              <a:t>:&lt;/td&gt;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&lt;td&gt;&lt;input type="text" name="" id = "email"&gt;&lt;/td&gt;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</a:t>
            </a:r>
            <a:r>
              <a:rPr lang="zh-CN" altLang="en-US" sz="800" dirty="0" smtClean="0"/>
              <a:t>年龄</a:t>
            </a:r>
            <a:r>
              <a:rPr lang="en-US" altLang="zh-CN" sz="800" dirty="0" smtClean="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&lt;td&gt;&lt;input type="text" name="" id = "age"&gt;&lt;/td&gt;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&lt;/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&lt;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&lt;td align = "center" </a:t>
            </a:r>
            <a:r>
              <a:rPr lang="en-US" altLang="zh-CN" sz="800" dirty="0" err="1" smtClean="0"/>
              <a:t>colspan</a:t>
            </a:r>
            <a:r>
              <a:rPr lang="en-US" altLang="zh-CN" sz="800" dirty="0" smtClean="0"/>
              <a:t> = "6"&gt; &lt;input type="button" value="</a:t>
            </a:r>
            <a:r>
              <a:rPr lang="zh-CN" altLang="en-US" sz="800" dirty="0" smtClean="0"/>
              <a:t>添加</a:t>
            </a:r>
            <a:r>
              <a:rPr lang="en-US" altLang="zh-CN" sz="800" dirty="0" smtClean="0"/>
              <a:t>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addtr</a:t>
            </a:r>
            <a:r>
              <a:rPr lang="en-US" altLang="zh-CN" sz="800" dirty="0" smtClean="0"/>
              <a:t>()"&gt;&lt;/td&gt;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&lt;/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&lt;/table&gt;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</a:t>
            </a:r>
            <a:r>
              <a:rPr lang="en-US" altLang="zh-CN" sz="800" dirty="0" err="1" smtClean="0"/>
              <a:t>hr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&lt;table width = "500" border =1 align = center&gt;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  &lt;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  <a:r>
              <a:rPr lang="zh-CN" altLang="en-US" sz="800" dirty="0" smtClean="0"/>
              <a:t>姓名</a:t>
            </a:r>
            <a:r>
              <a:rPr lang="en-US" altLang="zh-CN" sz="800" dirty="0" smtClean="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  <a:r>
              <a:rPr lang="zh-CN" altLang="en-US" sz="800" dirty="0" smtClean="0"/>
              <a:t>邮箱</a:t>
            </a:r>
            <a:r>
              <a:rPr lang="en-US" altLang="zh-CN" sz="800" dirty="0" smtClean="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  <a:r>
              <a:rPr lang="zh-CN" altLang="en-US" sz="800" dirty="0" smtClean="0"/>
              <a:t>年龄</a:t>
            </a:r>
            <a:r>
              <a:rPr lang="en-US" altLang="zh-CN" sz="800" dirty="0" smtClean="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  <a:r>
              <a:rPr lang="zh-CN" altLang="en-US" sz="800" dirty="0" smtClean="0"/>
              <a:t>操作</a:t>
            </a:r>
            <a:r>
              <a:rPr lang="en-US" altLang="zh-CN" sz="800" dirty="0" smtClean="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  &lt;/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  &lt;/table&gt;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&lt;h1&gt;</a:t>
            </a:r>
            <a:r>
              <a:rPr lang="zh-CN" altLang="en-US" sz="800" dirty="0" smtClean="0"/>
              <a:t>请选择你的爱好：</a:t>
            </a:r>
            <a:r>
              <a:rPr lang="en-US" altLang="zh-CN" sz="800" dirty="0" smtClean="0"/>
              <a:t>&lt;/h1&gt;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</a:t>
            </a:r>
            <a:r>
              <a:rPr lang="zh-CN" altLang="en-US" sz="800" dirty="0" smtClean="0"/>
              <a:t>全选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全不选</a:t>
            </a:r>
            <a:r>
              <a:rPr lang="en-US" altLang="zh-CN" sz="800" dirty="0" smtClean="0"/>
              <a:t>&lt;input type="checkbox" name="</a:t>
            </a:r>
            <a:r>
              <a:rPr lang="en-US" altLang="zh-CN" sz="800" dirty="0" err="1" smtClean="0"/>
              <a:t>hobbys</a:t>
            </a:r>
            <a:r>
              <a:rPr lang="en-US" altLang="zh-CN" sz="800" dirty="0" smtClean="0"/>
              <a:t>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checkAll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this.checked</a:t>
            </a:r>
            <a:r>
              <a:rPr lang="en-US" altLang="zh-CN" sz="800" dirty="0" smtClean="0"/>
              <a:t>)" /&gt;&lt;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&lt;input type="checkbox" name="hobby" value="football"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checkonly</a:t>
            </a:r>
            <a:r>
              <a:rPr lang="en-US" altLang="zh-CN" sz="800" dirty="0" smtClean="0"/>
              <a:t>(this)"/&gt;</a:t>
            </a:r>
            <a:r>
              <a:rPr lang="zh-CN" altLang="en-US" sz="800" dirty="0" smtClean="0"/>
              <a:t>足球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</a:t>
            </a:r>
            <a:r>
              <a:rPr lang="en-US" altLang="zh-CN" sz="800" dirty="0" smtClean="0"/>
              <a:t>&lt;input type="checkbox" name="hobby" value="basketball"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checkonly</a:t>
            </a:r>
            <a:r>
              <a:rPr lang="en-US" altLang="zh-CN" sz="800" dirty="0" smtClean="0"/>
              <a:t>(this)"/&gt;</a:t>
            </a:r>
            <a:r>
              <a:rPr lang="zh-CN" altLang="en-US" sz="800" dirty="0" smtClean="0"/>
              <a:t>篮球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</a:t>
            </a:r>
            <a:r>
              <a:rPr lang="en-US" altLang="zh-CN" sz="800" dirty="0" smtClean="0"/>
              <a:t>&lt;input type="checkbox" name="hobby" value="swim"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checkonly</a:t>
            </a:r>
            <a:r>
              <a:rPr lang="en-US" altLang="zh-CN" sz="800" dirty="0" smtClean="0"/>
              <a:t>(this)"/&gt;</a:t>
            </a:r>
            <a:r>
              <a:rPr lang="zh-CN" altLang="en-US" sz="800" dirty="0" smtClean="0"/>
              <a:t>游泳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</a:t>
            </a:r>
            <a:r>
              <a:rPr lang="en-US" altLang="zh-CN" sz="800" dirty="0" smtClean="0"/>
              <a:t>&lt;input type="checkbox" name="hobby" value="singing"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checkonly</a:t>
            </a:r>
            <a:r>
              <a:rPr lang="en-US" altLang="zh-CN" sz="800" dirty="0" smtClean="0"/>
              <a:t>(this)"/&gt;</a:t>
            </a:r>
            <a:r>
              <a:rPr lang="zh-CN" altLang="en-US" sz="800" dirty="0" smtClean="0"/>
              <a:t>唱歌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&lt;input type="button" value="</a:t>
            </a:r>
            <a:r>
              <a:rPr lang="zh-CN" altLang="en-US" sz="800" dirty="0" smtClean="0"/>
              <a:t>全选</a:t>
            </a:r>
            <a:r>
              <a:rPr lang="en-US" altLang="zh-CN" sz="800" dirty="0" smtClean="0"/>
              <a:t>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checkAll</a:t>
            </a:r>
            <a:r>
              <a:rPr lang="en-US" altLang="zh-CN" sz="800" dirty="0" smtClean="0"/>
              <a:t>(true)"/&gt; &lt;input type="button" value="</a:t>
            </a:r>
            <a:r>
              <a:rPr lang="zh-CN" altLang="en-US" sz="800" dirty="0" smtClean="0"/>
              <a:t>全不选</a:t>
            </a:r>
            <a:r>
              <a:rPr lang="en-US" altLang="zh-CN" sz="800" dirty="0" smtClean="0"/>
              <a:t>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checkAll</a:t>
            </a:r>
            <a:r>
              <a:rPr lang="en-US" altLang="zh-CN" sz="800" dirty="0" smtClean="0"/>
              <a:t>(false)"/&gt;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&lt;input type="button" value="</a:t>
            </a:r>
            <a:r>
              <a:rPr lang="zh-CN" altLang="en-US" sz="800" dirty="0" smtClean="0"/>
              <a:t>反选</a:t>
            </a:r>
            <a:r>
              <a:rPr lang="en-US" altLang="zh-CN" sz="800" dirty="0" smtClean="0"/>
              <a:t>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reverseCheck</a:t>
            </a:r>
            <a:r>
              <a:rPr lang="en-US" altLang="zh-CN" sz="800" dirty="0" smtClean="0"/>
              <a:t>()"/&gt; &lt;/body&gt;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&lt;table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&lt;select size="10" id="left"&gt;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1&lt;/option&gt;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2&lt;/option&gt;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3&lt;/option&gt;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4&lt;/option&gt;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5&lt;/option&gt;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6&lt;/option&gt;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7&lt;/option&gt;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8&lt;/option&gt;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&lt;/select&gt;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&lt;input type="button" value="---&gt;"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removeLeft</a:t>
            </a:r>
            <a:r>
              <a:rPr lang="en-US" altLang="zh-CN" sz="800" dirty="0" smtClean="0"/>
              <a:t>()"/&gt;&lt;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&lt;input type="button" value="===&gt;"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</a:t>
            </a:r>
            <a:r>
              <a:rPr lang="en-US" altLang="zh-CN" sz="800" dirty="0" err="1" smtClean="0"/>
              <a:t>removeLeftAll</a:t>
            </a:r>
            <a:r>
              <a:rPr lang="en-US" altLang="zh-CN" sz="800" dirty="0" smtClean="0"/>
              <a:t>()"/&gt;&lt;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&lt;input type="button" value="&lt;---"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=""/&gt;&lt;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&lt;input type="button" value="&lt;===" </a:t>
            </a:r>
            <a:r>
              <a:rPr lang="en-US" altLang="zh-CN" sz="800" dirty="0" err="1" smtClean="0"/>
              <a:t>onclick</a:t>
            </a:r>
            <a:r>
              <a:rPr lang="en-US" altLang="zh-CN" sz="800" dirty="0" smtClean="0"/>
              <a:t>=""/&gt;&lt;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&lt;select size="10" id="right"&gt;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&lt;option&gt;</a:t>
            </a:r>
            <a:r>
              <a:rPr lang="zh-CN" altLang="en-US" sz="800" dirty="0" smtClean="0"/>
              <a:t>选项</a:t>
            </a:r>
            <a:r>
              <a:rPr lang="en-US" altLang="zh-CN" sz="800" dirty="0" smtClean="0"/>
              <a:t>9&lt;/option&gt;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&lt;/select&gt;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&lt;/</a:t>
            </a:r>
            <a:r>
              <a:rPr lang="en-US" altLang="zh-CN" sz="800" dirty="0" err="1" smtClean="0"/>
              <a:t>tr</a:t>
            </a:r>
            <a:r>
              <a:rPr lang="en-US" altLang="zh-CN" sz="8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&lt;/table&gt;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function </a:t>
            </a:r>
            <a:r>
              <a:rPr lang="en-US" altLang="zh-CN" sz="800" dirty="0" err="1" smtClean="0"/>
              <a:t>removeLeft</a:t>
            </a:r>
            <a:r>
              <a:rPr lang="en-US" altLang="zh-CN" sz="800" dirty="0" smtClean="0"/>
              <a:t>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leftSel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document.getElementById</a:t>
            </a:r>
            <a:r>
              <a:rPr lang="en-US" altLang="zh-CN" sz="800" dirty="0" smtClean="0"/>
              <a:t>("left");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//</a:t>
            </a:r>
            <a:r>
              <a:rPr lang="en-US" altLang="zh-CN" sz="800" dirty="0" err="1" smtClean="0"/>
              <a:t>selectedIndex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selectedOpt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leftSel.selectedIndex</a:t>
            </a:r>
            <a:r>
              <a:rPr lang="en-US" altLang="zh-CN" sz="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opt = </a:t>
            </a:r>
            <a:r>
              <a:rPr lang="en-US" altLang="zh-CN" sz="800" dirty="0" err="1" smtClean="0"/>
              <a:t>leftSel.options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selectedOpt</a:t>
            </a:r>
            <a:r>
              <a:rPr lang="en-US" altLang="zh-CN" sz="800" dirty="0" smtClean="0"/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rightSel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document.getElementById</a:t>
            </a:r>
            <a:r>
              <a:rPr lang="en-US" altLang="zh-CN" sz="800" dirty="0" smtClean="0"/>
              <a:t>("right");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rightSel.appendChild</a:t>
            </a:r>
            <a:r>
              <a:rPr lang="en-US" altLang="zh-CN" sz="800" dirty="0" smtClean="0"/>
              <a:t>(opt);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function </a:t>
            </a:r>
            <a:r>
              <a:rPr lang="en-US" altLang="zh-CN" sz="800" dirty="0" err="1" smtClean="0"/>
              <a:t>removeLeftAll</a:t>
            </a:r>
            <a:r>
              <a:rPr lang="en-US" altLang="zh-CN" sz="800" dirty="0" smtClean="0"/>
              <a:t>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leftSel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document.getElementById</a:t>
            </a:r>
            <a:r>
              <a:rPr lang="en-US" altLang="zh-CN" sz="800" dirty="0" smtClean="0"/>
              <a:t>("left");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alloptions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leftSel.options</a:t>
            </a:r>
            <a:r>
              <a:rPr lang="en-US" altLang="zh-CN" sz="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rightSel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document.getElementById</a:t>
            </a:r>
            <a:r>
              <a:rPr lang="en-US" altLang="zh-CN" sz="800" dirty="0" smtClean="0"/>
              <a:t>("right");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		//</a:t>
            </a:r>
            <a:r>
              <a:rPr lang="zh-CN" altLang="en-US" sz="800" dirty="0" smtClean="0"/>
              <a:t>不行，会出问题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(</a:t>
            </a:r>
            <a:r>
              <a:rPr lang="zh-CN" altLang="en-US" sz="800" baseline="0" dirty="0" smtClean="0"/>
              <a:t>可以把</a:t>
            </a:r>
            <a:r>
              <a:rPr lang="en-US" altLang="zh-CN" sz="800" baseline="0" dirty="0" err="1" smtClean="0"/>
              <a:t>i</a:t>
            </a:r>
            <a:r>
              <a:rPr lang="en-US" altLang="zh-CN" sz="800" baseline="0" dirty="0" smtClean="0"/>
              <a:t>++)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for(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=0;i&lt;</a:t>
            </a:r>
            <a:r>
              <a:rPr lang="en-US" altLang="zh-CN" sz="800" dirty="0" err="1" smtClean="0"/>
              <a:t>alloptions.length;i</a:t>
            </a:r>
            <a:r>
              <a:rPr lang="en-US" altLang="zh-CN" sz="800" dirty="0" smtClean="0"/>
              <a:t>++){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	</a:t>
            </a:r>
            <a:r>
              <a:rPr lang="en-US" altLang="zh-CN" sz="800" dirty="0" err="1" smtClean="0"/>
              <a:t>rightSel.appendChild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alloptions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&lt;select id="province" 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changeCity</a:t>
            </a:r>
            <a:r>
              <a:rPr lang="en-US" altLang="zh-CN" dirty="0" smtClean="0"/>
              <a:t>()"&gt;</a:t>
            </a:r>
          </a:p>
          <a:p>
            <a:pPr eaLnBrk="1" hangingPunct="1"/>
            <a:r>
              <a:rPr lang="en-US" altLang="zh-CN" dirty="0" smtClean="0"/>
              <a:t>		&lt;option&gt;--</a:t>
            </a:r>
            <a:r>
              <a:rPr lang="zh-CN" altLang="en-US" dirty="0" smtClean="0"/>
              <a:t>请选择省份</a:t>
            </a:r>
            <a:r>
              <a:rPr lang="en-US" altLang="zh-CN" dirty="0" smtClean="0"/>
              <a:t>--&lt;/option&gt;</a:t>
            </a:r>
          </a:p>
          <a:p>
            <a:pPr eaLnBrk="1" hangingPunct="1"/>
            <a:r>
              <a:rPr lang="en-US" altLang="zh-CN" dirty="0" smtClean="0"/>
              <a:t>	&lt;/select&gt;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&lt;select id="city"&gt;</a:t>
            </a:r>
          </a:p>
          <a:p>
            <a:pPr eaLnBrk="1" hangingPunct="1"/>
            <a:r>
              <a:rPr lang="en-US" altLang="zh-CN" dirty="0" smtClean="0"/>
              <a:t>		&lt;option&gt;--</a:t>
            </a:r>
            <a:r>
              <a:rPr lang="zh-CN" altLang="en-US" dirty="0" smtClean="0"/>
              <a:t>请选择城市</a:t>
            </a:r>
            <a:r>
              <a:rPr lang="en-US" altLang="zh-CN" dirty="0" smtClean="0"/>
              <a:t>--&lt;/option&gt;</a:t>
            </a:r>
          </a:p>
          <a:p>
            <a:pPr eaLnBrk="1" hangingPunct="1"/>
            <a:r>
              <a:rPr lang="en-US" altLang="zh-CN" dirty="0" smtClean="0"/>
              <a:t>	&lt;/select&gt;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 = ['</a:t>
            </a:r>
            <a:r>
              <a:rPr lang="zh-CN" altLang="en-US" dirty="0" smtClean="0"/>
              <a:t>北京市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上海市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广州省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深圳市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重庆市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天津市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江苏省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浙江省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四川省</a:t>
            </a:r>
            <a:r>
              <a:rPr lang="en-US" altLang="zh-CN" dirty="0" smtClean="0"/>
              <a:t>',</a:t>
            </a:r>
          </a:p>
          <a:p>
            <a:pPr eaLnBrk="1" hangingPunct="1"/>
            <a:r>
              <a:rPr lang="en-US" altLang="zh-CN" dirty="0" smtClean="0"/>
              <a:t>		'</a:t>
            </a:r>
            <a:r>
              <a:rPr lang="zh-CN" altLang="en-US" dirty="0" smtClean="0"/>
              <a:t>海南省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福建省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山东省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江西省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广西省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安徽省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河北省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湖北省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湖南省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陕西省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山西省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黑龙江省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其他</a:t>
            </a:r>
            <a:r>
              <a:rPr lang="en-US" altLang="zh-CN" smtClean="0"/>
              <a:t>'];</a:t>
            </a:r>
            <a:endParaRPr lang="en-US" altLang="zh-CN" dirty="0" smtClean="0"/>
          </a:p>
          <a:p>
            <a:pPr eaLnBrk="1" hangingPunct="1"/>
            <a:r>
              <a:rPr lang="en-US" altLang="zh-CN" baseline="0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 = [] ;</a:t>
            </a:r>
          </a:p>
          <a:p>
            <a:pPr eaLnBrk="1" hangingPunct="1"/>
            <a:r>
              <a:rPr lang="en-US" altLang="zh-CN" dirty="0" smtClean="0"/>
              <a:t>    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北京市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朝阳区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东城区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西城区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海淀区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宣武区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丰台区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怀柔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延庆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房山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上海市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宝山区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长宁区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丰贤区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虹口区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黄浦区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青浦区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南汇区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徐汇区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卢湾区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广州省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广州市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惠州市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汕头市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珠海市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佛山市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中山市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东莞市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    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深圳市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福田区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罗湖区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盐田区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宝安区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龙岗区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南山区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深圳周边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重庆市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俞中区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南岸区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江北区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沙坪坝区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九龙坡区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渝北区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大渡口区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北碚区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    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天津市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和平区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河西区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南开区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河北区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河东区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红桥区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塘古区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开发区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江苏省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南京市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苏州市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无锡市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浙江省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杭州市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宁波市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温州市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四川省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四川省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成都市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海南省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海口市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福建省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福州市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厦门市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泉州市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漳州市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山东省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济南市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青岛市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烟台市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江西省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江西省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南昌市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广西省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柳州市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南宁市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安徽省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安徽省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合肥市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河北省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邯郸市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石家庄市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河南省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郑州市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洛阳市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湖北省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武汉市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宜昌市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湖南省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湖南省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长沙市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陕西省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陕西省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西安市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山西省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山西省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太原市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黑龙江省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黑龙江省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哈尔滨市</a:t>
            </a:r>
            <a:r>
              <a:rPr lang="en-US" altLang="zh-CN" dirty="0" smtClean="0"/>
              <a:t>'];</a:t>
            </a:r>
          </a:p>
          <a:p>
            <a:pPr eaLnBrk="1" hangingPunct="1"/>
            <a:r>
              <a:rPr lang="en-US" altLang="zh-CN" dirty="0" smtClean="0"/>
              <a:t>	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['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'] = ['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'];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用户名 </a:t>
            </a:r>
            <a:r>
              <a:rPr lang="en-US" altLang="zh-CN" sz="800" dirty="0" smtClean="0"/>
              <a:t>/^[0-9a-zA-Z][0-9a-zA-Z_.-]{2,16}[0-9a-zA-Z]$/;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1</a:t>
            </a:r>
            <a:r>
              <a:rPr lang="zh-CN" altLang="en-US" sz="800" dirty="0" smtClean="0"/>
              <a:t>、由字母、数字、下划线、点、减号组成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/&gt;2</a:t>
            </a:r>
            <a:r>
              <a:rPr lang="zh-CN" altLang="en-US" sz="800" dirty="0" smtClean="0"/>
              <a:t>、只能以数字、字母开头或结尾，且长度为</a:t>
            </a:r>
            <a:r>
              <a:rPr lang="en-US" altLang="zh-CN" sz="800" dirty="0" smtClean="0"/>
              <a:t>4-18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baseline="0" dirty="0" smtClean="0"/>
              <a:t>  通行证用户名不能为空，请输入通行证用户名</a:t>
            </a:r>
            <a:endParaRPr lang="en-US" altLang="zh-CN" sz="800" baseline="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baseline="0" dirty="0" smtClean="0"/>
              <a:t>  通行证用户名输入正确</a:t>
            </a:r>
            <a:endParaRPr lang="en-US" altLang="zh-CN" sz="800" baseline="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baseline="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baseline="0" dirty="0" smtClean="0"/>
              <a:t>密码</a:t>
            </a:r>
            <a:endParaRPr lang="en-US" altLang="zh-CN" sz="800" baseline="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密码长度为</a:t>
            </a:r>
            <a:r>
              <a:rPr lang="en-US" altLang="zh-CN" sz="800" dirty="0" smtClean="0"/>
              <a:t>6-16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 密码不能为空，请输入密码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 密码输入正确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重复密码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  重复密码不能为空，请重复输入密码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  两次输入的密码不一致，请重新输入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    次密码输入正确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昵称        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reg</a:t>
            </a:r>
            <a:r>
              <a:rPr lang="en-US" altLang="zh-CN" sz="800" dirty="0" smtClean="0"/>
              <a:t>=/^([\u4e00-\u9fa5]|\w|[@!#$%&amp;*])+$/;   // </a:t>
            </a:r>
            <a:r>
              <a:rPr lang="zh-CN" altLang="en-US" sz="800" dirty="0" smtClean="0"/>
              <a:t>匹配昵称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	</a:t>
            </a:r>
            <a:r>
              <a:rPr lang="en-US" altLang="zh-CN" sz="800" dirty="0" err="1" smtClean="0"/>
              <a:t>var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chinaReg</a:t>
            </a:r>
            <a:r>
              <a:rPr lang="en-US" altLang="zh-CN" sz="800" dirty="0" smtClean="0"/>
              <a:t>=/[\u4e00-\u9fa5]/g;   //</a:t>
            </a:r>
            <a:r>
              <a:rPr lang="zh-CN" altLang="en-US" sz="800" dirty="0" smtClean="0"/>
              <a:t>匹配中文字符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1</a:t>
            </a:r>
            <a:r>
              <a:rPr lang="zh-CN" altLang="en-US" sz="800" dirty="0" smtClean="0"/>
              <a:t>、包含汉字、字母、数字、下划线以及</a:t>
            </a:r>
            <a:r>
              <a:rPr lang="en-US" altLang="zh-CN" sz="800" dirty="0" smtClean="0"/>
              <a:t>@!#$%&amp;*</a:t>
            </a:r>
            <a:r>
              <a:rPr lang="zh-CN" altLang="en-US" sz="800" dirty="0" smtClean="0"/>
              <a:t>特殊字符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/&gt;2</a:t>
            </a:r>
            <a:r>
              <a:rPr lang="zh-CN" altLang="en-US" sz="800" dirty="0" smtClean="0"/>
              <a:t>、长度为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－</a:t>
            </a:r>
            <a:r>
              <a:rPr lang="en-US" altLang="zh-CN" sz="800" dirty="0" smtClean="0"/>
              <a:t>20</a:t>
            </a:r>
            <a:r>
              <a:rPr lang="zh-CN" altLang="en-US" sz="800" dirty="0" smtClean="0"/>
              <a:t>个字符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/&gt;3</a:t>
            </a:r>
            <a:r>
              <a:rPr lang="zh-CN" altLang="en-US" sz="800" dirty="0" smtClean="0"/>
              <a:t>、一个汉字占两个字符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昵称不能为空，请输入昵称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只能由汉字、字母、数字、下划线以及</a:t>
            </a:r>
            <a:r>
              <a:rPr lang="en-US" altLang="zh-CN" sz="800" dirty="0" smtClean="0"/>
              <a:t>@!#$%&amp;*</a:t>
            </a:r>
            <a:r>
              <a:rPr lang="zh-CN" altLang="en-US" sz="800" dirty="0" smtClean="0"/>
              <a:t>特殊字符组成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1</a:t>
            </a:r>
            <a:r>
              <a:rPr lang="zh-CN" altLang="en-US" sz="800" dirty="0" smtClean="0"/>
              <a:t>、长度为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－</a:t>
            </a:r>
            <a:r>
              <a:rPr lang="en-US" altLang="zh-CN" sz="800" dirty="0" smtClean="0"/>
              <a:t>20</a:t>
            </a:r>
            <a:r>
              <a:rPr lang="zh-CN" altLang="en-US" sz="800" dirty="0" smtClean="0"/>
              <a:t>个字符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/&gt;2</a:t>
            </a:r>
            <a:r>
              <a:rPr lang="zh-CN" altLang="en-US" sz="800" dirty="0" smtClean="0"/>
              <a:t>、一个汉字占两个字符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昵称输入正确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手机号码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1</a:t>
            </a:r>
            <a:r>
              <a:rPr lang="zh-CN" altLang="en-US" sz="800" dirty="0" smtClean="0"/>
              <a:t>、手机号码以</a:t>
            </a:r>
            <a:r>
              <a:rPr lang="en-US" altLang="zh-CN" sz="800" dirty="0" smtClean="0"/>
              <a:t>13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15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18</a:t>
            </a:r>
            <a:r>
              <a:rPr lang="zh-CN" altLang="en-US" sz="800" dirty="0" smtClean="0"/>
              <a:t>开头</a:t>
            </a:r>
            <a:r>
              <a:rPr lang="en-US" altLang="zh-CN" sz="800" dirty="0" smtClean="0"/>
              <a:t>&lt;</a:t>
            </a:r>
            <a:r>
              <a:rPr lang="en-US" altLang="zh-CN" sz="800" dirty="0" err="1" smtClean="0"/>
              <a:t>br</a:t>
            </a:r>
            <a:r>
              <a:rPr lang="en-US" altLang="zh-CN" sz="800" dirty="0" smtClean="0"/>
              <a:t>/&gt;2</a:t>
            </a:r>
            <a:r>
              <a:rPr lang="zh-CN" altLang="en-US" sz="800" dirty="0" smtClean="0"/>
              <a:t>、手机号码由</a:t>
            </a:r>
            <a:r>
              <a:rPr lang="en-US" altLang="zh-CN" sz="800" dirty="0" smtClean="0"/>
              <a:t>11</a:t>
            </a:r>
            <a:r>
              <a:rPr lang="zh-CN" altLang="en-US" sz="800" dirty="0" smtClean="0"/>
              <a:t>位数字组成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关联手机号码不能为空，请输入关联手机号码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关联手机号码输入不正确，请重新输入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关联手机号码输入正确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保密邮箱  </a:t>
            </a:r>
            <a:r>
              <a:rPr lang="en-US" altLang="zh-CN" sz="800" dirty="0" smtClean="0"/>
              <a:t>/^\w+@\w+(\.[a-</a:t>
            </a:r>
            <a:r>
              <a:rPr lang="en-US" altLang="zh-CN" sz="800" dirty="0" err="1" smtClean="0"/>
              <a:t>zA</a:t>
            </a:r>
            <a:r>
              <a:rPr lang="en-US" altLang="zh-CN" sz="800" dirty="0" smtClean="0"/>
              <a:t>-Z]{2,3}){1,2}$/;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请输入您常用的电子邮箱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保密邮箱不能为空，请输入保密邮箱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保密邮箱格式不正确，请重新输入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dirty="0" smtClean="0"/>
              <a:t>保密邮箱输入正确</a:t>
            </a: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全选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全不选</a:t>
            </a:r>
            <a:endParaRPr lang="en-US" altLang="zh-CN" dirty="0" smtClean="0"/>
          </a:p>
          <a:p>
            <a:r>
              <a:rPr lang="en-US" altLang="zh-CN" dirty="0" smtClean="0"/>
              <a:t>2.+</a:t>
            </a:r>
            <a:r>
              <a:rPr lang="zh-CN" altLang="en-US" dirty="0" smtClean="0"/>
              <a:t>与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可以点击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计算价格，计算积分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可以删除表格中的行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//------------------2.</a:t>
            </a:r>
            <a:r>
              <a:rPr lang="zh-CN" altLang="en-US" dirty="0" smtClean="0"/>
              <a:t>公有属性</a:t>
            </a:r>
            <a:r>
              <a:rPr lang="en-US" altLang="zh-CN" dirty="0" smtClean="0"/>
              <a:t>--------------------------</a:t>
            </a:r>
          </a:p>
          <a:p>
            <a:r>
              <a:rPr lang="en-US" altLang="zh-CN" dirty="0" smtClean="0"/>
              <a:t>	//1.</a:t>
            </a:r>
            <a:r>
              <a:rPr lang="zh-CN" altLang="en-US" dirty="0" smtClean="0"/>
              <a:t>公有属性用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声明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/*function Person(){</a:t>
            </a:r>
          </a:p>
          <a:p>
            <a:r>
              <a:rPr lang="en-US" altLang="zh-CN" dirty="0" smtClean="0"/>
              <a:t>		this.name="</a:t>
            </a:r>
            <a:r>
              <a:rPr lang="zh-CN" altLang="en-US" dirty="0" smtClean="0"/>
              <a:t>阿娇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33;</a:t>
            </a:r>
          </a:p>
          <a:p>
            <a:r>
              <a:rPr lang="en-US" altLang="zh-CN" dirty="0" smtClean="0"/>
              <a:t>	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 = new Person();</a:t>
            </a:r>
          </a:p>
          <a:p>
            <a:r>
              <a:rPr lang="en-US" altLang="zh-CN" dirty="0" smtClean="0"/>
              <a:t>	alert(p.name+","+</a:t>
            </a:r>
            <a:r>
              <a:rPr lang="en-US" altLang="zh-CN" dirty="0" err="1" smtClean="0"/>
              <a:t>p.age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//------------------3.</a:t>
            </a:r>
            <a:r>
              <a:rPr lang="zh-CN" altLang="en-US" dirty="0" smtClean="0"/>
              <a:t>私有方法与公有方法</a:t>
            </a:r>
            <a:r>
              <a:rPr lang="en-US" altLang="zh-CN" dirty="0" smtClean="0"/>
              <a:t>------------------------------------</a:t>
            </a:r>
          </a:p>
          <a:p>
            <a:r>
              <a:rPr lang="en-US" altLang="zh-CN" dirty="0" smtClean="0"/>
              <a:t>	//1.</a:t>
            </a:r>
            <a:r>
              <a:rPr lang="zh-CN" altLang="en-US" dirty="0" smtClean="0"/>
              <a:t>私有的用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声明，公有的用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声明  ，可以同名（可以用公有调用私有）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/*function Person(){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name="</a:t>
            </a:r>
            <a:r>
              <a:rPr lang="zh-CN" altLang="en-US" dirty="0" smtClean="0"/>
              <a:t>阿娇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age = 33;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show = function(){</a:t>
            </a:r>
          </a:p>
          <a:p>
            <a:r>
              <a:rPr lang="en-US" altLang="zh-CN" dirty="0" smtClean="0"/>
              <a:t>			alert(name+","+age);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公有方法</a:t>
            </a:r>
            <a:r>
              <a:rPr lang="en-US" altLang="zh-CN" dirty="0" smtClean="0"/>
              <a:t>show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	show();//</a:t>
            </a:r>
            <a:r>
              <a:rPr lang="zh-CN" altLang="en-US" dirty="0" smtClean="0"/>
              <a:t>私有方法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//--------------------4.</a:t>
            </a:r>
            <a:r>
              <a:rPr lang="zh-CN" altLang="en-US" dirty="0" smtClean="0"/>
              <a:t>静态属性与静态方法</a:t>
            </a:r>
            <a:r>
              <a:rPr lang="en-US" altLang="zh-CN" dirty="0" smtClean="0"/>
              <a:t>----------------------------------------------------------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属性名或方法名定义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访问也是类名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属性名或方法名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不能用对象调用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Person.name="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Person.age</a:t>
            </a:r>
            <a:r>
              <a:rPr lang="en-US" altLang="zh-CN" dirty="0" smtClean="0"/>
              <a:t> = 20;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Person.show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	alert("static method is invoked");</a:t>
            </a:r>
          </a:p>
          <a:p>
            <a:r>
              <a:rPr lang="en-US" altLang="zh-CN" dirty="0" smtClean="0"/>
              <a:t>	}*/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//alert(Person.name+","+</a:t>
            </a:r>
            <a:r>
              <a:rPr lang="en-US" altLang="zh-CN" dirty="0" err="1" smtClean="0"/>
              <a:t>Person.age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</a:t>
            </a:r>
            <a:r>
              <a:rPr lang="en-US" altLang="zh-CN" dirty="0" err="1" smtClean="0"/>
              <a:t>Person.show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en-US" altLang="zh-CN" dirty="0" smtClean="0"/>
              <a:t>	//alert(p.name);</a:t>
            </a:r>
          </a:p>
          <a:p>
            <a:r>
              <a:rPr lang="en-US" altLang="zh-CN" dirty="0" smtClean="0"/>
              <a:t>    */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//--------------------5.</a:t>
            </a:r>
            <a:r>
              <a:rPr lang="zh-CN" altLang="en-US" dirty="0" smtClean="0"/>
              <a:t>构造方法</a:t>
            </a:r>
            <a:r>
              <a:rPr lang="en-US" altLang="zh-CN" dirty="0" smtClean="0"/>
              <a:t>------------------------------------------------------------------</a:t>
            </a:r>
          </a:p>
          <a:p>
            <a:r>
              <a:rPr lang="en-US" altLang="zh-CN" dirty="0" smtClean="0"/>
              <a:t>	//1.</a:t>
            </a:r>
            <a:r>
              <a:rPr lang="zh-CN" altLang="en-US" dirty="0" smtClean="0"/>
              <a:t>无参构造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//2.</a:t>
            </a:r>
            <a:r>
              <a:rPr lang="zh-CN" altLang="en-US" dirty="0" smtClean="0"/>
              <a:t>有参构造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/*function Person(){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this.show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		alert("hello");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//2.</a:t>
            </a:r>
            <a:r>
              <a:rPr lang="zh-CN" altLang="en-US" dirty="0" smtClean="0"/>
              <a:t>有参构造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/*function Person(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this.name = name;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Person("</a:t>
            </a:r>
            <a:r>
              <a:rPr lang="zh-CN" altLang="en-US" dirty="0" smtClean="0"/>
              <a:t>芙蓉姐姐</a:t>
            </a:r>
            <a:r>
              <a:rPr lang="en-US" altLang="zh-CN" dirty="0" smtClean="0"/>
              <a:t>",37);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//------------------------6.</a:t>
            </a:r>
            <a:r>
              <a:rPr lang="zh-CN" altLang="en-US" dirty="0" smtClean="0"/>
              <a:t>原型方式声明属性与方法</a:t>
            </a:r>
            <a:r>
              <a:rPr lang="en-US" altLang="zh-CN" dirty="0" smtClean="0"/>
              <a:t>-------------------------------------------------------------------------</a:t>
            </a:r>
          </a:p>
          <a:p>
            <a:r>
              <a:rPr lang="en-US" altLang="zh-CN" dirty="0" smtClean="0"/>
              <a:t>	//1.</a:t>
            </a:r>
            <a:r>
              <a:rPr lang="zh-CN" altLang="en-US" dirty="0" smtClean="0"/>
              <a:t>直接原型声明属性和方法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//2.</a:t>
            </a:r>
            <a:r>
              <a:rPr lang="zh-CN" altLang="en-US" dirty="0" smtClean="0"/>
              <a:t>为引用类型赋值出问题？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//3.</a:t>
            </a:r>
            <a:r>
              <a:rPr lang="zh-CN" altLang="en-US" dirty="0" smtClean="0"/>
              <a:t>有参构造与原型结合一起用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/*</a:t>
            </a:r>
          </a:p>
          <a:p>
            <a:r>
              <a:rPr lang="en-US" altLang="zh-CN" dirty="0" smtClean="0"/>
              <a:t>	function Person(){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Person.prototype.name = 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Person.prototype.age</a:t>
            </a:r>
            <a:r>
              <a:rPr lang="en-US" altLang="zh-CN" dirty="0" smtClean="0"/>
              <a:t> = 30;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 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 Person();</a:t>
            </a:r>
          </a:p>
          <a:p>
            <a:r>
              <a:rPr lang="en-US" altLang="zh-CN" dirty="0" smtClean="0"/>
              <a:t>	//alert(p.name);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	 //</a:t>
            </a:r>
            <a:r>
              <a:rPr lang="zh-CN" altLang="en-US" dirty="0" smtClean="0"/>
              <a:t>问题？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 function Person(){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 }</a:t>
            </a:r>
          </a:p>
          <a:p>
            <a:r>
              <a:rPr lang="en-US" altLang="zh-CN" dirty="0" smtClean="0"/>
              <a:t>	Person.prototype.name = 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Person.prototype.age</a:t>
            </a:r>
            <a:r>
              <a:rPr lang="en-US" altLang="zh-CN" dirty="0" smtClean="0"/>
              <a:t> = 30;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Person.prototype.arr</a:t>
            </a:r>
            <a:r>
              <a:rPr lang="en-US" altLang="zh-CN" dirty="0" smtClean="0"/>
              <a:t> = ["</a:t>
            </a:r>
            <a:r>
              <a:rPr lang="en-US" altLang="zh-CN" dirty="0" err="1" smtClean="0"/>
              <a:t>aa","bb</a:t>
            </a:r>
            <a:r>
              <a:rPr lang="en-US" altLang="zh-CN" dirty="0" smtClean="0"/>
              <a:t>"];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 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+","+this.arr);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p2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p.arr.push</a:t>
            </a:r>
            <a:r>
              <a:rPr lang="en-US" altLang="zh-CN" dirty="0" smtClean="0"/>
              <a:t>("cc");</a:t>
            </a:r>
          </a:p>
          <a:p>
            <a:r>
              <a:rPr lang="en-US" altLang="zh-CN" dirty="0" smtClean="0"/>
              <a:t>	//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p2.show();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*/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原型法与公有属性一起使用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/*function Person(){</a:t>
            </a:r>
          </a:p>
          <a:p>
            <a:r>
              <a:rPr lang="en-US" altLang="zh-CN" dirty="0" smtClean="0"/>
              <a:t>		this.name="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30;</a:t>
            </a:r>
          </a:p>
          <a:p>
            <a:r>
              <a:rPr lang="en-US" altLang="zh-CN" dirty="0" smtClean="0"/>
              <a:t>		this.arr = ["</a:t>
            </a:r>
            <a:r>
              <a:rPr lang="en-US" altLang="zh-CN" dirty="0" err="1" smtClean="0"/>
              <a:t>aa","bb</a:t>
            </a:r>
            <a:r>
              <a:rPr lang="en-US" altLang="zh-CN" dirty="0" smtClean="0"/>
              <a:t>"];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 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+"," +this.arr);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p2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p.arr.push</a:t>
            </a:r>
            <a:r>
              <a:rPr lang="en-US" altLang="zh-CN" dirty="0" smtClean="0"/>
              <a:t>("cc");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p2.show();</a:t>
            </a:r>
          </a:p>
          <a:p>
            <a:r>
              <a:rPr lang="en-US" altLang="zh-CN" dirty="0" smtClean="0"/>
              <a:t>	*/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</a:t>
            </a:r>
          </a:p>
          <a:p>
            <a:r>
              <a:rPr lang="en-US" altLang="zh-CN" dirty="0" smtClean="0"/>
              <a:t>	//-------------------------7.</a:t>
            </a:r>
            <a:r>
              <a:rPr lang="zh-CN" altLang="en-US" dirty="0" smtClean="0"/>
              <a:t>直接用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对象或函数对象加属性与方法</a:t>
            </a:r>
            <a:r>
              <a:rPr lang="en-US" altLang="zh-CN" dirty="0" smtClean="0"/>
              <a:t>-------------------------------------------------------------</a:t>
            </a:r>
          </a:p>
          <a:p>
            <a:r>
              <a:rPr lang="en-US" altLang="zh-CN" dirty="0" smtClean="0"/>
              <a:t>	//1.</a:t>
            </a:r>
            <a:r>
              <a:rPr lang="zh-CN" altLang="en-US" dirty="0" smtClean="0"/>
              <a:t>直接用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对象，再去定义属性和方法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//2.</a:t>
            </a:r>
            <a:r>
              <a:rPr lang="zh-CN" altLang="en-US" dirty="0" smtClean="0"/>
              <a:t>先定义函数对象，再去定义属性和方法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//3.json</a:t>
            </a:r>
            <a:r>
              <a:rPr lang="zh-CN" altLang="en-US" dirty="0" smtClean="0"/>
              <a:t>对象方式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Object();</a:t>
            </a:r>
          </a:p>
          <a:p>
            <a:r>
              <a:rPr lang="en-US" altLang="zh-CN" dirty="0" smtClean="0"/>
              <a:t>	obj.name="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obj.age</a:t>
            </a:r>
            <a:r>
              <a:rPr lang="en-US" altLang="zh-CN" dirty="0" smtClean="0"/>
              <a:t> = 20;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obj.show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en-US" altLang="zh-CN" dirty="0" err="1" smtClean="0"/>
              <a:t>obj.show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function Person(){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Person();</a:t>
            </a:r>
          </a:p>
          <a:p>
            <a:r>
              <a:rPr lang="en-US" altLang="zh-CN" dirty="0" smtClean="0"/>
              <a:t>	person.name = "</a:t>
            </a:r>
            <a:r>
              <a:rPr lang="zh-CN" altLang="en-US" dirty="0" smtClean="0"/>
              <a:t>冠希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person.age</a:t>
            </a:r>
            <a:r>
              <a:rPr lang="en-US" altLang="zh-CN" dirty="0" smtClean="0"/>
              <a:t> = 34;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//</a:t>
            </a:r>
            <a:r>
              <a:rPr lang="en-US" altLang="zh-CN" dirty="0" err="1" smtClean="0"/>
              <a:t>person.show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{name:"xt",age:20,show:function(){alert(this.name+","+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);}};</a:t>
            </a:r>
          </a:p>
          <a:p>
            <a:r>
              <a:rPr lang="en-US" altLang="zh-CN" dirty="0" smtClean="0"/>
              <a:t>	alert(p.name+","+</a:t>
            </a:r>
            <a:r>
              <a:rPr lang="en-US" altLang="zh-CN" dirty="0" err="1" smtClean="0"/>
              <a:t>p.age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*/	</a:t>
            </a:r>
          </a:p>
          <a:p>
            <a:r>
              <a:rPr lang="en-US" altLang="zh-CN" dirty="0" smtClean="0"/>
              <a:t>*/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Array.prototype.getMax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max= this[0];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this.length;i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	if(max&lt;this[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]){</a:t>
            </a:r>
          </a:p>
          <a:p>
            <a:r>
              <a:rPr lang="en-US" altLang="zh-CN" dirty="0" smtClean="0"/>
              <a:t>			max = this[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max;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en-US" altLang="zh-CN" dirty="0" smtClean="0"/>
              <a:t>function Person(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this.name = name;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	return 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function Student(score){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this.score</a:t>
            </a:r>
            <a:r>
              <a:rPr lang="en-US" altLang="zh-CN" dirty="0" smtClean="0"/>
              <a:t> = score;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this.outputInfo</a:t>
            </a:r>
            <a:r>
              <a:rPr lang="en-US" altLang="zh-CN" dirty="0" smtClean="0"/>
              <a:t> = function(info){</a:t>
            </a:r>
          </a:p>
          <a:p>
            <a:r>
              <a:rPr lang="en-US" altLang="zh-CN" dirty="0" smtClean="0"/>
              <a:t>			alert(info+","+</a:t>
            </a:r>
            <a:r>
              <a:rPr lang="en-US" altLang="zh-CN" dirty="0" err="1" smtClean="0"/>
              <a:t>this.score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Person("zhangsan",20);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继承关键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Student.prototype</a:t>
            </a:r>
            <a:r>
              <a:rPr lang="en-US" altLang="zh-CN" dirty="0" smtClean="0"/>
              <a:t>=p;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= new Student(80);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info = </a:t>
            </a:r>
            <a:r>
              <a:rPr lang="en-US" altLang="zh-CN" dirty="0" err="1" smtClean="0"/>
              <a:t>stu.show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stu.outputInfo</a:t>
            </a:r>
            <a:r>
              <a:rPr lang="en-US" altLang="zh-CN" dirty="0" smtClean="0"/>
              <a:t>(info);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定义对象三种方式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1.var Person = {name:"zhangsan",age:20,show:function(){alert(this.name)}};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2.var person = new Object();</a:t>
            </a:r>
          </a:p>
          <a:p>
            <a:r>
              <a:rPr lang="en-US" altLang="zh-CN" dirty="0" smtClean="0"/>
              <a:t>    person.name="";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person.age</a:t>
            </a:r>
            <a:r>
              <a:rPr lang="en-US" altLang="zh-CN" dirty="0" smtClean="0"/>
              <a:t>=20;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person.show</a:t>
            </a:r>
            <a:r>
              <a:rPr lang="en-US" altLang="zh-CN" dirty="0" smtClean="0"/>
              <a:t>=function(){}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3.function Person(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this.name=name;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=age;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this.show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Person("dd",20);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原型方式</a:t>
            </a:r>
            <a:endParaRPr lang="en-US" altLang="zh-CN" dirty="0" smtClean="0"/>
          </a:p>
          <a:p>
            <a:r>
              <a:rPr lang="en-US" altLang="zh-CN" dirty="0" smtClean="0"/>
              <a:t>	function Person(){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};</a:t>
            </a:r>
          </a:p>
          <a:p>
            <a:r>
              <a:rPr lang="en-US" altLang="zh-CN" dirty="0" smtClean="0"/>
              <a:t>	Person.prototype.name = "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Person.prototype.age</a:t>
            </a:r>
            <a:r>
              <a:rPr lang="en-US" altLang="zh-CN" dirty="0" smtClean="0"/>
              <a:t> = 30;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p.show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但如果属性为数组时，会出现问题</a:t>
            </a:r>
            <a:endParaRPr lang="en-US" altLang="zh-CN" dirty="0" smtClean="0"/>
          </a:p>
          <a:p>
            <a:r>
              <a:rPr lang="en-US" altLang="zh-CN" dirty="0" smtClean="0"/>
              <a:t>	function Person(){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};</a:t>
            </a:r>
          </a:p>
          <a:p>
            <a:r>
              <a:rPr lang="en-US" altLang="zh-CN" dirty="0" smtClean="0"/>
              <a:t>	Person.prototype.name = "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Person.prototype.age</a:t>
            </a:r>
            <a:r>
              <a:rPr lang="en-US" altLang="zh-CN" dirty="0" smtClean="0"/>
              <a:t> = 30;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Person.prototype.arr</a:t>
            </a:r>
            <a:r>
              <a:rPr lang="en-US" altLang="zh-CN" dirty="0" smtClean="0"/>
              <a:t> = ["</a:t>
            </a:r>
            <a:r>
              <a:rPr lang="en-US" altLang="zh-CN" dirty="0" err="1" smtClean="0"/>
              <a:t>aa","bb</a:t>
            </a:r>
            <a:r>
              <a:rPr lang="en-US" altLang="zh-CN" dirty="0" smtClean="0"/>
              <a:t>"];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+","+this.arr);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p1 = new Person();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p2 = new Person();</a:t>
            </a:r>
          </a:p>
          <a:p>
            <a:r>
              <a:rPr lang="en-US" altLang="zh-CN" dirty="0" smtClean="0"/>
              <a:t>	p1.arr.push("cc");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p1.show();</a:t>
            </a:r>
          </a:p>
          <a:p>
            <a:r>
              <a:rPr lang="en-US" altLang="zh-CN" dirty="0" smtClean="0"/>
              <a:t>	p2.show();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如何解决？</a:t>
            </a:r>
            <a:endParaRPr lang="en-US" altLang="zh-CN" dirty="0" smtClean="0"/>
          </a:p>
          <a:p>
            <a:r>
              <a:rPr lang="en-US" altLang="zh-CN" dirty="0" smtClean="0"/>
              <a:t>	function Person(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this.name =name;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r>
              <a:rPr lang="en-US" altLang="zh-CN" dirty="0" smtClean="0"/>
              <a:t>		this.arr = ["</a:t>
            </a:r>
            <a:r>
              <a:rPr lang="en-US" altLang="zh-CN" dirty="0" err="1" smtClean="0"/>
              <a:t>aa","bb</a:t>
            </a:r>
            <a:r>
              <a:rPr lang="en-US" altLang="zh-CN" dirty="0" smtClean="0"/>
              <a:t>"];</a:t>
            </a:r>
          </a:p>
          <a:p>
            <a:r>
              <a:rPr lang="en-US" altLang="zh-CN" dirty="0" smtClean="0"/>
              <a:t>	};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Person.prototype.show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	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+","+this.arr);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p1 = new Person("zhangsan",20);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p2 = new Person("lishi",30);</a:t>
            </a:r>
          </a:p>
          <a:p>
            <a:r>
              <a:rPr lang="en-US" altLang="zh-CN" dirty="0" smtClean="0"/>
              <a:t>	p1.arr.push("cc");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p1.show();</a:t>
            </a:r>
          </a:p>
          <a:p>
            <a:r>
              <a:rPr lang="en-US" altLang="zh-CN" dirty="0" smtClean="0"/>
              <a:t>	p2.show();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4.</a:t>
            </a:r>
            <a:r>
              <a:rPr lang="zh-CN" altLang="en-US" dirty="0" smtClean="0"/>
              <a:t>工厂方式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function Car(){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new Object;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"blue";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ocar.doors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4;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ocar.showColor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function(){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document.write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this.color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};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return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}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car1 = Car();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car2 = Car(); </a:t>
            </a: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带参工厂方式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 function Car(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color,door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){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new Object;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ocar.color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color;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ocar.doors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door;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ocar.showColor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function(){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document.write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this.color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)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};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return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}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car1 = Car("red",4);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car2 = Car("blue",4);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car1.showColor()  //output:"red" </a:t>
            </a:r>
            <a:b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  car2.showColor()  //output:"blue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" 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混合工厂方式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 它的目的师创建假构造函数，只返回另一种对象的新实例。 </a:t>
            </a: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function Car(){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new Object();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"red";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ocar.doors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4;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ocar.showColor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= function(){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this.color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};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return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;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} 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endParaRPr lang="en-US" altLang="zh-CN" dirty="0" smtClean="0"/>
          </a:p>
          <a:p>
            <a:r>
              <a:rPr lang="en-US" altLang="zh-CN" dirty="0" smtClean="0"/>
              <a:t>  </a:t>
            </a:r>
            <a:r>
              <a:rPr lang="zh-CN" altLang="en-US" dirty="0" smtClean="0"/>
              <a:t>与工厂方式所不同的是，这种方式使用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运算符。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 = {name:"xt",age:20,show:function(){alert(this.name+","+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);}};</a:t>
            </a:r>
          </a:p>
          <a:p>
            <a:r>
              <a:rPr lang="en-US" altLang="zh-CN" dirty="0" smtClean="0"/>
              <a:t>	/*with(p){</a:t>
            </a:r>
          </a:p>
          <a:p>
            <a:r>
              <a:rPr lang="en-US" altLang="zh-CN" dirty="0" smtClean="0"/>
              <a:t>		//show();</a:t>
            </a:r>
          </a:p>
          <a:p>
            <a:r>
              <a:rPr lang="en-US" altLang="zh-CN" dirty="0" smtClean="0"/>
              <a:t>		alert(name+","+age);</a:t>
            </a:r>
          </a:p>
          <a:p>
            <a:r>
              <a:rPr lang="en-US" altLang="zh-CN" dirty="0" smtClean="0"/>
              <a:t>	}*/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in p){</a:t>
            </a:r>
          </a:p>
          <a:p>
            <a:r>
              <a:rPr lang="en-US" altLang="zh-CN" dirty="0" smtClean="0"/>
              <a:t>		if(p[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Function){</a:t>
            </a:r>
          </a:p>
          <a:p>
            <a:r>
              <a:rPr lang="en-US" altLang="zh-CN" dirty="0" smtClean="0"/>
              <a:t>			with(p){show()};</a:t>
            </a:r>
          </a:p>
          <a:p>
            <a:r>
              <a:rPr lang="en-US" altLang="zh-CN" dirty="0" smtClean="0"/>
              <a:t>		}else{</a:t>
            </a:r>
          </a:p>
          <a:p>
            <a:r>
              <a:rPr lang="en-US" altLang="zh-CN" dirty="0" smtClean="0"/>
              <a:t>			alert(p[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中文本结点也包括标签的换行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//alert(d2obj.item(1).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//alert(</a:t>
            </a:r>
            <a:r>
              <a:rPr lang="en-US" altLang="zh-CN" dirty="0" err="1" smtClean="0"/>
              <a:t>document.body.innerHTML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//alert(</a:t>
            </a:r>
            <a:r>
              <a:rPr lang="en-US" altLang="zh-CN" dirty="0" err="1" smtClean="0"/>
              <a:t>document.all</a:t>
            </a:r>
            <a:r>
              <a:rPr lang="en-US" altLang="zh-CN" dirty="0" smtClean="0"/>
              <a:t>[0].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代表文档中所有的结点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1.getElementById</a:t>
            </a:r>
            <a:r>
              <a:rPr lang="zh-CN" altLang="en-US" dirty="0" smtClean="0"/>
              <a:t>始终为第一个对象的引用</a:t>
            </a:r>
            <a:endParaRPr lang="en-US" altLang="zh-CN" dirty="0" smtClean="0"/>
          </a:p>
          <a:p>
            <a:r>
              <a:rPr lang="en-US" altLang="zh-CN" dirty="0" smtClean="0"/>
              <a:t>2.getElementsByName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时，也可根据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表示长度，</a:t>
            </a:r>
            <a:r>
              <a:rPr lang="en-US" altLang="zh-CN" dirty="0" smtClean="0"/>
              <a:t>item(index)</a:t>
            </a:r>
            <a:r>
              <a:rPr lang="zh-CN" altLang="en-US" dirty="0" smtClean="0"/>
              <a:t>取指定的结点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36291-41CC-4D24-8FBA-74951686F00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&lt;h1&gt;</a:t>
            </a:r>
            <a:r>
              <a:rPr lang="zh-CN" altLang="en-US" sz="1000" dirty="0" smtClean="0"/>
              <a:t>明天休息</a:t>
            </a:r>
            <a:r>
              <a:rPr lang="en-US" altLang="zh-CN" sz="1000" dirty="0" smtClean="0"/>
              <a:t>&lt;/h1&gt;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  &lt;input type="button" value="</a:t>
            </a:r>
            <a:r>
              <a:rPr lang="zh-CN" altLang="en-US" sz="1000" dirty="0" smtClean="0"/>
              <a:t>取值</a:t>
            </a:r>
            <a:r>
              <a:rPr lang="en-US" altLang="zh-CN" sz="1000" dirty="0" smtClean="0"/>
              <a:t>" </a:t>
            </a:r>
            <a:r>
              <a:rPr lang="en-US" altLang="zh-CN" sz="1000" dirty="0" err="1" smtClean="0"/>
              <a:t>onclick</a:t>
            </a:r>
            <a:r>
              <a:rPr lang="en-US" altLang="zh-CN" sz="1000" dirty="0" smtClean="0"/>
              <a:t>="</a:t>
            </a:r>
            <a:r>
              <a:rPr lang="en-US" altLang="zh-CN" sz="1000" dirty="0" err="1" smtClean="0"/>
              <a:t>getVal</a:t>
            </a:r>
            <a:r>
              <a:rPr lang="en-US" altLang="zh-CN" sz="1000" dirty="0" smtClean="0"/>
              <a:t>()"/&gt;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 &lt;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 id="</a:t>
            </a:r>
            <a:r>
              <a:rPr lang="en-US" altLang="zh-CN" sz="1000" dirty="0" err="1" smtClean="0"/>
              <a:t>bj</a:t>
            </a:r>
            <a:r>
              <a:rPr lang="en-US" altLang="zh-CN" sz="1000" dirty="0" smtClean="0"/>
              <a:t>" value="</a:t>
            </a:r>
            <a:r>
              <a:rPr lang="en-US" altLang="zh-CN" sz="1000" dirty="0" err="1" smtClean="0"/>
              <a:t>beijing</a:t>
            </a:r>
            <a:r>
              <a:rPr lang="en-US" altLang="zh-CN" sz="1000" dirty="0" smtClean="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	</a:t>
            </a:r>
            <a:r>
              <a:rPr lang="zh-CN" altLang="en-US" sz="1000" dirty="0" smtClean="0"/>
              <a:t>北京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dirty="0" smtClean="0"/>
              <a:t>			</a:t>
            </a:r>
            <a:r>
              <a:rPr lang="en-US" altLang="zh-CN" sz="1000" dirty="0" smtClean="0"/>
              <a:t>&lt;h1&gt;</a:t>
            </a:r>
            <a:r>
              <a:rPr lang="zh-CN" altLang="en-US" sz="1000" dirty="0" smtClean="0"/>
              <a:t>海淀</a:t>
            </a:r>
            <a:r>
              <a:rPr lang="en-US" altLang="zh-CN" sz="1000" dirty="0" smtClean="0"/>
              <a:t>&lt;/h1&gt;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	</a:t>
            </a:r>
            <a:r>
              <a:rPr lang="zh-CN" altLang="en-US" sz="1000" dirty="0" smtClean="0"/>
              <a:t>奥运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dirty="0" smtClean="0"/>
              <a:t>		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 id="</a:t>
            </a:r>
            <a:r>
              <a:rPr lang="en-US" altLang="zh-CN" sz="1000" dirty="0" err="1" smtClean="0"/>
              <a:t>sh</a:t>
            </a:r>
            <a:r>
              <a:rPr lang="en-US" altLang="zh-CN" sz="1000" dirty="0" smtClean="0"/>
              <a:t>" value="shanghai"&gt;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	</a:t>
            </a:r>
            <a:r>
              <a:rPr lang="zh-CN" altLang="en-US" sz="1000" dirty="0" smtClean="0"/>
              <a:t>上海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dirty="0" smtClean="0"/>
              <a:t>		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	&lt;input type="button" value="</a:t>
            </a:r>
            <a:r>
              <a:rPr lang="en-US" altLang="zh-CN" sz="1000" dirty="0" err="1" smtClean="0"/>
              <a:t>li</a:t>
            </a:r>
            <a:r>
              <a:rPr lang="zh-CN" altLang="en-US" sz="1000" dirty="0" smtClean="0"/>
              <a:t>取值</a:t>
            </a:r>
            <a:r>
              <a:rPr lang="en-US" altLang="zh-CN" sz="1000" dirty="0" smtClean="0"/>
              <a:t>" </a:t>
            </a:r>
            <a:r>
              <a:rPr lang="en-US" altLang="zh-CN" sz="1000" dirty="0" err="1" smtClean="0"/>
              <a:t>onclick</a:t>
            </a:r>
            <a:r>
              <a:rPr lang="en-US" altLang="zh-CN" sz="1000" dirty="0" smtClean="0"/>
              <a:t>="</a:t>
            </a:r>
            <a:r>
              <a:rPr lang="en-US" altLang="zh-CN" sz="1000" dirty="0" err="1" smtClean="0"/>
              <a:t>getLi</a:t>
            </a:r>
            <a:r>
              <a:rPr lang="en-US" altLang="zh-CN" sz="1000" dirty="0" smtClean="0"/>
              <a:t>()"/&gt;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	&lt;/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//alert(</a:t>
            </a:r>
            <a:r>
              <a:rPr lang="en-US" altLang="zh-CN" sz="1000" dirty="0" err="1" smtClean="0"/>
              <a:t>bjNode.getAttribute</a:t>
            </a:r>
            <a:r>
              <a:rPr lang="en-US" altLang="zh-CN" sz="1000" dirty="0" smtClean="0"/>
              <a:t>("value"));//</a:t>
            </a:r>
            <a:r>
              <a:rPr lang="zh-CN" altLang="en-US" sz="1000" dirty="0" smtClean="0"/>
              <a:t>找到结性</a:t>
            </a:r>
            <a:r>
              <a:rPr lang="en-US" altLang="zh-CN" sz="1000" dirty="0" smtClean="0"/>
              <a:t>value</a:t>
            </a:r>
            <a:r>
              <a:rPr lang="zh-CN" altLang="en-US" sz="1000" dirty="0" smtClean="0"/>
              <a:t>的值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//alert(</a:t>
            </a:r>
            <a:r>
              <a:rPr lang="en-US" altLang="zh-CN" sz="1000" dirty="0" err="1" smtClean="0"/>
              <a:t>bjNode.getAttributeNode</a:t>
            </a:r>
            <a:r>
              <a:rPr lang="en-US" altLang="zh-CN" sz="1000" dirty="0" smtClean="0"/>
              <a:t>("value").</a:t>
            </a:r>
            <a:r>
              <a:rPr lang="en-US" altLang="zh-CN" sz="1000" dirty="0" err="1" smtClean="0"/>
              <a:t>nodeType</a:t>
            </a:r>
            <a:r>
              <a:rPr lang="en-US" altLang="zh-CN" sz="1000" dirty="0" smtClean="0"/>
              <a:t>);//</a:t>
            </a:r>
            <a:r>
              <a:rPr lang="zh-CN" altLang="en-US" sz="1000" dirty="0" smtClean="0"/>
              <a:t>找到属性结点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err="1" smtClean="0"/>
              <a:t>var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bjNode.childNodes</a:t>
            </a:r>
            <a:r>
              <a:rPr lang="en-US" altLang="zh-CN" sz="1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for(</a:t>
            </a:r>
            <a:r>
              <a:rPr lang="en-US" altLang="zh-CN" sz="1000" dirty="0" err="1" smtClean="0"/>
              <a:t>var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=0;i&lt;</a:t>
            </a:r>
            <a:r>
              <a:rPr lang="en-US" altLang="zh-CN" sz="1000" dirty="0" err="1" smtClean="0"/>
              <a:t>bjChildNode.length;i</a:t>
            </a:r>
            <a:r>
              <a:rPr lang="en-US" altLang="zh-CN" sz="1000" dirty="0" smtClean="0"/>
              <a:t>++){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if(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nodeType</a:t>
            </a:r>
            <a:r>
              <a:rPr lang="en-US" altLang="zh-CN" sz="1000" dirty="0" smtClean="0"/>
              <a:t>==1){alert(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nodeName</a:t>
            </a:r>
            <a:r>
              <a:rPr lang="en-US" altLang="zh-CN" sz="1000" dirty="0" smtClean="0"/>
              <a:t>+","+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innerHTML</a:t>
            </a:r>
            <a:r>
              <a:rPr lang="en-US" altLang="zh-CN" sz="1000" dirty="0" smtClean="0"/>
              <a:t>+","+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nodeType</a:t>
            </a:r>
            <a:r>
              <a:rPr lang="en-US" altLang="zh-CN" sz="10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}else if(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nodeType</a:t>
            </a:r>
            <a:r>
              <a:rPr lang="en-US" altLang="zh-CN" sz="1000" dirty="0" smtClean="0"/>
              <a:t>==3){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alert(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nodeName</a:t>
            </a:r>
            <a:r>
              <a:rPr lang="en-US" altLang="zh-CN" sz="1000" dirty="0" smtClean="0"/>
              <a:t>+","+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nodeValue</a:t>
            </a:r>
            <a:r>
              <a:rPr lang="en-US" altLang="zh-CN" sz="1000" dirty="0" smtClean="0"/>
              <a:t>+","+</a:t>
            </a:r>
            <a:r>
              <a:rPr lang="en-US" altLang="zh-CN" sz="1000" dirty="0" err="1" smtClean="0"/>
              <a:t>bjChildNode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].</a:t>
            </a:r>
            <a:r>
              <a:rPr lang="en-US" altLang="zh-CN" sz="1000" dirty="0" err="1" smtClean="0"/>
              <a:t>nodeType</a:t>
            </a:r>
            <a:r>
              <a:rPr lang="en-US" altLang="zh-CN" sz="10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&lt;select name="</a:t>
            </a:r>
            <a:r>
              <a:rPr lang="en-US" altLang="zh-CN" dirty="0" err="1" smtClean="0"/>
              <a:t>edu</a:t>
            </a:r>
            <a:r>
              <a:rPr lang="en-US" altLang="zh-CN" dirty="0" smtClean="0"/>
              <a:t>" id="</a:t>
            </a:r>
            <a:r>
              <a:rPr lang="en-US" altLang="zh-CN" dirty="0" err="1" smtClean="0"/>
              <a:t>edu</a:t>
            </a:r>
            <a:r>
              <a:rPr lang="en-US" altLang="zh-CN" dirty="0" smtClean="0"/>
              <a:t>"&gt;</a:t>
            </a:r>
          </a:p>
          <a:p>
            <a:pPr eaLnBrk="1" hangingPunct="1"/>
            <a:r>
              <a:rPr lang="en-US" altLang="zh-CN" dirty="0" smtClean="0"/>
              <a:t>		&lt;option value="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&lt;/option&gt;</a:t>
            </a:r>
          </a:p>
          <a:p>
            <a:pPr eaLnBrk="1" hangingPunct="1"/>
            <a:r>
              <a:rPr lang="en-US" altLang="zh-CN" dirty="0" smtClean="0"/>
              <a:t>		&lt;option value="</a:t>
            </a:r>
            <a:r>
              <a:rPr lang="zh-CN" altLang="en-US" dirty="0" smtClean="0"/>
              <a:t>专科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专科</a:t>
            </a:r>
            <a:r>
              <a:rPr lang="en-US" altLang="zh-CN" dirty="0" smtClean="0"/>
              <a:t>&lt;/option&gt;</a:t>
            </a:r>
          </a:p>
          <a:p>
            <a:pPr eaLnBrk="1" hangingPunct="1"/>
            <a:r>
              <a:rPr lang="en-US" altLang="zh-CN" dirty="0" smtClean="0"/>
              <a:t>		&lt;option value="</a:t>
            </a:r>
            <a:r>
              <a:rPr lang="zh-CN" altLang="en-US" dirty="0" smtClean="0"/>
              <a:t>高中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高中</a:t>
            </a:r>
            <a:r>
              <a:rPr lang="en-US" altLang="zh-CN" dirty="0" smtClean="0"/>
              <a:t>&lt;/option&gt;</a:t>
            </a:r>
          </a:p>
          <a:p>
            <a:pPr eaLnBrk="1" hangingPunct="1"/>
            <a:r>
              <a:rPr lang="en-US" altLang="zh-CN" dirty="0" smtClean="0"/>
              <a:t>		&lt;option value="</a:t>
            </a:r>
            <a:r>
              <a:rPr lang="zh-CN" altLang="en-US" dirty="0" smtClean="0"/>
              <a:t>小学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小学</a:t>
            </a:r>
            <a:r>
              <a:rPr lang="en-US" altLang="zh-CN" dirty="0" smtClean="0"/>
              <a:t>&lt;/option&gt;</a:t>
            </a:r>
          </a:p>
          <a:p>
            <a:pPr eaLnBrk="1" hangingPunct="1"/>
            <a:r>
              <a:rPr lang="en-US" altLang="zh-CN" dirty="0" smtClean="0"/>
              <a:t>		&lt;option value="</a:t>
            </a:r>
            <a:r>
              <a:rPr lang="zh-CN" altLang="en-US" dirty="0" smtClean="0"/>
              <a:t>幼儿园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幼儿园</a:t>
            </a:r>
            <a:r>
              <a:rPr lang="en-US" altLang="zh-CN" dirty="0" smtClean="0"/>
              <a:t>&lt;/option&gt;</a:t>
            </a:r>
          </a:p>
          <a:p>
            <a:pPr eaLnBrk="1" hangingPunct="1"/>
            <a:r>
              <a:rPr lang="en-US" altLang="zh-CN" dirty="0" smtClean="0"/>
              <a:t>	&lt;/select&gt;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&lt;script language="JavaScript"&gt;</a:t>
            </a:r>
          </a:p>
          <a:p>
            <a:pPr eaLnBrk="1" hangingPunct="1"/>
            <a:r>
              <a:rPr lang="en-US" altLang="zh-CN" dirty="0" smtClean="0"/>
              <a:t>     //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元素的引用</a:t>
            </a:r>
          </a:p>
          <a:p>
            <a:pPr eaLnBrk="1" hangingPunct="1"/>
            <a:r>
              <a:rPr lang="zh-CN" altLang="en-US" dirty="0" smtClean="0"/>
              <a:t>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输出所有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元素下的所有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元素中对应的文本内容</a:t>
            </a:r>
          </a:p>
          <a:p>
            <a:pPr eaLnBrk="1" hangingPunct="1"/>
            <a:r>
              <a:rPr lang="zh-CN" altLang="en-US" dirty="0" smtClean="0"/>
              <a:t>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:&lt;option value="</a:t>
            </a:r>
            <a:r>
              <a:rPr lang="zh-CN" altLang="en-US" dirty="0" smtClean="0"/>
              <a:t>中专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中专</a:t>
            </a:r>
            <a:r>
              <a:rPr lang="en-US" altLang="zh-CN" dirty="0" smtClean="0"/>
              <a:t>^^&lt;/option&gt;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中专</a:t>
            </a:r>
            <a:r>
              <a:rPr lang="en-US" altLang="zh-CN" dirty="0" smtClean="0"/>
              <a:t>^^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b="1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eduElement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edu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b="1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optionElements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eduElement.getElementsByTagName</a:t>
            </a:r>
            <a:r>
              <a:rPr lang="en-US" altLang="zh-CN" dirty="0" smtClean="0"/>
              <a:t>("option");</a:t>
            </a:r>
          </a:p>
          <a:p>
            <a:pPr eaLnBrk="1" hangingPunct="1"/>
            <a:r>
              <a:rPr lang="en-US" altLang="zh-CN" dirty="0" smtClean="0"/>
              <a:t>   alert(</a:t>
            </a:r>
            <a:r>
              <a:rPr lang="en-US" altLang="zh-CN" dirty="0" err="1" smtClean="0"/>
              <a:t>optionElement.firstChild.nodeValue</a:t>
            </a:r>
            <a:r>
              <a:rPr lang="en-US" altLang="zh-CN" dirty="0" smtClean="0"/>
              <a:t>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2. </a:t>
            </a:r>
            <a:r>
              <a:rPr lang="en-US" altLang="zh-CN" dirty="0" err="1" smtClean="0"/>
              <a:t>childNodes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nodeType</a:t>
            </a:r>
            <a:r>
              <a:rPr lang="en-US" altLang="zh-CN" dirty="0" smtClean="0"/>
              <a:t>==1  </a:t>
            </a:r>
            <a:r>
              <a:rPr lang="en-US" altLang="zh-CN" dirty="0" err="1" smtClean="0"/>
              <a:t>firstChild.nodeValue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 = function(){</a:t>
            </a:r>
          </a:p>
          <a:p>
            <a:pPr eaLnBrk="1" hangingPunct="1"/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valselID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selID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valChild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valselID.childNodes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	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valChild.length;i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				if(</a:t>
            </a:r>
            <a:r>
              <a:rPr lang="en-US" altLang="zh-CN" dirty="0" err="1" smtClean="0"/>
              <a:t>valChild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nodeType</a:t>
            </a:r>
            <a:r>
              <a:rPr lang="en-US" altLang="zh-CN" dirty="0" smtClean="0"/>
              <a:t>==1){//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元素</a:t>
            </a:r>
          </a:p>
          <a:p>
            <a:pPr eaLnBrk="1" hangingPunct="1"/>
            <a:r>
              <a:rPr lang="zh-CN" altLang="en-US" dirty="0" smtClean="0"/>
              <a:t>					</a:t>
            </a:r>
            <a:r>
              <a:rPr lang="en-US" altLang="zh-CN" dirty="0" smtClean="0"/>
              <a:t>//alert(</a:t>
            </a:r>
            <a:r>
              <a:rPr lang="en-US" altLang="zh-CN" dirty="0" err="1" smtClean="0"/>
              <a:t>valChild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firstChild.nodeValue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取</a:t>
            </a:r>
            <a:r>
              <a:rPr lang="en-US" altLang="zh-CN" dirty="0" smtClean="0"/>
              <a:t>&lt;option&gt;</a:t>
            </a:r>
            <a:r>
              <a:rPr lang="zh-CN" altLang="en-US" dirty="0" smtClean="0"/>
              <a:t>中的文本</a:t>
            </a:r>
          </a:p>
          <a:p>
            <a:pPr eaLnBrk="1" hangingPunct="1"/>
            <a:r>
              <a:rPr lang="zh-CN" altLang="en-US" dirty="0" smtClean="0"/>
              <a:t>					</a:t>
            </a:r>
            <a:r>
              <a:rPr lang="en-US" altLang="zh-CN" dirty="0" smtClean="0"/>
              <a:t>//alert(</a:t>
            </a:r>
            <a:r>
              <a:rPr lang="en-US" altLang="zh-CN" dirty="0" err="1" smtClean="0"/>
              <a:t>valChild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].value);//</a:t>
            </a:r>
            <a:r>
              <a:rPr lang="zh-CN" altLang="en-US" dirty="0" smtClean="0"/>
              <a:t>取</a:t>
            </a:r>
            <a:r>
              <a:rPr lang="en-US" altLang="zh-CN" dirty="0" smtClean="0"/>
              <a:t>&lt;option&gt;</a:t>
            </a:r>
            <a:r>
              <a:rPr lang="zh-CN" altLang="en-US" dirty="0" smtClean="0"/>
              <a:t>的属性</a:t>
            </a:r>
            <a:r>
              <a:rPr lang="en-US" altLang="zh-CN" dirty="0" smtClean="0"/>
              <a:t>value</a:t>
            </a:r>
          </a:p>
          <a:p>
            <a:pPr eaLnBrk="1" hangingPunct="1"/>
            <a:r>
              <a:rPr lang="en-US" altLang="zh-CN" dirty="0" smtClean="0"/>
              <a:t>					</a:t>
            </a:r>
          </a:p>
          <a:p>
            <a:pPr eaLnBrk="1" hangingPunct="1"/>
            <a:r>
              <a:rPr lang="en-US" altLang="zh-CN" dirty="0" smtClean="0"/>
              <a:t>				}</a:t>
            </a:r>
          </a:p>
          <a:p>
            <a:pPr eaLnBrk="1" hangingPunct="1"/>
            <a:r>
              <a:rPr lang="en-US" altLang="zh-CN" dirty="0" smtClean="0"/>
              <a:t>			}</a:t>
            </a:r>
          </a:p>
          <a:p>
            <a:pPr eaLnBrk="1" hangingPunct="1"/>
            <a:r>
              <a:rPr lang="en-US" altLang="zh-CN" dirty="0" smtClean="0"/>
              <a:t>		}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HTMLDOM</a:t>
            </a:r>
            <a:r>
              <a:rPr lang="zh-CN" altLang="en-US" dirty="0" smtClean="0"/>
              <a:t>来实现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&lt;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 id="</a:t>
            </a:r>
            <a:r>
              <a:rPr lang="en-US" altLang="zh-CN" sz="1000" dirty="0" err="1" smtClean="0"/>
              <a:t>bj</a:t>
            </a:r>
            <a:r>
              <a:rPr lang="en-US" altLang="zh-CN" sz="1000" dirty="0" smtClean="0"/>
              <a:t>" </a:t>
            </a:r>
            <a:r>
              <a:rPr lang="en-US" altLang="zh-CN" sz="1000" dirty="0" err="1" smtClean="0"/>
              <a:t>onclick</a:t>
            </a:r>
            <a:r>
              <a:rPr lang="en-US" altLang="zh-CN" sz="1000" dirty="0" smtClean="0"/>
              <a:t>="</a:t>
            </a:r>
            <a:r>
              <a:rPr lang="en-US" altLang="zh-CN" sz="1000" dirty="0" err="1" smtClean="0"/>
              <a:t>changeNode</a:t>
            </a:r>
            <a:r>
              <a:rPr lang="en-US" altLang="zh-CN" sz="1000" dirty="0" smtClean="0"/>
              <a:t>()"&gt;</a:t>
            </a:r>
            <a:r>
              <a:rPr lang="zh-CN" altLang="en-US" sz="1000" dirty="0" smtClean="0"/>
              <a:t>北京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湖南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山东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&lt;/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&lt;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  id="game"&gt;</a:t>
            </a:r>
            <a:r>
              <a:rPr lang="zh-CN" altLang="en-US" sz="1000" dirty="0" smtClean="0"/>
              <a:t>打</a:t>
            </a:r>
            <a:r>
              <a:rPr lang="en-US" altLang="zh-CN" sz="1000" dirty="0" smtClean="0"/>
              <a:t>&lt;p&gt;</a:t>
            </a:r>
            <a:r>
              <a:rPr lang="zh-CN" altLang="en-US" sz="1000" dirty="0" smtClean="0"/>
              <a:t>灰机</a:t>
            </a:r>
            <a:r>
              <a:rPr lang="en-US" altLang="zh-CN" sz="1000" dirty="0" smtClean="0"/>
              <a:t>&lt;/p&gt;&lt;/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抓泥鳅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斗地主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li</a:t>
            </a:r>
            <a:r>
              <a:rPr lang="en-US" altLang="zh-CN" sz="10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&lt;/</a:t>
            </a:r>
            <a:r>
              <a:rPr lang="en-US" altLang="zh-CN" sz="1000" dirty="0" err="1" smtClean="0"/>
              <a:t>ul</a:t>
            </a:r>
            <a:r>
              <a:rPr lang="en-US" altLang="zh-CN" sz="1000" dirty="0" smtClean="0"/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&lt;input type="button" value="</a:t>
            </a:r>
            <a:r>
              <a:rPr lang="zh-CN" altLang="en-US" sz="1000" dirty="0" smtClean="0"/>
              <a:t>添加选项</a:t>
            </a:r>
            <a:r>
              <a:rPr lang="en-US" altLang="zh-CN" sz="1000" dirty="0" smtClean="0"/>
              <a:t>" </a:t>
            </a:r>
            <a:r>
              <a:rPr lang="en-US" altLang="zh-CN" sz="1000" dirty="0" err="1" smtClean="0"/>
              <a:t>onclick</a:t>
            </a:r>
            <a:r>
              <a:rPr lang="en-US" altLang="zh-CN" sz="1000" dirty="0" smtClean="0"/>
              <a:t>="</a:t>
            </a:r>
            <a:r>
              <a:rPr lang="en-US" altLang="zh-CN" sz="1000" dirty="0" err="1" smtClean="0"/>
              <a:t>addOptions</a:t>
            </a:r>
            <a:r>
              <a:rPr lang="en-US" altLang="zh-CN" sz="1000" dirty="0" smtClean="0"/>
              <a:t>()"/&gt;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&lt;select&gt;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&lt;option&gt;</a:t>
            </a:r>
            <a:r>
              <a:rPr lang="zh-CN" altLang="en-US" sz="1000" dirty="0" smtClean="0"/>
              <a:t>本科</a:t>
            </a:r>
            <a:r>
              <a:rPr lang="en-US" altLang="zh-CN" sz="1000" dirty="0" smtClean="0"/>
              <a:t>&lt;/option&gt;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&lt;option&gt;</a:t>
            </a:r>
            <a:r>
              <a:rPr lang="zh-CN" altLang="en-US" sz="1000" dirty="0" smtClean="0"/>
              <a:t>专科</a:t>
            </a:r>
            <a:r>
              <a:rPr lang="en-US" altLang="zh-CN" sz="1000" dirty="0" smtClean="0"/>
              <a:t>&lt;/option&gt;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&lt;option&gt;</a:t>
            </a:r>
            <a:r>
              <a:rPr lang="zh-CN" altLang="en-US" sz="1000" dirty="0" smtClean="0"/>
              <a:t>高中</a:t>
            </a:r>
            <a:r>
              <a:rPr lang="en-US" altLang="zh-CN" sz="1000" dirty="0" smtClean="0"/>
              <a:t>&lt;/option&gt;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	&lt;option&gt;</a:t>
            </a:r>
            <a:r>
              <a:rPr lang="zh-CN" altLang="en-US" sz="1000" dirty="0" smtClean="0"/>
              <a:t>初中</a:t>
            </a:r>
            <a:r>
              <a:rPr lang="en-US" altLang="zh-CN" sz="1000" dirty="0" smtClean="0"/>
              <a:t>&lt;/option&gt;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&lt;/select&gt;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96321-2856-485E-BC83-F4C969A385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2632-244D-4EAC-BC15-EF84EF3F5B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F030-7F82-4806-B0E6-E07EA9D488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9984-D9A6-4AA4-A53E-29B8DD863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2874A-97B5-4254-ABC1-EABB3B34D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F573-9F54-4F45-8036-3837DC1AE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170D-88D2-42B9-A0A8-120C3BEC29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B14B-286A-4B9E-B104-28ED42AD8D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7A7FB-5590-4CF8-96B7-088BA6F1FC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DE44-BB03-484B-8B2E-E69F883A5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9621B-1D6E-45D1-8174-B1AFB2FCF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BCC4-7571-4537-B694-FCDEA58316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A0550973-30E7-4697-917A-9ECF87DF9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  </a:t>
            </a:r>
            <a:r>
              <a:rPr lang="en-US" altLang="zh-CN" smtClean="0"/>
              <a:t>www.itcast.cn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35150" y="2205038"/>
            <a:ext cx="53990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4400" b="1" dirty="0"/>
              <a:t>DOM</a:t>
            </a:r>
            <a:r>
              <a:rPr lang="zh-CN" altLang="en-US" sz="4400" b="1" dirty="0"/>
              <a:t>基础加强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563938" y="4437063"/>
            <a:ext cx="2160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sym typeface="Arial" pitchFamily="34" charset="0"/>
              </a:rPr>
              <a:t>传智 </a:t>
            </a:r>
            <a:r>
              <a:rPr lang="en-US" altLang="zh-CN" sz="2800" b="1" dirty="0">
                <a:solidFill>
                  <a:srgbClr val="000000"/>
                </a:solidFill>
                <a:sym typeface="Arial" pitchFamily="34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sym typeface="Arial" pitchFamily="34" charset="0"/>
              </a:rPr>
              <a:t>陆逊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 </a:t>
            </a:r>
            <a:r>
              <a:rPr lang="zh-CN" altLang="en-US" smtClean="0"/>
              <a:t>节点常用属性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nodeName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如果节点是元素节点，</a:t>
            </a:r>
            <a:r>
              <a:rPr lang="en-US" altLang="zh-CN" sz="2000" dirty="0" err="1" smtClean="0"/>
              <a:t>nodeName</a:t>
            </a:r>
            <a:r>
              <a:rPr lang="zh-CN" altLang="en-US" sz="2000" dirty="0" smtClean="0"/>
              <a:t>返回这个元素的名称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如果是属性节点，</a:t>
            </a:r>
            <a:r>
              <a:rPr lang="en-US" altLang="zh-CN" sz="2000" dirty="0" err="1" smtClean="0"/>
              <a:t>nodeName</a:t>
            </a:r>
            <a:r>
              <a:rPr lang="zh-CN" altLang="en-US" sz="2000" dirty="0" smtClean="0"/>
              <a:t>返回这个属性的名称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如果是文本节点，</a:t>
            </a:r>
            <a:r>
              <a:rPr lang="en-US" altLang="zh-CN" sz="2000" dirty="0" err="1" smtClean="0"/>
              <a:t>nodeName</a:t>
            </a:r>
            <a:r>
              <a:rPr lang="zh-CN" altLang="en-US" sz="2000" dirty="0" smtClean="0"/>
              <a:t>返回一个内容为</a:t>
            </a:r>
            <a:r>
              <a:rPr lang="en-US" altLang="zh-CN" sz="2000" dirty="0" smtClean="0"/>
              <a:t>#text </a:t>
            </a:r>
            <a:r>
              <a:rPr lang="zh-CN" altLang="en-US" sz="2000" dirty="0" smtClean="0"/>
              <a:t>的字符串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nodeType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Node.ELEMENT_NODE</a:t>
            </a:r>
            <a:r>
              <a:rPr lang="en-US" altLang="zh-CN" sz="2000" dirty="0" smtClean="0"/>
              <a:t>    ---1    -- </a:t>
            </a:r>
            <a:r>
              <a:rPr lang="zh-CN" altLang="en-US" sz="2000" dirty="0" smtClean="0"/>
              <a:t>元素节点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Node.ATTRIBUTE_NODE</a:t>
            </a:r>
            <a:r>
              <a:rPr lang="en-US" altLang="zh-CN" sz="2000" dirty="0" smtClean="0"/>
              <a:t>  ---2    -- </a:t>
            </a:r>
            <a:r>
              <a:rPr lang="zh-CN" altLang="en-US" sz="2000" dirty="0" smtClean="0"/>
              <a:t>属性节点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Node.TEXT_NODE</a:t>
            </a:r>
            <a:r>
              <a:rPr lang="en-US" altLang="zh-CN" sz="2000" dirty="0" smtClean="0"/>
              <a:t>       ---3    -- </a:t>
            </a:r>
            <a:r>
              <a:rPr lang="zh-CN" altLang="en-US" sz="2000" dirty="0" smtClean="0"/>
              <a:t>文本节点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nodeValue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如果给定节点是一个属性节点，返回值是这个属性的值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如果给定节点是一个文本节点，返回值是这个文本节点内容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如果给定节点是一个元素节点，返回值是 </a:t>
            </a:r>
            <a:r>
              <a:rPr lang="en-US" altLang="zh-CN" sz="2000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练习</a:t>
            </a:r>
            <a:endParaRPr lang="zh-CN" altLang="en-US" sz="16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2739"/>
            <a:ext cx="8207375" cy="10083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/>
              <a:t>问题</a:t>
            </a:r>
            <a:r>
              <a:rPr lang="en-US" altLang="zh-CN" sz="18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打印 ”明天休息”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利用两种以上方法</a:t>
            </a:r>
            <a:r>
              <a:rPr lang="en-US" altLang="zh-CN" sz="1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提示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firstChild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lastChild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childNodes</a:t>
            </a:r>
            <a:r>
              <a:rPr lang="en-US" altLang="zh-CN" sz="1800" dirty="0" smtClean="0"/>
              <a:t>)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h1Node = </a:t>
            </a:r>
            <a:r>
              <a:rPr lang="en-US" altLang="zh-CN" sz="1800" dirty="0" err="1" smtClean="0"/>
              <a:t>document.getElementsByTagName</a:t>
            </a:r>
            <a:r>
              <a:rPr lang="en-US" altLang="zh-CN" sz="1800" dirty="0" smtClean="0"/>
              <a:t>("h1");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//alert(h1Node[0].</a:t>
            </a:r>
            <a:r>
              <a:rPr lang="en-US" altLang="zh-CN" sz="1800" dirty="0" err="1" smtClean="0"/>
              <a:t>firstChild.nodeValue</a:t>
            </a:r>
            <a:r>
              <a:rPr lang="en-US" altLang="zh-CN" sz="1800" dirty="0" smtClean="0"/>
              <a:t>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//alert(h1Node[0].</a:t>
            </a:r>
            <a:r>
              <a:rPr lang="en-US" altLang="zh-CN" sz="1800" dirty="0" err="1" smtClean="0"/>
              <a:t>lastChild.nodeValue</a:t>
            </a:r>
            <a:r>
              <a:rPr lang="en-US" altLang="zh-CN" sz="1800" dirty="0" smtClean="0"/>
              <a:t>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//alert(h1Node[0].</a:t>
            </a:r>
            <a:r>
              <a:rPr lang="en-US" altLang="zh-CN" sz="1800" dirty="0" err="1" smtClean="0"/>
              <a:t>childNodes</a:t>
            </a:r>
            <a:r>
              <a:rPr lang="en-US" altLang="zh-CN" sz="1800" dirty="0" smtClean="0"/>
              <a:t>[0].</a:t>
            </a:r>
            <a:r>
              <a:rPr lang="en-US" altLang="zh-CN" sz="1800" dirty="0" err="1" smtClean="0"/>
              <a:t>nodeValue</a:t>
            </a:r>
            <a:r>
              <a:rPr lang="en-US" altLang="zh-CN" sz="1800" dirty="0" smtClean="0"/>
              <a:t>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//alert(h1Node[0].</a:t>
            </a:r>
            <a:r>
              <a:rPr lang="en-US" altLang="zh-CN" sz="1800" dirty="0" err="1" smtClean="0"/>
              <a:t>innerHTML</a:t>
            </a:r>
            <a:r>
              <a:rPr lang="en-US" altLang="zh-CN" sz="1800" dirty="0" smtClean="0"/>
              <a:t>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//alert(h1Node[0].</a:t>
            </a:r>
            <a:r>
              <a:rPr lang="en-US" altLang="zh-CN" sz="1800" dirty="0" err="1" smtClean="0"/>
              <a:t>innerText</a:t>
            </a:r>
            <a:r>
              <a:rPr lang="en-US" altLang="zh-CN" sz="1800" dirty="0" smtClean="0"/>
              <a:t>);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060575"/>
            <a:ext cx="34559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练习</a:t>
            </a:r>
            <a:endParaRPr lang="zh-CN" altLang="en-US" sz="16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437063"/>
            <a:ext cx="8135938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 smtClean="0"/>
              <a:t>问题</a:t>
            </a:r>
            <a:r>
              <a:rPr lang="en-US" altLang="zh-CN" sz="18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 smtClean="0"/>
              <a:t>打印出 </a:t>
            </a:r>
            <a:r>
              <a:rPr lang="en-US" altLang="zh-CN" sz="1800" dirty="0" smtClean="0"/>
              <a:t>id=“</a:t>
            </a:r>
            <a:r>
              <a:rPr lang="en-US" altLang="zh-CN" sz="1800" dirty="0" err="1" smtClean="0"/>
              <a:t>bj</a:t>
            </a:r>
            <a:r>
              <a:rPr lang="en-US" altLang="zh-CN" sz="1800" dirty="0" smtClean="0"/>
              <a:t>” </a:t>
            </a:r>
            <a:r>
              <a:rPr lang="zh-CN" altLang="en-US" sz="1800" dirty="0" smtClean="0"/>
              <a:t>该节点的所有子节点的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nodeName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nodeType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nodeValue</a:t>
            </a:r>
            <a:r>
              <a:rPr lang="en-US" altLang="zh-CN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 smtClean="0"/>
              <a:t>同时打印文本值  北京 海淀  奥运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305" y="1988840"/>
            <a:ext cx="5747334" cy="22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练习</a:t>
            </a:r>
            <a:endParaRPr lang="zh-CN" altLang="en-US" sz="16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789362"/>
            <a:ext cx="8207375" cy="17998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 smtClean="0"/>
              <a:t>问题</a:t>
            </a:r>
            <a:r>
              <a:rPr lang="en-US" altLang="zh-CN" sz="16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元素下的所有</a:t>
            </a:r>
            <a:r>
              <a:rPr lang="en-US" altLang="zh-CN" sz="1600" dirty="0" smtClean="0"/>
              <a:t>option</a:t>
            </a:r>
            <a:r>
              <a:rPr lang="zh-CN" altLang="en-US" sz="1600" dirty="0" smtClean="0"/>
              <a:t>元素中对应的文本内容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 smtClean="0"/>
              <a:t>            例如</a:t>
            </a:r>
            <a:r>
              <a:rPr lang="en-US" altLang="zh-CN" sz="1600" dirty="0" smtClean="0"/>
              <a:t>:&lt;option value="</a:t>
            </a:r>
            <a:r>
              <a:rPr lang="zh-CN" altLang="en-US" sz="1600" dirty="0" smtClean="0"/>
              <a:t>中专</a:t>
            </a:r>
            <a:r>
              <a:rPr lang="en-US" altLang="zh-CN" sz="1600" dirty="0" smtClean="0"/>
              <a:t>"&gt;</a:t>
            </a:r>
            <a:r>
              <a:rPr lang="zh-CN" altLang="en-US" sz="1600" dirty="0" smtClean="0"/>
              <a:t>中专</a:t>
            </a:r>
            <a:r>
              <a:rPr lang="en-US" altLang="zh-CN" sz="1600" dirty="0" smtClean="0"/>
              <a:t>^^&lt;/option&gt;  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---&gt;</a:t>
            </a:r>
            <a:r>
              <a:rPr lang="zh-CN" altLang="en-US" sz="1600" dirty="0" smtClean="0"/>
              <a:t>中专</a:t>
            </a:r>
            <a:r>
              <a:rPr lang="en-US" altLang="zh-CN" sz="1600" dirty="0" smtClean="0"/>
              <a:t>^^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作业</a:t>
            </a:r>
            <a:r>
              <a:rPr lang="en-US" altLang="zh-CN" sz="16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取出</a:t>
            </a:r>
            <a:r>
              <a:rPr lang="en-US" altLang="zh-CN" sz="1600" dirty="0" smtClean="0"/>
              <a:t>&lt;option&gt;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属性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 smtClean="0"/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989138"/>
            <a:ext cx="489743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</a:t>
            </a:r>
            <a:r>
              <a:rPr lang="zh-CN" altLang="en-US" smtClean="0"/>
              <a:t>节点常见操作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获取节点 </a:t>
            </a:r>
          </a:p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改变节点 </a:t>
            </a:r>
          </a:p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删除节点 </a:t>
            </a:r>
          </a:p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替换节点 </a:t>
            </a:r>
          </a:p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创建节点 </a:t>
            </a:r>
          </a:p>
          <a:p>
            <a:pPr eaLnBrk="1" hangingPunct="1"/>
            <a:r>
              <a:rPr lang="en-US" altLang="zh-CN" dirty="0" smtClean="0"/>
              <a:t>DOM </a:t>
            </a:r>
            <a:r>
              <a:rPr lang="zh-CN" altLang="en-US" dirty="0" smtClean="0"/>
              <a:t>添加节点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652962"/>
            <a:ext cx="7991475" cy="151234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 dirty="0" smtClean="0"/>
              <a:t>问题</a:t>
            </a:r>
            <a:r>
              <a:rPr lang="en-US" altLang="zh-CN" sz="2700" dirty="0" smtClean="0"/>
              <a:t>:</a:t>
            </a:r>
            <a:r>
              <a:rPr lang="zh-CN" altLang="en-US" sz="2700" dirty="0" smtClean="0"/>
              <a:t>当单击”北京”这个节点时</a:t>
            </a:r>
            <a:r>
              <a:rPr lang="en-US" altLang="zh-CN" sz="2700" dirty="0" smtClean="0"/>
              <a:t>,</a:t>
            </a:r>
            <a:r>
              <a:rPr lang="zh-CN" altLang="en-US" sz="2700" dirty="0" smtClean="0"/>
              <a:t>北京这个节点被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700" dirty="0" smtClean="0"/>
              <a:t>    ”打灰机”替换</a:t>
            </a:r>
            <a:endParaRPr lang="en-US" altLang="zh-CN" sz="27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en-US" altLang="zh-CN" sz="2000" dirty="0" err="1" smtClean="0"/>
              <a:t>bjNode.replaceNode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gameNode</a:t>
            </a:r>
            <a:r>
              <a:rPr lang="en-US" altLang="zh-CN" sz="2000" dirty="0" smtClean="0"/>
              <a:t>);IE</a:t>
            </a:r>
            <a:r>
              <a:rPr lang="zh-CN" altLang="en-US" sz="2000" dirty="0" smtClean="0"/>
              <a:t>能用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bjNode.parentNode.replaceChild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gameNode,bjNode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863880"/>
            <a:ext cx="6048671" cy="257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508500"/>
            <a:ext cx="7991475" cy="13687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 smtClean="0"/>
              <a:t>问题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id=</a:t>
            </a:r>
            <a:r>
              <a:rPr lang="en-US" altLang="zh-CN" sz="2000" dirty="0" err="1" smtClean="0"/>
              <a:t>edu</a:t>
            </a:r>
            <a:r>
              <a:rPr lang="zh-CN" altLang="en-US" sz="2000" dirty="0" smtClean="0"/>
              <a:t>下增加</a:t>
            </a:r>
            <a:r>
              <a:rPr lang="en-US" altLang="zh-CN" sz="2000" dirty="0" smtClean="0"/>
              <a:t>&lt;option value=“</a:t>
            </a:r>
            <a:r>
              <a:rPr lang="zh-CN" altLang="en-US" sz="2000" dirty="0" smtClean="0"/>
              <a:t>小学</a:t>
            </a:r>
            <a:r>
              <a:rPr lang="en-US" altLang="zh-CN" sz="2000" dirty="0" smtClean="0"/>
              <a:t>"&gt;</a:t>
            </a:r>
            <a:r>
              <a:rPr lang="zh-CN" altLang="en-US" sz="2000" dirty="0" smtClean="0"/>
              <a:t>小学</a:t>
            </a:r>
            <a:r>
              <a:rPr lang="en-US" altLang="zh-CN" sz="2000" dirty="0" smtClean="0"/>
              <a:t>^^^^^&lt;/option&gt;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/>
              <a:t>请用三种方式写的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/>
              <a:t>提示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createElement</a:t>
            </a:r>
            <a:r>
              <a:rPr lang="en-US" altLang="zh-CN" sz="2000" dirty="0" smtClean="0"/>
              <a:t>(“option”); </a:t>
            </a:r>
            <a:r>
              <a:rPr lang="en-US" altLang="zh-CN" sz="2000" dirty="0" err="1" smtClean="0"/>
              <a:t>createTextNode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小学</a:t>
            </a:r>
            <a:r>
              <a:rPr lang="en-US" altLang="zh-CN" sz="2000" dirty="0" smtClean="0"/>
              <a:t>”);</a:t>
            </a:r>
            <a:r>
              <a:rPr lang="en-US" altLang="zh-CN" sz="2000" dirty="0" err="1" smtClean="0"/>
              <a:t>appendChild</a:t>
            </a:r>
            <a:r>
              <a:rPr lang="en-US" altLang="zh-CN" sz="20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133600"/>
            <a:ext cx="67691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i="1" smtClean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pic>
        <p:nvPicPr>
          <p:cNvPr id="1025" name="Picture 1" descr="C:\Documents and Settings\Administrator\Application Data\Tencent\Users\397547123\QQ\WinTemp\RichOle\L7NKITG$$]%UW{]TF0`E)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0509"/>
            <a:ext cx="802838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i="1" smtClean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499989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47864" y="6400800"/>
            <a:ext cx="2895600" cy="457200"/>
          </a:xfrm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i="1" smtClean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3876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988840"/>
            <a:ext cx="36480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465313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提示：</a:t>
            </a:r>
            <a:r>
              <a:rPr lang="en-US" altLang="zh-CN" dirty="0" err="1" smtClean="0"/>
              <a:t>selectedIndex</a:t>
            </a:r>
            <a:r>
              <a:rPr lang="zh-CN" altLang="en-US" dirty="0" smtClean="0"/>
              <a:t>得到当前选中项</a:t>
            </a:r>
            <a:r>
              <a:rPr lang="en-US" altLang="zh-CN" dirty="0" smtClean="0"/>
              <a:t>,options</a:t>
            </a:r>
            <a:r>
              <a:rPr lang="zh-CN" altLang="en-US" dirty="0" smtClean="0"/>
              <a:t>得到所有选项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appendChild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添加子结点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320182"/>
          </a:xfrm>
        </p:spPr>
        <p:txBody>
          <a:bodyPr/>
          <a:lstStyle/>
          <a:p>
            <a:r>
              <a:rPr lang="en-US" altLang="zh-CN" sz="2800" dirty="0" smtClean="0"/>
              <a:t>DOM</a:t>
            </a:r>
            <a:r>
              <a:rPr lang="zh-CN" altLang="en-US" sz="2800" dirty="0" smtClean="0"/>
              <a:t>概述及分类？</a:t>
            </a:r>
            <a:endParaRPr lang="en-US" altLang="zh-CN" sz="2800" dirty="0" smtClean="0"/>
          </a:p>
          <a:p>
            <a:r>
              <a:rPr lang="en-US" altLang="zh-CN" sz="2800" dirty="0" smtClean="0"/>
              <a:t>XML DOM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DOM </a:t>
            </a:r>
            <a:r>
              <a:rPr lang="zh-CN" altLang="en-US" sz="2800" dirty="0" smtClean="0"/>
              <a:t>关系</a:t>
            </a:r>
            <a:r>
              <a:rPr lang="en-US" altLang="zh-CN" sz="2800" dirty="0" smtClean="0"/>
              <a:t>?</a:t>
            </a:r>
          </a:p>
          <a:p>
            <a:r>
              <a:rPr lang="zh-CN" altLang="en-US" sz="2800" dirty="0" smtClean="0"/>
              <a:t>结点，结点树，结点属性与方法？</a:t>
            </a:r>
            <a:endParaRPr lang="en-US" altLang="zh-CN" sz="2800" dirty="0" smtClean="0"/>
          </a:p>
          <a:p>
            <a:r>
              <a:rPr lang="en-US" altLang="zh-CN" sz="2800" dirty="0" smtClean="0"/>
              <a:t>XML DOM</a:t>
            </a:r>
            <a:r>
              <a:rPr lang="zh-CN" altLang="en-US" sz="2800" dirty="0" smtClean="0"/>
              <a:t>操作综合练习</a:t>
            </a:r>
            <a:endParaRPr lang="en-US" altLang="zh-CN" sz="2800" dirty="0" smtClean="0"/>
          </a:p>
          <a:p>
            <a:r>
              <a:rPr lang="en-US" altLang="zh-CN" dirty="0" smtClean="0"/>
              <a:t>HTML DOM</a:t>
            </a:r>
            <a:r>
              <a:rPr lang="zh-CN" altLang="en-US" dirty="0" smtClean="0"/>
              <a:t>操作练习</a:t>
            </a:r>
            <a:endParaRPr lang="en-US" altLang="zh-CN" dirty="0" smtClean="0"/>
          </a:p>
          <a:p>
            <a:r>
              <a:rPr lang="zh-CN" altLang="en-US" dirty="0" smtClean="0"/>
              <a:t>扩展原型，类，对象，继承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for..in</a:t>
            </a:r>
            <a:r>
              <a:rPr lang="zh-CN" altLang="en-US" dirty="0" smtClean="0"/>
              <a:t>语句结构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i="1" dirty="0" smtClean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133600"/>
            <a:ext cx="1885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133600"/>
            <a:ext cx="18573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2555875" y="24209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425" y="2205038"/>
            <a:ext cx="2057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5219700" y="24209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2636839"/>
            <a:ext cx="2735262" cy="33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43808" y="4149080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提示：</a:t>
            </a:r>
            <a:endParaRPr lang="en-US" altLang="zh-CN" dirty="0" smtClean="0"/>
          </a:p>
          <a:p>
            <a:r>
              <a:rPr lang="en-US" altLang="zh-CN" dirty="0" smtClean="0"/>
              <a:t>      1.city.options.add(new Option(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[i][j])) 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2.city.options.length=0; 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i="1" dirty="0" smtClean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773585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综合作业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9208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中模拟类的定义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10415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定义类并创建类的实例对象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定义公有属性和私有属性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定义公有方法和私有方法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静态属性和静态方法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构造函数（无参，有参）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原型方式声明属性与方法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直接用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或函数对象加属性与方法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类，对象，原型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getMax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300" dirty="0" smtClean="0"/>
              <a:t>    </a:t>
            </a:r>
            <a:r>
              <a:rPr lang="en-US" altLang="zh-CN" sz="2400" dirty="0" err="1" smtClean="0"/>
              <a:t>Array.prototype.getMax</a:t>
            </a:r>
            <a:r>
              <a:rPr lang="en-US" altLang="zh-CN" sz="2400" dirty="0" smtClean="0"/>
              <a:t> = function(){}</a:t>
            </a:r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300" dirty="0" smtClean="0"/>
              <a:t>         </a:t>
            </a:r>
            <a:r>
              <a:rPr lang="zh-CN" altLang="en-US" sz="2400" dirty="0" smtClean="0"/>
              <a:t>类名</a:t>
            </a:r>
            <a:r>
              <a:rPr lang="en-US" altLang="zh-CN" sz="2400" dirty="0" smtClean="0"/>
              <a:t>.prototype = </a:t>
            </a:r>
            <a:r>
              <a:rPr lang="zh-CN" altLang="en-US" sz="2400" dirty="0" smtClean="0"/>
              <a:t>父类对象</a:t>
            </a:r>
            <a:endParaRPr lang="en-US" altLang="zh-CN" sz="2400" dirty="0" smtClean="0"/>
          </a:p>
          <a:p>
            <a:r>
              <a:rPr lang="zh-CN" altLang="en-US" dirty="0" smtClean="0"/>
              <a:t>重载与重写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重载借助</a:t>
            </a:r>
            <a:r>
              <a:rPr lang="en-US" altLang="zh-CN" dirty="0" err="1" smtClean="0"/>
              <a:t>arguments.length</a:t>
            </a:r>
            <a:r>
              <a:rPr lang="zh-CN" altLang="en-US" dirty="0" smtClean="0"/>
              <a:t>来实现判断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重写要先继承父类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</a:t>
            </a:r>
            <a:r>
              <a:rPr lang="en-US" altLang="zh-CN" dirty="0" err="1" smtClean="0"/>
              <a:t>Student.prototype.show</a:t>
            </a:r>
            <a:r>
              <a:rPr lang="en-US" altLang="zh-CN" dirty="0" smtClean="0"/>
              <a:t> = function(){}</a:t>
            </a: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Js</a:t>
            </a:r>
            <a:r>
              <a:rPr lang="zh-CN" altLang="zh-CN" dirty="0" smtClean="0"/>
              <a:t>用于操作对象的语句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with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   with(</a:t>
            </a:r>
            <a:r>
              <a:rPr lang="zh-CN" altLang="zh-CN" dirty="0" smtClean="0">
                <a:cs typeface="+mn-cs"/>
              </a:rPr>
              <a:t>对象</a:t>
            </a:r>
            <a:r>
              <a:rPr lang="en-US" altLang="zh-CN" dirty="0" smtClean="0">
                <a:cs typeface="+mn-cs"/>
              </a:rPr>
              <a:t>)</a:t>
            </a:r>
            <a:endParaRPr lang="zh-CN" altLang="zh-CN" dirty="0" smtClean="0"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	{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		    //</a:t>
            </a:r>
            <a:r>
              <a:rPr lang="zh-CN" altLang="en-US" dirty="0" smtClean="0">
                <a:cs typeface="+mn-cs"/>
              </a:rPr>
              <a:t>直接写属性或方法</a:t>
            </a:r>
            <a:endParaRPr lang="zh-CN" altLang="zh-CN" dirty="0" smtClean="0"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	}</a:t>
            </a:r>
          </a:p>
          <a:p>
            <a:pPr>
              <a:defRPr/>
            </a:pPr>
            <a:r>
              <a:rPr lang="en-US" altLang="zh-CN" dirty="0" smtClean="0"/>
              <a:t>for...in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>
              <a:buFontTx/>
              <a:buNone/>
              <a:defRPr/>
            </a:pPr>
            <a:r>
              <a:rPr lang="en-US" altLang="zh-CN" dirty="0" smtClean="0">
                <a:cs typeface="+mn-cs"/>
              </a:rPr>
              <a:t>   </a:t>
            </a:r>
            <a:r>
              <a:rPr lang="zh-CN" altLang="zh-CN" dirty="0" smtClean="0">
                <a:cs typeface="+mn-cs"/>
              </a:rPr>
              <a:t>用于遍历对象属性。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  </a:t>
            </a:r>
            <a:r>
              <a:rPr lang="en-US" altLang="zh-CN" smtClean="0"/>
              <a:t>www.itcast.cn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3635374" y="4437063"/>
            <a:ext cx="25208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sym typeface="Arial" pitchFamily="34" charset="0"/>
              </a:rPr>
              <a:t>传智 </a:t>
            </a:r>
            <a:r>
              <a:rPr lang="en-US" altLang="zh-CN" sz="2800" b="1" dirty="0">
                <a:solidFill>
                  <a:srgbClr val="000000"/>
                </a:solidFill>
                <a:sym typeface="Arial" pitchFamily="34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sym typeface="Arial" pitchFamily="34" charset="0"/>
              </a:rPr>
              <a:t>陆逊</a:t>
            </a:r>
          </a:p>
          <a:p>
            <a:endParaRPr lang="zh-CN" altLang="en-US" sz="28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35150" y="2205038"/>
            <a:ext cx="53990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4400" b="1" dirty="0"/>
              <a:t>DOM</a:t>
            </a:r>
            <a:r>
              <a:rPr lang="zh-CN" altLang="en-US" sz="4400" b="1" dirty="0"/>
              <a:t>基础加强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392190"/>
          </a:xfrm>
        </p:spPr>
        <p:txBody>
          <a:bodyPr/>
          <a:lstStyle/>
          <a:p>
            <a:pPr lvl="1"/>
            <a:r>
              <a:rPr lang="en-US" altLang="zh-CN" sz="1600" b="1" dirty="0" smtClean="0"/>
              <a:t>1.Dom</a:t>
            </a:r>
            <a:r>
              <a:rPr lang="zh-CN" altLang="en-US" sz="1600" b="1" dirty="0" smtClean="0"/>
              <a:t>概述？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什么是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它的作用？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3.</a:t>
            </a:r>
            <a:r>
              <a:rPr lang="zh-CN" altLang="en-US" sz="1600" dirty="0" smtClean="0"/>
              <a:t>分类？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4.xml</a:t>
            </a:r>
            <a:r>
              <a:rPr lang="zh-CN" altLang="en-US" sz="1600" dirty="0" smtClean="0"/>
              <a:t>介绍？</a:t>
            </a:r>
          </a:p>
          <a:p>
            <a:pPr lvl="1"/>
            <a:r>
              <a:rPr lang="en-US" altLang="zh-CN" sz="1600" b="1" dirty="0" smtClean="0"/>
              <a:t>2.DOM</a:t>
            </a:r>
            <a:r>
              <a:rPr lang="zh-CN" altLang="en-US" sz="1600" b="1" dirty="0" smtClean="0"/>
              <a:t>树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结点？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结点的属性？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3.</a:t>
            </a:r>
            <a:r>
              <a:rPr lang="zh-CN" altLang="en-US" sz="1600" dirty="0" smtClean="0"/>
              <a:t>结点的分类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结点的关系</a:t>
            </a:r>
          </a:p>
          <a:p>
            <a:pPr lvl="1"/>
            <a:r>
              <a:rPr lang="en-US" altLang="zh-CN" sz="1600" b="1" dirty="0" smtClean="0"/>
              <a:t>3.</a:t>
            </a:r>
            <a:r>
              <a:rPr lang="zh-CN" altLang="en-US" sz="1600" b="1" dirty="0" smtClean="0"/>
              <a:t>对结点进行</a:t>
            </a:r>
            <a:r>
              <a:rPr lang="en-US" altLang="zh-CN" sz="1600" b="1" dirty="0" smtClean="0"/>
              <a:t>CRUD</a:t>
            </a:r>
            <a:r>
              <a:rPr lang="zh-CN" altLang="en-US" sz="1600" b="1" dirty="0" smtClean="0"/>
              <a:t>操作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查找结点？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删除结点？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3.</a:t>
            </a:r>
            <a:r>
              <a:rPr lang="zh-CN" altLang="en-US" sz="1600" dirty="0" smtClean="0"/>
              <a:t>添加结点？</a:t>
            </a:r>
          </a:p>
          <a:p>
            <a:pPr lvl="3"/>
            <a:r>
              <a:rPr lang="zh-CN" altLang="en-US" sz="1600" dirty="0" smtClean="0"/>
              <a:t>	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修改或替换结点？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北京传智播客教育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是什么？组成部分</a:t>
            </a:r>
            <a:r>
              <a:rPr lang="en-US" altLang="zh-CN" dirty="0" smtClean="0">
                <a:latin typeface="+mj-ea"/>
              </a:rPr>
              <a:t>?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 object model  </a:t>
            </a:r>
            <a:r>
              <a:rPr lang="zh-CN" altLang="en-US" dirty="0" smtClean="0"/>
              <a:t>文档对象模型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织制订的一套用于访问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文档的标准</a:t>
            </a:r>
            <a:r>
              <a:rPr lang="en-US" altLang="zh-CN" dirty="0" smtClean="0"/>
              <a:t>.</a:t>
            </a:r>
            <a:r>
              <a:rPr lang="zh-CN" altLang="en-US" dirty="0" smtClean="0"/>
              <a:t>允许脚本动态地访问和更新文档的内容、结构和样式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DOM Core</a:t>
            </a:r>
          </a:p>
          <a:p>
            <a:pPr lvl="2"/>
            <a:r>
              <a:rPr lang="en-US" altLang="zh-CN" dirty="0" smtClean="0"/>
              <a:t>XML DOM</a:t>
            </a:r>
          </a:p>
          <a:p>
            <a:pPr lvl="2"/>
            <a:r>
              <a:rPr lang="en-US" altLang="zh-CN" dirty="0" smtClean="0"/>
              <a:t>HTML DOM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</a:t>
            </a:r>
            <a:r>
              <a:rPr lang="zh-CN" altLang="en-US" smtClean="0"/>
              <a:t>结构模型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060575"/>
            <a:ext cx="30241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9" y="1916113"/>
            <a:ext cx="594015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XML DOM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HTML DOM </a:t>
            </a:r>
            <a:r>
              <a:rPr lang="zh-CN" altLang="en-US" dirty="0" smtClean="0"/>
              <a:t>关系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zh-CN" altLang="zh-CN" sz="2000" dirty="0" smtClean="0"/>
              <a:t>XML DOM </a:t>
            </a:r>
            <a:r>
              <a:rPr lang="zh-CN" sz="2000" dirty="0" smtClean="0"/>
              <a:t>定义了访问和处理 </a:t>
            </a:r>
            <a:r>
              <a:rPr lang="zh-CN" altLang="zh-CN" sz="2000" dirty="0" smtClean="0"/>
              <a:t>XML </a:t>
            </a:r>
            <a:r>
              <a:rPr lang="zh-CN" sz="2000" dirty="0" smtClean="0"/>
              <a:t>文档的标准方法 </a:t>
            </a:r>
          </a:p>
          <a:p>
            <a:pPr eaLnBrk="1" hangingPunct="1"/>
            <a:r>
              <a:rPr lang="zh-CN" altLang="zh-CN" sz="2000" dirty="0" smtClean="0"/>
              <a:t>HTML</a:t>
            </a:r>
            <a:r>
              <a:rPr lang="zh-CN" sz="2000" dirty="0" smtClean="0"/>
              <a:t>文档格式 符合</a:t>
            </a:r>
            <a:r>
              <a:rPr lang="zh-CN" altLang="zh-CN" sz="2000" dirty="0" smtClean="0"/>
              <a:t>XML</a:t>
            </a:r>
            <a:r>
              <a:rPr lang="zh-CN" sz="2000" dirty="0" smtClean="0"/>
              <a:t>语法标准，所以可以使用</a:t>
            </a:r>
            <a:r>
              <a:rPr lang="zh-CN" altLang="zh-CN" sz="2000" dirty="0" smtClean="0"/>
              <a:t>XML DOM API</a:t>
            </a:r>
          </a:p>
          <a:p>
            <a:pPr eaLnBrk="1" hangingPunct="1"/>
            <a:r>
              <a:rPr lang="zh-CN" sz="2000" dirty="0" smtClean="0"/>
              <a:t>在</a:t>
            </a:r>
            <a:r>
              <a:rPr lang="zh-CN" altLang="zh-CN" sz="2000" dirty="0" smtClean="0"/>
              <a:t>XML DOM</a:t>
            </a:r>
            <a:r>
              <a:rPr lang="zh-CN" sz="2000" dirty="0" smtClean="0"/>
              <a:t>每个元素 都会被解析为一个节点</a:t>
            </a:r>
            <a:r>
              <a:rPr lang="zh-CN" altLang="zh-CN" sz="2000" dirty="0" smtClean="0"/>
              <a:t>Node</a:t>
            </a:r>
            <a:r>
              <a:rPr lang="zh-CN" sz="2000" dirty="0" smtClean="0"/>
              <a:t>，而常用的节点类型又分为</a:t>
            </a:r>
          </a:p>
          <a:p>
            <a:pPr lvl="1" eaLnBrk="1" hangingPunct="1"/>
            <a:r>
              <a:rPr lang="zh-CN" sz="1800" dirty="0" smtClean="0"/>
              <a:t>元素节点  </a:t>
            </a:r>
            <a:r>
              <a:rPr lang="zh-CN" altLang="zh-CN" sz="1800" dirty="0" smtClean="0"/>
              <a:t>Element</a:t>
            </a:r>
          </a:p>
          <a:p>
            <a:pPr lvl="1" eaLnBrk="1" hangingPunct="1"/>
            <a:r>
              <a:rPr lang="zh-CN" sz="1800" dirty="0" smtClean="0"/>
              <a:t>属性节点  </a:t>
            </a:r>
            <a:r>
              <a:rPr lang="zh-CN" altLang="zh-CN" sz="1800" dirty="0" smtClean="0"/>
              <a:t>Attr</a:t>
            </a:r>
          </a:p>
          <a:p>
            <a:pPr lvl="1" eaLnBrk="1" hangingPunct="1"/>
            <a:r>
              <a:rPr lang="zh-CN" sz="1800" dirty="0" smtClean="0"/>
              <a:t>文本节点  </a:t>
            </a:r>
            <a:r>
              <a:rPr lang="zh-CN" altLang="zh-CN" sz="1800" dirty="0" smtClean="0"/>
              <a:t>Text</a:t>
            </a:r>
          </a:p>
          <a:p>
            <a:pPr lvl="1" eaLnBrk="1" hangingPunct="1"/>
            <a:r>
              <a:rPr lang="zh-CN" sz="1800" dirty="0" smtClean="0"/>
              <a:t>文档节点  </a:t>
            </a:r>
            <a:r>
              <a:rPr lang="zh-CN" altLang="zh-CN" sz="1800" dirty="0" smtClean="0"/>
              <a:t>Document</a:t>
            </a:r>
          </a:p>
          <a:p>
            <a:pPr eaLnBrk="1" hangingPunct="1"/>
            <a:r>
              <a:rPr lang="zh-CN" altLang="zh-CN" sz="2000" dirty="0" smtClean="0"/>
              <a:t>HTML DOM </a:t>
            </a:r>
            <a:r>
              <a:rPr lang="zh-CN" sz="2000" dirty="0" smtClean="0"/>
              <a:t>定义了针对 </a:t>
            </a:r>
            <a:r>
              <a:rPr lang="zh-CN" altLang="zh-CN" sz="2000" dirty="0" smtClean="0"/>
              <a:t>HTML</a:t>
            </a:r>
            <a:r>
              <a:rPr lang="zh-CN" sz="2000" dirty="0" smtClean="0"/>
              <a:t>文档的对象，可以说是一套 更加适用于 </a:t>
            </a:r>
            <a:r>
              <a:rPr lang="zh-CN" altLang="zh-CN" sz="2000" dirty="0" smtClean="0"/>
              <a:t>JavaScript </a:t>
            </a:r>
            <a:r>
              <a:rPr lang="zh-CN" sz="2000" dirty="0" smtClean="0"/>
              <a:t>技术开发 的</a:t>
            </a:r>
            <a:r>
              <a:rPr lang="zh-CN" altLang="zh-CN" sz="2000" dirty="0" smtClean="0"/>
              <a:t>API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HTML DOM</a:t>
            </a:r>
            <a:r>
              <a:rPr lang="zh-CN" altLang="en-US" sz="2000" dirty="0" smtClean="0">
                <a:solidFill>
                  <a:srgbClr val="FF0000"/>
                </a:solidFill>
              </a:rPr>
              <a:t>是对</a:t>
            </a:r>
            <a:r>
              <a:rPr lang="en-US" altLang="zh-CN" sz="2000" dirty="0" smtClean="0">
                <a:solidFill>
                  <a:srgbClr val="FF0000"/>
                </a:solidFill>
              </a:rPr>
              <a:t>XML DOM</a:t>
            </a:r>
            <a:r>
              <a:rPr lang="zh-CN" altLang="en-US" sz="2000" dirty="0" smtClean="0">
                <a:solidFill>
                  <a:srgbClr val="FF0000"/>
                </a:solidFill>
              </a:rPr>
              <a:t>的扩展</a:t>
            </a:r>
          </a:p>
          <a:p>
            <a:pPr eaLnBrk="1" hangingPunct="1"/>
            <a:r>
              <a:rPr lang="zh-CN" sz="2000" dirty="0" smtClean="0">
                <a:solidFill>
                  <a:srgbClr val="FF0000"/>
                </a:solidFill>
              </a:rPr>
              <a:t>进行 </a:t>
            </a:r>
            <a:r>
              <a:rPr lang="zh-CN" altLang="zh-CN" sz="2000" dirty="0" smtClean="0">
                <a:solidFill>
                  <a:srgbClr val="FF0000"/>
                </a:solidFill>
              </a:rPr>
              <a:t>JavaScript DOM</a:t>
            </a:r>
            <a:r>
              <a:rPr lang="zh-CN" sz="2000" dirty="0" smtClean="0">
                <a:solidFill>
                  <a:srgbClr val="FF0000"/>
                </a:solidFill>
              </a:rPr>
              <a:t>开发 可以同时使用 </a:t>
            </a:r>
            <a:r>
              <a:rPr lang="zh-CN" altLang="zh-CN" sz="2000" dirty="0" smtClean="0">
                <a:solidFill>
                  <a:srgbClr val="FF0000"/>
                </a:solidFill>
              </a:rPr>
              <a:t>XML DOM</a:t>
            </a:r>
            <a:r>
              <a:rPr lang="zh-CN" sz="2000" dirty="0" smtClean="0">
                <a:solidFill>
                  <a:srgbClr val="FF0000"/>
                </a:solidFill>
              </a:rPr>
              <a:t>和 </a:t>
            </a:r>
            <a:r>
              <a:rPr lang="zh-CN" altLang="zh-CN" sz="2000" dirty="0" smtClean="0">
                <a:solidFill>
                  <a:srgbClr val="FF0000"/>
                </a:solidFill>
              </a:rPr>
              <a:t>HTML 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BOM </a:t>
            </a:r>
            <a:r>
              <a:rPr lang="zh-CN" altLang="en-US" smtClean="0"/>
              <a:t>和</a:t>
            </a:r>
            <a:r>
              <a:rPr lang="en-US" altLang="zh-CN" smtClean="0"/>
              <a:t>HTML DOM</a:t>
            </a:r>
            <a:r>
              <a:rPr lang="zh-CN" altLang="en-US" smtClean="0"/>
              <a:t>关系图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36750"/>
            <a:ext cx="7199313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ph idx="1"/>
          </p:nvPr>
        </p:nvGraphicFramePr>
        <p:xfrm>
          <a:off x="611188" y="476250"/>
          <a:ext cx="8532812" cy="6546853"/>
        </p:xfrm>
        <a:graphic>
          <a:graphicData uri="http://schemas.openxmlformats.org/drawingml/2006/table">
            <a:tbl>
              <a:tblPr/>
              <a:tblGrid>
                <a:gridCol w="2193925"/>
                <a:gridCol w="1473200"/>
                <a:gridCol w="4865687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特性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方法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类型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返回类型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说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   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节点的名字；根据节点的类型而定义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节点的值；根据节点的类型而定义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nodeType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节点的类型常量值之一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ownerDocument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指向这个节点所属的文档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firstChild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指向在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列表中的第一个节点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lastChild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指向在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列表中的最后一个节点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所有子节点的列表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parentNode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返回一个给定节点的父节点。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previousSibling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指向前一个兄弟节点；如果这个节点就是第一个兄弟节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点，那么该值为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null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nextSibling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指向后一个兄弟节点；如果这个节点就是最后一个兄弟节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点，那么该值为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null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hasChildNodes()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包含一个或多个节点时，返回真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attributes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NamedNodeMap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包含了代表一个元素的特性的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Attr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对象；仅用于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Element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appendChild(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添加到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的末尾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removeChild(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中删除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replaceChild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(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newnode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,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oldnode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中的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oldnode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替换成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newnode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insertBefore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(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newnode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,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refnode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ourier"/>
                          <a:cs typeface="Courier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childNodes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refnode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之前插入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newnode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794" name="Rectangle 107"/>
          <p:cNvSpPr>
            <a:spLocks noChangeArrowheads="1"/>
          </p:cNvSpPr>
          <p:nvPr/>
        </p:nvSpPr>
        <p:spPr bwMode="auto">
          <a:xfrm>
            <a:off x="179388" y="1196975"/>
            <a:ext cx="360362" cy="5113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b="1" i="1"/>
              <a:t>N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b="1" i="1"/>
              <a:t>O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b="1" i="1"/>
              <a:t>D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b="1" i="1"/>
              <a:t>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>
                <a:solidFill>
                  <a:srgbClr val="0000FF"/>
                </a:solidFill>
              </a:rPr>
              <a:t>接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>
                <a:solidFill>
                  <a:srgbClr val="0000FF"/>
                </a:solidFill>
              </a:rPr>
              <a:t>口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的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特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性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和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方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b="1" i="1"/>
              <a:t>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Document</a:t>
            </a:r>
            <a:r>
              <a:rPr lang="zh-CN" altLang="en-US" smtClean="0"/>
              <a:t>对象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/>
              <a:t>常用方法</a:t>
            </a:r>
          </a:p>
          <a:p>
            <a:pPr lvl="1" eaLnBrk="1" hangingPunct="1"/>
            <a:r>
              <a:rPr lang="en-US" altLang="zh-CN" sz="2000" dirty="0" err="1" smtClean="0"/>
              <a:t>getElementById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返回对拥有指定 </a:t>
            </a:r>
            <a:r>
              <a:rPr lang="en-US" altLang="zh-CN" sz="2000" dirty="0" smtClean="0"/>
              <a:t>id </a:t>
            </a:r>
            <a:r>
              <a:rPr lang="zh-CN" altLang="en-US" sz="2000" dirty="0" smtClean="0"/>
              <a:t>的第一个对象的引用 </a:t>
            </a:r>
          </a:p>
          <a:p>
            <a:pPr lvl="1" eaLnBrk="1" hangingPunct="1"/>
            <a:r>
              <a:rPr lang="en-US" altLang="zh-CN" sz="2000" dirty="0" err="1" smtClean="0"/>
              <a:t>getElementsByName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返回带有指定名称的对象集合 </a:t>
            </a:r>
          </a:p>
          <a:p>
            <a:pPr lvl="1" eaLnBrk="1" hangingPunct="1"/>
            <a:r>
              <a:rPr lang="en-US" altLang="zh-CN" sz="2000" dirty="0" err="1" smtClean="0"/>
              <a:t>getElementsByTagName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返回带有指定标签名的对象集合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Pages>0</Pages>
  <Words>1684</Words>
  <Characters>0</Characters>
  <Application>Microsoft Office PowerPoint</Application>
  <DocSecurity>0</DocSecurity>
  <PresentationFormat>全屏显示(4:3)</PresentationFormat>
  <Lines>0</Lines>
  <Paragraphs>785</Paragraphs>
  <Slides>26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1_Studio</vt:lpstr>
      <vt:lpstr>PowerPoint 演示文稿</vt:lpstr>
      <vt:lpstr>本章内容</vt:lpstr>
      <vt:lpstr>本章知识点</vt:lpstr>
      <vt:lpstr>DOM是什么？组成部分?</vt:lpstr>
      <vt:lpstr>DOM结构模型</vt:lpstr>
      <vt:lpstr>XML DOM 和 HTML DOM 关系</vt:lpstr>
      <vt:lpstr>BOM 和HTML DOM关系图</vt:lpstr>
      <vt:lpstr>PowerPoint 演示文稿</vt:lpstr>
      <vt:lpstr>Document对象</vt:lpstr>
      <vt:lpstr>DOM 节点常用属性</vt:lpstr>
      <vt:lpstr>练习</vt:lpstr>
      <vt:lpstr>练习</vt:lpstr>
      <vt:lpstr>练习</vt:lpstr>
      <vt:lpstr>DOM节点常见操作</vt:lpstr>
      <vt:lpstr>练习</vt:lpstr>
      <vt:lpstr>练习</vt:lpstr>
      <vt:lpstr>练习</vt:lpstr>
      <vt:lpstr>练习</vt:lpstr>
      <vt:lpstr>练习</vt:lpstr>
      <vt:lpstr>练习</vt:lpstr>
      <vt:lpstr>练习</vt:lpstr>
      <vt:lpstr>综合作业</vt:lpstr>
      <vt:lpstr>扩展javascript中模拟类的定义</vt:lpstr>
      <vt:lpstr>扩展javascript扩展(类，对象，原型)</vt:lpstr>
      <vt:lpstr>扩展Js用于操作对象的语句</vt:lpstr>
      <vt:lpstr>PowerPoint 演示文稿</vt:lpstr>
    </vt:vector>
  </TitlesOfParts>
  <Company>IT315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JavaScript基础加强</dc:title>
  <dc:subject>JavaScript基础加强</dc:subject>
  <dc:creator>许刚</dc:creator>
  <cp:lastModifiedBy>admin</cp:lastModifiedBy>
  <cp:revision>1920</cp:revision>
  <cp:lastPrinted>1601-01-01T00:00:00Z</cp:lastPrinted>
  <dcterms:created xsi:type="dcterms:W3CDTF">2003-04-14T14:59:42Z</dcterms:created>
  <dcterms:modified xsi:type="dcterms:W3CDTF">2014-12-13T00:20:19Z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