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529056-5C6C-40CC-A241-E2BDB13A55C1}">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2A3C25-482F-4B95-95A8-F1C178EFC65A}"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54061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A3C25-482F-4B95-95A8-F1C178EFC65A}"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379611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A3C25-482F-4B95-95A8-F1C178EFC65A}"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69BADF-5E7A-4615-8B41-B1C647D2D04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087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2A3C25-482F-4B95-95A8-F1C178EFC65A}"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862869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2A3C25-482F-4B95-95A8-F1C178EFC65A}"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69BADF-5E7A-4615-8B41-B1C647D2D04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5654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A2A3C25-482F-4B95-95A8-F1C178EFC65A}"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2994852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2A3C25-482F-4B95-95A8-F1C178EFC65A}"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1776335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2A3C25-482F-4B95-95A8-F1C178EFC65A}"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366967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2A3C25-482F-4B95-95A8-F1C178EFC65A}"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30170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A3C25-482F-4B95-95A8-F1C178EFC65A}"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400778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2A3C25-482F-4B95-95A8-F1C178EFC65A}"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272794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2A3C25-482F-4B95-95A8-F1C178EFC65A}"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395507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2A3C25-482F-4B95-95A8-F1C178EFC65A}"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275442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A3C25-482F-4B95-95A8-F1C178EFC65A}"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141950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A3C25-482F-4B95-95A8-F1C178EFC65A}"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11677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A3C25-482F-4B95-95A8-F1C178EFC65A}"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69BADF-5E7A-4615-8B41-B1C647D2D045}" type="slidenum">
              <a:rPr lang="en-US" smtClean="0"/>
              <a:t>‹#›</a:t>
            </a:fld>
            <a:endParaRPr lang="en-US"/>
          </a:p>
        </p:txBody>
      </p:sp>
    </p:spTree>
    <p:extLst>
      <p:ext uri="{BB962C8B-B14F-4D97-AF65-F5344CB8AC3E}">
        <p14:creationId xmlns:p14="http://schemas.microsoft.com/office/powerpoint/2010/main" val="139661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2A3C25-482F-4B95-95A8-F1C178EFC65A}" type="datetimeFigureOut">
              <a:rPr lang="en-US" smtClean="0"/>
              <a:t>10/9/2016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69BADF-5E7A-4615-8B41-B1C647D2D045}" type="slidenum">
              <a:rPr lang="en-US" smtClean="0"/>
              <a:t>‹#›</a:t>
            </a:fld>
            <a:endParaRPr lang="en-US"/>
          </a:p>
        </p:txBody>
      </p:sp>
    </p:spTree>
    <p:extLst>
      <p:ext uri="{BB962C8B-B14F-4D97-AF65-F5344CB8AC3E}">
        <p14:creationId xmlns:p14="http://schemas.microsoft.com/office/powerpoint/2010/main" val="2416216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8898" y="260291"/>
            <a:ext cx="1817687"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708" y="3429307"/>
            <a:ext cx="2328862"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18521" y="3376300"/>
            <a:ext cx="1922462"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744553" y="5747542"/>
            <a:ext cx="4687888" cy="646112"/>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en-US">
                <a:latin typeface="Times New Roman" panose="02020603050405020304" pitchFamily="18" charset="0"/>
                <a:cs typeface="Times New Roman" panose="02020603050405020304" pitchFamily="18" charset="0"/>
              </a:rPr>
              <a:t>Người hướng dẫn:  Trương Tùng Lâm</a:t>
            </a:r>
          </a:p>
          <a:p>
            <a:pPr marL="1431925" eaLnBrk="1" fontAlgn="auto" hangingPunct="1">
              <a:spcBef>
                <a:spcPts val="0"/>
              </a:spcBef>
              <a:spcAft>
                <a:spcPts val="0"/>
              </a:spcAft>
              <a:defRPr/>
            </a:pPr>
            <a:r>
              <a:rPr lang="en-US">
                <a:latin typeface="Times New Roman" panose="02020603050405020304" pitchFamily="18" charset="0"/>
                <a:cs typeface="Times New Roman" panose="02020603050405020304" pitchFamily="18" charset="0"/>
              </a:rPr>
              <a:t>	Java Web Developer </a:t>
            </a:r>
          </a:p>
        </p:txBody>
      </p:sp>
      <p:sp>
        <p:nvSpPr>
          <p:cNvPr id="9" name="TextBox 8"/>
          <p:cNvSpPr txBox="1">
            <a:spLocks noChangeArrowheads="1"/>
          </p:cNvSpPr>
          <p:nvPr/>
        </p:nvSpPr>
        <p:spPr bwMode="auto">
          <a:xfrm>
            <a:off x="1719837" y="1772211"/>
            <a:ext cx="89216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sz="2400" smtClean="0">
                <a:solidFill>
                  <a:schemeClr val="tx1"/>
                </a:solidFill>
                <a:latin typeface="Arial" panose="020B0604020202020204" pitchFamily="34" charset="0"/>
                <a:cs typeface="Arial" panose="020B0604020202020204" pitchFamily="34" charset="0"/>
              </a:rPr>
              <a:t>BÀI </a:t>
            </a:r>
            <a:r>
              <a:rPr lang="en-US" sz="2400" smtClean="0">
                <a:latin typeface="Arial" panose="020B0604020202020204" pitchFamily="34" charset="0"/>
                <a:cs typeface="Arial" panose="020B0604020202020204" pitchFamily="34" charset="0"/>
              </a:rPr>
              <a:t>7.1: TỔNG QUAN LẬP TRÌNH JSP - ƯU ĐIỂM </a:t>
            </a:r>
            <a:r>
              <a:rPr lang="en-US" sz="2400">
                <a:latin typeface="Arial" panose="020B0604020202020204" pitchFamily="34" charset="0"/>
                <a:cs typeface="Arial" panose="020B0604020202020204" pitchFamily="34" charset="0"/>
              </a:rPr>
              <a:t>JSP SO VỚI </a:t>
            </a:r>
            <a:r>
              <a:rPr lang="en-US" sz="2400" smtClean="0">
                <a:latin typeface="Arial" panose="020B0604020202020204" pitchFamily="34" charset="0"/>
                <a:cs typeface="Arial" panose="020B0604020202020204" pitchFamily="34" charset="0"/>
              </a:rPr>
              <a:t>SERVLET - JSP SCRIPTLET TAG – IMPLICIT OBJECT: OUT</a:t>
            </a:r>
            <a:endParaRPr lang="en-US" sz="2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453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249" y="1934818"/>
            <a:ext cx="8915400" cy="2332382"/>
          </a:xfrm>
        </p:spPr>
        <p:txBody>
          <a:bodyPr/>
          <a:lstStyle/>
          <a:p>
            <a:r>
              <a:rPr lang="en-US" smtClean="0">
                <a:latin typeface="Arial" panose="020B0604020202020204" pitchFamily="34" charset="0"/>
                <a:cs typeface="Arial" panose="020B0604020202020204" pitchFamily="34" charset="0"/>
              </a:rPr>
              <a:t>Giới thiệu tổng quát về lập trình web sử dụng công nghệ JSP</a:t>
            </a: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Nêu lên những ưu điểm của công nghệ lập trình web với JSP so với công nghệ Servlet </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Giới thiệu về Jsp Scriptlet Tag và Implicit Object : out</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7374" y="0"/>
            <a:ext cx="1417983" cy="67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705249" y="795130"/>
            <a:ext cx="104867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sz="2400" smtClean="0">
                <a:solidFill>
                  <a:schemeClr val="tx1"/>
                </a:solidFill>
                <a:latin typeface="Arial" panose="020B0604020202020204" pitchFamily="34" charset="0"/>
                <a:cs typeface="Arial" panose="020B0604020202020204" pitchFamily="34" charset="0"/>
              </a:rPr>
              <a:t>NỘI DUNG </a:t>
            </a:r>
            <a:endParaRPr lang="en-US" sz="2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602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249" y="1855303"/>
            <a:ext cx="9810890" cy="1550505"/>
          </a:xfrm>
        </p:spPr>
        <p:txBody>
          <a:bodyPr>
            <a:normAutofit/>
          </a:bodyPr>
          <a:lstStyle/>
          <a:p>
            <a:r>
              <a:rPr lang="en-US" smtClean="0">
                <a:latin typeface="Arial" panose="020B0604020202020204" pitchFamily="34" charset="0"/>
                <a:cs typeface="Arial" panose="020B0604020202020204" pitchFamily="34" charset="0"/>
              </a:rPr>
              <a:t>JSP (JavaServer Page) là 1 công nghệ thiết kế web giống như công nghệ Servlet, tuy nhiên công nghệ này được cung cấp nhiều chức năng như: JSTL, Expression </a:t>
            </a:r>
            <a:r>
              <a:rPr lang="en-US">
                <a:latin typeface="Arial" panose="020B0604020202020204" pitchFamily="34" charset="0"/>
                <a:cs typeface="Arial" panose="020B0604020202020204" pitchFamily="34" charset="0"/>
              </a:rPr>
              <a:t>L</a:t>
            </a:r>
            <a:r>
              <a:rPr lang="en-US" smtClean="0">
                <a:latin typeface="Arial" panose="020B0604020202020204" pitchFamily="34" charset="0"/>
                <a:cs typeface="Arial" panose="020B0604020202020204" pitchFamily="34" charset="0"/>
              </a:rPr>
              <a:t>anguage, Implicit Object … vì vậy khắc phục được 1 vài nhược điểm của Servlet.</a:t>
            </a:r>
          </a:p>
          <a:p>
            <a:r>
              <a:rPr lang="en-US" smtClean="0">
                <a:latin typeface="Arial" panose="020B0604020202020204" pitchFamily="34" charset="0"/>
                <a:cs typeface="Arial" panose="020B0604020202020204" pitchFamily="34" charset="0"/>
              </a:rPr>
              <a:t>Cấu trúc file jsp: </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7374" y="0"/>
            <a:ext cx="1417983" cy="67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705249" y="795130"/>
            <a:ext cx="104867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sz="2400" smtClean="0">
                <a:latin typeface="Arial" panose="020B0604020202020204" pitchFamily="34" charset="0"/>
                <a:cs typeface="Arial" panose="020B0604020202020204" pitchFamily="34" charset="0"/>
              </a:rPr>
              <a:t>TỔNG QUAN LẬP TRÌNH WEB JSP</a:t>
            </a:r>
            <a:r>
              <a:rPr lang="en-US" sz="2400" smtClean="0">
                <a:solidFill>
                  <a:schemeClr val="tx1"/>
                </a:solidFill>
                <a:latin typeface="Arial" panose="020B0604020202020204" pitchFamily="34" charset="0"/>
                <a:cs typeface="Arial" panose="020B0604020202020204" pitchFamily="34" charset="0"/>
              </a:rPr>
              <a:t> </a:t>
            </a:r>
            <a:endParaRPr lang="en-US" sz="2400">
              <a:solidFill>
                <a:schemeClr val="tx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249" y="3871796"/>
            <a:ext cx="9810890" cy="2369980"/>
          </a:xfrm>
          <a:prstGeom prst="rect">
            <a:avLst/>
          </a:prstGeom>
        </p:spPr>
      </p:pic>
    </p:spTree>
    <p:extLst>
      <p:ext uri="{BB962C8B-B14F-4D97-AF65-F5344CB8AC3E}">
        <p14:creationId xmlns:p14="http://schemas.microsoft.com/office/powerpoint/2010/main" val="4290357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7374" y="0"/>
            <a:ext cx="1417983" cy="67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705249" y="795130"/>
            <a:ext cx="104867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sz="2400" smtClean="0">
                <a:latin typeface="Arial" panose="020B0604020202020204" pitchFamily="34" charset="0"/>
                <a:cs typeface="Arial" panose="020B0604020202020204" pitchFamily="34" charset="0"/>
              </a:rPr>
              <a:t>SO SÁNH GIỮA JSP VÀ SERVLET</a:t>
            </a:r>
            <a:r>
              <a:rPr lang="en-US" sz="2400" smtClean="0">
                <a:solidFill>
                  <a:schemeClr val="tx1"/>
                </a:solidFill>
                <a:latin typeface="Arial" panose="020B0604020202020204" pitchFamily="34" charset="0"/>
                <a:cs typeface="Arial" panose="020B0604020202020204" pitchFamily="34" charset="0"/>
              </a:rPr>
              <a:t> </a:t>
            </a:r>
            <a:endParaRPr lang="en-US" sz="2400">
              <a:solidFill>
                <a:schemeClr val="tx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45681308"/>
              </p:ext>
            </p:extLst>
          </p:nvPr>
        </p:nvGraphicFramePr>
        <p:xfrm>
          <a:off x="1705249" y="2080591"/>
          <a:ext cx="9762436" cy="3474720"/>
        </p:xfrm>
        <a:graphic>
          <a:graphicData uri="http://schemas.openxmlformats.org/drawingml/2006/table">
            <a:tbl>
              <a:tblPr firstRow="1" bandRow="1">
                <a:tableStyleId>{7DF18680-E054-41AD-8BC1-D1AEF772440D}</a:tableStyleId>
              </a:tblPr>
              <a:tblGrid>
                <a:gridCol w="4881218"/>
                <a:gridCol w="4881218"/>
              </a:tblGrid>
              <a:tr h="229116">
                <a:tc>
                  <a:txBody>
                    <a:bodyPr/>
                    <a:lstStyle/>
                    <a:p>
                      <a:pPr algn="ctr"/>
                      <a:r>
                        <a:rPr lang="en-US" smtClean="0">
                          <a:latin typeface="Arial" panose="020B0604020202020204" pitchFamily="34" charset="0"/>
                          <a:cs typeface="Arial" panose="020B0604020202020204" pitchFamily="34" charset="0"/>
                        </a:rPr>
                        <a:t>Công</a:t>
                      </a:r>
                      <a:r>
                        <a:rPr lang="en-US" baseline="0" smtClean="0">
                          <a:latin typeface="Arial" panose="020B0604020202020204" pitchFamily="34" charset="0"/>
                          <a:cs typeface="Arial" panose="020B0604020202020204" pitchFamily="34" charset="0"/>
                        </a:rPr>
                        <a:t> nghệ JSP</a:t>
                      </a:r>
                      <a:endParaRPr lang="en-US">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Công</a:t>
                      </a:r>
                      <a:r>
                        <a:rPr lang="en-US" baseline="0" smtClean="0">
                          <a:latin typeface="Arial" panose="020B0604020202020204" pitchFamily="34" charset="0"/>
                          <a:cs typeface="Arial" panose="020B0604020202020204" pitchFamily="34" charset="0"/>
                        </a:rPr>
                        <a:t> nghệ SERVLET</a:t>
                      </a:r>
                      <a:endParaRPr lang="en-US">
                        <a:latin typeface="Arial" panose="020B0604020202020204" pitchFamily="34" charset="0"/>
                        <a:cs typeface="Arial" panose="020B0604020202020204" pitchFamily="34" charset="0"/>
                      </a:endParaRPr>
                    </a:p>
                  </a:txBody>
                  <a:tcPr/>
                </a:tc>
              </a:tr>
              <a:tr h="370840">
                <a:tc>
                  <a:txBody>
                    <a:bodyPr/>
                    <a:lstStyle/>
                    <a:p>
                      <a:r>
                        <a:rPr lang="en-US" smtClean="0">
                          <a:latin typeface="Arial" panose="020B0604020202020204" pitchFamily="34" charset="0"/>
                          <a:cs typeface="Arial" panose="020B0604020202020204" pitchFamily="34" charset="0"/>
                        </a:rPr>
                        <a:t>Không</a:t>
                      </a:r>
                      <a:r>
                        <a:rPr lang="en-US" baseline="0" smtClean="0">
                          <a:latin typeface="Arial" panose="020B0604020202020204" pitchFamily="34" charset="0"/>
                          <a:cs typeface="Arial" panose="020B0604020202020204" pitchFamily="34" charset="0"/>
                        </a:rPr>
                        <a:t> cần recompile project khi thay đổi code trong jsp </a:t>
                      </a:r>
                      <a:endParaRPr lang="en-US">
                        <a:latin typeface="Arial" panose="020B0604020202020204" pitchFamily="34" charset="0"/>
                        <a:cs typeface="Arial" panose="020B0604020202020204" pitchFamily="34" charset="0"/>
                      </a:endParaRPr>
                    </a:p>
                  </a:txBody>
                  <a:tcPr/>
                </a:tc>
                <a:tc>
                  <a:txBody>
                    <a:bodyPr/>
                    <a:lstStyle/>
                    <a:p>
                      <a:r>
                        <a:rPr lang="en-US" smtClean="0">
                          <a:latin typeface="Arial" panose="020B0604020202020204" pitchFamily="34" charset="0"/>
                          <a:cs typeface="Arial" panose="020B0604020202020204" pitchFamily="34" charset="0"/>
                        </a:rPr>
                        <a:t>Recompile project</a:t>
                      </a:r>
                      <a:r>
                        <a:rPr lang="en-US" baseline="0" smtClean="0">
                          <a:latin typeface="Arial" panose="020B0604020202020204" pitchFamily="34" charset="0"/>
                          <a:cs typeface="Arial" panose="020B0604020202020204" pitchFamily="34" charset="0"/>
                        </a:rPr>
                        <a:t> khi thay đổi code trong servlet </a:t>
                      </a:r>
                      <a:endParaRPr lang="en-US">
                        <a:latin typeface="Arial" panose="020B0604020202020204" pitchFamily="34" charset="0"/>
                        <a:cs typeface="Arial" panose="020B0604020202020204" pitchFamily="34" charset="0"/>
                      </a:endParaRPr>
                    </a:p>
                  </a:txBody>
                  <a:tcPr/>
                </a:tc>
              </a:tr>
              <a:tr h="370840">
                <a:tc>
                  <a:txBody>
                    <a:bodyPr/>
                    <a:lstStyle/>
                    <a:p>
                      <a:r>
                        <a:rPr lang="en-US" smtClean="0">
                          <a:latin typeface="Arial" panose="020B0604020202020204" pitchFamily="34" charset="0"/>
                          <a:cs typeface="Arial" panose="020B0604020202020204" pitchFamily="34" charset="0"/>
                        </a:rPr>
                        <a:t>Do jsp bản</a:t>
                      </a:r>
                      <a:r>
                        <a:rPr lang="en-US" baseline="0" smtClean="0">
                          <a:latin typeface="Arial" panose="020B0604020202020204" pitchFamily="34" charset="0"/>
                          <a:cs typeface="Arial" panose="020B0604020202020204" pitchFamily="34" charset="0"/>
                        </a:rPr>
                        <a:t> chất bao gồm các thẻ html nên việc thiết kế giao diện rất dễ dàng</a:t>
                      </a:r>
                      <a:endParaRPr lang="en-US">
                        <a:latin typeface="Arial" panose="020B0604020202020204" pitchFamily="34" charset="0"/>
                        <a:cs typeface="Arial" panose="020B0604020202020204" pitchFamily="34" charset="0"/>
                      </a:endParaRPr>
                    </a:p>
                  </a:txBody>
                  <a:tcPr/>
                </a:tc>
                <a:tc>
                  <a:txBody>
                    <a:bodyPr/>
                    <a:lstStyle/>
                    <a:p>
                      <a:r>
                        <a:rPr lang="en-US" smtClean="0">
                          <a:latin typeface="Arial" panose="020B0604020202020204" pitchFamily="34" charset="0"/>
                          <a:cs typeface="Arial" panose="020B0604020202020204" pitchFamily="34" charset="0"/>
                        </a:rPr>
                        <a:t>Khó</a:t>
                      </a:r>
                      <a:r>
                        <a:rPr lang="en-US" baseline="0" smtClean="0">
                          <a:latin typeface="Arial" panose="020B0604020202020204" pitchFamily="34" charset="0"/>
                          <a:cs typeface="Arial" panose="020B0604020202020204" pitchFamily="34" charset="0"/>
                        </a:rPr>
                        <a:t> khăn trong việc thiết kế giao diện</a:t>
                      </a:r>
                      <a:endParaRPr lang="en-US">
                        <a:latin typeface="Arial" panose="020B0604020202020204" pitchFamily="34" charset="0"/>
                        <a:cs typeface="Arial" panose="020B0604020202020204" pitchFamily="34" charset="0"/>
                      </a:endParaRPr>
                    </a:p>
                  </a:txBody>
                  <a:tcPr/>
                </a:tc>
              </a:tr>
              <a:tr h="370840">
                <a:tc>
                  <a:txBody>
                    <a:bodyPr/>
                    <a:lstStyle/>
                    <a:p>
                      <a:r>
                        <a:rPr lang="en-US" smtClean="0">
                          <a:latin typeface="Arial" panose="020B0604020202020204" pitchFamily="34" charset="0"/>
                          <a:cs typeface="Arial" panose="020B0604020202020204" pitchFamily="34" charset="0"/>
                        </a:rPr>
                        <a:t>Dễ dàng</a:t>
                      </a:r>
                      <a:r>
                        <a:rPr lang="en-US" baseline="0" smtClean="0">
                          <a:latin typeface="Arial" panose="020B0604020202020204" pitchFamily="34" charset="0"/>
                          <a:cs typeface="Arial" panose="020B0604020202020204" pitchFamily="34" charset="0"/>
                        </a:rPr>
                        <a:t> bảo trì hệ thống đối đối với coder và designer vì tầng presentation và business logic tách biệt nhau do jsp cung cấp các tiện ích như JSTL, JSP implicit object …</a:t>
                      </a:r>
                      <a:endParaRPr lang="en-US">
                        <a:latin typeface="Arial" panose="020B0604020202020204" pitchFamily="34" charset="0"/>
                        <a:cs typeface="Arial" panose="020B0604020202020204" pitchFamily="34" charset="0"/>
                      </a:endParaRPr>
                    </a:p>
                  </a:txBody>
                  <a:tcPr/>
                </a:tc>
                <a:tc>
                  <a:txBody>
                    <a:bodyPr/>
                    <a:lstStyle/>
                    <a:p>
                      <a:r>
                        <a:rPr lang="en-US" smtClean="0">
                          <a:latin typeface="Arial" panose="020B0604020202020204" pitchFamily="34" charset="0"/>
                          <a:cs typeface="Arial" panose="020B0604020202020204" pitchFamily="34" charset="0"/>
                        </a:rPr>
                        <a:t>Khó</a:t>
                      </a:r>
                      <a:r>
                        <a:rPr lang="en-US" baseline="0" smtClean="0">
                          <a:latin typeface="Arial" panose="020B0604020202020204" pitchFamily="34" charset="0"/>
                          <a:cs typeface="Arial" panose="020B0604020202020204" pitchFamily="34" charset="0"/>
                        </a:rPr>
                        <a:t> khăn trong việc bảo trì vì lập trình servlet thì tầng presentation và business logic bị trộn vào nhau, gây khó khăn cho coder và designer khi bảo trì</a:t>
                      </a:r>
                      <a:endParaRPr lang="en-US">
                        <a:latin typeface="Arial" panose="020B0604020202020204" pitchFamily="34" charset="0"/>
                        <a:cs typeface="Arial" panose="020B0604020202020204" pitchFamily="34" charset="0"/>
                      </a:endParaRPr>
                    </a:p>
                  </a:txBody>
                  <a:tcPr/>
                </a:tc>
              </a:tr>
              <a:tr h="370840">
                <a:tc>
                  <a:txBody>
                    <a:bodyPr/>
                    <a:lstStyle/>
                    <a:p>
                      <a:r>
                        <a:rPr lang="en-US" smtClean="0">
                          <a:latin typeface="Arial" panose="020B0604020202020204" pitchFamily="34" charset="0"/>
                          <a:cs typeface="Arial" panose="020B0604020202020204" pitchFamily="34" charset="0"/>
                        </a:rPr>
                        <a:t>Nhiều</a:t>
                      </a:r>
                      <a:r>
                        <a:rPr lang="en-US" baseline="0" smtClean="0">
                          <a:latin typeface="Arial" panose="020B0604020202020204" pitchFamily="34" charset="0"/>
                          <a:cs typeface="Arial" panose="020B0604020202020204" pitchFamily="34" charset="0"/>
                        </a:rPr>
                        <a:t> tính năng sử dụng dễ dàng như tích hợp javascript.</a:t>
                      </a:r>
                      <a:endParaRPr lang="en-US">
                        <a:latin typeface="Arial" panose="020B0604020202020204" pitchFamily="34" charset="0"/>
                        <a:cs typeface="Arial" panose="020B0604020202020204" pitchFamily="34" charset="0"/>
                      </a:endParaRPr>
                    </a:p>
                  </a:txBody>
                  <a:tcPr/>
                </a:tc>
                <a:tc>
                  <a:txBody>
                    <a:bodyPr/>
                    <a:lstStyle/>
                    <a:p>
                      <a:r>
                        <a:rPr lang="en-US" smtClean="0">
                          <a:latin typeface="Arial" panose="020B0604020202020204" pitchFamily="34" charset="0"/>
                          <a:cs typeface="Arial" panose="020B0604020202020204" pitchFamily="34" charset="0"/>
                        </a:rPr>
                        <a:t>Khăng</a:t>
                      </a:r>
                      <a:r>
                        <a:rPr lang="en-US" baseline="0" smtClean="0">
                          <a:latin typeface="Arial" panose="020B0604020202020204" pitchFamily="34" charset="0"/>
                          <a:cs typeface="Arial" panose="020B0604020202020204" pitchFamily="34" charset="0"/>
                        </a:rPr>
                        <a:t> khi sử dụng</a:t>
                      </a:r>
                      <a:endParaRPr lang="en-US">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664264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249" y="2027583"/>
            <a:ext cx="8915400" cy="4187688"/>
          </a:xfrm>
        </p:spPr>
        <p:txBody>
          <a:bodyPr>
            <a:normAutofit/>
          </a:bodyPr>
          <a:lstStyle/>
          <a:p>
            <a:r>
              <a:rPr lang="en-US" smtClean="0">
                <a:latin typeface="Arial" panose="020B0604020202020204" pitchFamily="34" charset="0"/>
                <a:cs typeface="Arial" panose="020B0604020202020204" pitchFamily="34" charset="0"/>
              </a:rPr>
              <a:t>Jsp Scriptlet Tag: được dùng để thực thi code java trong JSP</a:t>
            </a:r>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Cú pháp:</a:t>
            </a:r>
          </a:p>
          <a:p>
            <a:pPr marL="0" indent="0">
              <a:buNone/>
            </a:pPr>
            <a:r>
              <a:rPr lang="en-US" smtClean="0">
                <a:latin typeface="Arial" panose="020B0604020202020204" pitchFamily="34" charset="0"/>
                <a:cs typeface="Arial" panose="020B0604020202020204" pitchFamily="34" charset="0"/>
              </a:rPr>
              <a:t>	&lt;%</a:t>
            </a:r>
            <a:r>
              <a:rPr lang="en-US">
                <a:latin typeface="Arial" panose="020B0604020202020204" pitchFamily="34" charset="0"/>
                <a:cs typeface="Arial" panose="020B0604020202020204" pitchFamily="34" charset="0"/>
              </a:rPr>
              <a:t>  java source code </a:t>
            </a:r>
            <a:r>
              <a:rPr lang="en-US" smtClean="0">
                <a:latin typeface="Arial" panose="020B0604020202020204" pitchFamily="34" charset="0"/>
                <a:cs typeface="Arial" panose="020B0604020202020204" pitchFamily="34" charset="0"/>
              </a:rPr>
              <a:t>%&gt;</a:t>
            </a:r>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Jsp implicit object - out: đối tượng trong lớp PrintWriter được sử dụng mà không cần khi báo lớp đó ra</a:t>
            </a:r>
          </a:p>
          <a:p>
            <a:pPr marL="682625" indent="-285750">
              <a:buFont typeface="Wingdings" panose="05000000000000000000" pitchFamily="2" charset="2"/>
              <a:buChar char="§"/>
            </a:pPr>
            <a:r>
              <a:rPr lang="en-US">
                <a:latin typeface="Arial" panose="020B0604020202020204" pitchFamily="34" charset="0"/>
                <a:cs typeface="Arial" panose="020B0604020202020204" pitchFamily="34" charset="0"/>
              </a:rPr>
              <a:t>T</a:t>
            </a:r>
            <a:r>
              <a:rPr lang="en-US" smtClean="0">
                <a:latin typeface="Arial" panose="020B0604020202020204" pitchFamily="34" charset="0"/>
                <a:cs typeface="Arial" panose="020B0604020202020204" pitchFamily="34" charset="0"/>
              </a:rPr>
              <a:t>rong Servlet muốn in thông tin ra mà hình ta khai báo lớp PrintWriter</a:t>
            </a:r>
          </a:p>
          <a:p>
            <a:pPr marL="1311275"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PrintWriter </a:t>
            </a:r>
            <a:r>
              <a:rPr lang="en-US">
                <a:latin typeface="Arial" panose="020B0604020202020204" pitchFamily="34" charset="0"/>
                <a:cs typeface="Arial" panose="020B0604020202020204" pitchFamily="34" charset="0"/>
              </a:rPr>
              <a:t>out = new response.getWriter();</a:t>
            </a:r>
          </a:p>
          <a:p>
            <a:pPr marL="1311275" indent="0">
              <a:buNone/>
            </a:pPr>
            <a:r>
              <a:rPr lang="en-US">
                <a:latin typeface="Arial" panose="020B0604020202020204" pitchFamily="34" charset="0"/>
                <a:cs typeface="Arial" panose="020B0604020202020204" pitchFamily="34" charset="0"/>
              </a:rPr>
              <a:t>out.println</a:t>
            </a:r>
            <a:r>
              <a:rPr lang="en-US" smtClean="0">
                <a:latin typeface="Arial" panose="020B0604020202020204" pitchFamily="34" charset="0"/>
                <a:cs typeface="Arial" panose="020B0604020202020204" pitchFamily="34" charset="0"/>
              </a:rPr>
              <a:t>(“ Jsp/Servlet </a:t>
            </a:r>
            <a:r>
              <a:rPr lang="en-US">
                <a:latin typeface="Arial" panose="020B0604020202020204" pitchFamily="34" charset="0"/>
                <a:cs typeface="Arial" panose="020B0604020202020204" pitchFamily="34" charset="0"/>
              </a:rPr>
              <a:t>tại </a:t>
            </a:r>
            <a:r>
              <a:rPr lang="en-US" smtClean="0">
                <a:latin typeface="Arial" panose="020B0604020202020204" pitchFamily="34" charset="0"/>
                <a:cs typeface="Arial" panose="020B0604020202020204" pitchFamily="34" charset="0"/>
              </a:rPr>
              <a:t>myclass.vn ”)</a:t>
            </a:r>
          </a:p>
          <a:p>
            <a:pPr marL="682625" indent="-285750">
              <a:buFont typeface="Wingdings" panose="05000000000000000000" pitchFamily="2" charset="2"/>
              <a:buChar char="§"/>
            </a:pPr>
            <a:r>
              <a:rPr lang="en-US" smtClean="0">
                <a:latin typeface="Arial" panose="020B0604020202020204" pitchFamily="34" charset="0"/>
                <a:cs typeface="Arial" panose="020B0604020202020204" pitchFamily="34" charset="0"/>
              </a:rPr>
              <a:t>Trong jsp không cần khai báo:</a:t>
            </a:r>
          </a:p>
          <a:p>
            <a:pPr marL="1254125" lvl="2" indent="0">
              <a:buNone/>
            </a:pPr>
            <a:r>
              <a:rPr lang="en-US" sz="1800" smtClean="0">
                <a:latin typeface="Arial" panose="020B0604020202020204" pitchFamily="34" charset="0"/>
                <a:cs typeface="Arial" panose="020B0604020202020204" pitchFamily="34" charset="0"/>
              </a:rPr>
              <a:t>   &lt;% out.println(“ Jsp/Servlet tại myclass.vn ”) %&gt;</a:t>
            </a:r>
          </a:p>
          <a:p>
            <a:pPr marL="0" indent="0">
              <a:buNone/>
            </a:pPr>
            <a:endParaRPr lang="en-US"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7374" y="39756"/>
            <a:ext cx="1417983" cy="67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705249" y="795130"/>
            <a:ext cx="103409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sz="2400" smtClean="0">
                <a:solidFill>
                  <a:schemeClr val="tx1"/>
                </a:solidFill>
                <a:latin typeface="Arial" panose="020B0604020202020204" pitchFamily="34" charset="0"/>
                <a:cs typeface="Arial" panose="020B0604020202020204" pitchFamily="34" charset="0"/>
              </a:rPr>
              <a:t> TÌM HIỂU VỀ JSP SCRIPTLET TAG VÀ IMPLICIT OBJECT OUT</a:t>
            </a:r>
            <a:endParaRPr lang="en-US" sz="2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9982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275</TotalTime>
  <Words>302</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86</cp:revision>
  <dcterms:created xsi:type="dcterms:W3CDTF">2016-09-08T06:33:46Z</dcterms:created>
  <dcterms:modified xsi:type="dcterms:W3CDTF">2016-09-10T11:13:40Z</dcterms:modified>
</cp:coreProperties>
</file>