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199288-A6D6-42C0-9A11-327651C219FA}">
          <p14:sldIdLst>
            <p14:sldId id="256"/>
            <p14:sldId id="257"/>
            <p14:sldId id="258"/>
            <p14:sldId id="260"/>
            <p14:sldId id="259"/>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54236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82744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39E4B2-F009-416E-9E70-45E2840279A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404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1598546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39E4B2-F009-416E-9E70-45E2840279A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68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2356920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300864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197636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368612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582A6-0983-432C-9DE8-70FC601E4DC1}"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143180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205403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E582A6-0983-432C-9DE8-70FC601E4DC1}"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354490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E582A6-0983-432C-9DE8-70FC601E4DC1}"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64161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582A6-0983-432C-9DE8-70FC601E4DC1}"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350046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360138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82A6-0983-432C-9DE8-70FC601E4DC1}"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39E4B2-F009-416E-9E70-45E2840279A2}" type="slidenum">
              <a:rPr lang="en-US" smtClean="0"/>
              <a:t>‹#›</a:t>
            </a:fld>
            <a:endParaRPr lang="en-US"/>
          </a:p>
        </p:txBody>
      </p:sp>
    </p:spTree>
    <p:extLst>
      <p:ext uri="{BB962C8B-B14F-4D97-AF65-F5344CB8AC3E}">
        <p14:creationId xmlns:p14="http://schemas.microsoft.com/office/powerpoint/2010/main" val="196748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E582A6-0983-432C-9DE8-70FC601E4DC1}" type="datetimeFigureOut">
              <a:rPr lang="en-US" smtClean="0"/>
              <a:t>5/9/2016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39E4B2-F009-416E-9E70-45E2840279A2}" type="slidenum">
              <a:rPr lang="en-US" smtClean="0"/>
              <a:t>‹#›</a:t>
            </a:fld>
            <a:endParaRPr lang="en-US"/>
          </a:p>
        </p:txBody>
      </p:sp>
    </p:spTree>
    <p:extLst>
      <p:ext uri="{BB962C8B-B14F-4D97-AF65-F5344CB8AC3E}">
        <p14:creationId xmlns:p14="http://schemas.microsoft.com/office/powerpoint/2010/main" val="42537257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82063" y="398085"/>
            <a:ext cx="1817687"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14489" y="1845039"/>
            <a:ext cx="117775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buClrTx/>
              <a:buFontTx/>
              <a:buNone/>
            </a:pPr>
            <a:r>
              <a:rPr lang="en-US" sz="3000" smtClean="0">
                <a:solidFill>
                  <a:schemeClr val="tx1"/>
                </a:solidFill>
                <a:latin typeface="Times New Roman" panose="02020603050405020304" pitchFamily="18" charset="0"/>
                <a:cs typeface="Times New Roman" panose="02020603050405020304" pitchFamily="18" charset="0"/>
              </a:rPr>
              <a:t>BÀI </a:t>
            </a:r>
            <a:r>
              <a:rPr lang="en-US" sz="3000">
                <a:latin typeface="Times New Roman" panose="02020603050405020304" pitchFamily="18" charset="0"/>
                <a:cs typeface="Times New Roman" panose="02020603050405020304" pitchFamily="18" charset="0"/>
              </a:rPr>
              <a:t>5</a:t>
            </a:r>
            <a:r>
              <a:rPr lang="en-US" sz="3000" smtClean="0">
                <a:solidFill>
                  <a:schemeClr val="tx1"/>
                </a:solidFill>
                <a:latin typeface="Times New Roman" panose="02020603050405020304" pitchFamily="18" charset="0"/>
                <a:cs typeface="Times New Roman" panose="02020603050405020304" pitchFamily="18" charset="0"/>
              </a:rPr>
              <a:t>: TỔNG QUAN MÔ HÌNH LẬP TRÌNH WEB CLIENT - SERVER   </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0821" y="3204023"/>
            <a:ext cx="2328862"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8521" y="3204023"/>
            <a:ext cx="1922462"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744553" y="5601769"/>
            <a:ext cx="4687888" cy="646112"/>
          </a:xfrm>
          <a:prstGeom prst="rect">
            <a:avLst/>
          </a:prstGeom>
          <a:no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en-US">
                <a:latin typeface="Times New Roman" panose="02020603050405020304" pitchFamily="18" charset="0"/>
                <a:cs typeface="Times New Roman" panose="02020603050405020304" pitchFamily="18" charset="0"/>
              </a:rPr>
              <a:t>Người hướng dẫn:  Trương Tùng Lâm</a:t>
            </a:r>
          </a:p>
          <a:p>
            <a:pPr marL="1431925" eaLnBrk="1" fontAlgn="auto" hangingPunct="1">
              <a:spcBef>
                <a:spcPts val="0"/>
              </a:spcBef>
              <a:spcAft>
                <a:spcPts val="0"/>
              </a:spcAft>
              <a:defRPr/>
            </a:pPr>
            <a:r>
              <a:rPr lang="en-US">
                <a:latin typeface="Times New Roman" panose="02020603050405020304" pitchFamily="18" charset="0"/>
                <a:cs typeface="Times New Roman" panose="02020603050405020304" pitchFamily="18" charset="0"/>
              </a:rPr>
              <a:t>	Java Web Developer </a:t>
            </a:r>
          </a:p>
        </p:txBody>
      </p:sp>
    </p:spTree>
    <p:extLst>
      <p:ext uri="{BB962C8B-B14F-4D97-AF65-F5344CB8AC3E}">
        <p14:creationId xmlns:p14="http://schemas.microsoft.com/office/powerpoint/2010/main" val="3586840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86" y="2169797"/>
            <a:ext cx="4474044" cy="4080877"/>
          </a:xfrm>
        </p:spPr>
        <p:txBody>
          <a:bodyPr>
            <a:normAutofit fontScale="92500" lnSpcReduction="20000"/>
          </a:bodyPr>
          <a:lstStyle/>
          <a:p>
            <a:r>
              <a:rPr lang="en-US" smtClean="0">
                <a:latin typeface="Arial" panose="020B0604020202020204" pitchFamily="34" charset="0"/>
                <a:cs typeface="Arial" panose="020B0604020202020204" pitchFamily="34" charset="0"/>
              </a:rPr>
              <a:t>GET:</a:t>
            </a:r>
          </a:p>
          <a:p>
            <a:pPr marL="681038" indent="-285750">
              <a:buFont typeface="Wingdings" panose="05000000000000000000" pitchFamily="2" charset="2"/>
              <a:buChar char="§"/>
            </a:pPr>
            <a:r>
              <a:rPr lang="en-US">
                <a:latin typeface="Arial" panose="020B0604020202020204" pitchFamily="34" charset="0"/>
                <a:cs typeface="Arial" panose="020B0604020202020204" pitchFamily="34" charset="0"/>
              </a:rPr>
              <a:t>Được dùng để lấy thông tin như là truy vấn dữ liệu </a:t>
            </a:r>
            <a:r>
              <a:rPr lang="en-US">
                <a:latin typeface="Arial" panose="020B0604020202020204" pitchFamily="34" charset="0"/>
                <a:cs typeface="Arial" panose="020B0604020202020204" pitchFamily="34" charset="0"/>
              </a:rPr>
              <a:t>từ </a:t>
            </a:r>
            <a:r>
              <a:rPr lang="en-US" smtClean="0">
                <a:latin typeface="Arial" panose="020B0604020202020204" pitchFamily="34" charset="0"/>
                <a:cs typeface="Arial" panose="020B0604020202020204" pitchFamily="34" charset="0"/>
              </a:rPr>
              <a:t>database</a:t>
            </a:r>
          </a:p>
          <a:p>
            <a:pPr marL="395288" indent="0">
              <a:buNone/>
            </a:pPr>
            <a:endParaRPr lang="en-US" smtClean="0">
              <a:latin typeface="Arial" panose="020B0604020202020204" pitchFamily="34" charset="0"/>
              <a:cs typeface="Arial" panose="020B0604020202020204" pitchFamily="34" charset="0"/>
            </a:endParaRPr>
          </a:p>
          <a:p>
            <a:pPr marL="681038" indent="-285750">
              <a:buFont typeface="Wingdings" panose="05000000000000000000" pitchFamily="2" charset="2"/>
              <a:buChar char="§"/>
            </a:pPr>
            <a:r>
              <a:rPr lang="en-US" smtClean="0">
                <a:latin typeface="Arial" panose="020B0604020202020204" pitchFamily="34" charset="0"/>
                <a:cs typeface="Arial" panose="020B0604020202020204" pitchFamily="34" charset="0"/>
              </a:rPr>
              <a:t>Phương thức GET giới hạn về kích thước dữ liệu</a:t>
            </a:r>
          </a:p>
          <a:p>
            <a:pPr marL="395288" indent="0">
              <a:buNone/>
            </a:pP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POST:</a:t>
            </a:r>
          </a:p>
          <a:p>
            <a:pPr marL="627063" indent="-285750">
              <a:buFont typeface="Wingdings" panose="05000000000000000000" pitchFamily="2" charset="2"/>
              <a:buChar char="§"/>
            </a:pPr>
            <a:r>
              <a:rPr lang="en-US" smtClean="0">
                <a:latin typeface="Arial" panose="020B0604020202020204" pitchFamily="34" charset="0"/>
                <a:cs typeface="Arial" panose="020B0604020202020204" pitchFamily="34" charset="0"/>
              </a:rPr>
              <a:t>Được dùng khi gửi thông tin, như là tài khoản tín dụng hoặc là gửi thông tin để lưu xuống cơ sở dữ liệu, dữ liệu sẽ được chuyển mã định dạng</a:t>
            </a:r>
          </a:p>
          <a:p>
            <a:pPr marL="341313" indent="0">
              <a:buNone/>
            </a:pPr>
            <a:endParaRPr lang="en-US" smtClean="0">
              <a:latin typeface="Arial" panose="020B0604020202020204" pitchFamily="34" charset="0"/>
              <a:cs typeface="Arial" panose="020B0604020202020204" pitchFamily="34" charset="0"/>
            </a:endParaRPr>
          </a:p>
          <a:p>
            <a:pPr marL="627063" indent="-285750">
              <a:buFont typeface="Wingdings" panose="05000000000000000000" pitchFamily="2" charset="2"/>
              <a:buChar char="§"/>
            </a:pPr>
            <a:r>
              <a:rPr lang="en-US" smtClean="0">
                <a:latin typeface="Arial" panose="020B0604020202020204" pitchFamily="34" charset="0"/>
                <a:cs typeface="Arial" panose="020B0604020202020204" pitchFamily="34" charset="0"/>
              </a:rPr>
              <a:t>Không giới hạn kích thước dữ liệu</a:t>
            </a:r>
          </a:p>
          <a:p>
            <a:pPr marL="627063" indent="-285750">
              <a:buFont typeface="Wingdings" panose="05000000000000000000" pitchFamily="2" charset="2"/>
              <a:buChar char="§"/>
            </a:pPr>
            <a:endParaRPr lang="en-US" smtClean="0">
              <a:latin typeface="Arial" panose="020B0604020202020204" pitchFamily="34" charset="0"/>
              <a:cs typeface="Arial" panose="020B0604020202020204" pitchFamily="34" charset="0"/>
            </a:endParaRPr>
          </a:p>
          <a:p>
            <a:pPr marL="344488" indent="0">
              <a:buNone/>
            </a:pPr>
            <a:endParaRPr lang="en-US" smtClean="0">
              <a:latin typeface="Arial" panose="020B0604020202020204" pitchFamily="34" charset="0"/>
              <a:cs typeface="Arial" panose="020B0604020202020204" pitchFamily="34" charset="0"/>
            </a:endParaRPr>
          </a:p>
          <a:p>
            <a:pPr marL="344488" indent="0">
              <a:buNone/>
            </a:pPr>
            <a:endParaRPr lang="en-US"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2049586" y="743599"/>
            <a:ext cx="8911687" cy="555114"/>
          </a:xfrm>
        </p:spPr>
        <p:txBody>
          <a:bodyPr>
            <a:normAutofit/>
          </a:bodyPr>
          <a:lstStyle/>
          <a:p>
            <a:r>
              <a:rPr lang="en-US" sz="2800" smtClean="0">
                <a:latin typeface="Arial" panose="020B0604020202020204" pitchFamily="34" charset="0"/>
                <a:cs typeface="Arial" panose="020B0604020202020204" pitchFamily="34" charset="0"/>
              </a:rPr>
              <a:t>CÁC PHƯƠNG THỨC TRONG REQUEST</a:t>
            </a:r>
            <a:endParaRPr lang="en-US" sz="28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9164" y="67519"/>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472" y="2169797"/>
            <a:ext cx="4885897" cy="18835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472" y="4473780"/>
            <a:ext cx="4885897" cy="1640417"/>
          </a:xfrm>
          <a:prstGeom prst="rect">
            <a:avLst/>
          </a:prstGeom>
        </p:spPr>
      </p:pic>
    </p:spTree>
    <p:extLst>
      <p:ext uri="{BB962C8B-B14F-4D97-AF65-F5344CB8AC3E}">
        <p14:creationId xmlns:p14="http://schemas.microsoft.com/office/powerpoint/2010/main" val="162610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343" y="624110"/>
            <a:ext cx="8911687" cy="674603"/>
          </a:xfrm>
        </p:spPr>
        <p:txBody>
          <a:bodyPr/>
          <a:lstStyle/>
          <a:p>
            <a:r>
              <a:rPr lang="en-US" smtClean="0">
                <a:latin typeface="Arial" panose="020B0604020202020204" pitchFamily="34" charset="0"/>
                <a:cs typeface="Arial" panose="020B0604020202020204" pitchFamily="34" charset="0"/>
              </a:rPr>
              <a:t>NỘI DUNG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85630" y="1948071"/>
            <a:ext cx="8915400" cy="3777622"/>
          </a:xfrm>
        </p:spPr>
        <p:txBody>
          <a:bodyPr>
            <a:normAutofit fontScale="92500" lnSpcReduction="20000"/>
          </a:bodyPr>
          <a:lstStyle/>
          <a:p>
            <a:r>
              <a:rPr lang="en-US" smtClean="0">
                <a:latin typeface="Arial" panose="020B0604020202020204" pitchFamily="34" charset="0"/>
                <a:cs typeface="Arial" panose="020B0604020202020204" pitchFamily="34" charset="0"/>
              </a:rPr>
              <a:t>Cách hoạt động và ưu điểm mô hình web Client - Server so với ứng dụng</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Vai trò của phương thức giao thức HTTP trong truy cập dữ liệu web</a:t>
            </a:r>
          </a:p>
          <a:p>
            <a:pPr marL="0" indent="0">
              <a:buNone/>
            </a:pPr>
            <a:r>
              <a:rPr lang="en-US" smtClean="0">
                <a:latin typeface="Arial" panose="020B0604020202020204" pitchFamily="34" charset="0"/>
                <a:cs typeface="Arial" panose="020B0604020202020204" pitchFamily="34" charset="0"/>
              </a:rPr>
              <a:t> </a:t>
            </a:r>
          </a:p>
          <a:p>
            <a:r>
              <a:rPr lang="en-US" smtClean="0">
                <a:latin typeface="Arial" panose="020B0604020202020204" pitchFamily="34" charset="0"/>
                <a:cs typeface="Arial" panose="020B0604020202020204" pitchFamily="34" charset="0"/>
              </a:rPr>
              <a:t>Cấu trúc của HTTP Request</a:t>
            </a:r>
          </a:p>
          <a:p>
            <a:pPr marL="0" indent="0">
              <a:buNone/>
            </a:pP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Cấu trúc của HTTP Response</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Request parameter (tham số yêu cầu)</a:t>
            </a:r>
          </a:p>
          <a:p>
            <a:pPr marL="0" indent="0">
              <a:buNone/>
            </a:pP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Các phương thức trong Request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2552" y="159546"/>
            <a:ext cx="1747398" cy="88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348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820" y="729499"/>
            <a:ext cx="8911687" cy="568586"/>
          </a:xfrm>
        </p:spPr>
        <p:txBody>
          <a:bodyPr>
            <a:normAutofit/>
          </a:bodyPr>
          <a:lstStyle/>
          <a:p>
            <a:r>
              <a:rPr lang="en-US" sz="2700" smtClean="0">
                <a:solidFill>
                  <a:schemeClr val="tx1"/>
                </a:solidFill>
                <a:latin typeface="Arial" panose="020B0604020202020204" pitchFamily="34" charset="0"/>
                <a:cs typeface="Arial" panose="020B0604020202020204" pitchFamily="34" charset="0"/>
              </a:rPr>
              <a:t>CÁCH HOẠT ĐỘNG MÔ HÌNH CLIENT - SERVER</a:t>
            </a:r>
            <a:endParaRPr lang="en-US" sz="270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27821" y="5261113"/>
            <a:ext cx="8915400" cy="450574"/>
          </a:xfrm>
        </p:spPr>
        <p:txBody>
          <a:bodyPr/>
          <a:lstStyle/>
          <a:p>
            <a:r>
              <a:rPr lang="en-US" smtClean="0">
                <a:latin typeface="Arial" panose="020B0604020202020204" pitchFamily="34" charset="0"/>
                <a:cs typeface="Arial" panose="020B0604020202020204" pitchFamily="34" charset="0"/>
              </a:rPr>
              <a:t>Ví dụ: gửi email, đăng ký, đăng nhập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20" y="1976643"/>
            <a:ext cx="9735309" cy="28471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31964" y="133042"/>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32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175" y="793814"/>
            <a:ext cx="8911687" cy="590380"/>
          </a:xfrm>
        </p:spPr>
        <p:txBody>
          <a:bodyPr>
            <a:normAutofit fontScale="90000"/>
          </a:bodyPr>
          <a:lstStyle/>
          <a:p>
            <a:r>
              <a:rPr lang="en-US" sz="2800" smtClean="0">
                <a:latin typeface="Arial" panose="020B0604020202020204" pitchFamily="34" charset="0"/>
                <a:cs typeface="Arial" panose="020B0604020202020204" pitchFamily="34" charset="0"/>
              </a:rPr>
              <a:t>ƯU ĐIỀM LẬP TRÌNH WEB SO VỚI LẬP TRÌNH ỨNG DỤNG</a:t>
            </a:r>
            <a:endParaRPr lang="en-US" sz="2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20587" y="2038998"/>
            <a:ext cx="9695552" cy="3777622"/>
          </a:xfrm>
        </p:spPr>
        <p:txBody>
          <a:bodyPr/>
          <a:lstStyle/>
          <a:p>
            <a:r>
              <a:rPr lang="en-US" smtClean="0">
                <a:latin typeface="Arial" panose="020B0604020202020204" pitchFamily="34" charset="0"/>
                <a:cs typeface="Arial" panose="020B0604020202020204" pitchFamily="34" charset="0"/>
              </a:rPr>
              <a:t>Truy xuất thông tin dễ dàng</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Tiết kiệm thời gian và chi phí bảo trì trang web</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Sử dụng được khắp mọi nơi nếu có internet</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Truy cập thông qua mobile dễ dàng</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Platform independency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3877" y="139010"/>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826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629" y="795131"/>
            <a:ext cx="8911687" cy="555333"/>
          </a:xfrm>
        </p:spPr>
        <p:txBody>
          <a:bodyPr>
            <a:normAutofit/>
          </a:bodyPr>
          <a:lstStyle/>
          <a:p>
            <a:r>
              <a:rPr lang="en-US" sz="2800" smtClean="0">
                <a:latin typeface="Arial" panose="020B0604020202020204" pitchFamily="34" charset="0"/>
                <a:cs typeface="Arial" panose="020B0604020202020204" pitchFamily="34" charset="0"/>
              </a:rPr>
              <a:t>KIẾN TRÚC MÔ HÌNH LẬP TRÌNH WEB</a:t>
            </a:r>
            <a:endParaRPr lang="en-US" sz="2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31964" y="133042"/>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39" y="1563901"/>
            <a:ext cx="6561071" cy="4942916"/>
          </a:xfrm>
          <a:prstGeom prst="rect">
            <a:avLst/>
          </a:prstGeom>
        </p:spPr>
      </p:pic>
      <p:sp>
        <p:nvSpPr>
          <p:cNvPr id="6" name="Content Placeholder 2"/>
          <p:cNvSpPr>
            <a:spLocks noGrp="1"/>
          </p:cNvSpPr>
          <p:nvPr>
            <p:ph idx="1"/>
          </p:nvPr>
        </p:nvSpPr>
        <p:spPr>
          <a:xfrm>
            <a:off x="2218152" y="1563901"/>
            <a:ext cx="3201987" cy="3777622"/>
          </a:xfrm>
        </p:spPr>
        <p:txBody>
          <a:bodyPr/>
          <a:lstStyle/>
          <a:p>
            <a:r>
              <a:rPr lang="en-US" smtClean="0">
                <a:latin typeface="Arial" panose="020B0604020202020204" pitchFamily="34" charset="0"/>
                <a:cs typeface="Arial" panose="020B0604020202020204" pitchFamily="34" charset="0"/>
              </a:rPr>
              <a:t>One – tier architecture</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Two – tier architecture</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Three – tier architecture</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N – tier architecture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001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86" y="795131"/>
            <a:ext cx="8764188" cy="543339"/>
          </a:xfrm>
        </p:spPr>
        <p:txBody>
          <a:bodyPr>
            <a:normAutofit/>
          </a:bodyPr>
          <a:lstStyle/>
          <a:p>
            <a:r>
              <a:rPr lang="en-US" sz="2800" smtClean="0">
                <a:latin typeface="Arial" panose="020B0604020202020204" pitchFamily="34" charset="0"/>
                <a:cs typeface="Arial" panose="020B0604020202020204" pitchFamily="34" charset="0"/>
              </a:rPr>
              <a:t>GIAO THỨC HTTP (Hypertext Tranfer Protocol) </a:t>
            </a:r>
            <a:endParaRPr lang="en-US" sz="2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31964" y="133042"/>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586" y="1669252"/>
            <a:ext cx="8962971" cy="2558189"/>
          </a:xfrm>
          <a:prstGeom prst="rect">
            <a:avLst/>
          </a:prstGeom>
        </p:spPr>
      </p:pic>
      <p:sp>
        <p:nvSpPr>
          <p:cNvPr id="7" name="Content Placeholder 2"/>
          <p:cNvSpPr>
            <a:spLocks noGrp="1"/>
          </p:cNvSpPr>
          <p:nvPr>
            <p:ph idx="1"/>
          </p:nvPr>
        </p:nvSpPr>
        <p:spPr>
          <a:xfrm>
            <a:off x="2049586" y="4943060"/>
            <a:ext cx="8915400" cy="941657"/>
          </a:xfrm>
        </p:spPr>
        <p:txBody>
          <a:bodyPr/>
          <a:lstStyle/>
          <a:p>
            <a:r>
              <a:rPr lang="en-US" smtClean="0">
                <a:latin typeface="Arial" panose="020B0604020202020204" pitchFamily="34" charset="0"/>
                <a:cs typeface="Arial" panose="020B0604020202020204" pitchFamily="34" charset="0"/>
              </a:rPr>
              <a:t>Ví dụ: 1 client gừi yêu cầu tới server, tuy nhiên trong yêu cầu đó gồm rất nhiều thứ như audio, image, … Vậy, chúng ta cần 1 giao thức để nhận và gửi dữ liệu. Và giao thức mà chúng ta đề cập ở đây là HTTP</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85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86" y="743599"/>
            <a:ext cx="8911687" cy="555114"/>
          </a:xfrm>
        </p:spPr>
        <p:txBody>
          <a:bodyPr>
            <a:normAutofit/>
          </a:bodyPr>
          <a:lstStyle/>
          <a:p>
            <a:r>
              <a:rPr lang="en-US" sz="2800" smtClean="0">
                <a:latin typeface="Arial" panose="020B0604020202020204" pitchFamily="34" charset="0"/>
                <a:cs typeface="Arial" panose="020B0604020202020204" pitchFamily="34" charset="0"/>
              </a:rPr>
              <a:t>CẤU TRÚC REQUEST MESSAGE</a:t>
            </a:r>
            <a:endParaRPr lang="en-US" sz="28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45873" y="1855304"/>
            <a:ext cx="4527205" cy="1775792"/>
          </a:xfrm>
        </p:spPr>
        <p:txBody>
          <a:bodyPr/>
          <a:lstStyle/>
          <a:p>
            <a:r>
              <a:rPr lang="en-US" smtClean="0">
                <a:latin typeface="Arial" panose="020B0604020202020204" pitchFamily="34" charset="0"/>
                <a:cs typeface="Arial" panose="020B0604020202020204" pitchFamily="34" charset="0"/>
              </a:rPr>
              <a:t>Request line</a:t>
            </a: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Header information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9164" y="94023"/>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77" y="1855304"/>
            <a:ext cx="4928680" cy="1775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873" y="4293705"/>
            <a:ext cx="9576284" cy="2160104"/>
          </a:xfrm>
          <a:prstGeom prst="rect">
            <a:avLst/>
          </a:prstGeom>
        </p:spPr>
      </p:pic>
    </p:spTree>
    <p:extLst>
      <p:ext uri="{BB962C8B-B14F-4D97-AF65-F5344CB8AC3E}">
        <p14:creationId xmlns:p14="http://schemas.microsoft.com/office/powerpoint/2010/main" val="420506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86" y="2107098"/>
            <a:ext cx="2760953" cy="1550505"/>
          </a:xfrm>
        </p:spPr>
        <p:txBody>
          <a:bodyPr/>
          <a:lstStyle/>
          <a:p>
            <a:r>
              <a:rPr lang="en-US" smtClean="0">
                <a:latin typeface="Arial" panose="020B0604020202020204" pitchFamily="34" charset="0"/>
                <a:cs typeface="Arial" panose="020B0604020202020204" pitchFamily="34" charset="0"/>
              </a:rPr>
              <a:t>Status line</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Header information</a:t>
            </a:r>
            <a:endParaRPr lang="en-US">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2049586" y="743599"/>
            <a:ext cx="8911687" cy="555114"/>
          </a:xfrm>
        </p:spPr>
        <p:txBody>
          <a:bodyPr>
            <a:normAutofit/>
          </a:bodyPr>
          <a:lstStyle/>
          <a:p>
            <a:r>
              <a:rPr lang="en-US" sz="2800" smtClean="0">
                <a:latin typeface="Arial" panose="020B0604020202020204" pitchFamily="34" charset="0"/>
                <a:cs typeface="Arial" panose="020B0604020202020204" pitchFamily="34" charset="0"/>
              </a:rPr>
              <a:t>CẤU TRÚC RESPONSE MESSAGE</a:t>
            </a:r>
            <a:endParaRPr lang="en-US" sz="28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9164" y="67519"/>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06" y="2107099"/>
            <a:ext cx="4860116" cy="15505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586" y="4082237"/>
            <a:ext cx="6604084" cy="2457143"/>
          </a:xfrm>
          <a:prstGeom prst="rect">
            <a:avLst/>
          </a:prstGeom>
        </p:spPr>
      </p:pic>
    </p:spTree>
    <p:extLst>
      <p:ext uri="{BB962C8B-B14F-4D97-AF65-F5344CB8AC3E}">
        <p14:creationId xmlns:p14="http://schemas.microsoft.com/office/powerpoint/2010/main" val="63124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873" y="2014330"/>
            <a:ext cx="8915400" cy="2584174"/>
          </a:xfrm>
        </p:spPr>
        <p:txBody>
          <a:bodyPr/>
          <a:lstStyle/>
          <a:p>
            <a:r>
              <a:rPr lang="en-US" smtClean="0">
                <a:latin typeface="Arial" panose="020B0604020202020204" pitchFamily="34" charset="0"/>
                <a:cs typeface="Arial" panose="020B0604020202020204" pitchFamily="34" charset="0"/>
              </a:rPr>
              <a:t>Tham số yêu cầu là thông tin mà người dùng nhập vào form sau đó gửi lên server để server xử lý</a:t>
            </a:r>
          </a:p>
          <a:p>
            <a:pPr marL="0" indent="0">
              <a:buNone/>
            </a:pP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Tham số yêu cầu được dùng rất nhiều vì vậy nó là 1 thành phần rất quan trọng.</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Vi dụ các trường hợp gừi tham số yêu cầu như: đăng ký tài khoản, chuyển tiền ngân hàng …</a:t>
            </a:r>
          </a:p>
          <a:p>
            <a:endParaRPr lang="en-US">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2049586" y="743599"/>
            <a:ext cx="8911687" cy="555114"/>
          </a:xfrm>
        </p:spPr>
        <p:txBody>
          <a:bodyPr>
            <a:normAutofit/>
          </a:bodyPr>
          <a:lstStyle/>
          <a:p>
            <a:r>
              <a:rPr lang="en-US" sz="2800" smtClean="0">
                <a:latin typeface="Arial" panose="020B0604020202020204" pitchFamily="34" charset="0"/>
                <a:cs typeface="Arial" panose="020B0604020202020204" pitchFamily="34" charset="0"/>
              </a:rPr>
              <a:t>REQUEST PARAMETER</a:t>
            </a:r>
            <a:endParaRPr lang="en-US" sz="28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9164" y="67519"/>
            <a:ext cx="1417985" cy="66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9341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221</TotalTime>
  <Words>382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Wisp</vt:lpstr>
      <vt:lpstr>PowerPoint Presentation</vt:lpstr>
      <vt:lpstr>NỘI DUNG</vt:lpstr>
      <vt:lpstr>CÁCH HOẠT ĐỘNG MÔ HÌNH CLIENT - SERVER</vt:lpstr>
      <vt:lpstr>ƯU ĐIỀM LẬP TRÌNH WEB SO VỚI LẬP TRÌNH ỨNG DỤNG</vt:lpstr>
      <vt:lpstr>KIẾN TRÚC MÔ HÌNH LẬP TRÌNH WEB</vt:lpstr>
      <vt:lpstr>GIAO THỨC HTTP (Hypertext Tranfer Protocol) </vt:lpstr>
      <vt:lpstr>CẤU TRÚC REQUEST MESSAGE</vt:lpstr>
      <vt:lpstr>CẤU TRÚC RESPONSE MESSAGE</vt:lpstr>
      <vt:lpstr>REQUEST PARAMETER</vt:lpstr>
      <vt:lpstr>CÁC PHƯƠNG THỨC TRONG REQUEST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86</cp:revision>
  <dcterms:created xsi:type="dcterms:W3CDTF">2016-09-05T14:41:27Z</dcterms:created>
  <dcterms:modified xsi:type="dcterms:W3CDTF">2016-09-05T18:23:31Z</dcterms:modified>
</cp:coreProperties>
</file>