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40" r:id="rId3"/>
    <p:sldId id="493" r:id="rId4"/>
    <p:sldId id="540" r:id="rId5"/>
    <p:sldId id="501" r:id="rId6"/>
    <p:sldId id="502" r:id="rId7"/>
    <p:sldId id="504" r:id="rId8"/>
    <p:sldId id="541" r:id="rId9"/>
    <p:sldId id="503" r:id="rId10"/>
    <p:sldId id="505" r:id="rId11"/>
    <p:sldId id="544" r:id="rId12"/>
    <p:sldId id="506" r:id="rId13"/>
    <p:sldId id="507" r:id="rId14"/>
    <p:sldId id="508" r:id="rId15"/>
    <p:sldId id="510" r:id="rId16"/>
    <p:sldId id="545" r:id="rId17"/>
    <p:sldId id="509" r:id="rId18"/>
    <p:sldId id="542" r:id="rId19"/>
    <p:sldId id="512" r:id="rId20"/>
    <p:sldId id="513" r:id="rId21"/>
    <p:sldId id="511" r:id="rId22"/>
    <p:sldId id="514" r:id="rId23"/>
    <p:sldId id="526" r:id="rId24"/>
    <p:sldId id="515" r:id="rId25"/>
    <p:sldId id="527" r:id="rId26"/>
    <p:sldId id="516" r:id="rId27"/>
    <p:sldId id="528" r:id="rId28"/>
    <p:sldId id="517" r:id="rId29"/>
    <p:sldId id="529" r:id="rId30"/>
    <p:sldId id="518" r:id="rId31"/>
    <p:sldId id="532" r:id="rId32"/>
    <p:sldId id="519" r:id="rId33"/>
    <p:sldId id="531" r:id="rId34"/>
    <p:sldId id="520" r:id="rId35"/>
    <p:sldId id="533" r:id="rId36"/>
    <p:sldId id="521" r:id="rId37"/>
    <p:sldId id="534" r:id="rId38"/>
    <p:sldId id="543" r:id="rId39"/>
    <p:sldId id="522" r:id="rId40"/>
    <p:sldId id="523" r:id="rId41"/>
    <p:sldId id="524" r:id="rId42"/>
    <p:sldId id="525" r:id="rId43"/>
    <p:sldId id="535" r:id="rId44"/>
    <p:sldId id="536" r:id="rId45"/>
    <p:sldId id="537" r:id="rId46"/>
    <p:sldId id="539" r:id="rId47"/>
    <p:sldId id="538" r:id="rId48"/>
    <p:sldId id="499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  <p14:sldId id="493"/>
          </p14:sldIdLst>
        </p14:section>
        <p14:section name="Bít và byte" id="{7ECD22BB-A909-4A94-86EB-C84EA9A73197}">
          <p14:sldIdLst>
            <p14:sldId id="540"/>
            <p14:sldId id="501"/>
            <p14:sldId id="502"/>
            <p14:sldId id="504"/>
          </p14:sldIdLst>
        </p14:section>
        <p14:section name="Hệ đếm" id="{ED28AEDB-255E-4697-B1ED-AC86CE4F4698}">
          <p14:sldIdLst>
            <p14:sldId id="541"/>
            <p14:sldId id="503"/>
            <p14:sldId id="505"/>
            <p14:sldId id="544"/>
            <p14:sldId id="506"/>
            <p14:sldId id="507"/>
            <p14:sldId id="508"/>
            <p14:sldId id="510"/>
            <p14:sldId id="545"/>
            <p14:sldId id="509"/>
          </p14:sldIdLst>
        </p14:section>
        <p14:section name="Phép toán trên bít" id="{31482B67-B563-40AD-BD7B-9A37BF824E4F}">
          <p14:sldIdLst>
            <p14:sldId id="542"/>
            <p14:sldId id="512"/>
            <p14:sldId id="513"/>
            <p14:sldId id="511"/>
            <p14:sldId id="514"/>
            <p14:sldId id="526"/>
            <p14:sldId id="515"/>
            <p14:sldId id="527"/>
            <p14:sldId id="516"/>
            <p14:sldId id="528"/>
            <p14:sldId id="517"/>
            <p14:sldId id="529"/>
            <p14:sldId id="518"/>
            <p14:sldId id="532"/>
            <p14:sldId id="519"/>
            <p14:sldId id="531"/>
            <p14:sldId id="520"/>
            <p14:sldId id="533"/>
            <p14:sldId id="521"/>
            <p14:sldId id="534"/>
          </p14:sldIdLst>
        </p14:section>
        <p14:section name="Ứng dụng" id="{3F4EA60C-645A-4487-8387-DE794C3B3E2D}">
          <p14:sldIdLst>
            <p14:sldId id="543"/>
            <p14:sldId id="522"/>
            <p14:sldId id="523"/>
            <p14:sldId id="524"/>
            <p14:sldId id="525"/>
            <p14:sldId id="535"/>
            <p14:sldId id="536"/>
            <p14:sldId id="537"/>
            <p14:sldId id="539"/>
            <p14:sldId id="538"/>
          </p14:sldIdLst>
        </p14:section>
        <p14:section name="Kết thúc" id="{B2CAEA6C-D77D-45EE-809E-06E2B363E7D3}">
          <p14:sldIdLst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000" autoAdjust="0"/>
  </p:normalViewPr>
  <p:slideViewPr>
    <p:cSldViewPr>
      <p:cViewPr varScale="1">
        <p:scale>
          <a:sx n="51" d="100"/>
          <a:sy n="51" d="100"/>
        </p:scale>
        <p:origin x="18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Bit và Byte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Hệ đếm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Phép toán trên bit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Ứng dụng của phép toán trên bit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Bit và Byte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Hệ đếm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Phép toán trên bit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Ứng dụng của phép toán trên bit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Bit và Byte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Hệ đếm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Phép toán trên bit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Ứng dụng của phép toán trên bit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Bit và Byte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Hệ đếm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Phép toán trên bit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Ứng dụng của phép toán trên bit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8D3E96-8081-4622-9EF7-B76748CCD95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E85B21-269F-42AB-9F99-5F8BDF9C57F1}">
      <dgm:prSet/>
      <dgm:spPr/>
      <dgm:t>
        <a:bodyPr/>
        <a:lstStyle/>
        <a:p>
          <a:pPr rtl="0"/>
          <a:r>
            <a:rPr lang="vi-VN" smtClean="0"/>
            <a:t>AND</a:t>
          </a:r>
          <a:endParaRPr lang="en-US"/>
        </a:p>
      </dgm:t>
    </dgm:pt>
    <dgm:pt modelId="{9585D273-06EF-4917-BC1A-341BF8F48073}" type="parTrans" cxnId="{052D8B5A-2A6A-4BA4-BF6E-F29657C86FC0}">
      <dgm:prSet/>
      <dgm:spPr/>
      <dgm:t>
        <a:bodyPr/>
        <a:lstStyle/>
        <a:p>
          <a:endParaRPr lang="en-US"/>
        </a:p>
      </dgm:t>
    </dgm:pt>
    <dgm:pt modelId="{6DBF1DC2-DCB3-4D5C-BC97-F7B4C7FA27D6}" type="sibTrans" cxnId="{052D8B5A-2A6A-4BA4-BF6E-F29657C86FC0}">
      <dgm:prSet/>
      <dgm:spPr/>
      <dgm:t>
        <a:bodyPr/>
        <a:lstStyle/>
        <a:p>
          <a:endParaRPr lang="en-US"/>
        </a:p>
      </dgm:t>
    </dgm:pt>
    <dgm:pt modelId="{0036005C-091D-445E-A510-BB4276D64941}">
      <dgm:prSet/>
      <dgm:spPr/>
      <dgm:t>
        <a:bodyPr/>
        <a:lstStyle/>
        <a:p>
          <a:pPr rtl="0"/>
          <a:r>
            <a:rPr lang="vi-VN" smtClean="0"/>
            <a:t>OR</a:t>
          </a:r>
          <a:endParaRPr lang="en-US"/>
        </a:p>
      </dgm:t>
    </dgm:pt>
    <dgm:pt modelId="{8E7DC1EA-8286-462D-BD50-CF80D10BB37D}" type="parTrans" cxnId="{CF68851E-351F-409E-9D29-FC2DDAEE6A70}">
      <dgm:prSet/>
      <dgm:spPr/>
      <dgm:t>
        <a:bodyPr/>
        <a:lstStyle/>
        <a:p>
          <a:endParaRPr lang="en-US"/>
        </a:p>
      </dgm:t>
    </dgm:pt>
    <dgm:pt modelId="{4AC4B5BC-53A5-48F3-84D1-DD07BB8DE9C7}" type="sibTrans" cxnId="{CF68851E-351F-409E-9D29-FC2DDAEE6A70}">
      <dgm:prSet/>
      <dgm:spPr/>
      <dgm:t>
        <a:bodyPr/>
        <a:lstStyle/>
        <a:p>
          <a:endParaRPr lang="en-US"/>
        </a:p>
      </dgm:t>
    </dgm:pt>
    <dgm:pt modelId="{9993D71D-7140-441D-B4B2-3327474384CC}">
      <dgm:prSet/>
      <dgm:spPr/>
      <dgm:t>
        <a:bodyPr/>
        <a:lstStyle/>
        <a:p>
          <a:pPr rtl="0"/>
          <a:r>
            <a:rPr lang="vi-VN" smtClean="0"/>
            <a:t>XOR</a:t>
          </a:r>
          <a:endParaRPr lang="en-US"/>
        </a:p>
      </dgm:t>
    </dgm:pt>
    <dgm:pt modelId="{678DC75E-B87B-4A3A-8EFF-4589E2F5AD15}" type="parTrans" cxnId="{DA895929-D2E8-4369-BC69-0031EAF531CC}">
      <dgm:prSet/>
      <dgm:spPr/>
      <dgm:t>
        <a:bodyPr/>
        <a:lstStyle/>
        <a:p>
          <a:endParaRPr lang="en-US"/>
        </a:p>
      </dgm:t>
    </dgm:pt>
    <dgm:pt modelId="{9BF19C8D-0644-46FA-84CE-A6812B905AD4}" type="sibTrans" cxnId="{DA895929-D2E8-4369-BC69-0031EAF531CC}">
      <dgm:prSet/>
      <dgm:spPr/>
      <dgm:t>
        <a:bodyPr/>
        <a:lstStyle/>
        <a:p>
          <a:endParaRPr lang="en-US"/>
        </a:p>
      </dgm:t>
    </dgm:pt>
    <dgm:pt modelId="{F88B867D-6F2B-472C-8B10-02266D32F225}">
      <dgm:prSet/>
      <dgm:spPr/>
      <dgm:t>
        <a:bodyPr/>
        <a:lstStyle/>
        <a:p>
          <a:pPr rtl="0"/>
          <a:r>
            <a:rPr lang="vi-VN" smtClean="0"/>
            <a:t>Dịch trái</a:t>
          </a:r>
          <a:endParaRPr lang="en-US"/>
        </a:p>
      </dgm:t>
    </dgm:pt>
    <dgm:pt modelId="{343BC293-DC1E-4EF1-8281-F9F9C037E04E}" type="parTrans" cxnId="{0EBE64AF-7364-497E-A777-30C5D9AA708F}">
      <dgm:prSet/>
      <dgm:spPr/>
      <dgm:t>
        <a:bodyPr/>
        <a:lstStyle/>
        <a:p>
          <a:endParaRPr lang="en-US"/>
        </a:p>
      </dgm:t>
    </dgm:pt>
    <dgm:pt modelId="{6872786D-33C4-42E2-8E35-2F4502720BBC}" type="sibTrans" cxnId="{0EBE64AF-7364-497E-A777-30C5D9AA708F}">
      <dgm:prSet/>
      <dgm:spPr/>
      <dgm:t>
        <a:bodyPr/>
        <a:lstStyle/>
        <a:p>
          <a:endParaRPr lang="en-US"/>
        </a:p>
      </dgm:t>
    </dgm:pt>
    <dgm:pt modelId="{D308F1C2-2C0E-4CA8-A235-E0BC7E0CA9AB}">
      <dgm:prSet/>
      <dgm:spPr/>
      <dgm:t>
        <a:bodyPr/>
        <a:lstStyle/>
        <a:p>
          <a:pPr rtl="0"/>
          <a:r>
            <a:rPr lang="en-US" smtClean="0"/>
            <a:t>Dịch phải</a:t>
          </a:r>
          <a:endParaRPr lang="en-US"/>
        </a:p>
      </dgm:t>
    </dgm:pt>
    <dgm:pt modelId="{F7D01D31-4DFD-4BA0-9337-6B3ABBDCDEE5}" type="parTrans" cxnId="{4EDF6A13-3069-411A-BDC9-70DC306B92B8}">
      <dgm:prSet/>
      <dgm:spPr/>
      <dgm:t>
        <a:bodyPr/>
        <a:lstStyle/>
        <a:p>
          <a:endParaRPr lang="en-US"/>
        </a:p>
      </dgm:t>
    </dgm:pt>
    <dgm:pt modelId="{9EFC4261-77A9-406B-9CE9-42D99FB1356A}" type="sibTrans" cxnId="{4EDF6A13-3069-411A-BDC9-70DC306B92B8}">
      <dgm:prSet/>
      <dgm:spPr/>
      <dgm:t>
        <a:bodyPr/>
        <a:lstStyle/>
        <a:p>
          <a:endParaRPr lang="en-US"/>
        </a:p>
      </dgm:t>
    </dgm:pt>
    <dgm:pt modelId="{9205CE85-AB7E-430A-ADC6-29A7D4FCF198}">
      <dgm:prSet/>
      <dgm:spPr/>
      <dgm:t>
        <a:bodyPr/>
        <a:lstStyle/>
        <a:p>
          <a:pPr rtl="0"/>
          <a:r>
            <a:rPr lang="en-US" smtClean="0"/>
            <a:t>Quay trái</a:t>
          </a:r>
          <a:endParaRPr lang="en-US"/>
        </a:p>
      </dgm:t>
    </dgm:pt>
    <dgm:pt modelId="{9B787650-381E-4F77-A869-6635F5389BF2}" type="parTrans" cxnId="{729FEC00-5FBE-45FE-82E8-1587B6AB14A8}">
      <dgm:prSet/>
      <dgm:spPr/>
      <dgm:t>
        <a:bodyPr/>
        <a:lstStyle/>
        <a:p>
          <a:endParaRPr lang="en-US"/>
        </a:p>
      </dgm:t>
    </dgm:pt>
    <dgm:pt modelId="{74BF2C6D-AF57-42A3-AC9D-6240FF7D0032}" type="sibTrans" cxnId="{729FEC00-5FBE-45FE-82E8-1587B6AB14A8}">
      <dgm:prSet/>
      <dgm:spPr/>
      <dgm:t>
        <a:bodyPr/>
        <a:lstStyle/>
        <a:p>
          <a:endParaRPr lang="en-US"/>
        </a:p>
      </dgm:t>
    </dgm:pt>
    <dgm:pt modelId="{0F43FAAE-2FCB-47A6-8133-B1EA3C9584B9}">
      <dgm:prSet/>
      <dgm:spPr/>
      <dgm:t>
        <a:bodyPr/>
        <a:lstStyle/>
        <a:p>
          <a:pPr rtl="0"/>
          <a:r>
            <a:rPr lang="en-US" smtClean="0"/>
            <a:t>Quay phải</a:t>
          </a:r>
          <a:endParaRPr lang="en-US"/>
        </a:p>
      </dgm:t>
    </dgm:pt>
    <dgm:pt modelId="{C16A3118-4376-45DD-ACAE-06BEA990CFA1}" type="parTrans" cxnId="{F353A60C-1321-41AF-9FEB-60854FFB2764}">
      <dgm:prSet/>
      <dgm:spPr/>
      <dgm:t>
        <a:bodyPr/>
        <a:lstStyle/>
        <a:p>
          <a:endParaRPr lang="en-US"/>
        </a:p>
      </dgm:t>
    </dgm:pt>
    <dgm:pt modelId="{6F0CC3B5-EECC-4C83-B538-CAEAF834B3F8}" type="sibTrans" cxnId="{F353A60C-1321-41AF-9FEB-60854FFB2764}">
      <dgm:prSet/>
      <dgm:spPr/>
      <dgm:t>
        <a:bodyPr/>
        <a:lstStyle/>
        <a:p>
          <a:endParaRPr lang="en-US"/>
        </a:p>
      </dgm:t>
    </dgm:pt>
    <dgm:pt modelId="{3DA508EE-FFF9-4591-9DE9-62F0EEA90A3E}">
      <dgm:prSet/>
      <dgm:spPr/>
      <dgm:t>
        <a:bodyPr/>
        <a:lstStyle/>
        <a:p>
          <a:pPr rtl="0"/>
          <a:r>
            <a:rPr lang="en-US" smtClean="0"/>
            <a:t>Đảo bít</a:t>
          </a:r>
          <a:endParaRPr lang="en-US"/>
        </a:p>
      </dgm:t>
    </dgm:pt>
    <dgm:pt modelId="{56DD9CD4-C8BD-4474-B4CE-F53C014C0E81}" type="parTrans" cxnId="{DCD2B1F3-321A-424E-99DD-F3A43CA5CC83}">
      <dgm:prSet/>
      <dgm:spPr/>
      <dgm:t>
        <a:bodyPr/>
        <a:lstStyle/>
        <a:p>
          <a:endParaRPr lang="en-US"/>
        </a:p>
      </dgm:t>
    </dgm:pt>
    <dgm:pt modelId="{79C77B42-C4AF-4734-B9A4-5186619AA76E}" type="sibTrans" cxnId="{DCD2B1F3-321A-424E-99DD-F3A43CA5CC83}">
      <dgm:prSet/>
      <dgm:spPr/>
      <dgm:t>
        <a:bodyPr/>
        <a:lstStyle/>
        <a:p>
          <a:endParaRPr lang="en-US"/>
        </a:p>
      </dgm:t>
    </dgm:pt>
    <dgm:pt modelId="{52A2F087-2387-445F-A443-D8C5AC4D2188}" type="pres">
      <dgm:prSet presAssocID="{2A8D3E96-8081-4622-9EF7-B76748CCD9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7DC74F-B31D-42FD-9C1E-E5E571E04CD5}" type="pres">
      <dgm:prSet presAssocID="{20E85B21-269F-42AB-9F99-5F8BDF9C57F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6A72A-E501-478B-B657-A1355B9EA6A1}" type="pres">
      <dgm:prSet presAssocID="{6DBF1DC2-DCB3-4D5C-BC97-F7B4C7FA27D6}" presName="sibTrans" presStyleCnt="0"/>
      <dgm:spPr/>
    </dgm:pt>
    <dgm:pt modelId="{7598698D-6E57-4453-AFDE-CFB90FB3A65C}" type="pres">
      <dgm:prSet presAssocID="{0036005C-091D-445E-A510-BB4276D64941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9F779-9207-4C0A-88AE-708B1F9D812E}" type="pres">
      <dgm:prSet presAssocID="{4AC4B5BC-53A5-48F3-84D1-DD07BB8DE9C7}" presName="sibTrans" presStyleCnt="0"/>
      <dgm:spPr/>
    </dgm:pt>
    <dgm:pt modelId="{D99EFB2D-5BC2-4DB9-B1C0-BE9203D67114}" type="pres">
      <dgm:prSet presAssocID="{9993D71D-7140-441D-B4B2-3327474384C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F033E-97F6-4D3E-A858-E7771374D569}" type="pres">
      <dgm:prSet presAssocID="{9BF19C8D-0644-46FA-84CE-A6812B905AD4}" presName="sibTrans" presStyleCnt="0"/>
      <dgm:spPr/>
    </dgm:pt>
    <dgm:pt modelId="{F344C28E-AD07-4ACF-87B4-252429E748EC}" type="pres">
      <dgm:prSet presAssocID="{F88B867D-6F2B-472C-8B10-02266D32F22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2BA64-0813-40C4-BEF9-A8A5C0A4DB37}" type="pres">
      <dgm:prSet presAssocID="{6872786D-33C4-42E2-8E35-2F4502720BBC}" presName="sibTrans" presStyleCnt="0"/>
      <dgm:spPr/>
    </dgm:pt>
    <dgm:pt modelId="{B406F4A7-9676-4EB1-9D64-E94C90374696}" type="pres">
      <dgm:prSet presAssocID="{D308F1C2-2C0E-4CA8-A235-E0BC7E0CA9A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FBBF7-2DF0-4DA8-864D-9385D308F921}" type="pres">
      <dgm:prSet presAssocID="{9EFC4261-77A9-406B-9CE9-42D99FB1356A}" presName="sibTrans" presStyleCnt="0"/>
      <dgm:spPr/>
    </dgm:pt>
    <dgm:pt modelId="{C54BD8B6-762C-4A3F-9398-EDA9BD72BF1C}" type="pres">
      <dgm:prSet presAssocID="{9205CE85-AB7E-430A-ADC6-29A7D4FCF19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804AA-DF51-4BA6-B1C5-4BC7AA16B6AE}" type="pres">
      <dgm:prSet presAssocID="{74BF2C6D-AF57-42A3-AC9D-6240FF7D0032}" presName="sibTrans" presStyleCnt="0"/>
      <dgm:spPr/>
    </dgm:pt>
    <dgm:pt modelId="{E47092B7-7A6C-448D-A19A-63D70ECB5EF4}" type="pres">
      <dgm:prSet presAssocID="{0F43FAAE-2FCB-47A6-8133-B1EA3C9584B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214B1-D453-4251-99E6-683C7BF43362}" type="pres">
      <dgm:prSet presAssocID="{6F0CC3B5-EECC-4C83-B538-CAEAF834B3F8}" presName="sibTrans" presStyleCnt="0"/>
      <dgm:spPr/>
    </dgm:pt>
    <dgm:pt modelId="{00137A21-D71F-4009-86F7-A92159B6F67C}" type="pres">
      <dgm:prSet presAssocID="{3DA508EE-FFF9-4591-9DE9-62F0EEA90A3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895929-D2E8-4369-BC69-0031EAF531CC}" srcId="{2A8D3E96-8081-4622-9EF7-B76748CCD95C}" destId="{9993D71D-7140-441D-B4B2-3327474384CC}" srcOrd="2" destOrd="0" parTransId="{678DC75E-B87B-4A3A-8EFF-4589E2F5AD15}" sibTransId="{9BF19C8D-0644-46FA-84CE-A6812B905AD4}"/>
    <dgm:cxn modelId="{DCD2B1F3-321A-424E-99DD-F3A43CA5CC83}" srcId="{2A8D3E96-8081-4622-9EF7-B76748CCD95C}" destId="{3DA508EE-FFF9-4591-9DE9-62F0EEA90A3E}" srcOrd="7" destOrd="0" parTransId="{56DD9CD4-C8BD-4474-B4CE-F53C014C0E81}" sibTransId="{79C77B42-C4AF-4734-B9A4-5186619AA76E}"/>
    <dgm:cxn modelId="{F353A60C-1321-41AF-9FEB-60854FFB2764}" srcId="{2A8D3E96-8081-4622-9EF7-B76748CCD95C}" destId="{0F43FAAE-2FCB-47A6-8133-B1EA3C9584B9}" srcOrd="6" destOrd="0" parTransId="{C16A3118-4376-45DD-ACAE-06BEA990CFA1}" sibTransId="{6F0CC3B5-EECC-4C83-B538-CAEAF834B3F8}"/>
    <dgm:cxn modelId="{336F47C6-9FF6-423A-9BAB-218CEB95B4EC}" type="presOf" srcId="{D308F1C2-2C0E-4CA8-A235-E0BC7E0CA9AB}" destId="{B406F4A7-9676-4EB1-9D64-E94C90374696}" srcOrd="0" destOrd="0" presId="urn:microsoft.com/office/officeart/2005/8/layout/default"/>
    <dgm:cxn modelId="{99686548-2069-47F2-8D3E-752A14F8A668}" type="presOf" srcId="{9993D71D-7140-441D-B4B2-3327474384CC}" destId="{D99EFB2D-5BC2-4DB9-B1C0-BE9203D67114}" srcOrd="0" destOrd="0" presId="urn:microsoft.com/office/officeart/2005/8/layout/default"/>
    <dgm:cxn modelId="{F8C98983-F975-4610-92BE-565958A48E14}" type="presOf" srcId="{0F43FAAE-2FCB-47A6-8133-B1EA3C9584B9}" destId="{E47092B7-7A6C-448D-A19A-63D70ECB5EF4}" srcOrd="0" destOrd="0" presId="urn:microsoft.com/office/officeart/2005/8/layout/default"/>
    <dgm:cxn modelId="{7D83E201-1045-4FC8-BEF9-8CC9B5953ABE}" type="presOf" srcId="{20E85B21-269F-42AB-9F99-5F8BDF9C57F1}" destId="{937DC74F-B31D-42FD-9C1E-E5E571E04CD5}" srcOrd="0" destOrd="0" presId="urn:microsoft.com/office/officeart/2005/8/layout/default"/>
    <dgm:cxn modelId="{0EBE64AF-7364-497E-A777-30C5D9AA708F}" srcId="{2A8D3E96-8081-4622-9EF7-B76748CCD95C}" destId="{F88B867D-6F2B-472C-8B10-02266D32F225}" srcOrd="3" destOrd="0" parTransId="{343BC293-DC1E-4EF1-8281-F9F9C037E04E}" sibTransId="{6872786D-33C4-42E2-8E35-2F4502720BBC}"/>
    <dgm:cxn modelId="{71D2904B-83FA-46DA-AE9B-EF7F32BC2516}" type="presOf" srcId="{3DA508EE-FFF9-4591-9DE9-62F0EEA90A3E}" destId="{00137A21-D71F-4009-86F7-A92159B6F67C}" srcOrd="0" destOrd="0" presId="urn:microsoft.com/office/officeart/2005/8/layout/default"/>
    <dgm:cxn modelId="{C3EAC765-FB7B-444A-B3FD-C213D08399F6}" type="presOf" srcId="{F88B867D-6F2B-472C-8B10-02266D32F225}" destId="{F344C28E-AD07-4ACF-87B4-252429E748EC}" srcOrd="0" destOrd="0" presId="urn:microsoft.com/office/officeart/2005/8/layout/default"/>
    <dgm:cxn modelId="{729FEC00-5FBE-45FE-82E8-1587B6AB14A8}" srcId="{2A8D3E96-8081-4622-9EF7-B76748CCD95C}" destId="{9205CE85-AB7E-430A-ADC6-29A7D4FCF198}" srcOrd="5" destOrd="0" parTransId="{9B787650-381E-4F77-A869-6635F5389BF2}" sibTransId="{74BF2C6D-AF57-42A3-AC9D-6240FF7D0032}"/>
    <dgm:cxn modelId="{D42F95F2-A90B-4F3D-A405-3C47BE509CA6}" type="presOf" srcId="{0036005C-091D-445E-A510-BB4276D64941}" destId="{7598698D-6E57-4453-AFDE-CFB90FB3A65C}" srcOrd="0" destOrd="0" presId="urn:microsoft.com/office/officeart/2005/8/layout/default"/>
    <dgm:cxn modelId="{CF68851E-351F-409E-9D29-FC2DDAEE6A70}" srcId="{2A8D3E96-8081-4622-9EF7-B76748CCD95C}" destId="{0036005C-091D-445E-A510-BB4276D64941}" srcOrd="1" destOrd="0" parTransId="{8E7DC1EA-8286-462D-BD50-CF80D10BB37D}" sibTransId="{4AC4B5BC-53A5-48F3-84D1-DD07BB8DE9C7}"/>
    <dgm:cxn modelId="{4EDF6A13-3069-411A-BDC9-70DC306B92B8}" srcId="{2A8D3E96-8081-4622-9EF7-B76748CCD95C}" destId="{D308F1C2-2C0E-4CA8-A235-E0BC7E0CA9AB}" srcOrd="4" destOrd="0" parTransId="{F7D01D31-4DFD-4BA0-9337-6B3ABBDCDEE5}" sibTransId="{9EFC4261-77A9-406B-9CE9-42D99FB1356A}"/>
    <dgm:cxn modelId="{6713B6F4-CC39-48A4-88F5-E0C1E408E9E8}" type="presOf" srcId="{2A8D3E96-8081-4622-9EF7-B76748CCD95C}" destId="{52A2F087-2387-445F-A443-D8C5AC4D2188}" srcOrd="0" destOrd="0" presId="urn:microsoft.com/office/officeart/2005/8/layout/default"/>
    <dgm:cxn modelId="{1A4A6AA2-1A18-4E0B-91DE-103051C833DC}" type="presOf" srcId="{9205CE85-AB7E-430A-ADC6-29A7D4FCF198}" destId="{C54BD8B6-762C-4A3F-9398-EDA9BD72BF1C}" srcOrd="0" destOrd="0" presId="urn:microsoft.com/office/officeart/2005/8/layout/default"/>
    <dgm:cxn modelId="{052D8B5A-2A6A-4BA4-BF6E-F29657C86FC0}" srcId="{2A8D3E96-8081-4622-9EF7-B76748CCD95C}" destId="{20E85B21-269F-42AB-9F99-5F8BDF9C57F1}" srcOrd="0" destOrd="0" parTransId="{9585D273-06EF-4917-BC1A-341BF8F48073}" sibTransId="{6DBF1DC2-DCB3-4D5C-BC97-F7B4C7FA27D6}"/>
    <dgm:cxn modelId="{0F970813-AF11-40C5-8A16-A9E81D7DB797}" type="presParOf" srcId="{52A2F087-2387-445F-A443-D8C5AC4D2188}" destId="{937DC74F-B31D-42FD-9C1E-E5E571E04CD5}" srcOrd="0" destOrd="0" presId="urn:microsoft.com/office/officeart/2005/8/layout/default"/>
    <dgm:cxn modelId="{F7DDC041-49DD-4FFA-A521-98E77EB0B34D}" type="presParOf" srcId="{52A2F087-2387-445F-A443-D8C5AC4D2188}" destId="{A996A72A-E501-478B-B657-A1355B9EA6A1}" srcOrd="1" destOrd="0" presId="urn:microsoft.com/office/officeart/2005/8/layout/default"/>
    <dgm:cxn modelId="{E6F7F0E0-A9A9-4ED6-9488-B136671B0DD4}" type="presParOf" srcId="{52A2F087-2387-445F-A443-D8C5AC4D2188}" destId="{7598698D-6E57-4453-AFDE-CFB90FB3A65C}" srcOrd="2" destOrd="0" presId="urn:microsoft.com/office/officeart/2005/8/layout/default"/>
    <dgm:cxn modelId="{BBE19F8D-E3ED-436E-BF5F-6649584FDAB7}" type="presParOf" srcId="{52A2F087-2387-445F-A443-D8C5AC4D2188}" destId="{E689F779-9207-4C0A-88AE-708B1F9D812E}" srcOrd="3" destOrd="0" presId="urn:microsoft.com/office/officeart/2005/8/layout/default"/>
    <dgm:cxn modelId="{ABF2152E-CAD0-4B73-AA2F-E0C7B72D070C}" type="presParOf" srcId="{52A2F087-2387-445F-A443-D8C5AC4D2188}" destId="{D99EFB2D-5BC2-4DB9-B1C0-BE9203D67114}" srcOrd="4" destOrd="0" presId="urn:microsoft.com/office/officeart/2005/8/layout/default"/>
    <dgm:cxn modelId="{26EB36E2-1823-4423-8F84-B0CFE2DCA3B5}" type="presParOf" srcId="{52A2F087-2387-445F-A443-D8C5AC4D2188}" destId="{41DF033E-97F6-4D3E-A858-E7771374D569}" srcOrd="5" destOrd="0" presId="urn:microsoft.com/office/officeart/2005/8/layout/default"/>
    <dgm:cxn modelId="{C39863EB-966B-42AB-8893-510AC9636EED}" type="presParOf" srcId="{52A2F087-2387-445F-A443-D8C5AC4D2188}" destId="{F344C28E-AD07-4ACF-87B4-252429E748EC}" srcOrd="6" destOrd="0" presId="urn:microsoft.com/office/officeart/2005/8/layout/default"/>
    <dgm:cxn modelId="{6880A2AD-06DA-4AC3-8386-290424E531C8}" type="presParOf" srcId="{52A2F087-2387-445F-A443-D8C5AC4D2188}" destId="{DE22BA64-0813-40C4-BEF9-A8A5C0A4DB37}" srcOrd="7" destOrd="0" presId="urn:microsoft.com/office/officeart/2005/8/layout/default"/>
    <dgm:cxn modelId="{4AEBBA73-1435-4459-AD7E-777E47C5FFBE}" type="presParOf" srcId="{52A2F087-2387-445F-A443-D8C5AC4D2188}" destId="{B406F4A7-9676-4EB1-9D64-E94C90374696}" srcOrd="8" destOrd="0" presId="urn:microsoft.com/office/officeart/2005/8/layout/default"/>
    <dgm:cxn modelId="{AFF2C483-CEE4-4621-A133-86137E0FB8DE}" type="presParOf" srcId="{52A2F087-2387-445F-A443-D8C5AC4D2188}" destId="{8FFFBBF7-2DF0-4DA8-864D-9385D308F921}" srcOrd="9" destOrd="0" presId="urn:microsoft.com/office/officeart/2005/8/layout/default"/>
    <dgm:cxn modelId="{AE91520C-EC36-4468-9F8E-01483567292D}" type="presParOf" srcId="{52A2F087-2387-445F-A443-D8C5AC4D2188}" destId="{C54BD8B6-762C-4A3F-9398-EDA9BD72BF1C}" srcOrd="10" destOrd="0" presId="urn:microsoft.com/office/officeart/2005/8/layout/default"/>
    <dgm:cxn modelId="{D275FCFA-E928-4CCC-BE25-4CF499DD14F6}" type="presParOf" srcId="{52A2F087-2387-445F-A443-D8C5AC4D2188}" destId="{7DA804AA-DF51-4BA6-B1C5-4BC7AA16B6AE}" srcOrd="11" destOrd="0" presId="urn:microsoft.com/office/officeart/2005/8/layout/default"/>
    <dgm:cxn modelId="{05031106-B69C-419B-B239-0ED870413895}" type="presParOf" srcId="{52A2F087-2387-445F-A443-D8C5AC4D2188}" destId="{E47092B7-7A6C-448D-A19A-63D70ECB5EF4}" srcOrd="12" destOrd="0" presId="urn:microsoft.com/office/officeart/2005/8/layout/default"/>
    <dgm:cxn modelId="{9B98C6DD-5AE3-4CE4-B53C-6F1A7D1ABBDD}" type="presParOf" srcId="{52A2F087-2387-445F-A443-D8C5AC4D2188}" destId="{185214B1-D453-4251-99E6-683C7BF43362}" srcOrd="13" destOrd="0" presId="urn:microsoft.com/office/officeart/2005/8/layout/default"/>
    <dgm:cxn modelId="{53600903-2586-4B72-ACCE-B3349A3A45C9}" type="presParOf" srcId="{52A2F087-2387-445F-A443-D8C5AC4D2188}" destId="{00137A21-D71F-4009-86F7-A92159B6F67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Bit và Byte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Hệ đếm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Phép toán trên bit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Ứng dụng của phép toán trên bit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Bit và Byte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smtClean="0"/>
            <a:t>1</a:t>
          </a:r>
          <a:endParaRPr lang="vi-VN" sz="5600" b="1" kern="1200" noProof="0"/>
        </a:p>
      </dsp:txBody>
      <dsp:txXfrm>
        <a:off x="152890" y="26631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Hệ đếm</a:t>
          </a:r>
          <a:endParaRPr lang="vi-VN" sz="5800" kern="1200" noProof="0" dirty="0"/>
        </a:p>
      </dsp:txBody>
      <dsp:txXfrm rot="-5400000">
        <a:off x="1252801" y="1526049"/>
        <a:ext cx="7297153" cy="1121066"/>
      </dsp:txXfrm>
    </dsp:sp>
    <dsp:sp modelId="{52D715E9-012B-492D-85DB-CC49546E7451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2</a:t>
          </a:r>
          <a:endParaRPr lang="vi-VN" sz="5600" kern="1200" noProof="0" dirty="0"/>
        </a:p>
      </dsp:txBody>
      <dsp:txXfrm>
        <a:off x="152890" y="1717472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-14115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Phép toán trên bit</a:t>
          </a:r>
          <a:endParaRPr lang="vi-VN" sz="5800" kern="1200" noProof="0" dirty="0"/>
        </a:p>
      </dsp:txBody>
      <dsp:txXfrm rot="-5400000">
        <a:off x="1252801" y="2977209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301574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3</a:t>
          </a:r>
          <a:endParaRPr lang="vi-VN" sz="5600" kern="1200" noProof="0" dirty="0"/>
        </a:p>
      </dsp:txBody>
      <dsp:txXfrm>
        <a:off x="152890" y="3168632"/>
        <a:ext cx="738220" cy="738220"/>
      </dsp:txXfrm>
    </dsp:sp>
    <dsp:sp modelId="{9A3152F3-4291-4C05-89AC-712BC38C2181}">
      <dsp:nvSpPr>
        <dsp:cNvPr id="0" name=""/>
        <dsp:cNvSpPr/>
      </dsp:nvSpPr>
      <dsp:spPr>
        <a:xfrm rot="5400000">
          <a:off x="3922282" y="169824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Ứng dụng của phép toán trên bit</a:t>
          </a:r>
          <a:endParaRPr lang="vi-VN" sz="5800" kern="1200" noProof="0" dirty="0"/>
        </a:p>
      </dsp:txBody>
      <dsp:txXfrm rot="-5400000">
        <a:off x="1252800" y="4466274"/>
        <a:ext cx="7259249" cy="1821733"/>
      </dsp:txXfrm>
    </dsp:sp>
    <dsp:sp modelId="{6DDD3E9A-A86A-4571-8456-0FD76ABA1DC3}">
      <dsp:nvSpPr>
        <dsp:cNvPr id="0" name=""/>
        <dsp:cNvSpPr/>
      </dsp:nvSpPr>
      <dsp:spPr>
        <a:xfrm>
          <a:off x="0" y="485514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008030"/>
        <a:ext cx="738220" cy="738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Bit và Byte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smtClean="0"/>
            <a:t>1</a:t>
          </a:r>
          <a:endParaRPr lang="vi-VN" sz="5600" b="1" kern="1200" noProof="0"/>
        </a:p>
      </dsp:txBody>
      <dsp:txXfrm>
        <a:off x="152890" y="26631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Hệ đếm</a:t>
          </a:r>
          <a:endParaRPr lang="vi-VN" sz="5800" kern="1200" noProof="0" dirty="0"/>
        </a:p>
      </dsp:txBody>
      <dsp:txXfrm rot="-5400000">
        <a:off x="1252801" y="1526049"/>
        <a:ext cx="7297153" cy="1121066"/>
      </dsp:txXfrm>
    </dsp:sp>
    <dsp:sp modelId="{52D715E9-012B-492D-85DB-CC49546E7451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2</a:t>
          </a:r>
          <a:endParaRPr lang="vi-VN" sz="5600" kern="1200" noProof="0" dirty="0"/>
        </a:p>
      </dsp:txBody>
      <dsp:txXfrm>
        <a:off x="152890" y="1717472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-14115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Phép toán trên bit</a:t>
          </a:r>
          <a:endParaRPr lang="vi-VN" sz="5800" kern="1200" noProof="0" dirty="0"/>
        </a:p>
      </dsp:txBody>
      <dsp:txXfrm rot="-5400000">
        <a:off x="1252801" y="2977209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301574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3</a:t>
          </a:r>
          <a:endParaRPr lang="vi-VN" sz="5600" kern="1200" noProof="0" dirty="0"/>
        </a:p>
      </dsp:txBody>
      <dsp:txXfrm>
        <a:off x="152890" y="3168632"/>
        <a:ext cx="738220" cy="738220"/>
      </dsp:txXfrm>
    </dsp:sp>
    <dsp:sp modelId="{9A3152F3-4291-4C05-89AC-712BC38C2181}">
      <dsp:nvSpPr>
        <dsp:cNvPr id="0" name=""/>
        <dsp:cNvSpPr/>
      </dsp:nvSpPr>
      <dsp:spPr>
        <a:xfrm rot="5400000">
          <a:off x="3922282" y="169824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Ứng dụng của phép toán trên bit</a:t>
          </a:r>
          <a:endParaRPr lang="vi-VN" sz="5800" kern="1200" noProof="0" dirty="0"/>
        </a:p>
      </dsp:txBody>
      <dsp:txXfrm rot="-5400000">
        <a:off x="1252800" y="4466274"/>
        <a:ext cx="7259249" cy="1821733"/>
      </dsp:txXfrm>
    </dsp:sp>
    <dsp:sp modelId="{6DDD3E9A-A86A-4571-8456-0FD76ABA1DC3}">
      <dsp:nvSpPr>
        <dsp:cNvPr id="0" name=""/>
        <dsp:cNvSpPr/>
      </dsp:nvSpPr>
      <dsp:spPr>
        <a:xfrm>
          <a:off x="0" y="485514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008030"/>
        <a:ext cx="738220" cy="738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Bit và Byte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smtClean="0"/>
            <a:t>1</a:t>
          </a:r>
          <a:endParaRPr lang="vi-VN" sz="5600" b="1" kern="1200" noProof="0"/>
        </a:p>
      </dsp:txBody>
      <dsp:txXfrm>
        <a:off x="152890" y="26631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Hệ đếm</a:t>
          </a:r>
          <a:endParaRPr lang="vi-VN" sz="5800" kern="1200" noProof="0" dirty="0"/>
        </a:p>
      </dsp:txBody>
      <dsp:txXfrm rot="-5400000">
        <a:off x="1252801" y="1526049"/>
        <a:ext cx="7297153" cy="1121066"/>
      </dsp:txXfrm>
    </dsp:sp>
    <dsp:sp modelId="{52D715E9-012B-492D-85DB-CC49546E7451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2</a:t>
          </a:r>
          <a:endParaRPr lang="vi-VN" sz="5600" kern="1200" noProof="0" dirty="0"/>
        </a:p>
      </dsp:txBody>
      <dsp:txXfrm>
        <a:off x="152890" y="1717472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-14115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Phép toán trên bit</a:t>
          </a:r>
          <a:endParaRPr lang="vi-VN" sz="5800" kern="1200" noProof="0" dirty="0"/>
        </a:p>
      </dsp:txBody>
      <dsp:txXfrm rot="-5400000">
        <a:off x="1252801" y="2977209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301574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3</a:t>
          </a:r>
          <a:endParaRPr lang="vi-VN" sz="5600" kern="1200" noProof="0" dirty="0"/>
        </a:p>
      </dsp:txBody>
      <dsp:txXfrm>
        <a:off x="152890" y="3168632"/>
        <a:ext cx="738220" cy="738220"/>
      </dsp:txXfrm>
    </dsp:sp>
    <dsp:sp modelId="{9A3152F3-4291-4C05-89AC-712BC38C2181}">
      <dsp:nvSpPr>
        <dsp:cNvPr id="0" name=""/>
        <dsp:cNvSpPr/>
      </dsp:nvSpPr>
      <dsp:spPr>
        <a:xfrm rot="5400000">
          <a:off x="3922282" y="169824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Ứng dụng của phép toán trên bit</a:t>
          </a:r>
          <a:endParaRPr lang="vi-VN" sz="5800" kern="1200" noProof="0" dirty="0"/>
        </a:p>
      </dsp:txBody>
      <dsp:txXfrm rot="-5400000">
        <a:off x="1252800" y="4466274"/>
        <a:ext cx="7259249" cy="1821733"/>
      </dsp:txXfrm>
    </dsp:sp>
    <dsp:sp modelId="{6DDD3E9A-A86A-4571-8456-0FD76ABA1DC3}">
      <dsp:nvSpPr>
        <dsp:cNvPr id="0" name=""/>
        <dsp:cNvSpPr/>
      </dsp:nvSpPr>
      <dsp:spPr>
        <a:xfrm>
          <a:off x="0" y="485514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008030"/>
        <a:ext cx="738220" cy="738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Bit và Byte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smtClean="0"/>
            <a:t>1</a:t>
          </a:r>
          <a:endParaRPr lang="vi-VN" sz="5600" b="1" kern="1200" noProof="0"/>
        </a:p>
      </dsp:txBody>
      <dsp:txXfrm>
        <a:off x="152890" y="26631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Hệ đếm</a:t>
          </a:r>
          <a:endParaRPr lang="vi-VN" sz="5800" kern="1200" noProof="0" dirty="0"/>
        </a:p>
      </dsp:txBody>
      <dsp:txXfrm rot="-5400000">
        <a:off x="1252801" y="1526049"/>
        <a:ext cx="7297153" cy="1121066"/>
      </dsp:txXfrm>
    </dsp:sp>
    <dsp:sp modelId="{52D715E9-012B-492D-85DB-CC49546E7451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2</a:t>
          </a:r>
          <a:endParaRPr lang="vi-VN" sz="5600" kern="1200" noProof="0" dirty="0"/>
        </a:p>
      </dsp:txBody>
      <dsp:txXfrm>
        <a:off x="152890" y="1717472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-141157"/>
          <a:ext cx="1242360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Phép toán trên bit</a:t>
          </a:r>
          <a:endParaRPr lang="vi-VN" sz="5800" kern="1200" noProof="0" dirty="0"/>
        </a:p>
      </dsp:txBody>
      <dsp:txXfrm rot="-5400000">
        <a:off x="1252801" y="2977209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3015742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3</a:t>
          </a:r>
          <a:endParaRPr lang="vi-VN" sz="5600" kern="1200" noProof="0" dirty="0"/>
        </a:p>
      </dsp:txBody>
      <dsp:txXfrm>
        <a:off x="152890" y="3168632"/>
        <a:ext cx="738220" cy="738220"/>
      </dsp:txXfrm>
    </dsp:sp>
    <dsp:sp modelId="{9A3152F3-4291-4C05-89AC-712BC38C2181}">
      <dsp:nvSpPr>
        <dsp:cNvPr id="0" name=""/>
        <dsp:cNvSpPr/>
      </dsp:nvSpPr>
      <dsp:spPr>
        <a:xfrm rot="5400000">
          <a:off x="3922282" y="169824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Ứng dụng của phép toán trên bit</a:t>
          </a:r>
          <a:endParaRPr lang="vi-VN" sz="5800" kern="1200" noProof="0" dirty="0"/>
        </a:p>
      </dsp:txBody>
      <dsp:txXfrm rot="-5400000">
        <a:off x="1252800" y="4466274"/>
        <a:ext cx="7259249" cy="1821733"/>
      </dsp:txXfrm>
    </dsp:sp>
    <dsp:sp modelId="{6DDD3E9A-A86A-4571-8456-0FD76ABA1DC3}">
      <dsp:nvSpPr>
        <dsp:cNvPr id="0" name=""/>
        <dsp:cNvSpPr/>
      </dsp:nvSpPr>
      <dsp:spPr>
        <a:xfrm>
          <a:off x="0" y="485514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008030"/>
        <a:ext cx="738220" cy="738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DC74F-B31D-42FD-9C1E-E5E571E04CD5}">
      <dsp:nvSpPr>
        <dsp:cNvPr id="0" name=""/>
        <dsp:cNvSpPr/>
      </dsp:nvSpPr>
      <dsp:spPr>
        <a:xfrm>
          <a:off x="0" y="228599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smtClean="0"/>
            <a:t>AND</a:t>
          </a:r>
          <a:endParaRPr lang="en-US" sz="4800" kern="1200"/>
        </a:p>
      </dsp:txBody>
      <dsp:txXfrm>
        <a:off x="0" y="228599"/>
        <a:ext cx="2857499" cy="1714500"/>
      </dsp:txXfrm>
    </dsp:sp>
    <dsp:sp modelId="{7598698D-6E57-4453-AFDE-CFB90FB3A65C}">
      <dsp:nvSpPr>
        <dsp:cNvPr id="0" name=""/>
        <dsp:cNvSpPr/>
      </dsp:nvSpPr>
      <dsp:spPr>
        <a:xfrm>
          <a:off x="3143250" y="228599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smtClean="0"/>
            <a:t>OR</a:t>
          </a:r>
          <a:endParaRPr lang="en-US" sz="4800" kern="1200"/>
        </a:p>
      </dsp:txBody>
      <dsp:txXfrm>
        <a:off x="3143250" y="228599"/>
        <a:ext cx="2857499" cy="1714500"/>
      </dsp:txXfrm>
    </dsp:sp>
    <dsp:sp modelId="{D99EFB2D-5BC2-4DB9-B1C0-BE9203D67114}">
      <dsp:nvSpPr>
        <dsp:cNvPr id="0" name=""/>
        <dsp:cNvSpPr/>
      </dsp:nvSpPr>
      <dsp:spPr>
        <a:xfrm>
          <a:off x="6286500" y="228599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smtClean="0"/>
            <a:t>XOR</a:t>
          </a:r>
          <a:endParaRPr lang="en-US" sz="4800" kern="1200"/>
        </a:p>
      </dsp:txBody>
      <dsp:txXfrm>
        <a:off x="6286500" y="228599"/>
        <a:ext cx="2857499" cy="1714500"/>
      </dsp:txXfrm>
    </dsp:sp>
    <dsp:sp modelId="{F344C28E-AD07-4ACF-87B4-252429E748EC}">
      <dsp:nvSpPr>
        <dsp:cNvPr id="0" name=""/>
        <dsp:cNvSpPr/>
      </dsp:nvSpPr>
      <dsp:spPr>
        <a:xfrm>
          <a:off x="0" y="2228850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smtClean="0"/>
            <a:t>Dịch trái</a:t>
          </a:r>
          <a:endParaRPr lang="en-US" sz="4800" kern="1200"/>
        </a:p>
      </dsp:txBody>
      <dsp:txXfrm>
        <a:off x="0" y="2228850"/>
        <a:ext cx="2857499" cy="1714500"/>
      </dsp:txXfrm>
    </dsp:sp>
    <dsp:sp modelId="{B406F4A7-9676-4EB1-9D64-E94C90374696}">
      <dsp:nvSpPr>
        <dsp:cNvPr id="0" name=""/>
        <dsp:cNvSpPr/>
      </dsp:nvSpPr>
      <dsp:spPr>
        <a:xfrm>
          <a:off x="3143250" y="2228849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Dịch phải</a:t>
          </a:r>
          <a:endParaRPr lang="en-US" sz="4800" kern="1200"/>
        </a:p>
      </dsp:txBody>
      <dsp:txXfrm>
        <a:off x="3143250" y="2228849"/>
        <a:ext cx="2857499" cy="1714500"/>
      </dsp:txXfrm>
    </dsp:sp>
    <dsp:sp modelId="{C54BD8B6-762C-4A3F-9398-EDA9BD72BF1C}">
      <dsp:nvSpPr>
        <dsp:cNvPr id="0" name=""/>
        <dsp:cNvSpPr/>
      </dsp:nvSpPr>
      <dsp:spPr>
        <a:xfrm>
          <a:off x="6286500" y="2228849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Quay trái</a:t>
          </a:r>
          <a:endParaRPr lang="en-US" sz="4800" kern="1200"/>
        </a:p>
      </dsp:txBody>
      <dsp:txXfrm>
        <a:off x="6286500" y="2228849"/>
        <a:ext cx="2857499" cy="1714500"/>
      </dsp:txXfrm>
    </dsp:sp>
    <dsp:sp modelId="{E47092B7-7A6C-448D-A19A-63D70ECB5EF4}">
      <dsp:nvSpPr>
        <dsp:cNvPr id="0" name=""/>
        <dsp:cNvSpPr/>
      </dsp:nvSpPr>
      <dsp:spPr>
        <a:xfrm>
          <a:off x="1571625" y="4229100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Quay phải</a:t>
          </a:r>
          <a:endParaRPr lang="en-US" sz="4800" kern="1200"/>
        </a:p>
      </dsp:txBody>
      <dsp:txXfrm>
        <a:off x="1571625" y="4229100"/>
        <a:ext cx="2857499" cy="1714500"/>
      </dsp:txXfrm>
    </dsp:sp>
    <dsp:sp modelId="{00137A21-D71F-4009-86F7-A92159B6F67C}">
      <dsp:nvSpPr>
        <dsp:cNvPr id="0" name=""/>
        <dsp:cNvSpPr/>
      </dsp:nvSpPr>
      <dsp:spPr>
        <a:xfrm>
          <a:off x="4714875" y="4229100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Đảo bít</a:t>
          </a:r>
          <a:endParaRPr lang="en-US" sz="4800" kern="1200"/>
        </a:p>
      </dsp:txBody>
      <dsp:txXfrm>
        <a:off x="4714875" y="4229100"/>
        <a:ext cx="2857499" cy="1714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Bit và Byte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smtClean="0"/>
            <a:t>1</a:t>
          </a:r>
          <a:endParaRPr lang="vi-VN" sz="5600" b="1" kern="1200" noProof="0"/>
        </a:p>
      </dsp:txBody>
      <dsp:txXfrm>
        <a:off x="152890" y="26631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Hệ đếm</a:t>
          </a:r>
          <a:endParaRPr lang="vi-VN" sz="5800" kern="1200" noProof="0" dirty="0"/>
        </a:p>
      </dsp:txBody>
      <dsp:txXfrm rot="-5400000">
        <a:off x="1252801" y="1526049"/>
        <a:ext cx="7297153" cy="1121066"/>
      </dsp:txXfrm>
    </dsp:sp>
    <dsp:sp modelId="{52D715E9-012B-492D-85DB-CC49546E7451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2</a:t>
          </a:r>
          <a:endParaRPr lang="vi-VN" sz="5600" kern="1200" noProof="0" dirty="0"/>
        </a:p>
      </dsp:txBody>
      <dsp:txXfrm>
        <a:off x="152890" y="1717472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-14115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Phép toán trên bit</a:t>
          </a:r>
          <a:endParaRPr lang="vi-VN" sz="5800" kern="1200" noProof="0" dirty="0"/>
        </a:p>
      </dsp:txBody>
      <dsp:txXfrm rot="-5400000">
        <a:off x="1252801" y="2977209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301574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3</a:t>
          </a:r>
          <a:endParaRPr lang="vi-VN" sz="5600" kern="1200" noProof="0" dirty="0"/>
        </a:p>
      </dsp:txBody>
      <dsp:txXfrm>
        <a:off x="152890" y="3168632"/>
        <a:ext cx="738220" cy="738220"/>
      </dsp:txXfrm>
    </dsp:sp>
    <dsp:sp modelId="{9A3152F3-4291-4C05-89AC-712BC38C2181}">
      <dsp:nvSpPr>
        <dsp:cNvPr id="0" name=""/>
        <dsp:cNvSpPr/>
      </dsp:nvSpPr>
      <dsp:spPr>
        <a:xfrm rot="5400000">
          <a:off x="3922282" y="1698240"/>
          <a:ext cx="2018835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Ứng dụng của phép toán trên bit</a:t>
          </a:r>
          <a:endParaRPr lang="vi-VN" sz="5800" kern="1200" noProof="0" dirty="0"/>
        </a:p>
      </dsp:txBody>
      <dsp:txXfrm rot="-5400000">
        <a:off x="1252800" y="4466274"/>
        <a:ext cx="7259249" cy="1821733"/>
      </dsp:txXfrm>
    </dsp:sp>
    <dsp:sp modelId="{6DDD3E9A-A86A-4571-8456-0FD76ABA1DC3}">
      <dsp:nvSpPr>
        <dsp:cNvPr id="0" name=""/>
        <dsp:cNvSpPr/>
      </dsp:nvSpPr>
      <dsp:spPr>
        <a:xfrm>
          <a:off x="0" y="4855140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008030"/>
        <a:ext cx="738220" cy="738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18.02.2017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18.02.2017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4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97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Flip-Flop:</a:t>
            </a:r>
            <a:r>
              <a:rPr lang="vi-VN" baseline="0" dirty="0" smtClean="0"/>
              <a:t> Bởi Napalm Llama – Modification of Wikimedia Commons file R-S.gif (shown below), CC BY 2.0, https://commons.wikimedia.org/w/index.php?curid=4845402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3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https://en.wikipedia.org/wiki/Kilobyte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86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2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71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5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7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Bài 02. </a:t>
            </a:r>
            <a:r>
              <a:rPr lang="vi-VN" dirty="0" smtClean="0"/>
              <a:t>Biểu diễn dữ liệu trong máy tính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nhị phân (Binary)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63797"/>
              </p:ext>
            </p:extLst>
          </p:nvPr>
        </p:nvGraphicFramePr>
        <p:xfrm>
          <a:off x="107917" y="919480"/>
          <a:ext cx="8731283" cy="159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4" imgW="2501640" imgH="457200" progId="Equation.DSMT4">
                  <p:embed/>
                </p:oleObj>
              </mc:Choice>
              <mc:Fallback>
                <p:oleObj name="Equation" r:id="rId4" imgW="250164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917" y="919480"/>
                        <a:ext cx="8731283" cy="159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917" y="3345648"/>
            <a:ext cx="88836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Mỗi vị trí nhận một trong 2 trạng thái</a:t>
            </a:r>
            <a:endParaRPr lang="vi-VN" sz="3600" b="1" dirty="0" smtClean="0">
              <a:solidFill>
                <a:srgbClr val="FF00FF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Trong máy tính, thực tế tất cả dữ liệu được biểu diễn ở dạng nhị phân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Các biểu diễn khác chỉ là cách hiển thị giá trị của biểu diễn nhị phân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9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Chuyển đổi giữa hai hệ đếm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606658" y="1411180"/>
            <a:ext cx="3930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 smtClean="0"/>
              <a:t>1100100</a:t>
            </a:r>
            <a:r>
              <a:rPr lang="vi-VN" sz="3600" baseline="-25000" dirty="0" smtClean="0"/>
              <a:t>2</a:t>
            </a:r>
            <a:r>
              <a:rPr lang="vi-VN" sz="3600" dirty="0" smtClean="0"/>
              <a:t>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 smtClean="0"/>
              <a:t>35</a:t>
            </a:r>
            <a:r>
              <a:rPr lang="vi-VN" sz="3600" baseline="-25000" dirty="0" smtClean="0"/>
              <a:t>10</a:t>
            </a:r>
            <a:r>
              <a:rPr lang="vi-VN" sz="3600" dirty="0" smtClean="0"/>
              <a:t> = 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191000"/>
            <a:ext cx="3930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 smtClean="0"/>
              <a:t>1010110</a:t>
            </a:r>
            <a:r>
              <a:rPr lang="vi-VN" sz="3600" baseline="-25000" dirty="0" smtClean="0"/>
              <a:t>2</a:t>
            </a:r>
            <a:r>
              <a:rPr lang="vi-VN" sz="3600" dirty="0" smtClean="0"/>
              <a:t>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 smtClean="0"/>
              <a:t>0110101</a:t>
            </a:r>
            <a:r>
              <a:rPr lang="vi-VN" sz="3600" baseline="-25000" dirty="0" smtClean="0"/>
              <a:t>2</a:t>
            </a:r>
            <a:r>
              <a:rPr lang="vi-VN" sz="3600" dirty="0" smtClean="0"/>
              <a:t> </a:t>
            </a:r>
            <a:r>
              <a:rPr lang="vi-VN" sz="3600" dirty="0"/>
              <a:t>= </a:t>
            </a:r>
            <a:r>
              <a:rPr lang="vi-VN" sz="3600" dirty="0" smtClean="0"/>
              <a:t>?</a:t>
            </a:r>
            <a:endParaRPr lang="vi-V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907537" y="4191000"/>
            <a:ext cx="3930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/>
              <a:t>55</a:t>
            </a:r>
            <a:r>
              <a:rPr lang="vi-VN" sz="3600" baseline="-25000" dirty="0"/>
              <a:t>10</a:t>
            </a:r>
            <a:r>
              <a:rPr lang="vi-VN" sz="3600" dirty="0"/>
              <a:t> = ?</a:t>
            </a:r>
            <a:endParaRPr lang="en-US" sz="3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 smtClean="0"/>
              <a:t>27</a:t>
            </a:r>
            <a:r>
              <a:rPr lang="vi-VN" sz="3600" baseline="-25000" dirty="0" smtClean="0"/>
              <a:t>10</a:t>
            </a:r>
            <a:r>
              <a:rPr lang="vi-VN" sz="3600" dirty="0" smtClean="0"/>
              <a:t> =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69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10001000 = ?</a:t>
            </a:r>
          </a:p>
          <a:p>
            <a:pPr marL="0" indent="0">
              <a:buNone/>
            </a:pPr>
            <a:r>
              <a:rPr lang="vi-VN" dirty="0" smtClean="0"/>
              <a:t>11111111 = ?</a:t>
            </a:r>
          </a:p>
          <a:p>
            <a:pPr marL="0" indent="0">
              <a:buNone/>
            </a:pPr>
            <a:r>
              <a:rPr lang="vi-VN" dirty="0" smtClean="0"/>
              <a:t>1111000011110000000111100111100 = 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nhị phân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917" y="3276600"/>
            <a:ext cx="888368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Hệ nhị phân là biểu diễn thực tế của máy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Nhưng rất bất tiện cho con người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Cần có cách biểu diễn tiện lợi hơn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Mà vẫn phản ánh biểu diễn thực tế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973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Thực tế: các phần tử nhớ luôn có kích thước chẵn 8 bít</a:t>
            </a:r>
          </a:p>
          <a:p>
            <a:r>
              <a:rPr lang="vi-VN" dirty="0" smtClean="0"/>
              <a:t>Nhóm 8 bít gọi là một byte</a:t>
            </a:r>
          </a:p>
          <a:p>
            <a:r>
              <a:rPr lang="vi-VN" dirty="0" smtClean="0"/>
              <a:t>Một byte có 256 trạng thái </a:t>
            </a:r>
            <a:r>
              <a:rPr lang="vi-VN" dirty="0" smtClean="0">
                <a:sym typeface="Wingdings" panose="05000000000000000000" pitchFamily="2" charset="2"/>
              </a:rPr>
              <a:t> quá nhiều</a:t>
            </a:r>
          </a:p>
          <a:p>
            <a:r>
              <a:rPr lang="vi-VN" dirty="0" smtClean="0">
                <a:sym typeface="Wingdings" panose="05000000000000000000" pitchFamily="2" charset="2"/>
              </a:rPr>
              <a:t>Nửa byte có 16 trạng thái  OK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thập lục phân </a:t>
            </a:r>
            <a:r>
              <a:rPr lang="vi-VN" dirty="0"/>
              <a:t>(Hexadecimal)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4648200"/>
            <a:ext cx="49530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vi-VN" sz="4400" b="1" dirty="0" smtClean="0"/>
              <a:t>Hệ thập lục phân ra đời!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921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11224817"/>
              </p:ext>
            </p:extLst>
          </p:nvPr>
        </p:nvGraphicFramePr>
        <p:xfrm>
          <a:off x="0" y="914400"/>
          <a:ext cx="9144000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16331456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7251882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1516465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9113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0000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1000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8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7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0001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1001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9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9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0010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2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1010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A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1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0011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3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1011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B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3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0100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4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1100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C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1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0101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5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1101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D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3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0110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6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1110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E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0111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7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1111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F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4087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thập lục 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2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vi-VN" dirty="0" smtClean="0"/>
              <a:t>10001000 = </a:t>
            </a:r>
            <a:r>
              <a:rPr lang="vi-VN" dirty="0" smtClean="0">
                <a:solidFill>
                  <a:srgbClr val="FF0000"/>
                </a:solidFill>
              </a:rPr>
              <a:t>0x</a:t>
            </a:r>
            <a:r>
              <a:rPr lang="vi-VN" dirty="0" smtClean="0"/>
              <a:t>88 = 8.16 + 8 = 136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 smtClean="0"/>
              <a:t>11111111 = </a:t>
            </a:r>
            <a:r>
              <a:rPr lang="vi-VN" dirty="0" smtClean="0">
                <a:solidFill>
                  <a:srgbClr val="FF0000"/>
                </a:solidFill>
              </a:rPr>
              <a:t>0x</a:t>
            </a:r>
            <a:r>
              <a:rPr lang="vi-VN" dirty="0" smtClean="0"/>
              <a:t>FF = 15.16 + 15 = 255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 smtClean="0"/>
              <a:t>11000100 = </a:t>
            </a:r>
            <a:r>
              <a:rPr lang="vi-VN" dirty="0" smtClean="0">
                <a:solidFill>
                  <a:srgbClr val="FF0000"/>
                </a:solidFill>
              </a:rPr>
              <a:t>0x</a:t>
            </a:r>
            <a:r>
              <a:rPr lang="vi-VN" dirty="0" smtClean="0"/>
              <a:t>C4 = 12.16 + 4 = 196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 smtClean="0"/>
              <a:t>1111000011110000000111100111100 = </a:t>
            </a:r>
            <a:br>
              <a:rPr lang="vi-VN" dirty="0" smtClean="0"/>
            </a:br>
            <a:r>
              <a:rPr lang="vi-VN" dirty="0" smtClean="0">
                <a:solidFill>
                  <a:srgbClr val="FF0000"/>
                </a:solidFill>
              </a:rPr>
              <a:t>0x</a:t>
            </a:r>
            <a:r>
              <a:rPr lang="vi-VN" dirty="0" smtClean="0"/>
              <a:t>F0F00F3C = ??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thập lục phân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Phép toán số 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21916"/>
              </p:ext>
            </p:extLst>
          </p:nvPr>
        </p:nvGraphicFramePr>
        <p:xfrm>
          <a:off x="152400" y="1676400"/>
          <a:ext cx="3420061" cy="262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977760" imgH="749160" progId="Equation.DSMT4">
                  <p:embed/>
                </p:oleObj>
              </mc:Choice>
              <mc:Fallback>
                <p:oleObj name="Equation" r:id="rId3" imgW="9777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676400"/>
                        <a:ext cx="3420061" cy="2620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166054"/>
              </p:ext>
            </p:extLst>
          </p:nvPr>
        </p:nvGraphicFramePr>
        <p:xfrm>
          <a:off x="5112379" y="1676400"/>
          <a:ext cx="3420061" cy="262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977760" imgH="749160" progId="Equation.DSMT4">
                  <p:embed/>
                </p:oleObj>
              </mc:Choice>
              <mc:Fallback>
                <p:oleObj name="Equation" r:id="rId5" imgW="977760" imgH="7491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2379" y="1676400"/>
                        <a:ext cx="3420061" cy="2620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2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Hệ cơ số 8 (octal) </a:t>
            </a:r>
            <a:r>
              <a:rPr lang="vi-VN" dirty="0" smtClean="0">
                <a:sym typeface="Wingdings" panose="05000000000000000000" pitchFamily="2" charset="2"/>
              </a:rPr>
              <a:t> Nhóm 3 bít</a:t>
            </a:r>
            <a:endParaRPr lang="vi-VN" dirty="0" smtClean="0"/>
          </a:p>
          <a:p>
            <a:r>
              <a:rPr lang="vi-VN" dirty="0" smtClean="0"/>
              <a:t>Hệ cơ số 64 (Base64) </a:t>
            </a:r>
            <a:r>
              <a:rPr lang="vi-VN" dirty="0" smtClean="0">
                <a:sym typeface="Wingdings" panose="05000000000000000000" pitchFamily="2" charset="2"/>
              </a:rPr>
              <a:t> Nhóm 6 bít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đếm khác?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9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666408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869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Khi lập trình, cần dùng biến để lưu dữ liệu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Biến là một chuỗi bít có độ dài nhất định ==&gt; có một số lượng trạng thái nhất định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Độ dài: </a:t>
            </a:r>
          </a:p>
          <a:p>
            <a:r>
              <a:rPr lang="en-US" dirty="0" smtClean="0"/>
              <a:t>8 bit	~ 2</a:t>
            </a:r>
            <a:r>
              <a:rPr lang="en-US" baseline="30000" dirty="0" smtClean="0"/>
              <a:t>8</a:t>
            </a:r>
            <a:r>
              <a:rPr lang="en-US" dirty="0" smtClean="0"/>
              <a:t>  = 256		trạng thái</a:t>
            </a:r>
          </a:p>
          <a:p>
            <a:r>
              <a:rPr lang="en-US" dirty="0" smtClean="0"/>
              <a:t>16 bit	~ 2</a:t>
            </a:r>
            <a:r>
              <a:rPr lang="en-US" baseline="30000" dirty="0" smtClean="0"/>
              <a:t>16</a:t>
            </a:r>
            <a:r>
              <a:rPr lang="en-US" dirty="0" smtClean="0"/>
              <a:t> = 65536 	trạng thái</a:t>
            </a:r>
          </a:p>
          <a:p>
            <a:r>
              <a:rPr lang="en-US" dirty="0" smtClean="0"/>
              <a:t>32 bit	~ 2</a:t>
            </a:r>
            <a:r>
              <a:rPr lang="en-US" baseline="30000" dirty="0" smtClean="0"/>
              <a:t>32</a:t>
            </a:r>
            <a:r>
              <a:rPr lang="en-US" dirty="0" smtClean="0"/>
              <a:t> = 4 tỷ		trạng thái</a:t>
            </a:r>
          </a:p>
          <a:p>
            <a:r>
              <a:rPr lang="en-US" dirty="0" smtClean="0"/>
              <a:t>64 bit	~ 2</a:t>
            </a:r>
            <a:r>
              <a:rPr lang="en-US" baseline="30000" dirty="0" smtClean="0"/>
              <a:t>64</a:t>
            </a:r>
            <a:r>
              <a:rPr lang="en-US" dirty="0" smtClean="0"/>
              <a:t> = 17 tỷ tỷ	trạng thái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Kích thước 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8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7199239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Bit thấp ở bên phải, bit cao ở bên trái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Các bit được đánh số từ 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Trật tự bít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286000"/>
            <a:ext cx="880625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73260360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vi-VN" dirty="0" smtClean="0"/>
              <a:t>hép toán trên bit</a:t>
            </a:r>
            <a:r>
              <a:rPr lang="en-US" dirty="0" smtClean="0"/>
              <a:t> (Bitwise Operators)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23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Bitwise AND: &amp;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Phân biệt với AND logic: &amp;&amp;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AND từng bít (&amp;)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019800" cy="45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&amp; b trong các trường hợp sau</a:t>
            </a:r>
          </a:p>
          <a:p>
            <a:r>
              <a:rPr lang="en-US" dirty="0" smtClean="0"/>
              <a:t>a = 17, b = 6</a:t>
            </a:r>
          </a:p>
          <a:p>
            <a:r>
              <a:rPr lang="en-US" dirty="0" smtClean="0"/>
              <a:t>a = 0xFA, b = 0x07</a:t>
            </a:r>
          </a:p>
          <a:p>
            <a:r>
              <a:rPr lang="en-US" dirty="0" smtClean="0"/>
              <a:t>a = 0x3CE0 (16 bit), b = 0x24</a:t>
            </a:r>
          </a:p>
          <a:p>
            <a:r>
              <a:rPr lang="en-US" dirty="0" smtClean="0"/>
              <a:t>a = 35, b=0xFF</a:t>
            </a:r>
          </a:p>
          <a:p>
            <a:r>
              <a:rPr lang="en-US" dirty="0" smtClean="0"/>
              <a:t>a = 0xFA, b = 0</a:t>
            </a:r>
          </a:p>
          <a:p>
            <a:r>
              <a:rPr lang="en-US" dirty="0" smtClean="0"/>
              <a:t>a = 0x1234 (16 bit), b = 0x0F</a:t>
            </a:r>
          </a:p>
          <a:p>
            <a:r>
              <a:rPr lang="en-US" dirty="0" smtClean="0"/>
              <a:t>a = 0x1234 (16 bit), b = 0x0F00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7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Bitwise OR: |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Phân biệt với OR logic: ||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OR từng bít (|)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48" y="2149401"/>
            <a:ext cx="6147352" cy="46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| b trong các trường hợp sau</a:t>
            </a:r>
          </a:p>
          <a:p>
            <a:r>
              <a:rPr lang="en-US" dirty="0" smtClean="0"/>
              <a:t>a = 17, b = 6</a:t>
            </a:r>
          </a:p>
          <a:p>
            <a:r>
              <a:rPr lang="en-US" dirty="0" smtClean="0"/>
              <a:t>a = 0xFA, b = 0x07</a:t>
            </a:r>
          </a:p>
          <a:p>
            <a:r>
              <a:rPr lang="en-US" dirty="0" smtClean="0"/>
              <a:t>a = 0x3CE0 (16 bit), b = 0x24</a:t>
            </a:r>
          </a:p>
          <a:p>
            <a:r>
              <a:rPr lang="en-US" dirty="0" smtClean="0"/>
              <a:t>a = 35, b=0xFF</a:t>
            </a:r>
          </a:p>
          <a:p>
            <a:r>
              <a:rPr lang="en-US" dirty="0" smtClean="0"/>
              <a:t>a = 0xFA, b = 0</a:t>
            </a:r>
          </a:p>
          <a:p>
            <a:r>
              <a:rPr lang="en-US" dirty="0"/>
              <a:t>a = 0x1234 (16 bit), b = 0x0F</a:t>
            </a:r>
          </a:p>
          <a:p>
            <a:r>
              <a:rPr lang="en-US" dirty="0"/>
              <a:t>a = 0x1234 (16 bit), b = </a:t>
            </a:r>
            <a:r>
              <a:rPr lang="en-US" dirty="0" smtClean="0"/>
              <a:t>0x0F00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8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Bitwise XOR: ^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XOR từng bít (^)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248400" cy="47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^ b trong các trường hợp sau</a:t>
            </a:r>
          </a:p>
          <a:p>
            <a:r>
              <a:rPr lang="en-US" dirty="0" smtClean="0"/>
              <a:t>a = 17, b = 6</a:t>
            </a:r>
          </a:p>
          <a:p>
            <a:r>
              <a:rPr lang="en-US" dirty="0" smtClean="0"/>
              <a:t>a = 0xFA, b = 0x07</a:t>
            </a:r>
          </a:p>
          <a:p>
            <a:r>
              <a:rPr lang="en-US" dirty="0" smtClean="0"/>
              <a:t>a = 0x3CE0 (16 bit), b = 0x24</a:t>
            </a:r>
          </a:p>
          <a:p>
            <a:r>
              <a:rPr lang="en-US" dirty="0" smtClean="0"/>
              <a:t>a = 35, b=0xFF</a:t>
            </a:r>
          </a:p>
          <a:p>
            <a:r>
              <a:rPr lang="en-US" dirty="0" smtClean="0"/>
              <a:t>a = 0xFA, b = 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5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Flip bit: ~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Là phép toán một ngôi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lật bit (~)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73" y="2601140"/>
            <a:ext cx="7816627" cy="32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~a trong các trường hợp sau</a:t>
            </a:r>
          </a:p>
          <a:p>
            <a:r>
              <a:rPr lang="en-US" dirty="0" smtClean="0"/>
              <a:t>a = 0 (8 bit)</a:t>
            </a:r>
          </a:p>
          <a:p>
            <a:r>
              <a:rPr lang="en-US" dirty="0" smtClean="0"/>
              <a:t>a = 0 (16 bit)</a:t>
            </a:r>
          </a:p>
          <a:p>
            <a:r>
              <a:rPr lang="en-US" dirty="0" smtClean="0"/>
              <a:t>a = 1 (8 bit)</a:t>
            </a:r>
          </a:p>
          <a:p>
            <a:r>
              <a:rPr lang="en-US" dirty="0" smtClean="0"/>
              <a:t>a = 1 (16 bit)</a:t>
            </a:r>
          </a:p>
          <a:p>
            <a:r>
              <a:rPr lang="en-US" dirty="0" smtClean="0"/>
              <a:t>a = 255 (8 bit)</a:t>
            </a:r>
          </a:p>
          <a:p>
            <a:r>
              <a:rPr lang="en-US" dirty="0" smtClean="0"/>
              <a:t>a = 255 (16 bit)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0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Lưu ý: Phép toán trên bít là rất quan trọng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70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Shift Left: &lt;&lt;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dịch trái (&lt;&lt;)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65232"/>
            <a:ext cx="5562600" cy="49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3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&lt;&lt; k trong các trường hợp: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(16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8,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16,	a = 123 (16 bit)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07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Shift Right: &gt;&gt;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dịch phải (&gt;&gt;)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591"/>
            <a:ext cx="5943600" cy="52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&gt;&gt; k trong các trường hợp: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(16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8,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16,	a = 123 (16 bit)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5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Rotate Left: &lt;&lt;&lt;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quay trái (&lt;&lt;&lt;)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98984"/>
            <a:ext cx="5943600" cy="52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&lt;&lt;&lt; k trong các trường hợp: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(16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8,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16,	a = 123 (16 bit)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9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Rotate Right: &gt;&gt;&gt;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quay phải (&gt;&gt;&gt;)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83744"/>
            <a:ext cx="6096000" cy="53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&gt;&gt;&gt; k trong các trường hợp: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(16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8,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16,	a = 123 (16 bit)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2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217864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42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Nhân 2</a:t>
            </a:r>
            <a:r>
              <a:rPr lang="en-US" b="1" baseline="30000" dirty="0" smtClean="0"/>
              <a:t>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Chia 2</a:t>
            </a:r>
            <a:r>
              <a:rPr lang="en-US" b="1" baseline="30000" dirty="0" smtClean="0"/>
              <a:t>k</a:t>
            </a:r>
            <a:r>
              <a:rPr lang="en-US" b="1" dirty="0" smtClean="0"/>
              <a:t> (lấy phần nguyên)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Ứng dụng của phép toán trên bít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575736"/>
              </p:ext>
            </p:extLst>
          </p:nvPr>
        </p:nvGraphicFramePr>
        <p:xfrm>
          <a:off x="2514599" y="763258"/>
          <a:ext cx="4331125" cy="1979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3" imgW="888840" imgH="406080" progId="Equation.DSMT4">
                  <p:embed/>
                </p:oleObj>
              </mc:Choice>
              <mc:Fallback>
                <p:oleObj name="Equation" r:id="rId3" imgW="888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599" y="763258"/>
                        <a:ext cx="4331125" cy="1979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65071"/>
              </p:ext>
            </p:extLst>
          </p:nvPr>
        </p:nvGraphicFramePr>
        <p:xfrm>
          <a:off x="1676400" y="4278020"/>
          <a:ext cx="4454525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5" imgW="914400" imgH="406080" progId="Equation.DSMT4">
                  <p:embed/>
                </p:oleObj>
              </mc:Choice>
              <mc:Fallback>
                <p:oleObj name="Equation" r:id="rId5" imgW="914400" imgH="4060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4278020"/>
                        <a:ext cx="4454525" cy="197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3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2494336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10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Kiểm tra bit thứ k của 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17630"/>
              </p:ext>
            </p:extLst>
          </p:nvPr>
        </p:nvGraphicFramePr>
        <p:xfrm>
          <a:off x="1295400" y="1752600"/>
          <a:ext cx="5184775" cy="413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3" imgW="1193760" imgH="952200" progId="Equation.DSMT4">
                  <p:embed/>
                </p:oleObj>
              </mc:Choice>
              <mc:Fallback>
                <p:oleObj name="Equation" r:id="rId3" imgW="119376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752600"/>
                        <a:ext cx="5184775" cy="413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50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Gán bít thứ k của a bằng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41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94290"/>
              </p:ext>
            </p:extLst>
          </p:nvPr>
        </p:nvGraphicFramePr>
        <p:xfrm>
          <a:off x="646113" y="1890713"/>
          <a:ext cx="7278687" cy="385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3" imgW="1676160" imgH="888840" progId="Equation.DSMT4">
                  <p:embed/>
                </p:oleObj>
              </mc:Choice>
              <mc:Fallback>
                <p:oleObj name="Equation" r:id="rId3" imgW="1676160" imgH="8888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113" y="1890713"/>
                        <a:ext cx="7278687" cy="385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7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Gán bít thứ k của a bằng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42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898633"/>
              </p:ext>
            </p:extLst>
          </p:nvPr>
        </p:nvGraphicFramePr>
        <p:xfrm>
          <a:off x="534987" y="1890713"/>
          <a:ext cx="7389813" cy="385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3" imgW="1701720" imgH="888840" progId="Equation.DSMT4">
                  <p:embed/>
                </p:oleObj>
              </mc:Choice>
              <mc:Fallback>
                <p:oleObj name="Equation" r:id="rId3" imgW="1701720" imgH="8888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87" y="1890713"/>
                        <a:ext cx="7389813" cy="385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0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Tách các byte của một số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43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528746"/>
              </p:ext>
            </p:extLst>
          </p:nvPr>
        </p:nvGraphicFramePr>
        <p:xfrm>
          <a:off x="762000" y="1519238"/>
          <a:ext cx="5943600" cy="50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3" imgW="1396800" imgH="1180800" progId="Equation.DSMT4">
                  <p:embed/>
                </p:oleObj>
              </mc:Choice>
              <mc:Fallback>
                <p:oleObj name="Equation" r:id="rId3" imgW="139680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519238"/>
                        <a:ext cx="5943600" cy="502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0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Ghép các byte thành số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44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705491"/>
              </p:ext>
            </p:extLst>
          </p:nvPr>
        </p:nvGraphicFramePr>
        <p:xfrm>
          <a:off x="1544638" y="1519238"/>
          <a:ext cx="4376737" cy="50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3" imgW="1028520" imgH="1180800" progId="Equation.DSMT4">
                  <p:embed/>
                </p:oleObj>
              </mc:Choice>
              <mc:Fallback>
                <p:oleObj name="Equation" r:id="rId3" imgW="1028520" imgH="1180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638" y="1519238"/>
                        <a:ext cx="4376737" cy="502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0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Linux file permissions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45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9739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Linux file permissions (cont.)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46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88391"/>
            <a:ext cx="4953000" cy="46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Giải thích các bộ kiểm soát: 777, 755, 500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Giả sử bộ kiểm soát truy cập file là a. Hãy biến đổi a để:</a:t>
            </a:r>
          </a:p>
          <a:p>
            <a:r>
              <a:rPr lang="vi-VN" dirty="0" smtClean="0"/>
              <a:t>Cấp thêm quyền đọc file cho "others"</a:t>
            </a:r>
          </a:p>
          <a:p>
            <a:r>
              <a:rPr lang="vi-VN" dirty="0" smtClean="0"/>
              <a:t>Cấm "others" thực thi file</a:t>
            </a:r>
          </a:p>
          <a:p>
            <a:r>
              <a:rPr lang="vi-VN" dirty="0" smtClean="0"/>
              <a:t>Cấm mọi truy cập từ "others"</a:t>
            </a:r>
          </a:p>
          <a:p>
            <a:r>
              <a:rPr lang="vi-VN" dirty="0" smtClean="0"/>
              <a:t>Không cho phép bất kỳ ai ghi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5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phần tử 2 trạng thái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050" name="Picture 2" descr="https://upload.wikimedia.org/wikipedia/commons/c/c6/R-S_mk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84599"/>
            <a:ext cx="2634560" cy="192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ết quả hình ảnh cho elec 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87881"/>
            <a:ext cx="1905000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ết quả hình ảnh cho electric la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17680"/>
            <a:ext cx="1410230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3383101"/>
            <a:ext cx="85994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Có những phần tử có hai trạng thái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Mỗi trạng thái có thể được sử dụng để biểu diễn một thông tin (Đúng/Sai, Cho phép/Ngăn cấm, 0/1...)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Trong máy tính hiện đại: mạch Flip-Flop</a:t>
            </a:r>
            <a:endParaRPr lang="en-US" sz="3600" dirty="0"/>
          </a:p>
        </p:txBody>
      </p:sp>
      <p:pic>
        <p:nvPicPr>
          <p:cNvPr id="13314" name="Picture 2" descr="Kết quả hình ảnh cho 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223" y="817680"/>
            <a:ext cx="3887691" cy="226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Bit và Byte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074" name="Picture 2" descr="http://gifcreator.me/download/20161001-15-qrZ3mkv5SlIylHIK/www.GIFCreator.me_iZC7A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70" y="914400"/>
            <a:ext cx="7239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706120"/>
            <a:ext cx="7620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Một </a:t>
            </a:r>
            <a:r>
              <a:rPr lang="vi-VN" sz="3600" b="1" dirty="0" smtClean="0">
                <a:solidFill>
                  <a:srgbClr val="FF00FF"/>
                </a:solidFill>
              </a:rPr>
              <a:t>bit</a:t>
            </a:r>
            <a:r>
              <a:rPr lang="vi-VN" sz="3600" dirty="0" smtClean="0"/>
              <a:t> là một phần tử 2 trang thái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Biểu diễn hai giá trị: 0,1; true/false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3581400"/>
            <a:ext cx="9067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Người ta gộp 8 bit thành nhóm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Một nhóm 8 bít gọi là một </a:t>
            </a:r>
            <a:r>
              <a:rPr lang="vi-VN" sz="3600" b="1" dirty="0" smtClean="0">
                <a:solidFill>
                  <a:srgbClr val="FF00FF"/>
                </a:solidFill>
              </a:rPr>
              <a:t>byte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Một byte có 256 trạng thái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Biểu diễn 256 giá trị: 0..255, -128..127,...</a:t>
            </a:r>
            <a:endParaRPr lang="en-US" sz="3600" dirty="0"/>
          </a:p>
        </p:txBody>
      </p:sp>
      <p:pic>
        <p:nvPicPr>
          <p:cNvPr id="3076" name="Picture 4" descr="http://gifcreator.me/download/20161001-15-qrZ3mkv5SlIylHIK/www.GIFCreator.me_pLuNuv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43015"/>
            <a:ext cx="6014720" cy="164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5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Đơn vị đo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34764"/>
              </p:ext>
            </p:extLst>
          </p:nvPr>
        </p:nvGraphicFramePr>
        <p:xfrm>
          <a:off x="152401" y="1295400"/>
          <a:ext cx="8839198" cy="48006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40132089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47688094"/>
                    </a:ext>
                  </a:extLst>
                </a:gridCol>
                <a:gridCol w="1980253">
                  <a:extLst>
                    <a:ext uri="{9D8B030D-6E8A-4147-A177-3AD203B41FA5}">
                      <a16:colId xmlns:a16="http://schemas.microsoft.com/office/drawing/2014/main" val="2954984952"/>
                    </a:ext>
                  </a:extLst>
                </a:gridCol>
                <a:gridCol w="1220147">
                  <a:extLst>
                    <a:ext uri="{9D8B030D-6E8A-4147-A177-3AD203B41FA5}">
                      <a16:colId xmlns:a16="http://schemas.microsoft.com/office/drawing/2014/main" val="10083110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07730597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153843133"/>
                    </a:ext>
                  </a:extLst>
                </a:gridCol>
              </a:tblGrid>
              <a:tr h="685800">
                <a:tc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Hệ thập phân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Hệ nhị phân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3022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b="1" dirty="0">
                          <a:effectLst/>
                        </a:rPr>
                        <a:t>G.Trị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b="1" dirty="0">
                          <a:effectLst/>
                        </a:rPr>
                        <a:t>K.Hiệu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b="1" dirty="0">
                          <a:effectLst/>
                        </a:rPr>
                        <a:t>Tên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b="1" dirty="0">
                          <a:effectLst/>
                        </a:rPr>
                        <a:t>G.Trị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b="1" dirty="0">
                          <a:effectLst/>
                        </a:rPr>
                        <a:t>K.Hiệu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b="1" dirty="0">
                          <a:effectLst/>
                        </a:rPr>
                        <a:t>Tên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41491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b="0" dirty="0">
                          <a:effectLst/>
                        </a:rPr>
                        <a:t>1000</a:t>
                      </a:r>
                      <a:endParaRPr lang="en-US" sz="3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kB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kilobyte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1024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KiB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kibibyte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136991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b="0" dirty="0">
                          <a:effectLst/>
                        </a:rPr>
                        <a:t>1000</a:t>
                      </a:r>
                      <a:r>
                        <a:rPr lang="en-US" sz="3200" b="0" baseline="30000" dirty="0">
                          <a:effectLst/>
                        </a:rPr>
                        <a:t>2</a:t>
                      </a:r>
                      <a:endParaRPr lang="en-US" sz="3200" b="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MB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megabyte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1024</a:t>
                      </a:r>
                      <a:r>
                        <a:rPr lang="en-US" sz="3200" baseline="30000" dirty="0">
                          <a:effectLst/>
                        </a:rPr>
                        <a:t>2</a:t>
                      </a:r>
                      <a:endParaRPr lang="en-US" sz="32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MiB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mebibyte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92938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b="0" dirty="0">
                          <a:effectLst/>
                        </a:rPr>
                        <a:t>1000</a:t>
                      </a:r>
                      <a:r>
                        <a:rPr lang="en-US" sz="3200" b="0" baseline="30000" dirty="0">
                          <a:effectLst/>
                        </a:rPr>
                        <a:t>3</a:t>
                      </a:r>
                      <a:endParaRPr lang="en-US" sz="3200" b="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GB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gigabyte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1024</a:t>
                      </a:r>
                      <a:r>
                        <a:rPr lang="en-US" sz="3200" baseline="30000" dirty="0">
                          <a:effectLst/>
                        </a:rPr>
                        <a:t>3</a:t>
                      </a:r>
                      <a:endParaRPr lang="en-US" sz="32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GiB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gibibyte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2943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b="0" dirty="0">
                          <a:effectLst/>
                        </a:rPr>
                        <a:t>1000</a:t>
                      </a:r>
                      <a:r>
                        <a:rPr lang="en-US" sz="3200" b="0" baseline="30000" dirty="0">
                          <a:effectLst/>
                        </a:rPr>
                        <a:t>4</a:t>
                      </a:r>
                      <a:endParaRPr lang="en-US" sz="3200" b="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TB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terabyte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1024</a:t>
                      </a:r>
                      <a:r>
                        <a:rPr lang="en-US" sz="3200" baseline="30000" dirty="0">
                          <a:effectLst/>
                        </a:rPr>
                        <a:t>4</a:t>
                      </a:r>
                      <a:endParaRPr lang="en-US" sz="32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TiB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tebibyte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9257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b="0" dirty="0">
                          <a:effectLst/>
                        </a:rPr>
                        <a:t>1000</a:t>
                      </a:r>
                      <a:r>
                        <a:rPr lang="en-US" sz="3200" b="0" baseline="30000" dirty="0">
                          <a:effectLst/>
                        </a:rPr>
                        <a:t>5</a:t>
                      </a:r>
                      <a:endParaRPr lang="en-US" sz="3200" b="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PB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petabyte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1024</a:t>
                      </a:r>
                      <a:r>
                        <a:rPr lang="en-US" sz="3200" baseline="30000" dirty="0">
                          <a:effectLst/>
                        </a:rPr>
                        <a:t>5</a:t>
                      </a:r>
                      <a:endParaRPr lang="en-US" sz="32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PiB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pebibyte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048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66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1104107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090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thập phân (Decimal)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10651"/>
              </p:ext>
            </p:extLst>
          </p:nvPr>
        </p:nvGraphicFramePr>
        <p:xfrm>
          <a:off x="10160" y="990600"/>
          <a:ext cx="8981440" cy="147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4" imgW="3085920" imgH="507960" progId="Equation.DSMT4">
                  <p:embed/>
                </p:oleObj>
              </mc:Choice>
              <mc:Fallback>
                <p:oleObj name="Equation" r:id="rId4" imgW="3085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60" y="990600"/>
                        <a:ext cx="8981440" cy="1478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" y="3191589"/>
            <a:ext cx="906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Hệ thập phân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Mỗi vị trí nhận một trong 10 trạng thái</a:t>
            </a:r>
            <a:endParaRPr lang="vi-VN" sz="3600" b="1" dirty="0" smtClean="0">
              <a:solidFill>
                <a:srgbClr val="FF00FF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Không thích hợp cho biểu diễn trong máy tính vì một phần tử chỉ có 2 trạng thái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Máy tính sử dụng hệ nhị phân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83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2687</TotalTime>
  <Words>1298</Words>
  <Application>Microsoft Office PowerPoint</Application>
  <PresentationFormat>On-screen Show (4:3)</PresentationFormat>
  <Paragraphs>341</Paragraphs>
  <Slides>48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Narrow</vt:lpstr>
      <vt:lpstr>Calibri</vt:lpstr>
      <vt:lpstr>Tahoma</vt:lpstr>
      <vt:lpstr>Times New Roman</vt:lpstr>
      <vt:lpstr>Wingdings</vt:lpstr>
      <vt:lpstr>Slide bài giảng</vt:lpstr>
      <vt:lpstr>Equation</vt:lpstr>
      <vt:lpstr>MathType 6.0 Equation</vt:lpstr>
      <vt:lpstr>LẬP TRÌNH C CĂN BẢN</vt:lpstr>
      <vt:lpstr>PowerPoint Presentation</vt:lpstr>
      <vt:lpstr>Lưu ý: Phép toán trên bít là rất quan trọng</vt:lpstr>
      <vt:lpstr>PowerPoint Presentation</vt:lpstr>
      <vt:lpstr>Các phần tử 2 trạng thái</vt:lpstr>
      <vt:lpstr>Bit và Byte</vt:lpstr>
      <vt:lpstr>Đơn vị đo</vt:lpstr>
      <vt:lpstr>PowerPoint Presentation</vt:lpstr>
      <vt:lpstr>Hệ thập phân (Decimal)</vt:lpstr>
      <vt:lpstr>Hệ nhị phân (Binary)</vt:lpstr>
      <vt:lpstr>Chuyển đổi giữa hai hệ đếm</vt:lpstr>
      <vt:lpstr>Hệ nhị phân</vt:lpstr>
      <vt:lpstr>Hệ thập lục phân (Hexadecimal)</vt:lpstr>
      <vt:lpstr>Hệ thập lục phân</vt:lpstr>
      <vt:lpstr>Hệ thập lục phân</vt:lpstr>
      <vt:lpstr>Phép toán số học</vt:lpstr>
      <vt:lpstr>Hệ đếm khác?</vt:lpstr>
      <vt:lpstr>PowerPoint Presentation</vt:lpstr>
      <vt:lpstr>Kích thước biến</vt:lpstr>
      <vt:lpstr>Trật tự bít</vt:lpstr>
      <vt:lpstr>Phép toán trên bit (Bitwise Operators)</vt:lpstr>
      <vt:lpstr>Phép AND từng bít (&amp;)</vt:lpstr>
      <vt:lpstr>Bài tập</vt:lpstr>
      <vt:lpstr>Phép OR từng bít (|)</vt:lpstr>
      <vt:lpstr>Bài tập</vt:lpstr>
      <vt:lpstr>Phép XOR từng bít (^)</vt:lpstr>
      <vt:lpstr>Bài tập</vt:lpstr>
      <vt:lpstr>Phép lật bit (~)</vt:lpstr>
      <vt:lpstr>Bài tập</vt:lpstr>
      <vt:lpstr>Phép dịch trái (&lt;&lt;)</vt:lpstr>
      <vt:lpstr>Bài tập</vt:lpstr>
      <vt:lpstr>Phép dịch phải (&gt;&gt;)</vt:lpstr>
      <vt:lpstr>Bài tập</vt:lpstr>
      <vt:lpstr>Phép quay trái (&lt;&lt;&lt;)</vt:lpstr>
      <vt:lpstr>Bài tập</vt:lpstr>
      <vt:lpstr>Phép quay phải (&gt;&gt;&gt;)</vt:lpstr>
      <vt:lpstr>Bài tập</vt:lpstr>
      <vt:lpstr>PowerPoint Presentation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209</cp:revision>
  <dcterms:created xsi:type="dcterms:W3CDTF">2016-10-01T01:47:51Z</dcterms:created>
  <dcterms:modified xsi:type="dcterms:W3CDTF">2017-02-18T00:26:16Z</dcterms:modified>
</cp:coreProperties>
</file>