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51"/>
  </p:notesMasterIdLst>
  <p:sldIdLst>
    <p:sldId id="256" r:id="rId2"/>
    <p:sldId id="326" r:id="rId3"/>
    <p:sldId id="307" r:id="rId4"/>
    <p:sldId id="267" r:id="rId5"/>
    <p:sldId id="328" r:id="rId6"/>
    <p:sldId id="269" r:id="rId7"/>
    <p:sldId id="268" r:id="rId8"/>
    <p:sldId id="271" r:id="rId9"/>
    <p:sldId id="274" r:id="rId10"/>
    <p:sldId id="272" r:id="rId11"/>
    <p:sldId id="321" r:id="rId12"/>
    <p:sldId id="273" r:id="rId13"/>
    <p:sldId id="327" r:id="rId14"/>
    <p:sldId id="275" r:id="rId15"/>
    <p:sldId id="276" r:id="rId16"/>
    <p:sldId id="277" r:id="rId17"/>
    <p:sldId id="309" r:id="rId18"/>
    <p:sldId id="338" r:id="rId19"/>
    <p:sldId id="339" r:id="rId20"/>
    <p:sldId id="340" r:id="rId21"/>
    <p:sldId id="323" r:id="rId22"/>
    <p:sldId id="325" r:id="rId23"/>
    <p:sldId id="331" r:id="rId24"/>
    <p:sldId id="332" r:id="rId25"/>
    <p:sldId id="333" r:id="rId26"/>
    <p:sldId id="334" r:id="rId27"/>
    <p:sldId id="335" r:id="rId28"/>
    <p:sldId id="336" r:id="rId29"/>
    <p:sldId id="337" r:id="rId30"/>
    <p:sldId id="341" r:id="rId31"/>
    <p:sldId id="278" r:id="rId32"/>
    <p:sldId id="322" r:id="rId33"/>
    <p:sldId id="280" r:id="rId34"/>
    <p:sldId id="329" r:id="rId35"/>
    <p:sldId id="310" r:id="rId36"/>
    <p:sldId id="342" r:id="rId37"/>
    <p:sldId id="343" r:id="rId38"/>
    <p:sldId id="344" r:id="rId39"/>
    <p:sldId id="345" r:id="rId40"/>
    <p:sldId id="346" r:id="rId41"/>
    <p:sldId id="347" r:id="rId42"/>
    <p:sldId id="313" r:id="rId43"/>
    <p:sldId id="283" r:id="rId44"/>
    <p:sldId id="284" r:id="rId45"/>
    <p:sldId id="330" r:id="rId46"/>
    <p:sldId id="351" r:id="rId47"/>
    <p:sldId id="349" r:id="rId48"/>
    <p:sldId id="350" r:id="rId49"/>
    <p:sldId id="34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86" autoAdjust="0"/>
  </p:normalViewPr>
  <p:slideViewPr>
    <p:cSldViewPr>
      <p:cViewPr>
        <p:scale>
          <a:sx n="100" d="100"/>
          <a:sy n="100" d="100"/>
        </p:scale>
        <p:origin x="72" y="6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57954B-40B5-4C8E-ACCC-D97958B122F7}" type="datetimeFigureOut">
              <a:rPr lang="en-US" smtClean="0"/>
              <a:t>7/29/2019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E60112-2B27-4C59-A46B-CC841BA6ED63}" type="slidenum">
              <a:rPr lang="en-US" smtClean="0"/>
              <a:t>‹#›</a:t>
            </a:fld>
            <a:endParaRPr lang="en-US"/>
          </a:p>
        </p:txBody>
      </p:sp>
    </p:spTree>
    <p:extLst>
      <p:ext uri="{BB962C8B-B14F-4D97-AF65-F5344CB8AC3E}">
        <p14:creationId xmlns:p14="http://schemas.microsoft.com/office/powerpoint/2010/main" val="3258872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beningo.com/embedded-basics-apis-vs-hals/"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blog.nxp.com/mcus/a-layered-view-of-software-for-embedded-microcontroller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HAL is a hardware abstraction layer that defines a set of routines, protocols and tools for interacting with the hardware. A HAL is focused on creating abstract, high level functions that can be used to make the hardware do something without having to have a detailed knowledge of how the hardware is doing it. This can come in extremely handy for developers who work with multiple microcontroller hardware and need to port applications from one platform to the next. A HAL can also be a great way to allow engineers who aren’t experts in the lower lying hardware to still write useful application code without the nitty-gritty details.</a:t>
            </a:r>
          </a:p>
          <a:p>
            <a:endParaRPr lang="en-US" dirty="0" smtClean="0"/>
          </a:p>
          <a:p>
            <a:r>
              <a:rPr lang="en-US" sz="1200" b="0" i="0" kern="1200" dirty="0" smtClean="0">
                <a:solidFill>
                  <a:schemeClr val="tx1"/>
                </a:solidFill>
                <a:effectLst/>
                <a:latin typeface="+mn-lt"/>
                <a:ea typeface="+mn-ea"/>
                <a:cs typeface="+mn-cs"/>
              </a:rPr>
              <a:t>An API is an application programming interface that defines a set of routines, protocols and tools for creating an application. An API defines the high level interface of the behavior and capabilities of the component and its inputs and outputs. An API should be created so that it is generic and implementation independent. This allows for the API to be used in multiple applications with changes only to the implementation of the API and not the general interface or behavior.</a:t>
            </a:r>
          </a:p>
          <a:p>
            <a:endParaRPr lang="en-US" sz="1200" b="0" i="0" kern="1200" dirty="0" smtClean="0">
              <a:solidFill>
                <a:schemeClr val="tx1"/>
              </a:solidFill>
              <a:effectLst/>
              <a:latin typeface="+mn-lt"/>
              <a:ea typeface="+mn-ea"/>
              <a:cs typeface="+mn-cs"/>
            </a:endParaRPr>
          </a:p>
          <a:p>
            <a:r>
              <a:rPr lang="en-US" dirty="0" smtClean="0">
                <a:hlinkClick r:id="rId3"/>
              </a:rPr>
              <a:t>https://www.beningo.com/embedded-basics-apis-vs-hals/</a:t>
            </a:r>
            <a:endParaRPr lang="en-US" dirty="0" smtClean="0"/>
          </a:p>
          <a:p>
            <a:r>
              <a:rPr lang="en-US" dirty="0" smtClean="0">
                <a:hlinkClick r:id="rId4"/>
              </a:rPr>
              <a:t>https://blog.nxp.com/mcus/a-layered-view-of-software-for-embedded-microcontrollers</a:t>
            </a:r>
            <a:endParaRPr lang="en-US" dirty="0"/>
          </a:p>
        </p:txBody>
      </p:sp>
      <p:sp>
        <p:nvSpPr>
          <p:cNvPr id="4" name="Slide Number Placeholder 3"/>
          <p:cNvSpPr>
            <a:spLocks noGrp="1"/>
          </p:cNvSpPr>
          <p:nvPr>
            <p:ph type="sldNum" sz="quarter" idx="10"/>
          </p:nvPr>
        </p:nvSpPr>
        <p:spPr/>
        <p:txBody>
          <a:bodyPr/>
          <a:lstStyle/>
          <a:p>
            <a:fld id="{A0E60112-2B27-4C59-A46B-CC841BA6ED63}" type="slidenum">
              <a:rPr lang="en-US" smtClean="0"/>
              <a:t>34</a:t>
            </a:fld>
            <a:endParaRPr lang="en-US"/>
          </a:p>
        </p:txBody>
      </p:sp>
    </p:spTree>
    <p:extLst>
      <p:ext uri="{BB962C8B-B14F-4D97-AF65-F5344CB8AC3E}">
        <p14:creationId xmlns:p14="http://schemas.microsoft.com/office/powerpoint/2010/main" val="300836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C00000"/>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BBC3A4-6062-444C-9A3D-90DBD381AB29}" type="datetime1">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269500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E0402-3587-4B91-88AC-AB72A3E3F0DF}" type="datetime1">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93059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EF31-3C1E-48AD-B531-90458E5AF9B8}" type="datetime1">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58217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A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21F58-A1F0-4E71-A5B0-9316075DBF4A}" type="datetime1">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b="1"/>
            </a:lvl1pPr>
          </a:lstStyle>
          <a:p>
            <a:fld id="{4CC11C21-2A17-4D34-B226-F1AC3F20DC1C}" type="slidenum">
              <a:rPr lang="en-US" smtClean="0"/>
              <a:pPr/>
              <a:t>‹#›</a:t>
            </a:fld>
            <a:endParaRPr lang="en-US"/>
          </a:p>
        </p:txBody>
      </p:sp>
    </p:spTree>
    <p:extLst>
      <p:ext uri="{BB962C8B-B14F-4D97-AF65-F5344CB8AC3E}">
        <p14:creationId xmlns:p14="http://schemas.microsoft.com/office/powerpoint/2010/main" val="264457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3B5746-51B6-48B2-A806-D68615B6BBCF}" type="datetime1">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65735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2CC679-F026-448E-8E46-D2FFD0767E74}" type="datetime1">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34845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6196F5-A516-43DA-AC25-28EBF34CD5C4}" type="datetime1">
              <a:rPr lang="en-US" smtClean="0"/>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9336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85EA0E-0007-43A3-84DF-7A3A4BEFF418}" type="datetime1">
              <a:rPr lang="en-US" smtClean="0"/>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119189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23447-9B20-48A9-92CB-831FED69A7D3}" type="datetime1">
              <a:rPr lang="en-US" smtClean="0"/>
              <a:t>7/29/2019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57913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0C2531-0D6F-4515-8E62-6B27FC8EB540}" type="datetime1">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42052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DB6FB-3B63-46B3-82C5-32CD82FBEFAC}" type="datetime1">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213514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089FE-6FA7-4C71-95F1-27DAD4B4DCD0}" type="datetime1">
              <a:rPr lang="en-US" smtClean="0"/>
              <a:t>7/29/2019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11C21-2A17-4D34-B226-F1AC3F20DC1C}" type="slidenum">
              <a:rPr lang="en-US" smtClean="0"/>
              <a:t>‹#›</a:t>
            </a:fld>
            <a:endParaRPr lang="en-US"/>
          </a:p>
        </p:txBody>
      </p:sp>
    </p:spTree>
    <p:extLst>
      <p:ext uri="{BB962C8B-B14F-4D97-AF65-F5344CB8AC3E}">
        <p14:creationId xmlns:p14="http://schemas.microsoft.com/office/powerpoint/2010/main" val="14814744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gif"/></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25775"/>
            <a:ext cx="7772400" cy="1470025"/>
          </a:xfrm>
        </p:spPr>
        <p:txBody>
          <a:bodyPr/>
          <a:lstStyle/>
          <a:p>
            <a:r>
              <a:rPr lang="en-US" b="1" smtClean="0"/>
              <a:t>TỔNG QUAN VỀ HỆ THỐNG NHÚNG</a:t>
            </a:r>
            <a:endParaRPr lang="en-US" b="1"/>
          </a:p>
        </p:txBody>
      </p:sp>
      <p:sp>
        <p:nvSpPr>
          <p:cNvPr id="4" name="Subtitle 2"/>
          <p:cNvSpPr txBox="1">
            <a:spLocks/>
          </p:cNvSpPr>
          <p:nvPr/>
        </p:nvSpPr>
        <p:spPr>
          <a:xfrm>
            <a:off x="1219200" y="1371600"/>
            <a:ext cx="6781800" cy="137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spcBef>
                <a:spcPts val="0"/>
              </a:spcBef>
            </a:pPr>
            <a:r>
              <a:rPr lang="en-US" smtClean="0">
                <a:solidFill>
                  <a:schemeClr val="tx1"/>
                </a:solidFill>
              </a:rPr>
              <a:t>Lập trình hệ thống nhúng</a:t>
            </a:r>
          </a:p>
          <a:p>
            <a:pPr algn="just">
              <a:spcBef>
                <a:spcPts val="0"/>
              </a:spcBef>
            </a:pPr>
            <a:r>
              <a:rPr lang="en-US" b="1" smtClean="0">
                <a:solidFill>
                  <a:schemeClr val="tx1"/>
                </a:solidFill>
              </a:rPr>
              <a:t>Chương 1 – Bài 1</a:t>
            </a:r>
            <a:endParaRPr lang="en-US" b="1">
              <a:solidFill>
                <a:schemeClr val="tx1"/>
              </a:solidFill>
            </a:endParaRPr>
          </a:p>
        </p:txBody>
      </p:sp>
      <p:sp>
        <p:nvSpPr>
          <p:cNvPr id="5" name="Subtitle 2"/>
          <p:cNvSpPr txBox="1">
            <a:spLocks/>
          </p:cNvSpPr>
          <p:nvPr/>
        </p:nvSpPr>
        <p:spPr>
          <a:xfrm>
            <a:off x="2514600" y="4800600"/>
            <a:ext cx="5638800" cy="1524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spcBef>
                <a:spcPts val="0"/>
              </a:spcBef>
            </a:pPr>
            <a:r>
              <a:rPr lang="en-US" sz="2400" smtClean="0">
                <a:solidFill>
                  <a:schemeClr val="tx1"/>
                </a:solidFill>
              </a:rPr>
              <a:t>Bộ môn: Kỹ thuật máy tính</a:t>
            </a:r>
          </a:p>
          <a:p>
            <a:pPr algn="just">
              <a:spcBef>
                <a:spcPts val="0"/>
              </a:spcBef>
            </a:pPr>
            <a:r>
              <a:rPr lang="en-US" sz="2400" smtClean="0">
                <a:solidFill>
                  <a:schemeClr val="tx1"/>
                </a:solidFill>
              </a:rPr>
              <a:t>Khoa CNTT - HVKTMM</a:t>
            </a:r>
          </a:p>
        </p:txBody>
      </p:sp>
    </p:spTree>
    <p:extLst>
      <p:ext uri="{BB962C8B-B14F-4D97-AF65-F5344CB8AC3E}">
        <p14:creationId xmlns:p14="http://schemas.microsoft.com/office/powerpoint/2010/main" val="184621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ví dụ về hệ nhúng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10</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62113"/>
            <a:ext cx="7391400" cy="455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065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ví dụ về hệ nhúng</a:t>
            </a:r>
          </a:p>
        </p:txBody>
      </p:sp>
      <p:sp>
        <p:nvSpPr>
          <p:cNvPr id="3" name="Content Placeholder 2"/>
          <p:cNvSpPr>
            <a:spLocks noGrp="1"/>
          </p:cNvSpPr>
          <p:nvPr>
            <p:ph idx="1"/>
          </p:nvPr>
        </p:nvSpPr>
        <p:spPr/>
        <p:txBody>
          <a:bodyPr/>
          <a:lstStyle/>
          <a:p>
            <a:r>
              <a:rPr lang="en-US" smtClean="0"/>
              <a:t>Phần mềm nhúng trong các thiết bị mạng</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11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521527"/>
            <a:ext cx="622924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28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ví dụ về hệ nhúng</a:t>
            </a:r>
            <a:endParaRPr lang="en-US"/>
          </a:p>
        </p:txBody>
      </p:sp>
      <p:sp>
        <p:nvSpPr>
          <p:cNvPr id="3" name="Content Placeholder 2"/>
          <p:cNvSpPr>
            <a:spLocks noGrp="1"/>
          </p:cNvSpPr>
          <p:nvPr>
            <p:ph idx="1"/>
          </p:nvPr>
        </p:nvSpPr>
        <p:spPr/>
        <p:txBody>
          <a:bodyPr>
            <a:normAutofit/>
          </a:bodyPr>
          <a:lstStyle/>
          <a:p>
            <a:r>
              <a:rPr lang="en-US" sz="2800" smtClean="0"/>
              <a:t>Smart home</a:t>
            </a:r>
            <a:endParaRPr lang="en-US" sz="2800"/>
          </a:p>
        </p:txBody>
      </p:sp>
      <p:sp>
        <p:nvSpPr>
          <p:cNvPr id="4" name="Slide Number Placeholder 3"/>
          <p:cNvSpPr>
            <a:spLocks noGrp="1"/>
          </p:cNvSpPr>
          <p:nvPr>
            <p:ph type="sldNum" sz="quarter" idx="12"/>
          </p:nvPr>
        </p:nvSpPr>
        <p:spPr/>
        <p:txBody>
          <a:bodyPr/>
          <a:lstStyle/>
          <a:p>
            <a:fld id="{4CC11C21-2A17-4D34-B226-F1AC3F20DC1C}" type="slidenum">
              <a:rPr lang="en-US" smtClean="0"/>
              <a:pPr/>
              <a:t>12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133600"/>
            <a:ext cx="5334000" cy="4427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14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hệ</a:t>
            </a:r>
            <a:r>
              <a:rPr lang="en-US" dirty="0" smtClean="0"/>
              <a:t> </a:t>
            </a:r>
            <a:r>
              <a:rPr lang="en-US" dirty="0" err="1" smtClean="0"/>
              <a:t>nhúng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13</a:t>
            </a:fld>
            <a:endParaRPr lang="en-US"/>
          </a:p>
        </p:txBody>
      </p:sp>
      <p:pic>
        <p:nvPicPr>
          <p:cNvPr id="1026" name="Picture 2" descr="Image result for embedded system in i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188720"/>
            <a:ext cx="737235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66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Đặc trưng của hệ nhúng</a:t>
            </a:r>
            <a:endParaRPr lang="en-US"/>
          </a:p>
        </p:txBody>
      </p:sp>
      <p:sp>
        <p:nvSpPr>
          <p:cNvPr id="3" name="Content Placeholder 2"/>
          <p:cNvSpPr>
            <a:spLocks noGrp="1"/>
          </p:cNvSpPr>
          <p:nvPr>
            <p:ph idx="1"/>
          </p:nvPr>
        </p:nvSpPr>
        <p:spPr/>
        <p:txBody>
          <a:bodyPr>
            <a:normAutofit fontScale="85000" lnSpcReduction="20000"/>
          </a:bodyPr>
          <a:lstStyle/>
          <a:p>
            <a:r>
              <a:rPr lang="vi-VN" dirty="0"/>
              <a:t>Mục đích chuyên </a:t>
            </a:r>
            <a:r>
              <a:rPr lang="vi-VN" dirty="0" smtClean="0"/>
              <a:t>dụng</a:t>
            </a:r>
            <a:endParaRPr lang="en-US" dirty="0" smtClean="0"/>
          </a:p>
          <a:p>
            <a:pPr lvl="1"/>
            <a:r>
              <a:rPr lang="en-US" dirty="0" err="1" smtClean="0"/>
              <a:t>Hệ</a:t>
            </a:r>
            <a:r>
              <a:rPr lang="en-US" dirty="0" smtClean="0"/>
              <a:t> </a:t>
            </a:r>
            <a:r>
              <a:rPr lang="en-US" dirty="0" err="1" smtClean="0"/>
              <a:t>nhúng</a:t>
            </a:r>
            <a:r>
              <a:rPr lang="en-US" dirty="0" smtClean="0"/>
              <a:t> </a:t>
            </a:r>
            <a:r>
              <a:rPr lang="en-US" dirty="0" err="1" smtClean="0"/>
              <a:t>thường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chuyên</a:t>
            </a:r>
            <a:r>
              <a:rPr lang="en-US" dirty="0" smtClean="0"/>
              <a:t> </a:t>
            </a:r>
            <a:r>
              <a:rPr lang="en-US" dirty="0" err="1" smtClean="0"/>
              <a:t>dụng</a:t>
            </a:r>
            <a:endParaRPr lang="en-US" dirty="0"/>
          </a:p>
          <a:p>
            <a:r>
              <a:rPr lang="en-US" dirty="0" err="1"/>
              <a:t>Ràng</a:t>
            </a:r>
            <a:r>
              <a:rPr lang="en-US" dirty="0"/>
              <a:t> </a:t>
            </a:r>
            <a:r>
              <a:rPr lang="en-US" dirty="0" err="1"/>
              <a:t>buộc</a:t>
            </a:r>
            <a:r>
              <a:rPr lang="en-US" dirty="0"/>
              <a:t> </a:t>
            </a:r>
            <a:r>
              <a:rPr lang="en-US" dirty="0" err="1"/>
              <a:t>chặt</a:t>
            </a:r>
            <a:r>
              <a:rPr lang="en-US" dirty="0"/>
              <a:t> </a:t>
            </a:r>
            <a:r>
              <a:rPr lang="en-US" dirty="0" err="1"/>
              <a:t>chẽ</a:t>
            </a:r>
            <a:r>
              <a:rPr lang="en-US" dirty="0"/>
              <a:t> </a:t>
            </a:r>
            <a:r>
              <a:rPr lang="en-US" dirty="0" err="1"/>
              <a:t>bởi</a:t>
            </a:r>
            <a:r>
              <a:rPr lang="en-US" dirty="0"/>
              <a:t> </a:t>
            </a:r>
            <a:r>
              <a:rPr lang="en-US" dirty="0" err="1"/>
              <a:t>các</a:t>
            </a:r>
            <a:r>
              <a:rPr lang="en-US" dirty="0"/>
              <a:t> </a:t>
            </a:r>
            <a:r>
              <a:rPr lang="en-US" dirty="0" err="1"/>
              <a:t>yếu</a:t>
            </a:r>
            <a:r>
              <a:rPr lang="en-US" dirty="0"/>
              <a:t> </a:t>
            </a:r>
            <a:r>
              <a:rPr lang="en-US" dirty="0" err="1" smtClean="0"/>
              <a:t>tố</a:t>
            </a:r>
            <a:endParaRPr lang="en-US" dirty="0" smtClean="0"/>
          </a:p>
          <a:p>
            <a:pPr lvl="1"/>
            <a:r>
              <a:rPr lang="vi-VN" dirty="0"/>
              <a:t>Chi phí </a:t>
            </a:r>
          </a:p>
          <a:p>
            <a:pPr lvl="1"/>
            <a:r>
              <a:rPr lang="vi-VN" dirty="0"/>
              <a:t>Hệ thống đơn giản</a:t>
            </a:r>
          </a:p>
          <a:p>
            <a:pPr lvl="1"/>
            <a:r>
              <a:rPr lang="vi-VN" dirty="0"/>
              <a:t>Dựa trên ít thành phần</a:t>
            </a:r>
          </a:p>
          <a:p>
            <a:pPr lvl="1"/>
            <a:r>
              <a:rPr lang="vi-VN" dirty="0"/>
              <a:t>Tốc độ xử lý </a:t>
            </a:r>
          </a:p>
          <a:p>
            <a:pPr lvl="1"/>
            <a:r>
              <a:rPr lang="vi-VN" dirty="0"/>
              <a:t>Năng lượng tiêu thụ</a:t>
            </a:r>
            <a:endParaRPr lang="en-US" dirty="0"/>
          </a:p>
          <a:p>
            <a:r>
              <a:rPr lang="en-US" dirty="0" err="1" smtClean="0"/>
              <a:t>Hạn</a:t>
            </a:r>
            <a:r>
              <a:rPr lang="en-US" dirty="0" smtClean="0"/>
              <a:t> </a:t>
            </a:r>
            <a:r>
              <a:rPr lang="en-US" dirty="0" err="1" smtClean="0"/>
              <a:t>chế</a:t>
            </a:r>
            <a:r>
              <a:rPr lang="en-US" dirty="0" smtClean="0"/>
              <a:t> </a:t>
            </a:r>
            <a:r>
              <a:rPr lang="en-US" dirty="0" err="1" smtClean="0"/>
              <a:t>về</a:t>
            </a:r>
            <a:r>
              <a:rPr lang="en-US" dirty="0" smtClean="0"/>
              <a:t> </a:t>
            </a:r>
            <a:r>
              <a:rPr lang="en-US" dirty="0" err="1" smtClean="0"/>
              <a:t>tài</a:t>
            </a:r>
            <a:r>
              <a:rPr lang="en-US" dirty="0" smtClean="0"/>
              <a:t> </a:t>
            </a:r>
            <a:r>
              <a:rPr lang="en-US" dirty="0" err="1" smtClean="0"/>
              <a:t>nguyên</a:t>
            </a:r>
            <a:endParaRPr lang="en-US" dirty="0" smtClean="0"/>
          </a:p>
          <a:p>
            <a:pPr lvl="1"/>
            <a:r>
              <a:rPr lang="vi-VN" dirty="0"/>
              <a:t>Hiệu năng bộ vi xử lý</a:t>
            </a:r>
          </a:p>
          <a:p>
            <a:pPr lvl="1"/>
            <a:r>
              <a:rPr lang="vi-VN" dirty="0" smtClean="0"/>
              <a:t>Dung </a:t>
            </a:r>
            <a:r>
              <a:rPr lang="vi-VN" dirty="0"/>
              <a:t>lượng bộ nhớ</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14</a:t>
            </a:fld>
            <a:endParaRPr lang="en-US"/>
          </a:p>
        </p:txBody>
      </p:sp>
    </p:spTree>
    <p:extLst>
      <p:ext uri="{BB962C8B-B14F-4D97-AF65-F5344CB8AC3E}">
        <p14:creationId xmlns:p14="http://schemas.microsoft.com/office/powerpoint/2010/main" val="386356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Đặc trưng của hệ nhúng</a:t>
            </a:r>
            <a:endParaRPr lang="en-US"/>
          </a:p>
        </p:txBody>
      </p:sp>
      <p:sp>
        <p:nvSpPr>
          <p:cNvPr id="3" name="Content Placeholder 2"/>
          <p:cNvSpPr>
            <a:spLocks noGrp="1"/>
          </p:cNvSpPr>
          <p:nvPr>
            <p:ph idx="1"/>
          </p:nvPr>
        </p:nvSpPr>
        <p:spPr/>
        <p:txBody>
          <a:bodyPr/>
          <a:lstStyle/>
          <a:p>
            <a:r>
              <a:rPr lang="vi-VN" dirty="0">
                <a:latin typeface="+mj-lt"/>
              </a:rPr>
              <a:t>Tính tương tác và </a:t>
            </a:r>
            <a:r>
              <a:rPr lang="en-US" dirty="0" err="1" smtClean="0">
                <a:latin typeface="+mj-lt"/>
              </a:rPr>
              <a:t>đáp</a:t>
            </a:r>
            <a:r>
              <a:rPr lang="en-US" dirty="0" smtClean="0">
                <a:latin typeface="+mj-lt"/>
              </a:rPr>
              <a:t> </a:t>
            </a:r>
            <a:r>
              <a:rPr lang="en-US" dirty="0" err="1" smtClean="0">
                <a:latin typeface="+mj-lt"/>
              </a:rPr>
              <a:t>ứng</a:t>
            </a:r>
            <a:r>
              <a:rPr lang="en-US" dirty="0" smtClean="0">
                <a:latin typeface="+mj-lt"/>
              </a:rPr>
              <a:t> </a:t>
            </a:r>
            <a:r>
              <a:rPr lang="vi-VN" dirty="0" smtClean="0">
                <a:latin typeface="+mj-lt"/>
              </a:rPr>
              <a:t>thời gian</a:t>
            </a:r>
            <a:r>
              <a:rPr lang="en-US" dirty="0" smtClean="0">
                <a:latin typeface="+mj-lt"/>
              </a:rPr>
              <a:t> </a:t>
            </a:r>
            <a:r>
              <a:rPr lang="vi-VN" dirty="0" smtClean="0">
                <a:latin typeface="+mj-lt"/>
              </a:rPr>
              <a:t>thực</a:t>
            </a:r>
            <a:endParaRPr lang="en-US" dirty="0" smtClean="0">
              <a:latin typeface="+mj-lt"/>
            </a:endParaRPr>
          </a:p>
          <a:p>
            <a:pPr lvl="1"/>
            <a:r>
              <a:rPr lang="vi-VN" dirty="0">
                <a:latin typeface="+mj-lt"/>
              </a:rPr>
              <a:t>Thường xuyên tương tác với các sự kiện bên </a:t>
            </a:r>
            <a:r>
              <a:rPr lang="vi-VN" dirty="0" smtClean="0">
                <a:latin typeface="+mj-lt"/>
              </a:rPr>
              <a:t>ngoài</a:t>
            </a:r>
            <a:endParaRPr lang="en-US" dirty="0" smtClean="0">
              <a:latin typeface="+mj-lt"/>
            </a:endParaRPr>
          </a:p>
          <a:p>
            <a:pPr lvl="1"/>
            <a:r>
              <a:rPr lang="en-US" dirty="0" err="1" smtClean="0">
                <a:latin typeface="+mj-lt"/>
              </a:rPr>
              <a:t>Đáp</a:t>
            </a:r>
            <a:r>
              <a:rPr lang="en-US" dirty="0" smtClean="0">
                <a:latin typeface="+mj-lt"/>
              </a:rPr>
              <a:t> </a:t>
            </a:r>
            <a:r>
              <a:rPr lang="en-US" dirty="0" err="1" smtClean="0">
                <a:latin typeface="+mj-lt"/>
              </a:rPr>
              <a:t>ứng</a:t>
            </a:r>
            <a:r>
              <a:rPr lang="en-US" dirty="0" smtClean="0">
                <a:latin typeface="+mj-lt"/>
              </a:rPr>
              <a:t> </a:t>
            </a:r>
            <a:r>
              <a:rPr lang="en-US" dirty="0" err="1">
                <a:latin typeface="+mj-lt"/>
              </a:rPr>
              <a:t>thời</a:t>
            </a:r>
            <a:r>
              <a:rPr lang="en-US" dirty="0">
                <a:latin typeface="+mj-lt"/>
              </a:rPr>
              <a:t> </a:t>
            </a:r>
            <a:r>
              <a:rPr lang="en-US" dirty="0" err="1">
                <a:latin typeface="+mj-lt"/>
              </a:rPr>
              <a:t>gian</a:t>
            </a:r>
            <a:r>
              <a:rPr lang="en-US" dirty="0">
                <a:latin typeface="+mj-lt"/>
              </a:rPr>
              <a:t> </a:t>
            </a:r>
            <a:r>
              <a:rPr lang="en-US" dirty="0" err="1">
                <a:latin typeface="+mj-lt"/>
              </a:rPr>
              <a:t>thực</a:t>
            </a:r>
            <a:r>
              <a:rPr lang="en-US" dirty="0">
                <a:latin typeface="+mj-lt"/>
              </a:rPr>
              <a:t> (real time</a:t>
            </a:r>
            <a:r>
              <a:rPr lang="en-US" dirty="0" smtClean="0">
                <a:latin typeface="+mj-lt"/>
              </a:rPr>
              <a:t>)</a:t>
            </a:r>
          </a:p>
          <a:p>
            <a:r>
              <a:rPr lang="en-US" dirty="0" err="1">
                <a:latin typeface="Times New Roman" panose="02020603050405020304" pitchFamily="18" charset="0"/>
                <a:cs typeface="Times New Roman" panose="02020603050405020304" pitchFamily="18" charset="0"/>
              </a:rPr>
              <a:t>Thỏa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mj-lt"/>
              </a:rPr>
              <a:t>Độ</a:t>
            </a:r>
            <a:r>
              <a:rPr lang="en-US" dirty="0" smtClean="0">
                <a:latin typeface="+mj-lt"/>
              </a:rPr>
              <a:t> tin </a:t>
            </a:r>
            <a:r>
              <a:rPr lang="en-US" dirty="0" err="1" smtClean="0">
                <a:latin typeface="+mj-lt"/>
              </a:rPr>
              <a:t>cậy</a:t>
            </a:r>
            <a:endParaRPr lang="en-US" dirty="0" smtClean="0">
              <a:latin typeface="+mj-lt"/>
            </a:endParaRPr>
          </a:p>
          <a:p>
            <a:pPr lvl="1"/>
            <a:r>
              <a:rPr lang="en-US" dirty="0" err="1" smtClean="0">
                <a:latin typeface="+mj-lt"/>
              </a:rPr>
              <a:t>Khả</a:t>
            </a:r>
            <a:r>
              <a:rPr lang="en-US" dirty="0" smtClean="0">
                <a:latin typeface="+mj-lt"/>
              </a:rPr>
              <a:t> </a:t>
            </a:r>
            <a:r>
              <a:rPr lang="en-US" dirty="0" err="1" smtClean="0">
                <a:latin typeface="+mj-lt"/>
              </a:rPr>
              <a:t>năng</a:t>
            </a:r>
            <a:r>
              <a:rPr lang="en-US" dirty="0" smtClean="0">
                <a:latin typeface="+mj-lt"/>
              </a:rPr>
              <a:t> </a:t>
            </a:r>
            <a:r>
              <a:rPr lang="en-US" dirty="0" err="1" smtClean="0">
                <a:latin typeface="+mj-lt"/>
              </a:rPr>
              <a:t>chịu</a:t>
            </a:r>
            <a:r>
              <a:rPr lang="en-US" dirty="0" smtClean="0">
                <a:latin typeface="+mj-lt"/>
              </a:rPr>
              <a:t> </a:t>
            </a:r>
            <a:r>
              <a:rPr lang="en-US" dirty="0" err="1" smtClean="0">
                <a:latin typeface="+mj-lt"/>
              </a:rPr>
              <a:t>lỗi</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nhúng</a:t>
            </a:r>
            <a:r>
              <a:rPr lang="en-US" dirty="0" smtClean="0">
                <a:latin typeface="+mj-lt"/>
              </a:rPr>
              <a:t> </a:t>
            </a:r>
            <a:r>
              <a:rPr lang="en-US" dirty="0" err="1" smtClean="0">
                <a:latin typeface="+mj-lt"/>
              </a:rPr>
              <a:t>không</a:t>
            </a:r>
            <a:r>
              <a:rPr lang="en-US" dirty="0" smtClean="0">
                <a:latin typeface="+mj-lt"/>
              </a:rPr>
              <a:t> </a:t>
            </a:r>
            <a:r>
              <a:rPr lang="en-US" dirty="0" err="1" smtClean="0">
                <a:latin typeface="+mj-lt"/>
              </a:rPr>
              <a:t>được</a:t>
            </a:r>
            <a:r>
              <a:rPr lang="en-US" dirty="0" smtClean="0">
                <a:latin typeface="+mj-lt"/>
              </a:rPr>
              <a:t> </a:t>
            </a:r>
            <a:r>
              <a:rPr lang="en-US" dirty="0" err="1" smtClean="0">
                <a:latin typeface="+mj-lt"/>
              </a:rPr>
              <a:t>treo</a:t>
            </a:r>
            <a:r>
              <a:rPr lang="en-US" dirty="0" smtClean="0">
                <a:latin typeface="+mj-lt"/>
              </a:rPr>
              <a:t>)</a:t>
            </a:r>
            <a:endParaRPr lang="en-US" dirty="0">
              <a:latin typeface="+mj-lt"/>
            </a:endParaRPr>
          </a:p>
        </p:txBody>
      </p:sp>
      <p:sp>
        <p:nvSpPr>
          <p:cNvPr id="4" name="Slide Number Placeholder 3"/>
          <p:cNvSpPr>
            <a:spLocks noGrp="1"/>
          </p:cNvSpPr>
          <p:nvPr>
            <p:ph type="sldNum" sz="quarter" idx="12"/>
          </p:nvPr>
        </p:nvSpPr>
        <p:spPr/>
        <p:txBody>
          <a:bodyPr/>
          <a:lstStyle/>
          <a:p>
            <a:fld id="{4CC11C21-2A17-4D34-B226-F1AC3F20DC1C}" type="slidenum">
              <a:rPr lang="en-US" smtClean="0"/>
              <a:pPr/>
              <a:t>15</a:t>
            </a:fld>
            <a:endParaRPr lang="en-US"/>
          </a:p>
        </p:txBody>
      </p:sp>
    </p:spTree>
    <p:extLst>
      <p:ext uri="{BB962C8B-B14F-4D97-AF65-F5344CB8AC3E}">
        <p14:creationId xmlns:p14="http://schemas.microsoft.com/office/powerpoint/2010/main" val="1847065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Đặc trưng của hệ nhúng</a:t>
            </a:r>
            <a:endParaRPr lang="en-US"/>
          </a:p>
        </p:txBody>
      </p:sp>
      <p:sp>
        <p:nvSpPr>
          <p:cNvPr id="3" name="Content Placeholder 2"/>
          <p:cNvSpPr>
            <a:spLocks noGrp="1"/>
          </p:cNvSpPr>
          <p:nvPr>
            <p:ph idx="1"/>
          </p:nvPr>
        </p:nvSpPr>
        <p:spPr/>
        <p:txBody>
          <a:bodyPr/>
          <a:lstStyle/>
          <a:p>
            <a:r>
              <a:rPr lang="en-US" dirty="0" err="1"/>
              <a:t>Phần</a:t>
            </a:r>
            <a:r>
              <a:rPr lang="en-US" dirty="0"/>
              <a:t> </a:t>
            </a:r>
            <a:r>
              <a:rPr lang="en-US" dirty="0" err="1"/>
              <a:t>cứng</a:t>
            </a:r>
            <a:r>
              <a:rPr lang="en-US" dirty="0"/>
              <a:t> </a:t>
            </a:r>
            <a:r>
              <a:rPr lang="en-US" dirty="0" err="1"/>
              <a:t>và</a:t>
            </a:r>
            <a:r>
              <a:rPr lang="en-US" dirty="0"/>
              <a:t> </a:t>
            </a:r>
            <a:r>
              <a:rPr lang="en-US" dirty="0" err="1"/>
              <a:t>phần</a:t>
            </a:r>
            <a:r>
              <a:rPr lang="en-US" dirty="0"/>
              <a:t> </a:t>
            </a:r>
            <a:r>
              <a:rPr lang="en-US" dirty="0" err="1"/>
              <a:t>mềm</a:t>
            </a:r>
            <a:r>
              <a:rPr lang="en-US" dirty="0"/>
              <a:t> song </a:t>
            </a:r>
            <a:r>
              <a:rPr lang="en-US" dirty="0" err="1" smtClean="0"/>
              <a:t>hành</a:t>
            </a:r>
            <a:endParaRPr lang="en-US" dirty="0" smtClean="0"/>
          </a:p>
          <a:p>
            <a:pPr lvl="1"/>
            <a:r>
              <a:rPr lang="vi-VN" dirty="0"/>
              <a:t>Phần mềm thường cài đặt cố định lên bộ nhớ </a:t>
            </a:r>
            <a:r>
              <a:rPr lang="vi-VN" dirty="0" smtClean="0"/>
              <a:t>trong</a:t>
            </a:r>
            <a:r>
              <a:rPr lang="en-US" dirty="0" smtClean="0"/>
              <a:t> </a:t>
            </a:r>
            <a:r>
              <a:rPr lang="vi-VN" dirty="0" smtClean="0"/>
              <a:t>hệ </a:t>
            </a:r>
            <a:r>
              <a:rPr lang="vi-VN" dirty="0"/>
              <a:t>nhúng (firmware</a:t>
            </a:r>
            <a:r>
              <a:rPr lang="vi-VN" dirty="0" smtClean="0"/>
              <a:t>)</a:t>
            </a:r>
            <a:endParaRPr lang="en-US" dirty="0" smtClean="0"/>
          </a:p>
          <a:p>
            <a:pPr lvl="1"/>
            <a:r>
              <a:rPr lang="vi-VN" dirty="0"/>
              <a:t>Thường lưu trữ trong bộ nhớ </a:t>
            </a:r>
            <a:r>
              <a:rPr lang="vi-VN" dirty="0" smtClean="0"/>
              <a:t>EEPROM</a:t>
            </a:r>
            <a:r>
              <a:rPr lang="en-US" dirty="0" smtClean="0"/>
              <a:t>/</a:t>
            </a:r>
            <a:r>
              <a:rPr lang="vi-VN" dirty="0" smtClean="0"/>
              <a:t>FLASH</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16</a:t>
            </a:fld>
            <a:endParaRPr lang="en-US"/>
          </a:p>
        </p:txBody>
      </p:sp>
    </p:spTree>
    <p:extLst>
      <p:ext uri="{BB962C8B-B14F-4D97-AF65-F5344CB8AC3E}">
        <p14:creationId xmlns:p14="http://schemas.microsoft.com/office/powerpoint/2010/main" val="421114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a:t>Kiến trúc máy tính mức hệ </a:t>
            </a:r>
            <a:r>
              <a:rPr lang="de-DE" smtClean="0"/>
              <a:t>thống</a:t>
            </a:r>
            <a:endParaRPr lang="en-US"/>
          </a:p>
        </p:txBody>
      </p:sp>
      <p:sp>
        <p:nvSpPr>
          <p:cNvPr id="3" name="Content Placeholder 2"/>
          <p:cNvSpPr>
            <a:spLocks noGrp="1"/>
          </p:cNvSpPr>
          <p:nvPr>
            <p:ph idx="1"/>
          </p:nvPr>
        </p:nvSpPr>
        <p:spPr/>
        <p:txBody>
          <a:bodyPr>
            <a:normAutofit/>
          </a:bodyPr>
          <a:lstStyle/>
          <a:p>
            <a:r>
              <a:rPr lang="vi-VN" sz="2800"/>
              <a:t>Kiến trúc Von Neumann: Lệnh và dữ liệu chia sẻ </a:t>
            </a:r>
            <a:r>
              <a:rPr lang="vi-VN" sz="2800" smtClean="0"/>
              <a:t>trong</a:t>
            </a:r>
            <a:r>
              <a:rPr lang="en-US" sz="2800" smtClean="0"/>
              <a:t> </a:t>
            </a:r>
            <a:r>
              <a:rPr lang="vi-VN" sz="2800" smtClean="0"/>
              <a:t>1 </a:t>
            </a:r>
            <a:r>
              <a:rPr lang="vi-VN" sz="2800"/>
              <a:t>bộ nhớ</a:t>
            </a:r>
          </a:p>
          <a:p>
            <a:r>
              <a:rPr lang="vi-VN" sz="2800" smtClean="0"/>
              <a:t>Kiến </a:t>
            </a:r>
            <a:r>
              <a:rPr lang="vi-VN" sz="2800"/>
              <a:t>trúc Havard: Lệnh </a:t>
            </a:r>
            <a:r>
              <a:rPr lang="en-US" sz="2800" smtClean="0"/>
              <a:t>và </a:t>
            </a:r>
            <a:r>
              <a:rPr lang="vi-VN" sz="2800" smtClean="0"/>
              <a:t>dữ </a:t>
            </a:r>
            <a:r>
              <a:rPr lang="vi-VN" sz="2800"/>
              <a:t>liệu lưu trữ trên 2 bộ nhớ </a:t>
            </a:r>
            <a:r>
              <a:rPr lang="en-US" sz="2800" smtClean="0"/>
              <a:t>phân biệt</a:t>
            </a:r>
            <a:endParaRPr lang="vi-VN" sz="2800"/>
          </a:p>
          <a:p>
            <a:r>
              <a:rPr lang="vi-VN" sz="2800" smtClean="0"/>
              <a:t>Đối </a:t>
            </a:r>
            <a:r>
              <a:rPr lang="vi-VN" sz="2800"/>
              <a:t>với bộ nhớ, không có sự khác biệt dữ lệnh và dữ </a:t>
            </a:r>
            <a:r>
              <a:rPr lang="vi-VN" sz="2800" smtClean="0"/>
              <a:t>liệu</a:t>
            </a:r>
            <a:r>
              <a:rPr lang="en-US" sz="2800" smtClean="0"/>
              <a:t> </a:t>
            </a:r>
            <a:r>
              <a:rPr lang="vi-VN" sz="2800" smtClean="0"/>
              <a:t>(mà </a:t>
            </a:r>
            <a:r>
              <a:rPr lang="vi-VN" sz="2800"/>
              <a:t>do CPU quyết định đối xử khi nhận về)</a:t>
            </a:r>
            <a:endParaRPr lang="en-US" sz="2800"/>
          </a:p>
        </p:txBody>
      </p:sp>
      <p:sp>
        <p:nvSpPr>
          <p:cNvPr id="4" name="Slide Number Placeholder 3"/>
          <p:cNvSpPr>
            <a:spLocks noGrp="1"/>
          </p:cNvSpPr>
          <p:nvPr>
            <p:ph type="sldNum" sz="quarter" idx="12"/>
          </p:nvPr>
        </p:nvSpPr>
        <p:spPr/>
        <p:txBody>
          <a:bodyPr/>
          <a:lstStyle/>
          <a:p>
            <a:fld id="{4CC11C21-2A17-4D34-B226-F1AC3F20DC1C}" type="slidenum">
              <a:rPr lang="en-US" smtClean="0"/>
              <a:pPr/>
              <a:t>17</a:t>
            </a:fld>
            <a:endParaRPr lang="en-US"/>
          </a:p>
        </p:txBody>
      </p:sp>
    </p:spTree>
    <p:extLst>
      <p:ext uri="{BB962C8B-B14F-4D97-AF65-F5344CB8AC3E}">
        <p14:creationId xmlns:p14="http://schemas.microsoft.com/office/powerpoint/2010/main" val="1321783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Von Neumann Architecture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18</a:t>
            </a:fld>
            <a:endParaRPr lang="en-US"/>
          </a:p>
        </p:txBody>
      </p:sp>
      <p:pic>
        <p:nvPicPr>
          <p:cNvPr id="6146" name="Picture 2" descr="https://ebrary.net/imag/computer/coh_andr/image0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6306280" cy="454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604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Harvard Architecture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19</a:t>
            </a:fld>
            <a:endParaRPr lang="en-US"/>
          </a:p>
        </p:txBody>
      </p:sp>
      <p:pic>
        <p:nvPicPr>
          <p:cNvPr id="7170" name="Picture 2" descr="https://ebrary.net/imag/computer/coh_andr/image00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248400" cy="455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435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a:t>
            </a:r>
            <a:r>
              <a:rPr lang="en-US" dirty="0" err="1" smtClean="0"/>
              <a:t>hệ</a:t>
            </a:r>
            <a:r>
              <a:rPr lang="en-US" dirty="0" smtClean="0"/>
              <a:t> </a:t>
            </a:r>
            <a:r>
              <a:rPr lang="en-US" dirty="0" err="1" smtClean="0"/>
              <a:t>nhúng</a:t>
            </a:r>
            <a:endParaRPr lang="en-US" dirty="0" smtClean="0"/>
          </a:p>
          <a:p>
            <a:r>
              <a:rPr lang="en-US" dirty="0" err="1" smtClean="0"/>
              <a:t>Đặc</a:t>
            </a:r>
            <a:r>
              <a:rPr lang="en-US" dirty="0" smtClean="0"/>
              <a:t> </a:t>
            </a:r>
            <a:r>
              <a:rPr lang="en-US" dirty="0" err="1" smtClean="0"/>
              <a:t>trưng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nhúng</a:t>
            </a:r>
            <a:endParaRPr lang="en-US" dirty="0" smtClean="0"/>
          </a:p>
          <a:p>
            <a:r>
              <a:rPr lang="en-US" dirty="0" err="1" smtClean="0"/>
              <a:t>Cấu</a:t>
            </a:r>
            <a:r>
              <a:rPr lang="en-US" dirty="0" smtClean="0"/>
              <a:t> </a:t>
            </a:r>
            <a:r>
              <a:rPr lang="en-US" dirty="0" err="1" smtClean="0"/>
              <a:t>trúc</a:t>
            </a:r>
            <a:r>
              <a:rPr lang="en-US" dirty="0" smtClean="0"/>
              <a:t> </a:t>
            </a:r>
            <a:r>
              <a:rPr lang="en-US" dirty="0" err="1" smtClean="0"/>
              <a:t>tổng</a:t>
            </a:r>
            <a:r>
              <a:rPr lang="en-US" dirty="0" smtClean="0"/>
              <a:t> </a:t>
            </a:r>
            <a:r>
              <a:rPr lang="en-US" dirty="0" err="1" smtClean="0"/>
              <a:t>quan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nhúng</a:t>
            </a:r>
            <a:endParaRPr lang="en-US" dirty="0" smtClean="0"/>
          </a:p>
          <a:p>
            <a:r>
              <a:rPr lang="en-US" dirty="0" err="1" smtClean="0"/>
              <a:t>Kiến</a:t>
            </a:r>
            <a:r>
              <a:rPr lang="en-US" dirty="0" smtClean="0"/>
              <a:t> </a:t>
            </a:r>
            <a:r>
              <a:rPr lang="en-US" dirty="0" err="1" smtClean="0"/>
              <a:t>thức</a:t>
            </a:r>
            <a:r>
              <a:rPr lang="en-US" dirty="0" smtClean="0"/>
              <a:t> </a:t>
            </a:r>
            <a:r>
              <a:rPr lang="en-US" dirty="0" err="1" smtClean="0"/>
              <a:t>cơ</a:t>
            </a:r>
            <a:r>
              <a:rPr lang="en-US" dirty="0" smtClean="0"/>
              <a:t> </a:t>
            </a:r>
            <a:r>
              <a:rPr lang="en-US" dirty="0" err="1" smtClean="0"/>
              <a:t>sở</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cho</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nhúng</a:t>
            </a:r>
            <a:endParaRPr lang="en-US" dirty="0" smtClean="0"/>
          </a:p>
          <a:p>
            <a:r>
              <a:rPr lang="en-US" dirty="0" err="1" smtClean="0"/>
              <a:t>Hệ</a:t>
            </a:r>
            <a:r>
              <a:rPr lang="en-US" dirty="0" smtClean="0"/>
              <a:t> </a:t>
            </a:r>
            <a:r>
              <a:rPr lang="en-US" dirty="0" err="1" smtClean="0"/>
              <a:t>thống</a:t>
            </a:r>
            <a:r>
              <a:rPr lang="en-US" dirty="0" smtClean="0"/>
              <a:t> </a:t>
            </a:r>
            <a:r>
              <a:rPr lang="en-US" dirty="0" err="1" smtClean="0"/>
              <a:t>nhúng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thực</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2</a:t>
            </a:fld>
            <a:endParaRPr lang="en-US"/>
          </a:p>
        </p:txBody>
      </p:sp>
    </p:spTree>
    <p:extLst>
      <p:ext uri="{BB962C8B-B14F-4D97-AF65-F5344CB8AC3E}">
        <p14:creationId xmlns:p14="http://schemas.microsoft.com/office/powerpoint/2010/main" val="3995140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CISC &amp; RISC</a:t>
            </a:r>
            <a:endParaRPr lang="en-US" dirty="0"/>
          </a:p>
        </p:txBody>
      </p:sp>
      <p:sp>
        <p:nvSpPr>
          <p:cNvPr id="3" name="Content Placeholder 2"/>
          <p:cNvSpPr>
            <a:spLocks noGrp="1"/>
          </p:cNvSpPr>
          <p:nvPr>
            <p:ph idx="1"/>
          </p:nvPr>
        </p:nvSpPr>
        <p:spPr/>
        <p:txBody>
          <a:bodyPr/>
          <a:lstStyle/>
          <a:p>
            <a:r>
              <a:rPr lang="en-US" dirty="0" smtClean="0"/>
              <a:t>Microprocessor architecture </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20</a:t>
            </a:fld>
            <a:endParaRPr lang="en-US"/>
          </a:p>
        </p:txBody>
      </p:sp>
      <p:pic>
        <p:nvPicPr>
          <p:cNvPr id="8194" name="Picture 2" descr="https://ebrary.net/imag/computer/coh_andr/image0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0"/>
            <a:ext cx="6162675" cy="7742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6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smtClean="0"/>
              <a:t>phần</a:t>
            </a:r>
            <a:r>
              <a:rPr lang="en-US" dirty="0" smtClean="0"/>
              <a:t> </a:t>
            </a:r>
            <a:r>
              <a:rPr lang="en-US" dirty="0" err="1" smtClean="0"/>
              <a:t>cứng</a:t>
            </a:r>
            <a:r>
              <a:rPr lang="en-US" dirty="0" smtClean="0"/>
              <a:t> </a:t>
            </a:r>
            <a:r>
              <a:rPr lang="en-US" dirty="0" err="1" smtClean="0"/>
              <a:t>hệ</a:t>
            </a:r>
            <a:r>
              <a:rPr lang="en-US" dirty="0" smtClean="0"/>
              <a:t> </a:t>
            </a:r>
            <a:r>
              <a:rPr lang="en-US" dirty="0" err="1"/>
              <a:t>nhúng</a:t>
            </a:r>
            <a:endParaRPr lang="en-US" dirty="0"/>
          </a:p>
        </p:txBody>
      </p:sp>
      <p:sp>
        <p:nvSpPr>
          <p:cNvPr id="3" name="Content Placeholder 2"/>
          <p:cNvSpPr>
            <a:spLocks noGrp="1"/>
          </p:cNvSpPr>
          <p:nvPr>
            <p:ph idx="1"/>
          </p:nvPr>
        </p:nvSpPr>
        <p:spPr/>
        <p:txBody>
          <a:bodyPr/>
          <a:lstStyle/>
          <a:p>
            <a:r>
              <a:rPr lang="en-US" smtClean="0"/>
              <a:t>Sơ đồ chung của các hệ nhúng</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21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5791200" cy="327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481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smtClean="0"/>
              <a:t>phần</a:t>
            </a:r>
            <a:r>
              <a:rPr lang="en-US" dirty="0" smtClean="0"/>
              <a:t> </a:t>
            </a:r>
            <a:r>
              <a:rPr lang="en-US" dirty="0" err="1" smtClean="0"/>
              <a:t>cứng</a:t>
            </a:r>
            <a:r>
              <a:rPr lang="en-US" dirty="0" smtClean="0"/>
              <a:t> </a:t>
            </a:r>
            <a:r>
              <a:rPr lang="en-US" dirty="0" err="1" smtClean="0"/>
              <a:t>hệ</a:t>
            </a:r>
            <a:r>
              <a:rPr lang="en-US" dirty="0" smtClean="0"/>
              <a:t> </a:t>
            </a:r>
            <a:r>
              <a:rPr lang="en-US" dirty="0" err="1"/>
              <a:t>nhúng</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2800" smtClean="0"/>
              <a:t>Các thành phần trong hệ nhúng</a:t>
            </a:r>
            <a:endParaRPr lang="en-US" sz="2800"/>
          </a:p>
        </p:txBody>
      </p:sp>
      <p:sp>
        <p:nvSpPr>
          <p:cNvPr id="4" name="Slide Number Placeholder 3"/>
          <p:cNvSpPr>
            <a:spLocks noGrp="1"/>
          </p:cNvSpPr>
          <p:nvPr>
            <p:ph type="sldNum" sz="quarter" idx="12"/>
          </p:nvPr>
        </p:nvSpPr>
        <p:spPr/>
        <p:txBody>
          <a:bodyPr/>
          <a:lstStyle/>
          <a:p>
            <a:fld id="{4CC11C21-2A17-4D34-B226-F1AC3F20DC1C}" type="slidenum">
              <a:rPr lang="en-US" smtClean="0"/>
              <a:pPr/>
              <a:t>22</a:t>
            </a:fld>
            <a:endParaRPr lang="en-US"/>
          </a:p>
        </p:txBody>
      </p:sp>
      <p:pic>
        <p:nvPicPr>
          <p:cNvPr id="3074" name="Picture 2" descr="http://www.edgefx.in/wp-content/uploads/2014/09/9-18-2014-3-10-08-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98650"/>
            <a:ext cx="53911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268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Kiến thức cơ sở phần cứng cho lập trình nhúng</a:t>
            </a:r>
          </a:p>
        </p:txBody>
      </p:sp>
      <p:sp>
        <p:nvSpPr>
          <p:cNvPr id="3" name="Content Placeholder 2"/>
          <p:cNvSpPr>
            <a:spLocks noGrp="1"/>
          </p:cNvSpPr>
          <p:nvPr>
            <p:ph idx="1"/>
          </p:nvPr>
        </p:nvSpPr>
        <p:spPr/>
        <p:txBody>
          <a:bodyPr/>
          <a:lstStyle/>
          <a:p>
            <a:r>
              <a:rPr lang="en-US" dirty="0" err="1" smtClean="0"/>
              <a:t>Bộ</a:t>
            </a:r>
            <a:r>
              <a:rPr lang="en-US" dirty="0" smtClean="0"/>
              <a:t> vi </a:t>
            </a:r>
            <a:r>
              <a:rPr lang="en-US" dirty="0" err="1" smtClean="0"/>
              <a:t>xử</a:t>
            </a:r>
            <a:r>
              <a:rPr lang="en-US" dirty="0" smtClean="0"/>
              <a:t> </a:t>
            </a:r>
            <a:r>
              <a:rPr lang="en-US" dirty="0" err="1" smtClean="0"/>
              <a:t>lý</a:t>
            </a:r>
            <a:r>
              <a:rPr lang="en-US" dirty="0" smtClean="0"/>
              <a:t> (</a:t>
            </a:r>
            <a:r>
              <a:rPr lang="vi-VN" dirty="0" smtClean="0"/>
              <a:t>Microprocessor</a:t>
            </a:r>
            <a:r>
              <a:rPr lang="en-US" dirty="0" smtClean="0"/>
              <a:t>)</a:t>
            </a:r>
          </a:p>
          <a:p>
            <a:r>
              <a:rPr lang="en-US" dirty="0" err="1" smtClean="0"/>
              <a:t>Bộ</a:t>
            </a:r>
            <a:r>
              <a:rPr lang="en-US" dirty="0" smtClean="0"/>
              <a:t> vi </a:t>
            </a:r>
            <a:r>
              <a:rPr lang="en-US" dirty="0" err="1" smtClean="0"/>
              <a:t>điều</a:t>
            </a:r>
            <a:r>
              <a:rPr lang="en-US" dirty="0" smtClean="0"/>
              <a:t> </a:t>
            </a:r>
            <a:r>
              <a:rPr lang="en-US" dirty="0" err="1" smtClean="0"/>
              <a:t>khiển</a:t>
            </a:r>
            <a:r>
              <a:rPr lang="en-US" dirty="0" smtClean="0"/>
              <a:t> (</a:t>
            </a:r>
            <a:r>
              <a:rPr lang="vi-VN" dirty="0" smtClean="0"/>
              <a:t>Microcontroller</a:t>
            </a:r>
            <a:r>
              <a:rPr lang="en-US" dirty="0" smtClean="0"/>
              <a:t>)</a:t>
            </a:r>
          </a:p>
          <a:p>
            <a:r>
              <a:rPr lang="en-US" dirty="0" err="1"/>
              <a:t>Bộ</a:t>
            </a:r>
            <a:r>
              <a:rPr lang="en-US" dirty="0"/>
              <a:t> </a:t>
            </a:r>
            <a:r>
              <a:rPr lang="en-US" dirty="0" err="1"/>
              <a:t>nhớ</a:t>
            </a:r>
            <a:r>
              <a:rPr lang="en-US" dirty="0"/>
              <a:t> (Memory</a:t>
            </a:r>
            <a:r>
              <a:rPr lang="en-US" dirty="0" smtClean="0"/>
              <a:t>)</a:t>
            </a:r>
          </a:p>
          <a:p>
            <a:r>
              <a:rPr lang="de-DE" dirty="0"/>
              <a:t>Kiến </a:t>
            </a:r>
            <a:r>
              <a:rPr lang="de-DE" dirty="0" smtClean="0"/>
              <a:t>trúc máy tính mức hệ thống</a:t>
            </a:r>
          </a:p>
          <a:p>
            <a:r>
              <a:rPr lang="vi-VN" dirty="0"/>
              <a:t>Không gian địa chỉ</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23</a:t>
            </a:fld>
            <a:endParaRPr lang="en-US"/>
          </a:p>
        </p:txBody>
      </p:sp>
    </p:spTree>
    <p:extLst>
      <p:ext uri="{BB962C8B-B14F-4D97-AF65-F5344CB8AC3E}">
        <p14:creationId xmlns:p14="http://schemas.microsoft.com/office/powerpoint/2010/main" val="298749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Bộ vi xử lý</a:t>
            </a:r>
            <a:endParaRPr lang="en-US"/>
          </a:p>
        </p:txBody>
      </p:sp>
      <p:sp>
        <p:nvSpPr>
          <p:cNvPr id="3" name="Content Placeholder 2"/>
          <p:cNvSpPr>
            <a:spLocks noGrp="1"/>
          </p:cNvSpPr>
          <p:nvPr>
            <p:ph idx="1"/>
          </p:nvPr>
        </p:nvSpPr>
        <p:spPr/>
        <p:txBody>
          <a:bodyPr>
            <a:normAutofit/>
          </a:bodyPr>
          <a:lstStyle/>
          <a:p>
            <a:r>
              <a:rPr lang="vi-VN" sz="2800" dirty="0"/>
              <a:t>Processor:</a:t>
            </a:r>
          </a:p>
          <a:p>
            <a:pPr lvl="1"/>
            <a:r>
              <a:rPr lang="vi-VN" sz="2400" dirty="0" smtClean="0"/>
              <a:t>Một </a:t>
            </a:r>
            <a:r>
              <a:rPr lang="vi-VN" sz="2400" dirty="0"/>
              <a:t>bộ xử lý độc lập không thể thực hiện được </a:t>
            </a:r>
            <a:r>
              <a:rPr lang="vi-VN" sz="2400" dirty="0" smtClean="0"/>
              <a:t>nhiệm </a:t>
            </a:r>
            <a:r>
              <a:rPr lang="vi-VN" sz="2400" dirty="0"/>
              <a:t>vụ gì.</a:t>
            </a:r>
          </a:p>
          <a:p>
            <a:pPr lvl="1"/>
            <a:r>
              <a:rPr lang="vi-VN" sz="2400" dirty="0" smtClean="0"/>
              <a:t>Cần </a:t>
            </a:r>
            <a:r>
              <a:rPr lang="vi-VN" sz="2400" dirty="0"/>
              <a:t>giao tiếp với bộ nhớ (chứa chương trình, dữ </a:t>
            </a:r>
            <a:r>
              <a:rPr lang="vi-VN" sz="2400" dirty="0" smtClean="0"/>
              <a:t>liệu)</a:t>
            </a:r>
            <a:r>
              <a:rPr lang="en-US" sz="2400" dirty="0" smtClean="0"/>
              <a:t> </a:t>
            </a:r>
            <a:r>
              <a:rPr lang="en-US" sz="2400" dirty="0" err="1" smtClean="0"/>
              <a:t>và</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vào</a:t>
            </a:r>
            <a:r>
              <a:rPr lang="en-US" sz="2400" dirty="0" smtClean="0"/>
              <a:t>/</a:t>
            </a:r>
            <a:r>
              <a:rPr lang="en-US" sz="2400" dirty="0" err="1" smtClean="0"/>
              <a:t>ra</a:t>
            </a:r>
            <a:endParaRPr lang="en-US" sz="2400" dirty="0" smtClean="0"/>
          </a:p>
          <a:p>
            <a:r>
              <a:rPr lang="vi-VN" sz="2800" dirty="0"/>
              <a:t>Microprocessor: </a:t>
            </a:r>
          </a:p>
          <a:p>
            <a:pPr lvl="1"/>
            <a:r>
              <a:rPr lang="vi-VN" sz="2400" dirty="0" smtClean="0"/>
              <a:t>Bộ </a:t>
            </a:r>
            <a:r>
              <a:rPr lang="vi-VN" sz="2400" dirty="0"/>
              <a:t>vi xử lý được chế tạo trên một chip/mạch tích </a:t>
            </a:r>
            <a:r>
              <a:rPr lang="vi-VN" sz="2400" dirty="0" smtClean="0"/>
              <a:t>hợp</a:t>
            </a:r>
            <a:r>
              <a:rPr lang="vi-VN" sz="2400" dirty="0"/>
              <a:t>.</a:t>
            </a:r>
          </a:p>
          <a:p>
            <a:pPr lvl="1"/>
            <a:r>
              <a:rPr lang="en-US" sz="2400" dirty="0" err="1" smtClean="0"/>
              <a:t>Các</a:t>
            </a:r>
            <a:r>
              <a:rPr lang="en-US" sz="2400" dirty="0" smtClean="0"/>
              <a:t> </a:t>
            </a:r>
            <a:r>
              <a:rPr lang="vi-VN" sz="2400" dirty="0" smtClean="0"/>
              <a:t>dòng </a:t>
            </a:r>
            <a:r>
              <a:rPr lang="vi-VN" sz="2400" dirty="0"/>
              <a:t>thường dùng: Intel</a:t>
            </a:r>
            <a:r>
              <a:rPr lang="vi-VN" sz="2400" dirty="0" smtClean="0"/>
              <a:t>, IBM</a:t>
            </a:r>
            <a:r>
              <a:rPr lang="vi-VN" sz="2400" dirty="0"/>
              <a:t>, MIPS, </a:t>
            </a:r>
            <a:r>
              <a:rPr lang="vi-VN" sz="2400" dirty="0" smtClean="0"/>
              <a:t>ARM</a:t>
            </a:r>
            <a:r>
              <a:rPr lang="vi-VN" sz="2400" dirty="0"/>
              <a:t>, SUN </a:t>
            </a:r>
            <a:r>
              <a:rPr lang="vi-VN" sz="2400" dirty="0" smtClean="0"/>
              <a:t>PARC</a:t>
            </a:r>
            <a:r>
              <a:rPr lang="en-US" sz="2400" dirty="0" smtClean="0"/>
              <a:t>, v.v.</a:t>
            </a:r>
            <a:endParaRPr lang="en-US" sz="2400"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24</a:t>
            </a:fld>
            <a:endParaRPr lang="en-US"/>
          </a:p>
        </p:txBody>
      </p:sp>
    </p:spTree>
    <p:extLst>
      <p:ext uri="{BB962C8B-B14F-4D97-AF65-F5344CB8AC3E}">
        <p14:creationId xmlns:p14="http://schemas.microsoft.com/office/powerpoint/2010/main" val="4018660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t>
            </a:r>
            <a:r>
              <a:rPr lang="vi-VN" smtClean="0"/>
              <a:t>i </a:t>
            </a:r>
            <a:r>
              <a:rPr lang="vi-VN"/>
              <a:t>điều khiển</a:t>
            </a:r>
            <a:endParaRPr lang="en-US"/>
          </a:p>
        </p:txBody>
      </p:sp>
      <p:sp>
        <p:nvSpPr>
          <p:cNvPr id="3" name="Content Placeholder 2"/>
          <p:cNvSpPr>
            <a:spLocks noGrp="1"/>
          </p:cNvSpPr>
          <p:nvPr>
            <p:ph idx="1"/>
          </p:nvPr>
        </p:nvSpPr>
        <p:spPr/>
        <p:txBody>
          <a:bodyPr>
            <a:normAutofit lnSpcReduction="10000"/>
          </a:bodyPr>
          <a:lstStyle/>
          <a:p>
            <a:r>
              <a:rPr lang="en-US" dirty="0" err="1"/>
              <a:t>Bao</a:t>
            </a:r>
            <a:r>
              <a:rPr lang="en-US" dirty="0"/>
              <a:t> </a:t>
            </a:r>
            <a:r>
              <a:rPr lang="en-US" dirty="0" err="1"/>
              <a:t>gồm</a:t>
            </a:r>
            <a:r>
              <a:rPr lang="en-US" dirty="0"/>
              <a:t> </a:t>
            </a:r>
            <a:r>
              <a:rPr lang="en-US" dirty="0" err="1"/>
              <a:t>cả</a:t>
            </a:r>
            <a:r>
              <a:rPr lang="en-US" dirty="0"/>
              <a:t> CPU, </a:t>
            </a:r>
            <a:r>
              <a:rPr lang="en-US" dirty="0" err="1"/>
              <a:t>bộ</a:t>
            </a:r>
            <a:r>
              <a:rPr lang="en-US" dirty="0"/>
              <a:t> </a:t>
            </a:r>
            <a:r>
              <a:rPr lang="en-US" dirty="0" err="1"/>
              <a:t>nhớ</a:t>
            </a:r>
            <a:r>
              <a:rPr lang="en-US" dirty="0"/>
              <a:t> (ROM/EEROM, RAM), </a:t>
            </a:r>
            <a:r>
              <a:rPr lang="en-US" dirty="0" err="1"/>
              <a:t>cổng</a:t>
            </a:r>
            <a:r>
              <a:rPr lang="en-US" dirty="0"/>
              <a:t> </a:t>
            </a:r>
            <a:r>
              <a:rPr lang="en-US" dirty="0" err="1"/>
              <a:t>vào</a:t>
            </a:r>
            <a:r>
              <a:rPr lang="en-US" dirty="0"/>
              <a:t> </a:t>
            </a:r>
            <a:r>
              <a:rPr lang="en-US" dirty="0" err="1"/>
              <a:t>ra</a:t>
            </a:r>
            <a:r>
              <a:rPr lang="en-US" dirty="0"/>
              <a:t> </a:t>
            </a:r>
            <a:r>
              <a:rPr lang="vi-VN" dirty="0"/>
              <a:t>trên một chip đơn, mạch tích hợp.</a:t>
            </a:r>
          </a:p>
          <a:p>
            <a:pPr lvl="1"/>
            <a:r>
              <a:rPr lang="vi-VN" dirty="0"/>
              <a:t>Thường sử dụng trong </a:t>
            </a:r>
            <a:r>
              <a:rPr lang="en-US" dirty="0" err="1" smtClean="0">
                <a:latin typeface="Arial" panose="020B0604020202020204" pitchFamily="34" charset="0"/>
                <a:cs typeface="Arial" panose="020B0604020202020204" pitchFamily="34" charset="0"/>
              </a:rPr>
              <a:t>các</a:t>
            </a:r>
            <a:r>
              <a:rPr lang="vi-VN" dirty="0" smtClean="0"/>
              <a:t> </a:t>
            </a:r>
            <a:r>
              <a:rPr lang="vi-VN" dirty="0"/>
              <a:t>hệ nhúng</a:t>
            </a:r>
          </a:p>
          <a:p>
            <a:pPr lvl="1"/>
            <a:r>
              <a:rPr lang="vi-VN" dirty="0" smtClean="0"/>
              <a:t>Phạm </a:t>
            </a:r>
            <a:r>
              <a:rPr lang="vi-VN" dirty="0"/>
              <a:t>vi rộng: AVRs, PICs, ARMs, …</a:t>
            </a:r>
          </a:p>
          <a:p>
            <a:pPr lvl="1"/>
            <a:r>
              <a:rPr lang="vi-VN" dirty="0" smtClean="0"/>
              <a:t>Kiến </a:t>
            </a:r>
            <a:r>
              <a:rPr lang="vi-VN" dirty="0"/>
              <a:t>trúc: 8 bit, 16 bit, 32 bit, (64 bit).</a:t>
            </a:r>
          </a:p>
          <a:p>
            <a:pPr lvl="1"/>
            <a:r>
              <a:rPr lang="vi-VN" dirty="0" smtClean="0"/>
              <a:t>Bộ </a:t>
            </a:r>
            <a:r>
              <a:rPr lang="vi-VN" dirty="0"/>
              <a:t>nhớ trong cùng chip hoặc phối ghép mở rộng </a:t>
            </a:r>
            <a:r>
              <a:rPr lang="vi-VN" dirty="0" smtClean="0"/>
              <a:t>bên ngoài</a:t>
            </a:r>
            <a:endParaRPr lang="en-US" dirty="0" smtClean="0"/>
          </a:p>
          <a:p>
            <a:r>
              <a:rPr lang="en-US" dirty="0" err="1" smtClean="0"/>
              <a:t>Là</a:t>
            </a:r>
            <a:r>
              <a:rPr lang="en-US" dirty="0" smtClean="0"/>
              <a:t> </a:t>
            </a:r>
            <a:r>
              <a:rPr lang="en-US" dirty="0" err="1" smtClean="0"/>
              <a:t>một</a:t>
            </a:r>
            <a:r>
              <a:rPr lang="en-US" dirty="0" smtClean="0"/>
              <a:t> </a:t>
            </a:r>
            <a:r>
              <a:rPr lang="en-US" dirty="0" err="1" smtClean="0"/>
              <a:t>dạng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trên</a:t>
            </a:r>
            <a:r>
              <a:rPr lang="en-US" dirty="0" smtClean="0"/>
              <a:t> chip (</a:t>
            </a:r>
            <a:r>
              <a:rPr lang="en-US" dirty="0" err="1" smtClean="0"/>
              <a:t>SoC</a:t>
            </a:r>
            <a:r>
              <a:rPr lang="en-US" dirty="0" smtClean="0"/>
              <a:t>)</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25</a:t>
            </a:fld>
            <a:endParaRPr lang="en-US"/>
          </a:p>
        </p:txBody>
      </p:sp>
    </p:spTree>
    <p:extLst>
      <p:ext uri="{BB962C8B-B14F-4D97-AF65-F5344CB8AC3E}">
        <p14:creationId xmlns:p14="http://schemas.microsoft.com/office/powerpoint/2010/main" val="3628857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t>
            </a:r>
            <a:r>
              <a:rPr lang="vi-VN" smtClean="0"/>
              <a:t>i </a:t>
            </a:r>
            <a:r>
              <a:rPr lang="vi-VN"/>
              <a:t>điều khiển</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26</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76400"/>
            <a:ext cx="6172200" cy="465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109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thành phần vi điều khiển</a:t>
            </a:r>
            <a:endParaRPr lang="en-US"/>
          </a:p>
        </p:txBody>
      </p:sp>
      <p:sp>
        <p:nvSpPr>
          <p:cNvPr id="3" name="Content Placeholder 2"/>
          <p:cNvSpPr>
            <a:spLocks noGrp="1"/>
          </p:cNvSpPr>
          <p:nvPr>
            <p:ph idx="1"/>
          </p:nvPr>
        </p:nvSpPr>
        <p:spPr>
          <a:xfrm>
            <a:off x="457200" y="1600200"/>
            <a:ext cx="3581400" cy="4525963"/>
          </a:xfrm>
        </p:spPr>
        <p:txBody>
          <a:bodyPr>
            <a:noAutofit/>
          </a:bodyPr>
          <a:lstStyle/>
          <a:p>
            <a:pPr algn="just"/>
            <a:r>
              <a:rPr lang="en-US" sz="2800" dirty="0"/>
              <a:t>Central Processor Unit </a:t>
            </a:r>
          </a:p>
          <a:p>
            <a:pPr algn="just"/>
            <a:r>
              <a:rPr lang="en-US" sz="2800" dirty="0" smtClean="0"/>
              <a:t>ROM, RAM</a:t>
            </a:r>
            <a:endParaRPr lang="en-US" sz="2800" dirty="0"/>
          </a:p>
          <a:p>
            <a:pPr algn="just"/>
            <a:r>
              <a:rPr lang="en-US" sz="2800" dirty="0" smtClean="0"/>
              <a:t>Electrically </a:t>
            </a:r>
            <a:r>
              <a:rPr lang="en-US" sz="2800" dirty="0"/>
              <a:t>Erasable </a:t>
            </a:r>
            <a:r>
              <a:rPr lang="en-US" sz="2800" dirty="0" smtClean="0"/>
              <a:t>Programmable </a:t>
            </a:r>
            <a:r>
              <a:rPr lang="en-US" sz="2800" dirty="0"/>
              <a:t>ROM </a:t>
            </a:r>
            <a:r>
              <a:rPr lang="en-US" sz="2800" dirty="0" smtClean="0"/>
              <a:t>(</a:t>
            </a:r>
            <a:r>
              <a:rPr lang="en-US" sz="2800" dirty="0"/>
              <a:t>EEPROM) /Flash </a:t>
            </a:r>
            <a:r>
              <a:rPr lang="en-US" sz="2800" dirty="0" smtClean="0"/>
              <a:t>Memory</a:t>
            </a:r>
            <a:endParaRPr lang="en-US" sz="2800" dirty="0"/>
          </a:p>
          <a:p>
            <a:r>
              <a:rPr lang="en-US" sz="2800" dirty="0" smtClean="0"/>
              <a:t>Special </a:t>
            </a:r>
            <a:r>
              <a:rPr lang="en-US" sz="2800" dirty="0"/>
              <a:t>Function </a:t>
            </a:r>
            <a:r>
              <a:rPr lang="en-US" sz="2800" dirty="0" smtClean="0"/>
              <a:t>Registers </a:t>
            </a:r>
            <a:r>
              <a:rPr lang="en-US" sz="2800" dirty="0"/>
              <a:t>(SFR)</a:t>
            </a:r>
          </a:p>
          <a:p>
            <a:pPr algn="just"/>
            <a:r>
              <a:rPr lang="en-US" sz="2800" dirty="0" smtClean="0"/>
              <a:t>Program </a:t>
            </a:r>
            <a:r>
              <a:rPr lang="en-US" sz="2800" dirty="0"/>
              <a:t>Counter</a:t>
            </a:r>
          </a:p>
        </p:txBody>
      </p:sp>
      <p:sp>
        <p:nvSpPr>
          <p:cNvPr id="4" name="Slide Number Placeholder 3"/>
          <p:cNvSpPr>
            <a:spLocks noGrp="1"/>
          </p:cNvSpPr>
          <p:nvPr>
            <p:ph type="sldNum" sz="quarter" idx="12"/>
          </p:nvPr>
        </p:nvSpPr>
        <p:spPr/>
        <p:txBody>
          <a:bodyPr/>
          <a:lstStyle/>
          <a:p>
            <a:fld id="{4CC11C21-2A17-4D34-B226-F1AC3F20DC1C}" type="slidenum">
              <a:rPr lang="en-US" smtClean="0"/>
              <a:pPr/>
              <a:t>27</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1" y="1904999"/>
            <a:ext cx="4908856" cy="393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199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a:t>
            </a:r>
            <a:r>
              <a:rPr lang="en-US"/>
              <a:t>cổng </a:t>
            </a:r>
            <a:r>
              <a:rPr lang="en-US" smtClean="0"/>
              <a:t>vào/ra</a:t>
            </a:r>
            <a:endParaRPr lang="en-US"/>
          </a:p>
        </p:txBody>
      </p:sp>
      <p:sp>
        <p:nvSpPr>
          <p:cNvPr id="3" name="Content Placeholder 2"/>
          <p:cNvSpPr>
            <a:spLocks noGrp="1"/>
          </p:cNvSpPr>
          <p:nvPr>
            <p:ph idx="1"/>
          </p:nvPr>
        </p:nvSpPr>
        <p:spPr>
          <a:xfrm>
            <a:off x="457200" y="1600200"/>
            <a:ext cx="3581400" cy="4525963"/>
          </a:xfrm>
        </p:spPr>
        <p:txBody>
          <a:bodyPr>
            <a:noAutofit/>
          </a:bodyPr>
          <a:lstStyle/>
          <a:p>
            <a:r>
              <a:rPr lang="vi-VN" sz="2800"/>
              <a:t>GPIO (General Purpose </a:t>
            </a:r>
            <a:r>
              <a:rPr lang="vi-VN" sz="2800" smtClean="0"/>
              <a:t>Input </a:t>
            </a:r>
            <a:r>
              <a:rPr lang="vi-VN" sz="2800"/>
              <a:t>Output)</a:t>
            </a:r>
          </a:p>
          <a:p>
            <a:r>
              <a:rPr lang="vi-VN" sz="2800" smtClean="0"/>
              <a:t>Kết </a:t>
            </a:r>
            <a:r>
              <a:rPr lang="vi-VN" sz="2800"/>
              <a:t>nối đến </a:t>
            </a:r>
            <a:r>
              <a:rPr lang="vi-VN" sz="2800" smtClean="0"/>
              <a:t>c</a:t>
            </a:r>
            <a:r>
              <a:rPr lang="en-US" sz="2800"/>
              <a:t>á</a:t>
            </a:r>
            <a:r>
              <a:rPr lang="vi-VN" sz="2800" smtClean="0"/>
              <a:t>c </a:t>
            </a:r>
            <a:r>
              <a:rPr lang="vi-VN" sz="2800"/>
              <a:t>thiết bị </a:t>
            </a:r>
            <a:r>
              <a:rPr lang="vi-VN" sz="2800" smtClean="0"/>
              <a:t>ngoại </a:t>
            </a:r>
            <a:r>
              <a:rPr lang="vi-VN" sz="2800"/>
              <a:t>vi</a:t>
            </a:r>
          </a:p>
          <a:p>
            <a:r>
              <a:rPr lang="vi-VN" sz="2800" smtClean="0"/>
              <a:t>Mỗi </a:t>
            </a:r>
            <a:r>
              <a:rPr lang="vi-VN" sz="2800"/>
              <a:t>vi điều khiển có một </a:t>
            </a:r>
            <a:r>
              <a:rPr lang="vi-VN" sz="2800" smtClean="0"/>
              <a:t>hoặc </a:t>
            </a:r>
            <a:r>
              <a:rPr lang="vi-VN" sz="2800"/>
              <a:t>nhiều thanh ghi </a:t>
            </a:r>
            <a:r>
              <a:rPr lang="vi-VN" sz="2800" smtClean="0"/>
              <a:t>cổng </a:t>
            </a:r>
            <a:r>
              <a:rPr lang="vi-VN" sz="2800"/>
              <a:t>(port registers) kết </a:t>
            </a:r>
            <a:r>
              <a:rPr lang="vi-VN" sz="2800" smtClean="0"/>
              <a:t>nối </a:t>
            </a:r>
            <a:r>
              <a:rPr lang="vi-VN" sz="2800"/>
              <a:t>đến </a:t>
            </a:r>
            <a:r>
              <a:rPr lang="en-US" sz="2800" smtClean="0"/>
              <a:t>các cổng vào/ra</a:t>
            </a:r>
            <a:endParaRPr lang="en-US" sz="2800"/>
          </a:p>
        </p:txBody>
      </p:sp>
      <p:sp>
        <p:nvSpPr>
          <p:cNvPr id="4" name="Slide Number Placeholder 3"/>
          <p:cNvSpPr>
            <a:spLocks noGrp="1"/>
          </p:cNvSpPr>
          <p:nvPr>
            <p:ph type="sldNum" sz="quarter" idx="12"/>
          </p:nvPr>
        </p:nvSpPr>
        <p:spPr/>
        <p:txBody>
          <a:bodyPr/>
          <a:lstStyle/>
          <a:p>
            <a:fld id="{4CC11C21-2A17-4D34-B226-F1AC3F20DC1C}" type="slidenum">
              <a:rPr lang="en-US" smtClean="0"/>
              <a:pPr/>
              <a:t>28</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903" y="1752600"/>
            <a:ext cx="474849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881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a:t>
            </a:r>
            <a:r>
              <a:rPr lang="en-US" smtClean="0"/>
              <a:t>ác</a:t>
            </a:r>
            <a:r>
              <a:rPr lang="vi-VN" smtClean="0"/>
              <a:t> </a:t>
            </a:r>
            <a:r>
              <a:rPr lang="vi-VN"/>
              <a:t>dòng vi điều khiển phổ biến</a:t>
            </a:r>
            <a:endParaRPr lang="en-US"/>
          </a:p>
        </p:txBody>
      </p:sp>
      <p:sp>
        <p:nvSpPr>
          <p:cNvPr id="3" name="Content Placeholder 2"/>
          <p:cNvSpPr>
            <a:spLocks noGrp="1"/>
          </p:cNvSpPr>
          <p:nvPr>
            <p:ph idx="1"/>
          </p:nvPr>
        </p:nvSpPr>
        <p:spPr/>
        <p:txBody>
          <a:bodyPr>
            <a:normAutofit/>
          </a:bodyPr>
          <a:lstStyle/>
          <a:p>
            <a:r>
              <a:rPr lang="en-US" sz="2800"/>
              <a:t>8051 (AT89C51, AT89S51, AT89S52) (Intel)</a:t>
            </a:r>
          </a:p>
          <a:p>
            <a:r>
              <a:rPr lang="en-US" sz="2800" smtClean="0"/>
              <a:t>AVR </a:t>
            </a:r>
            <a:r>
              <a:rPr lang="en-US" sz="2800"/>
              <a:t>(ATMEGA8, </a:t>
            </a:r>
            <a:r>
              <a:rPr lang="en-US" sz="2800" smtClean="0"/>
              <a:t>ATMEGA16, v.v.) </a:t>
            </a:r>
            <a:r>
              <a:rPr lang="en-US" sz="2800"/>
              <a:t>(Atmel)</a:t>
            </a:r>
          </a:p>
          <a:p>
            <a:r>
              <a:rPr lang="en-US" sz="2800" smtClean="0"/>
              <a:t>PIC </a:t>
            </a:r>
            <a:r>
              <a:rPr lang="en-US" sz="2800"/>
              <a:t>(PIC16F877A, PIC18F4550, </a:t>
            </a:r>
            <a:r>
              <a:rPr lang="en-US" sz="2800" smtClean="0"/>
              <a:t>PIC18F2550, v.v.) (</a:t>
            </a:r>
            <a:r>
              <a:rPr lang="en-US" sz="2800"/>
              <a:t>Microchip)</a:t>
            </a:r>
          </a:p>
          <a:p>
            <a:r>
              <a:rPr lang="en-US" sz="2800" smtClean="0"/>
              <a:t>ARM </a:t>
            </a:r>
            <a:r>
              <a:rPr lang="en-US" sz="2800"/>
              <a:t>(ARM7, LPC, TMS, ARM9, ARM Cortex-M, ARM </a:t>
            </a:r>
            <a:r>
              <a:rPr lang="en-US" sz="2800" smtClean="0"/>
              <a:t>Cortex-A</a:t>
            </a:r>
            <a:r>
              <a:rPr lang="en-US" sz="2800"/>
              <a:t>)</a:t>
            </a:r>
          </a:p>
        </p:txBody>
      </p:sp>
      <p:sp>
        <p:nvSpPr>
          <p:cNvPr id="4" name="Slide Number Placeholder 3"/>
          <p:cNvSpPr>
            <a:spLocks noGrp="1"/>
          </p:cNvSpPr>
          <p:nvPr>
            <p:ph type="sldNum" sz="quarter" idx="12"/>
          </p:nvPr>
        </p:nvSpPr>
        <p:spPr/>
        <p:txBody>
          <a:bodyPr/>
          <a:lstStyle/>
          <a:p>
            <a:fld id="{4CC11C21-2A17-4D34-B226-F1AC3F20DC1C}" type="slidenum">
              <a:rPr lang="en-US" smtClean="0"/>
              <a:pPr/>
              <a:t>29</a:t>
            </a:fld>
            <a:endParaRPr lang="en-US"/>
          </a:p>
        </p:txBody>
      </p:sp>
    </p:spTree>
    <p:extLst>
      <p:ext uri="{BB962C8B-B14F-4D97-AF65-F5344CB8AC3E}">
        <p14:creationId xmlns:p14="http://schemas.microsoft.com/office/powerpoint/2010/main" val="2706588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hệ nhúng</a:t>
            </a:r>
          </a:p>
        </p:txBody>
      </p:sp>
      <p:sp>
        <p:nvSpPr>
          <p:cNvPr id="3" name="Content Placeholder 2"/>
          <p:cNvSpPr>
            <a:spLocks noGrp="1"/>
          </p:cNvSpPr>
          <p:nvPr>
            <p:ph idx="1"/>
          </p:nvPr>
        </p:nvSpPr>
        <p:spPr/>
        <p:txBody>
          <a:bodyPr/>
          <a:lstStyle/>
          <a:p>
            <a:r>
              <a:rPr lang="en-US" smtClean="0"/>
              <a:t>Khái niệm</a:t>
            </a:r>
          </a:p>
          <a:p>
            <a:r>
              <a:rPr lang="en-US" smtClean="0"/>
              <a:t>Các lĩnh vực ứng dụng</a:t>
            </a:r>
          </a:p>
          <a:p>
            <a:r>
              <a:rPr lang="en-US" smtClean="0"/>
              <a:t>Các họ CPU dùng trong hệ nhúng</a:t>
            </a:r>
          </a:p>
          <a:p>
            <a:r>
              <a:rPr lang="en-US" smtClean="0"/>
              <a:t>Một số ví dụ</a:t>
            </a:r>
          </a:p>
          <a:p>
            <a:r>
              <a:rPr lang="en-US" smtClean="0"/>
              <a:t>Cấu trúc hệ thống</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a:t>
            </a:fld>
            <a:endParaRPr lang="en-US"/>
          </a:p>
        </p:txBody>
      </p:sp>
    </p:spTree>
    <p:extLst>
      <p:ext uri="{BB962C8B-B14F-4D97-AF65-F5344CB8AC3E}">
        <p14:creationId xmlns:p14="http://schemas.microsoft.com/office/powerpoint/2010/main" val="2405063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phần</a:t>
            </a:r>
            <a:r>
              <a:rPr lang="en-US" dirty="0" smtClean="0"/>
              <a:t> </a:t>
            </a:r>
            <a:r>
              <a:rPr lang="en-US" dirty="0" err="1" smtClean="0"/>
              <a:t>cứng</a:t>
            </a:r>
            <a:r>
              <a:rPr lang="en-US" dirty="0" smtClean="0"/>
              <a:t> vi </a:t>
            </a:r>
            <a:r>
              <a:rPr lang="en-US" dirty="0" err="1" smtClean="0"/>
              <a:t>điều</a:t>
            </a:r>
            <a:r>
              <a:rPr lang="en-US" dirty="0" smtClean="0"/>
              <a:t> </a:t>
            </a:r>
            <a:r>
              <a:rPr lang="en-US" dirty="0" err="1" smtClean="0"/>
              <a:t>khiển</a:t>
            </a:r>
            <a:r>
              <a:rPr lang="en-US" dirty="0" smtClean="0"/>
              <a:t>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30</a:t>
            </a:fld>
            <a:endParaRPr lang="en-US"/>
          </a:p>
        </p:txBody>
      </p:sp>
      <p:pic>
        <p:nvPicPr>
          <p:cNvPr id="9218" name="Picture 2" descr="https://ebrary.net/imag/computer/coh_andr/image00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9832"/>
            <a:ext cx="5934075" cy="646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2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hệ </a:t>
            </a:r>
            <a:r>
              <a:rPr lang="en-US"/>
              <a:t>nhúng</a:t>
            </a:r>
          </a:p>
        </p:txBody>
      </p:sp>
      <p:sp>
        <p:nvSpPr>
          <p:cNvPr id="3" name="Content Placeholder 2"/>
          <p:cNvSpPr>
            <a:spLocks noGrp="1"/>
          </p:cNvSpPr>
          <p:nvPr>
            <p:ph idx="1"/>
          </p:nvPr>
        </p:nvSpPr>
        <p:spPr/>
        <p:txBody>
          <a:bodyPr/>
          <a:lstStyle/>
          <a:p>
            <a:r>
              <a:rPr lang="en-US" smtClean="0"/>
              <a:t>Phân lớp các hệ thống:</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31</a:t>
            </a:fld>
            <a:endParaRPr lang="en-US"/>
          </a:p>
        </p:txBody>
      </p:sp>
      <p:pic>
        <p:nvPicPr>
          <p:cNvPr id="6" name="Picture 5"/>
          <p:cNvPicPr>
            <a:picLocks noChangeAspect="1"/>
          </p:cNvPicPr>
          <p:nvPr/>
        </p:nvPicPr>
        <p:blipFill>
          <a:blip r:embed="rId2"/>
          <a:stretch>
            <a:fillRect/>
          </a:stretch>
        </p:blipFill>
        <p:spPr>
          <a:xfrm>
            <a:off x="533400" y="2286000"/>
            <a:ext cx="8292603" cy="2924175"/>
          </a:xfrm>
          <a:prstGeom prst="rect">
            <a:avLst/>
          </a:prstGeom>
        </p:spPr>
      </p:pic>
    </p:spTree>
    <p:extLst>
      <p:ext uri="{BB962C8B-B14F-4D97-AF65-F5344CB8AC3E}">
        <p14:creationId xmlns:p14="http://schemas.microsoft.com/office/powerpoint/2010/main" val="3869424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hệ nhúng</a:t>
            </a:r>
          </a:p>
        </p:txBody>
      </p:sp>
      <p:sp>
        <p:nvSpPr>
          <p:cNvPr id="4" name="Slide Number Placeholder 3"/>
          <p:cNvSpPr>
            <a:spLocks noGrp="1"/>
          </p:cNvSpPr>
          <p:nvPr>
            <p:ph type="sldNum" sz="quarter" idx="12"/>
          </p:nvPr>
        </p:nvSpPr>
        <p:spPr/>
        <p:txBody>
          <a:bodyPr/>
          <a:lstStyle/>
          <a:p>
            <a:fld id="{4CC11C21-2A17-4D34-B226-F1AC3F20DC1C}" type="slidenum">
              <a:rPr lang="en-US" smtClean="0"/>
              <a:pPr/>
              <a:t>32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1"/>
            <a:ext cx="7218718"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801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hệ nhúng</a:t>
            </a:r>
          </a:p>
        </p:txBody>
      </p:sp>
      <p:sp>
        <p:nvSpPr>
          <p:cNvPr id="4" name="Slide Number Placeholder 3"/>
          <p:cNvSpPr>
            <a:spLocks noGrp="1"/>
          </p:cNvSpPr>
          <p:nvPr>
            <p:ph type="sldNum" sz="quarter" idx="12"/>
          </p:nvPr>
        </p:nvSpPr>
        <p:spPr/>
        <p:txBody>
          <a:bodyPr/>
          <a:lstStyle/>
          <a:p>
            <a:fld id="{4CC11C21-2A17-4D34-B226-F1AC3F20DC1C}" type="slidenum">
              <a:rPr lang="en-US" smtClean="0"/>
              <a:pPr/>
              <a:t>33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99" y="1752600"/>
            <a:ext cx="8378101" cy="420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065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hệ</a:t>
            </a:r>
            <a:r>
              <a:rPr lang="en-US" dirty="0" smtClean="0"/>
              <a:t> </a:t>
            </a:r>
            <a:r>
              <a:rPr lang="en-US" dirty="0" err="1" smtClean="0"/>
              <a:t>nhúng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34</a:t>
            </a:fld>
            <a:endParaRPr lang="en-US"/>
          </a:p>
        </p:txBody>
      </p:sp>
      <p:pic>
        <p:nvPicPr>
          <p:cNvPr id="5122" name="Picture 2" descr="(a) Basic embedded software diagram and (b) a more complex embedded softwar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2283643"/>
            <a:ext cx="3971925" cy="28384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brary.net/imag/computer/coh_andr/image01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539" y="2220118"/>
            <a:ext cx="7667625" cy="32861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PI-HAL-Lay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2383" y="-511175"/>
            <a:ext cx="737235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808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a:t>
            </a:r>
          </a:p>
        </p:txBody>
      </p:sp>
      <p:sp>
        <p:nvSpPr>
          <p:cNvPr id="3" name="Content Placeholder 2"/>
          <p:cNvSpPr>
            <a:spLocks noGrp="1"/>
          </p:cNvSpPr>
          <p:nvPr>
            <p:ph idx="1"/>
          </p:nvPr>
        </p:nvSpPr>
        <p:spPr/>
        <p:txBody>
          <a:bodyPr>
            <a:normAutofit/>
          </a:bodyPr>
          <a:lstStyle/>
          <a:p>
            <a:r>
              <a:rPr lang="en-US" sz="2800" smtClean="0"/>
              <a:t>Phân loại bộ nhớ</a:t>
            </a:r>
            <a:endParaRPr lang="en-US" sz="2800"/>
          </a:p>
        </p:txBody>
      </p:sp>
      <p:sp>
        <p:nvSpPr>
          <p:cNvPr id="4" name="Slide Number Placeholder 3"/>
          <p:cNvSpPr>
            <a:spLocks noGrp="1"/>
          </p:cNvSpPr>
          <p:nvPr>
            <p:ph type="sldNum" sz="quarter" idx="12"/>
          </p:nvPr>
        </p:nvSpPr>
        <p:spPr/>
        <p:txBody>
          <a:bodyPr/>
          <a:lstStyle/>
          <a:p>
            <a:fld id="{4CC11C21-2A17-4D34-B226-F1AC3F20DC1C}" type="slidenum">
              <a:rPr lang="en-US" smtClean="0"/>
              <a:pPr/>
              <a:t>35</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90800"/>
            <a:ext cx="79352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592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Bộ</a:t>
            </a:r>
            <a:r>
              <a:rPr lang="en-US" dirty="0" smtClean="0"/>
              <a:t> </a:t>
            </a:r>
            <a:r>
              <a:rPr lang="en-US" dirty="0" err="1" smtClean="0"/>
              <a:t>nhớ</a:t>
            </a:r>
            <a:r>
              <a:rPr lang="en-US" dirty="0" smtClean="0"/>
              <a:t>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36</a:t>
            </a:fld>
            <a:endParaRPr lang="en-US"/>
          </a:p>
        </p:txBody>
      </p:sp>
      <p:pic>
        <p:nvPicPr>
          <p:cNvPr id="6" name="Picture 5"/>
          <p:cNvPicPr>
            <a:picLocks noChangeAspect="1"/>
          </p:cNvPicPr>
          <p:nvPr/>
        </p:nvPicPr>
        <p:blipFill>
          <a:blip r:embed="rId2"/>
          <a:stretch>
            <a:fillRect/>
          </a:stretch>
        </p:blipFill>
        <p:spPr>
          <a:xfrm>
            <a:off x="152400" y="1417638"/>
            <a:ext cx="8871716" cy="4918548"/>
          </a:xfrm>
          <a:prstGeom prst="rect">
            <a:avLst/>
          </a:prstGeom>
        </p:spPr>
      </p:pic>
    </p:spTree>
    <p:extLst>
      <p:ext uri="{BB962C8B-B14F-4D97-AF65-F5344CB8AC3E}">
        <p14:creationId xmlns:p14="http://schemas.microsoft.com/office/powerpoint/2010/main" val="4585398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Bộ</a:t>
            </a:r>
            <a:r>
              <a:rPr lang="en-US" dirty="0" smtClean="0"/>
              <a:t> </a:t>
            </a:r>
            <a:r>
              <a:rPr lang="en-US" dirty="0" err="1" smtClean="0"/>
              <a:t>nhớ</a:t>
            </a:r>
            <a:endParaRPr lang="en-US" dirty="0"/>
          </a:p>
        </p:txBody>
      </p:sp>
      <p:sp>
        <p:nvSpPr>
          <p:cNvPr id="3" name="Content Placeholder 2"/>
          <p:cNvSpPr>
            <a:spLocks noGrp="1"/>
          </p:cNvSpPr>
          <p:nvPr>
            <p:ph idx="1"/>
          </p:nvPr>
        </p:nvSpPr>
        <p:spPr>
          <a:xfrm>
            <a:off x="457200" y="1600200"/>
            <a:ext cx="3886200" cy="4525963"/>
          </a:xfrm>
        </p:spPr>
        <p:txBody>
          <a:bodyPr/>
          <a:lstStyle/>
          <a:p>
            <a:r>
              <a:rPr lang="en-US" dirty="0" err="1" smtClean="0"/>
              <a:t>Bộ</a:t>
            </a:r>
            <a:r>
              <a:rPr lang="en-US" dirty="0" smtClean="0"/>
              <a:t> </a:t>
            </a:r>
            <a:r>
              <a:rPr lang="en-US" dirty="0" err="1" smtClean="0"/>
              <a:t>nhớ</a:t>
            </a:r>
            <a:r>
              <a:rPr lang="en-US" dirty="0" smtClean="0"/>
              <a:t> </a:t>
            </a:r>
            <a:r>
              <a:rPr lang="en-US" dirty="0" err="1" smtClean="0"/>
              <a:t>chương</a:t>
            </a:r>
            <a:r>
              <a:rPr lang="en-US" dirty="0" smtClean="0"/>
              <a:t> </a:t>
            </a:r>
            <a:r>
              <a:rPr lang="en-US" dirty="0" err="1" smtClean="0"/>
              <a:t>trình</a:t>
            </a:r>
            <a:endParaRPr lang="en-US" dirty="0" smtClean="0"/>
          </a:p>
          <a:p>
            <a:r>
              <a:rPr lang="en-US" dirty="0" err="1" smtClean="0"/>
              <a:t>Bộ</a:t>
            </a:r>
            <a:r>
              <a:rPr lang="en-US" dirty="0" smtClean="0"/>
              <a:t> </a:t>
            </a:r>
            <a:r>
              <a:rPr lang="en-US" dirty="0" err="1" smtClean="0"/>
              <a:t>nhớ</a:t>
            </a:r>
            <a:r>
              <a:rPr lang="en-US" dirty="0" smtClean="0"/>
              <a:t> </a:t>
            </a:r>
            <a:r>
              <a:rPr lang="en-US" dirty="0" err="1" smtClean="0"/>
              <a:t>dữ</a:t>
            </a:r>
            <a:r>
              <a:rPr lang="en-US" dirty="0" smtClean="0"/>
              <a:t> </a:t>
            </a:r>
            <a:r>
              <a:rPr lang="en-US" dirty="0" err="1" smtClean="0"/>
              <a:t>liệu</a:t>
            </a:r>
            <a:endParaRPr lang="en-US" dirty="0" smtClean="0"/>
          </a:p>
          <a:p>
            <a:r>
              <a:rPr lang="en-US" dirty="0" err="1" smtClean="0"/>
              <a:t>Bộ</a:t>
            </a:r>
            <a:r>
              <a:rPr lang="en-US" dirty="0" smtClean="0"/>
              <a:t> </a:t>
            </a:r>
            <a:r>
              <a:rPr lang="en-US" dirty="0" err="1" smtClean="0"/>
              <a:t>nhớ</a:t>
            </a:r>
            <a:r>
              <a:rPr lang="en-US" dirty="0" smtClean="0"/>
              <a:t> </a:t>
            </a:r>
            <a:r>
              <a:rPr lang="en-US" dirty="0" err="1" smtClean="0"/>
              <a:t>trạng</a:t>
            </a:r>
            <a:r>
              <a:rPr lang="en-US" dirty="0" smtClean="0"/>
              <a:t> </a:t>
            </a:r>
            <a:r>
              <a:rPr lang="en-US" dirty="0" err="1" smtClean="0"/>
              <a:t>thái</a:t>
            </a:r>
            <a:r>
              <a:rPr lang="en-US" dirty="0"/>
              <a:t> </a:t>
            </a:r>
            <a:r>
              <a:rPr lang="en-US" dirty="0" smtClean="0"/>
              <a:t>(Runtime state)</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37</a:t>
            </a:fld>
            <a:endParaRPr lang="en-US"/>
          </a:p>
        </p:txBody>
      </p:sp>
      <p:pic>
        <p:nvPicPr>
          <p:cNvPr id="5" name="Picture 4"/>
          <p:cNvPicPr>
            <a:picLocks noChangeAspect="1"/>
          </p:cNvPicPr>
          <p:nvPr/>
        </p:nvPicPr>
        <p:blipFill>
          <a:blip r:embed="rId2"/>
          <a:stretch>
            <a:fillRect/>
          </a:stretch>
        </p:blipFill>
        <p:spPr>
          <a:xfrm>
            <a:off x="3810000" y="1752600"/>
            <a:ext cx="5124516" cy="3916363"/>
          </a:xfrm>
          <a:prstGeom prst="rect">
            <a:avLst/>
          </a:prstGeom>
        </p:spPr>
      </p:pic>
      <p:pic>
        <p:nvPicPr>
          <p:cNvPr id="6" name="Picture 5"/>
          <p:cNvPicPr>
            <a:picLocks noChangeAspect="1"/>
          </p:cNvPicPr>
          <p:nvPr/>
        </p:nvPicPr>
        <p:blipFill>
          <a:blip r:embed="rId3"/>
          <a:stretch>
            <a:fillRect/>
          </a:stretch>
        </p:blipFill>
        <p:spPr>
          <a:xfrm>
            <a:off x="3788336" y="1752600"/>
            <a:ext cx="5182466" cy="3981450"/>
          </a:xfrm>
          <a:prstGeom prst="rect">
            <a:avLst/>
          </a:prstGeom>
        </p:spPr>
      </p:pic>
    </p:spTree>
    <p:extLst>
      <p:ext uri="{BB962C8B-B14F-4D97-AF65-F5344CB8AC3E}">
        <p14:creationId xmlns:p14="http://schemas.microsoft.com/office/powerpoint/2010/main" val="283683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Bộ</a:t>
            </a:r>
            <a:r>
              <a:rPr lang="en-US" dirty="0" smtClean="0"/>
              <a:t> </a:t>
            </a:r>
            <a:r>
              <a:rPr lang="en-US" dirty="0" err="1" smtClean="0"/>
              <a:t>nhớ</a:t>
            </a:r>
            <a:endParaRPr lang="en-US" dirty="0"/>
          </a:p>
        </p:txBody>
      </p:sp>
      <p:sp>
        <p:nvSpPr>
          <p:cNvPr id="3" name="Content Placeholder 2"/>
          <p:cNvSpPr>
            <a:spLocks noGrp="1"/>
          </p:cNvSpPr>
          <p:nvPr>
            <p:ph idx="1"/>
          </p:nvPr>
        </p:nvSpPr>
        <p:spPr>
          <a:xfrm>
            <a:off x="457200" y="1600200"/>
            <a:ext cx="3674628" cy="4525963"/>
          </a:xfrm>
        </p:spPr>
        <p:txBody>
          <a:bodyPr/>
          <a:lstStyle/>
          <a:p>
            <a:r>
              <a:rPr lang="en-US" dirty="0" smtClean="0"/>
              <a:t>Runtime state</a:t>
            </a:r>
          </a:p>
          <a:p>
            <a:pPr lvl="1"/>
            <a:r>
              <a:rPr lang="en-US" dirty="0" smtClean="0"/>
              <a:t>CPU register</a:t>
            </a:r>
          </a:p>
          <a:p>
            <a:pPr lvl="1"/>
            <a:r>
              <a:rPr lang="en-US" dirty="0" smtClean="0"/>
              <a:t>Peripheral register </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38</a:t>
            </a:fld>
            <a:endParaRPr lang="en-US" dirty="0"/>
          </a:p>
        </p:txBody>
      </p:sp>
      <p:pic>
        <p:nvPicPr>
          <p:cNvPr id="5" name="Picture 4"/>
          <p:cNvPicPr>
            <a:picLocks noChangeAspect="1"/>
          </p:cNvPicPr>
          <p:nvPr/>
        </p:nvPicPr>
        <p:blipFill>
          <a:blip r:embed="rId2"/>
          <a:stretch>
            <a:fillRect/>
          </a:stretch>
        </p:blipFill>
        <p:spPr>
          <a:xfrm>
            <a:off x="4131828" y="1981200"/>
            <a:ext cx="4554972" cy="3529012"/>
          </a:xfrm>
          <a:prstGeom prst="rect">
            <a:avLst/>
          </a:prstGeom>
        </p:spPr>
      </p:pic>
    </p:spTree>
    <p:extLst>
      <p:ext uri="{BB962C8B-B14F-4D97-AF65-F5344CB8AC3E}">
        <p14:creationId xmlns:p14="http://schemas.microsoft.com/office/powerpoint/2010/main" val="5946627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a:t>
            </a:r>
            <a:r>
              <a:rPr lang="en-US" dirty="0" smtClean="0"/>
              <a:t> </a:t>
            </a:r>
            <a:r>
              <a:rPr lang="en-US" dirty="0" err="1" smtClean="0"/>
              <a:t>chức</a:t>
            </a:r>
            <a:r>
              <a:rPr lang="en-US" dirty="0" smtClean="0"/>
              <a:t> </a:t>
            </a:r>
            <a:r>
              <a:rPr lang="en-US" dirty="0" err="1" smtClean="0"/>
              <a:t>bộ</a:t>
            </a:r>
            <a:r>
              <a:rPr lang="en-US" dirty="0" smtClean="0"/>
              <a:t> </a:t>
            </a:r>
            <a:r>
              <a:rPr lang="en-US" dirty="0" err="1" smtClean="0"/>
              <a:t>nhớ</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39</a:t>
            </a:fld>
            <a:endParaRPr lang="en-US"/>
          </a:p>
        </p:txBody>
      </p:sp>
      <p:pic>
        <p:nvPicPr>
          <p:cNvPr id="5" name="Picture 4"/>
          <p:cNvPicPr>
            <a:picLocks noChangeAspect="1"/>
          </p:cNvPicPr>
          <p:nvPr/>
        </p:nvPicPr>
        <p:blipFill>
          <a:blip r:embed="rId2"/>
          <a:stretch>
            <a:fillRect/>
          </a:stretch>
        </p:blipFill>
        <p:spPr>
          <a:xfrm>
            <a:off x="270642" y="1581943"/>
            <a:ext cx="8416158" cy="4562475"/>
          </a:xfrm>
          <a:prstGeom prst="rect">
            <a:avLst/>
          </a:prstGeom>
        </p:spPr>
      </p:pic>
    </p:spTree>
    <p:extLst>
      <p:ext uri="{BB962C8B-B14F-4D97-AF65-F5344CB8AC3E}">
        <p14:creationId xmlns:p14="http://schemas.microsoft.com/office/powerpoint/2010/main" val="3606142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a:t>
            </a:r>
          </a:p>
        </p:txBody>
      </p:sp>
      <p:sp>
        <p:nvSpPr>
          <p:cNvPr id="3" name="Content Placeholder 2"/>
          <p:cNvSpPr>
            <a:spLocks noGrp="1"/>
          </p:cNvSpPr>
          <p:nvPr>
            <p:ph idx="1"/>
          </p:nvPr>
        </p:nvSpPr>
        <p:spPr>
          <a:xfrm>
            <a:off x="457200" y="1524000"/>
            <a:ext cx="8229600" cy="4525963"/>
          </a:xfrm>
        </p:spPr>
        <p:txBody>
          <a:bodyPr>
            <a:normAutofit/>
          </a:bodyPr>
          <a:lstStyle/>
          <a:p>
            <a:pPr algn="just"/>
            <a:r>
              <a:rPr lang="en-US" sz="2800" smtClean="0"/>
              <a:t>Hệ thống nhúng là một hệ thống bao gồm cả phần cứng và phần mềm nhúng trong hệ thống lớn hơn</a:t>
            </a:r>
          </a:p>
          <a:p>
            <a:pPr lvl="1" algn="just"/>
            <a:r>
              <a:rPr lang="en-US" sz="2400" smtClean="0"/>
              <a:t>Thực hiện chức năng chuyên biệt</a:t>
            </a:r>
          </a:p>
          <a:p>
            <a:pPr marL="0" indent="0" algn="just">
              <a:buNone/>
            </a:pPr>
            <a:r>
              <a:rPr lang="en-US" sz="2800" smtClean="0"/>
              <a:t>(Embedded </a:t>
            </a:r>
            <a:r>
              <a:rPr lang="en-US" sz="2800"/>
              <a:t>Systems (ES) = information processing </a:t>
            </a:r>
            <a:r>
              <a:rPr lang="en-US" sz="2800" smtClean="0"/>
              <a:t>systems </a:t>
            </a:r>
            <a:r>
              <a:rPr lang="en-US" sz="2800"/>
              <a:t>embedded into a larger </a:t>
            </a:r>
            <a:r>
              <a:rPr lang="en-US" sz="2800" smtClean="0"/>
              <a:t>product)</a:t>
            </a:r>
            <a:endParaRPr lang="en-US" sz="2800"/>
          </a:p>
        </p:txBody>
      </p:sp>
      <p:sp>
        <p:nvSpPr>
          <p:cNvPr id="4" name="Slide Number Placeholder 3"/>
          <p:cNvSpPr>
            <a:spLocks noGrp="1"/>
          </p:cNvSpPr>
          <p:nvPr>
            <p:ph type="sldNum" sz="quarter" idx="12"/>
          </p:nvPr>
        </p:nvSpPr>
        <p:spPr/>
        <p:txBody>
          <a:bodyPr/>
          <a:lstStyle/>
          <a:p>
            <a:fld id="{4CC11C21-2A17-4D34-B226-F1AC3F20DC1C}" type="slidenum">
              <a:rPr lang="en-US" smtClean="0"/>
              <a:pPr/>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3786981"/>
            <a:ext cx="527685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6493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Không</a:t>
            </a:r>
            <a:r>
              <a:rPr lang="en-US" dirty="0" smtClean="0"/>
              <a:t> </a:t>
            </a:r>
            <a:r>
              <a:rPr lang="en-US" dirty="0" err="1" smtClean="0"/>
              <a:t>gian</a:t>
            </a:r>
            <a:r>
              <a:rPr lang="en-US" dirty="0" smtClean="0"/>
              <a:t> </a:t>
            </a:r>
            <a:r>
              <a:rPr lang="en-US" dirty="0" err="1" smtClean="0"/>
              <a:t>địa</a:t>
            </a:r>
            <a:r>
              <a:rPr lang="en-US" dirty="0" smtClean="0"/>
              <a:t> </a:t>
            </a:r>
            <a:r>
              <a:rPr lang="en-US" dirty="0" err="1" smtClean="0"/>
              <a:t>chỉ</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40</a:t>
            </a:fld>
            <a:endParaRPr lang="en-US"/>
          </a:p>
        </p:txBody>
      </p:sp>
      <p:pic>
        <p:nvPicPr>
          <p:cNvPr id="5" name="Picture 4"/>
          <p:cNvPicPr>
            <a:picLocks noChangeAspect="1"/>
          </p:cNvPicPr>
          <p:nvPr/>
        </p:nvPicPr>
        <p:blipFill>
          <a:blip r:embed="rId2"/>
          <a:stretch>
            <a:fillRect/>
          </a:stretch>
        </p:blipFill>
        <p:spPr>
          <a:xfrm>
            <a:off x="926306" y="1647825"/>
            <a:ext cx="7291387" cy="4252703"/>
          </a:xfrm>
          <a:prstGeom prst="rect">
            <a:avLst/>
          </a:prstGeom>
        </p:spPr>
      </p:pic>
    </p:spTree>
    <p:extLst>
      <p:ext uri="{BB962C8B-B14F-4D97-AF65-F5344CB8AC3E}">
        <p14:creationId xmlns:p14="http://schemas.microsoft.com/office/powerpoint/2010/main" val="1897262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Không</a:t>
            </a:r>
            <a:r>
              <a:rPr lang="en-US" dirty="0" smtClean="0"/>
              <a:t> </a:t>
            </a:r>
            <a:r>
              <a:rPr lang="en-US" dirty="0" err="1" smtClean="0"/>
              <a:t>gian</a:t>
            </a:r>
            <a:r>
              <a:rPr lang="en-US" dirty="0" smtClean="0"/>
              <a:t> </a:t>
            </a:r>
            <a:r>
              <a:rPr lang="en-US" dirty="0" err="1" smtClean="0"/>
              <a:t>địa</a:t>
            </a:r>
            <a:r>
              <a:rPr lang="en-US" dirty="0" smtClean="0"/>
              <a:t> </a:t>
            </a:r>
            <a:r>
              <a:rPr lang="en-US" dirty="0" err="1" smtClean="0"/>
              <a:t>chỉ</a:t>
            </a:r>
            <a:r>
              <a:rPr lang="en-US" dirty="0" smtClean="0"/>
              <a:t>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41</a:t>
            </a:fld>
            <a:endParaRPr lang="en-US"/>
          </a:p>
        </p:txBody>
      </p:sp>
      <p:pic>
        <p:nvPicPr>
          <p:cNvPr id="5" name="Picture 4"/>
          <p:cNvPicPr>
            <a:picLocks noChangeAspect="1"/>
          </p:cNvPicPr>
          <p:nvPr/>
        </p:nvPicPr>
        <p:blipFill>
          <a:blip r:embed="rId2"/>
          <a:stretch>
            <a:fillRect/>
          </a:stretch>
        </p:blipFill>
        <p:spPr>
          <a:xfrm>
            <a:off x="576262" y="1690526"/>
            <a:ext cx="7991475" cy="4345309"/>
          </a:xfrm>
          <a:prstGeom prst="rect">
            <a:avLst/>
          </a:prstGeom>
        </p:spPr>
      </p:pic>
    </p:spTree>
    <p:extLst>
      <p:ext uri="{BB962C8B-B14F-4D97-AF65-F5344CB8AC3E}">
        <p14:creationId xmlns:p14="http://schemas.microsoft.com/office/powerpoint/2010/main" val="9476228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Không gian địa chỉ</a:t>
            </a:r>
            <a:endParaRPr lang="en-US"/>
          </a:p>
        </p:txBody>
      </p:sp>
      <p:sp>
        <p:nvSpPr>
          <p:cNvPr id="3" name="Content Placeholder 2"/>
          <p:cNvSpPr>
            <a:spLocks noGrp="1"/>
          </p:cNvSpPr>
          <p:nvPr>
            <p:ph idx="1"/>
          </p:nvPr>
        </p:nvSpPr>
        <p:spPr>
          <a:xfrm>
            <a:off x="457200" y="1524000"/>
            <a:ext cx="8229600" cy="4525963"/>
          </a:xfrm>
        </p:spPr>
        <p:txBody>
          <a:bodyPr>
            <a:normAutofit/>
          </a:bodyPr>
          <a:lstStyle/>
          <a:p>
            <a:r>
              <a:rPr lang="vi-VN" sz="2800"/>
              <a:t>Không gian địa chỉ (address space):</a:t>
            </a:r>
          </a:p>
          <a:p>
            <a:pPr lvl="1"/>
            <a:r>
              <a:rPr lang="vi-VN" sz="2400" smtClean="0"/>
              <a:t>Không </a:t>
            </a:r>
            <a:r>
              <a:rPr lang="vi-VN" sz="2400"/>
              <a:t>gian địa chỉ bộ nhớ</a:t>
            </a:r>
          </a:p>
          <a:p>
            <a:pPr lvl="1"/>
            <a:r>
              <a:rPr lang="vi-VN" sz="2400" smtClean="0"/>
              <a:t>Không </a:t>
            </a:r>
            <a:r>
              <a:rPr lang="vi-VN" sz="2400"/>
              <a:t>gian địa chỉ cổng </a:t>
            </a:r>
            <a:r>
              <a:rPr lang="en-US" sz="2400" smtClean="0"/>
              <a:t>vào/</a:t>
            </a:r>
            <a:r>
              <a:rPr lang="vi-VN" sz="2400" smtClean="0"/>
              <a:t>ra</a:t>
            </a:r>
            <a:endParaRPr lang="vi-VN" sz="2400"/>
          </a:p>
          <a:p>
            <a:r>
              <a:rPr lang="vi-VN" sz="2800" smtClean="0"/>
              <a:t>2 </a:t>
            </a:r>
            <a:r>
              <a:rPr lang="vi-VN" sz="2800"/>
              <a:t>kiểu không gian địa chỉ </a:t>
            </a:r>
            <a:r>
              <a:rPr lang="en-US" sz="2800" smtClean="0"/>
              <a:t>vào/</a:t>
            </a:r>
            <a:r>
              <a:rPr lang="vi-VN" sz="2800" smtClean="0"/>
              <a:t>ra</a:t>
            </a:r>
            <a:r>
              <a:rPr lang="vi-VN" sz="2800"/>
              <a:t>:</a:t>
            </a:r>
            <a:endParaRPr lang="en-US" sz="2800"/>
          </a:p>
        </p:txBody>
      </p:sp>
      <p:sp>
        <p:nvSpPr>
          <p:cNvPr id="4" name="Slide Number Placeholder 3"/>
          <p:cNvSpPr>
            <a:spLocks noGrp="1"/>
          </p:cNvSpPr>
          <p:nvPr>
            <p:ph type="sldNum" sz="quarter" idx="12"/>
          </p:nvPr>
        </p:nvSpPr>
        <p:spPr/>
        <p:txBody>
          <a:bodyPr/>
          <a:lstStyle/>
          <a:p>
            <a:fld id="{4CC11C21-2A17-4D34-B226-F1AC3F20DC1C}" type="slidenum">
              <a:rPr lang="en-US" smtClean="0"/>
              <a:pPr/>
              <a:t>42</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05200"/>
            <a:ext cx="460690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063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Hệ thống nhúng thời gian </a:t>
            </a:r>
            <a:r>
              <a:rPr lang="en-US" smtClean="0"/>
              <a:t>thực</a:t>
            </a:r>
            <a:endParaRPr lang="en-US"/>
          </a:p>
        </p:txBody>
      </p:sp>
      <p:sp>
        <p:nvSpPr>
          <p:cNvPr id="3" name="Content Placeholder 2"/>
          <p:cNvSpPr>
            <a:spLocks noGrp="1"/>
          </p:cNvSpPr>
          <p:nvPr>
            <p:ph idx="1"/>
          </p:nvPr>
        </p:nvSpPr>
        <p:spPr/>
        <p:txBody>
          <a:bodyPr>
            <a:normAutofit/>
          </a:bodyPr>
          <a:lstStyle/>
          <a:p>
            <a:pPr algn="just">
              <a:lnSpc>
                <a:spcPct val="90000"/>
              </a:lnSpc>
            </a:pPr>
            <a:r>
              <a:rPr lang="en-US" sz="3000" dirty="0" err="1" smtClean="0"/>
              <a:t>Thời</a:t>
            </a:r>
            <a:r>
              <a:rPr lang="en-US" sz="3000" dirty="0" smtClean="0"/>
              <a:t> </a:t>
            </a:r>
            <a:r>
              <a:rPr lang="en-US" sz="3000" dirty="0" err="1"/>
              <a:t>gian</a:t>
            </a:r>
            <a:r>
              <a:rPr lang="en-US" sz="3000" dirty="0"/>
              <a:t>: </a:t>
            </a:r>
            <a:r>
              <a:rPr lang="en-US" sz="3000" dirty="0" err="1"/>
              <a:t>hệ</a:t>
            </a:r>
            <a:r>
              <a:rPr lang="en-US" sz="3000" dirty="0"/>
              <a:t> </a:t>
            </a:r>
            <a:r>
              <a:rPr lang="en-US" sz="3000" dirty="0" err="1"/>
              <a:t>thống</a:t>
            </a:r>
            <a:r>
              <a:rPr lang="en-US" sz="3000" dirty="0"/>
              <a:t> </a:t>
            </a:r>
            <a:r>
              <a:rPr lang="en-US" sz="3000" dirty="0" err="1"/>
              <a:t>đúng</a:t>
            </a:r>
            <a:r>
              <a:rPr lang="en-US" sz="3000" dirty="0"/>
              <a:t> </a:t>
            </a:r>
            <a:r>
              <a:rPr lang="en-US" sz="3000" dirty="0" err="1"/>
              <a:t>đắn</a:t>
            </a:r>
            <a:r>
              <a:rPr lang="en-US" sz="3000" dirty="0"/>
              <a:t> </a:t>
            </a:r>
            <a:r>
              <a:rPr lang="en-US" sz="3000" dirty="0" err="1"/>
              <a:t>phụ</a:t>
            </a:r>
            <a:r>
              <a:rPr lang="en-US" sz="3000" dirty="0"/>
              <a:t> </a:t>
            </a:r>
            <a:r>
              <a:rPr lang="en-US" sz="3000" dirty="0" err="1"/>
              <a:t>thuộc</a:t>
            </a:r>
            <a:r>
              <a:rPr lang="en-US" sz="3000" dirty="0"/>
              <a:t> </a:t>
            </a:r>
            <a:r>
              <a:rPr lang="en-US" sz="3000" dirty="0" err="1"/>
              <a:t>không</a:t>
            </a:r>
            <a:r>
              <a:rPr lang="en-US" sz="3000" dirty="0"/>
              <a:t> </a:t>
            </a:r>
            <a:r>
              <a:rPr lang="en-US" sz="3000" dirty="0" err="1"/>
              <a:t>chỉ</a:t>
            </a:r>
            <a:r>
              <a:rPr lang="en-US" sz="3000" dirty="0"/>
              <a:t> </a:t>
            </a:r>
            <a:r>
              <a:rPr lang="en-US" sz="3000" dirty="0" err="1"/>
              <a:t>vào</a:t>
            </a:r>
            <a:r>
              <a:rPr lang="en-US" sz="3000" dirty="0"/>
              <a:t> </a:t>
            </a:r>
            <a:r>
              <a:rPr lang="en-US" sz="3000" dirty="0" err="1"/>
              <a:t>kết</a:t>
            </a:r>
            <a:r>
              <a:rPr lang="en-US" sz="3000" dirty="0"/>
              <a:t> </a:t>
            </a:r>
            <a:r>
              <a:rPr lang="en-US" sz="3000" dirty="0" err="1"/>
              <a:t>quả</a:t>
            </a:r>
            <a:r>
              <a:rPr lang="en-US" sz="3000" dirty="0"/>
              <a:t> logic </a:t>
            </a:r>
            <a:r>
              <a:rPr lang="en-US" sz="3000" dirty="0" err="1"/>
              <a:t>của</a:t>
            </a:r>
            <a:r>
              <a:rPr lang="en-US" sz="3000" dirty="0"/>
              <a:t> </a:t>
            </a:r>
            <a:r>
              <a:rPr lang="en-US" sz="3000" dirty="0" err="1"/>
              <a:t>sự</a:t>
            </a:r>
            <a:r>
              <a:rPr lang="en-US" sz="3000" dirty="0"/>
              <a:t> </a:t>
            </a:r>
            <a:r>
              <a:rPr lang="en-US" sz="3000" dirty="0" err="1"/>
              <a:t>tính</a:t>
            </a:r>
            <a:r>
              <a:rPr lang="en-US" sz="3000" dirty="0"/>
              <a:t> </a:t>
            </a:r>
            <a:r>
              <a:rPr lang="en-US" sz="3000" dirty="0" err="1"/>
              <a:t>toán</a:t>
            </a:r>
            <a:r>
              <a:rPr lang="en-US" sz="3000" dirty="0"/>
              <a:t> </a:t>
            </a:r>
            <a:r>
              <a:rPr lang="en-US" sz="3000" dirty="0" err="1"/>
              <a:t>mà</a:t>
            </a:r>
            <a:r>
              <a:rPr lang="en-US" sz="3000" dirty="0"/>
              <a:t> con </a:t>
            </a:r>
            <a:r>
              <a:rPr lang="en-US" sz="3000" dirty="0" err="1"/>
              <a:t>phụ</a:t>
            </a:r>
            <a:r>
              <a:rPr lang="en-US" sz="3000" dirty="0"/>
              <a:t> </a:t>
            </a:r>
            <a:r>
              <a:rPr lang="en-US" sz="3000" dirty="0" err="1"/>
              <a:t>thuộc</a:t>
            </a:r>
            <a:r>
              <a:rPr lang="en-US" sz="3000" dirty="0"/>
              <a:t> </a:t>
            </a:r>
            <a:r>
              <a:rPr lang="en-US" sz="3000" dirty="0" err="1"/>
              <a:t>vào</a:t>
            </a:r>
            <a:r>
              <a:rPr lang="en-US" sz="3000" dirty="0"/>
              <a:t> </a:t>
            </a:r>
            <a:r>
              <a:rPr lang="en-US" sz="3000" dirty="0" err="1"/>
              <a:t>thời</a:t>
            </a:r>
            <a:r>
              <a:rPr lang="en-US" sz="3000" dirty="0"/>
              <a:t> </a:t>
            </a:r>
            <a:r>
              <a:rPr lang="en-US" sz="3000" dirty="0" err="1"/>
              <a:t>gian</a:t>
            </a:r>
            <a:r>
              <a:rPr lang="en-US" sz="3000" dirty="0"/>
              <a:t> </a:t>
            </a:r>
            <a:r>
              <a:rPr lang="en-US" sz="3000" dirty="0" err="1"/>
              <a:t>diễn</a:t>
            </a:r>
            <a:r>
              <a:rPr lang="en-US" sz="3000" dirty="0"/>
              <a:t> </a:t>
            </a:r>
            <a:r>
              <a:rPr lang="en-US" sz="3000" dirty="0" err="1"/>
              <a:t>ra</a:t>
            </a:r>
            <a:r>
              <a:rPr lang="en-US" sz="3000" dirty="0"/>
              <a:t> </a:t>
            </a:r>
            <a:r>
              <a:rPr lang="en-US" sz="3000" dirty="0" err="1"/>
              <a:t>tiến</a:t>
            </a:r>
            <a:r>
              <a:rPr lang="en-US" sz="3000" dirty="0"/>
              <a:t> </a:t>
            </a:r>
            <a:r>
              <a:rPr lang="en-US" sz="3000" dirty="0" err="1"/>
              <a:t>trình</a:t>
            </a:r>
            <a:r>
              <a:rPr lang="en-US" sz="3000" dirty="0"/>
              <a:t> </a:t>
            </a:r>
            <a:r>
              <a:rPr lang="en-US" sz="3000" dirty="0" err="1"/>
              <a:t>tính</a:t>
            </a:r>
            <a:r>
              <a:rPr lang="en-US" sz="3000" dirty="0"/>
              <a:t> </a:t>
            </a:r>
            <a:r>
              <a:rPr lang="en-US" sz="3000" dirty="0" err="1"/>
              <a:t>toán</a:t>
            </a:r>
            <a:r>
              <a:rPr lang="en-US" sz="3000" dirty="0"/>
              <a:t> </a:t>
            </a:r>
            <a:r>
              <a:rPr lang="en-US" sz="3000" dirty="0" err="1"/>
              <a:t>đó</a:t>
            </a:r>
            <a:endParaRPr lang="en-US" sz="3000" dirty="0"/>
          </a:p>
          <a:p>
            <a:pPr algn="just">
              <a:lnSpc>
                <a:spcPct val="90000"/>
              </a:lnSpc>
            </a:pPr>
            <a:r>
              <a:rPr lang="en-US" sz="3000" dirty="0" err="1"/>
              <a:t>Hiện</a:t>
            </a:r>
            <a:r>
              <a:rPr lang="en-US" sz="3000" dirty="0"/>
              <a:t> </a:t>
            </a:r>
            <a:r>
              <a:rPr lang="en-US" sz="3000" dirty="0" err="1"/>
              <a:t>thực</a:t>
            </a:r>
            <a:r>
              <a:rPr lang="en-US" sz="3000" dirty="0"/>
              <a:t>:  </a:t>
            </a:r>
            <a:r>
              <a:rPr lang="en-US" sz="3000" dirty="0" err="1"/>
              <a:t>là</a:t>
            </a:r>
            <a:r>
              <a:rPr lang="en-US" sz="3000" dirty="0"/>
              <a:t> </a:t>
            </a:r>
            <a:r>
              <a:rPr lang="en-US" sz="3000" dirty="0" err="1"/>
              <a:t>phản</a:t>
            </a:r>
            <a:r>
              <a:rPr lang="en-US" sz="3000" dirty="0"/>
              <a:t> </a:t>
            </a:r>
            <a:r>
              <a:rPr lang="en-US" sz="3000" dirty="0" err="1"/>
              <a:t>ứng</a:t>
            </a:r>
            <a:r>
              <a:rPr lang="en-US" sz="3000" dirty="0"/>
              <a:t> </a:t>
            </a:r>
            <a:r>
              <a:rPr lang="en-US" sz="3000" dirty="0" err="1"/>
              <a:t>của</a:t>
            </a:r>
            <a:r>
              <a:rPr lang="en-US" sz="3000" dirty="0"/>
              <a:t> </a:t>
            </a:r>
            <a:r>
              <a:rPr lang="en-US" sz="3000" dirty="0" err="1"/>
              <a:t>hệ</a:t>
            </a:r>
            <a:r>
              <a:rPr lang="en-US" sz="3000" dirty="0"/>
              <a:t> </a:t>
            </a:r>
            <a:r>
              <a:rPr lang="en-US" sz="3000" dirty="0" err="1"/>
              <a:t>thống</a:t>
            </a:r>
            <a:r>
              <a:rPr lang="en-US" sz="3000" dirty="0"/>
              <a:t> </a:t>
            </a:r>
            <a:r>
              <a:rPr lang="en-US" sz="3000" dirty="0" err="1"/>
              <a:t>với</a:t>
            </a:r>
            <a:r>
              <a:rPr lang="en-US" sz="3000" dirty="0"/>
              <a:t> </a:t>
            </a:r>
            <a:r>
              <a:rPr lang="en-US" sz="3000" dirty="0" err="1"/>
              <a:t>các</a:t>
            </a:r>
            <a:r>
              <a:rPr lang="en-US" sz="3000" dirty="0"/>
              <a:t> </a:t>
            </a:r>
            <a:r>
              <a:rPr lang="en-US" sz="3000" dirty="0" err="1"/>
              <a:t>sự</a:t>
            </a:r>
            <a:r>
              <a:rPr lang="en-US" sz="3000" dirty="0"/>
              <a:t> </a:t>
            </a:r>
            <a:r>
              <a:rPr lang="en-US" sz="3000" dirty="0" err="1"/>
              <a:t>kiện</a:t>
            </a:r>
            <a:r>
              <a:rPr lang="en-US" sz="3000" dirty="0"/>
              <a:t> </a:t>
            </a:r>
            <a:r>
              <a:rPr lang="en-US" sz="3000" dirty="0" err="1"/>
              <a:t>bên</a:t>
            </a:r>
            <a:r>
              <a:rPr lang="en-US" sz="3000" dirty="0"/>
              <a:t> </a:t>
            </a:r>
            <a:r>
              <a:rPr lang="en-US" sz="3000" dirty="0" err="1"/>
              <a:t>ngoài</a:t>
            </a:r>
            <a:r>
              <a:rPr lang="en-US" sz="3000" dirty="0"/>
              <a:t> </a:t>
            </a:r>
            <a:r>
              <a:rPr lang="en-US" sz="3000" dirty="0" err="1"/>
              <a:t>mà</a:t>
            </a:r>
            <a:r>
              <a:rPr lang="en-US" sz="3000" dirty="0"/>
              <a:t> </a:t>
            </a:r>
            <a:r>
              <a:rPr lang="en-US" sz="3000" dirty="0" err="1"/>
              <a:t>phải</a:t>
            </a:r>
            <a:r>
              <a:rPr lang="en-US" sz="3000" dirty="0"/>
              <a:t> </a:t>
            </a:r>
            <a:r>
              <a:rPr lang="en-US" sz="3000" dirty="0" err="1"/>
              <a:t>xảy</a:t>
            </a:r>
            <a:r>
              <a:rPr lang="en-US" sz="3000" dirty="0"/>
              <a:t> </a:t>
            </a:r>
            <a:r>
              <a:rPr lang="en-US" sz="3000" dirty="0" err="1"/>
              <a:t>ra</a:t>
            </a:r>
            <a:r>
              <a:rPr lang="en-US" sz="3000" dirty="0"/>
              <a:t> </a:t>
            </a:r>
            <a:r>
              <a:rPr lang="en-US" sz="3000" dirty="0" err="1"/>
              <a:t>trong</a:t>
            </a:r>
            <a:r>
              <a:rPr lang="en-US" sz="3000" dirty="0"/>
              <a:t> </a:t>
            </a:r>
            <a:r>
              <a:rPr lang="en-US" sz="3000" dirty="0" err="1"/>
              <a:t>suôt</a:t>
            </a:r>
            <a:r>
              <a:rPr lang="en-US" sz="3000" dirty="0"/>
              <a:t> </a:t>
            </a:r>
            <a:r>
              <a:rPr lang="en-US" sz="3000" dirty="0" err="1"/>
              <a:t>quá</a:t>
            </a:r>
            <a:r>
              <a:rPr lang="en-US" sz="3000" dirty="0"/>
              <a:t> </a:t>
            </a:r>
            <a:r>
              <a:rPr lang="en-US" sz="3000" dirty="0" err="1"/>
              <a:t>trình</a:t>
            </a:r>
            <a:r>
              <a:rPr lang="en-US" sz="3000" dirty="0"/>
              <a:t> </a:t>
            </a:r>
            <a:r>
              <a:rPr lang="en-US" sz="3000" dirty="0" err="1"/>
              <a:t>phát</a:t>
            </a:r>
            <a:r>
              <a:rPr lang="en-US" sz="3000" dirty="0"/>
              <a:t> </a:t>
            </a:r>
            <a:r>
              <a:rPr lang="en-US" sz="3000" dirty="0" err="1"/>
              <a:t>triển</a:t>
            </a:r>
            <a:r>
              <a:rPr lang="en-US" sz="3000" dirty="0"/>
              <a:t> </a:t>
            </a:r>
            <a:r>
              <a:rPr lang="en-US" sz="3000" dirty="0" err="1"/>
              <a:t>và</a:t>
            </a:r>
            <a:r>
              <a:rPr lang="en-US" sz="3000" dirty="0"/>
              <a:t> </a:t>
            </a:r>
            <a:r>
              <a:rPr lang="en-US" sz="3000" dirty="0" err="1"/>
              <a:t>hoạt</a:t>
            </a:r>
            <a:r>
              <a:rPr lang="en-US" sz="3000" dirty="0"/>
              <a:t> </a:t>
            </a:r>
            <a:r>
              <a:rPr lang="en-US" sz="3000" dirty="0" err="1"/>
              <a:t>động</a:t>
            </a:r>
            <a:r>
              <a:rPr lang="en-US" sz="3000" dirty="0"/>
              <a:t> </a:t>
            </a:r>
            <a:r>
              <a:rPr lang="en-US" sz="3000" dirty="0" err="1"/>
              <a:t>của</a:t>
            </a:r>
            <a:r>
              <a:rPr lang="en-US" sz="3000" dirty="0"/>
              <a:t> </a:t>
            </a:r>
            <a:r>
              <a:rPr lang="en-US" sz="3000" dirty="0" err="1"/>
              <a:t>hệ</a:t>
            </a:r>
            <a:r>
              <a:rPr lang="en-US" sz="3000" dirty="0"/>
              <a:t> </a:t>
            </a:r>
            <a:r>
              <a:rPr lang="en-US" sz="3000" dirty="0" err="1" smtClean="0"/>
              <a:t>thống</a:t>
            </a:r>
            <a:endParaRPr lang="en-US" sz="3000" dirty="0" smtClean="0"/>
          </a:p>
          <a:p>
            <a:pPr algn="just">
              <a:lnSpc>
                <a:spcPct val="90000"/>
              </a:lnSpc>
            </a:pPr>
            <a:r>
              <a:rPr lang="en-US" sz="3000" dirty="0" err="1" smtClean="0"/>
              <a:t>Hệ</a:t>
            </a:r>
            <a:r>
              <a:rPr lang="en-US" sz="3000" dirty="0" smtClean="0"/>
              <a:t> </a:t>
            </a:r>
            <a:r>
              <a:rPr lang="en-US" sz="3000" dirty="0" err="1" smtClean="0"/>
              <a:t>thống</a:t>
            </a:r>
            <a:r>
              <a:rPr lang="en-US" sz="3000" dirty="0" smtClean="0"/>
              <a:t> </a:t>
            </a:r>
            <a:r>
              <a:rPr lang="en-US" sz="3000" dirty="0" err="1" smtClean="0"/>
              <a:t>thời</a:t>
            </a:r>
            <a:r>
              <a:rPr lang="en-US" sz="3000" dirty="0" smtClean="0"/>
              <a:t> </a:t>
            </a:r>
            <a:r>
              <a:rPr lang="en-US" sz="3000" dirty="0" err="1" smtClean="0"/>
              <a:t>gian</a:t>
            </a:r>
            <a:r>
              <a:rPr lang="en-US" sz="3000" dirty="0" smtClean="0"/>
              <a:t> </a:t>
            </a:r>
            <a:r>
              <a:rPr lang="en-US" sz="3000" dirty="0" err="1" smtClean="0"/>
              <a:t>thực</a:t>
            </a:r>
            <a:r>
              <a:rPr lang="en-US" sz="3000" dirty="0" smtClean="0"/>
              <a:t>: </a:t>
            </a:r>
            <a:r>
              <a:rPr lang="en-US" sz="3000" dirty="0" err="1" smtClean="0"/>
              <a:t>phải</a:t>
            </a:r>
            <a:r>
              <a:rPr lang="en-US" sz="3000" dirty="0" smtClean="0"/>
              <a:t> </a:t>
            </a:r>
            <a:r>
              <a:rPr lang="en-US" sz="3000" dirty="0" err="1" smtClean="0"/>
              <a:t>đảm</a:t>
            </a:r>
            <a:r>
              <a:rPr lang="en-US" sz="3000" dirty="0" smtClean="0"/>
              <a:t> </a:t>
            </a:r>
            <a:r>
              <a:rPr lang="en-US" sz="3000" dirty="0" err="1" smtClean="0"/>
              <a:t>bảo</a:t>
            </a:r>
            <a:r>
              <a:rPr lang="en-US" sz="3000" dirty="0" smtClean="0"/>
              <a:t> </a:t>
            </a:r>
            <a:r>
              <a:rPr lang="en-US" sz="3000" dirty="0" err="1" smtClean="0"/>
              <a:t>công</a:t>
            </a:r>
            <a:r>
              <a:rPr lang="en-US" sz="3000" dirty="0" smtClean="0"/>
              <a:t> </a:t>
            </a:r>
            <a:r>
              <a:rPr lang="en-US" sz="3000" dirty="0" err="1" smtClean="0"/>
              <a:t>việc</a:t>
            </a:r>
            <a:r>
              <a:rPr lang="en-US" sz="3000" dirty="0" smtClean="0"/>
              <a:t> </a:t>
            </a:r>
            <a:r>
              <a:rPr lang="en-US" sz="3000" dirty="0" err="1" smtClean="0"/>
              <a:t>hoàn</a:t>
            </a:r>
            <a:r>
              <a:rPr lang="en-US" sz="3000" dirty="0" smtClean="0"/>
              <a:t> </a:t>
            </a:r>
            <a:r>
              <a:rPr lang="en-US" sz="3000" dirty="0" err="1" smtClean="0"/>
              <a:t>thành</a:t>
            </a:r>
            <a:r>
              <a:rPr lang="en-US" sz="3000" dirty="0" smtClean="0"/>
              <a:t> </a:t>
            </a:r>
            <a:r>
              <a:rPr lang="en-US" sz="3000" dirty="0" err="1" smtClean="0"/>
              <a:t>trước</a:t>
            </a:r>
            <a:r>
              <a:rPr lang="en-US" sz="3000" dirty="0" smtClean="0"/>
              <a:t> </a:t>
            </a:r>
            <a:r>
              <a:rPr lang="en-US" sz="3000" dirty="0" err="1" smtClean="0"/>
              <a:t>một</a:t>
            </a:r>
            <a:r>
              <a:rPr lang="en-US" sz="3000" dirty="0" smtClean="0"/>
              <a:t> </a:t>
            </a:r>
            <a:r>
              <a:rPr lang="en-US" sz="3000" dirty="0" err="1" smtClean="0"/>
              <a:t>mốc</a:t>
            </a:r>
            <a:r>
              <a:rPr lang="en-US" sz="3000" dirty="0" smtClean="0"/>
              <a:t> </a:t>
            </a:r>
            <a:r>
              <a:rPr lang="en-US" sz="3000" dirty="0" err="1" smtClean="0"/>
              <a:t>thời</a:t>
            </a:r>
            <a:r>
              <a:rPr lang="en-US" sz="3000" dirty="0" smtClean="0"/>
              <a:t> </a:t>
            </a:r>
            <a:r>
              <a:rPr lang="en-US" sz="3000" dirty="0" err="1" smtClean="0"/>
              <a:t>gian</a:t>
            </a:r>
            <a:r>
              <a:rPr lang="en-US" sz="3000" dirty="0" smtClean="0"/>
              <a:t> </a:t>
            </a:r>
            <a:r>
              <a:rPr lang="en-US" sz="3000" dirty="0" err="1" smtClean="0"/>
              <a:t>xác</a:t>
            </a:r>
            <a:r>
              <a:rPr lang="en-US" sz="3000" dirty="0" smtClean="0"/>
              <a:t> </a:t>
            </a:r>
            <a:r>
              <a:rPr lang="en-US" sz="3000" dirty="0" err="1" smtClean="0"/>
              <a:t>định</a:t>
            </a:r>
            <a:r>
              <a:rPr lang="en-US" sz="3000" dirty="0" smtClean="0"/>
              <a:t> (Deadline)</a:t>
            </a:r>
            <a:endParaRPr lang="en-US" sz="3000" dirty="0"/>
          </a:p>
          <a:p>
            <a:pPr lvl="1" algn="just">
              <a:lnSpc>
                <a:spcPct val="90000"/>
              </a:lnSpc>
            </a:pP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43</a:t>
            </a:fld>
            <a:endParaRPr lang="en-US"/>
          </a:p>
        </p:txBody>
      </p:sp>
    </p:spTree>
    <p:extLst>
      <p:ext uri="{BB962C8B-B14F-4D97-AF65-F5344CB8AC3E}">
        <p14:creationId xmlns:p14="http://schemas.microsoft.com/office/powerpoint/2010/main" val="38635660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nhúng thời gian thực</a:t>
            </a:r>
          </a:p>
        </p:txBody>
      </p:sp>
      <p:sp>
        <p:nvSpPr>
          <p:cNvPr id="3" name="Content Placeholder 2"/>
          <p:cNvSpPr>
            <a:spLocks noGrp="1"/>
          </p:cNvSpPr>
          <p:nvPr>
            <p:ph idx="1"/>
          </p:nvPr>
        </p:nvSpPr>
        <p:spPr/>
        <p:txBody>
          <a:bodyPr>
            <a:normAutofit lnSpcReduction="10000"/>
          </a:bodyPr>
          <a:lstStyle/>
          <a:p>
            <a:pPr algn="just">
              <a:spcBef>
                <a:spcPts val="1200"/>
              </a:spcBef>
              <a:spcAft>
                <a:spcPts val="1200"/>
              </a:spcAft>
            </a:pPr>
            <a:r>
              <a:rPr lang="en-US" dirty="0">
                <a:solidFill>
                  <a:srgbClr val="FF3300"/>
                </a:solidFill>
                <a:latin typeface="Arial (Body)"/>
              </a:rPr>
              <a:t>Hard real-time</a:t>
            </a:r>
            <a:r>
              <a:rPr lang="en-US" dirty="0">
                <a:solidFill>
                  <a:srgbClr val="000000"/>
                </a:solidFill>
                <a:latin typeface="Arial (Body)"/>
              </a:rPr>
              <a:t> — </a:t>
            </a:r>
            <a:r>
              <a:rPr lang="en-US" dirty="0" err="1">
                <a:solidFill>
                  <a:srgbClr val="000000"/>
                </a:solidFill>
                <a:latin typeface="Arial (Body)"/>
              </a:rPr>
              <a:t>hệ</a:t>
            </a:r>
            <a:r>
              <a:rPr lang="en-US" dirty="0">
                <a:solidFill>
                  <a:srgbClr val="000000"/>
                </a:solidFill>
                <a:latin typeface="Arial (Body)"/>
              </a:rPr>
              <a:t> </a:t>
            </a:r>
            <a:r>
              <a:rPr lang="en-US" dirty="0" err="1">
                <a:solidFill>
                  <a:srgbClr val="000000"/>
                </a:solidFill>
                <a:latin typeface="Arial (Body)"/>
              </a:rPr>
              <a:t>thống</a:t>
            </a:r>
            <a:r>
              <a:rPr lang="en-US" dirty="0">
                <a:solidFill>
                  <a:srgbClr val="000000"/>
                </a:solidFill>
                <a:latin typeface="Arial (Body)"/>
              </a:rPr>
              <a:t> </a:t>
            </a:r>
            <a:r>
              <a:rPr lang="en-US" dirty="0" err="1">
                <a:solidFill>
                  <a:srgbClr val="000000"/>
                </a:solidFill>
                <a:latin typeface="Arial (Body)"/>
              </a:rPr>
              <a:t>hoàn</a:t>
            </a:r>
            <a:r>
              <a:rPr lang="en-US" dirty="0">
                <a:solidFill>
                  <a:srgbClr val="000000"/>
                </a:solidFill>
                <a:latin typeface="Arial (Body)"/>
              </a:rPr>
              <a:t> </a:t>
            </a:r>
            <a:r>
              <a:rPr lang="en-US" dirty="0" err="1">
                <a:solidFill>
                  <a:srgbClr val="000000"/>
                </a:solidFill>
                <a:latin typeface="Arial (Body)"/>
              </a:rPr>
              <a:t>toàn</a:t>
            </a:r>
            <a:r>
              <a:rPr lang="en-US" dirty="0">
                <a:solidFill>
                  <a:srgbClr val="000000"/>
                </a:solidFill>
                <a:latin typeface="Arial (Body)"/>
              </a:rPr>
              <a:t> </a:t>
            </a:r>
            <a:r>
              <a:rPr lang="en-US" dirty="0" err="1">
                <a:solidFill>
                  <a:srgbClr val="000000"/>
                </a:solidFill>
                <a:latin typeface="Arial (Body)"/>
              </a:rPr>
              <a:t>cưỡng</a:t>
            </a:r>
            <a:r>
              <a:rPr lang="en-US" dirty="0">
                <a:solidFill>
                  <a:srgbClr val="000000"/>
                </a:solidFill>
                <a:latin typeface="Arial (Body)"/>
              </a:rPr>
              <a:t> </a:t>
            </a:r>
            <a:r>
              <a:rPr lang="en-US" dirty="0" err="1">
                <a:solidFill>
                  <a:srgbClr val="000000"/>
                </a:solidFill>
                <a:latin typeface="Arial (Body)"/>
              </a:rPr>
              <a:t>chế</a:t>
            </a:r>
            <a:r>
              <a:rPr lang="en-US" dirty="0">
                <a:solidFill>
                  <a:srgbClr val="000000"/>
                </a:solidFill>
                <a:latin typeface="Arial (Body)"/>
              </a:rPr>
              <a:t> </a:t>
            </a:r>
            <a:r>
              <a:rPr lang="en-US" dirty="0" err="1">
                <a:solidFill>
                  <a:srgbClr val="000000"/>
                </a:solidFill>
                <a:latin typeface="Arial (Body)"/>
              </a:rPr>
              <a:t>sự</a:t>
            </a:r>
            <a:r>
              <a:rPr lang="en-US" dirty="0">
                <a:solidFill>
                  <a:srgbClr val="000000"/>
                </a:solidFill>
                <a:latin typeface="Arial (Body)"/>
              </a:rPr>
              <a:t> </a:t>
            </a:r>
            <a:r>
              <a:rPr lang="en-US" dirty="0" err="1">
                <a:solidFill>
                  <a:srgbClr val="000000"/>
                </a:solidFill>
                <a:latin typeface="Arial (Body)"/>
              </a:rPr>
              <a:t>trả</a:t>
            </a:r>
            <a:r>
              <a:rPr lang="en-US" dirty="0">
                <a:solidFill>
                  <a:srgbClr val="000000"/>
                </a:solidFill>
                <a:latin typeface="Arial (Body)"/>
              </a:rPr>
              <a:t> </a:t>
            </a:r>
            <a:r>
              <a:rPr lang="en-US" dirty="0" err="1">
                <a:solidFill>
                  <a:srgbClr val="000000"/>
                </a:solidFill>
                <a:latin typeface="Arial (Body)"/>
              </a:rPr>
              <a:t>lời</a:t>
            </a:r>
            <a:r>
              <a:rPr lang="en-US" dirty="0">
                <a:solidFill>
                  <a:srgbClr val="000000"/>
                </a:solidFill>
                <a:latin typeface="Arial (Body)"/>
              </a:rPr>
              <a:t> </a:t>
            </a:r>
            <a:r>
              <a:rPr lang="en-US" dirty="0" err="1">
                <a:solidFill>
                  <a:srgbClr val="000000"/>
                </a:solidFill>
                <a:latin typeface="Arial (Body)"/>
              </a:rPr>
              <a:t>trong</a:t>
            </a:r>
            <a:r>
              <a:rPr lang="en-US" dirty="0">
                <a:solidFill>
                  <a:srgbClr val="000000"/>
                </a:solidFill>
                <a:latin typeface="Arial (Body)"/>
              </a:rPr>
              <a:t> </a:t>
            </a:r>
            <a:r>
              <a:rPr lang="en-US" dirty="0" err="1">
                <a:solidFill>
                  <a:srgbClr val="000000"/>
                </a:solidFill>
                <a:latin typeface="Arial (Body)"/>
              </a:rPr>
              <a:t>khoảng</a:t>
            </a:r>
            <a:r>
              <a:rPr lang="en-US" dirty="0">
                <a:solidFill>
                  <a:srgbClr val="000000"/>
                </a:solidFill>
                <a:latin typeface="Arial (Body)"/>
              </a:rPr>
              <a:t> </a:t>
            </a:r>
            <a:r>
              <a:rPr lang="en-US" dirty="0" err="1">
                <a:solidFill>
                  <a:srgbClr val="000000"/>
                </a:solidFill>
                <a:latin typeface="Arial (Body)"/>
              </a:rPr>
              <a:t>thời</a:t>
            </a:r>
            <a:r>
              <a:rPr lang="en-US" dirty="0">
                <a:solidFill>
                  <a:srgbClr val="000000"/>
                </a:solidFill>
                <a:latin typeface="Arial (Body)"/>
              </a:rPr>
              <a:t> </a:t>
            </a:r>
            <a:r>
              <a:rPr lang="en-US" dirty="0" err="1">
                <a:solidFill>
                  <a:srgbClr val="000000"/>
                </a:solidFill>
                <a:latin typeface="Arial (Body)"/>
              </a:rPr>
              <a:t>gian</a:t>
            </a:r>
            <a:r>
              <a:rPr lang="en-US" dirty="0">
                <a:solidFill>
                  <a:srgbClr val="000000"/>
                </a:solidFill>
                <a:latin typeface="Arial (Body)"/>
              </a:rPr>
              <a:t> deadline </a:t>
            </a:r>
            <a:r>
              <a:rPr lang="en-US" dirty="0" err="1">
                <a:solidFill>
                  <a:srgbClr val="000000"/>
                </a:solidFill>
                <a:latin typeface="Arial (Body)"/>
              </a:rPr>
              <a:t>cho</a:t>
            </a:r>
            <a:r>
              <a:rPr lang="en-US" dirty="0">
                <a:solidFill>
                  <a:srgbClr val="000000"/>
                </a:solidFill>
                <a:latin typeface="Arial (Body)"/>
              </a:rPr>
              <a:t> </a:t>
            </a:r>
            <a:r>
              <a:rPr lang="en-US" dirty="0" err="1">
                <a:solidFill>
                  <a:srgbClr val="000000"/>
                </a:solidFill>
                <a:latin typeface="Arial (Body)"/>
              </a:rPr>
              <a:t>phép</a:t>
            </a:r>
            <a:r>
              <a:rPr lang="en-US" dirty="0">
                <a:solidFill>
                  <a:srgbClr val="000000"/>
                </a:solidFill>
                <a:latin typeface="Arial (Body)"/>
              </a:rPr>
              <a:t>. </a:t>
            </a:r>
            <a:r>
              <a:rPr lang="en-US" dirty="0" err="1">
                <a:solidFill>
                  <a:srgbClr val="000000"/>
                </a:solidFill>
                <a:latin typeface="Arial (Body)"/>
              </a:rPr>
              <a:t>Ví</a:t>
            </a:r>
            <a:r>
              <a:rPr lang="en-US" dirty="0">
                <a:solidFill>
                  <a:srgbClr val="000000"/>
                </a:solidFill>
                <a:latin typeface="Arial (Body)"/>
              </a:rPr>
              <a:t> </a:t>
            </a:r>
            <a:r>
              <a:rPr lang="en-US" dirty="0" err="1">
                <a:solidFill>
                  <a:srgbClr val="000000"/>
                </a:solidFill>
                <a:latin typeface="Arial (Body)"/>
              </a:rPr>
              <a:t>dụ</a:t>
            </a:r>
            <a:r>
              <a:rPr lang="en-US" dirty="0">
                <a:solidFill>
                  <a:srgbClr val="000000"/>
                </a:solidFill>
                <a:latin typeface="Arial (Body)"/>
              </a:rPr>
              <a:t> </a:t>
            </a:r>
            <a:r>
              <a:rPr lang="en-US" dirty="0" err="1">
                <a:solidFill>
                  <a:srgbClr val="000000"/>
                </a:solidFill>
                <a:latin typeface="Arial (Body)"/>
              </a:rPr>
              <a:t>như</a:t>
            </a:r>
            <a:r>
              <a:rPr lang="en-US" dirty="0">
                <a:solidFill>
                  <a:srgbClr val="000000"/>
                </a:solidFill>
                <a:latin typeface="Arial (Body)"/>
              </a:rPr>
              <a:t> </a:t>
            </a:r>
            <a:r>
              <a:rPr lang="en-US" dirty="0" err="1">
                <a:solidFill>
                  <a:srgbClr val="000000"/>
                </a:solidFill>
                <a:latin typeface="Arial (Body)"/>
              </a:rPr>
              <a:t>hệ</a:t>
            </a:r>
            <a:r>
              <a:rPr lang="en-US" dirty="0">
                <a:solidFill>
                  <a:srgbClr val="000000"/>
                </a:solidFill>
                <a:latin typeface="Arial (Body)"/>
              </a:rPr>
              <a:t> </a:t>
            </a:r>
            <a:r>
              <a:rPr lang="en-US" dirty="0" err="1">
                <a:solidFill>
                  <a:srgbClr val="000000"/>
                </a:solidFill>
                <a:latin typeface="Arial (Body)"/>
              </a:rPr>
              <a:t>thống</a:t>
            </a:r>
            <a:r>
              <a:rPr lang="en-US" dirty="0">
                <a:solidFill>
                  <a:srgbClr val="000000"/>
                </a:solidFill>
                <a:latin typeface="Arial (Body)"/>
              </a:rPr>
              <a:t> </a:t>
            </a:r>
            <a:r>
              <a:rPr lang="en-US" dirty="0" err="1">
                <a:solidFill>
                  <a:srgbClr val="000000"/>
                </a:solidFill>
                <a:latin typeface="Arial (Body)"/>
              </a:rPr>
              <a:t>điều</a:t>
            </a:r>
            <a:r>
              <a:rPr lang="en-US" dirty="0">
                <a:solidFill>
                  <a:srgbClr val="000000"/>
                </a:solidFill>
                <a:latin typeface="Arial (Body)"/>
              </a:rPr>
              <a:t> </a:t>
            </a:r>
            <a:r>
              <a:rPr lang="en-US" dirty="0" err="1">
                <a:solidFill>
                  <a:srgbClr val="000000"/>
                </a:solidFill>
                <a:latin typeface="Arial (Body)"/>
              </a:rPr>
              <a:t>khiển</a:t>
            </a:r>
            <a:r>
              <a:rPr lang="en-US" dirty="0">
                <a:solidFill>
                  <a:srgbClr val="000000"/>
                </a:solidFill>
                <a:latin typeface="Arial (Body)"/>
              </a:rPr>
              <a:t> bay.</a:t>
            </a:r>
          </a:p>
          <a:p>
            <a:pPr algn="just">
              <a:spcBef>
                <a:spcPts val="1200"/>
              </a:spcBef>
              <a:spcAft>
                <a:spcPts val="1200"/>
              </a:spcAft>
            </a:pPr>
            <a:r>
              <a:rPr lang="en-US" dirty="0">
                <a:solidFill>
                  <a:srgbClr val="FF3300"/>
                </a:solidFill>
                <a:latin typeface="Arial (Body)"/>
              </a:rPr>
              <a:t>Soft real-time</a:t>
            </a:r>
            <a:r>
              <a:rPr lang="en-US" dirty="0">
                <a:solidFill>
                  <a:srgbClr val="000000"/>
                </a:solidFill>
                <a:latin typeface="Arial (Body)"/>
              </a:rPr>
              <a:t> — deadline </a:t>
            </a:r>
            <a:r>
              <a:rPr lang="en-US" dirty="0" err="1">
                <a:solidFill>
                  <a:srgbClr val="000000"/>
                </a:solidFill>
                <a:latin typeface="Arial (Body)"/>
              </a:rPr>
              <a:t>là</a:t>
            </a:r>
            <a:r>
              <a:rPr lang="en-US" dirty="0">
                <a:solidFill>
                  <a:srgbClr val="000000"/>
                </a:solidFill>
                <a:latin typeface="Arial (Body)"/>
              </a:rPr>
              <a:t> </a:t>
            </a:r>
            <a:r>
              <a:rPr lang="en-US" dirty="0" err="1">
                <a:solidFill>
                  <a:srgbClr val="000000"/>
                </a:solidFill>
                <a:latin typeface="Arial (Body)"/>
              </a:rPr>
              <a:t>quan</a:t>
            </a:r>
            <a:r>
              <a:rPr lang="en-US" dirty="0">
                <a:solidFill>
                  <a:srgbClr val="000000"/>
                </a:solidFill>
                <a:latin typeface="Arial (Body)"/>
              </a:rPr>
              <a:t> </a:t>
            </a:r>
            <a:r>
              <a:rPr lang="en-US" dirty="0" err="1">
                <a:solidFill>
                  <a:srgbClr val="000000"/>
                </a:solidFill>
                <a:latin typeface="Arial (Body)"/>
              </a:rPr>
              <a:t>trọng</a:t>
            </a:r>
            <a:r>
              <a:rPr lang="en-US" dirty="0">
                <a:solidFill>
                  <a:srgbClr val="000000"/>
                </a:solidFill>
                <a:latin typeface="Arial (Body)"/>
              </a:rPr>
              <a:t> </a:t>
            </a:r>
            <a:r>
              <a:rPr lang="en-US" dirty="0" err="1">
                <a:solidFill>
                  <a:srgbClr val="000000"/>
                </a:solidFill>
                <a:latin typeface="Arial (Body)"/>
              </a:rPr>
              <a:t>đối</a:t>
            </a:r>
            <a:r>
              <a:rPr lang="en-US" dirty="0">
                <a:solidFill>
                  <a:srgbClr val="000000"/>
                </a:solidFill>
                <a:latin typeface="Arial (Body)"/>
              </a:rPr>
              <a:t> </a:t>
            </a:r>
            <a:r>
              <a:rPr lang="en-US" dirty="0" err="1">
                <a:solidFill>
                  <a:srgbClr val="000000"/>
                </a:solidFill>
                <a:latin typeface="Arial (Body)"/>
              </a:rPr>
              <a:t>với</a:t>
            </a:r>
            <a:r>
              <a:rPr lang="en-US" dirty="0">
                <a:solidFill>
                  <a:srgbClr val="000000"/>
                </a:solidFill>
                <a:latin typeface="Arial (Body)"/>
              </a:rPr>
              <a:t> </a:t>
            </a:r>
            <a:r>
              <a:rPr lang="en-US" dirty="0" err="1">
                <a:solidFill>
                  <a:srgbClr val="000000"/>
                </a:solidFill>
                <a:latin typeface="Arial (Body)"/>
              </a:rPr>
              <a:t>hệ</a:t>
            </a:r>
            <a:r>
              <a:rPr lang="en-US" dirty="0">
                <a:solidFill>
                  <a:srgbClr val="000000"/>
                </a:solidFill>
                <a:latin typeface="Arial (Body)"/>
              </a:rPr>
              <a:t> </a:t>
            </a:r>
            <a:r>
              <a:rPr lang="en-US" dirty="0" err="1">
                <a:solidFill>
                  <a:srgbClr val="000000"/>
                </a:solidFill>
                <a:latin typeface="Arial (Body)"/>
              </a:rPr>
              <a:t>thống</a:t>
            </a:r>
            <a:r>
              <a:rPr lang="en-US" dirty="0">
                <a:solidFill>
                  <a:srgbClr val="000000"/>
                </a:solidFill>
                <a:latin typeface="Arial (Body)"/>
              </a:rPr>
              <a:t>, </a:t>
            </a:r>
            <a:r>
              <a:rPr lang="en-US" dirty="0" err="1">
                <a:solidFill>
                  <a:srgbClr val="000000"/>
                </a:solidFill>
                <a:latin typeface="Arial (Body)"/>
              </a:rPr>
              <a:t>nhưng</a:t>
            </a:r>
            <a:r>
              <a:rPr lang="en-US" dirty="0">
                <a:solidFill>
                  <a:srgbClr val="000000"/>
                </a:solidFill>
                <a:latin typeface="Arial (Body)"/>
              </a:rPr>
              <a:t> </a:t>
            </a:r>
            <a:r>
              <a:rPr lang="en-US" dirty="0" err="1">
                <a:solidFill>
                  <a:srgbClr val="000000"/>
                </a:solidFill>
                <a:latin typeface="Arial (Body)"/>
              </a:rPr>
              <a:t>cũng</a:t>
            </a:r>
            <a:r>
              <a:rPr lang="en-US" dirty="0">
                <a:solidFill>
                  <a:srgbClr val="000000"/>
                </a:solidFill>
                <a:latin typeface="Arial (Body)"/>
              </a:rPr>
              <a:t> </a:t>
            </a:r>
            <a:r>
              <a:rPr lang="en-US" dirty="0" err="1">
                <a:solidFill>
                  <a:srgbClr val="000000"/>
                </a:solidFill>
                <a:latin typeface="Arial (Body)"/>
              </a:rPr>
              <a:t>tồn</a:t>
            </a:r>
            <a:r>
              <a:rPr lang="en-US" dirty="0">
                <a:solidFill>
                  <a:srgbClr val="000000"/>
                </a:solidFill>
                <a:latin typeface="Arial (Body)"/>
              </a:rPr>
              <a:t> </a:t>
            </a:r>
            <a:r>
              <a:rPr lang="en-US" dirty="0" err="1">
                <a:solidFill>
                  <a:srgbClr val="000000"/>
                </a:solidFill>
                <a:latin typeface="Arial (Body)"/>
              </a:rPr>
              <a:t>tại</a:t>
            </a:r>
            <a:r>
              <a:rPr lang="en-US" dirty="0">
                <a:solidFill>
                  <a:srgbClr val="000000"/>
                </a:solidFill>
                <a:latin typeface="Arial (Body)"/>
              </a:rPr>
              <a:t> </a:t>
            </a:r>
            <a:r>
              <a:rPr lang="en-US" dirty="0" err="1">
                <a:solidFill>
                  <a:srgbClr val="000000"/>
                </a:solidFill>
                <a:latin typeface="Arial (Body)"/>
              </a:rPr>
              <a:t>chức</a:t>
            </a:r>
            <a:r>
              <a:rPr lang="en-US" dirty="0">
                <a:solidFill>
                  <a:srgbClr val="000000"/>
                </a:solidFill>
                <a:latin typeface="Arial (Body)"/>
              </a:rPr>
              <a:t> </a:t>
            </a:r>
            <a:r>
              <a:rPr lang="en-US" dirty="0" err="1">
                <a:solidFill>
                  <a:srgbClr val="000000"/>
                </a:solidFill>
                <a:latin typeface="Arial (Body)"/>
              </a:rPr>
              <a:t>năng</a:t>
            </a:r>
            <a:r>
              <a:rPr lang="en-US" dirty="0">
                <a:solidFill>
                  <a:srgbClr val="000000"/>
                </a:solidFill>
                <a:latin typeface="Arial (Body)"/>
              </a:rPr>
              <a:t> </a:t>
            </a:r>
            <a:r>
              <a:rPr lang="en-US" dirty="0" err="1">
                <a:solidFill>
                  <a:srgbClr val="000000"/>
                </a:solidFill>
                <a:latin typeface="Arial (Body)"/>
              </a:rPr>
              <a:t>để</a:t>
            </a:r>
            <a:r>
              <a:rPr lang="en-US" dirty="0">
                <a:solidFill>
                  <a:srgbClr val="000000"/>
                </a:solidFill>
                <a:latin typeface="Arial (Body)"/>
              </a:rPr>
              <a:t> </a:t>
            </a:r>
            <a:r>
              <a:rPr lang="en-US" dirty="0" err="1">
                <a:solidFill>
                  <a:srgbClr val="000000"/>
                </a:solidFill>
                <a:latin typeface="Arial (Body)"/>
              </a:rPr>
              <a:t>sửa</a:t>
            </a:r>
            <a:r>
              <a:rPr lang="en-US" dirty="0">
                <a:solidFill>
                  <a:srgbClr val="000000"/>
                </a:solidFill>
                <a:latin typeface="Arial (Body)"/>
              </a:rPr>
              <a:t> </a:t>
            </a:r>
            <a:r>
              <a:rPr lang="en-US" dirty="0" err="1">
                <a:solidFill>
                  <a:srgbClr val="000000"/>
                </a:solidFill>
                <a:latin typeface="Arial (Body)"/>
              </a:rPr>
              <a:t>lỗi</a:t>
            </a:r>
            <a:r>
              <a:rPr lang="en-US" dirty="0">
                <a:solidFill>
                  <a:srgbClr val="000000"/>
                </a:solidFill>
                <a:latin typeface="Arial (Body)"/>
              </a:rPr>
              <a:t> </a:t>
            </a:r>
            <a:r>
              <a:rPr lang="en-US" dirty="0" err="1">
                <a:solidFill>
                  <a:srgbClr val="000000"/>
                </a:solidFill>
                <a:latin typeface="Arial (Body)"/>
              </a:rPr>
              <a:t>hệ</a:t>
            </a:r>
            <a:r>
              <a:rPr lang="en-US" dirty="0">
                <a:solidFill>
                  <a:srgbClr val="000000"/>
                </a:solidFill>
                <a:latin typeface="Arial (Body)"/>
              </a:rPr>
              <a:t> </a:t>
            </a:r>
            <a:r>
              <a:rPr lang="en-US" dirty="0" err="1">
                <a:solidFill>
                  <a:srgbClr val="000000"/>
                </a:solidFill>
                <a:latin typeface="Arial (Body)"/>
              </a:rPr>
              <a:t>thống</a:t>
            </a:r>
            <a:r>
              <a:rPr lang="en-US" dirty="0">
                <a:solidFill>
                  <a:srgbClr val="000000"/>
                </a:solidFill>
                <a:latin typeface="Arial (Body)"/>
              </a:rPr>
              <a:t> </a:t>
            </a:r>
            <a:r>
              <a:rPr lang="en-US" dirty="0" err="1">
                <a:solidFill>
                  <a:srgbClr val="000000"/>
                </a:solidFill>
                <a:latin typeface="Arial (Body)"/>
              </a:rPr>
              <a:t>khi</a:t>
            </a:r>
            <a:r>
              <a:rPr lang="en-US" dirty="0">
                <a:solidFill>
                  <a:srgbClr val="000000"/>
                </a:solidFill>
                <a:latin typeface="Arial (Body)"/>
              </a:rPr>
              <a:t> deadline </a:t>
            </a:r>
            <a:r>
              <a:rPr lang="en-US" dirty="0" err="1">
                <a:solidFill>
                  <a:srgbClr val="000000"/>
                </a:solidFill>
                <a:latin typeface="Arial (Body)"/>
              </a:rPr>
              <a:t>không</a:t>
            </a:r>
            <a:r>
              <a:rPr lang="en-US" dirty="0">
                <a:solidFill>
                  <a:srgbClr val="000000"/>
                </a:solidFill>
                <a:latin typeface="Arial (Body)"/>
              </a:rPr>
              <a:t> </a:t>
            </a:r>
            <a:r>
              <a:rPr lang="en-US" dirty="0" err="1">
                <a:solidFill>
                  <a:srgbClr val="000000"/>
                </a:solidFill>
                <a:latin typeface="Arial (Body)"/>
              </a:rPr>
              <a:t>được</a:t>
            </a:r>
            <a:r>
              <a:rPr lang="en-US" dirty="0">
                <a:solidFill>
                  <a:srgbClr val="000000"/>
                </a:solidFill>
                <a:latin typeface="Arial (Body)"/>
              </a:rPr>
              <a:t> </a:t>
            </a:r>
            <a:r>
              <a:rPr lang="en-US" dirty="0" err="1">
                <a:solidFill>
                  <a:srgbClr val="000000"/>
                </a:solidFill>
                <a:latin typeface="Arial (Body)"/>
              </a:rPr>
              <a:t>đáp</a:t>
            </a:r>
            <a:r>
              <a:rPr lang="en-US" dirty="0">
                <a:solidFill>
                  <a:srgbClr val="000000"/>
                </a:solidFill>
                <a:latin typeface="Arial (Body)"/>
              </a:rPr>
              <a:t> </a:t>
            </a:r>
            <a:r>
              <a:rPr lang="en-US" dirty="0" err="1">
                <a:solidFill>
                  <a:srgbClr val="000000"/>
                </a:solidFill>
                <a:latin typeface="Arial (Body)"/>
              </a:rPr>
              <a:t>ứng</a:t>
            </a:r>
            <a:r>
              <a:rPr lang="en-US" dirty="0">
                <a:solidFill>
                  <a:srgbClr val="000000"/>
                </a:solidFill>
                <a:latin typeface="Arial (Body)"/>
              </a:rPr>
              <a:t> </a:t>
            </a:r>
            <a:r>
              <a:rPr lang="en-US" dirty="0" err="1">
                <a:solidFill>
                  <a:srgbClr val="000000"/>
                </a:solidFill>
                <a:latin typeface="Arial (Body)"/>
              </a:rPr>
              <a:t>kịp</a:t>
            </a:r>
            <a:r>
              <a:rPr lang="en-US" dirty="0">
                <a:solidFill>
                  <a:srgbClr val="000000"/>
                </a:solidFill>
                <a:latin typeface="Arial (Body)"/>
              </a:rPr>
              <a:t> </a:t>
            </a:r>
            <a:r>
              <a:rPr lang="en-US" dirty="0" err="1">
                <a:solidFill>
                  <a:srgbClr val="000000"/>
                </a:solidFill>
                <a:latin typeface="Arial (Body)"/>
              </a:rPr>
              <a:t>thời</a:t>
            </a:r>
            <a:r>
              <a:rPr lang="en-US" dirty="0">
                <a:solidFill>
                  <a:srgbClr val="000000"/>
                </a:solidFill>
                <a:latin typeface="Arial (Body)"/>
              </a:rPr>
              <a:t>. </a:t>
            </a:r>
            <a:r>
              <a:rPr lang="en-US" dirty="0" err="1">
                <a:solidFill>
                  <a:srgbClr val="000000"/>
                </a:solidFill>
                <a:latin typeface="Arial (Body)"/>
              </a:rPr>
              <a:t>Ví</a:t>
            </a:r>
            <a:r>
              <a:rPr lang="en-US" dirty="0">
                <a:solidFill>
                  <a:srgbClr val="000000"/>
                </a:solidFill>
                <a:latin typeface="Arial (Body)"/>
              </a:rPr>
              <a:t> </a:t>
            </a:r>
            <a:r>
              <a:rPr lang="en-US" dirty="0" err="1">
                <a:solidFill>
                  <a:srgbClr val="000000"/>
                </a:solidFill>
                <a:latin typeface="Arial (Body)"/>
              </a:rPr>
              <a:t>dụ</a:t>
            </a:r>
            <a:r>
              <a:rPr lang="en-US" dirty="0">
                <a:solidFill>
                  <a:srgbClr val="000000"/>
                </a:solidFill>
                <a:latin typeface="Arial (Body)"/>
              </a:rPr>
              <a:t> </a:t>
            </a:r>
            <a:r>
              <a:rPr lang="en-US" dirty="0" err="1">
                <a:solidFill>
                  <a:srgbClr val="000000"/>
                </a:solidFill>
                <a:latin typeface="Arial (Body)"/>
              </a:rPr>
              <a:t>như</a:t>
            </a:r>
            <a:r>
              <a:rPr lang="en-US" dirty="0">
                <a:solidFill>
                  <a:srgbClr val="000000"/>
                </a:solidFill>
                <a:latin typeface="Arial (Body)"/>
              </a:rPr>
              <a:t> </a:t>
            </a:r>
            <a:r>
              <a:rPr lang="en-US" dirty="0" err="1">
                <a:solidFill>
                  <a:srgbClr val="000000"/>
                </a:solidFill>
                <a:latin typeface="Arial (Body)"/>
              </a:rPr>
              <a:t>hệ</a:t>
            </a:r>
            <a:r>
              <a:rPr lang="en-US" dirty="0">
                <a:solidFill>
                  <a:srgbClr val="000000"/>
                </a:solidFill>
                <a:latin typeface="Arial (Body)"/>
              </a:rPr>
              <a:t> </a:t>
            </a:r>
            <a:r>
              <a:rPr lang="en-US" dirty="0" err="1">
                <a:solidFill>
                  <a:srgbClr val="000000"/>
                </a:solidFill>
                <a:latin typeface="Arial (Body)"/>
              </a:rPr>
              <a:t>thống</a:t>
            </a:r>
            <a:r>
              <a:rPr lang="en-US" dirty="0">
                <a:solidFill>
                  <a:srgbClr val="000000"/>
                </a:solidFill>
                <a:latin typeface="Arial (Body)"/>
              </a:rPr>
              <a:t> </a:t>
            </a:r>
            <a:r>
              <a:rPr lang="en-US" dirty="0" err="1">
                <a:solidFill>
                  <a:srgbClr val="000000"/>
                </a:solidFill>
                <a:latin typeface="Arial (Body)"/>
              </a:rPr>
              <a:t>nhận</a:t>
            </a:r>
            <a:r>
              <a:rPr lang="en-US" dirty="0">
                <a:solidFill>
                  <a:srgbClr val="000000"/>
                </a:solidFill>
                <a:latin typeface="Arial (Body)"/>
              </a:rPr>
              <a:t> </a:t>
            </a:r>
            <a:r>
              <a:rPr lang="en-US" dirty="0" err="1">
                <a:solidFill>
                  <a:srgbClr val="000000"/>
                </a:solidFill>
                <a:latin typeface="Arial (Body)"/>
              </a:rPr>
              <a:t>dữ</a:t>
            </a:r>
            <a:r>
              <a:rPr lang="en-US" dirty="0">
                <a:solidFill>
                  <a:srgbClr val="000000"/>
                </a:solidFill>
                <a:latin typeface="Arial (Body)"/>
              </a:rPr>
              <a:t> </a:t>
            </a:r>
            <a:r>
              <a:rPr lang="en-US" dirty="0" err="1">
                <a:solidFill>
                  <a:srgbClr val="000000"/>
                </a:solidFill>
                <a:latin typeface="Arial (Body)"/>
              </a:rPr>
              <a:t>liệu</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44</a:t>
            </a:fld>
            <a:endParaRPr lang="en-US"/>
          </a:p>
        </p:txBody>
      </p:sp>
    </p:spTree>
    <p:extLst>
      <p:ext uri="{BB962C8B-B14F-4D97-AF65-F5344CB8AC3E}">
        <p14:creationId xmlns:p14="http://schemas.microsoft.com/office/powerpoint/2010/main" val="1847065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nhúng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thực</a:t>
            </a:r>
            <a:r>
              <a:rPr lang="en-US" dirty="0" smtClean="0"/>
              <a:t>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45</a:t>
            </a:fld>
            <a:endParaRPr lang="en-US"/>
          </a:p>
        </p:txBody>
      </p:sp>
      <p:pic>
        <p:nvPicPr>
          <p:cNvPr id="4098" name="Picture 2" descr="A range of example real-tim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95600"/>
            <a:ext cx="8282651"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1201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4778"/>
            <a:ext cx="7886700" cy="994172"/>
          </a:xfrm>
        </p:spPr>
        <p:txBody>
          <a:bodyPr/>
          <a:lstStyle/>
          <a:p>
            <a:r>
              <a:rPr lang="en-US" dirty="0" err="1" smtClean="0"/>
              <a:t>Hệ</a:t>
            </a:r>
            <a:r>
              <a:rPr lang="en-US" dirty="0" smtClean="0"/>
              <a:t> </a:t>
            </a:r>
            <a:r>
              <a:rPr lang="en-US" dirty="0" err="1" smtClean="0"/>
              <a:t>thống</a:t>
            </a:r>
            <a:r>
              <a:rPr lang="en-US" dirty="0" smtClean="0"/>
              <a:t> </a:t>
            </a:r>
            <a:r>
              <a:rPr lang="en-US" dirty="0" err="1" smtClean="0"/>
              <a:t>nhúng</a:t>
            </a:r>
            <a:r>
              <a:rPr lang="en-US" dirty="0" smtClean="0"/>
              <a:t> </a:t>
            </a:r>
            <a:r>
              <a:rPr lang="en-US" dirty="0" err="1" smtClean="0"/>
              <a:t>trong</a:t>
            </a:r>
            <a:r>
              <a:rPr lang="en-US" dirty="0" smtClean="0"/>
              <a:t> </a:t>
            </a:r>
            <a:r>
              <a:rPr lang="en-US" dirty="0" err="1" smtClean="0"/>
              <a:t>IoT</a:t>
            </a:r>
            <a:endParaRPr lang="en-US" dirty="0"/>
          </a:p>
        </p:txBody>
      </p:sp>
      <p:sp>
        <p:nvSpPr>
          <p:cNvPr id="3" name="Content Placeholder 2"/>
          <p:cNvSpPr>
            <a:spLocks noGrp="1"/>
          </p:cNvSpPr>
          <p:nvPr>
            <p:ph idx="1"/>
          </p:nvPr>
        </p:nvSpPr>
        <p:spPr>
          <a:xfrm>
            <a:off x="7618095" y="1988821"/>
            <a:ext cx="897255" cy="3501152"/>
          </a:xfrm>
        </p:spPr>
        <p:txBody>
          <a:bodyPr/>
          <a:lstStyle/>
          <a:p>
            <a:endParaRPr lang="en-US" dirty="0"/>
          </a:p>
        </p:txBody>
      </p:sp>
      <p:sp>
        <p:nvSpPr>
          <p:cNvPr id="12" name="Oval 11"/>
          <p:cNvSpPr/>
          <p:nvPr/>
        </p:nvSpPr>
        <p:spPr>
          <a:xfrm>
            <a:off x="4204529" y="2822637"/>
            <a:ext cx="2406015" cy="1988820"/>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1" name="Group 10"/>
          <p:cNvGrpSpPr/>
          <p:nvPr/>
        </p:nvGrpSpPr>
        <p:grpSpPr>
          <a:xfrm>
            <a:off x="1185175" y="2468888"/>
            <a:ext cx="6287651" cy="2237622"/>
            <a:chOff x="609932" y="2539841"/>
            <a:chExt cx="8383535" cy="2983496"/>
          </a:xfrm>
        </p:grpSpPr>
        <p:sp>
          <p:nvSpPr>
            <p:cNvPr id="7" name="Rounded Rectangle 6"/>
            <p:cNvSpPr/>
            <p:nvPr/>
          </p:nvSpPr>
          <p:spPr>
            <a:xfrm>
              <a:off x="6555067" y="2539841"/>
              <a:ext cx="2438400" cy="130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Communication </a:t>
              </a:r>
              <a:endParaRPr lang="en-US" sz="1350" dirty="0"/>
            </a:p>
          </p:txBody>
        </p:sp>
        <p:grpSp>
          <p:nvGrpSpPr>
            <p:cNvPr id="5" name="Group 4"/>
            <p:cNvGrpSpPr/>
            <p:nvPr/>
          </p:nvGrpSpPr>
          <p:grpSpPr>
            <a:xfrm>
              <a:off x="609932" y="2539841"/>
              <a:ext cx="5958556" cy="2983496"/>
              <a:chOff x="609932" y="2539841"/>
              <a:chExt cx="5958556" cy="2983496"/>
            </a:xfrm>
          </p:grpSpPr>
          <p:sp>
            <p:nvSpPr>
              <p:cNvPr id="4" name="Rounded Rectangle 3"/>
              <p:cNvSpPr/>
              <p:nvPr/>
            </p:nvSpPr>
            <p:spPr>
              <a:xfrm>
                <a:off x="609932" y="2539841"/>
                <a:ext cx="2438400" cy="130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Sensors </a:t>
                </a:r>
                <a:endParaRPr lang="en-US" sz="1350" dirty="0"/>
              </a:p>
            </p:txBody>
          </p:sp>
          <p:sp>
            <p:nvSpPr>
              <p:cNvPr id="6" name="Rounded Rectangle 5"/>
              <p:cNvSpPr/>
              <p:nvPr/>
            </p:nvSpPr>
            <p:spPr>
              <a:xfrm>
                <a:off x="3600498" y="2539841"/>
                <a:ext cx="2438400" cy="130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Processing</a:t>
                </a:r>
                <a:endParaRPr lang="en-US" sz="1350" dirty="0"/>
              </a:p>
            </p:txBody>
          </p:sp>
          <p:sp>
            <p:nvSpPr>
              <p:cNvPr id="8" name="Rounded Rectangle 7"/>
              <p:cNvSpPr/>
              <p:nvPr/>
            </p:nvSpPr>
            <p:spPr>
              <a:xfrm>
                <a:off x="609932" y="4220317"/>
                <a:ext cx="2438400" cy="130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Actuators </a:t>
                </a:r>
                <a:endParaRPr lang="en-US" sz="1350" dirty="0"/>
              </a:p>
            </p:txBody>
          </p:sp>
          <p:sp>
            <p:nvSpPr>
              <p:cNvPr id="9" name="Left-Right Arrow 8"/>
              <p:cNvSpPr/>
              <p:nvPr/>
            </p:nvSpPr>
            <p:spPr>
              <a:xfrm>
                <a:off x="3068806" y="3134201"/>
                <a:ext cx="529590" cy="1532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Left Arrow 9"/>
              <p:cNvSpPr/>
              <p:nvPr/>
            </p:nvSpPr>
            <p:spPr>
              <a:xfrm rot="19338801">
                <a:off x="2903148" y="3939211"/>
                <a:ext cx="836146" cy="1925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Left-Right Arrow 14"/>
              <p:cNvSpPr/>
              <p:nvPr/>
            </p:nvSpPr>
            <p:spPr>
              <a:xfrm>
                <a:off x="6038898" y="3114722"/>
                <a:ext cx="529590" cy="1532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16" name="TextBox 15"/>
          <p:cNvSpPr txBox="1"/>
          <p:nvPr/>
        </p:nvSpPr>
        <p:spPr>
          <a:xfrm>
            <a:off x="2500201" y="5369028"/>
            <a:ext cx="3657600" cy="300082"/>
          </a:xfrm>
          <a:prstGeom prst="rect">
            <a:avLst/>
          </a:prstGeom>
          <a:noFill/>
        </p:spPr>
        <p:txBody>
          <a:bodyPr wrap="square" rtlCol="0">
            <a:spAutoFit/>
          </a:bodyPr>
          <a:lstStyle/>
          <a:p>
            <a:pPr algn="ctr"/>
            <a:r>
              <a:rPr lang="en-US" sz="1350" dirty="0"/>
              <a:t>Figure 4: Embedded System Role </a:t>
            </a:r>
            <a:endParaRPr lang="en-US" sz="1350" dirty="0"/>
          </a:p>
        </p:txBody>
      </p:sp>
      <p:pic>
        <p:nvPicPr>
          <p:cNvPr id="14" name="Picture 13"/>
          <p:cNvPicPr>
            <a:picLocks noChangeAspect="1"/>
          </p:cNvPicPr>
          <p:nvPr/>
        </p:nvPicPr>
        <p:blipFill>
          <a:blip r:embed="rId2"/>
          <a:stretch>
            <a:fillRect/>
          </a:stretch>
        </p:blipFill>
        <p:spPr>
          <a:xfrm>
            <a:off x="4572000" y="3241191"/>
            <a:ext cx="1725415" cy="1151714"/>
          </a:xfrm>
          <a:prstGeom prst="rect">
            <a:avLst/>
          </a:prstGeom>
        </p:spPr>
      </p:pic>
    </p:spTree>
    <p:extLst>
      <p:ext uri="{BB962C8B-B14F-4D97-AF65-F5344CB8AC3E}">
        <p14:creationId xmlns:p14="http://schemas.microsoft.com/office/powerpoint/2010/main" val="33334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Vấn</a:t>
            </a:r>
            <a:r>
              <a:rPr lang="en-US" dirty="0" smtClean="0"/>
              <a:t> </a:t>
            </a:r>
            <a:r>
              <a:rPr lang="en-US" dirty="0" err="1" smtClean="0"/>
              <a:t>đề</a:t>
            </a:r>
            <a:r>
              <a:rPr lang="en-US" dirty="0" smtClean="0"/>
              <a:t> </a:t>
            </a:r>
            <a:r>
              <a:rPr lang="en-US" dirty="0" err="1" smtClean="0"/>
              <a:t>bảo</a:t>
            </a:r>
            <a:r>
              <a:rPr lang="en-US" dirty="0" smtClean="0"/>
              <a:t> </a:t>
            </a:r>
            <a:r>
              <a:rPr lang="en-US" dirty="0" err="1" smtClean="0"/>
              <a:t>mật</a:t>
            </a:r>
            <a:endParaRPr lang="en-US" dirty="0"/>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2557848" y="5367466"/>
            <a:ext cx="3849130" cy="300082"/>
          </a:xfrm>
          <a:prstGeom prst="rect">
            <a:avLst/>
          </a:prstGeom>
          <a:noFill/>
        </p:spPr>
        <p:txBody>
          <a:bodyPr wrap="square" rtlCol="0">
            <a:spAutoFit/>
          </a:bodyPr>
          <a:lstStyle/>
          <a:p>
            <a:pPr algn="ctr"/>
            <a:r>
              <a:rPr lang="en-US" sz="1350" dirty="0"/>
              <a:t>Figure 5: Embedded System Security Pyramid (*)</a:t>
            </a:r>
            <a:endParaRPr lang="en-US" sz="1350" dirty="0"/>
          </a:p>
        </p:txBody>
      </p:sp>
      <p:sp>
        <p:nvSpPr>
          <p:cNvPr id="6" name="TextBox 5"/>
          <p:cNvSpPr txBox="1"/>
          <p:nvPr/>
        </p:nvSpPr>
        <p:spPr>
          <a:xfrm>
            <a:off x="4714103" y="5644465"/>
            <a:ext cx="4009768" cy="242374"/>
          </a:xfrm>
          <a:prstGeom prst="rect">
            <a:avLst/>
          </a:prstGeom>
          <a:noFill/>
        </p:spPr>
        <p:txBody>
          <a:bodyPr wrap="square" rtlCol="0">
            <a:spAutoFit/>
          </a:bodyPr>
          <a:lstStyle/>
          <a:p>
            <a:pPr algn="ctr"/>
            <a:r>
              <a:rPr lang="en-US" sz="975" dirty="0"/>
              <a:t>(*) David Hwang et.al, Securing Embedded System, IEEE Security &amp; Privacy</a:t>
            </a:r>
            <a:endParaRPr lang="en-US" sz="975" dirty="0"/>
          </a:p>
        </p:txBody>
      </p:sp>
      <p:pic>
        <p:nvPicPr>
          <p:cNvPr id="8" name="Picture 7"/>
          <p:cNvPicPr>
            <a:picLocks noChangeAspect="1"/>
          </p:cNvPicPr>
          <p:nvPr/>
        </p:nvPicPr>
        <p:blipFill>
          <a:blip r:embed="rId2"/>
          <a:stretch>
            <a:fillRect/>
          </a:stretch>
        </p:blipFill>
        <p:spPr>
          <a:xfrm>
            <a:off x="1825228" y="2080183"/>
            <a:ext cx="5493544" cy="3228975"/>
          </a:xfrm>
          <a:prstGeom prst="rect">
            <a:avLst/>
          </a:prstGeom>
        </p:spPr>
      </p:pic>
      <p:sp>
        <p:nvSpPr>
          <p:cNvPr id="7" name="Rounded Rectangle 6"/>
          <p:cNvSpPr/>
          <p:nvPr/>
        </p:nvSpPr>
        <p:spPr>
          <a:xfrm>
            <a:off x="2155372" y="1904791"/>
            <a:ext cx="5245239" cy="2132762"/>
          </a:xfrm>
          <a:prstGeom prst="roundRect">
            <a:avLst/>
          </a:prstGeom>
          <a:noFill/>
          <a:ln w="28575">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79817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pháp</a:t>
            </a:r>
            <a:r>
              <a:rPr lang="en-US" dirty="0" smtClean="0"/>
              <a:t> </a:t>
            </a:r>
            <a:endParaRPr lang="en-US" dirty="0"/>
          </a:p>
        </p:txBody>
      </p:sp>
      <p:sp>
        <p:nvSpPr>
          <p:cNvPr id="3" name="Content Placeholder 2"/>
          <p:cNvSpPr>
            <a:spLocks noGrp="1"/>
          </p:cNvSpPr>
          <p:nvPr>
            <p:ph idx="1"/>
          </p:nvPr>
        </p:nvSpPr>
        <p:spPr/>
        <p:txBody>
          <a:bodyPr/>
          <a:lstStyle/>
          <a:p>
            <a:endParaRPr lang="en-US" dirty="0"/>
          </a:p>
          <a:p>
            <a:endParaRPr lang="en-US" dirty="0" smtClean="0"/>
          </a:p>
        </p:txBody>
      </p:sp>
      <p:sp>
        <p:nvSpPr>
          <p:cNvPr id="4" name="Oval 3"/>
          <p:cNvSpPr/>
          <p:nvPr/>
        </p:nvSpPr>
        <p:spPr>
          <a:xfrm>
            <a:off x="2275559" y="2641663"/>
            <a:ext cx="2238270" cy="19745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Device Authentication </a:t>
            </a:r>
            <a:endParaRPr lang="en-US" dirty="0"/>
          </a:p>
        </p:txBody>
      </p:sp>
      <p:sp>
        <p:nvSpPr>
          <p:cNvPr id="5" name="Oval 4"/>
          <p:cNvSpPr/>
          <p:nvPr/>
        </p:nvSpPr>
        <p:spPr>
          <a:xfrm>
            <a:off x="4181528" y="2641663"/>
            <a:ext cx="2238270" cy="197450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Encryption </a:t>
            </a:r>
            <a:endParaRPr lang="en-US" dirty="0"/>
          </a:p>
        </p:txBody>
      </p:sp>
      <p:sp>
        <p:nvSpPr>
          <p:cNvPr id="6" name="Oval 5"/>
          <p:cNvSpPr/>
          <p:nvPr/>
        </p:nvSpPr>
        <p:spPr>
          <a:xfrm>
            <a:off x="6237514" y="2641663"/>
            <a:ext cx="2277836" cy="19745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Secure Communication</a:t>
            </a:r>
            <a:endParaRPr lang="en-US" dirty="0"/>
          </a:p>
        </p:txBody>
      </p:sp>
      <p:sp>
        <p:nvSpPr>
          <p:cNvPr id="9" name="Oval 8"/>
          <p:cNvSpPr/>
          <p:nvPr/>
        </p:nvSpPr>
        <p:spPr>
          <a:xfrm>
            <a:off x="427762" y="2641663"/>
            <a:ext cx="2238270" cy="197450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Secure Boot</a:t>
            </a:r>
            <a:endParaRPr lang="en-US" dirty="0"/>
          </a:p>
        </p:txBody>
      </p:sp>
      <p:cxnSp>
        <p:nvCxnSpPr>
          <p:cNvPr id="12" name="Straight Connector 11"/>
          <p:cNvCxnSpPr/>
          <p:nvPr/>
        </p:nvCxnSpPr>
        <p:spPr>
          <a:xfrm>
            <a:off x="4298653" y="2017998"/>
            <a:ext cx="14288" cy="3107531"/>
          </a:xfrm>
          <a:prstGeom prst="line">
            <a:avLst/>
          </a:prstGeom>
          <a:ln w="38100">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7839" y="4717366"/>
            <a:ext cx="1571625" cy="438582"/>
          </a:xfrm>
          <a:prstGeom prst="rect">
            <a:avLst/>
          </a:prstGeom>
          <a:noFill/>
        </p:spPr>
        <p:txBody>
          <a:bodyPr wrap="square" rtlCol="0">
            <a:spAutoFit/>
          </a:bodyPr>
          <a:lstStyle/>
          <a:p>
            <a:pPr algn="ctr"/>
            <a:r>
              <a:rPr lang="en-US" sz="2250" b="1" dirty="0"/>
              <a:t>OS level </a:t>
            </a:r>
            <a:endParaRPr lang="en-US" sz="2250" b="1" dirty="0"/>
          </a:p>
        </p:txBody>
      </p:sp>
      <p:sp>
        <p:nvSpPr>
          <p:cNvPr id="14" name="TextBox 13"/>
          <p:cNvSpPr txBox="1"/>
          <p:nvPr/>
        </p:nvSpPr>
        <p:spPr>
          <a:xfrm>
            <a:off x="5535935" y="4717366"/>
            <a:ext cx="1993577" cy="784830"/>
          </a:xfrm>
          <a:prstGeom prst="rect">
            <a:avLst/>
          </a:prstGeom>
          <a:noFill/>
        </p:spPr>
        <p:txBody>
          <a:bodyPr wrap="square" rtlCol="0">
            <a:spAutoFit/>
          </a:bodyPr>
          <a:lstStyle/>
          <a:p>
            <a:pPr algn="ctr"/>
            <a:r>
              <a:rPr lang="en-US" sz="2250" b="1" dirty="0"/>
              <a:t>Firmware  level </a:t>
            </a:r>
            <a:endParaRPr lang="en-US" sz="2250" b="1" dirty="0"/>
          </a:p>
        </p:txBody>
      </p:sp>
    </p:spTree>
    <p:extLst>
      <p:ext uri="{BB962C8B-B14F-4D97-AF65-F5344CB8AC3E}">
        <p14:creationId xmlns:p14="http://schemas.microsoft.com/office/powerpoint/2010/main" val="161948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2000"/>
                                        <p:tgtEl>
                                          <p:spTgt spid="14"/>
                                        </p:tgtEl>
                                      </p:cBhvr>
                                    </p:animEffect>
                                  </p:childTnLst>
                                </p:cTn>
                              </p:par>
                              <p:par>
                                <p:cTn id="11" presetID="21" presetClass="entr" presetSubtype="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heel(1)">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hệ</a:t>
            </a:r>
            <a:r>
              <a:rPr lang="en-US" dirty="0" smtClean="0"/>
              <a:t> </a:t>
            </a:r>
            <a:r>
              <a:rPr lang="en-US" dirty="0" err="1" smtClean="0"/>
              <a:t>nhúng</a:t>
            </a:r>
            <a:endParaRPr lang="en-US" dirty="0" smtClean="0"/>
          </a:p>
          <a:p>
            <a:r>
              <a:rPr lang="en-US" dirty="0" err="1" smtClean="0"/>
              <a:t>Cấu</a:t>
            </a:r>
            <a:r>
              <a:rPr lang="en-US" dirty="0" smtClean="0"/>
              <a:t> </a:t>
            </a:r>
            <a:r>
              <a:rPr lang="en-US" dirty="0" err="1" smtClean="0"/>
              <a:t>trúc</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và</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của</a:t>
            </a:r>
            <a:r>
              <a:rPr lang="en-US" dirty="0" smtClean="0"/>
              <a:t> </a:t>
            </a:r>
            <a:r>
              <a:rPr lang="en-US" dirty="0" err="1" smtClean="0"/>
              <a:t>hệ</a:t>
            </a:r>
            <a:r>
              <a:rPr lang="en-US" dirty="0" smtClean="0"/>
              <a:t> </a:t>
            </a:r>
            <a:r>
              <a:rPr lang="en-US" dirty="0" err="1" smtClean="0"/>
              <a:t>nhúng</a:t>
            </a:r>
            <a:r>
              <a:rPr lang="en-US" dirty="0" smtClean="0"/>
              <a:t> </a:t>
            </a:r>
          </a:p>
          <a:p>
            <a:r>
              <a:rPr lang="en-US" dirty="0" err="1" smtClean="0"/>
              <a:t>Tổ</a:t>
            </a:r>
            <a:r>
              <a:rPr lang="en-US" dirty="0" smtClean="0"/>
              <a:t> </a:t>
            </a:r>
            <a:r>
              <a:rPr lang="en-US" dirty="0" err="1" smtClean="0"/>
              <a:t>chức</a:t>
            </a:r>
            <a:r>
              <a:rPr lang="en-US" dirty="0" smtClean="0"/>
              <a:t> </a:t>
            </a:r>
            <a:r>
              <a:rPr lang="en-US" dirty="0" err="1" smtClean="0"/>
              <a:t>bộ</a:t>
            </a:r>
            <a:r>
              <a:rPr lang="en-US" dirty="0" smtClean="0"/>
              <a:t> </a:t>
            </a:r>
            <a:r>
              <a:rPr lang="en-US" dirty="0" err="1" smtClean="0"/>
              <a:t>nhớ</a:t>
            </a:r>
            <a:r>
              <a:rPr lang="en-US" dirty="0" smtClean="0"/>
              <a:t> </a:t>
            </a:r>
            <a:endParaRPr lang="en-US" dirty="0"/>
          </a:p>
        </p:txBody>
      </p:sp>
      <p:sp>
        <p:nvSpPr>
          <p:cNvPr id="4" name="Slide Number Placeholder 3"/>
          <p:cNvSpPr>
            <a:spLocks noGrp="1"/>
          </p:cNvSpPr>
          <p:nvPr>
            <p:ph type="sldNum" sz="quarter" idx="12"/>
          </p:nvPr>
        </p:nvSpPr>
        <p:spPr/>
        <p:txBody>
          <a:bodyPr/>
          <a:lstStyle/>
          <a:p>
            <a:fld id="{4CC11C21-2A17-4D34-B226-F1AC3F20DC1C}" type="slidenum">
              <a:rPr lang="en-US" smtClean="0"/>
              <a:pPr/>
              <a:t>49</a:t>
            </a:fld>
            <a:endParaRPr lang="en-US"/>
          </a:p>
        </p:txBody>
      </p:sp>
    </p:spTree>
    <p:extLst>
      <p:ext uri="{BB962C8B-B14F-4D97-AF65-F5344CB8AC3E}">
        <p14:creationId xmlns:p14="http://schemas.microsoft.com/office/powerpoint/2010/main" val="668687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Máy</a:t>
            </a:r>
            <a:r>
              <a:rPr lang="en-US" dirty="0" smtClean="0"/>
              <a:t> </a:t>
            </a:r>
            <a:r>
              <a:rPr lang="en-US" dirty="0" err="1" smtClean="0"/>
              <a:t>tính</a:t>
            </a:r>
            <a:r>
              <a:rPr lang="en-US" dirty="0" smtClean="0"/>
              <a:t> </a:t>
            </a:r>
            <a:r>
              <a:rPr lang="en-US" dirty="0" err="1" smtClean="0"/>
              <a:t>và</a:t>
            </a:r>
            <a:r>
              <a:rPr lang="en-US" dirty="0" smtClean="0"/>
              <a:t> </a:t>
            </a:r>
            <a:r>
              <a:rPr lang="en-US" dirty="0" err="1" smtClean="0"/>
              <a:t>hệ</a:t>
            </a:r>
            <a:r>
              <a:rPr lang="en-US" dirty="0" smtClean="0"/>
              <a:t> </a:t>
            </a:r>
            <a:r>
              <a:rPr lang="en-US" dirty="0" err="1" smtClean="0"/>
              <a:t>nhúng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5</a:t>
            </a:fld>
            <a:endParaRPr lang="en-US"/>
          </a:p>
        </p:txBody>
      </p:sp>
      <p:pic>
        <p:nvPicPr>
          <p:cNvPr id="2050" name="Picture 2" descr="http://www.sharetechnote.com/image/EmbeddedSystem_PCvsEmbedded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86730"/>
            <a:ext cx="7591425"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861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Lĩnh vực ứng dụng</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6</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553200" cy="4788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474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Lĩnh vực ứng dụng</a:t>
            </a:r>
          </a:p>
        </p:txBody>
      </p:sp>
      <p:sp>
        <p:nvSpPr>
          <p:cNvPr id="4" name="Slide Number Placeholder 3"/>
          <p:cNvSpPr>
            <a:spLocks noGrp="1"/>
          </p:cNvSpPr>
          <p:nvPr>
            <p:ph type="sldNum" sz="quarter" idx="12"/>
          </p:nvPr>
        </p:nvSpPr>
        <p:spPr/>
        <p:txBody>
          <a:bodyPr/>
          <a:lstStyle/>
          <a:p>
            <a:fld id="{4CC11C21-2A17-4D34-B226-F1AC3F20DC1C}" type="slidenum">
              <a:rPr lang="en-US" smtClean="0"/>
              <a:pPr/>
              <a:t>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1295400"/>
            <a:ext cx="550613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065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họ CPU dùng trong hệ nhúng</a:t>
            </a:r>
          </a:p>
        </p:txBody>
      </p:sp>
      <p:sp>
        <p:nvSpPr>
          <p:cNvPr id="4" name="Slide Number Placeholder 3"/>
          <p:cNvSpPr>
            <a:spLocks noGrp="1"/>
          </p:cNvSpPr>
          <p:nvPr>
            <p:ph type="sldNum" sz="quarter" idx="12"/>
          </p:nvPr>
        </p:nvSpPr>
        <p:spPr/>
        <p:txBody>
          <a:bodyPr/>
          <a:lstStyle/>
          <a:p>
            <a:fld id="{4CC11C21-2A17-4D34-B226-F1AC3F20DC1C}" type="slidenum">
              <a:rPr lang="en-US" smtClean="0"/>
              <a:pPr/>
              <a:t>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5715000" cy="4952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566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ví dụ về hệ nhúng</a:t>
            </a:r>
            <a:endParaRPr lang="en-US"/>
          </a:p>
        </p:txBody>
      </p:sp>
      <p:sp>
        <p:nvSpPr>
          <p:cNvPr id="3" name="Content Placeholder 2"/>
          <p:cNvSpPr>
            <a:spLocks noGrp="1"/>
          </p:cNvSpPr>
          <p:nvPr>
            <p:ph idx="1"/>
          </p:nvPr>
        </p:nvSpPr>
        <p:spPr/>
        <p:txBody>
          <a:bodyPr/>
          <a:lstStyle/>
          <a:p>
            <a:r>
              <a:rPr lang="en-US" smtClean="0"/>
              <a:t>Một số hệ nhúng trong ô tô</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600" y="2209800"/>
            <a:ext cx="67497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424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1832</TotalTime>
  <Words>1398</Words>
  <Application>Microsoft Office PowerPoint</Application>
  <PresentationFormat>On-screen Show (4:3)</PresentationFormat>
  <Paragraphs>209</Paragraphs>
  <Slides>49</Slides>
  <Notes>1</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Arial (Body)</vt:lpstr>
      <vt:lpstr>Calibri</vt:lpstr>
      <vt:lpstr>Times New Roman</vt:lpstr>
      <vt:lpstr>Office Theme</vt:lpstr>
      <vt:lpstr>TỔNG QUAN VỀ HỆ THỐNG NHÚNG</vt:lpstr>
      <vt:lpstr>Nội dung</vt:lpstr>
      <vt:lpstr>Giới thiệu về hệ nhúng</vt:lpstr>
      <vt:lpstr>Khái niệm</vt:lpstr>
      <vt:lpstr>Máy tính và hệ nhúng</vt:lpstr>
      <vt:lpstr>Lĩnh vực ứng dụng</vt:lpstr>
      <vt:lpstr>Lĩnh vực ứng dụng</vt:lpstr>
      <vt:lpstr>Các họ CPU dùng trong hệ nhúng</vt:lpstr>
      <vt:lpstr>Một số ví dụ về hệ nhúng</vt:lpstr>
      <vt:lpstr>Một số ví dụ về hệ nhúng</vt:lpstr>
      <vt:lpstr>Một số ví dụ về hệ nhúng</vt:lpstr>
      <vt:lpstr>Một số ví dụ về hệ nhúng</vt:lpstr>
      <vt:lpstr>Ví dụ về hệ nhúng</vt:lpstr>
      <vt:lpstr>Đặc trưng của hệ nhúng</vt:lpstr>
      <vt:lpstr>Đặc trưng của hệ nhúng</vt:lpstr>
      <vt:lpstr>Đặc trưng của hệ nhúng</vt:lpstr>
      <vt:lpstr>Kiến trúc máy tính mức hệ thống</vt:lpstr>
      <vt:lpstr>Von Neumann Architecture </vt:lpstr>
      <vt:lpstr>Harvard Architecture </vt:lpstr>
      <vt:lpstr>CISC &amp; RISC</vt:lpstr>
      <vt:lpstr>Cấu trúc phần cứng hệ nhúng</vt:lpstr>
      <vt:lpstr>Cấu trúc phần cứng hệ nhúng</vt:lpstr>
      <vt:lpstr>Kiến thức cơ sở phần cứng cho lập trình nhúng</vt:lpstr>
      <vt:lpstr>Bộ vi xử lý</vt:lpstr>
      <vt:lpstr>Vi điều khiển</vt:lpstr>
      <vt:lpstr>Vi điều khiển</vt:lpstr>
      <vt:lpstr>Các thành phần vi điều khiển</vt:lpstr>
      <vt:lpstr>Các cổng vào/ra</vt:lpstr>
      <vt:lpstr>Các dòng vi điều khiển phổ biến</vt:lpstr>
      <vt:lpstr>Cấu trúc phần cứng vi điều khiển </vt:lpstr>
      <vt:lpstr>Cấu trúc hệ nhúng</vt:lpstr>
      <vt:lpstr>Cấu trúc hệ nhúng</vt:lpstr>
      <vt:lpstr>Cấu trúc hệ nhúng</vt:lpstr>
      <vt:lpstr>Cấu trúc phần mềm hệ nhúng</vt:lpstr>
      <vt:lpstr>Bộ nhớ</vt:lpstr>
      <vt:lpstr>Bộ nhớ </vt:lpstr>
      <vt:lpstr>Bộ nhớ</vt:lpstr>
      <vt:lpstr>Bộ nhớ</vt:lpstr>
      <vt:lpstr>Tổ chức bộ nhớ</vt:lpstr>
      <vt:lpstr>Không gian địa chỉ</vt:lpstr>
      <vt:lpstr>Không gian địa chỉ </vt:lpstr>
      <vt:lpstr>Không gian địa chỉ</vt:lpstr>
      <vt:lpstr>Hệ thống nhúng thời gian thực</vt:lpstr>
      <vt:lpstr>Hệ thống nhúng thời gian thực</vt:lpstr>
      <vt:lpstr>Hệ thống nhúng thời gian thực </vt:lpstr>
      <vt:lpstr>Hệ thống nhúng trong IoT</vt:lpstr>
      <vt:lpstr>Vấn đề bảo mật</vt:lpstr>
      <vt:lpstr>Giải pháp </vt:lpstr>
      <vt:lpstr>Tổng kết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LẬP TRÌNH</dc:title>
  <dc:creator>Windows User</dc:creator>
  <cp:lastModifiedBy>Trieu Quan</cp:lastModifiedBy>
  <cp:revision>137</cp:revision>
  <dcterms:created xsi:type="dcterms:W3CDTF">2014-07-11T21:36:01Z</dcterms:created>
  <dcterms:modified xsi:type="dcterms:W3CDTF">2019-07-29T04:25:59Z</dcterms:modified>
</cp:coreProperties>
</file>