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7"/>
  </p:notesMasterIdLst>
  <p:sldIdLst>
    <p:sldId id="256" r:id="rId2"/>
    <p:sldId id="318" r:id="rId3"/>
    <p:sldId id="324" r:id="rId4"/>
    <p:sldId id="325" r:id="rId5"/>
    <p:sldId id="320" r:id="rId6"/>
    <p:sldId id="321" r:id="rId7"/>
    <p:sldId id="326" r:id="rId8"/>
    <p:sldId id="257" r:id="rId9"/>
    <p:sldId id="327" r:id="rId10"/>
    <p:sldId id="322" r:id="rId11"/>
    <p:sldId id="323" r:id="rId12"/>
    <p:sldId id="269" r:id="rId13"/>
    <p:sldId id="319" r:id="rId14"/>
    <p:sldId id="267" r:id="rId15"/>
    <p:sldId id="330" r:id="rId16"/>
    <p:sldId id="331" r:id="rId17"/>
    <p:sldId id="332" r:id="rId18"/>
    <p:sldId id="308" r:id="rId19"/>
    <p:sldId id="328" r:id="rId20"/>
    <p:sldId id="307" r:id="rId21"/>
    <p:sldId id="268" r:id="rId22"/>
    <p:sldId id="271" r:id="rId23"/>
    <p:sldId id="310" r:id="rId24"/>
    <p:sldId id="317" r:id="rId25"/>
    <p:sldId id="313" r:id="rId26"/>
    <p:sldId id="309" r:id="rId27"/>
    <p:sldId id="314" r:id="rId28"/>
    <p:sldId id="329" r:id="rId29"/>
    <p:sldId id="311" r:id="rId30"/>
    <p:sldId id="273" r:id="rId31"/>
    <p:sldId id="274" r:id="rId32"/>
    <p:sldId id="315" r:id="rId33"/>
    <p:sldId id="279" r:id="rId34"/>
    <p:sldId id="280" r:id="rId35"/>
    <p:sldId id="282" r:id="rId36"/>
    <p:sldId id="316" r:id="rId37"/>
    <p:sldId id="283" r:id="rId38"/>
    <p:sldId id="284" r:id="rId39"/>
    <p:sldId id="285" r:id="rId40"/>
    <p:sldId id="286" r:id="rId41"/>
    <p:sldId id="287" r:id="rId42"/>
    <p:sldId id="288" r:id="rId43"/>
    <p:sldId id="289" r:id="rId44"/>
    <p:sldId id="290" r:id="rId45"/>
    <p:sldId id="26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57954B-40B5-4C8E-ACCC-D97958B122F7}" type="datetimeFigureOut">
              <a:rPr lang="en-US" smtClean="0"/>
              <a:t>8/2/2019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60112-2B27-4C59-A46B-CC841BA6ED63}" type="slidenum">
              <a:rPr lang="en-US" smtClean="0"/>
              <a:t>‹#›</a:t>
            </a:fld>
            <a:endParaRPr lang="en-US"/>
          </a:p>
        </p:txBody>
      </p:sp>
    </p:spTree>
    <p:extLst>
      <p:ext uri="{BB962C8B-B14F-4D97-AF65-F5344CB8AC3E}">
        <p14:creationId xmlns:p14="http://schemas.microsoft.com/office/powerpoint/2010/main" val="3258872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E60112-2B27-4C59-A46B-CC841BA6ED63}" type="slidenum">
              <a:rPr lang="en-US" smtClean="0"/>
              <a:t>1</a:t>
            </a:fld>
            <a:endParaRPr lang="en-US"/>
          </a:p>
        </p:txBody>
      </p:sp>
    </p:spTree>
    <p:extLst>
      <p:ext uri="{BB962C8B-B14F-4D97-AF65-F5344CB8AC3E}">
        <p14:creationId xmlns:p14="http://schemas.microsoft.com/office/powerpoint/2010/main" val="30669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code is binary (1's and 0's) code that can be executed directly by the </a:t>
            </a:r>
            <a:r>
              <a:rPr lang="en-US" dirty="0" err="1" smtClean="0"/>
              <a:t>cpu</a:t>
            </a:r>
            <a:r>
              <a:rPr lang="en-US" dirty="0" smtClean="0"/>
              <a:t>. If you were to open a "machine code" file in a text editor you would see garbage, including unprintable characters (no, not </a:t>
            </a:r>
            <a:r>
              <a:rPr lang="en-US" i="1" dirty="0" smtClean="0"/>
              <a:t>those</a:t>
            </a:r>
            <a:r>
              <a:rPr lang="en-US" dirty="0" smtClean="0"/>
              <a:t> unprintable characters ;).</a:t>
            </a:r>
          </a:p>
          <a:p>
            <a:r>
              <a:rPr lang="en-US" dirty="0" smtClean="0"/>
              <a:t>Object code is a portion of machine code that hasn't yet been linked into a complete program. It's the machine code for one particular library or module that will make up the completed product. It may also contain placeholders or offsets not found in the machine code of a completed program that the linker will use to connect everything together.</a:t>
            </a:r>
          </a:p>
          <a:p>
            <a:r>
              <a:rPr lang="en-US" dirty="0" smtClean="0"/>
              <a:t>Assembly code is plain-text and (somewhat) human read-able source code that has a mostly direct 1:1 analog with machine instructions. This is accomplished using mnemonics for the actual instructions/registers/other resources. Examples include things like JMP or MULT for the jump and multiplication instructions. Unlike Machine Code, the CPU does not understand Assembly Code.</a:t>
            </a:r>
          </a:p>
          <a:p>
            <a:endParaRPr lang="en-US" dirty="0"/>
          </a:p>
        </p:txBody>
      </p:sp>
      <p:sp>
        <p:nvSpPr>
          <p:cNvPr id="4" name="Slide Number Placeholder 3"/>
          <p:cNvSpPr>
            <a:spLocks noGrp="1"/>
          </p:cNvSpPr>
          <p:nvPr>
            <p:ph type="sldNum" sz="quarter" idx="10"/>
          </p:nvPr>
        </p:nvSpPr>
        <p:spPr/>
        <p:txBody>
          <a:bodyPr/>
          <a:lstStyle/>
          <a:p>
            <a:fld id="{A0E60112-2B27-4C59-A46B-CC841BA6ED63}" type="slidenum">
              <a:rPr lang="en-US" smtClean="0"/>
              <a:t>5</a:t>
            </a:fld>
            <a:endParaRPr lang="en-US"/>
          </a:p>
        </p:txBody>
      </p:sp>
    </p:spTree>
    <p:extLst>
      <p:ext uri="{BB962C8B-B14F-4D97-AF65-F5344CB8AC3E}">
        <p14:creationId xmlns:p14="http://schemas.microsoft.com/office/powerpoint/2010/main" val="292236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the matter of</a:t>
            </a:r>
            <a:r>
              <a:rPr lang="en-US" baseline="0" dirty="0" smtClean="0"/>
              <a:t> should we know assembly to program for embedded system, it’s the matter how much we know about assembly language, </a:t>
            </a:r>
            <a:r>
              <a:rPr lang="en-US" baseline="0" dirty="0" err="1" smtClean="0"/>
              <a:t>ie</a:t>
            </a:r>
            <a:r>
              <a:rPr lang="en-US" baseline="0" dirty="0" smtClean="0"/>
              <a:t> we can read assembly code and together with hardware structure we could </a:t>
            </a:r>
            <a:endParaRPr lang="en-US" dirty="0"/>
          </a:p>
        </p:txBody>
      </p:sp>
      <p:sp>
        <p:nvSpPr>
          <p:cNvPr id="4" name="Slide Number Placeholder 3"/>
          <p:cNvSpPr>
            <a:spLocks noGrp="1"/>
          </p:cNvSpPr>
          <p:nvPr>
            <p:ph type="sldNum" sz="quarter" idx="10"/>
          </p:nvPr>
        </p:nvSpPr>
        <p:spPr/>
        <p:txBody>
          <a:bodyPr/>
          <a:lstStyle/>
          <a:p>
            <a:fld id="{A0E60112-2B27-4C59-A46B-CC841BA6ED63}" type="slidenum">
              <a:rPr lang="en-US" smtClean="0"/>
              <a:t>8</a:t>
            </a:fld>
            <a:endParaRPr lang="en-US"/>
          </a:p>
        </p:txBody>
      </p:sp>
    </p:spTree>
    <p:extLst>
      <p:ext uri="{BB962C8B-B14F-4D97-AF65-F5344CB8AC3E}">
        <p14:creationId xmlns:p14="http://schemas.microsoft.com/office/powerpoint/2010/main" val="164464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http://www.keil.com/support/man/docs/uv4/uv4_debugging.htm</a:t>
            </a:r>
          </a:p>
          <a:p>
            <a:r>
              <a:rPr lang="en-US" dirty="0" smtClean="0"/>
              <a:t>http://www.keil.com/support/man/docs/armclang_asm/armclang_asm_dom1359731121927.htm</a:t>
            </a:r>
            <a:endParaRPr lang="en-US" dirty="0"/>
          </a:p>
        </p:txBody>
      </p:sp>
      <p:sp>
        <p:nvSpPr>
          <p:cNvPr id="4" name="Slide Number Placeholder 3"/>
          <p:cNvSpPr>
            <a:spLocks noGrp="1"/>
          </p:cNvSpPr>
          <p:nvPr>
            <p:ph type="sldNum" sz="quarter" idx="10"/>
          </p:nvPr>
        </p:nvSpPr>
        <p:spPr/>
        <p:txBody>
          <a:bodyPr/>
          <a:lstStyle/>
          <a:p>
            <a:fld id="{A0E60112-2B27-4C59-A46B-CC841BA6ED63}" type="slidenum">
              <a:rPr lang="en-US" smtClean="0"/>
              <a:t>12</a:t>
            </a:fld>
            <a:endParaRPr lang="en-US"/>
          </a:p>
        </p:txBody>
      </p:sp>
    </p:spTree>
    <p:extLst>
      <p:ext uri="{BB962C8B-B14F-4D97-AF65-F5344CB8AC3E}">
        <p14:creationId xmlns:p14="http://schemas.microsoft.com/office/powerpoint/2010/main" val="336554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toolchain</a:t>
            </a:r>
            <a:r>
              <a:rPr lang="en-US" dirty="0" smtClean="0"/>
              <a:t> is the set of compiler + linker + librarian + any other tools you need to produce the executable (+ shared libraries, </a:t>
            </a:r>
            <a:r>
              <a:rPr lang="en-US" dirty="0" err="1" smtClean="0"/>
              <a:t>etc</a:t>
            </a:r>
            <a:r>
              <a:rPr lang="en-US" dirty="0" smtClean="0"/>
              <a:t>) for the target. A debugger and/or IDE may also count as part of a </a:t>
            </a:r>
            <a:r>
              <a:rPr lang="en-US" dirty="0" err="1" smtClean="0"/>
              <a:t>toolchain</a:t>
            </a:r>
            <a:r>
              <a:rPr lang="en-US" dirty="0" smtClean="0"/>
              <a:t>. </a:t>
            </a:r>
            <a:endParaRPr lang="en-US" dirty="0"/>
          </a:p>
        </p:txBody>
      </p:sp>
      <p:sp>
        <p:nvSpPr>
          <p:cNvPr id="4" name="Slide Number Placeholder 3"/>
          <p:cNvSpPr>
            <a:spLocks noGrp="1"/>
          </p:cNvSpPr>
          <p:nvPr>
            <p:ph type="sldNum" sz="quarter" idx="10"/>
          </p:nvPr>
        </p:nvSpPr>
        <p:spPr/>
        <p:txBody>
          <a:bodyPr/>
          <a:lstStyle/>
          <a:p>
            <a:fld id="{A0E60112-2B27-4C59-A46B-CC841BA6ED63}" type="slidenum">
              <a:rPr lang="en-US" smtClean="0"/>
              <a:t>14</a:t>
            </a:fld>
            <a:endParaRPr lang="en-US"/>
          </a:p>
        </p:txBody>
      </p:sp>
    </p:spTree>
    <p:extLst>
      <p:ext uri="{BB962C8B-B14F-4D97-AF65-F5344CB8AC3E}">
        <p14:creationId xmlns:p14="http://schemas.microsoft.com/office/powerpoint/2010/main" val="69272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BC3A4-6062-444C-9A3D-90DBD381AB29}" type="datetime1">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69500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E0402-3587-4B91-88AC-AB72A3E3F0DF}" type="datetime1">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059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EF31-3C1E-48AD-B531-90458E5AF9B8}" type="datetime1">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8217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A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21F58-A1F0-4E71-A5B0-9316075DBF4A}" type="datetime1">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b="1"/>
            </a:lvl1pPr>
          </a:lstStyle>
          <a:p>
            <a:fld id="{4CC11C21-2A17-4D34-B226-F1AC3F20DC1C}" type="slidenum">
              <a:rPr lang="en-US" smtClean="0"/>
              <a:pPr/>
              <a:t>‹#›</a:t>
            </a:fld>
            <a:endParaRPr lang="en-US"/>
          </a:p>
        </p:txBody>
      </p:sp>
    </p:spTree>
    <p:extLst>
      <p:ext uri="{BB962C8B-B14F-4D97-AF65-F5344CB8AC3E}">
        <p14:creationId xmlns:p14="http://schemas.microsoft.com/office/powerpoint/2010/main" val="264457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B5746-51B6-48B2-A806-D68615B6BBCF}" type="datetime1">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65735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CC679-F026-448E-8E46-D2FFD0767E74}" type="datetime1">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34845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196F5-A516-43DA-AC25-28EBF34CD5C4}" type="datetime1">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36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85EA0E-0007-43A3-84DF-7A3A4BEFF418}" type="datetime1">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119189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23447-9B20-48A9-92CB-831FED69A7D3}" type="datetime1">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7913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C2531-0D6F-4515-8E62-6B27FC8EB540}" type="datetime1">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4205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DB6FB-3B63-46B3-82C5-32CD82FBEFAC}" type="datetime1">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13514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089FE-6FA7-4C71-95F1-27DAD4B4DCD0}" type="datetime1">
              <a:rPr lang="en-US" smtClean="0"/>
              <a:t>8/2/2019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11C21-2A17-4D34-B226-F1AC3F20DC1C}" type="slidenum">
              <a:rPr lang="en-US" smtClean="0"/>
              <a:t>‹#›</a:t>
            </a:fld>
            <a:endParaRPr lang="en-US"/>
          </a:p>
        </p:txBody>
      </p:sp>
    </p:spTree>
    <p:extLst>
      <p:ext uri="{BB962C8B-B14F-4D97-AF65-F5344CB8AC3E}">
        <p14:creationId xmlns:p14="http://schemas.microsoft.com/office/powerpoint/2010/main" val="14814744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25775"/>
            <a:ext cx="7772400" cy="1470025"/>
          </a:xfrm>
        </p:spPr>
        <p:txBody>
          <a:bodyPr>
            <a:normAutofit/>
          </a:bodyPr>
          <a:lstStyle/>
          <a:p>
            <a:r>
              <a:rPr lang="en-US" b="1" dirty="0" smtClean="0"/>
              <a:t>CÁC CHỈ DẪN BIÊN DỊCH VÀ MÔ TẢ TOÁN HẠNG</a:t>
            </a:r>
            <a:endParaRPr lang="en-US" b="1" dirty="0"/>
          </a:p>
        </p:txBody>
      </p:sp>
      <p:sp>
        <p:nvSpPr>
          <p:cNvPr id="4" name="Subtitle 2"/>
          <p:cNvSpPr txBox="1">
            <a:spLocks/>
          </p:cNvSpPr>
          <p:nvPr/>
        </p:nvSpPr>
        <p:spPr>
          <a:xfrm>
            <a:off x="1219200" y="1371600"/>
            <a:ext cx="67818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pPr>
            <a:r>
              <a:rPr lang="en-US" dirty="0" err="1" smtClean="0">
                <a:solidFill>
                  <a:schemeClr val="tx1"/>
                </a:solidFill>
              </a:rPr>
              <a:t>Lập</a:t>
            </a:r>
            <a:r>
              <a:rPr lang="en-US" smtClean="0">
                <a:solidFill>
                  <a:schemeClr val="tx1"/>
                </a:solidFill>
              </a:rPr>
              <a:t> Trình Hệ Thống Nhúng</a:t>
            </a:r>
          </a:p>
          <a:p>
            <a:pPr algn="just">
              <a:spcBef>
                <a:spcPts val="0"/>
              </a:spcBef>
            </a:pPr>
            <a:r>
              <a:rPr lang="en-US" b="1" smtClean="0">
                <a:solidFill>
                  <a:schemeClr val="tx1"/>
                </a:solidFill>
              </a:rPr>
              <a:t>Chương 3 – Bài 1</a:t>
            </a:r>
            <a:endParaRPr lang="en-US" b="1">
              <a:solidFill>
                <a:schemeClr val="tx1"/>
              </a:solidFill>
            </a:endParaRPr>
          </a:p>
        </p:txBody>
      </p:sp>
      <p:sp>
        <p:nvSpPr>
          <p:cNvPr id="5" name="Subtitle 2"/>
          <p:cNvSpPr txBox="1">
            <a:spLocks/>
          </p:cNvSpPr>
          <p:nvPr/>
        </p:nvSpPr>
        <p:spPr>
          <a:xfrm>
            <a:off x="2514600" y="4800600"/>
            <a:ext cx="5638800" cy="1524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pPr>
            <a:r>
              <a:rPr lang="en-US" sz="2400" smtClean="0">
                <a:solidFill>
                  <a:schemeClr val="tx1"/>
                </a:solidFill>
              </a:rPr>
              <a:t>Bộ môn: Kỹ thuật máy tính</a:t>
            </a:r>
          </a:p>
          <a:p>
            <a:pPr algn="just">
              <a:spcBef>
                <a:spcPts val="0"/>
              </a:spcBef>
            </a:pPr>
            <a:r>
              <a:rPr lang="en-US" sz="2400" smtClean="0">
                <a:solidFill>
                  <a:schemeClr val="tx1"/>
                </a:solidFill>
              </a:rPr>
              <a:t>Khoa CNTT - HVKTMM</a:t>
            </a:r>
          </a:p>
        </p:txBody>
      </p:sp>
    </p:spTree>
    <p:extLst>
      <p:ext uri="{BB962C8B-B14F-4D97-AF65-F5344CB8AC3E}">
        <p14:creationId xmlns:p14="http://schemas.microsoft.com/office/powerpoint/2010/main" val="184621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chương</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r>
              <a:rPr lang="en-US" dirty="0" smtClean="0"/>
              <a:t>ELF sections (Executable and Linkable format)</a:t>
            </a:r>
          </a:p>
          <a:p>
            <a:r>
              <a:rPr lang="en-US" dirty="0" smtClean="0"/>
              <a:t>Application entry (defined by ENTRY directive)</a:t>
            </a:r>
          </a:p>
          <a:p>
            <a:r>
              <a:rPr lang="en-US" dirty="0" smtClean="0"/>
              <a:t>Application execution</a:t>
            </a:r>
          </a:p>
          <a:p>
            <a:r>
              <a:rPr lang="en-US" dirty="0" smtClean="0"/>
              <a:t>Application termination</a:t>
            </a:r>
          </a:p>
          <a:p>
            <a:r>
              <a:rPr lang="en-US" dirty="0" smtClean="0"/>
              <a:t>Program End (defined by END directive)</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10</a:t>
            </a:fld>
            <a:endParaRPr lang="en-US"/>
          </a:p>
        </p:txBody>
      </p:sp>
    </p:spTree>
    <p:extLst>
      <p:ext uri="{BB962C8B-B14F-4D97-AF65-F5344CB8AC3E}">
        <p14:creationId xmlns:p14="http://schemas.microsoft.com/office/powerpoint/2010/main" val="2917761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chương</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11</a:t>
            </a:fld>
            <a:endParaRPr lang="en-US"/>
          </a:p>
        </p:txBody>
      </p:sp>
      <p:pic>
        <p:nvPicPr>
          <p:cNvPr id="5" name="Picture 4"/>
          <p:cNvPicPr>
            <a:picLocks noChangeAspect="1"/>
          </p:cNvPicPr>
          <p:nvPr/>
        </p:nvPicPr>
        <p:blipFill>
          <a:blip r:embed="rId2"/>
          <a:stretch>
            <a:fillRect/>
          </a:stretch>
        </p:blipFill>
        <p:spPr>
          <a:xfrm>
            <a:off x="-100013" y="1962150"/>
            <a:ext cx="9344025" cy="3219450"/>
          </a:xfrm>
          <a:prstGeom prst="rect">
            <a:avLst/>
          </a:prstGeom>
        </p:spPr>
      </p:pic>
    </p:spTree>
    <p:extLst>
      <p:ext uri="{BB962C8B-B14F-4D97-AF65-F5344CB8AC3E}">
        <p14:creationId xmlns:p14="http://schemas.microsoft.com/office/powerpoint/2010/main" val="4098101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chương trình</a:t>
            </a:r>
          </a:p>
        </p:txBody>
      </p:sp>
      <p:sp>
        <p:nvSpPr>
          <p:cNvPr id="3" name="Content Placeholder 2"/>
          <p:cNvSpPr>
            <a:spLocks noGrp="1"/>
          </p:cNvSpPr>
          <p:nvPr>
            <p:ph idx="1"/>
          </p:nvPr>
        </p:nvSpPr>
        <p:spPr/>
        <p:txBody>
          <a:bodyPr/>
          <a:lstStyle/>
          <a:p>
            <a:pPr algn="just"/>
            <a:r>
              <a:rPr lang="en-US" dirty="0" err="1" smtClean="0"/>
              <a:t>Chương</a:t>
            </a:r>
            <a:r>
              <a:rPr lang="en-US" dirty="0" smtClean="0"/>
              <a:t> </a:t>
            </a:r>
            <a:r>
              <a:rPr lang="en-US" dirty="0" err="1" smtClean="0"/>
              <a:t>trình</a:t>
            </a:r>
            <a:r>
              <a:rPr lang="en-US" dirty="0" smtClean="0"/>
              <a:t> </a:t>
            </a:r>
            <a:r>
              <a:rPr lang="en-US" dirty="0" err="1" smtClean="0"/>
              <a:t>gồm</a:t>
            </a:r>
            <a:r>
              <a:rPr lang="en-US" dirty="0" smtClean="0"/>
              <a:t> </a:t>
            </a:r>
            <a:r>
              <a:rPr lang="en-US" dirty="0" err="1" smtClean="0"/>
              <a:t>ít</a:t>
            </a:r>
            <a:r>
              <a:rPr lang="en-US" dirty="0" smtClean="0"/>
              <a:t> </a:t>
            </a:r>
            <a:r>
              <a:rPr lang="en-US" dirty="0" err="1" smtClean="0"/>
              <a:t>nhất</a:t>
            </a:r>
            <a:r>
              <a:rPr lang="en-US" dirty="0" smtClean="0"/>
              <a:t> 2 </a:t>
            </a:r>
            <a:r>
              <a:rPr lang="en-US" dirty="0" err="1" smtClean="0"/>
              <a:t>phần</a:t>
            </a:r>
            <a:r>
              <a:rPr lang="en-US" dirty="0" smtClean="0"/>
              <a:t> </a:t>
            </a:r>
            <a:r>
              <a:rPr lang="en-US" dirty="0" err="1" smtClean="0"/>
              <a:t>chính</a:t>
            </a:r>
            <a:endParaRPr lang="en-US" dirty="0" smtClean="0"/>
          </a:p>
          <a:p>
            <a:pPr lvl="1" algn="just"/>
            <a:r>
              <a:rPr lang="en-US" dirty="0" err="1" smtClean="0"/>
              <a:t>Đoạn</a:t>
            </a:r>
            <a:r>
              <a:rPr lang="en-US" dirty="0" smtClean="0"/>
              <a:t> </a:t>
            </a:r>
            <a:r>
              <a:rPr lang="en-US" dirty="0" err="1" smtClean="0"/>
              <a:t>mã</a:t>
            </a:r>
            <a:r>
              <a:rPr lang="en-US" dirty="0" smtClean="0"/>
              <a:t> </a:t>
            </a:r>
            <a:r>
              <a:rPr lang="en-US" dirty="0" err="1" smtClean="0"/>
              <a:t>lệnh</a:t>
            </a:r>
            <a:r>
              <a:rPr lang="en-US" dirty="0" smtClean="0"/>
              <a:t>: </a:t>
            </a:r>
            <a:r>
              <a:rPr lang="en-US" dirty="0" err="1" smtClean="0"/>
              <a:t>gồm</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trình</a:t>
            </a:r>
            <a:r>
              <a:rPr lang="en-US" dirty="0" smtClean="0"/>
              <a:t> </a:t>
            </a:r>
            <a:r>
              <a:rPr lang="en-US" dirty="0" err="1" smtClean="0"/>
              <a:t>hợp</a:t>
            </a:r>
            <a:r>
              <a:rPr lang="en-US" dirty="0" smtClean="0"/>
              <a:t> </a:t>
            </a:r>
            <a:r>
              <a:rPr lang="en-US" dirty="0" err="1" smtClean="0"/>
              <a:t>dịch</a:t>
            </a:r>
            <a:r>
              <a:rPr lang="en-US" dirty="0" smtClean="0"/>
              <a:t> (</a:t>
            </a:r>
            <a:r>
              <a:rPr lang="en-US" dirty="0" err="1" smtClean="0"/>
              <a:t>Assember</a:t>
            </a:r>
            <a:r>
              <a:rPr lang="en-US" dirty="0" smtClean="0"/>
              <a:t>) </a:t>
            </a:r>
            <a:r>
              <a:rPr lang="en-US" dirty="0" err="1" smtClean="0"/>
              <a:t>dịch</a:t>
            </a:r>
            <a:r>
              <a:rPr lang="en-US" dirty="0" smtClean="0"/>
              <a:t> sang </a:t>
            </a:r>
            <a:r>
              <a:rPr lang="en-US" dirty="0" err="1" smtClean="0"/>
              <a:t>mã</a:t>
            </a:r>
            <a:r>
              <a:rPr lang="en-US" dirty="0" smtClean="0"/>
              <a:t> </a:t>
            </a:r>
            <a:r>
              <a:rPr lang="en-US" dirty="0" err="1" smtClean="0"/>
              <a:t>máy</a:t>
            </a:r>
            <a:endParaRPr lang="en-US" dirty="0" smtClean="0"/>
          </a:p>
          <a:p>
            <a:pPr lvl="2" algn="just"/>
            <a:r>
              <a:rPr lang="en-US" dirty="0" smtClean="0"/>
              <a:t>Theo </a:t>
            </a:r>
            <a:r>
              <a:rPr lang="en-US" dirty="0" err="1" smtClean="0"/>
              <a:t>kiến</a:t>
            </a:r>
            <a:r>
              <a:rPr lang="en-US" dirty="0" smtClean="0"/>
              <a:t> </a:t>
            </a:r>
            <a:r>
              <a:rPr lang="en-US" dirty="0" err="1" smtClean="0"/>
              <a:t>trúc</a:t>
            </a:r>
            <a:r>
              <a:rPr lang="en-US" dirty="0" smtClean="0"/>
              <a:t> Cortex –M3 Harvard</a:t>
            </a:r>
          </a:p>
          <a:p>
            <a:pPr lvl="2" algn="just"/>
            <a:r>
              <a:rPr lang="en-US" dirty="0" err="1" smtClean="0"/>
              <a:t>Lưu</a:t>
            </a:r>
            <a:r>
              <a:rPr lang="en-US" dirty="0" smtClean="0"/>
              <a:t> </a:t>
            </a:r>
            <a:r>
              <a:rPr lang="en-US" dirty="0" err="1" smtClean="0"/>
              <a:t>trữ</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CODE</a:t>
            </a:r>
          </a:p>
          <a:p>
            <a:pPr lvl="1" algn="just"/>
            <a:r>
              <a:rPr lang="en-US" dirty="0" err="1" smtClean="0"/>
              <a:t>Đoạn</a:t>
            </a:r>
            <a:r>
              <a:rPr lang="en-US" dirty="0" smtClean="0"/>
              <a:t> </a:t>
            </a:r>
            <a:r>
              <a:rPr lang="en-US" dirty="0" err="1" smtClean="0"/>
              <a:t>dữ</a:t>
            </a:r>
            <a:r>
              <a:rPr lang="en-US" dirty="0" smtClean="0"/>
              <a:t> </a:t>
            </a:r>
            <a:r>
              <a:rPr lang="en-US" dirty="0" err="1" smtClean="0"/>
              <a:t>liệu</a:t>
            </a:r>
            <a:endParaRPr lang="en-US" dirty="0" smtClean="0"/>
          </a:p>
          <a:p>
            <a:pPr lvl="2" algn="just"/>
            <a:r>
              <a:rPr lang="en-US" dirty="0" err="1" smtClean="0"/>
              <a:t>Chứa</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DATA</a:t>
            </a:r>
          </a:p>
          <a:p>
            <a:pPr lvl="2" algn="just"/>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12</a:t>
            </a:fld>
            <a:endParaRPr lang="en-US"/>
          </a:p>
        </p:txBody>
      </p:sp>
    </p:spTree>
    <p:extLst>
      <p:ext uri="{BB962C8B-B14F-4D97-AF65-F5344CB8AC3E}">
        <p14:creationId xmlns:p14="http://schemas.microsoft.com/office/powerpoint/2010/main" val="779474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chương</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r>
              <a:rPr lang="en-US" dirty="0" err="1" smtClean="0"/>
              <a:t>Bao</a:t>
            </a:r>
            <a:r>
              <a:rPr lang="en-US" dirty="0" smtClean="0"/>
              <a:t> </a:t>
            </a:r>
            <a:r>
              <a:rPr lang="en-US" dirty="0" err="1" smtClean="0"/>
              <a:t>gồm</a:t>
            </a:r>
            <a:r>
              <a:rPr lang="en-US" dirty="0" smtClean="0"/>
              <a:t> 4 </a:t>
            </a:r>
            <a:r>
              <a:rPr lang="en-US" dirty="0" err="1" smtClean="0"/>
              <a:t>thành</a:t>
            </a:r>
            <a:r>
              <a:rPr lang="en-US" dirty="0" smtClean="0"/>
              <a:t> </a:t>
            </a:r>
            <a:r>
              <a:rPr lang="en-US" dirty="0" err="1" smtClean="0"/>
              <a:t>phần</a:t>
            </a:r>
            <a:r>
              <a:rPr lang="en-US" dirty="0" smtClean="0"/>
              <a:t>: </a:t>
            </a:r>
          </a:p>
          <a:p>
            <a:pPr lvl="1"/>
            <a:r>
              <a:rPr lang="en-US" dirty="0" smtClean="0"/>
              <a:t>Assembler Directives (</a:t>
            </a:r>
            <a:r>
              <a:rPr lang="en-US" dirty="0" err="1" smtClean="0"/>
              <a:t>Chỉ</a:t>
            </a:r>
            <a:r>
              <a:rPr lang="en-US" dirty="0" smtClean="0"/>
              <a:t> </a:t>
            </a:r>
            <a:r>
              <a:rPr lang="en-US" dirty="0" err="1" smtClean="0"/>
              <a:t>dẫn</a:t>
            </a:r>
            <a:r>
              <a:rPr lang="en-US" dirty="0" smtClean="0"/>
              <a:t>)</a:t>
            </a:r>
          </a:p>
          <a:p>
            <a:pPr lvl="1"/>
            <a:r>
              <a:rPr lang="en-US" dirty="0" smtClean="0"/>
              <a:t>Labels (</a:t>
            </a:r>
            <a:r>
              <a:rPr lang="en-US" dirty="0" err="1" smtClean="0"/>
              <a:t>Nhãn</a:t>
            </a:r>
            <a:r>
              <a:rPr lang="en-US" dirty="0" smtClean="0"/>
              <a:t>)</a:t>
            </a:r>
          </a:p>
          <a:p>
            <a:pPr lvl="1"/>
            <a:r>
              <a:rPr lang="en-US" dirty="0" smtClean="0"/>
              <a:t>Assembly Instructions (</a:t>
            </a:r>
            <a:r>
              <a:rPr lang="en-US" dirty="0" err="1" smtClean="0"/>
              <a:t>Câu</a:t>
            </a:r>
            <a:r>
              <a:rPr lang="en-US" dirty="0" smtClean="0"/>
              <a:t> </a:t>
            </a:r>
            <a:r>
              <a:rPr lang="en-US" dirty="0" err="1" smtClean="0"/>
              <a:t>lệnh</a:t>
            </a:r>
            <a:r>
              <a:rPr lang="en-US" dirty="0" smtClean="0"/>
              <a:t>)</a:t>
            </a:r>
          </a:p>
          <a:p>
            <a:pPr lvl="1"/>
            <a:r>
              <a:rPr lang="en-US" dirty="0" smtClean="0"/>
              <a:t>Comments</a:t>
            </a:r>
          </a:p>
        </p:txBody>
      </p:sp>
      <p:sp>
        <p:nvSpPr>
          <p:cNvPr id="4" name="Slide Number Placeholder 3"/>
          <p:cNvSpPr>
            <a:spLocks noGrp="1"/>
          </p:cNvSpPr>
          <p:nvPr>
            <p:ph type="sldNum" sz="quarter" idx="12"/>
          </p:nvPr>
        </p:nvSpPr>
        <p:spPr/>
        <p:txBody>
          <a:bodyPr/>
          <a:lstStyle/>
          <a:p>
            <a:fld id="{4CC11C21-2A17-4D34-B226-F1AC3F20DC1C}" type="slidenum">
              <a:rPr lang="en-US" smtClean="0"/>
              <a:pPr/>
              <a:t>13</a:t>
            </a:fld>
            <a:endParaRPr lang="en-US"/>
          </a:p>
        </p:txBody>
      </p:sp>
    </p:spTree>
    <p:extLst>
      <p:ext uri="{BB962C8B-B14F-4D97-AF65-F5344CB8AC3E}">
        <p14:creationId xmlns:p14="http://schemas.microsoft.com/office/powerpoint/2010/main" val="2121184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chỉ dẫn</a:t>
            </a:r>
          </a:p>
        </p:txBody>
      </p:sp>
      <p:sp>
        <p:nvSpPr>
          <p:cNvPr id="3" name="Content Placeholder 2"/>
          <p:cNvSpPr>
            <a:spLocks noGrp="1"/>
          </p:cNvSpPr>
          <p:nvPr>
            <p:ph idx="1"/>
          </p:nvPr>
        </p:nvSpPr>
        <p:spPr/>
        <p:txBody>
          <a:bodyPr/>
          <a:lstStyle/>
          <a:p>
            <a:r>
              <a:rPr lang="en-US" dirty="0" err="1" smtClean="0"/>
              <a:t>Chỉ</a:t>
            </a:r>
            <a:r>
              <a:rPr lang="en-US" dirty="0" smtClean="0"/>
              <a:t> </a:t>
            </a:r>
            <a:r>
              <a:rPr lang="en-US" dirty="0" err="1" smtClean="0"/>
              <a:t>dẫn</a:t>
            </a:r>
            <a:r>
              <a:rPr lang="en-US" dirty="0" smtClean="0"/>
              <a:t> </a:t>
            </a:r>
            <a:r>
              <a:rPr lang="en-US" dirty="0" err="1" smtClean="0"/>
              <a:t>biên</a:t>
            </a:r>
            <a:r>
              <a:rPr lang="en-US" dirty="0" smtClean="0"/>
              <a:t> </a:t>
            </a:r>
            <a:r>
              <a:rPr lang="en-US" dirty="0" err="1" smtClean="0"/>
              <a:t>dịch</a:t>
            </a:r>
            <a:endParaRPr lang="en-US" dirty="0" smtClean="0"/>
          </a:p>
          <a:p>
            <a:pPr lvl="1"/>
            <a:r>
              <a:rPr lang="en-US" dirty="0" err="1" smtClean="0"/>
              <a:t>Là</a:t>
            </a:r>
            <a:r>
              <a:rPr lang="en-US" dirty="0" smtClean="0"/>
              <a:t> </a:t>
            </a:r>
            <a:r>
              <a:rPr lang="en-US" dirty="0" err="1" smtClean="0"/>
              <a:t>các</a:t>
            </a:r>
            <a:r>
              <a:rPr lang="en-US" dirty="0" smtClean="0"/>
              <a:t> </a:t>
            </a:r>
            <a:r>
              <a:rPr lang="en-US" dirty="0" err="1" smtClean="0"/>
              <a:t>từ</a:t>
            </a:r>
            <a:r>
              <a:rPr lang="en-US" dirty="0" smtClean="0"/>
              <a:t> </a:t>
            </a:r>
            <a:r>
              <a:rPr lang="en-US" dirty="0" err="1" smtClean="0"/>
              <a:t>khóa</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làm</a:t>
            </a:r>
            <a:r>
              <a:rPr lang="en-US" dirty="0" smtClean="0"/>
              <a:t> </a:t>
            </a:r>
            <a:r>
              <a:rPr lang="en-US" dirty="0" err="1" smtClean="0"/>
              <a:t>các</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cụ</a:t>
            </a:r>
            <a:r>
              <a:rPr lang="en-US" dirty="0" smtClean="0"/>
              <a:t> </a:t>
            </a:r>
            <a:r>
              <a:rPr lang="en-US" dirty="0" err="1" smtClean="0"/>
              <a:t>thể</a:t>
            </a:r>
            <a:r>
              <a:rPr lang="en-US" dirty="0" smtClean="0"/>
              <a:t> </a:t>
            </a:r>
            <a:r>
              <a:rPr lang="en-US" dirty="0" err="1" smtClean="0"/>
              <a:t>khi</a:t>
            </a:r>
            <a:r>
              <a:rPr lang="en-US" dirty="0" smtClean="0"/>
              <a:t> </a:t>
            </a:r>
            <a:r>
              <a:rPr lang="en-US" dirty="0" err="1" smtClean="0"/>
              <a:t>dịch</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endParaRPr lang="en-US" dirty="0" smtClean="0"/>
          </a:p>
          <a:p>
            <a:pPr lvl="1"/>
            <a:r>
              <a:rPr lang="en-US" dirty="0" err="1" smtClean="0"/>
              <a:t>Mỗi</a:t>
            </a:r>
            <a:r>
              <a:rPr lang="en-US" dirty="0" smtClean="0"/>
              <a:t> </a:t>
            </a:r>
            <a:r>
              <a:rPr lang="en-US" dirty="0" err="1" smtClean="0"/>
              <a:t>chỉ</a:t>
            </a:r>
            <a:r>
              <a:rPr lang="en-US" dirty="0" smtClean="0"/>
              <a:t> </a:t>
            </a:r>
            <a:r>
              <a:rPr lang="en-US" dirty="0" err="1" smtClean="0"/>
              <a:t>dẫn</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dịch</a:t>
            </a:r>
            <a:r>
              <a:rPr lang="en-US" dirty="0" smtClean="0"/>
              <a:t> </a:t>
            </a:r>
            <a:r>
              <a:rPr lang="en-US" dirty="0" err="1" smtClean="0"/>
              <a:t>thành</a:t>
            </a:r>
            <a:r>
              <a:rPr lang="en-US" dirty="0" smtClean="0"/>
              <a:t> </a:t>
            </a:r>
            <a:r>
              <a:rPr lang="en-US" dirty="0" err="1" smtClean="0"/>
              <a:t>mã</a:t>
            </a:r>
            <a:r>
              <a:rPr lang="en-US" dirty="0" smtClean="0"/>
              <a:t> </a:t>
            </a:r>
            <a:r>
              <a:rPr lang="en-US" dirty="0" err="1" smtClean="0"/>
              <a:t>máy</a:t>
            </a:r>
            <a:endParaRPr lang="en-US" dirty="0" smtClean="0"/>
          </a:p>
          <a:p>
            <a:pPr lvl="2"/>
            <a:r>
              <a:rPr lang="en-US" dirty="0" err="1" smtClean="0"/>
              <a:t>Không</a:t>
            </a:r>
            <a:r>
              <a:rPr lang="en-US" dirty="0" smtClean="0"/>
              <a:t> </a:t>
            </a:r>
            <a:r>
              <a:rPr lang="en-US" dirty="0" err="1" smtClean="0"/>
              <a:t>còn</a:t>
            </a:r>
            <a:r>
              <a:rPr lang="en-US" dirty="0" smtClean="0"/>
              <a:t> </a:t>
            </a:r>
            <a:r>
              <a:rPr lang="en-US" dirty="0" err="1" smtClean="0"/>
              <a:t>trong</a:t>
            </a:r>
            <a:r>
              <a:rPr lang="en-US" dirty="0" smtClean="0"/>
              <a:t> </a:t>
            </a:r>
            <a:r>
              <a:rPr lang="en-US" dirty="0" err="1" smtClean="0"/>
              <a:t>mã</a:t>
            </a:r>
            <a:r>
              <a:rPr lang="en-US" dirty="0" smtClean="0"/>
              <a:t> </a:t>
            </a:r>
            <a:r>
              <a:rPr lang="en-US" dirty="0" err="1" smtClean="0"/>
              <a:t>máy</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ngược</a:t>
            </a:r>
            <a:r>
              <a:rPr lang="en-US" dirty="0" smtClean="0"/>
              <a:t> (revert engineering) </a:t>
            </a:r>
            <a:r>
              <a:rPr lang="en-US" dirty="0" err="1" smtClean="0"/>
              <a:t>thì</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thấy</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chỉ</a:t>
            </a:r>
            <a:r>
              <a:rPr lang="en-US" dirty="0" smtClean="0"/>
              <a:t> </a:t>
            </a:r>
            <a:r>
              <a:rPr lang="en-US" dirty="0" err="1" smtClean="0"/>
              <a:t>dẫn</a:t>
            </a:r>
            <a:r>
              <a:rPr lang="en-US" dirty="0" smtClean="0"/>
              <a:t> </a:t>
            </a:r>
            <a:r>
              <a:rPr lang="en-US" dirty="0" err="1" smtClean="0"/>
              <a:t>biên</a:t>
            </a:r>
            <a:r>
              <a:rPr lang="en-US" dirty="0" smtClean="0"/>
              <a:t> </a:t>
            </a:r>
            <a:r>
              <a:rPr lang="en-US" dirty="0" err="1" smtClean="0"/>
              <a:t>dịch</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14</a:t>
            </a:fld>
            <a:endParaRPr lang="en-US"/>
          </a:p>
        </p:txBody>
      </p:sp>
    </p:spTree>
    <p:extLst>
      <p:ext uri="{BB962C8B-B14F-4D97-AF65-F5344CB8AC3E}">
        <p14:creationId xmlns:p14="http://schemas.microsoft.com/office/powerpoint/2010/main" val="861649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Chỉ</a:t>
            </a:r>
            <a:r>
              <a:rPr lang="en-US" dirty="0" smtClean="0"/>
              <a:t> </a:t>
            </a:r>
            <a:r>
              <a:rPr lang="en-US" dirty="0" err="1" smtClean="0"/>
              <a:t>dẫn</a:t>
            </a:r>
            <a:r>
              <a:rPr lang="en-US" dirty="0" smtClean="0"/>
              <a:t> </a:t>
            </a:r>
            <a:r>
              <a:rPr lang="en-US" dirty="0" err="1" smtClean="0"/>
              <a:t>biên</a:t>
            </a:r>
            <a:r>
              <a:rPr lang="en-US" dirty="0" smtClean="0"/>
              <a:t> </a:t>
            </a:r>
            <a:r>
              <a:rPr lang="en-US" dirty="0" err="1" smtClean="0"/>
              <a:t>dịch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THUMB: </a:t>
            </a:r>
            <a:r>
              <a:rPr lang="en-US" dirty="0" err="1" smtClean="0"/>
              <a:t>Đặt</a:t>
            </a:r>
            <a:r>
              <a:rPr lang="en-US" dirty="0" smtClean="0"/>
              <a:t> ở </a:t>
            </a:r>
            <a:r>
              <a:rPr lang="en-US" dirty="0" err="1" smtClean="0"/>
              <a:t>đầu</a:t>
            </a:r>
            <a:r>
              <a:rPr lang="en-US" dirty="0" smtClean="0"/>
              <a:t> file, </a:t>
            </a:r>
            <a:r>
              <a:rPr lang="en-US" dirty="0" err="1" smtClean="0"/>
              <a:t>chỉ</a:t>
            </a:r>
            <a:r>
              <a:rPr lang="en-US" dirty="0" smtClean="0"/>
              <a:t> </a:t>
            </a:r>
            <a:r>
              <a:rPr lang="en-US" dirty="0" err="1" smtClean="0"/>
              <a:t>ra</a:t>
            </a:r>
            <a:r>
              <a:rPr lang="en-US" dirty="0" smtClean="0"/>
              <a:t> code </a:t>
            </a:r>
            <a:r>
              <a:rPr lang="en-US" dirty="0" err="1" smtClean="0"/>
              <a:t>được</a:t>
            </a:r>
            <a:r>
              <a:rPr lang="en-US" dirty="0" smtClean="0"/>
              <a:t> </a:t>
            </a:r>
            <a:r>
              <a:rPr lang="en-US" dirty="0" err="1" smtClean="0"/>
              <a:t>biên</a:t>
            </a:r>
            <a:r>
              <a:rPr lang="en-US" dirty="0" smtClean="0"/>
              <a:t> </a:t>
            </a:r>
            <a:r>
              <a:rPr lang="en-US" dirty="0" err="1" smtClean="0"/>
              <a:t>dịch</a:t>
            </a:r>
            <a:r>
              <a:rPr lang="en-US" dirty="0" smtClean="0"/>
              <a:t> sang </a:t>
            </a:r>
            <a:r>
              <a:rPr lang="en-US" dirty="0" err="1" smtClean="0"/>
              <a:t>lệnh</a:t>
            </a:r>
            <a:r>
              <a:rPr lang="en-US" dirty="0" smtClean="0"/>
              <a:t> Thumb</a:t>
            </a:r>
          </a:p>
          <a:p>
            <a:r>
              <a:rPr lang="en-US" dirty="0" smtClean="0"/>
              <a:t>CODE: </a:t>
            </a:r>
            <a:r>
              <a:rPr lang="en-US" dirty="0" err="1" smtClean="0"/>
              <a:t>Bắt</a:t>
            </a:r>
            <a:r>
              <a:rPr lang="en-US" dirty="0" smtClean="0"/>
              <a:t> </a:t>
            </a:r>
            <a:r>
              <a:rPr lang="en-US" dirty="0" err="1" smtClean="0"/>
              <a:t>đầu</a:t>
            </a:r>
            <a:r>
              <a:rPr lang="en-US" dirty="0" smtClean="0"/>
              <a:t> </a:t>
            </a:r>
            <a:r>
              <a:rPr lang="en-US" dirty="0" err="1" smtClean="0"/>
              <a:t>đoạn</a:t>
            </a:r>
            <a:r>
              <a:rPr lang="en-US" dirty="0" smtClean="0"/>
              <a:t> code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(ROM)</a:t>
            </a:r>
          </a:p>
          <a:p>
            <a:r>
              <a:rPr lang="en-US" dirty="0" smtClean="0"/>
              <a:t>DATA: </a:t>
            </a:r>
            <a:r>
              <a:rPr lang="en-US" dirty="0" err="1" smtClean="0"/>
              <a:t>Bắt</a:t>
            </a:r>
            <a:r>
              <a:rPr lang="en-US" dirty="0" smtClean="0"/>
              <a:t> </a:t>
            </a:r>
            <a:r>
              <a:rPr lang="en-US" dirty="0" err="1" smtClean="0"/>
              <a:t>đầu</a:t>
            </a:r>
            <a:r>
              <a:rPr lang="en-US" dirty="0" smtClean="0"/>
              <a:t> </a:t>
            </a:r>
            <a:r>
              <a:rPr lang="en-US" dirty="0" err="1" smtClean="0"/>
              <a:t>đoạn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(RAM)</a:t>
            </a:r>
          </a:p>
          <a:p>
            <a:r>
              <a:rPr lang="en-US" dirty="0" smtClean="0"/>
              <a:t>AREA: </a:t>
            </a:r>
            <a:r>
              <a:rPr lang="en-US" dirty="0" err="1" smtClean="0"/>
              <a:t>Chỉ</a:t>
            </a:r>
            <a:r>
              <a:rPr lang="en-US" dirty="0" smtClean="0"/>
              <a:t> </a:t>
            </a:r>
            <a:r>
              <a:rPr lang="en-US" dirty="0" err="1" smtClean="0"/>
              <a:t>dẫn</a:t>
            </a:r>
            <a:r>
              <a:rPr lang="en-US" dirty="0" smtClean="0"/>
              <a:t> assembler </a:t>
            </a:r>
            <a:r>
              <a:rPr lang="en-US" dirty="0" err="1" smtClean="0"/>
              <a:t>tạo</a:t>
            </a:r>
            <a:r>
              <a:rPr lang="en-US" dirty="0" smtClean="0"/>
              <a:t> </a:t>
            </a:r>
            <a:r>
              <a:rPr lang="en-US" dirty="0" err="1" smtClean="0"/>
              <a:t>ra</a:t>
            </a:r>
            <a:r>
              <a:rPr lang="en-US" dirty="0" smtClean="0"/>
              <a:t> </a:t>
            </a:r>
            <a:r>
              <a:rPr lang="en-US" dirty="0" err="1" smtClean="0"/>
              <a:t>vùng</a:t>
            </a:r>
            <a:r>
              <a:rPr lang="en-US" dirty="0" smtClean="0"/>
              <a:t> code hay data </a:t>
            </a:r>
            <a:r>
              <a:rPr lang="en-US" dirty="0" err="1" smtClean="0"/>
              <a:t>mới</a:t>
            </a:r>
            <a:endParaRPr lang="en-US" dirty="0" smtClean="0"/>
          </a:p>
          <a:p>
            <a:r>
              <a:rPr lang="en-US" dirty="0" smtClean="0"/>
              <a:t>SPACE: </a:t>
            </a:r>
            <a:r>
              <a:rPr lang="en-US" dirty="0" err="1" smtClean="0"/>
              <a:t>Tạo</a:t>
            </a:r>
            <a:r>
              <a:rPr lang="en-US" dirty="0" smtClean="0"/>
              <a:t> </a:t>
            </a:r>
            <a:r>
              <a:rPr lang="en-US" dirty="0" err="1" smtClean="0"/>
              <a:t>ra</a:t>
            </a:r>
            <a:r>
              <a:rPr lang="en-US" dirty="0" smtClean="0"/>
              <a:t> </a:t>
            </a:r>
            <a:r>
              <a:rPr lang="en-US" dirty="0" err="1" smtClean="0"/>
              <a:t>vùng</a:t>
            </a:r>
            <a:r>
              <a:rPr lang="en-US" dirty="0" smtClean="0"/>
              <a:t> </a:t>
            </a:r>
            <a:r>
              <a:rPr lang="en-US" dirty="0" err="1" smtClean="0"/>
              <a:t>trống</a:t>
            </a:r>
            <a:r>
              <a:rPr lang="en-US" dirty="0" smtClean="0"/>
              <a:t> </a:t>
            </a:r>
          </a:p>
          <a:p>
            <a:r>
              <a:rPr lang="en-US" dirty="0" smtClean="0"/>
              <a:t>ALIGN: </a:t>
            </a:r>
            <a:r>
              <a:rPr lang="en-US" dirty="0" err="1" smtClean="0"/>
              <a:t>Đảm</a:t>
            </a:r>
            <a:r>
              <a:rPr lang="en-US" dirty="0" smtClean="0"/>
              <a:t> </a:t>
            </a:r>
            <a:r>
              <a:rPr lang="en-US" dirty="0" err="1" smtClean="0"/>
              <a:t>bảo</a:t>
            </a:r>
            <a:r>
              <a:rPr lang="en-US" dirty="0" smtClean="0"/>
              <a:t> data block </a:t>
            </a:r>
            <a:r>
              <a:rPr lang="en-US" dirty="0" err="1" smtClean="0"/>
              <a:t>tiếp</a:t>
            </a:r>
            <a:r>
              <a:rPr lang="en-US" dirty="0" smtClean="0"/>
              <a:t> </a:t>
            </a:r>
            <a:r>
              <a:rPr lang="en-US" dirty="0" err="1" smtClean="0"/>
              <a:t>theo</a:t>
            </a:r>
            <a:r>
              <a:rPr lang="en-US" dirty="0" smtClean="0"/>
              <a:t> </a:t>
            </a:r>
            <a:r>
              <a:rPr lang="en-US" dirty="0" err="1" smtClean="0"/>
              <a:t>được</a:t>
            </a:r>
            <a:r>
              <a:rPr lang="en-US" dirty="0" smtClean="0"/>
              <a:t> </a:t>
            </a:r>
            <a:r>
              <a:rPr lang="en-US" dirty="0" err="1" smtClean="0"/>
              <a:t>sắp</a:t>
            </a:r>
            <a:r>
              <a:rPr lang="en-US" dirty="0" smtClean="0"/>
              <a:t> </a:t>
            </a:r>
            <a:r>
              <a:rPr lang="en-US" dirty="0" err="1" smtClean="0"/>
              <a:t>xếp</a:t>
            </a:r>
            <a:r>
              <a:rPr lang="en-US" dirty="0" smtClean="0"/>
              <a:t> (aligned)</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15</a:t>
            </a:fld>
            <a:endParaRPr lang="en-US"/>
          </a:p>
        </p:txBody>
      </p:sp>
    </p:spTree>
    <p:extLst>
      <p:ext uri="{BB962C8B-B14F-4D97-AF65-F5344CB8AC3E}">
        <p14:creationId xmlns:p14="http://schemas.microsoft.com/office/powerpoint/2010/main" val="314167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Chỉ</a:t>
            </a:r>
            <a:r>
              <a:rPr lang="en-US" dirty="0" smtClean="0"/>
              <a:t> </a:t>
            </a:r>
            <a:r>
              <a:rPr lang="en-US" dirty="0" err="1" smtClean="0"/>
              <a:t>dẫn</a:t>
            </a:r>
            <a:r>
              <a:rPr lang="en-US" dirty="0" smtClean="0"/>
              <a:t> </a:t>
            </a:r>
            <a:r>
              <a:rPr lang="en-US" dirty="0" err="1" smtClean="0"/>
              <a:t>biên</a:t>
            </a:r>
            <a:r>
              <a:rPr lang="en-US" dirty="0" smtClean="0"/>
              <a:t> </a:t>
            </a:r>
            <a:r>
              <a:rPr lang="en-US" dirty="0" err="1" smtClean="0"/>
              <a:t>dịch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EXPORT: </a:t>
            </a:r>
            <a:r>
              <a:rPr lang="en-US" dirty="0" err="1" smtClean="0"/>
              <a:t>cho</a:t>
            </a:r>
            <a:r>
              <a:rPr lang="en-US" dirty="0" smtClean="0"/>
              <a:t> </a:t>
            </a:r>
            <a:r>
              <a:rPr lang="en-US" dirty="0" err="1" smtClean="0"/>
              <a:t>phép</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từ</a:t>
            </a:r>
            <a:r>
              <a:rPr lang="en-US" dirty="0" smtClean="0"/>
              <a:t> file </a:t>
            </a:r>
            <a:r>
              <a:rPr lang="en-US" dirty="0" err="1" smtClean="0"/>
              <a:t>khác</a:t>
            </a:r>
            <a:endParaRPr lang="en-US" dirty="0" smtClean="0"/>
          </a:p>
          <a:p>
            <a:r>
              <a:rPr lang="en-US" dirty="0" smtClean="0"/>
              <a:t>GLOBAL: ý </a:t>
            </a:r>
            <a:r>
              <a:rPr lang="en-US" dirty="0" err="1" smtClean="0"/>
              <a:t>nghĩa</a:t>
            </a:r>
            <a:r>
              <a:rPr lang="en-US" dirty="0" smtClean="0"/>
              <a:t> </a:t>
            </a:r>
            <a:r>
              <a:rPr lang="en-US" dirty="0" err="1" smtClean="0"/>
              <a:t>như</a:t>
            </a:r>
            <a:r>
              <a:rPr lang="en-US" dirty="0" smtClean="0"/>
              <a:t> EXPORT</a:t>
            </a:r>
          </a:p>
          <a:p>
            <a:r>
              <a:rPr lang="en-US" dirty="0" smtClean="0"/>
              <a:t>IMPORT: </a:t>
            </a:r>
            <a:r>
              <a:rPr lang="en-US" dirty="0" err="1" smtClean="0"/>
              <a:t>cho</a:t>
            </a:r>
            <a:r>
              <a:rPr lang="en-US" dirty="0" smtClean="0"/>
              <a:t> </a:t>
            </a:r>
            <a:r>
              <a:rPr lang="en-US" dirty="0" err="1" smtClean="0"/>
              <a:t>phép</a:t>
            </a:r>
            <a:r>
              <a:rPr lang="en-US" dirty="0" smtClean="0"/>
              <a:t> </a:t>
            </a:r>
            <a:r>
              <a:rPr lang="en-US" dirty="0" err="1" smtClean="0"/>
              <a:t>truy</a:t>
            </a:r>
            <a:r>
              <a:rPr lang="en-US" dirty="0" smtClean="0"/>
              <a:t> </a:t>
            </a:r>
            <a:r>
              <a:rPr lang="en-US" dirty="0" err="1" smtClean="0"/>
              <a:t>cập</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“EXPORT”</a:t>
            </a:r>
          </a:p>
          <a:p>
            <a:r>
              <a:rPr lang="en-US" dirty="0" smtClean="0"/>
              <a:t>END: </a:t>
            </a:r>
            <a:r>
              <a:rPr lang="en-US" dirty="0" err="1" smtClean="0"/>
              <a:t>kết</a:t>
            </a:r>
            <a:r>
              <a:rPr lang="en-US" dirty="0" smtClean="0"/>
              <a:t> </a:t>
            </a:r>
            <a:r>
              <a:rPr lang="en-US" dirty="0" err="1" smtClean="0"/>
              <a:t>thúc</a:t>
            </a:r>
            <a:r>
              <a:rPr lang="en-US" dirty="0" smtClean="0"/>
              <a:t> </a:t>
            </a:r>
            <a:r>
              <a:rPr lang="en-US" dirty="0" err="1" smtClean="0"/>
              <a:t>chương</a:t>
            </a:r>
            <a:r>
              <a:rPr lang="en-US" dirty="0" smtClean="0"/>
              <a:t> </a:t>
            </a:r>
            <a:r>
              <a:rPr lang="en-US" dirty="0" err="1" smtClean="0"/>
              <a:t>trình</a:t>
            </a:r>
            <a:endParaRPr lang="en-US" dirty="0" smtClean="0"/>
          </a:p>
          <a:p>
            <a:r>
              <a:rPr lang="en-US" dirty="0" smtClean="0"/>
              <a:t>DCB: </a:t>
            </a: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 byte (8 bit)</a:t>
            </a:r>
          </a:p>
          <a:p>
            <a:r>
              <a:rPr lang="en-US" dirty="0" smtClean="0"/>
              <a:t>DCW: </a:t>
            </a: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 half-word (16 bit)</a:t>
            </a:r>
          </a:p>
          <a:p>
            <a:r>
              <a:rPr lang="en-US" dirty="0" smtClean="0"/>
              <a:t>DCD: </a:t>
            </a: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 word (32 bit)</a:t>
            </a:r>
          </a:p>
          <a:p>
            <a:r>
              <a:rPr lang="en-US" dirty="0" smtClean="0"/>
              <a:t>EQU: </a:t>
            </a:r>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một</a:t>
            </a:r>
            <a:r>
              <a:rPr lang="en-US" dirty="0" smtClean="0"/>
              <a:t> </a:t>
            </a:r>
            <a:r>
              <a:rPr lang="en-US" dirty="0" err="1" smtClean="0"/>
              <a:t>biến</a:t>
            </a:r>
            <a:endParaRPr lang="en-US" dirty="0" smtClean="0"/>
          </a:p>
          <a:p>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16</a:t>
            </a:fld>
            <a:endParaRPr lang="en-US"/>
          </a:p>
        </p:txBody>
      </p:sp>
    </p:spTree>
    <p:extLst>
      <p:ext uri="{BB962C8B-B14F-4D97-AF65-F5344CB8AC3E}">
        <p14:creationId xmlns:p14="http://schemas.microsoft.com/office/powerpoint/2010/main" val="273696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Chỉ</a:t>
            </a:r>
            <a:r>
              <a:rPr lang="en-US" dirty="0" smtClean="0"/>
              <a:t> </a:t>
            </a:r>
            <a:r>
              <a:rPr lang="en-US" dirty="0" err="1" smtClean="0"/>
              <a:t>dẫn</a:t>
            </a:r>
            <a:r>
              <a:rPr lang="en-US" dirty="0" smtClean="0"/>
              <a:t> </a:t>
            </a:r>
            <a:r>
              <a:rPr lang="en-US" dirty="0" err="1" smtClean="0"/>
              <a:t>biên</a:t>
            </a:r>
            <a:r>
              <a:rPr lang="en-US" dirty="0" smtClean="0"/>
              <a:t> </a:t>
            </a:r>
            <a:r>
              <a:rPr lang="en-US" dirty="0" err="1" smtClean="0"/>
              <a:t>dịch</a:t>
            </a:r>
            <a:endParaRPr lang="en-US" dirty="0"/>
          </a:p>
        </p:txBody>
      </p:sp>
      <p:sp>
        <p:nvSpPr>
          <p:cNvPr id="3" name="Content Placeholder 2"/>
          <p:cNvSpPr>
            <a:spLocks noGrp="1"/>
          </p:cNvSpPr>
          <p:nvPr>
            <p:ph idx="1"/>
          </p:nvPr>
        </p:nvSpPr>
        <p:spPr/>
        <p:txBody>
          <a:bodyPr/>
          <a:lstStyle/>
          <a:p>
            <a:r>
              <a:rPr lang="en-US" dirty="0" smtClean="0"/>
              <a:t>|.text|: </a:t>
            </a:r>
            <a:r>
              <a:rPr lang="en-US" dirty="0" err="1" smtClean="0"/>
              <a:t>cho</a:t>
            </a:r>
            <a:r>
              <a:rPr lang="en-US" dirty="0" smtClean="0"/>
              <a:t> </a:t>
            </a:r>
            <a:r>
              <a:rPr lang="en-US" dirty="0" err="1" smtClean="0"/>
              <a:t>phép</a:t>
            </a:r>
            <a:r>
              <a:rPr lang="en-US" dirty="0" smtClean="0"/>
              <a:t> </a:t>
            </a:r>
            <a:r>
              <a:rPr lang="en-US" dirty="0" err="1" smtClean="0"/>
              <a:t>biên</a:t>
            </a:r>
            <a:r>
              <a:rPr lang="en-US" dirty="0" smtClean="0"/>
              <a:t> </a:t>
            </a:r>
            <a:r>
              <a:rPr lang="en-US" dirty="0" err="1" smtClean="0"/>
              <a:t>dịch</a:t>
            </a:r>
            <a:r>
              <a:rPr lang="en-US" dirty="0" smtClean="0"/>
              <a:t> code assembly </a:t>
            </a:r>
            <a:r>
              <a:rPr lang="en-US" dirty="0" err="1" smtClean="0"/>
              <a:t>từ</a:t>
            </a:r>
            <a:r>
              <a:rPr lang="en-US" dirty="0" smtClean="0"/>
              <a:t> </a:t>
            </a:r>
            <a:r>
              <a:rPr lang="en-US" dirty="0" err="1" smtClean="0"/>
              <a:t>chương</a:t>
            </a:r>
            <a:r>
              <a:rPr lang="en-US" dirty="0" smtClean="0"/>
              <a:t> </a:t>
            </a:r>
            <a:r>
              <a:rPr lang="en-US" dirty="0" err="1" smtClean="0"/>
              <a:t>trình</a:t>
            </a:r>
            <a:r>
              <a:rPr lang="en-US" dirty="0" smtClean="0"/>
              <a:t> C</a:t>
            </a:r>
          </a:p>
          <a:p>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17</a:t>
            </a:fld>
            <a:endParaRPr lang="en-US"/>
          </a:p>
        </p:txBody>
      </p:sp>
    </p:spTree>
    <p:extLst>
      <p:ext uri="{BB962C8B-B14F-4D97-AF65-F5344CB8AC3E}">
        <p14:creationId xmlns:p14="http://schemas.microsoft.com/office/powerpoint/2010/main" val="60933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Chỉ dẫn khai báo đoạn AREA</a:t>
            </a:r>
            <a:endParaRPr lang="en-US"/>
          </a:p>
        </p:txBody>
      </p:sp>
      <p:sp>
        <p:nvSpPr>
          <p:cNvPr id="3" name="Content Placeholder 2"/>
          <p:cNvSpPr>
            <a:spLocks noGrp="1"/>
          </p:cNvSpPr>
          <p:nvPr>
            <p:ph idx="1"/>
          </p:nvPr>
        </p:nvSpPr>
        <p:spPr/>
        <p:txBody>
          <a:bodyPr/>
          <a:lstStyle/>
          <a:p>
            <a:pPr algn="just"/>
            <a:r>
              <a:rPr lang="en-US" dirty="0" err="1" smtClean="0"/>
              <a:t>Chương</a:t>
            </a:r>
            <a:r>
              <a:rPr lang="en-US" dirty="0" smtClean="0"/>
              <a:t> </a:t>
            </a:r>
            <a:r>
              <a:rPr lang="en-US" dirty="0" err="1" smtClean="0"/>
              <a:t>trình</a:t>
            </a:r>
            <a:r>
              <a:rPr lang="en-US" dirty="0" smtClean="0"/>
              <a:t> </a:t>
            </a:r>
            <a:r>
              <a:rPr lang="en-US" dirty="0" err="1" smtClean="0"/>
              <a:t>hợp</a:t>
            </a:r>
            <a:r>
              <a:rPr lang="en-US" dirty="0" smtClean="0"/>
              <a:t> </a:t>
            </a:r>
            <a:r>
              <a:rPr lang="en-US" dirty="0" err="1" smtClean="0"/>
              <a:t>ngữ</a:t>
            </a:r>
            <a:r>
              <a:rPr lang="en-US" dirty="0" smtClean="0"/>
              <a:t> ARM </a:t>
            </a:r>
            <a:r>
              <a:rPr lang="en-US" dirty="0" err="1" smtClean="0"/>
              <a:t>gồm</a:t>
            </a:r>
            <a:r>
              <a:rPr lang="en-US" dirty="0" smtClean="0"/>
              <a:t> </a:t>
            </a:r>
            <a:r>
              <a:rPr lang="en-US" dirty="0" err="1" smtClean="0"/>
              <a:t>ít</a:t>
            </a:r>
            <a:r>
              <a:rPr lang="en-US" dirty="0" smtClean="0"/>
              <a:t> </a:t>
            </a:r>
            <a:r>
              <a:rPr lang="en-US" dirty="0" err="1" smtClean="0"/>
              <a:t>nhất</a:t>
            </a:r>
            <a:r>
              <a:rPr lang="en-US" dirty="0" smtClean="0"/>
              <a:t> 2 </a:t>
            </a:r>
            <a:r>
              <a:rPr lang="en-US" dirty="0" err="1" smtClean="0"/>
              <a:t>đoạn</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theo</a:t>
            </a:r>
            <a:r>
              <a:rPr lang="en-US" dirty="0" smtClean="0"/>
              <a:t> AREA</a:t>
            </a:r>
          </a:p>
          <a:p>
            <a:pPr lvl="1" algn="just"/>
            <a:r>
              <a:rPr lang="en-US" dirty="0" smtClean="0"/>
              <a:t>one </a:t>
            </a:r>
            <a:r>
              <a:rPr lang="en-US" dirty="0"/>
              <a:t>section of code containing the list of </a:t>
            </a:r>
            <a:r>
              <a:rPr lang="en-US" dirty="0" smtClean="0"/>
              <a:t>instructions</a:t>
            </a:r>
            <a:r>
              <a:rPr lang="en-US" dirty="0"/>
              <a:t>;</a:t>
            </a:r>
          </a:p>
          <a:p>
            <a:pPr lvl="1" algn="just"/>
            <a:r>
              <a:rPr lang="en-US" dirty="0" smtClean="0"/>
              <a:t>one </a:t>
            </a:r>
            <a:r>
              <a:rPr lang="en-US" dirty="0"/>
              <a:t>section of data where we find the description of the data</a:t>
            </a:r>
          </a:p>
        </p:txBody>
      </p:sp>
      <p:sp>
        <p:nvSpPr>
          <p:cNvPr id="4" name="Slide Number Placeholder 3"/>
          <p:cNvSpPr>
            <a:spLocks noGrp="1"/>
          </p:cNvSpPr>
          <p:nvPr>
            <p:ph type="sldNum" sz="quarter" idx="12"/>
          </p:nvPr>
        </p:nvSpPr>
        <p:spPr/>
        <p:txBody>
          <a:bodyPr/>
          <a:lstStyle/>
          <a:p>
            <a:fld id="{4CC11C21-2A17-4D34-B226-F1AC3F20DC1C}"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653612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066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ELF section</a:t>
            </a:r>
            <a:endParaRPr lang="en-US" dirty="0"/>
          </a:p>
        </p:txBody>
      </p:sp>
      <p:sp>
        <p:nvSpPr>
          <p:cNvPr id="3" name="Content Placeholder 2"/>
          <p:cNvSpPr>
            <a:spLocks noGrp="1"/>
          </p:cNvSpPr>
          <p:nvPr>
            <p:ph idx="1"/>
          </p:nvPr>
        </p:nvSpPr>
        <p:spPr/>
        <p:txBody>
          <a:bodyPr/>
          <a:lstStyle/>
          <a:p>
            <a:r>
              <a:rPr lang="en-US" dirty="0" smtClean="0"/>
              <a:t>ELF: Executable Linkable Format section – </a:t>
            </a:r>
            <a:r>
              <a:rPr lang="en-US" dirty="0" err="1" smtClean="0"/>
              <a:t>chuỗi</a:t>
            </a:r>
            <a:r>
              <a:rPr lang="en-US" dirty="0" smtClean="0"/>
              <a:t> code hay </a:t>
            </a:r>
            <a:r>
              <a:rPr lang="en-US" dirty="0" err="1" smtClean="0"/>
              <a:t>dữ</a:t>
            </a:r>
            <a:r>
              <a:rPr lang="en-US" dirty="0" smtClean="0"/>
              <a:t> </a:t>
            </a:r>
            <a:r>
              <a:rPr lang="en-US" dirty="0" err="1" smtClean="0"/>
              <a:t>liệu</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và</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phân</a:t>
            </a:r>
            <a:r>
              <a:rPr lang="en-US" dirty="0" smtClean="0"/>
              <a:t> chia </a:t>
            </a:r>
            <a:r>
              <a:rPr lang="en-US" dirty="0" err="1" smtClean="0"/>
              <a:t>được</a:t>
            </a:r>
            <a:r>
              <a:rPr lang="en-US" dirty="0" smtClean="0"/>
              <a:t>.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19</a:t>
            </a:fld>
            <a:endParaRPr lang="en-US"/>
          </a:p>
        </p:txBody>
      </p:sp>
    </p:spTree>
    <p:extLst>
      <p:ext uri="{BB962C8B-B14F-4D97-AF65-F5344CB8AC3E}">
        <p14:creationId xmlns:p14="http://schemas.microsoft.com/office/powerpoint/2010/main" val="367756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Assembly?</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công</a:t>
            </a:r>
            <a:r>
              <a:rPr lang="en-US" dirty="0" smtClean="0"/>
              <a:t> </a:t>
            </a:r>
            <a:r>
              <a:rPr lang="en-US" dirty="0" err="1" smtClean="0"/>
              <a:t>nghiệp</a:t>
            </a:r>
            <a:r>
              <a:rPr lang="en-US" dirty="0"/>
              <a:t> </a:t>
            </a:r>
            <a:r>
              <a:rPr lang="en-US" dirty="0" err="1" smtClean="0"/>
              <a:t>được</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bằng</a:t>
            </a:r>
            <a:r>
              <a:rPr lang="en-US" dirty="0" smtClean="0"/>
              <a:t> assembly</a:t>
            </a:r>
          </a:p>
          <a:p>
            <a:r>
              <a:rPr lang="en-US" dirty="0" err="1" smtClean="0"/>
              <a:t>Nhiều</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sự</a:t>
            </a:r>
            <a:r>
              <a:rPr lang="en-US" dirty="0" smtClean="0"/>
              <a:t> </a:t>
            </a:r>
            <a:r>
              <a:rPr lang="en-US" dirty="0" err="1" smtClean="0"/>
              <a:t>tối</a:t>
            </a:r>
            <a:r>
              <a:rPr lang="en-US" dirty="0" smtClean="0"/>
              <a:t> </a:t>
            </a:r>
            <a:r>
              <a:rPr lang="en-US" dirty="0" err="1" smtClean="0"/>
              <a:t>ưu</a:t>
            </a:r>
            <a:r>
              <a:rPr lang="en-US" dirty="0" smtClean="0"/>
              <a:t> </a:t>
            </a:r>
            <a:r>
              <a:rPr lang="en-US" dirty="0" err="1" smtClean="0"/>
              <a:t>của</a:t>
            </a:r>
            <a:r>
              <a:rPr lang="en-US" dirty="0" smtClean="0"/>
              <a:t> </a:t>
            </a:r>
            <a:r>
              <a:rPr lang="en-US" dirty="0" err="1" smtClean="0"/>
              <a:t>ngôn</a:t>
            </a:r>
            <a:r>
              <a:rPr lang="en-US" dirty="0" smtClean="0"/>
              <a:t> </a:t>
            </a:r>
            <a:r>
              <a:rPr lang="en-US" dirty="0" err="1" smtClean="0"/>
              <a:t>ngữ</a:t>
            </a:r>
            <a:r>
              <a:rPr lang="en-US" dirty="0" smtClean="0"/>
              <a:t> assembly</a:t>
            </a:r>
          </a:p>
          <a:p>
            <a:r>
              <a:rPr lang="en-US" dirty="0" err="1" smtClean="0"/>
              <a:t>Hiểu</a:t>
            </a:r>
            <a:r>
              <a:rPr lang="en-US" dirty="0" smtClean="0"/>
              <a:t> </a:t>
            </a:r>
            <a:r>
              <a:rPr lang="en-US" dirty="0" err="1" smtClean="0"/>
              <a:t>biết</a:t>
            </a:r>
            <a:r>
              <a:rPr lang="en-US" dirty="0" smtClean="0"/>
              <a:t> </a:t>
            </a:r>
            <a:r>
              <a:rPr lang="en-US" dirty="0" err="1" smtClean="0"/>
              <a:t>về</a:t>
            </a:r>
            <a:r>
              <a:rPr lang="en-US" dirty="0" smtClean="0"/>
              <a:t> assembly </a:t>
            </a:r>
            <a:r>
              <a:rPr lang="en-US" dirty="0" err="1" smtClean="0"/>
              <a:t>giúp</a:t>
            </a:r>
            <a:r>
              <a:rPr lang="en-US" dirty="0" smtClean="0"/>
              <a:t> </a:t>
            </a:r>
            <a:r>
              <a:rPr lang="en-US" dirty="0" err="1" smtClean="0"/>
              <a:t>hiểu</a:t>
            </a:r>
            <a:r>
              <a:rPr lang="en-US" dirty="0" smtClean="0"/>
              <a:t> </a:t>
            </a:r>
            <a:r>
              <a:rPr lang="en-US" dirty="0" err="1" smtClean="0"/>
              <a:t>hơn</a:t>
            </a:r>
            <a:r>
              <a:rPr lang="en-US" dirty="0" smtClean="0"/>
              <a:t> </a:t>
            </a:r>
            <a:r>
              <a:rPr lang="en-US" dirty="0" err="1" smtClean="0"/>
              <a:t>về</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bậc</a:t>
            </a:r>
            <a:r>
              <a:rPr lang="en-US" dirty="0" smtClean="0"/>
              <a:t> </a:t>
            </a:r>
            <a:r>
              <a:rPr lang="en-US" dirty="0" err="1" smtClean="0"/>
              <a:t>cao</a:t>
            </a:r>
            <a:endParaRPr lang="en-US" dirty="0" smtClean="0"/>
          </a:p>
          <a:p>
            <a:r>
              <a:rPr lang="en-US" dirty="0" smtClean="0"/>
              <a:t>Debug, </a:t>
            </a:r>
            <a:r>
              <a:rPr lang="en-US" dirty="0" err="1" smtClean="0"/>
              <a:t>viết</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vào</a:t>
            </a:r>
            <a:r>
              <a:rPr lang="en-US" dirty="0" smtClean="0"/>
              <a:t>/</a:t>
            </a:r>
            <a:r>
              <a:rPr lang="en-US" dirty="0" err="1" smtClean="0"/>
              <a:t>ra</a:t>
            </a:r>
            <a:r>
              <a:rPr lang="en-US" dirty="0" smtClean="0"/>
              <a:t>, </a:t>
            </a:r>
            <a:r>
              <a:rPr lang="en-US" dirty="0" err="1" smtClean="0"/>
              <a:t>tối</a:t>
            </a:r>
            <a:r>
              <a:rPr lang="en-US" dirty="0" smtClean="0"/>
              <a:t> </a:t>
            </a:r>
            <a:r>
              <a:rPr lang="en-US" dirty="0" err="1" smtClean="0"/>
              <a:t>ưu</a:t>
            </a:r>
            <a:r>
              <a:rPr lang="en-US" dirty="0" smtClean="0"/>
              <a:t> code,…</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a:t>
            </a:fld>
            <a:endParaRPr lang="en-US"/>
          </a:p>
        </p:txBody>
      </p:sp>
    </p:spTree>
    <p:extLst>
      <p:ext uri="{BB962C8B-B14F-4D97-AF65-F5344CB8AC3E}">
        <p14:creationId xmlns:p14="http://schemas.microsoft.com/office/powerpoint/2010/main" val="168643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Chỉ dẫn khai báo đoạn AREA</a:t>
            </a:r>
          </a:p>
        </p:txBody>
      </p:sp>
      <p:sp>
        <p:nvSpPr>
          <p:cNvPr id="3" name="Content Placeholder 2"/>
          <p:cNvSpPr>
            <a:spLocks noGrp="1"/>
          </p:cNvSpPr>
          <p:nvPr>
            <p:ph idx="1"/>
          </p:nvPr>
        </p:nvSpPr>
        <p:spPr/>
        <p:txBody>
          <a:bodyPr>
            <a:normAutofit lnSpcReduction="10000"/>
          </a:bodyPr>
          <a:lstStyle/>
          <a:p>
            <a:r>
              <a:rPr lang="en-US" smtClean="0"/>
              <a:t>Trong đó</a:t>
            </a:r>
          </a:p>
          <a:p>
            <a:pPr lvl="1"/>
            <a:r>
              <a:rPr lang="en-US" b="1" smtClean="0"/>
              <a:t>AREA</a:t>
            </a:r>
            <a:r>
              <a:rPr lang="en-US"/>
              <a:t>: </a:t>
            </a:r>
            <a:r>
              <a:rPr lang="en-US" smtClean="0"/>
              <a:t>chỉ dẫn khai báo đoạn</a:t>
            </a:r>
            <a:endParaRPr lang="en-US"/>
          </a:p>
          <a:p>
            <a:pPr lvl="1"/>
            <a:r>
              <a:rPr lang="en-US" b="1" smtClean="0"/>
              <a:t>Section_Name</a:t>
            </a:r>
            <a:r>
              <a:rPr lang="en-US" b="1"/>
              <a:t>: </a:t>
            </a:r>
            <a:r>
              <a:rPr lang="en-US" smtClean="0"/>
              <a:t>tên đoạn</a:t>
            </a:r>
            <a:endParaRPr lang="en-US"/>
          </a:p>
          <a:p>
            <a:pPr lvl="1"/>
            <a:r>
              <a:rPr lang="en-US" b="1" smtClean="0"/>
              <a:t>type</a:t>
            </a:r>
            <a:r>
              <a:rPr lang="en-US"/>
              <a:t>: </a:t>
            </a:r>
            <a:r>
              <a:rPr lang="en-US" smtClean="0"/>
              <a:t>kiểu đoạn code </a:t>
            </a:r>
            <a:r>
              <a:rPr lang="en-US"/>
              <a:t>or </a:t>
            </a:r>
            <a:r>
              <a:rPr lang="en-US" smtClean="0"/>
              <a:t>data</a:t>
            </a:r>
            <a:endParaRPr lang="en-US"/>
          </a:p>
          <a:p>
            <a:pPr lvl="1"/>
            <a:r>
              <a:rPr lang="en-US" smtClean="0"/>
              <a:t>Các tùy chọn không bắt buộc:</a:t>
            </a:r>
          </a:p>
          <a:p>
            <a:pPr lvl="2"/>
            <a:r>
              <a:rPr lang="en-US" b="1" smtClean="0"/>
              <a:t>readonly </a:t>
            </a:r>
            <a:r>
              <a:rPr lang="en-US" smtClean="0"/>
              <a:t>(mặc định cho đoạn CODE) </a:t>
            </a:r>
            <a:r>
              <a:rPr lang="en-US"/>
              <a:t>or </a:t>
            </a:r>
            <a:r>
              <a:rPr lang="en-US" b="1" smtClean="0"/>
              <a:t>readwrite </a:t>
            </a:r>
            <a:r>
              <a:rPr lang="en-US" smtClean="0"/>
              <a:t>(mặc định cho đoạn DATA)</a:t>
            </a:r>
          </a:p>
          <a:p>
            <a:pPr lvl="2"/>
            <a:r>
              <a:rPr lang="en-US" b="1"/>
              <a:t>noinit</a:t>
            </a:r>
            <a:r>
              <a:rPr lang="en-US"/>
              <a:t>: indicates, for a DATA </a:t>
            </a:r>
            <a:r>
              <a:rPr lang="en-US" smtClean="0"/>
              <a:t>section, không khởi tạo</a:t>
            </a:r>
          </a:p>
          <a:p>
            <a:pPr lvl="2"/>
            <a:r>
              <a:rPr lang="en-US" b="1"/>
              <a:t>align</a:t>
            </a:r>
            <a:r>
              <a:rPr lang="en-US"/>
              <a:t> = n (từ 0-31), how </a:t>
            </a:r>
            <a:r>
              <a:rPr lang="en-US" smtClean="0"/>
              <a:t>the section </a:t>
            </a:r>
            <a:r>
              <a:rPr lang="en-US"/>
              <a:t>should be placed in memory</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20</a:t>
            </a:fld>
            <a:endParaRPr lang="en-US"/>
          </a:p>
        </p:txBody>
      </p:sp>
    </p:spTree>
    <p:extLst>
      <p:ext uri="{BB962C8B-B14F-4D97-AF65-F5344CB8AC3E}">
        <p14:creationId xmlns:p14="http://schemas.microsoft.com/office/powerpoint/2010/main" val="2611691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Đoạn mã lệnh</a:t>
            </a:r>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r>
              <a:rPr lang="en-US" smtClean="0"/>
              <a:t>Đoạn mã lệnh bao gồm 1 tập các lệnh theo định dạng </a:t>
            </a:r>
          </a:p>
          <a:p>
            <a:pPr marL="0" indent="0">
              <a:buNone/>
            </a:pPr>
            <a:r>
              <a:rPr lang="en-US" sz="2600" smtClean="0"/>
              <a:t>	</a:t>
            </a:r>
            <a:r>
              <a:rPr lang="en-US" sz="2600" i="1" smtClean="0">
                <a:latin typeface="Arial" pitchFamily="34" charset="0"/>
                <a:cs typeface="Arial" pitchFamily="34" charset="0"/>
              </a:rPr>
              <a:t>{ </a:t>
            </a:r>
            <a:r>
              <a:rPr lang="en-US" sz="2600" i="1">
                <a:latin typeface="Arial" pitchFamily="34" charset="0"/>
                <a:cs typeface="Arial" pitchFamily="34" charset="0"/>
              </a:rPr>
              <a:t>label } SYMBOL { expr }{ ,expr }{ ,expr} </a:t>
            </a:r>
            <a:r>
              <a:rPr lang="en-US" sz="2600" i="1" smtClean="0">
                <a:latin typeface="Arial" pitchFamily="34" charset="0"/>
                <a:cs typeface="Arial" pitchFamily="34" charset="0"/>
              </a:rPr>
              <a:t>{; </a:t>
            </a:r>
            <a:r>
              <a:rPr lang="en-US" sz="2600" i="1">
                <a:latin typeface="Arial" pitchFamily="34" charset="0"/>
                <a:cs typeface="Arial" pitchFamily="34" charset="0"/>
              </a:rPr>
              <a:t>comment}</a:t>
            </a:r>
          </a:p>
          <a:p>
            <a:r>
              <a:rPr lang="en-US" smtClean="0"/>
              <a:t>Các thành phần lệnh</a:t>
            </a:r>
            <a:endParaRPr lang="en-US"/>
          </a:p>
          <a:p>
            <a:pPr lvl="1"/>
            <a:r>
              <a:rPr lang="en-US" smtClean="0"/>
              <a:t>Nhãn</a:t>
            </a:r>
          </a:p>
          <a:p>
            <a:pPr lvl="1"/>
            <a:r>
              <a:rPr lang="en-US" smtClean="0"/>
              <a:t>Mã lệnh gợi nhớ (Mnemonic)</a:t>
            </a:r>
          </a:p>
          <a:p>
            <a:pPr lvl="1"/>
            <a:r>
              <a:rPr lang="en-US" smtClean="0"/>
              <a:t>Toán hạng</a:t>
            </a:r>
          </a:p>
          <a:p>
            <a:pPr lvl="1"/>
            <a:r>
              <a:rPr lang="en-US" smtClean="0"/>
              <a:t>Chú thích</a:t>
            </a:r>
          </a:p>
          <a:p>
            <a:pPr lvl="2"/>
            <a:r>
              <a:rPr lang="en-US" smtClean="0"/>
              <a:t>Bắt đầu bằng dấu “;”</a:t>
            </a:r>
          </a:p>
          <a:p>
            <a:pPr lvl="1"/>
            <a:r>
              <a:rPr lang="en-US" smtClean="0"/>
              <a:t>Thủ tục</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21</a:t>
            </a:fld>
            <a:endParaRPr lang="en-US"/>
          </a:p>
        </p:txBody>
      </p:sp>
    </p:spTree>
    <p:extLst>
      <p:ext uri="{BB962C8B-B14F-4D97-AF65-F5344CB8AC3E}">
        <p14:creationId xmlns:p14="http://schemas.microsoft.com/office/powerpoint/2010/main" val="3491065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Nhãn</a:t>
            </a:r>
            <a:r>
              <a:rPr lang="en-US" dirty="0" smtClean="0"/>
              <a:t> (label)</a:t>
            </a:r>
            <a:endParaRPr lang="en-US" dirty="0"/>
          </a:p>
        </p:txBody>
      </p:sp>
      <p:sp>
        <p:nvSpPr>
          <p:cNvPr id="3" name="Content Placeholder 2"/>
          <p:cNvSpPr>
            <a:spLocks noGrp="1"/>
          </p:cNvSpPr>
          <p:nvPr>
            <p:ph idx="1"/>
          </p:nvPr>
        </p:nvSpPr>
        <p:spPr/>
        <p:txBody>
          <a:bodyPr/>
          <a:lstStyle/>
          <a:p>
            <a:r>
              <a:rPr lang="en-US" smtClean="0"/>
              <a:t>Là tên tùy đặt</a:t>
            </a:r>
          </a:p>
          <a:p>
            <a:pPr lvl="1"/>
            <a:r>
              <a:rPr lang="en-US" smtClean="0"/>
              <a:t>Đứng đầu tiên trong câu lệnh</a:t>
            </a:r>
          </a:p>
          <a:p>
            <a:pPr lvl="1"/>
            <a:r>
              <a:rPr lang="en-US" smtClean="0"/>
              <a:t>Sử dụng để điều khiển luồng thực thi trong chương trình thông qua các lệnh nhảy</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23310"/>
            <a:ext cx="6680200" cy="30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66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Mã thao tác</a:t>
            </a:r>
            <a:endParaRPr lang="en-US"/>
          </a:p>
        </p:txBody>
      </p:sp>
      <p:sp>
        <p:nvSpPr>
          <p:cNvPr id="3" name="Content Placeholder 2"/>
          <p:cNvSpPr>
            <a:spLocks noGrp="1"/>
          </p:cNvSpPr>
          <p:nvPr>
            <p:ph idx="1"/>
          </p:nvPr>
        </p:nvSpPr>
        <p:spPr>
          <a:xfrm>
            <a:off x="457200" y="1447800"/>
            <a:ext cx="8229600" cy="4953000"/>
          </a:xfrm>
        </p:spPr>
        <p:txBody>
          <a:bodyPr>
            <a:normAutofit fontScale="85000" lnSpcReduction="20000"/>
          </a:bodyPr>
          <a:lstStyle/>
          <a:p>
            <a:r>
              <a:rPr lang="en-US" i="1" dirty="0" smtClean="0"/>
              <a:t>mnemonic</a:t>
            </a:r>
            <a:r>
              <a:rPr lang="en-US" dirty="0" smtClean="0"/>
              <a:t> = </a:t>
            </a:r>
            <a:r>
              <a:rPr lang="en-US" i="1" dirty="0"/>
              <a:t>symbolic name </a:t>
            </a:r>
            <a:r>
              <a:rPr lang="en-US" i="1" dirty="0" smtClean="0"/>
              <a:t>= </a:t>
            </a:r>
            <a:r>
              <a:rPr lang="en-US" dirty="0" err="1" smtClean="0"/>
              <a:t>mã</a:t>
            </a:r>
            <a:r>
              <a:rPr lang="en-US" dirty="0" smtClean="0"/>
              <a:t> </a:t>
            </a:r>
            <a:r>
              <a:rPr lang="en-US" dirty="0" err="1" smtClean="0"/>
              <a:t>thao</a:t>
            </a:r>
            <a:r>
              <a:rPr lang="en-US" dirty="0" smtClean="0"/>
              <a:t> </a:t>
            </a:r>
            <a:r>
              <a:rPr lang="en-US" dirty="0" err="1" smtClean="0"/>
              <a:t>tác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câu</a:t>
            </a:r>
            <a:r>
              <a:rPr lang="en-US" dirty="0" smtClean="0"/>
              <a:t> </a:t>
            </a:r>
            <a:r>
              <a:rPr lang="en-US" dirty="0" err="1" smtClean="0"/>
              <a:t>lệnh</a:t>
            </a:r>
            <a:endParaRPr lang="en-US" dirty="0" smtClean="0"/>
          </a:p>
          <a:p>
            <a:r>
              <a:rPr lang="en-US" dirty="0" err="1" smtClean="0"/>
              <a:t>Từ</a:t>
            </a:r>
            <a:r>
              <a:rPr lang="en-US" dirty="0" smtClean="0"/>
              <a:t> </a:t>
            </a:r>
            <a:r>
              <a:rPr lang="en-US" dirty="0" err="1" smtClean="0"/>
              <a:t>phiên</a:t>
            </a:r>
            <a:r>
              <a:rPr lang="en-US" dirty="0" smtClean="0"/>
              <a:t> </a:t>
            </a:r>
            <a:r>
              <a:rPr lang="en-US" dirty="0" err="1" smtClean="0"/>
              <a:t>bản</a:t>
            </a:r>
            <a:r>
              <a:rPr lang="en-US" dirty="0" smtClean="0"/>
              <a:t> ARM4, </a:t>
            </a:r>
            <a:r>
              <a:rPr lang="en-US" dirty="0" err="1" smtClean="0"/>
              <a:t>có</a:t>
            </a:r>
            <a:r>
              <a:rPr lang="en-US" dirty="0" smtClean="0"/>
              <a:t> 2 </a:t>
            </a:r>
            <a:r>
              <a:rPr lang="en-US" dirty="0" err="1" smtClean="0"/>
              <a:t>tập</a:t>
            </a:r>
            <a:r>
              <a:rPr lang="en-US" dirty="0" smtClean="0"/>
              <a:t> </a:t>
            </a:r>
            <a:r>
              <a:rPr lang="en-US" dirty="0" err="1" smtClean="0"/>
              <a:t>lệnh</a:t>
            </a:r>
            <a:r>
              <a:rPr lang="en-US" dirty="0" smtClean="0"/>
              <a:t> </a:t>
            </a:r>
            <a:r>
              <a:rPr lang="en-US" dirty="0" err="1" smtClean="0"/>
              <a:t>khác</a:t>
            </a:r>
            <a:r>
              <a:rPr lang="en-US" dirty="0" smtClean="0"/>
              <a:t> </a:t>
            </a:r>
            <a:r>
              <a:rPr lang="en-US" dirty="0" err="1" smtClean="0"/>
              <a:t>biệt</a:t>
            </a:r>
            <a:endParaRPr lang="en-US" dirty="0" smtClean="0"/>
          </a:p>
          <a:p>
            <a:pPr lvl="1"/>
            <a:r>
              <a:rPr lang="en-US" dirty="0" err="1" smtClean="0"/>
              <a:t>Tập</a:t>
            </a:r>
            <a:r>
              <a:rPr lang="en-US" dirty="0" smtClean="0"/>
              <a:t> </a:t>
            </a:r>
            <a:r>
              <a:rPr lang="en-US" dirty="0" err="1" smtClean="0"/>
              <a:t>lệnh</a:t>
            </a:r>
            <a:r>
              <a:rPr lang="en-US" dirty="0" smtClean="0"/>
              <a:t> ARM: 32 bit</a:t>
            </a:r>
          </a:p>
          <a:p>
            <a:pPr lvl="1"/>
            <a:r>
              <a:rPr lang="en-US" dirty="0" err="1" smtClean="0"/>
              <a:t>Tập</a:t>
            </a:r>
            <a:r>
              <a:rPr lang="en-US" dirty="0" smtClean="0"/>
              <a:t> </a:t>
            </a:r>
            <a:r>
              <a:rPr lang="en-US" dirty="0" err="1" smtClean="0"/>
              <a:t>lệnh</a:t>
            </a:r>
            <a:r>
              <a:rPr lang="en-US" dirty="0" smtClean="0"/>
              <a:t> Thumb: 16 bit</a:t>
            </a:r>
          </a:p>
          <a:p>
            <a:r>
              <a:rPr lang="en-US" dirty="0" err="1" smtClean="0"/>
              <a:t>Từ</a:t>
            </a:r>
            <a:r>
              <a:rPr lang="en-US" dirty="0" smtClean="0"/>
              <a:t> </a:t>
            </a:r>
            <a:r>
              <a:rPr lang="en-US" dirty="0" err="1" smtClean="0"/>
              <a:t>phiên</a:t>
            </a:r>
            <a:r>
              <a:rPr lang="en-US" dirty="0" smtClean="0"/>
              <a:t> </a:t>
            </a:r>
            <a:r>
              <a:rPr lang="en-US" dirty="0" err="1" smtClean="0"/>
              <a:t>bản</a:t>
            </a:r>
            <a:r>
              <a:rPr lang="en-US" dirty="0" smtClean="0"/>
              <a:t> ARM6</a:t>
            </a:r>
          </a:p>
          <a:p>
            <a:pPr lvl="1"/>
            <a:r>
              <a:rPr lang="en-US" dirty="0" err="1" smtClean="0"/>
              <a:t>Tập</a:t>
            </a:r>
            <a:r>
              <a:rPr lang="en-US" dirty="0" smtClean="0"/>
              <a:t> </a:t>
            </a:r>
            <a:r>
              <a:rPr lang="en-US" dirty="0" err="1" smtClean="0"/>
              <a:t>lệnh</a:t>
            </a:r>
            <a:r>
              <a:rPr lang="en-US" dirty="0" smtClean="0"/>
              <a:t> Thumb </a:t>
            </a:r>
            <a:r>
              <a:rPr lang="en-US" dirty="0" err="1" smtClean="0"/>
              <a:t>cải</a:t>
            </a:r>
            <a:r>
              <a:rPr lang="en-US" dirty="0" smtClean="0"/>
              <a:t> </a:t>
            </a:r>
            <a:r>
              <a:rPr lang="en-US" dirty="0" err="1" smtClean="0"/>
              <a:t>tiến</a:t>
            </a:r>
            <a:r>
              <a:rPr lang="en-US" dirty="0" smtClean="0"/>
              <a:t> </a:t>
            </a:r>
            <a:r>
              <a:rPr lang="en-US" dirty="0" err="1" smtClean="0"/>
              <a:t>thành</a:t>
            </a:r>
            <a:r>
              <a:rPr lang="en-US" dirty="0" smtClean="0"/>
              <a:t> Thumb-2</a:t>
            </a:r>
          </a:p>
          <a:p>
            <a:pPr lvl="2"/>
            <a:r>
              <a:rPr lang="en-US" dirty="0" smtClean="0"/>
              <a:t>Thumb2 = Thumb + </a:t>
            </a:r>
            <a:r>
              <a:rPr lang="en-US" dirty="0" err="1" smtClean="0"/>
              <a:t>một</a:t>
            </a:r>
            <a:r>
              <a:rPr lang="en-US" dirty="0" smtClean="0"/>
              <a:t> </a:t>
            </a:r>
            <a:r>
              <a:rPr lang="en-US" dirty="0" err="1" smtClean="0"/>
              <a:t>số</a:t>
            </a:r>
            <a:r>
              <a:rPr lang="en-US" dirty="0" smtClean="0"/>
              <a:t> </a:t>
            </a:r>
            <a:r>
              <a:rPr lang="en-US" dirty="0" err="1" smtClean="0"/>
              <a:t>lệnh</a:t>
            </a:r>
            <a:r>
              <a:rPr lang="en-US" dirty="0" smtClean="0"/>
              <a:t> 32 bit</a:t>
            </a:r>
          </a:p>
          <a:p>
            <a:r>
              <a:rPr lang="en-US" dirty="0" smtClean="0"/>
              <a:t>Cortex-ARM </a:t>
            </a:r>
            <a:r>
              <a:rPr lang="en-US" dirty="0" err="1" smtClean="0"/>
              <a:t>chỉ</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duy</a:t>
            </a:r>
            <a:r>
              <a:rPr lang="en-US" dirty="0" smtClean="0"/>
              <a:t> </a:t>
            </a:r>
            <a:r>
              <a:rPr lang="en-US" dirty="0" err="1" smtClean="0"/>
              <a:t>nhất</a:t>
            </a:r>
            <a:r>
              <a:rPr lang="en-US" dirty="0" smtClean="0"/>
              <a:t> Thumb-2</a:t>
            </a:r>
          </a:p>
          <a:p>
            <a:pPr lvl="1"/>
            <a:r>
              <a:rPr lang="en-US" dirty="0" err="1" smtClean="0"/>
              <a:t>Không</a:t>
            </a:r>
            <a:r>
              <a:rPr lang="en-US" dirty="0" smtClean="0"/>
              <a:t> </a:t>
            </a:r>
            <a:r>
              <a:rPr lang="en-US" dirty="0" err="1" smtClean="0"/>
              <a:t>thể</a:t>
            </a:r>
            <a:r>
              <a:rPr lang="en-US" dirty="0" smtClean="0"/>
              <a:t> </a:t>
            </a:r>
            <a:r>
              <a:rPr lang="en-US" dirty="0" err="1" smtClean="0"/>
              <a:t>chuyển</a:t>
            </a:r>
            <a:r>
              <a:rPr lang="en-US" dirty="0" smtClean="0"/>
              <a:t> sang </a:t>
            </a:r>
            <a:r>
              <a:rPr lang="en-US" dirty="0" err="1" smtClean="0"/>
              <a:t>chế</a:t>
            </a:r>
            <a:r>
              <a:rPr lang="en-US" dirty="0" smtClean="0"/>
              <a:t> </a:t>
            </a:r>
            <a:r>
              <a:rPr lang="en-US" dirty="0" err="1" smtClean="0"/>
              <a:t>độ</a:t>
            </a:r>
            <a:r>
              <a:rPr lang="en-US" dirty="0" smtClean="0"/>
              <a:t> ARM</a:t>
            </a:r>
          </a:p>
          <a:p>
            <a:r>
              <a:rPr lang="en-US" dirty="0" err="1"/>
              <a:t>Khi</a:t>
            </a:r>
            <a:r>
              <a:rPr lang="en-US" dirty="0"/>
              <a:t> code, </a:t>
            </a:r>
            <a:r>
              <a:rPr lang="en-US" dirty="0" err="1"/>
              <a:t>có</a:t>
            </a:r>
            <a:r>
              <a:rPr lang="en-US" dirty="0"/>
              <a:t> </a:t>
            </a:r>
            <a:r>
              <a:rPr lang="en-US" dirty="0" err="1"/>
              <a:t>thể</a:t>
            </a:r>
            <a:r>
              <a:rPr lang="en-US" dirty="0"/>
              <a:t> </a:t>
            </a:r>
            <a:r>
              <a:rPr lang="en-US" dirty="0" err="1"/>
              <a:t>chỉ</a:t>
            </a:r>
            <a:r>
              <a:rPr lang="en-US" dirty="0"/>
              <a:t> </a:t>
            </a:r>
            <a:r>
              <a:rPr lang="en-US" dirty="0" err="1"/>
              <a:t>rõ</a:t>
            </a:r>
            <a:r>
              <a:rPr lang="en-US" dirty="0"/>
              <a:t> </a:t>
            </a:r>
            <a:r>
              <a:rPr lang="en-US" dirty="0" err="1"/>
              <a:t>lệnh</a:t>
            </a:r>
            <a:endParaRPr lang="en-US" dirty="0"/>
          </a:p>
          <a:p>
            <a:pPr lvl="1"/>
            <a:r>
              <a:rPr lang="en-US" dirty="0">
                <a:solidFill>
                  <a:srgbClr val="FF0000"/>
                </a:solidFill>
              </a:rPr>
              <a:t>32 bit: </a:t>
            </a:r>
            <a:r>
              <a:rPr lang="en-US" dirty="0" err="1">
                <a:solidFill>
                  <a:srgbClr val="FF0000"/>
                </a:solidFill>
              </a:rPr>
              <a:t>thêm</a:t>
            </a:r>
            <a:r>
              <a:rPr lang="en-US" dirty="0">
                <a:solidFill>
                  <a:srgbClr val="FF0000"/>
                </a:solidFill>
              </a:rPr>
              <a:t> </a:t>
            </a:r>
            <a:r>
              <a:rPr lang="en-US" i="1" dirty="0">
                <a:solidFill>
                  <a:srgbClr val="FF0000"/>
                </a:solidFill>
              </a:rPr>
              <a:t>.W</a:t>
            </a:r>
          </a:p>
          <a:p>
            <a:pPr lvl="1"/>
            <a:r>
              <a:rPr lang="en-US" dirty="0">
                <a:solidFill>
                  <a:srgbClr val="FF0000"/>
                </a:solidFill>
              </a:rPr>
              <a:t>16 bit </a:t>
            </a:r>
            <a:r>
              <a:rPr lang="en-US" dirty="0" err="1">
                <a:solidFill>
                  <a:srgbClr val="FF0000"/>
                </a:solidFill>
              </a:rPr>
              <a:t>mở</a:t>
            </a:r>
            <a:r>
              <a:rPr lang="en-US" dirty="0">
                <a:solidFill>
                  <a:srgbClr val="FF0000"/>
                </a:solidFill>
              </a:rPr>
              <a:t> </a:t>
            </a:r>
            <a:r>
              <a:rPr lang="en-US" dirty="0" err="1">
                <a:solidFill>
                  <a:srgbClr val="FF0000"/>
                </a:solidFill>
              </a:rPr>
              <a:t>rộng</a:t>
            </a:r>
            <a:r>
              <a:rPr lang="en-US" dirty="0">
                <a:solidFill>
                  <a:srgbClr val="FF0000"/>
                </a:solidFill>
              </a:rPr>
              <a:t>: </a:t>
            </a:r>
            <a:r>
              <a:rPr lang="en-US" dirty="0" err="1">
                <a:solidFill>
                  <a:srgbClr val="FF0000"/>
                </a:solidFill>
              </a:rPr>
              <a:t>thêm</a:t>
            </a:r>
            <a:r>
              <a:rPr lang="en-US" dirty="0">
                <a:solidFill>
                  <a:srgbClr val="FF0000"/>
                </a:solidFill>
              </a:rPr>
              <a:t> </a:t>
            </a:r>
            <a:r>
              <a:rPr lang="en-US" i="1" dirty="0" smtClean="0">
                <a:solidFill>
                  <a:srgbClr val="FF0000"/>
                </a:solidFill>
              </a:rPr>
              <a:t>.N</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23</a:t>
            </a:fld>
            <a:endParaRPr lang="en-US"/>
          </a:p>
        </p:txBody>
      </p:sp>
    </p:spTree>
    <p:extLst>
      <p:ext uri="{BB962C8B-B14F-4D97-AF65-F5344CB8AC3E}">
        <p14:creationId xmlns:p14="http://schemas.microsoft.com/office/powerpoint/2010/main" val="2286106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Mã thao tác</a:t>
            </a:r>
          </a:p>
        </p:txBody>
      </p:sp>
      <p:sp>
        <p:nvSpPr>
          <p:cNvPr id="3" name="Content Placeholder 2"/>
          <p:cNvSpPr>
            <a:spLocks noGrp="1"/>
          </p:cNvSpPr>
          <p:nvPr>
            <p:ph idx="1"/>
          </p:nvPr>
        </p:nvSpPr>
        <p:spPr>
          <a:xfrm>
            <a:off x="457200" y="1447800"/>
            <a:ext cx="8229600" cy="4525963"/>
          </a:xfrm>
        </p:spPr>
        <p:txBody>
          <a:bodyPr>
            <a:normAutofit/>
          </a:bodyPr>
          <a:lstStyle/>
          <a:p>
            <a:r>
              <a:rPr lang="en-US" sz="2400" smtClean="0"/>
              <a:t>So sánh hiệu năng và mật độ (độ nén) của các tập lệnh</a:t>
            </a:r>
            <a:endParaRPr lang="en-US" sz="2400"/>
          </a:p>
        </p:txBody>
      </p:sp>
      <p:sp>
        <p:nvSpPr>
          <p:cNvPr id="4" name="Slide Number Placeholder 3"/>
          <p:cNvSpPr>
            <a:spLocks noGrp="1"/>
          </p:cNvSpPr>
          <p:nvPr>
            <p:ph type="sldNum" sz="quarter" idx="12"/>
          </p:nvPr>
        </p:nvSpPr>
        <p:spPr/>
        <p:txBody>
          <a:bodyPr/>
          <a:lstStyle/>
          <a:p>
            <a:fld id="{4CC11C21-2A17-4D34-B226-F1AC3F20DC1C}" type="slidenum">
              <a:rPr lang="en-US" smtClean="0"/>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918855"/>
            <a:ext cx="54387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932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Mã thao tác</a:t>
            </a:r>
            <a:endParaRPr lang="en-US"/>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a:t>Thumb-2 </a:t>
            </a:r>
            <a:r>
              <a:rPr lang="en-US" smtClean="0"/>
              <a:t>gồm 114 lệnh khác nhau:</a:t>
            </a:r>
          </a:p>
          <a:p>
            <a:pPr lvl="1"/>
            <a:r>
              <a:rPr lang="en-US" smtClean="0"/>
              <a:t>8 mã lệnh rẽ nhánh;</a:t>
            </a:r>
            <a:endParaRPr lang="en-US"/>
          </a:p>
          <a:p>
            <a:pPr lvl="1"/>
            <a:r>
              <a:rPr lang="en-US" smtClean="0"/>
              <a:t>17 mã lệnh cho các phép toán số học cơ bản</a:t>
            </a:r>
            <a:endParaRPr lang="en-US"/>
          </a:p>
          <a:p>
            <a:pPr lvl="1"/>
            <a:r>
              <a:rPr lang="en-US" smtClean="0"/>
              <a:t>9 mã lệnh cho phép dịch lô-gic;</a:t>
            </a:r>
            <a:endParaRPr lang="en-US"/>
          </a:p>
          <a:p>
            <a:pPr lvl="1"/>
            <a:r>
              <a:rPr lang="en-US" smtClean="0"/>
              <a:t>9 mã lệnh nhân, chia</a:t>
            </a:r>
            <a:endParaRPr lang="en-US"/>
          </a:p>
          <a:p>
            <a:pPr lvl="1"/>
            <a:r>
              <a:rPr lang="en-US" smtClean="0"/>
              <a:t>2 </a:t>
            </a:r>
            <a:r>
              <a:rPr lang="en-US"/>
              <a:t>for saturation instructions;</a:t>
            </a:r>
          </a:p>
          <a:p>
            <a:pPr lvl="1"/>
            <a:r>
              <a:rPr lang="en-US" smtClean="0"/>
              <a:t>4 thay đổi định dạng lệnh</a:t>
            </a:r>
            <a:endParaRPr lang="en-US"/>
          </a:p>
          <a:p>
            <a:pPr lvl="1"/>
            <a:r>
              <a:rPr lang="en-US" smtClean="0"/>
              <a:t>10 cho các lệnh số học đặc biệt</a:t>
            </a:r>
            <a:endParaRPr lang="en-US"/>
          </a:p>
          <a:p>
            <a:pPr lvl="1"/>
            <a:r>
              <a:rPr lang="en-US" smtClean="0"/>
              <a:t>2 đêt thao tác thanh ghi trạng thái xPSR</a:t>
            </a:r>
            <a:endParaRPr lang="en-US"/>
          </a:p>
          <a:p>
            <a:pPr lvl="1"/>
            <a:r>
              <a:rPr lang="en-US" smtClean="0"/>
              <a:t>24 mã lệnh thao tác đọc/ghi bộ nhớ</a:t>
            </a:r>
            <a:endParaRPr lang="en-US"/>
          </a:p>
          <a:p>
            <a:pPr lvl="1"/>
            <a:r>
              <a:rPr lang="en-US" smtClean="0"/>
              <a:t>12 mã lệnh đọc/ghi bộ nhớ đa mức</a:t>
            </a:r>
            <a:endParaRPr lang="en-US"/>
          </a:p>
          <a:p>
            <a:pPr lvl="1"/>
            <a:r>
              <a:rPr lang="en-US" smtClean="0"/>
              <a:t>17 mã lệnh đặc biệt </a:t>
            </a:r>
            <a:r>
              <a:rPr lang="en-US"/>
              <a:t>(WAIT, NOP, etc.)</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25</a:t>
            </a:fld>
            <a:endParaRPr lang="en-US"/>
          </a:p>
        </p:txBody>
      </p:sp>
    </p:spTree>
    <p:extLst>
      <p:ext uri="{BB962C8B-B14F-4D97-AF65-F5344CB8AC3E}">
        <p14:creationId xmlns:p14="http://schemas.microsoft.com/office/powerpoint/2010/main" val="1166312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hạng</a:t>
            </a:r>
            <a:endParaRPr lang="en-US"/>
          </a:p>
        </p:txBody>
      </p:sp>
      <p:sp>
        <p:nvSpPr>
          <p:cNvPr id="3" name="Content Placeholder 2"/>
          <p:cNvSpPr>
            <a:spLocks noGrp="1"/>
          </p:cNvSpPr>
          <p:nvPr>
            <p:ph idx="1"/>
          </p:nvPr>
        </p:nvSpPr>
        <p:spPr/>
        <p:txBody>
          <a:bodyPr>
            <a:normAutofit fontScale="92500"/>
          </a:bodyPr>
          <a:lstStyle/>
          <a:p>
            <a:r>
              <a:rPr lang="en-US" dirty="0" err="1" smtClean="0"/>
              <a:t>Một</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tùy</a:t>
            </a:r>
            <a:r>
              <a:rPr lang="en-US" dirty="0" smtClean="0"/>
              <a:t> </a:t>
            </a:r>
            <a:r>
              <a:rPr lang="en-US" dirty="0" err="1" smtClean="0"/>
              <a:t>từng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0-4 </a:t>
            </a:r>
            <a:r>
              <a:rPr lang="en-US" dirty="0" err="1" smtClean="0"/>
              <a:t>toán</a:t>
            </a:r>
            <a:r>
              <a:rPr lang="en-US" dirty="0" smtClean="0"/>
              <a:t> </a:t>
            </a:r>
            <a:r>
              <a:rPr lang="en-US" dirty="0" err="1" smtClean="0"/>
              <a:t>hạng</a:t>
            </a:r>
            <a:r>
              <a:rPr lang="en-US" dirty="0" smtClean="0"/>
              <a:t> (operand), </a:t>
            </a:r>
            <a:r>
              <a:rPr lang="en-US" dirty="0" err="1" smtClean="0"/>
              <a:t>phân</a:t>
            </a:r>
            <a:r>
              <a:rPr lang="en-US" dirty="0" smtClean="0"/>
              <a:t> </a:t>
            </a:r>
            <a:r>
              <a:rPr lang="en-US" dirty="0" err="1" smtClean="0"/>
              <a:t>cách</a:t>
            </a:r>
            <a:r>
              <a:rPr lang="en-US" dirty="0" smtClean="0"/>
              <a:t> </a:t>
            </a:r>
            <a:r>
              <a:rPr lang="en-US" dirty="0" err="1" smtClean="0"/>
              <a:t>bởi</a:t>
            </a:r>
            <a:r>
              <a:rPr lang="en-US" dirty="0" smtClean="0"/>
              <a:t> </a:t>
            </a:r>
            <a:r>
              <a:rPr lang="en-US" dirty="0" err="1" smtClean="0"/>
              <a:t>dấu</a:t>
            </a:r>
            <a:r>
              <a:rPr lang="en-US" dirty="0" smtClean="0"/>
              <a:t> “,”</a:t>
            </a:r>
          </a:p>
          <a:p>
            <a:r>
              <a:rPr lang="en-US" dirty="0" err="1" smtClean="0"/>
              <a:t>Các</a:t>
            </a:r>
            <a:r>
              <a:rPr lang="en-US" dirty="0" smtClean="0"/>
              <a:t> </a:t>
            </a:r>
            <a:r>
              <a:rPr lang="en-US" dirty="0" err="1" smtClean="0"/>
              <a:t>lệnh</a:t>
            </a:r>
            <a:r>
              <a:rPr lang="en-US" dirty="0" smtClean="0"/>
              <a:t> </a:t>
            </a:r>
            <a:r>
              <a:rPr lang="en-US" dirty="0" err="1" smtClean="0"/>
              <a:t>lô-gic</a:t>
            </a:r>
            <a:r>
              <a:rPr lang="en-US" dirty="0" smtClean="0"/>
              <a:t> </a:t>
            </a:r>
            <a:r>
              <a:rPr lang="en-US" dirty="0" err="1" smtClean="0"/>
              <a:t>và</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thường</a:t>
            </a:r>
            <a:r>
              <a:rPr lang="en-US" dirty="0" smtClean="0"/>
              <a:t> </a:t>
            </a:r>
            <a:r>
              <a:rPr lang="en-US" dirty="0" err="1" smtClean="0"/>
              <a:t>có</a:t>
            </a:r>
            <a:r>
              <a:rPr lang="en-US" dirty="0" smtClean="0"/>
              <a:t> 2-3 </a:t>
            </a:r>
            <a:r>
              <a:rPr lang="en-US" dirty="0" err="1" smtClean="0"/>
              <a:t>toán</a:t>
            </a:r>
            <a:r>
              <a:rPr lang="en-US" dirty="0" smtClean="0"/>
              <a:t> </a:t>
            </a:r>
            <a:r>
              <a:rPr lang="en-US" dirty="0" err="1" smtClean="0"/>
              <a:t>hạng</a:t>
            </a:r>
            <a:endParaRPr lang="en-US" dirty="0" smtClean="0"/>
          </a:p>
          <a:p>
            <a:r>
              <a:rPr lang="en-US" dirty="0" err="1" smtClean="0"/>
              <a:t>Kiểu</a:t>
            </a:r>
            <a:r>
              <a:rPr lang="en-US" dirty="0" smtClean="0"/>
              <a:t> </a:t>
            </a:r>
            <a:r>
              <a:rPr lang="en-US" dirty="0" err="1" smtClean="0"/>
              <a:t>toán</a:t>
            </a:r>
            <a:r>
              <a:rPr lang="en-US" dirty="0" smtClean="0"/>
              <a:t> </a:t>
            </a:r>
            <a:r>
              <a:rPr lang="en-US" dirty="0" err="1" smtClean="0"/>
              <a:t>hạng</a:t>
            </a:r>
            <a:r>
              <a:rPr lang="en-US" dirty="0" smtClean="0"/>
              <a:t>: </a:t>
            </a:r>
            <a:r>
              <a:rPr lang="en-US" dirty="0" err="1" smtClean="0"/>
              <a:t>Trừ</a:t>
            </a:r>
            <a:r>
              <a:rPr lang="en-US" dirty="0" smtClean="0"/>
              <a:t> </a:t>
            </a:r>
            <a:r>
              <a:rPr lang="en-US" dirty="0" err="1" smtClean="0"/>
              <a:t>các</a:t>
            </a:r>
            <a:r>
              <a:rPr lang="en-US" dirty="0" smtClean="0"/>
              <a:t> </a:t>
            </a:r>
            <a:r>
              <a:rPr lang="en-US" dirty="0" err="1" smtClean="0"/>
              <a:t>lệnh</a:t>
            </a:r>
            <a:r>
              <a:rPr lang="en-US" dirty="0" smtClean="0"/>
              <a:t> read/write, </a:t>
            </a:r>
            <a:r>
              <a:rPr lang="en-US" dirty="0" err="1" smtClean="0"/>
              <a:t>toán</a:t>
            </a:r>
            <a:r>
              <a:rPr lang="en-US" dirty="0" smtClean="0"/>
              <a:t> </a:t>
            </a:r>
            <a:r>
              <a:rPr lang="en-US" dirty="0" err="1" smtClean="0"/>
              <a:t>hạng</a:t>
            </a:r>
            <a:r>
              <a:rPr lang="en-US" dirty="0" smtClean="0"/>
              <a:t> </a:t>
            </a:r>
            <a:r>
              <a:rPr lang="en-US" dirty="0" err="1" smtClean="0"/>
              <a:t>có</a:t>
            </a:r>
            <a:r>
              <a:rPr lang="en-US" dirty="0" smtClean="0"/>
              <a:t> 2 </a:t>
            </a:r>
            <a:r>
              <a:rPr lang="en-US" dirty="0" err="1" smtClean="0"/>
              <a:t>kiểu</a:t>
            </a:r>
            <a:endParaRPr lang="en-US" dirty="0" smtClean="0"/>
          </a:p>
          <a:p>
            <a:pPr lvl="1"/>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tức</a:t>
            </a:r>
            <a:r>
              <a:rPr lang="en-US" b="1" dirty="0" smtClean="0">
                <a:solidFill>
                  <a:srgbClr val="FF0000"/>
                </a:solidFill>
              </a:rPr>
              <a:t> </a:t>
            </a:r>
            <a:r>
              <a:rPr lang="en-US" b="1" dirty="0" err="1" smtClean="0">
                <a:solidFill>
                  <a:srgbClr val="FF0000"/>
                </a:solidFill>
              </a:rPr>
              <a:t>thời</a:t>
            </a:r>
            <a:r>
              <a:rPr lang="en-US" b="1" dirty="0" smtClean="0">
                <a:solidFill>
                  <a:srgbClr val="FF0000"/>
                </a:solidFill>
              </a:rPr>
              <a:t> </a:t>
            </a:r>
            <a:r>
              <a:rPr lang="en-US" b="1" dirty="0" err="1" smtClean="0">
                <a:solidFill>
                  <a:srgbClr val="FF0000"/>
                </a:solidFill>
              </a:rPr>
              <a:t>và</a:t>
            </a:r>
            <a:r>
              <a:rPr lang="en-US" b="1" dirty="0" smtClean="0">
                <a:solidFill>
                  <a:srgbClr val="FF0000"/>
                </a:solidFill>
              </a:rPr>
              <a:t> </a:t>
            </a:r>
            <a:r>
              <a:rPr lang="en-US" b="1" dirty="0" err="1" smtClean="0">
                <a:solidFill>
                  <a:srgbClr val="FF0000"/>
                </a:solidFill>
              </a:rPr>
              <a:t>thanh</a:t>
            </a:r>
            <a:r>
              <a:rPr lang="en-US" b="1" dirty="0" smtClean="0">
                <a:solidFill>
                  <a:srgbClr val="FF0000"/>
                </a:solidFill>
              </a:rPr>
              <a:t> </a:t>
            </a:r>
            <a:r>
              <a:rPr lang="en-US" b="1" dirty="0" err="1" smtClean="0">
                <a:solidFill>
                  <a:srgbClr val="FF0000"/>
                </a:solidFill>
              </a:rPr>
              <a:t>ghi</a:t>
            </a:r>
            <a:endParaRPr lang="en-US" b="1" dirty="0" smtClean="0">
              <a:solidFill>
                <a:srgbClr val="FF0000"/>
              </a:solidFill>
            </a:endParaRPr>
          </a:p>
          <a:p>
            <a:pPr lvl="1"/>
            <a:r>
              <a:rPr lang="en-US" dirty="0" smtClean="0"/>
              <a:t>Do </a:t>
            </a:r>
            <a:r>
              <a:rPr lang="en-US" dirty="0" err="1" smtClean="0"/>
              <a:t>kiến</a:t>
            </a:r>
            <a:r>
              <a:rPr lang="en-US" dirty="0" smtClean="0"/>
              <a:t> </a:t>
            </a:r>
            <a:r>
              <a:rPr lang="en-US" dirty="0" err="1" smtClean="0"/>
              <a:t>trúc</a:t>
            </a:r>
            <a:r>
              <a:rPr lang="en-US" dirty="0" smtClean="0"/>
              <a:t> RISC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trên</a:t>
            </a:r>
            <a:r>
              <a:rPr lang="en-US" dirty="0" smtClean="0"/>
              <a:t> </a:t>
            </a:r>
            <a:r>
              <a:rPr lang="en-US" dirty="0" err="1" smtClean="0"/>
              <a:t>toán</a:t>
            </a:r>
            <a:r>
              <a:rPr lang="en-US" dirty="0" smtClean="0"/>
              <a:t> </a:t>
            </a:r>
            <a:r>
              <a:rPr lang="en-US" dirty="0" err="1" smtClean="0"/>
              <a:t>hạng</a:t>
            </a:r>
            <a:r>
              <a:rPr lang="en-US" dirty="0" smtClean="0"/>
              <a:t> </a:t>
            </a:r>
            <a:r>
              <a:rPr lang="en-US" dirty="0" err="1" smtClean="0"/>
              <a:t>bộ</a:t>
            </a:r>
            <a:r>
              <a:rPr lang="en-US" dirty="0" smtClean="0"/>
              <a:t> </a:t>
            </a:r>
            <a:r>
              <a:rPr lang="en-US" dirty="0" err="1" smtClean="0"/>
              <a:t>nhớ</a:t>
            </a:r>
            <a:endParaRPr lang="en-US" dirty="0" smtClean="0"/>
          </a:p>
          <a:p>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26</a:t>
            </a:fld>
            <a:endParaRPr lang="en-US"/>
          </a:p>
        </p:txBody>
      </p:sp>
    </p:spTree>
    <p:extLst>
      <p:ext uri="{BB962C8B-B14F-4D97-AF65-F5344CB8AC3E}">
        <p14:creationId xmlns:p14="http://schemas.microsoft.com/office/powerpoint/2010/main" val="760181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hạng</a:t>
            </a:r>
            <a:endParaRPr lang="en-US"/>
          </a:p>
        </p:txBody>
      </p:sp>
      <p:sp>
        <p:nvSpPr>
          <p:cNvPr id="3" name="Content Placeholder 2"/>
          <p:cNvSpPr>
            <a:spLocks noGrp="1"/>
          </p:cNvSpPr>
          <p:nvPr>
            <p:ph idx="1"/>
          </p:nvPr>
        </p:nvSpPr>
        <p:spPr/>
        <p:txBody>
          <a:bodyPr>
            <a:normAutofit/>
          </a:bodyPr>
          <a:lstStyle/>
          <a:p>
            <a:r>
              <a:rPr lang="en-US" sz="2800" smtClean="0"/>
              <a:t>Minh họa toán hạng</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27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410200" cy="384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594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hạng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28</a:t>
            </a:fld>
            <a:endParaRPr lang="en-US"/>
          </a:p>
        </p:txBody>
      </p:sp>
      <p:pic>
        <p:nvPicPr>
          <p:cNvPr id="5" name="Picture 4"/>
          <p:cNvPicPr>
            <a:picLocks noChangeAspect="1"/>
          </p:cNvPicPr>
          <p:nvPr/>
        </p:nvPicPr>
        <p:blipFill>
          <a:blip r:embed="rId2"/>
          <a:stretch>
            <a:fillRect/>
          </a:stretch>
        </p:blipFill>
        <p:spPr>
          <a:xfrm>
            <a:off x="1257300" y="1505743"/>
            <a:ext cx="6629400" cy="4714875"/>
          </a:xfrm>
          <a:prstGeom prst="rect">
            <a:avLst/>
          </a:prstGeom>
        </p:spPr>
      </p:pic>
    </p:spTree>
    <p:extLst>
      <p:ext uri="{BB962C8B-B14F-4D97-AF65-F5344CB8AC3E}">
        <p14:creationId xmlns:p14="http://schemas.microsoft.com/office/powerpoint/2010/main" val="654003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trình con</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5239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54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Process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1" y="-15600"/>
            <a:ext cx="5181600" cy="7535920"/>
          </a:xfrm>
        </p:spPr>
      </p:pic>
      <p:sp>
        <p:nvSpPr>
          <p:cNvPr id="4" name="Slide Number Placeholder 3"/>
          <p:cNvSpPr>
            <a:spLocks noGrp="1"/>
          </p:cNvSpPr>
          <p:nvPr>
            <p:ph type="sldNum" sz="quarter" idx="12"/>
          </p:nvPr>
        </p:nvSpPr>
        <p:spPr/>
        <p:txBody>
          <a:bodyPr/>
          <a:lstStyle/>
          <a:p>
            <a:fld id="{4CC11C21-2A17-4D34-B226-F1AC3F20DC1C}" type="slidenum">
              <a:rPr lang="en-US" smtClean="0"/>
              <a:pPr/>
              <a:t>3</a:t>
            </a:fld>
            <a:endParaRPr lang="en-US"/>
          </a:p>
        </p:txBody>
      </p:sp>
    </p:spTree>
    <p:extLst>
      <p:ext uri="{BB962C8B-B14F-4D97-AF65-F5344CB8AC3E}">
        <p14:creationId xmlns:p14="http://schemas.microsoft.com/office/powerpoint/2010/main" val="1421640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Đoạn </a:t>
            </a:r>
            <a:r>
              <a:rPr lang="en-US" smtClean="0"/>
              <a:t>dữ liệu</a:t>
            </a:r>
            <a:endParaRPr lang="en-US"/>
          </a:p>
        </p:txBody>
      </p:sp>
      <p:sp>
        <p:nvSpPr>
          <p:cNvPr id="3" name="Content Placeholder 2"/>
          <p:cNvSpPr>
            <a:spLocks noGrp="1"/>
          </p:cNvSpPr>
          <p:nvPr>
            <p:ph idx="1"/>
          </p:nvPr>
        </p:nvSpPr>
        <p:spPr/>
        <p:txBody>
          <a:bodyPr>
            <a:normAutofit/>
          </a:bodyPr>
          <a:lstStyle/>
          <a:p>
            <a:r>
              <a:rPr lang="en-US" sz="2800" smtClean="0"/>
              <a:t>Chứa dữ liệu sử dụng trong ctr</a:t>
            </a:r>
          </a:p>
          <a:p>
            <a:r>
              <a:rPr lang="en-US" sz="2800" smtClean="0"/>
              <a:t>Khai báo các vùng nhớ (biến)</a:t>
            </a:r>
          </a:p>
          <a:p>
            <a:pPr lvl="1"/>
            <a:r>
              <a:rPr lang="en-US" sz="2400"/>
              <a:t>B = byte, W = half-word (2 bytes), D = word (four bytes) </a:t>
            </a:r>
            <a:r>
              <a:rPr lang="en-US" sz="2400" smtClean="0"/>
              <a:t>and Q </a:t>
            </a:r>
            <a:r>
              <a:rPr lang="en-US" sz="2400"/>
              <a:t>= double word (8 bytes)</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21548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140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chỉ dẫn quản lý bộ nhớ</a:t>
            </a:r>
            <a:endParaRPr lang="en-US"/>
          </a:p>
        </p:txBody>
      </p:sp>
      <p:sp>
        <p:nvSpPr>
          <p:cNvPr id="3" name="Content Placeholder 2"/>
          <p:cNvSpPr>
            <a:spLocks noGrp="1"/>
          </p:cNvSpPr>
          <p:nvPr>
            <p:ph idx="1"/>
          </p:nvPr>
        </p:nvSpPr>
        <p:spPr/>
        <p:txBody>
          <a:bodyPr/>
          <a:lstStyle/>
          <a:p>
            <a:r>
              <a:rPr lang="en-US"/>
              <a:t>ALIGN {</a:t>
            </a:r>
            <a:r>
              <a:rPr lang="en-US" i="1"/>
              <a:t>expr</a:t>
            </a:r>
            <a:r>
              <a:rPr lang="en-US" smtClean="0"/>
              <a:t>}</a:t>
            </a:r>
          </a:p>
          <a:p>
            <a:pPr lvl="1"/>
            <a:r>
              <a:rPr lang="en-US" i="1"/>
              <a:t>expr</a:t>
            </a:r>
            <a:r>
              <a:rPr lang="en-US"/>
              <a:t> </a:t>
            </a:r>
            <a:r>
              <a:rPr lang="en-US" smtClean="0"/>
              <a:t>phải là lũy thừa của 2 </a:t>
            </a:r>
            <a:r>
              <a:rPr lang="en-US"/>
              <a:t>(from </a:t>
            </a:r>
            <a:r>
              <a:rPr lang="en-US" smtClean="0"/>
              <a:t>2</a:t>
            </a:r>
            <a:r>
              <a:rPr lang="en-US" baseline="30000" smtClean="0"/>
              <a:t>0</a:t>
            </a:r>
            <a:r>
              <a:rPr lang="en-US" smtClean="0"/>
              <a:t> to 2</a:t>
            </a:r>
            <a:r>
              <a:rPr lang="en-US" baseline="30000" smtClean="0"/>
              <a:t>32</a:t>
            </a:r>
            <a:r>
              <a:rPr lang="en-US" smtClean="0"/>
              <a:t>)</a:t>
            </a:r>
          </a:p>
          <a:p>
            <a:pPr lvl="1"/>
            <a:r>
              <a:rPr lang="en-US" smtClean="0"/>
              <a:t>Sử dụng để định vị câu lệnh hoặc dữ liệu</a:t>
            </a:r>
          </a:p>
          <a:p>
            <a:pPr lvl="1"/>
            <a:r>
              <a:rPr lang="en-US" smtClean="0"/>
              <a:t>Tự động thêm 0 vào vùng dữ liệu hoặc thêm lệnh NOP vào vùng code</a:t>
            </a:r>
          </a:p>
          <a:p>
            <a:r>
              <a:rPr lang="en-US"/>
              <a:t>COMMON symbol{,size{,alignment</a:t>
            </a:r>
            <a:r>
              <a:rPr lang="en-US" smtClean="0"/>
              <a:t>}}</a:t>
            </a:r>
          </a:p>
          <a:p>
            <a:pPr lvl="1"/>
            <a:r>
              <a:rPr lang="en-US" smtClean="0"/>
              <a:t>Đặt trước vùng nhớ dự phòng, với kích thước và độ rời</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31</a:t>
            </a:fld>
            <a:endParaRPr lang="en-US"/>
          </a:p>
        </p:txBody>
      </p:sp>
    </p:spTree>
    <p:extLst>
      <p:ext uri="{BB962C8B-B14F-4D97-AF65-F5344CB8AC3E}">
        <p14:creationId xmlns:p14="http://schemas.microsoft.com/office/powerpoint/2010/main" val="3869424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smtClean="0"/>
              <a:t> số chỉ dẫn khác</a:t>
            </a:r>
            <a:endParaRPr lang="en-US"/>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a:t>ASSERT </a:t>
            </a:r>
            <a:r>
              <a:rPr lang="en-US" smtClean="0"/>
              <a:t>Logic_Exp</a:t>
            </a:r>
          </a:p>
          <a:p>
            <a:pPr lvl="1"/>
            <a:r>
              <a:rPr lang="en-US" smtClean="0"/>
              <a:t>Hiển thị 1 thông điệp dự báo trong giai đoạn hợp dịch</a:t>
            </a:r>
            <a:endParaRPr lang="en-US"/>
          </a:p>
          <a:p>
            <a:r>
              <a:rPr lang="en-US"/>
              <a:t>name CN </a:t>
            </a:r>
            <a:r>
              <a:rPr lang="en-US" smtClean="0"/>
              <a:t>expr</a:t>
            </a:r>
          </a:p>
          <a:p>
            <a:pPr lvl="1"/>
            <a:r>
              <a:rPr lang="it-IT" smtClean="0"/>
              <a:t>rename a register </a:t>
            </a:r>
            <a:r>
              <a:rPr lang="it-IT"/>
              <a:t>in a possible coprocessor</a:t>
            </a:r>
            <a:endParaRPr lang="en-US" smtClean="0"/>
          </a:p>
          <a:p>
            <a:r>
              <a:rPr lang="en-US"/>
              <a:t>{ label } DCFSU fpliteral{,</a:t>
            </a:r>
            <a:r>
              <a:rPr lang="en-US" smtClean="0"/>
              <a:t>fpliteral}</a:t>
            </a:r>
          </a:p>
          <a:p>
            <a:pPr lvl="1"/>
            <a:r>
              <a:rPr lang="en-US" smtClean="0"/>
              <a:t>Đảo ngược vùng nhớ đã khởi tạo kiểu số thực dấu chấm động</a:t>
            </a:r>
            <a:endParaRPr lang="en-US"/>
          </a:p>
          <a:p>
            <a:r>
              <a:rPr lang="en-US" smtClean="0"/>
              <a:t>ENTRY</a:t>
            </a:r>
          </a:p>
          <a:p>
            <a:pPr lvl="1"/>
            <a:r>
              <a:rPr lang="en-US" smtClean="0"/>
              <a:t>Xác định điểm vào của chương trình</a:t>
            </a:r>
          </a:p>
          <a:p>
            <a:pPr lvl="1"/>
            <a:r>
              <a:rPr lang="en-US" smtClean="0"/>
              <a:t>Là chỉ thị cốt yếu khi tạo các đoạn code</a:t>
            </a:r>
            <a:endParaRPr lang="en-US"/>
          </a:p>
          <a:p>
            <a:r>
              <a:rPr lang="en-US" smtClean="0"/>
              <a:t>IMPORT EXPORT</a:t>
            </a:r>
          </a:p>
          <a:p>
            <a:pPr lvl="1"/>
            <a:r>
              <a:rPr lang="en-US" smtClean="0"/>
              <a:t>Chia sẻ các ký hiệu (tên của chương trình con, tên biến, v.v.) giữa các file trong 1 project</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32</a:t>
            </a:fld>
            <a:endParaRPr lang="en-US"/>
          </a:p>
        </p:txBody>
      </p:sp>
    </p:spTree>
    <p:extLst>
      <p:ext uri="{BB962C8B-B14F-4D97-AF65-F5344CB8AC3E}">
        <p14:creationId xmlns:p14="http://schemas.microsoft.com/office/powerpoint/2010/main" val="279120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kiểu toán hạng</a:t>
            </a:r>
            <a:endParaRPr lang="en-US"/>
          </a:p>
        </p:txBody>
      </p:sp>
      <p:sp>
        <p:nvSpPr>
          <p:cNvPr id="3" name="Content Placeholder 2"/>
          <p:cNvSpPr>
            <a:spLocks noGrp="1"/>
          </p:cNvSpPr>
          <p:nvPr>
            <p:ph idx="1"/>
          </p:nvPr>
        </p:nvSpPr>
        <p:spPr/>
        <p:txBody>
          <a:bodyPr/>
          <a:lstStyle/>
          <a:p>
            <a:r>
              <a:rPr lang="en-US" smtClean="0"/>
              <a:t>Hằng và bí danh</a:t>
            </a:r>
          </a:p>
          <a:p>
            <a:r>
              <a:rPr lang="en-US" smtClean="0"/>
              <a:t>Toán hạng cho các lệnh phổ biến</a:t>
            </a:r>
          </a:p>
          <a:p>
            <a:r>
              <a:rPr lang="en-US" smtClean="0"/>
              <a:t>Toán hạng truy cập bộ nhớ</a:t>
            </a:r>
          </a:p>
          <a:p>
            <a:pPr lvl="1"/>
            <a:r>
              <a:rPr lang="en-US" smtClean="0"/>
              <a:t>Các chế độ địa chỉ </a:t>
            </a:r>
          </a:p>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33</a:t>
            </a:fld>
            <a:endParaRPr lang="en-US"/>
          </a:p>
        </p:txBody>
      </p:sp>
    </p:spTree>
    <p:extLst>
      <p:ext uri="{BB962C8B-B14F-4D97-AF65-F5344CB8AC3E}">
        <p14:creationId xmlns:p14="http://schemas.microsoft.com/office/powerpoint/2010/main" val="3863566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Hằng và bí danh</a:t>
            </a:r>
            <a:endParaRPr lang="en-US"/>
          </a:p>
        </p:txBody>
      </p:sp>
      <p:sp>
        <p:nvSpPr>
          <p:cNvPr id="3" name="Content Placeholder 2"/>
          <p:cNvSpPr>
            <a:spLocks noGrp="1"/>
          </p:cNvSpPr>
          <p:nvPr>
            <p:ph idx="1"/>
          </p:nvPr>
        </p:nvSpPr>
        <p:spPr>
          <a:xfrm>
            <a:off x="457200" y="1600201"/>
            <a:ext cx="8229600" cy="2209799"/>
          </a:xfrm>
        </p:spPr>
        <p:txBody>
          <a:bodyPr>
            <a:normAutofit fontScale="92500"/>
          </a:bodyPr>
          <a:lstStyle/>
          <a:p>
            <a:r>
              <a:rPr lang="en-US" smtClean="0"/>
              <a:t>Chỉ dẫn EQU </a:t>
            </a:r>
            <a:r>
              <a:rPr lang="en-US"/>
              <a:t>(EQUivalent</a:t>
            </a:r>
            <a:r>
              <a:rPr lang="en-US" smtClean="0"/>
              <a:t>): để định nghĩa các hằng</a:t>
            </a:r>
          </a:p>
          <a:p>
            <a:r>
              <a:rPr lang="en-US" smtClean="0"/>
              <a:t>Chỉ dẫn </a:t>
            </a:r>
            <a:r>
              <a:rPr lang="en-US"/>
              <a:t>RN (ReName) </a:t>
            </a:r>
            <a:r>
              <a:rPr lang="en-US" smtClean="0"/>
              <a:t>đặt bí danh mới dễ quản lý</a:t>
            </a:r>
            <a:endParaRPr lang="en-US"/>
          </a:p>
          <a:p>
            <a:pPr lvl="1"/>
            <a:r>
              <a:rPr lang="en-US"/>
              <a:t>name RN n</a:t>
            </a:r>
          </a:p>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34</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073" y="3505200"/>
            <a:ext cx="7166727" cy="282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Operands for common instructions:</a:t>
            </a:r>
            <a:br>
              <a:rPr lang="en-US"/>
            </a:br>
            <a:r>
              <a:rPr lang="en-US" i="1"/>
              <a:t>Use of registers</a:t>
            </a:r>
          </a:p>
        </p:txBody>
      </p:sp>
      <p:sp>
        <p:nvSpPr>
          <p:cNvPr id="3" name="Content Placeholder 2"/>
          <p:cNvSpPr>
            <a:spLocks noGrp="1"/>
          </p:cNvSpPr>
          <p:nvPr>
            <p:ph idx="1"/>
          </p:nvPr>
        </p:nvSpPr>
        <p:spPr/>
        <p:txBody>
          <a:bodyPr>
            <a:normAutofit/>
          </a:bodyPr>
          <a:lstStyle/>
          <a:p>
            <a:r>
              <a:rPr lang="en-US" sz="2800"/>
              <a:t>General </a:t>
            </a:r>
            <a:r>
              <a:rPr lang="en-US" sz="2800" smtClean="0"/>
              <a:t>registers</a:t>
            </a:r>
          </a:p>
          <a:p>
            <a:pPr lvl="1"/>
            <a:r>
              <a:rPr lang="en-US" sz="2400"/>
              <a:t>R0 to R12 to store the </a:t>
            </a:r>
            <a:r>
              <a:rPr lang="en-US" sz="2400" smtClean="0"/>
              <a:t>values</a:t>
            </a:r>
          </a:p>
          <a:p>
            <a:r>
              <a:rPr lang="en-US" sz="2800" smtClean="0"/>
              <a:t>R13 = Stack pointer </a:t>
            </a:r>
            <a:r>
              <a:rPr lang="en-US" sz="2800"/>
              <a:t>(SP</a:t>
            </a:r>
            <a:r>
              <a:rPr lang="en-US" sz="2800" smtClean="0"/>
              <a:t>)</a:t>
            </a:r>
          </a:p>
          <a:p>
            <a:r>
              <a:rPr lang="en-US" sz="2800"/>
              <a:t>R14 = link register (LR</a:t>
            </a:r>
            <a:r>
              <a:rPr lang="en-US" sz="2800" smtClean="0"/>
              <a:t>)</a:t>
            </a:r>
          </a:p>
          <a:p>
            <a:r>
              <a:rPr lang="en-US" sz="2800"/>
              <a:t>R15 register (the instruction pointer</a:t>
            </a:r>
            <a:r>
              <a:rPr lang="en-US" sz="2800" smtClean="0"/>
              <a:t>)</a:t>
            </a:r>
          </a:p>
          <a:p>
            <a:r>
              <a:rPr lang="en-US" sz="2800"/>
              <a:t>xPSR </a:t>
            </a:r>
            <a:r>
              <a:rPr lang="en-US" sz="2800" smtClean="0"/>
              <a:t>register: trạng thái chương trình</a:t>
            </a:r>
            <a:endParaRPr lang="en-US" sz="2800"/>
          </a:p>
          <a:p>
            <a:pPr lvl="1"/>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4800600"/>
            <a:ext cx="6953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424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Operands for common instructions:</a:t>
            </a:r>
            <a:br>
              <a:rPr lang="en-US"/>
            </a:br>
            <a:r>
              <a:rPr lang="en-US" i="1"/>
              <a:t>Use of registers</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36</a:t>
            </a:fld>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924800" cy="515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19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Operands for common instructions</a:t>
            </a:r>
          </a:p>
        </p:txBody>
      </p:sp>
      <p:sp>
        <p:nvSpPr>
          <p:cNvPr id="3" name="Content Placeholder 2"/>
          <p:cNvSpPr>
            <a:spLocks noGrp="1"/>
          </p:cNvSpPr>
          <p:nvPr>
            <p:ph idx="1"/>
          </p:nvPr>
        </p:nvSpPr>
        <p:spPr/>
        <p:txBody>
          <a:bodyPr/>
          <a:lstStyle/>
          <a:p>
            <a:r>
              <a:rPr lang="en-US" smtClean="0"/>
              <a:t>Shift</a:t>
            </a:r>
          </a:p>
          <a:p>
            <a:pPr lvl="1"/>
            <a:r>
              <a:rPr lang="en-US"/>
              <a:t>Ví dụ </a:t>
            </a:r>
            <a:r>
              <a:rPr lang="en-US" i="1"/>
              <a:t>R0 ← R1 &amp; (R2 &lt;&lt;3</a:t>
            </a:r>
            <a:r>
              <a:rPr lang="en-US" i="1" smtClean="0"/>
              <a:t>)</a:t>
            </a:r>
            <a:r>
              <a:rPr lang="en-US" smtClean="0"/>
              <a:t>, có thể biểu diễn</a:t>
            </a:r>
          </a:p>
          <a:p>
            <a:pPr marL="457200" lvl="1" indent="0">
              <a:buNone/>
            </a:pPr>
            <a:r>
              <a:rPr lang="en-US" smtClean="0"/>
              <a:t>		ANDS.W </a:t>
            </a:r>
            <a:r>
              <a:rPr lang="en-US"/>
              <a:t>R0,R1,R2,LSL #3</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37</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2800"/>
            <a:ext cx="758972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66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Operands for common instructions</a:t>
            </a:r>
          </a:p>
        </p:txBody>
      </p:sp>
      <p:sp>
        <p:nvSpPr>
          <p:cNvPr id="3" name="Content Placeholder 2"/>
          <p:cNvSpPr>
            <a:spLocks noGrp="1"/>
          </p:cNvSpPr>
          <p:nvPr>
            <p:ph idx="1"/>
          </p:nvPr>
        </p:nvSpPr>
        <p:spPr/>
        <p:txBody>
          <a:bodyPr/>
          <a:lstStyle/>
          <a:p>
            <a:r>
              <a:rPr lang="en-US"/>
              <a:t>The immediate </a:t>
            </a:r>
            <a:r>
              <a:rPr lang="en-US" smtClean="0"/>
              <a:t>operand</a:t>
            </a:r>
          </a:p>
          <a:p>
            <a:pPr lvl="1"/>
            <a:r>
              <a:rPr lang="en-US"/>
              <a:t>A classic case: ví dụ MOVS R5</a:t>
            </a:r>
            <a:r>
              <a:rPr lang="en-US" smtClean="0"/>
              <a:t>, </a:t>
            </a:r>
            <a:r>
              <a:rPr lang="en-US" b="1" i="1" smtClean="0"/>
              <a:t>#0x11</a:t>
            </a:r>
          </a:p>
          <a:p>
            <a:pPr lvl="1"/>
            <a:endParaRPr lang="en-US" b="1" i="1"/>
          </a:p>
          <a:p>
            <a:pPr lvl="1"/>
            <a:endParaRPr lang="en-US" b="1" i="1" smtClean="0"/>
          </a:p>
          <a:p>
            <a:pPr lvl="1"/>
            <a:endParaRPr lang="en-US" b="1" i="1"/>
          </a:p>
          <a:p>
            <a:pPr lvl="1"/>
            <a:endParaRPr lang="en-US" b="1" i="1" smtClean="0"/>
          </a:p>
          <a:p>
            <a:pPr lvl="1"/>
            <a:endParaRPr lang="en-US" b="1" i="1"/>
          </a:p>
          <a:p>
            <a:pPr lvl="1"/>
            <a:r>
              <a:rPr lang="en-US"/>
              <a:t>Khi lớn hơn 255: LDR R5</a:t>
            </a:r>
            <a:r>
              <a:rPr lang="en-US" smtClean="0"/>
              <a:t>, </a:t>
            </a:r>
            <a:r>
              <a:rPr lang="en-US" b="1" i="1" smtClean="0"/>
              <a:t>=</a:t>
            </a:r>
            <a:r>
              <a:rPr lang="en-US" b="1" i="1"/>
              <a:t>0x1FF400</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38</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67025"/>
            <a:ext cx="7162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Operands for common instructions</a:t>
            </a:r>
          </a:p>
        </p:txBody>
      </p:sp>
      <p:sp>
        <p:nvSpPr>
          <p:cNvPr id="3" name="Content Placeholder 2"/>
          <p:cNvSpPr>
            <a:spLocks noGrp="1"/>
          </p:cNvSpPr>
          <p:nvPr>
            <p:ph idx="1"/>
          </p:nvPr>
        </p:nvSpPr>
        <p:spPr/>
        <p:txBody>
          <a:bodyPr/>
          <a:lstStyle/>
          <a:p>
            <a:r>
              <a:rPr lang="en-US" smtClean="0"/>
              <a:t>Địa chỉ offset</a:t>
            </a:r>
          </a:p>
          <a:p>
            <a:pPr lvl="1"/>
            <a:r>
              <a:rPr lang="en-US" smtClean="0"/>
              <a:t>LDR Ri,[PC</a:t>
            </a:r>
            <a:r>
              <a:rPr lang="en-US"/>
              <a:t>, #offset]</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39</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667000"/>
            <a:ext cx="387140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140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Quá</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4</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912" y="1600200"/>
            <a:ext cx="6734175" cy="4419600"/>
          </a:xfrm>
        </p:spPr>
      </p:pic>
    </p:spTree>
    <p:extLst>
      <p:ext uri="{BB962C8B-B14F-4D97-AF65-F5344CB8AC3E}">
        <p14:creationId xmlns:p14="http://schemas.microsoft.com/office/powerpoint/2010/main" val="198242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Memory access operands: addressing modes</a:t>
            </a:r>
          </a:p>
        </p:txBody>
      </p:sp>
      <p:sp>
        <p:nvSpPr>
          <p:cNvPr id="3" name="Content Placeholder 2"/>
          <p:cNvSpPr>
            <a:spLocks noGrp="1"/>
          </p:cNvSpPr>
          <p:nvPr>
            <p:ph idx="1"/>
          </p:nvPr>
        </p:nvSpPr>
        <p:spPr/>
        <p:txBody>
          <a:bodyPr/>
          <a:lstStyle/>
          <a:p>
            <a:r>
              <a:rPr lang="en-US" smtClean="0"/>
              <a:t>2 lệnh truy xuất bộ nhớ </a:t>
            </a:r>
          </a:p>
          <a:p>
            <a:pPr lvl="1"/>
            <a:r>
              <a:rPr lang="en-US"/>
              <a:t>LDR </a:t>
            </a:r>
            <a:r>
              <a:rPr lang="en-US" smtClean="0"/>
              <a:t>Ri, </a:t>
            </a:r>
            <a:r>
              <a:rPr lang="en-US"/>
              <a:t>{expr}</a:t>
            </a:r>
          </a:p>
          <a:p>
            <a:pPr lvl="1"/>
            <a:r>
              <a:rPr lang="en-US"/>
              <a:t>STR </a:t>
            </a:r>
            <a:r>
              <a:rPr lang="en-US" smtClean="0"/>
              <a:t>Ri, </a:t>
            </a:r>
            <a:r>
              <a:rPr lang="en-US"/>
              <a:t>{expr}</a:t>
            </a:r>
          </a:p>
        </p:txBody>
      </p:sp>
      <p:sp>
        <p:nvSpPr>
          <p:cNvPr id="4" name="Slide Number Placeholder 3"/>
          <p:cNvSpPr>
            <a:spLocks noGrp="1"/>
          </p:cNvSpPr>
          <p:nvPr>
            <p:ph type="sldNum" sz="quarter" idx="12"/>
          </p:nvPr>
        </p:nvSpPr>
        <p:spPr/>
        <p:txBody>
          <a:bodyPr/>
          <a:lstStyle/>
          <a:p>
            <a:fld id="{4CC11C21-2A17-4D34-B226-F1AC3F20DC1C}" type="slidenum">
              <a:rPr lang="en-US" smtClean="0"/>
              <a:pPr/>
              <a:t>40</a:t>
            </a:fld>
            <a:endParaRPr lang="en-US"/>
          </a:p>
        </p:txBody>
      </p:sp>
    </p:spTree>
    <p:extLst>
      <p:ext uri="{BB962C8B-B14F-4D97-AF65-F5344CB8AC3E}">
        <p14:creationId xmlns:p14="http://schemas.microsoft.com/office/powerpoint/2010/main" val="3869424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Memory access operands: addressing modes</a:t>
            </a:r>
          </a:p>
        </p:txBody>
      </p:sp>
      <p:sp>
        <p:nvSpPr>
          <p:cNvPr id="3" name="Content Placeholder 2"/>
          <p:cNvSpPr>
            <a:spLocks noGrp="1"/>
          </p:cNvSpPr>
          <p:nvPr>
            <p:ph idx="1"/>
          </p:nvPr>
        </p:nvSpPr>
        <p:spPr>
          <a:xfrm>
            <a:off x="457200" y="1524000"/>
            <a:ext cx="8229600" cy="4525963"/>
          </a:xfrm>
        </p:spPr>
        <p:txBody>
          <a:bodyPr/>
          <a:lstStyle/>
          <a:p>
            <a:r>
              <a:rPr lang="en-US" smtClean="0"/>
              <a:t>Con trỏ</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41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143125"/>
            <a:ext cx="687705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66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chế độ địa chỉ</a:t>
            </a:r>
            <a:endParaRPr lang="en-US"/>
          </a:p>
        </p:txBody>
      </p:sp>
      <p:sp>
        <p:nvSpPr>
          <p:cNvPr id="3" name="Content Placeholder 2"/>
          <p:cNvSpPr>
            <a:spLocks noGrp="1"/>
          </p:cNvSpPr>
          <p:nvPr>
            <p:ph idx="1"/>
          </p:nvPr>
        </p:nvSpPr>
        <p:spPr/>
        <p:txBody>
          <a:bodyPr>
            <a:normAutofit/>
          </a:bodyPr>
          <a:lstStyle/>
          <a:p>
            <a:r>
              <a:rPr lang="en-US" sz="2800" dirty="0" err="1" smtClean="0"/>
              <a:t>Chế</a:t>
            </a:r>
            <a:r>
              <a:rPr lang="en-US" sz="2800" dirty="0" smtClean="0"/>
              <a:t> </a:t>
            </a:r>
            <a:r>
              <a:rPr lang="en-US" sz="2800" dirty="0" err="1" smtClean="0"/>
              <a:t>độ</a:t>
            </a:r>
            <a:r>
              <a:rPr lang="en-US" sz="2800" dirty="0" smtClean="0"/>
              <a:t> </a:t>
            </a:r>
            <a:r>
              <a:rPr lang="en-US" sz="2800" dirty="0" err="1" smtClean="0"/>
              <a:t>gián</a:t>
            </a:r>
            <a:r>
              <a:rPr lang="en-US" sz="2800" dirty="0" smtClean="0"/>
              <a:t> </a:t>
            </a:r>
            <a:r>
              <a:rPr lang="en-US" sz="2800" dirty="0" err="1" smtClean="0"/>
              <a:t>tiếp</a:t>
            </a:r>
            <a:r>
              <a:rPr lang="en-US" sz="2800" dirty="0" smtClean="0"/>
              <a:t> </a:t>
            </a:r>
            <a:r>
              <a:rPr lang="en-US" sz="2800" dirty="0" err="1" smtClean="0"/>
              <a:t>với</a:t>
            </a:r>
            <a:r>
              <a:rPr lang="en-US" sz="2800" dirty="0" smtClean="0"/>
              <a:t> </a:t>
            </a:r>
            <a:r>
              <a:rPr lang="en-US" sz="2800" dirty="0" err="1" smtClean="0"/>
              <a:t>độ</a:t>
            </a:r>
            <a:r>
              <a:rPr lang="en-US" sz="2800" dirty="0" smtClean="0"/>
              <a:t> </a:t>
            </a:r>
            <a:r>
              <a:rPr lang="en-US" sz="2800" dirty="0" err="1"/>
              <a:t>d</a:t>
            </a:r>
            <a:r>
              <a:rPr lang="en-US" sz="2800" dirty="0" err="1" smtClean="0"/>
              <a:t>ời</a:t>
            </a:r>
            <a:endParaRPr lang="en-US" sz="2800" dirty="0" smtClean="0"/>
          </a:p>
          <a:p>
            <a:pPr lvl="1"/>
            <a:r>
              <a:rPr lang="en-US" sz="2400" dirty="0"/>
              <a:t>LDRH </a:t>
            </a:r>
            <a:r>
              <a:rPr lang="en-US" sz="2400" dirty="0" err="1"/>
              <a:t>Rt</a:t>
            </a:r>
            <a:r>
              <a:rPr lang="en-US" sz="2400" dirty="0"/>
              <a:t>, [</a:t>
            </a:r>
            <a:r>
              <a:rPr lang="en-US" sz="2400" dirty="0" err="1"/>
              <a:t>Rn</a:t>
            </a:r>
            <a:r>
              <a:rPr lang="en-US" sz="2400" dirty="0"/>
              <a:t>, #±offset]</a:t>
            </a:r>
          </a:p>
        </p:txBody>
      </p:sp>
      <p:sp>
        <p:nvSpPr>
          <p:cNvPr id="4" name="Slide Number Placeholder 3"/>
          <p:cNvSpPr>
            <a:spLocks noGrp="1"/>
          </p:cNvSpPr>
          <p:nvPr>
            <p:ph type="sldNum" sz="quarter" idx="12"/>
          </p:nvPr>
        </p:nvSpPr>
        <p:spPr/>
        <p:txBody>
          <a:bodyPr/>
          <a:lstStyle/>
          <a:p>
            <a:fld id="{4CC11C21-2A17-4D34-B226-F1AC3F20DC1C}" type="slidenum">
              <a:rPr lang="en-US" smtClean="0"/>
              <a:pPr/>
              <a:t>42</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10218"/>
            <a:ext cx="6096000" cy="409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chế độ địa chỉ</a:t>
            </a:r>
          </a:p>
        </p:txBody>
      </p:sp>
      <p:sp>
        <p:nvSpPr>
          <p:cNvPr id="3" name="Content Placeholder 2"/>
          <p:cNvSpPr>
            <a:spLocks noGrp="1"/>
          </p:cNvSpPr>
          <p:nvPr>
            <p:ph idx="1"/>
          </p:nvPr>
        </p:nvSpPr>
        <p:spPr/>
        <p:txBody>
          <a:bodyPr/>
          <a:lstStyle/>
          <a:p>
            <a:r>
              <a:rPr lang="en-US" smtClean="0"/>
              <a:t>Chế độ gián tiếp với chỉ số</a:t>
            </a:r>
          </a:p>
          <a:p>
            <a:pPr lvl="1"/>
            <a:r>
              <a:rPr lang="en-US"/>
              <a:t>LDRH Rt, [Rn, Rm]</a:t>
            </a:r>
          </a:p>
          <a:p>
            <a:pPr lvl="1"/>
            <a:r>
              <a:rPr lang="en-US"/>
              <a:t>LDRH Rt, [Rn, Rm {, LSL #&lt;imm2&gt;}] </a:t>
            </a:r>
            <a:endParaRPr lang="en-US" smtClean="0"/>
          </a:p>
          <a:p>
            <a:r>
              <a:rPr lang="en-US"/>
              <a:t>Indirect addressing mode with </a:t>
            </a:r>
            <a:r>
              <a:rPr lang="en-US" smtClean="0"/>
              <a:t>post-modification</a:t>
            </a:r>
          </a:p>
          <a:p>
            <a:pPr lvl="1"/>
            <a:r>
              <a:rPr lang="en-US"/>
              <a:t>LDRH Rt,[Rn], #±</a:t>
            </a:r>
            <a:r>
              <a:rPr lang="en-US" smtClean="0"/>
              <a:t>imm8 </a:t>
            </a:r>
          </a:p>
          <a:p>
            <a:pPr lvl="1"/>
            <a:r>
              <a:rPr lang="en-US"/>
              <a:t>Nạp từ </a:t>
            </a:r>
            <a:r>
              <a:rPr lang="en-US" smtClean="0"/>
              <a:t>địa chỉ Rn </a:t>
            </a:r>
            <a:r>
              <a:rPr lang="en-US"/>
              <a:t>← Rn ± imm8</a:t>
            </a:r>
          </a:p>
        </p:txBody>
      </p:sp>
      <p:sp>
        <p:nvSpPr>
          <p:cNvPr id="4" name="Slide Number Placeholder 3"/>
          <p:cNvSpPr>
            <a:spLocks noGrp="1"/>
          </p:cNvSpPr>
          <p:nvPr>
            <p:ph type="sldNum" sz="quarter" idx="12"/>
          </p:nvPr>
        </p:nvSpPr>
        <p:spPr/>
        <p:txBody>
          <a:bodyPr/>
          <a:lstStyle/>
          <a:p>
            <a:fld id="{4CC11C21-2A17-4D34-B226-F1AC3F20DC1C}" type="slidenum">
              <a:rPr lang="en-US" smtClean="0"/>
              <a:pPr/>
              <a:t>43</a:t>
            </a:fld>
            <a:endParaRPr lang="en-US"/>
          </a:p>
        </p:txBody>
      </p:sp>
    </p:spTree>
    <p:extLst>
      <p:ext uri="{BB962C8B-B14F-4D97-AF65-F5344CB8AC3E}">
        <p14:creationId xmlns:p14="http://schemas.microsoft.com/office/powerpoint/2010/main" val="4211140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a:t>Các chế độ địa chỉ</a:t>
            </a:r>
          </a:p>
        </p:txBody>
      </p:sp>
      <p:sp>
        <p:nvSpPr>
          <p:cNvPr id="3" name="Content Placeholder 2"/>
          <p:cNvSpPr>
            <a:spLocks noGrp="1"/>
          </p:cNvSpPr>
          <p:nvPr>
            <p:ph idx="1"/>
          </p:nvPr>
        </p:nvSpPr>
        <p:spPr>
          <a:xfrm>
            <a:off x="533400" y="1143000"/>
            <a:ext cx="8229600" cy="4525963"/>
          </a:xfrm>
        </p:spPr>
        <p:txBody>
          <a:bodyPr/>
          <a:lstStyle/>
          <a:p>
            <a:r>
              <a:rPr lang="en-US"/>
              <a:t>Indirect addressing with post </a:t>
            </a:r>
            <a:r>
              <a:rPr lang="en-US" smtClean="0"/>
              <a:t>modification</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44</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01197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424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normAutofit/>
          </a:bodyPr>
          <a:lstStyle/>
          <a:p>
            <a:r>
              <a:rPr lang="en-US" sz="2800" b="1" smtClean="0">
                <a:cs typeface="Arial" pitchFamily="34" charset="0"/>
              </a:rPr>
              <a:t>Q &amp; A</a:t>
            </a:r>
            <a:endParaRPr lang="en-US" sz="2800" b="1">
              <a:cs typeface="Arial" pitchFamily="34" charset="0"/>
            </a:endParaRPr>
          </a:p>
          <a:p>
            <a:pPr lvl="1"/>
            <a:endParaRPr lang="en-US" smtClean="0"/>
          </a:p>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t>45</a:t>
            </a:fld>
            <a:endParaRPr lang="en-US"/>
          </a:p>
        </p:txBody>
      </p:sp>
    </p:spTree>
    <p:extLst>
      <p:ext uri="{BB962C8B-B14F-4D97-AF65-F5344CB8AC3E}">
        <p14:creationId xmlns:p14="http://schemas.microsoft.com/office/powerpoint/2010/main" val="2582469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cụ</a:t>
            </a:r>
            <a:r>
              <a:rPr lang="en-US" dirty="0" smtClean="0"/>
              <a:t> </a:t>
            </a:r>
            <a:endParaRPr lang="en-US" dirty="0"/>
          </a:p>
        </p:txBody>
      </p:sp>
      <p:sp>
        <p:nvSpPr>
          <p:cNvPr id="3" name="Content Placeholder 2"/>
          <p:cNvSpPr>
            <a:spLocks noGrp="1"/>
          </p:cNvSpPr>
          <p:nvPr>
            <p:ph idx="1"/>
          </p:nvPr>
        </p:nvSpPr>
        <p:spPr>
          <a:xfrm>
            <a:off x="457200" y="1219200"/>
            <a:ext cx="8229600" cy="4525963"/>
          </a:xfrm>
        </p:spPr>
        <p:txBody>
          <a:bodyPr/>
          <a:lstStyle/>
          <a:p>
            <a:r>
              <a:rPr lang="en-US" dirty="0" smtClean="0"/>
              <a:t>Development cycle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5</a:t>
            </a:fld>
            <a:endParaRPr lang="en-US"/>
          </a:p>
        </p:txBody>
      </p:sp>
      <p:pic>
        <p:nvPicPr>
          <p:cNvPr id="6" name="Picture 5"/>
          <p:cNvPicPr>
            <a:picLocks noChangeAspect="1"/>
          </p:cNvPicPr>
          <p:nvPr/>
        </p:nvPicPr>
        <p:blipFill>
          <a:blip r:embed="rId3"/>
          <a:stretch>
            <a:fillRect/>
          </a:stretch>
        </p:blipFill>
        <p:spPr>
          <a:xfrm>
            <a:off x="2286000" y="1752600"/>
            <a:ext cx="4848225" cy="4848225"/>
          </a:xfrm>
          <a:prstGeom prst="rect">
            <a:avLst/>
          </a:prstGeom>
        </p:spPr>
      </p:pic>
    </p:spTree>
    <p:extLst>
      <p:ext uri="{BB962C8B-B14F-4D97-AF65-F5344CB8AC3E}">
        <p14:creationId xmlns:p14="http://schemas.microsoft.com/office/powerpoint/2010/main" val="379329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Toolset</a:t>
            </a:r>
            <a:endParaRPr lang="en-US" dirty="0"/>
          </a:p>
        </p:txBody>
      </p:sp>
      <p:sp>
        <p:nvSpPr>
          <p:cNvPr id="3" name="Content Placeholder 2"/>
          <p:cNvSpPr>
            <a:spLocks noGrp="1"/>
          </p:cNvSpPr>
          <p:nvPr>
            <p:ph idx="1"/>
          </p:nvPr>
        </p:nvSpPr>
        <p:spPr/>
        <p:txBody>
          <a:bodyPr/>
          <a:lstStyle/>
          <a:p>
            <a:r>
              <a:rPr lang="en-US" dirty="0" err="1" smtClean="0"/>
              <a:t>RealView</a:t>
            </a:r>
            <a:r>
              <a:rPr lang="en-US" dirty="0" smtClean="0"/>
              <a:t> Compiler</a:t>
            </a:r>
          </a:p>
          <a:p>
            <a:pPr lvl="1"/>
            <a:r>
              <a:rPr lang="en-US" dirty="0" err="1" smtClean="0"/>
              <a:t>armcc</a:t>
            </a:r>
            <a:endParaRPr lang="en-US" dirty="0" smtClean="0"/>
          </a:p>
          <a:p>
            <a:pPr lvl="1"/>
            <a:r>
              <a:rPr lang="en-US" dirty="0" err="1"/>
              <a:t>a</a:t>
            </a:r>
            <a:r>
              <a:rPr lang="en-US" dirty="0" err="1" smtClean="0"/>
              <a:t>rmasm</a:t>
            </a:r>
            <a:endParaRPr lang="en-US" dirty="0" smtClean="0"/>
          </a:p>
          <a:p>
            <a:pPr lvl="1"/>
            <a:r>
              <a:rPr lang="en-US" dirty="0" err="1" smtClean="0"/>
              <a:t>armlink</a:t>
            </a:r>
            <a:endParaRPr lang="en-US" dirty="0"/>
          </a:p>
          <a:p>
            <a:r>
              <a:rPr lang="en-US" dirty="0" smtClean="0"/>
              <a:t>GNU Compiler</a:t>
            </a:r>
          </a:p>
          <a:p>
            <a:pPr lvl="1"/>
            <a:r>
              <a:rPr lang="en-US" dirty="0" err="1"/>
              <a:t>g</a:t>
            </a:r>
            <a:r>
              <a:rPr lang="en-US" dirty="0" err="1" smtClean="0"/>
              <a:t>cc</a:t>
            </a:r>
            <a:r>
              <a:rPr lang="en-US" dirty="0" smtClean="0"/>
              <a:t>/</a:t>
            </a:r>
            <a:r>
              <a:rPr lang="en-US" dirty="0" err="1" smtClean="0"/>
              <a:t>armclang</a:t>
            </a:r>
            <a:endParaRPr lang="en-US" dirty="0" smtClean="0"/>
          </a:p>
          <a:p>
            <a:pPr lvl="1"/>
            <a:r>
              <a:rPr lang="en-US" dirty="0"/>
              <a:t>g</a:t>
            </a:r>
            <a:r>
              <a:rPr lang="en-US" dirty="0" smtClean="0"/>
              <a:t>as</a:t>
            </a:r>
          </a:p>
          <a:p>
            <a:pPr lvl="1"/>
            <a:r>
              <a:rPr lang="en-US" dirty="0" err="1" smtClean="0"/>
              <a:t>gld</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6</a:t>
            </a:fld>
            <a:endParaRPr lang="en-US"/>
          </a:p>
        </p:txBody>
      </p:sp>
    </p:spTree>
    <p:extLst>
      <p:ext uri="{BB962C8B-B14F-4D97-AF65-F5344CB8AC3E}">
        <p14:creationId xmlns:p14="http://schemas.microsoft.com/office/powerpoint/2010/main" val="914562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dirty="0" smtClean="0"/>
              <a:t>Word: 32 bit in length </a:t>
            </a:r>
          </a:p>
          <a:p>
            <a:r>
              <a:rPr lang="en-US" dirty="0" err="1" smtClean="0"/>
              <a:t>Endianess</a:t>
            </a:r>
            <a:r>
              <a:rPr lang="en-US" dirty="0" smtClean="0"/>
              <a:t>: Little endian and big endian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7</a:t>
            </a:fld>
            <a:endParaRPr lang="en-US"/>
          </a:p>
        </p:txBody>
      </p:sp>
      <p:pic>
        <p:nvPicPr>
          <p:cNvPr id="7" name="Picture 6"/>
          <p:cNvPicPr>
            <a:picLocks noChangeAspect="1"/>
          </p:cNvPicPr>
          <p:nvPr/>
        </p:nvPicPr>
        <p:blipFill>
          <a:blip r:embed="rId2"/>
          <a:stretch>
            <a:fillRect/>
          </a:stretch>
        </p:blipFill>
        <p:spPr>
          <a:xfrm>
            <a:off x="1295400" y="3200400"/>
            <a:ext cx="6668164" cy="2470944"/>
          </a:xfrm>
          <a:prstGeom prst="rect">
            <a:avLst/>
          </a:prstGeom>
        </p:spPr>
      </p:pic>
    </p:spTree>
    <p:extLst>
      <p:ext uri="{BB962C8B-B14F-4D97-AF65-F5344CB8AC3E}">
        <p14:creationId xmlns:p14="http://schemas.microsoft.com/office/powerpoint/2010/main" val="3708848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Nội</a:t>
            </a:r>
            <a:r>
              <a:rPr lang="en-US" smtClean="0"/>
              <a:t> dung</a:t>
            </a:r>
            <a:endParaRPr lang="en-US"/>
          </a:p>
        </p:txBody>
      </p:sp>
      <p:sp>
        <p:nvSpPr>
          <p:cNvPr id="3" name="Content Placeholder 2"/>
          <p:cNvSpPr>
            <a:spLocks noGrp="1"/>
          </p:cNvSpPr>
          <p:nvPr>
            <p:ph idx="1"/>
          </p:nvPr>
        </p:nvSpPr>
        <p:spPr>
          <a:xfrm>
            <a:off x="457200" y="1600200"/>
            <a:ext cx="8229600" cy="4724400"/>
          </a:xfrm>
        </p:spPr>
        <p:txBody>
          <a:bodyPr>
            <a:normAutofit/>
          </a:bodyPr>
          <a:lstStyle/>
          <a:p>
            <a:r>
              <a:rPr lang="en-US" dirty="0" err="1" smtClean="0"/>
              <a:t>Cấu</a:t>
            </a:r>
            <a:r>
              <a:rPr lang="en-US" dirty="0" smtClean="0"/>
              <a:t> </a:t>
            </a:r>
            <a:r>
              <a:rPr lang="en-US" dirty="0" err="1" smtClean="0"/>
              <a:t>trúc</a:t>
            </a:r>
            <a:r>
              <a:rPr lang="en-US" dirty="0" smtClean="0"/>
              <a:t> </a:t>
            </a:r>
            <a:r>
              <a:rPr lang="en-US" dirty="0" err="1" smtClean="0"/>
              <a:t>chương</a:t>
            </a:r>
            <a:r>
              <a:rPr lang="en-US" dirty="0" smtClean="0"/>
              <a:t> </a:t>
            </a:r>
            <a:r>
              <a:rPr lang="en-US" dirty="0" err="1" smtClean="0"/>
              <a:t>trình</a:t>
            </a:r>
            <a:endParaRPr lang="en-US" dirty="0" smtClean="0"/>
          </a:p>
          <a:p>
            <a:r>
              <a:rPr lang="en-US" dirty="0" err="1"/>
              <a:t>Khái</a:t>
            </a:r>
            <a:r>
              <a:rPr lang="en-US" dirty="0"/>
              <a:t> </a:t>
            </a:r>
            <a:r>
              <a:rPr lang="en-US" dirty="0" err="1"/>
              <a:t>niệm</a:t>
            </a:r>
            <a:r>
              <a:rPr lang="en-US" dirty="0"/>
              <a:t> </a:t>
            </a:r>
            <a:r>
              <a:rPr lang="en-US" dirty="0" err="1"/>
              <a:t>chỉ</a:t>
            </a:r>
            <a:r>
              <a:rPr lang="en-US" dirty="0"/>
              <a:t> </a:t>
            </a:r>
            <a:r>
              <a:rPr lang="en-US" dirty="0" err="1" smtClean="0"/>
              <a:t>dẫn</a:t>
            </a:r>
            <a:endParaRPr lang="en-US" dirty="0" smtClean="0"/>
          </a:p>
          <a:p>
            <a:r>
              <a:rPr lang="en-US" dirty="0" err="1" smtClean="0"/>
              <a:t>Đoạn</a:t>
            </a:r>
            <a:r>
              <a:rPr lang="en-US" dirty="0" smtClean="0"/>
              <a:t> </a:t>
            </a:r>
            <a:r>
              <a:rPr lang="en-US" dirty="0" err="1" smtClean="0"/>
              <a:t>mã</a:t>
            </a:r>
            <a:r>
              <a:rPr lang="en-US" dirty="0" smtClean="0"/>
              <a:t> </a:t>
            </a:r>
            <a:r>
              <a:rPr lang="en-US" dirty="0" err="1" smtClean="0"/>
              <a:t>lệnh</a:t>
            </a:r>
            <a:endParaRPr lang="en-US" dirty="0" smtClean="0"/>
          </a:p>
          <a:p>
            <a:r>
              <a:rPr lang="en-US" dirty="0" err="1" smtClean="0"/>
              <a:t>Đoạn</a:t>
            </a:r>
            <a:r>
              <a:rPr lang="en-US" dirty="0" smtClean="0"/>
              <a:t> </a:t>
            </a:r>
            <a:r>
              <a:rPr lang="en-US" dirty="0" err="1" smtClean="0"/>
              <a:t>dữ</a:t>
            </a:r>
            <a:r>
              <a:rPr lang="en-US" dirty="0" smtClean="0"/>
              <a:t> </a:t>
            </a:r>
            <a:r>
              <a:rPr lang="en-US" dirty="0" err="1" smtClean="0"/>
              <a:t>liệu</a:t>
            </a:r>
            <a:endParaRPr lang="en-US" dirty="0" smtClean="0"/>
          </a:p>
        </p:txBody>
      </p:sp>
      <p:sp>
        <p:nvSpPr>
          <p:cNvPr id="4" name="Slide Number Placeholder 3"/>
          <p:cNvSpPr>
            <a:spLocks noGrp="1"/>
          </p:cNvSpPr>
          <p:nvPr>
            <p:ph type="sldNum" sz="quarter" idx="12"/>
          </p:nvPr>
        </p:nvSpPr>
        <p:spPr/>
        <p:txBody>
          <a:bodyPr/>
          <a:lstStyle/>
          <a:p>
            <a:fld id="{4CC11C21-2A17-4D34-B226-F1AC3F20DC1C}" type="slidenum">
              <a:rPr lang="en-US" smtClean="0"/>
              <a:t>8</a:t>
            </a:fld>
            <a:endParaRPr lang="en-US"/>
          </a:p>
        </p:txBody>
      </p:sp>
    </p:spTree>
    <p:extLst>
      <p:ext uri="{BB962C8B-B14F-4D97-AF65-F5344CB8AC3E}">
        <p14:creationId xmlns:p14="http://schemas.microsoft.com/office/powerpoint/2010/main" val="1556371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a:t>
            </a:r>
            <a:endParaRPr lang="en-US" dirty="0"/>
          </a:p>
        </p:txBody>
      </p:sp>
      <p:sp>
        <p:nvSpPr>
          <p:cNvPr id="3" name="Content Placeholder 2"/>
          <p:cNvSpPr>
            <a:spLocks noGrp="1"/>
          </p:cNvSpPr>
          <p:nvPr>
            <p:ph idx="1"/>
          </p:nvPr>
        </p:nvSpPr>
        <p:spPr/>
        <p:txBody>
          <a:bodyPr/>
          <a:lstStyle/>
          <a:p>
            <a:r>
              <a:rPr lang="en-US" dirty="0" err="1" smtClean="0"/>
              <a:t>Số</a:t>
            </a:r>
            <a:r>
              <a:rPr lang="en-US" dirty="0" smtClean="0"/>
              <a:t> </a:t>
            </a:r>
            <a:r>
              <a:rPr lang="en-US" dirty="0" err="1" smtClean="0"/>
              <a:t>thập</a:t>
            </a:r>
            <a:r>
              <a:rPr lang="en-US" dirty="0" smtClean="0"/>
              <a:t> </a:t>
            </a:r>
            <a:r>
              <a:rPr lang="en-US" dirty="0" err="1" smtClean="0"/>
              <a:t>phân</a:t>
            </a:r>
            <a:r>
              <a:rPr lang="en-US" dirty="0" smtClean="0"/>
              <a:t>: 123</a:t>
            </a:r>
          </a:p>
          <a:p>
            <a:r>
              <a:rPr lang="en-US" dirty="0" err="1" smtClean="0"/>
              <a:t>Số</a:t>
            </a:r>
            <a:r>
              <a:rPr lang="en-US" dirty="0" smtClean="0"/>
              <a:t> </a:t>
            </a:r>
            <a:r>
              <a:rPr lang="en-US" dirty="0" err="1" smtClean="0"/>
              <a:t>hexa</a:t>
            </a:r>
            <a:r>
              <a:rPr lang="en-US" dirty="0" smtClean="0"/>
              <a:t>: 0x7B</a:t>
            </a:r>
          </a:p>
          <a:p>
            <a:r>
              <a:rPr lang="en-US" dirty="0" err="1" smtClean="0"/>
              <a:t>Các</a:t>
            </a:r>
            <a:r>
              <a:rPr lang="en-US" dirty="0" smtClean="0"/>
              <a:t> </a:t>
            </a:r>
            <a:r>
              <a:rPr lang="en-US" dirty="0" err="1" smtClean="0"/>
              <a:t>số</a:t>
            </a:r>
            <a:r>
              <a:rPr lang="en-US" dirty="0" smtClean="0"/>
              <a:t> ở </a:t>
            </a:r>
            <a:r>
              <a:rPr lang="en-US" dirty="0" err="1" smtClean="0"/>
              <a:t>các</a:t>
            </a:r>
            <a:r>
              <a:rPr lang="en-US" dirty="0" smtClean="0"/>
              <a:t> </a:t>
            </a:r>
            <a:r>
              <a:rPr lang="en-US" dirty="0" err="1" smtClean="0"/>
              <a:t>hệ</a:t>
            </a:r>
            <a:r>
              <a:rPr lang="en-US" dirty="0" smtClean="0"/>
              <a:t> </a:t>
            </a:r>
            <a:r>
              <a:rPr lang="en-US" dirty="0" err="1" smtClean="0"/>
              <a:t>cơ</a:t>
            </a:r>
            <a:r>
              <a:rPr lang="en-US" dirty="0" smtClean="0"/>
              <a:t> </a:t>
            </a:r>
            <a:r>
              <a:rPr lang="en-US" dirty="0" err="1" smtClean="0"/>
              <a:t>số</a:t>
            </a:r>
            <a:r>
              <a:rPr lang="en-US" dirty="0" smtClean="0"/>
              <a:t> </a:t>
            </a:r>
            <a:r>
              <a:rPr lang="en-US" dirty="0" err="1" smtClean="0"/>
              <a:t>khác</a:t>
            </a:r>
            <a:r>
              <a:rPr lang="en-US" dirty="0" smtClean="0"/>
              <a:t> </a:t>
            </a:r>
            <a:r>
              <a:rPr lang="en-US" dirty="0" err="1" smtClean="0"/>
              <a:t>nhau</a:t>
            </a:r>
            <a:endParaRPr lang="en-US" dirty="0"/>
          </a:p>
          <a:p>
            <a:r>
              <a:rPr lang="en-US" dirty="0" err="1" smtClean="0"/>
              <a:t>Số</a:t>
            </a:r>
            <a:r>
              <a:rPr lang="en-US" dirty="0" smtClean="0"/>
              <a:t> </a:t>
            </a:r>
            <a:r>
              <a:rPr lang="en-US" dirty="0" err="1" smtClean="0"/>
              <a:t>dấu</a:t>
            </a:r>
            <a:r>
              <a:rPr lang="en-US" dirty="0" smtClean="0"/>
              <a:t> </a:t>
            </a:r>
            <a:r>
              <a:rPr lang="en-US" dirty="0" err="1" smtClean="0"/>
              <a:t>phẩy</a:t>
            </a:r>
            <a:r>
              <a:rPr lang="en-US" dirty="0" smtClean="0"/>
              <a:t> </a:t>
            </a:r>
            <a:r>
              <a:rPr lang="en-US" dirty="0" err="1" smtClean="0"/>
              <a:t>động</a:t>
            </a:r>
            <a:r>
              <a:rPr lang="en-US" dirty="0" smtClean="0"/>
              <a:t>: 1.234</a:t>
            </a:r>
          </a:p>
          <a:p>
            <a:r>
              <a:rPr lang="en-US" dirty="0" smtClean="0"/>
              <a:t>Boolean: TRUE </a:t>
            </a:r>
            <a:r>
              <a:rPr lang="en-US" dirty="0" err="1" smtClean="0"/>
              <a:t>hoặc</a:t>
            </a:r>
            <a:r>
              <a:rPr lang="en-US" dirty="0" smtClean="0"/>
              <a:t> FALSE</a:t>
            </a:r>
          </a:p>
          <a:p>
            <a:r>
              <a:rPr lang="en-US" dirty="0" err="1" smtClean="0"/>
              <a:t>Kí</a:t>
            </a:r>
            <a:r>
              <a:rPr lang="en-US" dirty="0" smtClean="0"/>
              <a:t> </a:t>
            </a:r>
            <a:r>
              <a:rPr lang="en-US" dirty="0" err="1" smtClean="0"/>
              <a:t>tự</a:t>
            </a:r>
            <a:r>
              <a:rPr lang="en-US" dirty="0" smtClean="0"/>
              <a:t> - char: ‘w’</a:t>
            </a:r>
          </a:p>
          <a:p>
            <a:r>
              <a:rPr lang="en-US" dirty="0" err="1" smtClean="0"/>
              <a:t>Chuỗi</a:t>
            </a:r>
            <a:r>
              <a:rPr lang="en-US" dirty="0" smtClean="0"/>
              <a:t> </a:t>
            </a:r>
            <a:r>
              <a:rPr lang="en-US" dirty="0" err="1" smtClean="0"/>
              <a:t>kí</a:t>
            </a:r>
            <a:r>
              <a:rPr lang="en-US" dirty="0" smtClean="0"/>
              <a:t> </a:t>
            </a:r>
            <a:r>
              <a:rPr lang="en-US" dirty="0" err="1" smtClean="0"/>
              <a:t>tự</a:t>
            </a:r>
            <a:r>
              <a:rPr lang="en-US" dirty="0" smtClean="0"/>
              <a:t>: “</a:t>
            </a:r>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chuỗi</a:t>
            </a:r>
            <a:r>
              <a:rPr lang="en-US" dirty="0" smtClean="0"/>
              <a:t>”</a:t>
            </a:r>
          </a:p>
        </p:txBody>
      </p:sp>
      <p:sp>
        <p:nvSpPr>
          <p:cNvPr id="4" name="Slide Number Placeholder 3"/>
          <p:cNvSpPr>
            <a:spLocks noGrp="1"/>
          </p:cNvSpPr>
          <p:nvPr>
            <p:ph type="sldNum" sz="quarter" idx="12"/>
          </p:nvPr>
        </p:nvSpPr>
        <p:spPr/>
        <p:txBody>
          <a:bodyPr/>
          <a:lstStyle/>
          <a:p>
            <a:fld id="{4CC11C21-2A17-4D34-B226-F1AC3F20DC1C}" type="slidenum">
              <a:rPr lang="en-US" smtClean="0"/>
              <a:pPr/>
              <a:t>9</a:t>
            </a:fld>
            <a:endParaRPr lang="en-US"/>
          </a:p>
        </p:txBody>
      </p:sp>
    </p:spTree>
    <p:extLst>
      <p:ext uri="{BB962C8B-B14F-4D97-AF65-F5344CB8AC3E}">
        <p14:creationId xmlns:p14="http://schemas.microsoft.com/office/powerpoint/2010/main" val="4235765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9622</TotalTime>
  <Words>1826</Words>
  <Application>Microsoft Office PowerPoint</Application>
  <PresentationFormat>On-screen Show (4:3)</PresentationFormat>
  <Paragraphs>282</Paragraphs>
  <Slides>45</Slides>
  <Notes>5</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CÁC CHỈ DẪN BIÊN DỊCH VÀ MÔ TẢ TOÁN HẠNG</vt:lpstr>
      <vt:lpstr>Why learn Assembly?</vt:lpstr>
      <vt:lpstr>Compilation Process</vt:lpstr>
      <vt:lpstr>Quá trình biên dịch </vt:lpstr>
      <vt:lpstr>Công cụ </vt:lpstr>
      <vt:lpstr>Toolset</vt:lpstr>
      <vt:lpstr>Kiểu dữ liệu</vt:lpstr>
      <vt:lpstr>Nội dung</vt:lpstr>
      <vt:lpstr>Literals </vt:lpstr>
      <vt:lpstr>Cấu trúc chương trình</vt:lpstr>
      <vt:lpstr>Cấu trúc chương trình</vt:lpstr>
      <vt:lpstr>Cấu trúc chương trình</vt:lpstr>
      <vt:lpstr>Cấu trúc chương trình</vt:lpstr>
      <vt:lpstr>Khái niệm chỉ dẫn</vt:lpstr>
      <vt:lpstr>Chỉ dẫn biên dịch</vt:lpstr>
      <vt:lpstr>Chỉ dẫn biên dịch</vt:lpstr>
      <vt:lpstr>Chỉ dẫn biên dịch</vt:lpstr>
      <vt:lpstr>Chỉ dẫn khai báo đoạn AREA</vt:lpstr>
      <vt:lpstr>ELF section</vt:lpstr>
      <vt:lpstr>Chỉ dẫn khai báo đoạn AREA</vt:lpstr>
      <vt:lpstr>Đoạn mã lệnh</vt:lpstr>
      <vt:lpstr>Nhãn (label)</vt:lpstr>
      <vt:lpstr>Mã thao tác</vt:lpstr>
      <vt:lpstr>Mã thao tác</vt:lpstr>
      <vt:lpstr>Mã thao tác</vt:lpstr>
      <vt:lpstr>Toán hạng</vt:lpstr>
      <vt:lpstr>Toán hạng</vt:lpstr>
      <vt:lpstr>Toán hạng</vt:lpstr>
      <vt:lpstr>Chương trình con</vt:lpstr>
      <vt:lpstr>Đoạn dữ liệu</vt:lpstr>
      <vt:lpstr>Các chỉ dẫn quản lý bộ nhớ</vt:lpstr>
      <vt:lpstr>Một số chỉ dẫn khác</vt:lpstr>
      <vt:lpstr>Các kiểu toán hạng</vt:lpstr>
      <vt:lpstr>Hằng và bí danh</vt:lpstr>
      <vt:lpstr>Operands for common instructions: Use of registers</vt:lpstr>
      <vt:lpstr>Operands for common instructions: Use of registers</vt:lpstr>
      <vt:lpstr>Operands for common instructions</vt:lpstr>
      <vt:lpstr>Operands for common instructions</vt:lpstr>
      <vt:lpstr>Operands for common instructions</vt:lpstr>
      <vt:lpstr>Memory access operands: addressing modes</vt:lpstr>
      <vt:lpstr>Memory access operands: addressing modes</vt:lpstr>
      <vt:lpstr>Các chế độ địa chỉ</vt:lpstr>
      <vt:lpstr>Các chế độ địa chỉ</vt:lpstr>
      <vt:lpstr>Các chế độ địa chỉ</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Windows User</dc:creator>
  <cp:lastModifiedBy>ThienIT</cp:lastModifiedBy>
  <cp:revision>172</cp:revision>
  <dcterms:created xsi:type="dcterms:W3CDTF">2014-07-11T21:36:01Z</dcterms:created>
  <dcterms:modified xsi:type="dcterms:W3CDTF">2019-08-02T15:49:58Z</dcterms:modified>
</cp:coreProperties>
</file>